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257" r:id="rId1"/>
  </p:sldMasterIdLst>
  <p:notesMasterIdLst>
    <p:notesMasterId r:id="rId29"/>
  </p:notesMasterIdLst>
  <p:handoutMasterIdLst>
    <p:handoutMasterId r:id="rId30"/>
  </p:handoutMasterIdLst>
  <p:sldIdLst>
    <p:sldId id="257" r:id="rId2"/>
    <p:sldId id="314" r:id="rId3"/>
    <p:sldId id="315" r:id="rId4"/>
    <p:sldId id="312" r:id="rId5"/>
    <p:sldId id="340" r:id="rId6"/>
    <p:sldId id="337" r:id="rId7"/>
    <p:sldId id="338" r:id="rId8"/>
    <p:sldId id="342" r:id="rId9"/>
    <p:sldId id="343" r:id="rId10"/>
    <p:sldId id="339" r:id="rId11"/>
    <p:sldId id="317" r:id="rId12"/>
    <p:sldId id="328" r:id="rId13"/>
    <p:sldId id="329" r:id="rId14"/>
    <p:sldId id="341" r:id="rId15"/>
    <p:sldId id="311" r:id="rId16"/>
    <p:sldId id="316" r:id="rId17"/>
    <p:sldId id="270" r:id="rId18"/>
    <p:sldId id="272" r:id="rId19"/>
    <p:sldId id="297" r:id="rId20"/>
    <p:sldId id="333" r:id="rId21"/>
    <p:sldId id="268" r:id="rId22"/>
    <p:sldId id="299" r:id="rId23"/>
    <p:sldId id="344" r:id="rId24"/>
    <p:sldId id="310" r:id="rId25"/>
    <p:sldId id="335" r:id="rId26"/>
    <p:sldId id="336" r:id="rId27"/>
    <p:sldId id="345" r:id="rId28"/>
  </p:sldIdLst>
  <p:sldSz cx="9144000" cy="6858000" type="screen4x3"/>
  <p:notesSz cx="9939338" cy="6805613"/>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grillo" initials="PF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showPr>
  <p:clrMru>
    <a:srgbClr val="000000"/>
    <a:srgbClr val="008000"/>
    <a:srgbClr val="CE0000"/>
    <a:srgbClr val="E9E9E9"/>
    <a:srgbClr val="CDD1DB"/>
    <a:srgbClr val="C00000"/>
    <a:srgbClr val="A5ACB0"/>
    <a:srgbClr val="D3DAD5"/>
    <a:srgbClr val="7A909E"/>
    <a:srgbClr val="84B3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85BE263C-DBD7-4A20-BB59-AAB30ACAA65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0" autoAdjust="0"/>
    <p:restoredTop sz="79130" autoAdjust="0"/>
  </p:normalViewPr>
  <p:slideViewPr>
    <p:cSldViewPr snapToGrid="0">
      <p:cViewPr varScale="1">
        <p:scale>
          <a:sx n="71" d="100"/>
          <a:sy n="71" d="100"/>
        </p:scale>
        <p:origin x="-1524" y="-108"/>
      </p:cViewPr>
      <p:guideLst>
        <p:guide orient="horz" pos="2189"/>
        <p:guide orient="horz" pos="1942"/>
        <p:guide orient="horz" pos="1930"/>
        <p:guide orient="horz" pos="2202"/>
        <p:guide pos="3728"/>
      </p:guideLst>
    </p:cSldViewPr>
  </p:slideViewPr>
  <p:outlineViewPr>
    <p:cViewPr>
      <p:scale>
        <a:sx n="33" d="100"/>
        <a:sy n="33" d="100"/>
      </p:scale>
      <p:origin x="0" y="1596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CDE5F-9128-4752-AB84-9F0D8A7FCC8F}" type="doc">
      <dgm:prSet loTypeId="urn:microsoft.com/office/officeart/2005/8/layout/pyramid1" loCatId="pyramid" qsTypeId="urn:microsoft.com/office/officeart/2005/8/quickstyle/3d5" qsCatId="3D" csTypeId="urn:microsoft.com/office/officeart/2005/8/colors/colorful4" csCatId="colorful" phldr="1"/>
      <dgm:spPr/>
    </dgm:pt>
    <dgm:pt modelId="{AA0C3467-0480-4219-9B61-812D5B00EFBC}">
      <dgm:prSet phldrT="[Text]" custT="1"/>
      <dgm:spPr>
        <a:gradFill flip="none" rotWithShape="0">
          <a:gsLst>
            <a:gs pos="0">
              <a:srgbClr val="7F9EAE">
                <a:shade val="30000"/>
                <a:satMod val="115000"/>
              </a:srgbClr>
            </a:gs>
            <a:gs pos="50000">
              <a:srgbClr val="7F9EAE">
                <a:shade val="67500"/>
                <a:satMod val="115000"/>
              </a:srgbClr>
            </a:gs>
            <a:gs pos="100000">
              <a:srgbClr val="7F9EAE">
                <a:shade val="100000"/>
                <a:satMod val="115000"/>
              </a:srgbClr>
            </a:gs>
          </a:gsLst>
          <a:lin ang="13500000" scaled="1"/>
          <a:tileRect/>
        </a:gradFill>
      </dgm:spPr>
      <dgm:t>
        <a:bodyPr/>
        <a:lstStyle/>
        <a:p>
          <a:r>
            <a:rPr lang="en-US" sz="2400" b="1" dirty="0" smtClean="0">
              <a:solidFill>
                <a:schemeClr val="bg1"/>
              </a:solidFill>
              <a:latin typeface="Arial" pitchFamily="34" charset="0"/>
              <a:cs typeface="Arial" pitchFamily="34" charset="0"/>
            </a:rPr>
            <a:t>Exploit</a:t>
          </a:r>
          <a:endParaRPr lang="en-GB" sz="5800" b="1" dirty="0">
            <a:solidFill>
              <a:schemeClr val="bg1"/>
            </a:solidFill>
            <a:latin typeface="Arial" pitchFamily="34" charset="0"/>
            <a:cs typeface="Arial" pitchFamily="34" charset="0"/>
          </a:endParaRPr>
        </a:p>
      </dgm:t>
    </dgm:pt>
    <dgm:pt modelId="{CB4CAC38-F0F8-4C92-AE49-B727910E068E}" type="parTrans" cxnId="{8C34D4AF-F315-45FC-8ED5-9A638E25F0C4}">
      <dgm:prSet/>
      <dgm:spPr/>
      <dgm:t>
        <a:bodyPr/>
        <a:lstStyle/>
        <a:p>
          <a:endParaRPr lang="en-GB"/>
        </a:p>
      </dgm:t>
    </dgm:pt>
    <dgm:pt modelId="{F8BA9A1A-9DE3-49BC-A00D-6587109898E3}" type="sibTrans" cxnId="{8C34D4AF-F315-45FC-8ED5-9A638E25F0C4}">
      <dgm:prSet/>
      <dgm:spPr/>
      <dgm:t>
        <a:bodyPr/>
        <a:lstStyle/>
        <a:p>
          <a:endParaRPr lang="en-GB"/>
        </a:p>
      </dgm:t>
    </dgm:pt>
    <dgm:pt modelId="{DA4EB5F3-8AB5-43B0-963E-6B7BEB1FFFA7}">
      <dgm:prSet phldrT="[Text]" custT="1"/>
      <dgm:spPr>
        <a:gradFill flip="none" rotWithShape="0">
          <a:gsLst>
            <a:gs pos="0">
              <a:srgbClr val="929292">
                <a:shade val="30000"/>
                <a:satMod val="115000"/>
              </a:srgbClr>
            </a:gs>
            <a:gs pos="50000">
              <a:srgbClr val="929292">
                <a:shade val="67500"/>
                <a:satMod val="115000"/>
              </a:srgbClr>
            </a:gs>
            <a:gs pos="100000">
              <a:srgbClr val="929292">
                <a:shade val="100000"/>
                <a:satMod val="115000"/>
              </a:srgbClr>
            </a:gs>
          </a:gsLst>
          <a:lin ang="13500000" scaled="1"/>
          <a:tileRect/>
        </a:gradFill>
      </dgm:spPr>
      <dgm:t>
        <a:bodyPr/>
        <a:lstStyle/>
        <a:p>
          <a:r>
            <a:rPr lang="en-US" sz="2400" b="1" dirty="0" smtClean="0">
              <a:solidFill>
                <a:schemeClr val="bg1"/>
              </a:solidFill>
              <a:latin typeface="Arial" pitchFamily="34" charset="0"/>
              <a:cs typeface="Arial" pitchFamily="34" charset="0"/>
            </a:rPr>
            <a:t>Delivery</a:t>
          </a:r>
          <a:endParaRPr lang="en-GB" sz="6500" b="1" dirty="0">
            <a:solidFill>
              <a:schemeClr val="bg1"/>
            </a:solidFill>
            <a:latin typeface="Arial" pitchFamily="34" charset="0"/>
            <a:cs typeface="Arial" pitchFamily="34" charset="0"/>
          </a:endParaRPr>
        </a:p>
      </dgm:t>
    </dgm:pt>
    <dgm:pt modelId="{22377883-8EC3-4A95-A62E-AE3B14466F98}" type="parTrans" cxnId="{58CE687B-D8AB-4CD1-97F2-3B6376391D6F}">
      <dgm:prSet/>
      <dgm:spPr/>
      <dgm:t>
        <a:bodyPr/>
        <a:lstStyle/>
        <a:p>
          <a:endParaRPr lang="en-GB"/>
        </a:p>
      </dgm:t>
    </dgm:pt>
    <dgm:pt modelId="{574F3283-EC31-4C15-AA38-5E2C1BEFC80A}" type="sibTrans" cxnId="{58CE687B-D8AB-4CD1-97F2-3B6376391D6F}">
      <dgm:prSet/>
      <dgm:spPr/>
      <dgm:t>
        <a:bodyPr/>
        <a:lstStyle/>
        <a:p>
          <a:endParaRPr lang="en-GB"/>
        </a:p>
      </dgm:t>
    </dgm:pt>
    <dgm:pt modelId="{3DCDD91E-E21D-49D9-948D-76DE5DCBB94A}">
      <dgm:prSet phldrT="[Text]" custT="1"/>
      <dgm:spPr>
        <a:gradFill flip="none" rotWithShape="0">
          <a:gsLst>
            <a:gs pos="0">
              <a:srgbClr val="C61019">
                <a:shade val="30000"/>
                <a:satMod val="115000"/>
              </a:srgbClr>
            </a:gs>
            <a:gs pos="50000">
              <a:srgbClr val="C61019">
                <a:shade val="67500"/>
                <a:satMod val="115000"/>
              </a:srgbClr>
            </a:gs>
            <a:gs pos="100000">
              <a:srgbClr val="C61019">
                <a:shade val="100000"/>
                <a:satMod val="115000"/>
              </a:srgbClr>
            </a:gs>
          </a:gsLst>
          <a:lin ang="13500000" scaled="1"/>
          <a:tileRect/>
        </a:gradFill>
      </dgm:spPr>
      <dgm:t>
        <a:bodyPr anchor="b"/>
        <a:lstStyle/>
        <a:p>
          <a:r>
            <a:rPr lang="en-US" sz="2400" b="1" dirty="0" smtClean="0">
              <a:solidFill>
                <a:schemeClr val="bg1"/>
              </a:solidFill>
              <a:latin typeface="Arial" pitchFamily="34" charset="0"/>
              <a:cs typeface="Arial" pitchFamily="34" charset="0"/>
            </a:rPr>
            <a:t>Execution</a:t>
          </a:r>
          <a:endParaRPr lang="en-GB" sz="3200" b="1" dirty="0">
            <a:solidFill>
              <a:schemeClr val="bg1"/>
            </a:solidFill>
            <a:latin typeface="Arial" pitchFamily="34" charset="0"/>
            <a:cs typeface="Arial" pitchFamily="34" charset="0"/>
          </a:endParaRPr>
        </a:p>
      </dgm:t>
    </dgm:pt>
    <dgm:pt modelId="{D8A755AE-B79F-46B3-B7C8-A0FC0DBDA0E5}" type="sibTrans" cxnId="{A6277253-65B3-48CD-BBDA-3CCF89C5BAC4}">
      <dgm:prSet/>
      <dgm:spPr/>
      <dgm:t>
        <a:bodyPr/>
        <a:lstStyle/>
        <a:p>
          <a:endParaRPr lang="en-GB"/>
        </a:p>
      </dgm:t>
    </dgm:pt>
    <dgm:pt modelId="{FBCFA094-68DB-4E2E-B43A-425E97708A6C}" type="parTrans" cxnId="{A6277253-65B3-48CD-BBDA-3CCF89C5BAC4}">
      <dgm:prSet/>
      <dgm:spPr/>
      <dgm:t>
        <a:bodyPr/>
        <a:lstStyle/>
        <a:p>
          <a:endParaRPr lang="en-GB"/>
        </a:p>
      </dgm:t>
    </dgm:pt>
    <dgm:pt modelId="{55EB08B7-596D-4A60-A933-9C81F98DBA56}" type="pres">
      <dgm:prSet presAssocID="{898CDE5F-9128-4752-AB84-9F0D8A7FCC8F}" presName="Name0" presStyleCnt="0">
        <dgm:presLayoutVars>
          <dgm:dir/>
          <dgm:animLvl val="lvl"/>
          <dgm:resizeHandles val="exact"/>
        </dgm:presLayoutVars>
      </dgm:prSet>
      <dgm:spPr/>
    </dgm:pt>
    <dgm:pt modelId="{CEA27C67-8079-45C0-86B1-A94088EC6FE1}" type="pres">
      <dgm:prSet presAssocID="{3DCDD91E-E21D-49D9-948D-76DE5DCBB94A}" presName="Name8" presStyleCnt="0"/>
      <dgm:spPr/>
    </dgm:pt>
    <dgm:pt modelId="{45EA38EA-1A1F-40CA-AB3B-5508F9EABD1C}" type="pres">
      <dgm:prSet presAssocID="{3DCDD91E-E21D-49D9-948D-76DE5DCBB94A}" presName="level" presStyleLbl="node1" presStyleIdx="0" presStyleCnt="3">
        <dgm:presLayoutVars>
          <dgm:chMax val="1"/>
          <dgm:bulletEnabled val="1"/>
        </dgm:presLayoutVars>
      </dgm:prSet>
      <dgm:spPr/>
      <dgm:t>
        <a:bodyPr/>
        <a:lstStyle/>
        <a:p>
          <a:endParaRPr lang="en-GB"/>
        </a:p>
      </dgm:t>
    </dgm:pt>
    <dgm:pt modelId="{1ED40BA0-A40A-44C1-80DB-033A157C2804}" type="pres">
      <dgm:prSet presAssocID="{3DCDD91E-E21D-49D9-948D-76DE5DCBB94A}" presName="levelTx" presStyleLbl="revTx" presStyleIdx="0" presStyleCnt="0">
        <dgm:presLayoutVars>
          <dgm:chMax val="1"/>
          <dgm:bulletEnabled val="1"/>
        </dgm:presLayoutVars>
      </dgm:prSet>
      <dgm:spPr/>
      <dgm:t>
        <a:bodyPr/>
        <a:lstStyle/>
        <a:p>
          <a:endParaRPr lang="en-GB"/>
        </a:p>
      </dgm:t>
    </dgm:pt>
    <dgm:pt modelId="{D56EDB77-D0F4-47E7-AB1E-69CBD9628079}" type="pres">
      <dgm:prSet presAssocID="{AA0C3467-0480-4219-9B61-812D5B00EFBC}" presName="Name8" presStyleCnt="0"/>
      <dgm:spPr/>
    </dgm:pt>
    <dgm:pt modelId="{10AFFD4B-434A-40C5-836D-C601BFEEB5FE}" type="pres">
      <dgm:prSet presAssocID="{AA0C3467-0480-4219-9B61-812D5B00EFBC}" presName="level" presStyleLbl="node1" presStyleIdx="1" presStyleCnt="3">
        <dgm:presLayoutVars>
          <dgm:chMax val="1"/>
          <dgm:bulletEnabled val="1"/>
        </dgm:presLayoutVars>
      </dgm:prSet>
      <dgm:spPr/>
      <dgm:t>
        <a:bodyPr/>
        <a:lstStyle/>
        <a:p>
          <a:endParaRPr lang="en-GB"/>
        </a:p>
      </dgm:t>
    </dgm:pt>
    <dgm:pt modelId="{D59F8C77-9CC7-49BC-8093-D4D1F91BC1EF}" type="pres">
      <dgm:prSet presAssocID="{AA0C3467-0480-4219-9B61-812D5B00EFBC}" presName="levelTx" presStyleLbl="revTx" presStyleIdx="0" presStyleCnt="0">
        <dgm:presLayoutVars>
          <dgm:chMax val="1"/>
          <dgm:bulletEnabled val="1"/>
        </dgm:presLayoutVars>
      </dgm:prSet>
      <dgm:spPr/>
      <dgm:t>
        <a:bodyPr/>
        <a:lstStyle/>
        <a:p>
          <a:endParaRPr lang="en-GB"/>
        </a:p>
      </dgm:t>
    </dgm:pt>
    <dgm:pt modelId="{969C5882-FC9F-4A54-80A0-0F412B750143}" type="pres">
      <dgm:prSet presAssocID="{DA4EB5F3-8AB5-43B0-963E-6B7BEB1FFFA7}" presName="Name8" presStyleCnt="0"/>
      <dgm:spPr/>
    </dgm:pt>
    <dgm:pt modelId="{4BF1FCBC-72F9-49EB-8DB7-147F97E7A492}" type="pres">
      <dgm:prSet presAssocID="{DA4EB5F3-8AB5-43B0-963E-6B7BEB1FFFA7}" presName="level" presStyleLbl="node1" presStyleIdx="2" presStyleCnt="3">
        <dgm:presLayoutVars>
          <dgm:chMax val="1"/>
          <dgm:bulletEnabled val="1"/>
        </dgm:presLayoutVars>
      </dgm:prSet>
      <dgm:spPr/>
      <dgm:t>
        <a:bodyPr/>
        <a:lstStyle/>
        <a:p>
          <a:endParaRPr lang="en-GB"/>
        </a:p>
      </dgm:t>
    </dgm:pt>
    <dgm:pt modelId="{98E392B8-CD11-402C-A607-B1EC7A441E7D}" type="pres">
      <dgm:prSet presAssocID="{DA4EB5F3-8AB5-43B0-963E-6B7BEB1FFFA7}" presName="levelTx" presStyleLbl="revTx" presStyleIdx="0" presStyleCnt="0">
        <dgm:presLayoutVars>
          <dgm:chMax val="1"/>
          <dgm:bulletEnabled val="1"/>
        </dgm:presLayoutVars>
      </dgm:prSet>
      <dgm:spPr/>
      <dgm:t>
        <a:bodyPr/>
        <a:lstStyle/>
        <a:p>
          <a:endParaRPr lang="en-GB"/>
        </a:p>
      </dgm:t>
    </dgm:pt>
  </dgm:ptLst>
  <dgm:cxnLst>
    <dgm:cxn modelId="{44987E4B-199A-4E3E-8040-30C6241857E4}" type="presOf" srcId="{DA4EB5F3-8AB5-43B0-963E-6B7BEB1FFFA7}" destId="{4BF1FCBC-72F9-49EB-8DB7-147F97E7A492}" srcOrd="0" destOrd="0" presId="urn:microsoft.com/office/officeart/2005/8/layout/pyramid1"/>
    <dgm:cxn modelId="{3433161D-4850-4083-B8F7-D29EF4A556A2}" type="presOf" srcId="{3DCDD91E-E21D-49D9-948D-76DE5DCBB94A}" destId="{45EA38EA-1A1F-40CA-AB3B-5508F9EABD1C}" srcOrd="0" destOrd="0" presId="urn:microsoft.com/office/officeart/2005/8/layout/pyramid1"/>
    <dgm:cxn modelId="{E6BAA993-B9BB-447D-9700-CEAB9F879DA7}" type="presOf" srcId="{AA0C3467-0480-4219-9B61-812D5B00EFBC}" destId="{10AFFD4B-434A-40C5-836D-C601BFEEB5FE}" srcOrd="0" destOrd="0" presId="urn:microsoft.com/office/officeart/2005/8/layout/pyramid1"/>
    <dgm:cxn modelId="{9EF038E0-F4B9-491C-A736-C7F1C0BD2AD2}" type="presOf" srcId="{3DCDD91E-E21D-49D9-948D-76DE5DCBB94A}" destId="{1ED40BA0-A40A-44C1-80DB-033A157C2804}" srcOrd="1" destOrd="0" presId="urn:microsoft.com/office/officeart/2005/8/layout/pyramid1"/>
    <dgm:cxn modelId="{A68C2197-5944-4615-820B-41B76D80442A}" type="presOf" srcId="{AA0C3467-0480-4219-9B61-812D5B00EFBC}" destId="{D59F8C77-9CC7-49BC-8093-D4D1F91BC1EF}" srcOrd="1" destOrd="0" presId="urn:microsoft.com/office/officeart/2005/8/layout/pyramid1"/>
    <dgm:cxn modelId="{57AF41C3-B425-4A6E-AE1E-4EA5B41AFB31}" type="presOf" srcId="{DA4EB5F3-8AB5-43B0-963E-6B7BEB1FFFA7}" destId="{98E392B8-CD11-402C-A607-B1EC7A441E7D}" srcOrd="1" destOrd="0" presId="urn:microsoft.com/office/officeart/2005/8/layout/pyramid1"/>
    <dgm:cxn modelId="{8F76705B-06DC-48A1-95AB-E58E0D8995E4}" type="presOf" srcId="{898CDE5F-9128-4752-AB84-9F0D8A7FCC8F}" destId="{55EB08B7-596D-4A60-A933-9C81F98DBA56}" srcOrd="0" destOrd="0" presId="urn:microsoft.com/office/officeart/2005/8/layout/pyramid1"/>
    <dgm:cxn modelId="{A6277253-65B3-48CD-BBDA-3CCF89C5BAC4}" srcId="{898CDE5F-9128-4752-AB84-9F0D8A7FCC8F}" destId="{3DCDD91E-E21D-49D9-948D-76DE5DCBB94A}" srcOrd="0" destOrd="0" parTransId="{FBCFA094-68DB-4E2E-B43A-425E97708A6C}" sibTransId="{D8A755AE-B79F-46B3-B7C8-A0FC0DBDA0E5}"/>
    <dgm:cxn modelId="{58CE687B-D8AB-4CD1-97F2-3B6376391D6F}" srcId="{898CDE5F-9128-4752-AB84-9F0D8A7FCC8F}" destId="{DA4EB5F3-8AB5-43B0-963E-6B7BEB1FFFA7}" srcOrd="2" destOrd="0" parTransId="{22377883-8EC3-4A95-A62E-AE3B14466F98}" sibTransId="{574F3283-EC31-4C15-AA38-5E2C1BEFC80A}"/>
    <dgm:cxn modelId="{8C34D4AF-F315-45FC-8ED5-9A638E25F0C4}" srcId="{898CDE5F-9128-4752-AB84-9F0D8A7FCC8F}" destId="{AA0C3467-0480-4219-9B61-812D5B00EFBC}" srcOrd="1" destOrd="0" parTransId="{CB4CAC38-F0F8-4C92-AE49-B727910E068E}" sibTransId="{F8BA9A1A-9DE3-49BC-A00D-6587109898E3}"/>
    <dgm:cxn modelId="{5C6AD2EF-328B-4E5C-864C-BD88E9ED4F1C}" type="presParOf" srcId="{55EB08B7-596D-4A60-A933-9C81F98DBA56}" destId="{CEA27C67-8079-45C0-86B1-A94088EC6FE1}" srcOrd="0" destOrd="0" presId="urn:microsoft.com/office/officeart/2005/8/layout/pyramid1"/>
    <dgm:cxn modelId="{67B085DB-186A-4B01-BB7A-D750ADC0D83F}" type="presParOf" srcId="{CEA27C67-8079-45C0-86B1-A94088EC6FE1}" destId="{45EA38EA-1A1F-40CA-AB3B-5508F9EABD1C}" srcOrd="0" destOrd="0" presId="urn:microsoft.com/office/officeart/2005/8/layout/pyramid1"/>
    <dgm:cxn modelId="{74E7E014-5876-4D0B-9261-6B71B10188B2}" type="presParOf" srcId="{CEA27C67-8079-45C0-86B1-A94088EC6FE1}" destId="{1ED40BA0-A40A-44C1-80DB-033A157C2804}" srcOrd="1" destOrd="0" presId="urn:microsoft.com/office/officeart/2005/8/layout/pyramid1"/>
    <dgm:cxn modelId="{E53885CB-4C89-4D25-B359-9110F8167C92}" type="presParOf" srcId="{55EB08B7-596D-4A60-A933-9C81F98DBA56}" destId="{D56EDB77-D0F4-47E7-AB1E-69CBD9628079}" srcOrd="1" destOrd="0" presId="urn:microsoft.com/office/officeart/2005/8/layout/pyramid1"/>
    <dgm:cxn modelId="{7A81A092-7F91-4CF6-A506-D29A9820D06D}" type="presParOf" srcId="{D56EDB77-D0F4-47E7-AB1E-69CBD9628079}" destId="{10AFFD4B-434A-40C5-836D-C601BFEEB5FE}" srcOrd="0" destOrd="0" presId="urn:microsoft.com/office/officeart/2005/8/layout/pyramid1"/>
    <dgm:cxn modelId="{322EBF52-7069-4DA7-B61A-36418080942F}" type="presParOf" srcId="{D56EDB77-D0F4-47E7-AB1E-69CBD9628079}" destId="{D59F8C77-9CC7-49BC-8093-D4D1F91BC1EF}" srcOrd="1" destOrd="0" presId="urn:microsoft.com/office/officeart/2005/8/layout/pyramid1"/>
    <dgm:cxn modelId="{E8152ED1-CFA3-4E6C-8D71-E8B7442A1579}" type="presParOf" srcId="{55EB08B7-596D-4A60-A933-9C81F98DBA56}" destId="{969C5882-FC9F-4A54-80A0-0F412B750143}" srcOrd="2" destOrd="0" presId="urn:microsoft.com/office/officeart/2005/8/layout/pyramid1"/>
    <dgm:cxn modelId="{480CA7B6-9351-4A77-8E01-25B6A741EACF}" type="presParOf" srcId="{969C5882-FC9F-4A54-80A0-0F412B750143}" destId="{4BF1FCBC-72F9-49EB-8DB7-147F97E7A492}" srcOrd="0" destOrd="0" presId="urn:microsoft.com/office/officeart/2005/8/layout/pyramid1"/>
    <dgm:cxn modelId="{EAFE954E-3EC4-4EE6-AC6A-C5655123A298}" type="presParOf" srcId="{969C5882-FC9F-4A54-80A0-0F412B750143}" destId="{98E392B8-CD11-402C-A607-B1EC7A441E7D}" srcOrd="1" destOrd="0" presId="urn:microsoft.com/office/officeart/2005/8/layout/pyramid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EA38EA-1A1F-40CA-AB3B-5508F9EABD1C}">
      <dsp:nvSpPr>
        <dsp:cNvPr id="0" name=""/>
        <dsp:cNvSpPr/>
      </dsp:nvSpPr>
      <dsp:spPr>
        <a:xfrm>
          <a:off x="2032000" y="0"/>
          <a:ext cx="2032000" cy="1354666"/>
        </a:xfrm>
        <a:prstGeom prst="trapezoid">
          <a:avLst>
            <a:gd name="adj" fmla="val 75000"/>
          </a:avLst>
        </a:prstGeom>
        <a:gradFill flip="none" rotWithShape="0">
          <a:gsLst>
            <a:gs pos="0">
              <a:srgbClr val="C61019">
                <a:shade val="30000"/>
                <a:satMod val="115000"/>
              </a:srgbClr>
            </a:gs>
            <a:gs pos="50000">
              <a:srgbClr val="C61019">
                <a:shade val="67500"/>
                <a:satMod val="115000"/>
              </a:srgbClr>
            </a:gs>
            <a:gs pos="100000">
              <a:srgbClr val="C61019">
                <a:shade val="100000"/>
                <a:satMod val="115000"/>
              </a:srgbClr>
            </a:gs>
          </a:gsLst>
          <a:lin ang="13500000" scaled="1"/>
          <a:tileRect/>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itchFamily="34" charset="0"/>
              <a:cs typeface="Arial" pitchFamily="34" charset="0"/>
            </a:rPr>
            <a:t>Execution</a:t>
          </a:r>
          <a:endParaRPr lang="en-GB" sz="3200" b="1" kern="1200" dirty="0">
            <a:solidFill>
              <a:schemeClr val="bg1"/>
            </a:solidFill>
            <a:latin typeface="Arial" pitchFamily="34" charset="0"/>
            <a:cs typeface="Arial" pitchFamily="34" charset="0"/>
          </a:endParaRPr>
        </a:p>
      </dsp:txBody>
      <dsp:txXfrm>
        <a:off x="2032000" y="0"/>
        <a:ext cx="2032000" cy="1354666"/>
      </dsp:txXfrm>
    </dsp:sp>
    <dsp:sp modelId="{10AFFD4B-434A-40C5-836D-C601BFEEB5FE}">
      <dsp:nvSpPr>
        <dsp:cNvPr id="0" name=""/>
        <dsp:cNvSpPr/>
      </dsp:nvSpPr>
      <dsp:spPr>
        <a:xfrm>
          <a:off x="1015999" y="1354666"/>
          <a:ext cx="4064000" cy="1354666"/>
        </a:xfrm>
        <a:prstGeom prst="trapezoid">
          <a:avLst>
            <a:gd name="adj" fmla="val 75000"/>
          </a:avLst>
        </a:prstGeom>
        <a:gradFill flip="none" rotWithShape="0">
          <a:gsLst>
            <a:gs pos="0">
              <a:srgbClr val="7F9EAE">
                <a:shade val="30000"/>
                <a:satMod val="115000"/>
              </a:srgbClr>
            </a:gs>
            <a:gs pos="50000">
              <a:srgbClr val="7F9EAE">
                <a:shade val="67500"/>
                <a:satMod val="115000"/>
              </a:srgbClr>
            </a:gs>
            <a:gs pos="100000">
              <a:srgbClr val="7F9EAE">
                <a:shade val="100000"/>
                <a:satMod val="115000"/>
              </a:srgbClr>
            </a:gs>
          </a:gsLst>
          <a:lin ang="13500000" scaled="1"/>
          <a:tileRect/>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itchFamily="34" charset="0"/>
              <a:cs typeface="Arial" pitchFamily="34" charset="0"/>
            </a:rPr>
            <a:t>Exploit</a:t>
          </a:r>
          <a:endParaRPr lang="en-GB" sz="5800" b="1" kern="1200" dirty="0">
            <a:solidFill>
              <a:schemeClr val="bg1"/>
            </a:solidFill>
            <a:latin typeface="Arial" pitchFamily="34" charset="0"/>
            <a:cs typeface="Arial" pitchFamily="34" charset="0"/>
          </a:endParaRPr>
        </a:p>
      </dsp:txBody>
      <dsp:txXfrm>
        <a:off x="1727199" y="1354666"/>
        <a:ext cx="2641600" cy="1354666"/>
      </dsp:txXfrm>
    </dsp:sp>
    <dsp:sp modelId="{4BF1FCBC-72F9-49EB-8DB7-147F97E7A492}">
      <dsp:nvSpPr>
        <dsp:cNvPr id="0" name=""/>
        <dsp:cNvSpPr/>
      </dsp:nvSpPr>
      <dsp:spPr>
        <a:xfrm>
          <a:off x="0" y="2709333"/>
          <a:ext cx="6096000" cy="1354666"/>
        </a:xfrm>
        <a:prstGeom prst="trapezoid">
          <a:avLst>
            <a:gd name="adj" fmla="val 75000"/>
          </a:avLst>
        </a:prstGeom>
        <a:gradFill flip="none" rotWithShape="0">
          <a:gsLst>
            <a:gs pos="0">
              <a:srgbClr val="929292">
                <a:shade val="30000"/>
                <a:satMod val="115000"/>
              </a:srgbClr>
            </a:gs>
            <a:gs pos="50000">
              <a:srgbClr val="929292">
                <a:shade val="67500"/>
                <a:satMod val="115000"/>
              </a:srgbClr>
            </a:gs>
            <a:gs pos="100000">
              <a:srgbClr val="929292">
                <a:shade val="100000"/>
                <a:satMod val="115000"/>
              </a:srgbClr>
            </a:gs>
          </a:gsLst>
          <a:lin ang="13500000" scaled="1"/>
          <a:tileRect/>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itchFamily="34" charset="0"/>
              <a:cs typeface="Arial" pitchFamily="34" charset="0"/>
            </a:rPr>
            <a:t>Delivery</a:t>
          </a:r>
          <a:endParaRPr lang="en-GB" sz="6500" b="1" kern="1200" dirty="0">
            <a:solidFill>
              <a:schemeClr val="bg1"/>
            </a:solidFill>
            <a:latin typeface="Arial" pitchFamily="34" charset="0"/>
            <a:cs typeface="Arial" pitchFamily="34" charset="0"/>
          </a:endParaRPr>
        </a:p>
      </dsp:txBody>
      <dsp:txXfrm>
        <a:off x="1066799" y="2709333"/>
        <a:ext cx="39624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4307947" cy="3405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eaLnBrk="0" hangingPunct="0">
              <a:defRPr sz="1200" b="1">
                <a:latin typeface="Arial" charset="0"/>
                <a:ea typeface="ＭＳ Ｐゴシック" charset="-128"/>
                <a:cs typeface="ＭＳ Ｐゴシック" charset="-128"/>
              </a:defRPr>
            </a:lvl1pPr>
          </a:lstStyle>
          <a:p>
            <a:pPr>
              <a:defRPr/>
            </a:pPr>
            <a:endParaRPr lang="en-US"/>
          </a:p>
        </p:txBody>
      </p:sp>
      <p:sp>
        <p:nvSpPr>
          <p:cNvPr id="17411" name="Rectangle 3"/>
          <p:cNvSpPr>
            <a:spLocks noGrp="1" noChangeArrowheads="1"/>
          </p:cNvSpPr>
          <p:nvPr>
            <p:ph type="dt" sz="quarter" idx="1"/>
          </p:nvPr>
        </p:nvSpPr>
        <p:spPr bwMode="auto">
          <a:xfrm>
            <a:off x="5629141" y="0"/>
            <a:ext cx="4307947" cy="3405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0" hangingPunct="0">
              <a:defRPr sz="1200" b="1">
                <a:latin typeface="Arial" charset="0"/>
                <a:ea typeface="ＭＳ Ｐゴシック" charset="-128"/>
                <a:cs typeface="ＭＳ Ｐゴシック" charset="-128"/>
              </a:defRPr>
            </a:lvl1pPr>
          </a:lstStyle>
          <a:p>
            <a:pPr>
              <a:defRPr/>
            </a:pPr>
            <a:endParaRPr lang="en-US"/>
          </a:p>
        </p:txBody>
      </p:sp>
      <p:sp>
        <p:nvSpPr>
          <p:cNvPr id="17412" name="Rectangle 4"/>
          <p:cNvSpPr>
            <a:spLocks noGrp="1" noChangeArrowheads="1"/>
          </p:cNvSpPr>
          <p:nvPr>
            <p:ph type="ftr" sz="quarter" idx="2"/>
          </p:nvPr>
        </p:nvSpPr>
        <p:spPr bwMode="auto">
          <a:xfrm>
            <a:off x="1" y="6463938"/>
            <a:ext cx="4307947" cy="3405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eaLnBrk="0" hangingPunct="0">
              <a:defRPr sz="1200" b="1">
                <a:latin typeface="Arial" charset="0"/>
                <a:ea typeface="ＭＳ Ｐゴシック" charset="-128"/>
                <a:cs typeface="ＭＳ Ｐゴシック" charset="-128"/>
              </a:defRPr>
            </a:lvl1pPr>
          </a:lstStyle>
          <a:p>
            <a:pPr>
              <a:defRPr/>
            </a:pPr>
            <a:endParaRPr lang="en-US"/>
          </a:p>
        </p:txBody>
      </p:sp>
      <p:sp>
        <p:nvSpPr>
          <p:cNvPr id="17413" name="Rectangle 5"/>
          <p:cNvSpPr>
            <a:spLocks noGrp="1" noChangeArrowheads="1"/>
          </p:cNvSpPr>
          <p:nvPr>
            <p:ph type="sldNum" sz="quarter" idx="3"/>
          </p:nvPr>
        </p:nvSpPr>
        <p:spPr bwMode="auto">
          <a:xfrm>
            <a:off x="5629141" y="6463938"/>
            <a:ext cx="4307947" cy="3405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0" hangingPunct="0">
              <a:defRPr sz="1200" b="1">
                <a:ea typeface="ＭＳ Ｐゴシック" pitchFamily="-107" charset="-128"/>
                <a:cs typeface="+mn-cs"/>
              </a:defRPr>
            </a:lvl1pPr>
          </a:lstStyle>
          <a:p>
            <a:pPr>
              <a:defRPr/>
            </a:pPr>
            <a:fld id="{33A1B67B-A888-4FF3-B952-E9AD5AAC84B0}" type="slidenum">
              <a:rPr lang="en-US"/>
              <a:pPr>
                <a:defRPr/>
              </a:pPr>
              <a:t>‹#›</a:t>
            </a:fld>
            <a:endParaRPr lang="en-US" dirty="0"/>
          </a:p>
        </p:txBody>
      </p:sp>
    </p:spTree>
    <p:extLst>
      <p:ext uri="{BB962C8B-B14F-4D97-AF65-F5344CB8AC3E}">
        <p14:creationId xmlns="" xmlns:p14="http://schemas.microsoft.com/office/powerpoint/2010/main" val="35752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7947" cy="3405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eaLnBrk="0" hangingPunct="0">
              <a:defRPr sz="1100" b="1">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5629141" y="0"/>
            <a:ext cx="4307947" cy="3405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0" hangingPunct="0">
              <a:defRPr sz="1100" b="1">
                <a:latin typeface="Arial" charset="0"/>
                <a:ea typeface="ＭＳ Ｐゴシック" charset="-128"/>
                <a:cs typeface="ＭＳ Ｐゴシック" charset="-128"/>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646488" y="438150"/>
            <a:ext cx="2562225" cy="19208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337614" y="2452160"/>
            <a:ext cx="9304625" cy="3843266"/>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a:p>
            <a:pPr lvl="0"/>
            <a:endParaRPr lang="en-US" noProof="0" smtClean="0"/>
          </a:p>
        </p:txBody>
      </p:sp>
      <p:sp>
        <p:nvSpPr>
          <p:cNvPr id="7174" name="Rectangle 6"/>
          <p:cNvSpPr>
            <a:spLocks noGrp="1" noChangeArrowheads="1"/>
          </p:cNvSpPr>
          <p:nvPr>
            <p:ph type="ftr" sz="quarter" idx="4"/>
          </p:nvPr>
        </p:nvSpPr>
        <p:spPr bwMode="auto">
          <a:xfrm>
            <a:off x="1" y="6463938"/>
            <a:ext cx="4307947" cy="3405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eaLnBrk="0" hangingPunct="0">
              <a:defRPr sz="1100" b="1">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5629141" y="6463938"/>
            <a:ext cx="4307947" cy="3405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0" hangingPunct="0">
              <a:defRPr sz="1100" b="1">
                <a:ea typeface="ＭＳ Ｐゴシック" pitchFamily="-107" charset="-128"/>
                <a:cs typeface="+mn-cs"/>
              </a:defRPr>
            </a:lvl1pPr>
          </a:lstStyle>
          <a:p>
            <a:pPr>
              <a:defRPr/>
            </a:pPr>
            <a:fld id="{B33FE8EB-B2ED-4DD7-A5D1-1C5BB066F5A1}" type="slidenum">
              <a:rPr lang="en-US"/>
              <a:pPr>
                <a:defRPr/>
              </a:pPr>
              <a:t>‹#›</a:t>
            </a:fld>
            <a:endParaRPr lang="en-US" dirty="0"/>
          </a:p>
        </p:txBody>
      </p:sp>
    </p:spTree>
    <p:extLst>
      <p:ext uri="{BB962C8B-B14F-4D97-AF65-F5344CB8AC3E}">
        <p14:creationId xmlns="" xmlns:p14="http://schemas.microsoft.com/office/powerpoint/2010/main" val="45869602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5000"/>
      </a:spcBef>
      <a:spcAft>
        <a:spcPct val="0"/>
      </a:spcAft>
      <a:defRPr sz="1000" kern="1200">
        <a:solidFill>
          <a:schemeClr val="tx1"/>
        </a:solidFill>
        <a:latin typeface="Arial" pitchFamily="-110" charset="0"/>
        <a:ea typeface="ＭＳ Ｐゴシック" pitchFamily="-110" charset="-128"/>
        <a:cs typeface="ＭＳ Ｐゴシック" pitchFamily="-110" charset="-128"/>
      </a:defRPr>
    </a:lvl1pPr>
    <a:lvl2pPr marL="231775" indent="-117475" algn="l" rtl="0" eaLnBrk="0" fontAlgn="base" hangingPunct="0">
      <a:lnSpc>
        <a:spcPct val="90000"/>
      </a:lnSpc>
      <a:spcBef>
        <a:spcPct val="25000"/>
      </a:spcBef>
      <a:spcAft>
        <a:spcPct val="0"/>
      </a:spcAft>
      <a:buSzPct val="110000"/>
      <a:buFont typeface="Wingdings" pitchFamily="2" charset="2"/>
      <a:buChar char="§"/>
      <a:defRPr sz="900" kern="1200">
        <a:solidFill>
          <a:schemeClr val="tx1"/>
        </a:solidFill>
        <a:latin typeface="Arial" pitchFamily="-110" charset="0"/>
        <a:ea typeface="ＭＳ Ｐゴシック" pitchFamily="-110" charset="-128"/>
        <a:cs typeface="+mn-cs"/>
      </a:defRPr>
    </a:lvl2pPr>
    <a:lvl3pPr marL="461963" indent="-115888" algn="l" rtl="0" eaLnBrk="0" fontAlgn="base" hangingPunct="0">
      <a:lnSpc>
        <a:spcPct val="90000"/>
      </a:lnSpc>
      <a:spcBef>
        <a:spcPct val="25000"/>
      </a:spcBef>
      <a:spcAft>
        <a:spcPct val="0"/>
      </a:spcAft>
      <a:buSzPct val="110000"/>
      <a:buFont typeface="Wingdings" pitchFamily="2" charset="2"/>
      <a:buChar char="§"/>
      <a:defRPr sz="900" kern="1200">
        <a:solidFill>
          <a:schemeClr val="tx1"/>
        </a:solidFill>
        <a:latin typeface="Arial" pitchFamily="-110" charset="0"/>
        <a:ea typeface="ＭＳ Ｐゴシック" pitchFamily="-110" charset="-128"/>
        <a:cs typeface="+mn-cs"/>
      </a:defRPr>
    </a:lvl3pPr>
    <a:lvl4pPr marL="682625" indent="-106363" algn="l" rtl="0" eaLnBrk="0" fontAlgn="base" hangingPunct="0">
      <a:lnSpc>
        <a:spcPct val="90000"/>
      </a:lnSpc>
      <a:spcBef>
        <a:spcPct val="25000"/>
      </a:spcBef>
      <a:spcAft>
        <a:spcPct val="0"/>
      </a:spcAft>
      <a:buSzPct val="110000"/>
      <a:buFont typeface="Wingdings" pitchFamily="2" charset="2"/>
      <a:buChar char="§"/>
      <a:defRPr sz="900" kern="1200">
        <a:solidFill>
          <a:schemeClr val="tx1"/>
        </a:solidFill>
        <a:latin typeface="Arial" pitchFamily="-110" charset="0"/>
        <a:ea typeface="ＭＳ Ｐゴシック" pitchFamily="-110" charset="-128"/>
        <a:cs typeface="+mn-cs"/>
      </a:defRPr>
    </a:lvl4pPr>
    <a:lvl5pPr marL="914400" indent="-117475" algn="l" rtl="0" eaLnBrk="0" fontAlgn="base" hangingPunct="0">
      <a:lnSpc>
        <a:spcPct val="90000"/>
      </a:lnSpc>
      <a:spcBef>
        <a:spcPct val="25000"/>
      </a:spcBef>
      <a:spcAft>
        <a:spcPct val="0"/>
      </a:spcAft>
      <a:buSzPct val="110000"/>
      <a:buFont typeface="Wingdings" pitchFamily="2" charset="2"/>
      <a:buChar char="§"/>
      <a:defRPr sz="9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efforts on the previous slide are for a</a:t>
            </a:r>
            <a:r>
              <a:rPr lang="en-US" baseline="0" dirty="0" smtClean="0"/>
              <a:t> simple reason; crime.  This is another reason why the term ATA has come into common usage, cyber espionage that was associated with the term APT has fallen into a distant second place.  Nearly 2/3 of all attacks are prompted for a single reason, cyber crime.</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any number of excellent security technologies in place already in your organization – things such as firewalls, VPNs, authentication, antivirus, web filtering, IPS, and </a:t>
            </a:r>
            <a:r>
              <a:rPr lang="en-US" dirty="0" err="1" smtClean="0"/>
              <a:t>antispam</a:t>
            </a:r>
            <a:r>
              <a:rPr lang="en-US" dirty="0" smtClean="0"/>
              <a:t>. This is good and these</a:t>
            </a:r>
            <a:r>
              <a:rPr lang="en-US" baseline="0" dirty="0" smtClean="0"/>
              <a:t> solutions will prevent a lot of threats from ever impacting your organization. However, nothing is 100% and sometimes advanced attacks will find a way to get through these prevention techniques. You need to be ready to deal with these types of advanced targeted attacks.</a:t>
            </a:r>
          </a:p>
          <a:p>
            <a:endParaRPr lang="en-US" baseline="0" dirty="0" smtClean="0"/>
          </a:p>
          <a:p>
            <a:r>
              <a:rPr lang="en-US" baseline="0" dirty="0" smtClean="0"/>
              <a:t>In recent breaches it took 229 days on average to detect an attack that’s gotten on the network if it has managed to slip past existing defenses. And in 67% of the time the victim organizations only learned about the breach from an external entity.  </a:t>
            </a:r>
          </a:p>
          <a:p>
            <a:endParaRPr lang="en-US" baseline="0" dirty="0" smtClean="0"/>
          </a:p>
          <a:p>
            <a:r>
              <a:rPr lang="en-US" baseline="0" dirty="0" smtClean="0"/>
              <a:t>Clearly no organization wants to be part of this statistic. </a:t>
            </a:r>
          </a:p>
          <a:p>
            <a:endParaRPr lang="en-US" baseline="0" dirty="0" smtClean="0"/>
          </a:p>
          <a:p>
            <a:r>
              <a:rPr lang="en-US" baseline="0" dirty="0" smtClean="0"/>
              <a:t>The goal behind advanced threat detection is to prevent what attacks you can and then, accepting that some things will get through, to reduce the time to find and detect an attack. And once </a:t>
            </a:r>
            <a:r>
              <a:rPr lang="en-US" baseline="0" dirty="0" err="1" smtClean="0"/>
              <a:t>youv’e</a:t>
            </a:r>
            <a:r>
              <a:rPr lang="en-US" baseline="0" dirty="0" smtClean="0"/>
              <a:t> identified an attack, reduce the time it takes to investigate and analyze the threat. Finally, with this intelligence in hand you can more quickly remediate any impact on your organization.  </a:t>
            </a:r>
            <a:endParaRPr lang="en-US" dirty="0"/>
          </a:p>
        </p:txBody>
      </p:sp>
      <p:sp>
        <p:nvSpPr>
          <p:cNvPr id="4" name="Slide Number Placeholder 3"/>
          <p:cNvSpPr>
            <a:spLocks noGrp="1"/>
          </p:cNvSpPr>
          <p:nvPr>
            <p:ph type="sldNum" sz="quarter" idx="10"/>
          </p:nvPr>
        </p:nvSpPr>
        <p:spPr/>
        <p:txBody>
          <a:bodyPr/>
          <a:lstStyle/>
          <a:p>
            <a:fld id="{6F67529C-4552-4BCE-B2F9-6A3E6A009748}" type="slidenum">
              <a:rPr lang="en-US" smtClean="0"/>
              <a:pPr/>
              <a:t>14</a:t>
            </a:fld>
            <a:endParaRPr lang="en-US"/>
          </a:p>
        </p:txBody>
      </p:sp>
    </p:spTree>
    <p:extLst>
      <p:ext uri="{BB962C8B-B14F-4D97-AF65-F5344CB8AC3E}">
        <p14:creationId xmlns:p14="http://schemas.microsoft.com/office/powerpoint/2010/main" xmlns="" val="119518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idx="5"/>
          </p:nvPr>
        </p:nvSpPr>
        <p:spPr>
          <a:noFill/>
        </p:spPr>
        <p:txBody>
          <a:bodyPr/>
          <a:lstStyle/>
          <a:p>
            <a:fld id="{C3BD9E4F-75E9-A84E-A70D-8C44852FCA9F}" type="slidenum">
              <a:rPr lang="en-US"/>
              <a:pPr/>
              <a:t>15</a:t>
            </a:fld>
            <a:endParaRPr lang="en-US"/>
          </a:p>
        </p:txBody>
      </p:sp>
      <p:sp>
        <p:nvSpPr>
          <p:cNvPr id="38915" name="Text Box 1"/>
          <p:cNvSpPr txBox="1">
            <a:spLocks noChangeArrowheads="1"/>
          </p:cNvSpPr>
          <p:nvPr/>
        </p:nvSpPr>
        <p:spPr bwMode="auto">
          <a:xfrm>
            <a:off x="5631394" y="6465102"/>
            <a:ext cx="4305698" cy="339351"/>
          </a:xfrm>
          <a:prstGeom prst="rect">
            <a:avLst/>
          </a:prstGeom>
          <a:noFill/>
          <a:ln w="9525">
            <a:noFill/>
            <a:round/>
            <a:headEnd/>
            <a:tailEnd/>
          </a:ln>
        </p:spPr>
        <p:txBody>
          <a:bodyPr lIns="91500" tIns="45574" rIns="91500" bIns="45574" anchor="b">
            <a:prstTxWarp prst="textNoShape">
              <a:avLst/>
            </a:prstTxWarp>
          </a:bodyPr>
          <a:lstStyle/>
          <a:p>
            <a:pPr algn="r">
              <a:tabLst>
                <a:tab pos="0" algn="l"/>
                <a:tab pos="439279" algn="l"/>
                <a:tab pos="880116" algn="l"/>
                <a:tab pos="1320952" algn="l"/>
                <a:tab pos="1761791" algn="l"/>
                <a:tab pos="2202627" algn="l"/>
                <a:tab pos="2643464" algn="l"/>
                <a:tab pos="3084300" algn="l"/>
                <a:tab pos="3525138" algn="l"/>
                <a:tab pos="3965975" algn="l"/>
                <a:tab pos="4406812" algn="l"/>
                <a:tab pos="4847648" algn="l"/>
                <a:tab pos="5288486" algn="l"/>
                <a:tab pos="5729322" algn="l"/>
                <a:tab pos="6170160" algn="l"/>
                <a:tab pos="6610997" algn="l"/>
                <a:tab pos="7051833" algn="l"/>
                <a:tab pos="7492670" algn="l"/>
                <a:tab pos="7933507" algn="l"/>
                <a:tab pos="8374344" algn="l"/>
                <a:tab pos="8815182" algn="l"/>
              </a:tabLst>
            </a:pPr>
            <a:fld id="{72A51FDA-2BC7-0F48-87A3-9357C5C52E79}" type="slidenum">
              <a:rPr lang="en-US" sz="1100" b="1">
                <a:solidFill>
                  <a:srgbClr val="000000"/>
                </a:solidFill>
              </a:rPr>
              <a:pPr algn="r">
                <a:tabLst>
                  <a:tab pos="0" algn="l"/>
                  <a:tab pos="439279" algn="l"/>
                  <a:tab pos="880116" algn="l"/>
                  <a:tab pos="1320952" algn="l"/>
                  <a:tab pos="1761791" algn="l"/>
                  <a:tab pos="2202627" algn="l"/>
                  <a:tab pos="2643464" algn="l"/>
                  <a:tab pos="3084300" algn="l"/>
                  <a:tab pos="3525138" algn="l"/>
                  <a:tab pos="3965975" algn="l"/>
                  <a:tab pos="4406812" algn="l"/>
                  <a:tab pos="4847648" algn="l"/>
                  <a:tab pos="5288486" algn="l"/>
                  <a:tab pos="5729322" algn="l"/>
                  <a:tab pos="6170160" algn="l"/>
                  <a:tab pos="6610997" algn="l"/>
                  <a:tab pos="7051833" algn="l"/>
                  <a:tab pos="7492670" algn="l"/>
                  <a:tab pos="7933507" algn="l"/>
                  <a:tab pos="8374344" algn="l"/>
                  <a:tab pos="8815182" algn="l"/>
                </a:tabLst>
              </a:pPr>
              <a:t>15</a:t>
            </a:fld>
            <a:endParaRPr lang="en-US" sz="1100" b="1" dirty="0">
              <a:solidFill>
                <a:srgbClr val="000000"/>
              </a:solidFill>
            </a:endParaRPr>
          </a:p>
        </p:txBody>
      </p:sp>
      <p:sp>
        <p:nvSpPr>
          <p:cNvPr id="38916" name="Rectangle 2"/>
          <p:cNvSpPr>
            <a:spLocks noGrp="1" noRot="1" noChangeAspect="1" noChangeArrowheads="1" noTextEdit="1"/>
          </p:cNvSpPr>
          <p:nvPr>
            <p:ph type="sldImg"/>
          </p:nvPr>
        </p:nvSpPr>
        <p:spPr>
          <a:xfrm>
            <a:off x="3651250" y="439738"/>
            <a:ext cx="2555875" cy="1917700"/>
          </a:xfrm>
          <a:solidFill>
            <a:srgbClr val="FFFFFF"/>
          </a:solidFill>
          <a:ln/>
        </p:spPr>
      </p:sp>
      <p:sp>
        <p:nvSpPr>
          <p:cNvPr id="38917" name="Rectangle 3"/>
          <p:cNvSpPr>
            <a:spLocks noGrp="1" noChangeArrowheads="1"/>
          </p:cNvSpPr>
          <p:nvPr>
            <p:ph type="body" idx="1"/>
          </p:nvPr>
        </p:nvSpPr>
        <p:spPr>
          <a:noFill/>
          <a:ln/>
        </p:spPr>
        <p:txBody>
          <a:bodyPr wrap="none" anchor="ctr"/>
          <a:lstStyle/>
          <a:p>
            <a:r>
              <a:rPr lang="en-CA" b="0" baseline="0" dirty="0" smtClean="0"/>
              <a:t>So if we know the motivation for these attacks what are some of the highlights so far in 2014.  The attacks shown here are only part of many that have occurred since the beginning of the year.  Some of these that you may have heard of, certainly the </a:t>
            </a:r>
            <a:r>
              <a:rPr lang="en-CA" b="0" baseline="0" dirty="0" err="1" smtClean="0"/>
              <a:t>HeartBleed</a:t>
            </a:r>
            <a:r>
              <a:rPr lang="en-CA" b="0" baseline="0" dirty="0" smtClean="0"/>
              <a:t> vulnerability made worldwide news because of its sheer scale.</a:t>
            </a:r>
          </a:p>
          <a:p>
            <a:endParaRPr lang="en-CA" b="0" baseline="0" dirty="0" smtClean="0"/>
          </a:p>
          <a:p>
            <a:r>
              <a:rPr lang="en-CA" b="0" baseline="0" dirty="0" smtClean="0"/>
              <a:t>But let’s look at a different incident that certainly everyone in the audience heard of, and quite possibly was touched by it.  eBay.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attack as sophisticated an ATA requires a response equally sophisticated.  Fortinet’s response is Advanced Threat Protection, ATP.</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would</a:t>
            </a:r>
            <a:r>
              <a:rPr lang="en-US" baseline="0" dirty="0" smtClean="0"/>
              <a:t> be foolish to think that there is a single technology that can stop an ATA.  With so many steps to the attack and so many tools at the cybercriminal’s disposal, an effective ATP solution has to intimately understand that the only way to combat an attack is to have a multi-layer defense.</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idx="5"/>
          </p:nvPr>
        </p:nvSpPr>
        <p:spPr>
          <a:noFill/>
        </p:spPr>
        <p:txBody>
          <a:bodyPr/>
          <a:lstStyle/>
          <a:p>
            <a:fld id="{C3BD9E4F-75E9-A84E-A70D-8C44852FCA9F}" type="slidenum">
              <a:rPr lang="en-US"/>
              <a:pPr/>
              <a:t>18</a:t>
            </a:fld>
            <a:endParaRPr lang="en-US"/>
          </a:p>
        </p:txBody>
      </p:sp>
      <p:sp>
        <p:nvSpPr>
          <p:cNvPr id="38915" name="Text Box 1"/>
          <p:cNvSpPr txBox="1">
            <a:spLocks noChangeArrowheads="1"/>
          </p:cNvSpPr>
          <p:nvPr/>
        </p:nvSpPr>
        <p:spPr bwMode="auto">
          <a:xfrm>
            <a:off x="5631391" y="6465100"/>
            <a:ext cx="4305697" cy="339351"/>
          </a:xfrm>
          <a:prstGeom prst="rect">
            <a:avLst/>
          </a:prstGeom>
          <a:noFill/>
          <a:ln w="9525">
            <a:noFill/>
            <a:round/>
            <a:headEnd/>
            <a:tailEnd/>
          </a:ln>
        </p:spPr>
        <p:txBody>
          <a:bodyPr lIns="93249" tIns="46445" rIns="93249" bIns="46445" anchor="b">
            <a:prstTxWarp prst="textNoShape">
              <a:avLst/>
            </a:prstTxWarp>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A51FDA-2BC7-0F48-87A3-9357C5C52E79}" type="slidenum">
              <a:rPr lang="en-US" sz="1100" b="1">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US" sz="1100" b="1">
              <a:solidFill>
                <a:srgbClr val="000000"/>
              </a:solidFill>
            </a:endParaRPr>
          </a:p>
        </p:txBody>
      </p:sp>
      <p:sp>
        <p:nvSpPr>
          <p:cNvPr id="38916" name="Rectangle 2"/>
          <p:cNvSpPr>
            <a:spLocks noGrp="1" noRot="1" noChangeAspect="1" noChangeArrowheads="1" noTextEdit="1"/>
          </p:cNvSpPr>
          <p:nvPr>
            <p:ph type="sldImg"/>
          </p:nvPr>
        </p:nvSpPr>
        <p:spPr>
          <a:xfrm>
            <a:off x="3648075" y="438150"/>
            <a:ext cx="2560638" cy="1920875"/>
          </a:xfrm>
          <a:solidFill>
            <a:srgbClr val="FFFFFF"/>
          </a:solidFill>
          <a:ln/>
        </p:spPr>
      </p:sp>
      <p:sp>
        <p:nvSpPr>
          <p:cNvPr id="38917" name="Rectangle 3"/>
          <p:cNvSpPr>
            <a:spLocks noGrp="1" noChangeArrowheads="1"/>
          </p:cNvSpPr>
          <p:nvPr>
            <p:ph type="body" idx="1"/>
          </p:nvPr>
        </p:nvSpPr>
        <p:spPr>
          <a:noFill/>
          <a:ln/>
        </p:spPr>
        <p:txBody>
          <a:bodyPr wrap="none" anchor="ctr"/>
          <a:lstStyle/>
          <a:p>
            <a:pPr>
              <a:buFont typeface="Arial" pitchFamily="34" charset="0"/>
              <a:buNone/>
            </a:pPr>
            <a:r>
              <a:rPr lang="en-US" baseline="0" dirty="0" smtClean="0">
                <a:latin typeface="Times New Roman" pitchFamily="-1" charset="0"/>
                <a:ea typeface="ＭＳ Ｐゴシック" pitchFamily="-1" charset="-128"/>
                <a:cs typeface="ＭＳ Ｐゴシック" pitchFamily="-1" charset="-128"/>
              </a:rPr>
              <a:t>It’s so that the network defense can focus on three distinct actions; mitigation, detection and remediation.  Mitigation is to prevent threats from entering into the network in the first place.  This is about understanding the different attack vectors that an ATA could use and making sure that all “loopholes” or  backdoors are closed to prevent unauthorized access to the network.</a:t>
            </a:r>
          </a:p>
          <a:p>
            <a:pPr>
              <a:buFont typeface="Arial" pitchFamily="34" charset="0"/>
              <a:buNone/>
            </a:pPr>
            <a:endParaRPr lang="en-US" baseline="0" dirty="0" smtClean="0">
              <a:latin typeface="Times New Roman" pitchFamily="-1" charset="0"/>
              <a:ea typeface="ＭＳ Ｐゴシック" pitchFamily="-1" charset="-128"/>
              <a:cs typeface="ＭＳ Ｐゴシック" pitchFamily="-1" charset="-128"/>
            </a:endParaRPr>
          </a:p>
          <a:p>
            <a:pPr>
              <a:buFont typeface="Arial" pitchFamily="34" charset="0"/>
              <a:buNone/>
            </a:pPr>
            <a:r>
              <a:rPr lang="en-US" baseline="0" dirty="0" smtClean="0">
                <a:latin typeface="Times New Roman" pitchFamily="-1" charset="0"/>
                <a:ea typeface="ＭＳ Ｐゴシック" pitchFamily="-1" charset="-128"/>
                <a:cs typeface="ＭＳ Ｐゴシック" pitchFamily="-1" charset="-128"/>
              </a:rPr>
              <a:t>While the objective of mitigation is to prevent an attack from entering the network, it’s done with the understanding that eventually there will be a breach of the network’s defenses.  This is why Detection is the second key action; to be able to quickly identify when there has been an attempted or successful breach of the network.  </a:t>
            </a:r>
          </a:p>
          <a:p>
            <a:pPr>
              <a:buFont typeface="Arial" pitchFamily="34" charset="0"/>
              <a:buNone/>
            </a:pPr>
            <a:endParaRPr lang="en-US" baseline="0" dirty="0" smtClean="0">
              <a:latin typeface="Times New Roman" pitchFamily="-1" charset="0"/>
              <a:ea typeface="ＭＳ Ｐゴシック" pitchFamily="-1" charset="-128"/>
              <a:cs typeface="ＭＳ Ｐゴシック" pitchFamily="-1" charset="-128"/>
            </a:endParaRPr>
          </a:p>
          <a:p>
            <a:pPr>
              <a:buFont typeface="Arial" pitchFamily="34" charset="0"/>
              <a:buNone/>
            </a:pPr>
            <a:r>
              <a:rPr lang="en-US" baseline="0" dirty="0" smtClean="0">
                <a:latin typeface="Times New Roman" pitchFamily="-1" charset="0"/>
                <a:ea typeface="ＭＳ Ｐゴシック" pitchFamily="-1" charset="-128"/>
                <a:cs typeface="ＭＳ Ｐゴシック" pitchFamily="-1" charset="-128"/>
              </a:rPr>
              <a:t>And finally, Remediation to have the tools, technology and procedures to respond to the breach; understand where it came from, how it penetrated the network’s defenses, the extent of the breach and how to minimize the subsequent damage.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this list of technologies that make up Prevention there shouldn’t be anything in the list that anyone in the audience should</a:t>
            </a:r>
            <a:r>
              <a:rPr lang="en-US" baseline="0" dirty="0" smtClean="0"/>
              <a:t> not be familiar with.  This combination of technologies is designed to block the a high percentage of malware and attacks that might be encountered by the network.</a:t>
            </a:r>
          </a:p>
          <a:p>
            <a:endParaRPr lang="en-US" baseline="0" dirty="0" smtClean="0"/>
          </a:p>
          <a:p>
            <a:r>
              <a:rPr lang="en-US" baseline="0" dirty="0" smtClean="0"/>
              <a:t>The one technology that might be a bit of a shock however is anti-virus</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we did with Prevent, let’s look at the technologies that make up the</a:t>
            </a:r>
            <a:r>
              <a:rPr lang="en-US" baseline="0" dirty="0" smtClean="0"/>
              <a:t> Detection component of our ATP defense.  While  you might not be as familiar with these as you were with the technologies used for Prevent, they are critical to the effectiveness of the solution.  The one technology that should be familiar to everyone, at least judging by the headlines that it has received, is sandboxing.  </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anti-virus, not</a:t>
            </a:r>
            <a:r>
              <a:rPr lang="en-US" baseline="0" dirty="0" smtClean="0"/>
              <a:t> all sandboxing implementations are created equal.  However, just because sandboxing has become a part of an ATP strategy it doesn’t mean that the cybercriminal is going to through up their hands and admit defeat!  We have seen how the hacker community responds to new technologies and techniques; they figure out how they work and find new ways around them.   As this report highlights, the cybercriminal is already figuring their way around the use of sandboxes.</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on from Detection</a:t>
            </a:r>
            <a:r>
              <a:rPr lang="en-US" baseline="0" dirty="0" smtClean="0"/>
              <a:t> is Mitigation.  These are the “soft” technologies and internal procedures to understand how the breach occurred, where it came from, and how to recover from the breach.</a:t>
            </a:r>
          </a:p>
          <a:p>
            <a:endParaRPr lang="en-US" baseline="0" dirty="0" smtClean="0"/>
          </a:p>
          <a:p>
            <a:r>
              <a:rPr lang="en-US" baseline="0" dirty="0" smtClean="0"/>
              <a:t>However, there is an important human element here and that is Threat Intelligence and Updates.</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first need to bring everyone to same level of understanding of the</a:t>
            </a:r>
            <a:r>
              <a:rPr lang="en-US" baseline="0" dirty="0" smtClean="0"/>
              <a:t> type of threats that we’re talking about.  They used to be referred to as APT’s, Advanced Persistent Threats, but over the past 2 – 3 years there has been a tendency to move away from this terms.  The drive behind this is that the term APT was frequently associated with those attacks launched by countries against targets in other countries, either commercial or government targets.  It also had a military connection as it was first “coined” by the US Air Force.</a:t>
            </a:r>
          </a:p>
          <a:p>
            <a:endParaRPr lang="en-US" baseline="0" dirty="0" smtClean="0"/>
          </a:p>
          <a:p>
            <a:r>
              <a:rPr lang="en-US" baseline="0" dirty="0" smtClean="0"/>
              <a:t>But more important the use of the term “threat” implies that it’s a single effort, something tangible that can easily be identified.  And as you’ll see, an APT is far from a single effort.</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“silver bullet” to protect organizations against</a:t>
            </a:r>
            <a:r>
              <a:rPr lang="en-US" baseline="0" dirty="0" smtClean="0"/>
              <a:t> all advanced targeted attacks. There is too much rapid innovation happening in cyber crime for any single approach to be the solution. The most effective defense is through a cohesive, integrated solution. The Fortinet Advanced Threat Protection Framework provides a guide to building a more effective layer of protection – one that is continually improving. </a:t>
            </a:r>
          </a:p>
          <a:p>
            <a:endParaRPr lang="en-US" baseline="0" dirty="0" smtClean="0"/>
          </a:p>
          <a:p>
            <a:r>
              <a:rPr lang="en-US" baseline="0" dirty="0" smtClean="0"/>
              <a:t>This cohesive ATP solution includes: </a:t>
            </a:r>
          </a:p>
          <a:p>
            <a:endParaRPr lang="en-US" baseline="0" dirty="0" smtClean="0"/>
          </a:p>
          <a:p>
            <a:pPr marL="171450" indent="-171450">
              <a:buFont typeface="Arial"/>
              <a:buChar char="•"/>
            </a:pPr>
            <a:r>
              <a:rPr lang="en-US" baseline="0" dirty="0" smtClean="0"/>
              <a:t>technologies to prevent known threats from getting into an organization, </a:t>
            </a:r>
          </a:p>
          <a:p>
            <a:pPr marL="171450" indent="-171450">
              <a:buFont typeface="Arial"/>
              <a:buChar char="•"/>
            </a:pPr>
            <a:r>
              <a:rPr lang="en-US" baseline="0" dirty="0" smtClean="0"/>
              <a:t>technologies to detect that which is unknown and cannot be stopped by traditional preventative measures, and </a:t>
            </a:r>
          </a:p>
          <a:p>
            <a:pPr marL="171450" indent="-171450">
              <a:buFont typeface="Arial"/>
              <a:buChar char="•"/>
            </a:pPr>
            <a:r>
              <a:rPr lang="en-US" baseline="0" dirty="0" smtClean="0"/>
              <a:t>the ability to mitigate threats through remediation and security updates aimed at continually improving the preventative technologies already in play. </a:t>
            </a:r>
          </a:p>
          <a:p>
            <a:pPr marL="171450" indent="-171450">
              <a:buFontTx/>
              <a:buChar char="-"/>
            </a:pPr>
            <a:endParaRPr lang="en-US" baseline="0" dirty="0" smtClean="0"/>
          </a:p>
          <a:p>
            <a:pPr marL="0" indent="0">
              <a:buFontTx/>
              <a:buNone/>
            </a:pPr>
            <a:r>
              <a:rPr lang="en-US" baseline="0" dirty="0" smtClean="0"/>
              <a:t>It sounds simple but it can difficult to create this with just a collection of point solutions.  </a:t>
            </a:r>
          </a:p>
          <a:p>
            <a:endParaRPr lang="en-US" baseline="0" dirty="0" smtClean="0"/>
          </a:p>
          <a:p>
            <a:r>
              <a:rPr lang="en-US" baseline="0" dirty="0" smtClean="0"/>
              <a:t>In the case of the Fortinet solution, </a:t>
            </a:r>
            <a:r>
              <a:rPr lang="en-US" baseline="0" dirty="0" err="1" smtClean="0"/>
              <a:t>FortiGate</a:t>
            </a:r>
            <a:r>
              <a:rPr lang="en-US" baseline="0" dirty="0" smtClean="0"/>
              <a:t> NGFW and UTM technologies and </a:t>
            </a:r>
            <a:r>
              <a:rPr lang="en-US" baseline="0" dirty="0" err="1" smtClean="0"/>
              <a:t>FortiMail</a:t>
            </a:r>
            <a:r>
              <a:rPr lang="en-US" baseline="0" dirty="0" smtClean="0"/>
              <a:t> email security work to prevent threats from impacting an organization through IPS, web filtering, AV, IP reputation, </a:t>
            </a:r>
            <a:r>
              <a:rPr lang="en-US" baseline="0" dirty="0" err="1" smtClean="0"/>
              <a:t>antispam</a:t>
            </a:r>
            <a:r>
              <a:rPr lang="en-US" baseline="0" dirty="0" smtClean="0"/>
              <a:t>, application control and VPN functions. </a:t>
            </a:r>
            <a:r>
              <a:rPr lang="en-US" baseline="0" dirty="0" err="1" smtClean="0"/>
              <a:t>FortiAuthenticator</a:t>
            </a:r>
            <a:r>
              <a:rPr lang="en-US" baseline="0" dirty="0" smtClean="0"/>
              <a:t> also helps to control access to the network and </a:t>
            </a:r>
            <a:r>
              <a:rPr lang="en-US" baseline="0" dirty="0" err="1" smtClean="0"/>
              <a:t>FortiClient</a:t>
            </a:r>
            <a:r>
              <a:rPr lang="en-US" baseline="0" dirty="0" smtClean="0"/>
              <a:t> can help protect endpoints.  </a:t>
            </a:r>
          </a:p>
          <a:p>
            <a:endParaRPr lang="en-US" baseline="0" dirty="0" smtClean="0"/>
          </a:p>
          <a:p>
            <a:r>
              <a:rPr lang="en-US" baseline="0" dirty="0" err="1" smtClean="0"/>
              <a:t>FortiGate</a:t>
            </a:r>
            <a:r>
              <a:rPr lang="en-US" baseline="0" dirty="0" smtClean="0"/>
              <a:t> and </a:t>
            </a:r>
            <a:r>
              <a:rPr lang="en-US" baseline="0" dirty="0" err="1" smtClean="0"/>
              <a:t>FortiMail</a:t>
            </a:r>
            <a:r>
              <a:rPr lang="en-US" baseline="0" dirty="0" smtClean="0"/>
              <a:t> integrate with </a:t>
            </a:r>
            <a:r>
              <a:rPr lang="en-US" baseline="0" dirty="0" err="1" smtClean="0"/>
              <a:t>FortiSandbox</a:t>
            </a:r>
            <a:r>
              <a:rPr lang="en-US" baseline="0" dirty="0" smtClean="0"/>
              <a:t> to hand off high risk items for deeper analysis with the aim to detect advanced new and evasive threats. </a:t>
            </a:r>
            <a:r>
              <a:rPr lang="en-US" baseline="0" dirty="0" err="1" smtClean="0"/>
              <a:t>FortiSandbox</a:t>
            </a:r>
            <a:r>
              <a:rPr lang="en-US" baseline="0" dirty="0" smtClean="0"/>
              <a:t> identifies and analyzes threats and gathers information that then can be used to mitigate attacks – either through automated mitigation leveraging integration with </a:t>
            </a:r>
            <a:r>
              <a:rPr lang="en-US" baseline="0" dirty="0" err="1" smtClean="0"/>
              <a:t>FortiGate</a:t>
            </a:r>
            <a:r>
              <a:rPr lang="en-US" baseline="0" dirty="0" smtClean="0"/>
              <a:t> or </a:t>
            </a:r>
            <a:r>
              <a:rPr lang="en-US" baseline="0" dirty="0" err="1" smtClean="0"/>
              <a:t>FortiMail</a:t>
            </a:r>
            <a:r>
              <a:rPr lang="en-US" baseline="0" dirty="0" smtClean="0"/>
              <a:t> directly or through security updates from the </a:t>
            </a:r>
            <a:r>
              <a:rPr lang="en-US" baseline="0" dirty="0" err="1" smtClean="0"/>
              <a:t>FortiGuard</a:t>
            </a:r>
            <a:r>
              <a:rPr lang="en-US" baseline="0" dirty="0" smtClean="0"/>
              <a:t> Labs research team that feed back into the greater Fortinet security solution ecosystem. </a:t>
            </a:r>
          </a:p>
          <a:p>
            <a:endParaRPr lang="en-US" dirty="0"/>
          </a:p>
        </p:txBody>
      </p:sp>
      <p:sp>
        <p:nvSpPr>
          <p:cNvPr id="4" name="Slide Number Placeholder 3"/>
          <p:cNvSpPr>
            <a:spLocks noGrp="1"/>
          </p:cNvSpPr>
          <p:nvPr>
            <p:ph type="sldNum" sz="quarter" idx="10"/>
          </p:nvPr>
        </p:nvSpPr>
        <p:spPr/>
        <p:txBody>
          <a:bodyPr/>
          <a:lstStyle/>
          <a:p>
            <a:fld id="{909E48B2-CDB6-4625-B951-C245B3D2D75C}" type="slidenum">
              <a:rPr lang="en-GB" smtClean="0"/>
              <a:pPr/>
              <a:t>23</a:t>
            </a:fld>
            <a:endParaRPr lang="en-GB"/>
          </a:p>
        </p:txBody>
      </p:sp>
    </p:spTree>
    <p:extLst>
      <p:ext uri="{BB962C8B-B14F-4D97-AF65-F5344CB8AC3E}">
        <p14:creationId xmlns:p14="http://schemas.microsoft.com/office/powerpoint/2010/main" xmlns="" val="380575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how do we put all of that into practical terms?  It starts with the network and those technologies that have been implemented.  In order to be effective, those technologies must be supported by an off network Threat Research and Discovery capability.  This function serves two purposes; one is to try and beat the hacker at their own game, finding unknown vulnerabilities in a wide range of software programs.  But at the same time, it is the central collection point for threat information coming from the actual networks.  The second function is to develop updates that are fed back to the networks to keep them up to date and efficient.</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deal with the different attack vectors, the Fortinet solution deploys FortiGate,</a:t>
            </a:r>
            <a:r>
              <a:rPr lang="en-US" baseline="0" dirty="0" smtClean="0"/>
              <a:t> FortiMail and FortiWeb.  At the same time, FortiClient is deployed on the user’s desktop.  What ties all of these together is that all of these products have the same antivirus capability, providing a strong prevention capability at the perimeter of the network.  In addition to antivirus there are a number of different services running on FortiGate, FortiMail and FortiWeb.  It’s the role of FortiGuard to keep these services up to date through a consistent update procedure, updates that are driven from real time reporting from Fortinet units installed worldwide.</a:t>
            </a:r>
          </a:p>
          <a:p>
            <a:endParaRPr lang="en-US" baseline="0" dirty="0" smtClean="0"/>
          </a:p>
          <a:p>
            <a:r>
              <a:rPr lang="en-US" baseline="0" dirty="0" smtClean="0"/>
              <a:t>Providing the prevention capability is FortiSandbox, equipped with it’s own antivirus capability.  FortiSandbox will also work interactively with the other elements of the solution.  For example, if FortiMail discovers a suspicious email attachment, it will forward the suspected sample to FortiSandbox while holding the email until it receives feedback from FortiSandbox.  FortiMail will then either forward the email to the email server or delete it depending upon the response from FortiSandbox.</a:t>
            </a:r>
            <a:endParaRPr lang="en-GB" dirty="0"/>
          </a:p>
        </p:txBody>
      </p:sp>
      <p:sp>
        <p:nvSpPr>
          <p:cNvPr id="4" name="Slide Number Placeholder 3"/>
          <p:cNvSpPr>
            <a:spLocks noGrp="1"/>
          </p:cNvSpPr>
          <p:nvPr>
            <p:ph type="sldNum" sz="quarter" idx="10"/>
          </p:nvPr>
        </p:nvSpPr>
        <p:spPr/>
        <p:txBody>
          <a:bodyPr/>
          <a:lstStyle/>
          <a:p>
            <a:fld id="{B32B9A40-6220-4BC3-9B28-DCE01F117DD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Securing</a:t>
            </a:r>
            <a:r>
              <a:rPr lang="en-US" baseline="0" dirty="0" smtClean="0"/>
              <a:t> a network is a continuous “cat and mouse” game between the cyber criminal and Fortinet, each searching for an advantage.  A better analogy might be sports in general and specifically football.  In football there’s both an offense and a defense and in general the offensive player will always have the advantage because he knows what he’s going to do.  The defensive player is forced to react and respond.  However, depending upon the skill and advance preparation of the defensive player it is possible to do more than just react and respond.  The best of the defensive players will anticipate what the offense is going to do and minimize or even eliminate the offensive player’s advantage.</a:t>
            </a:r>
          </a:p>
          <a:p>
            <a:endParaRPr lang="en-US" baseline="0" dirty="0" smtClean="0"/>
          </a:p>
          <a:p>
            <a:r>
              <a:rPr lang="en-US" baseline="0" dirty="0" smtClean="0"/>
              <a:t>That is the philosophy of Fortinet in providing its ATP solution, to be able to both anticipate and react to minimize, eliminate the cyber </a:t>
            </a:r>
            <a:r>
              <a:rPr lang="en-US" baseline="0" smtClean="0"/>
              <a:t>criminals advantage.</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9827" y="510825"/>
            <a:ext cx="8739686" cy="2551816"/>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16FBC-8C8E-AA47-8910-43A1FFA3B579}" type="slidenum">
              <a:rPr lang="en-US" smtClean="0"/>
              <a:pPr/>
              <a:t>27</a:t>
            </a:fld>
            <a:endParaRPr lang="en-US" dirty="0"/>
          </a:p>
        </p:txBody>
      </p:sp>
    </p:spTree>
    <p:extLst>
      <p:ext uri="{BB962C8B-B14F-4D97-AF65-F5344CB8AC3E}">
        <p14:creationId xmlns:p14="http://schemas.microsoft.com/office/powerpoint/2010/main" xmlns="" val="257169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APT falling out of favor</a:t>
            </a:r>
            <a:r>
              <a:rPr lang="en-US" baseline="0" dirty="0" smtClean="0"/>
              <a:t> the term ATA, Advanced Targeted Attack, has gained traction in a commercial setting and has been adopted and used by Gartner.  It’s a more accurate term as it implies a highly sophisticated attack against a target.  But before going any further let’s take a look at the structure of an attack.</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attack is made up of 3 distinct levels;</a:t>
            </a:r>
            <a:r>
              <a:rPr lang="en-US" baseline="0" dirty="0" smtClean="0"/>
              <a:t> Delivery, Exploit and Execution.  Delivery is how the malware gets into the network, either through a “phishing” email or a compromised web site.  But it also includes media just as USB flash drives and even mobile phones and tablets.  Imagine that the mobile device while being used over a public, and unprotected, wireless network becomes infected with some sort of malware.  If that device connects to the enterprise's internal WiFi network, there is a chance of the malware entering the corporate network.  Once in the network, the malware can then do what it’s designed to do including taking advantage of a previously unknown vulnerability, a Zero Day Attack.</a:t>
            </a:r>
          </a:p>
          <a:p>
            <a:endParaRPr lang="en-US" baseline="0" dirty="0" smtClean="0"/>
          </a:p>
          <a:p>
            <a:r>
              <a:rPr lang="en-US" baseline="0" dirty="0" smtClean="0"/>
              <a:t>But a single attack does NOT constitute an Advanced Targeted Attack, it is only one step of a long and sophisticated process.</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an advanced</a:t>
            </a:r>
            <a:r>
              <a:rPr lang="en-US" baseline="0" dirty="0" smtClean="0"/>
              <a:t> attack work? Here’s a snapshot of a typical kill chain for an advanced attack and the typical security technologies that are in play in order to block that attack and break the kill chain. </a:t>
            </a:r>
          </a:p>
          <a:p>
            <a:endParaRPr lang="en-US" baseline="0" dirty="0" smtClean="0"/>
          </a:p>
          <a:p>
            <a:r>
              <a:rPr lang="en-US" baseline="0" dirty="0" smtClean="0"/>
              <a:t>The number one, most popular method for initiating an advanced attack is to send a malicious email to the target. This email may have a malicious file attachment or a URL that connects to a malicious web site. You hope your anti-spam will stop this email from ever reaching an end user target. However there are ways to get around </a:t>
            </a:r>
            <a:r>
              <a:rPr lang="en-US" baseline="0" dirty="0" err="1" smtClean="0"/>
              <a:t>antispam</a:t>
            </a:r>
            <a:r>
              <a:rPr lang="en-US" baseline="0" dirty="0" smtClean="0"/>
              <a:t> and other email gateway security techniques. For example Bots may leverage legitimate (but compromised)  IPs from which to send the email or they may use targeted spear phishing techniques and social engineering to get through filters and to entice an end users to click on a URL. They may encrypt a malicious attachment to hide it from AV scanning.  </a:t>
            </a:r>
          </a:p>
          <a:p>
            <a:endParaRPr lang="en-US" baseline="0" dirty="0" smtClean="0"/>
          </a:p>
          <a:p>
            <a:r>
              <a:rPr lang="en-US" baseline="0" dirty="0" smtClean="0"/>
              <a:t>If an email with a malicious URL gets through and an end user clicks on that URL link, you hope your web filtering protection will stop the user from ever connecting to that malicious web site and in many cases this will work. However, some attackers use a fast flux approach, only using a site for a few days or a few hours – harvesting what they can before moving on to another URL.  </a:t>
            </a:r>
          </a:p>
          <a:p>
            <a:endParaRPr lang="en-US" baseline="0" dirty="0" smtClean="0"/>
          </a:p>
          <a:p>
            <a:r>
              <a:rPr lang="en-US" baseline="0" dirty="0" smtClean="0"/>
              <a:t>If the end user connects with the malicious web site, that site will launch exploits at the user and you hope your Intrusion prevention will block the attack. However exploits can slip through by taking advantage of zero-day vulnerabilities, new variants, and encryption. </a:t>
            </a:r>
          </a:p>
          <a:p>
            <a:endParaRPr lang="en-US" baseline="0" dirty="0" smtClean="0"/>
          </a:p>
          <a:p>
            <a:r>
              <a:rPr lang="en-US" baseline="0" dirty="0" smtClean="0"/>
              <a:t>If an exploit gets through, you hope you will catch any malware it tries to deliver with your antivirus.  And many times this will work but sometimes it doesn’t. Malware can use file compression, encryption, and new malware variants to get through an AV filter. </a:t>
            </a:r>
          </a:p>
          <a:p>
            <a:endParaRPr lang="en-US" baseline="0" dirty="0" smtClean="0"/>
          </a:p>
          <a:p>
            <a:r>
              <a:rPr lang="en-US" baseline="0" dirty="0" smtClean="0"/>
              <a:t>If that malware gets into the organization, it will try to proliferate and it will look for valuable data to collect. Eventually it will try to </a:t>
            </a:r>
            <a:r>
              <a:rPr lang="en-US" baseline="0" dirty="0" err="1" smtClean="0"/>
              <a:t>exfiltrate</a:t>
            </a:r>
            <a:r>
              <a:rPr lang="en-US" baseline="0" dirty="0" smtClean="0"/>
              <a:t> stolen data or simply go out to try to pull more threats into the organization and here’s where your application control and IP reputation controls may be able to identify and stop a connection to a command &amp; control center. But if it doesn’t (maybe because the traffic was encrypted) your organization is breached. </a:t>
            </a:r>
            <a:endParaRPr lang="en-US" dirty="0"/>
          </a:p>
        </p:txBody>
      </p:sp>
      <p:sp>
        <p:nvSpPr>
          <p:cNvPr id="4" name="Slide Number Placeholder 3"/>
          <p:cNvSpPr>
            <a:spLocks noGrp="1"/>
          </p:cNvSpPr>
          <p:nvPr>
            <p:ph type="sldNum" sz="quarter" idx="10"/>
          </p:nvPr>
        </p:nvSpPr>
        <p:spPr/>
        <p:txBody>
          <a:bodyPr/>
          <a:lstStyle/>
          <a:p>
            <a:fld id="{B32B9A40-6220-4BC3-9B28-DCE01F117DD8}" type="slidenum">
              <a:rPr lang="en-US" smtClean="0"/>
              <a:pPr/>
              <a:t>5</a:t>
            </a:fld>
            <a:endParaRPr lang="en-US"/>
          </a:p>
        </p:txBody>
      </p:sp>
    </p:spTree>
    <p:extLst>
      <p:ext uri="{BB962C8B-B14F-4D97-AF65-F5344CB8AC3E}">
        <p14:creationId xmlns:p14="http://schemas.microsoft.com/office/powerpoint/2010/main" xmlns="" val="153991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speakers:</a:t>
            </a:r>
          </a:p>
          <a:p>
            <a:endParaRPr lang="en-US" dirty="0" smtClean="0"/>
          </a:p>
          <a:p>
            <a:r>
              <a:rPr lang="en-US" dirty="0" smtClean="0"/>
              <a:t>At</a:t>
            </a:r>
            <a:r>
              <a:rPr lang="en-US" baseline="0" dirty="0" smtClean="0"/>
              <a:t> this point I normally poll the audience to find out who DOESN”T have an </a:t>
            </a:r>
            <a:r>
              <a:rPr lang="en-US" baseline="0" dirty="0" err="1" smtClean="0"/>
              <a:t>ebay</a:t>
            </a:r>
            <a:r>
              <a:rPr lang="en-US" baseline="0" dirty="0" smtClean="0"/>
              <a:t> account.  Normally it’s a very small number of people regardless of the size of the audience.</a:t>
            </a:r>
          </a:p>
          <a:p>
            <a:endParaRPr lang="en-US" baseline="0" dirty="0" smtClean="0"/>
          </a:p>
          <a:p>
            <a:r>
              <a:rPr lang="en-US" baseline="0" dirty="0" smtClean="0"/>
              <a:t>I then pick out a person who did NOT raise their hand and ask them if they changed their password.  Assuming an affirmative answer, I then ask approximately how much time did the whole process take.  Most people will say 1-2 minutes.</a:t>
            </a:r>
          </a:p>
          <a:p>
            <a:endParaRPr lang="en-US" baseline="0" dirty="0" smtClean="0"/>
          </a:p>
          <a:p>
            <a:r>
              <a:rPr lang="en-US" baseline="0" dirty="0" smtClean="0"/>
              <a:t>I’ve chosen the </a:t>
            </a:r>
            <a:r>
              <a:rPr lang="en-US" baseline="0" dirty="0" err="1" smtClean="0"/>
              <a:t>ebay</a:t>
            </a:r>
            <a:r>
              <a:rPr lang="en-US" baseline="0" dirty="0" smtClean="0"/>
              <a:t> example to look at a major breach from a different perspective.</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time of the breach, </a:t>
            </a:r>
            <a:r>
              <a:rPr lang="en-US" baseline="0" dirty="0" err="1" smtClean="0"/>
              <a:t>ebay</a:t>
            </a:r>
            <a:r>
              <a:rPr lang="en-US" baseline="0" dirty="0" smtClean="0"/>
              <a:t> announced that 145 Million user accounts were compromised and that everyone with an account should change their password.  The account information was encrypted and at the time of the breach assumed to be safe but </a:t>
            </a:r>
            <a:r>
              <a:rPr lang="en-US" baseline="0" dirty="0" err="1" smtClean="0"/>
              <a:t>ebay</a:t>
            </a:r>
            <a:r>
              <a:rPr lang="en-US" baseline="0" dirty="0" smtClean="0"/>
              <a:t>  wanted their users to take the proactive step of changing their login credentials.</a:t>
            </a:r>
          </a:p>
          <a:p>
            <a:endParaRPr lang="en-US" baseline="0" dirty="0" smtClean="0"/>
          </a:p>
          <a:p>
            <a:r>
              <a:rPr lang="en-US" baseline="0" dirty="0" smtClean="0"/>
              <a:t>To understand the massive undertaking this would be, I’ve calculated the number of minutes in a year.  Assuming an average of 2 minutes for changing a password, 262,800 passwords could be changed during the course of a year.  </a:t>
            </a:r>
          </a:p>
          <a:p>
            <a:endParaRPr lang="en-US" baseline="0" dirty="0" smtClean="0"/>
          </a:p>
          <a:p>
            <a:r>
              <a:rPr lang="en-US" baseline="0" dirty="0" smtClean="0"/>
              <a:t>Applying that to the 145M user accounts, it would take 551 man/years of effort for every user to change their password, an enormous waste of productivity.</a:t>
            </a:r>
          </a:p>
          <a:p>
            <a:endParaRPr lang="en-US" baseline="0" dirty="0" smtClean="0"/>
          </a:p>
          <a:p>
            <a:r>
              <a:rPr lang="en-US" baseline="0" dirty="0" smtClean="0"/>
              <a:t>This is only one aspect of the impact that a data breach can have.  What if the encryption technique used by </a:t>
            </a:r>
            <a:r>
              <a:rPr lang="en-US" baseline="0" dirty="0" err="1" smtClean="0"/>
              <a:t>ebay</a:t>
            </a:r>
            <a:r>
              <a:rPr lang="en-US" baseline="0" dirty="0" smtClean="0"/>
              <a:t> was broken and the cybercriminal now had you login credentials?  It might no longer be valid for </a:t>
            </a:r>
            <a:r>
              <a:rPr lang="en-US" baseline="0" dirty="0" err="1" smtClean="0"/>
              <a:t>ebay</a:t>
            </a:r>
            <a:r>
              <a:rPr lang="en-US" baseline="0" dirty="0" smtClean="0"/>
              <a:t> but it wouldn’t be that difficult for a hacker to find  your browsing history and to try the </a:t>
            </a:r>
            <a:r>
              <a:rPr lang="en-US" baseline="0" dirty="0" err="1" smtClean="0"/>
              <a:t>ebay</a:t>
            </a:r>
            <a:r>
              <a:rPr lang="en-US" baseline="0" dirty="0" smtClean="0"/>
              <a:t> credentials on every web site that  you’ve logged into.  Most people, myself included, do NOT have separate passwords for each and every web site that requires one.</a:t>
            </a:r>
          </a:p>
          <a:p>
            <a:endParaRPr lang="en-US" baseline="0" dirty="0" smtClean="0"/>
          </a:p>
          <a:p>
            <a:r>
              <a:rPr lang="en-US" baseline="0" dirty="0" smtClean="0"/>
              <a:t>So if this is the scope of the problem, what sort of solution exists to provide an effective defense against an ATA?</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analogy to understanding an ATA is that of product development.  Both start with</a:t>
            </a:r>
            <a:r>
              <a:rPr lang="en-US" baseline="0" dirty="0" smtClean="0"/>
              <a:t> a concept, are defined in terms of objectives and requirements and sometimes an ATA will go through internal and external testing before actually being used or introduced into the market.</a:t>
            </a:r>
          </a:p>
          <a:p>
            <a:endParaRPr lang="en-US" baseline="0" dirty="0" smtClean="0"/>
          </a:p>
          <a:p>
            <a:r>
              <a:rPr lang="en-US" baseline="0" dirty="0" smtClean="0"/>
              <a:t>Among the different stages or steps of an ATA are a number of key actions including the use of social engineering.  It’s amazing how much information can be obtained with just some simple research or calling the company being targeted and posing as an employee.  It’s human nature to want to help someone asking for assistance and as long as credibility can be established quite a bit of information can be divulged.  </a:t>
            </a:r>
          </a:p>
          <a:p>
            <a:endParaRPr lang="en-US" baseline="0" dirty="0" smtClean="0"/>
          </a:p>
          <a:p>
            <a:r>
              <a:rPr lang="en-US" baseline="0" dirty="0" smtClean="0"/>
              <a:t>While certainly not necessary, an ATA may take advantage of a Zero Day exploit or vulnerability.  As  you’ll see in later slides, quite a lot of malware being used for attacks is already well known and has been used for 10 years or longer!</a:t>
            </a:r>
          </a:p>
          <a:p>
            <a:endParaRPr lang="en-US" baseline="0" dirty="0" smtClean="0"/>
          </a:p>
          <a:p>
            <a:r>
              <a:rPr lang="en-US" baseline="0" dirty="0" smtClean="0"/>
              <a:t>Finally, once in the network the data that was the objective of the attack needs to be extracted from the network.  A “</a:t>
            </a:r>
            <a:r>
              <a:rPr lang="en-US" baseline="0" dirty="0" err="1" smtClean="0"/>
              <a:t>bot</a:t>
            </a:r>
            <a:r>
              <a:rPr lang="en-US" baseline="0" dirty="0" smtClean="0"/>
              <a:t>” is frequently used as an ex-filtration agent to get the targeted info out of the network.</a:t>
            </a:r>
          </a:p>
          <a:p>
            <a:endParaRPr lang="en-US" baseline="0" dirty="0" smtClean="0"/>
          </a:p>
          <a:p>
            <a:r>
              <a:rPr lang="en-US" baseline="0" dirty="0" smtClean="0"/>
              <a:t>Judging by the number of steps and processes it’s obvious that an ATA occurs over an extended period of time, not days and weeks but months and years if they can successfully avoid detection.</a:t>
            </a:r>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real question is whether ATA’s are a real problem or something created by security companies to influence</a:t>
            </a:r>
            <a:r>
              <a:rPr lang="en-US" baseline="0" dirty="0" smtClean="0"/>
              <a:t> sales.  Looking at this statistic snapshot from July 2014, there are two important issues being illustrated, distribution and creation.  Distribution is shown in green, the number of malware samples that were seen everyday during the month in question.  It’s a numbers game, throw out enough malware for a long enough period of time and you will find your way into a network.  Take a look at July 20, on that day alone 300,000 known malware samples were detected during the course of that day.  Not sure what might have been going on in the world that day to account for it but that was certainly the “high water” mark for the month.</a:t>
            </a:r>
          </a:p>
          <a:p>
            <a:endParaRPr lang="en-US" baseline="0" dirty="0" smtClean="0"/>
          </a:p>
          <a:p>
            <a:r>
              <a:rPr lang="en-US" baseline="0" dirty="0" smtClean="0"/>
              <a:t>The second issue, creation, is shown in red.  New malware is being created on a daily basis and again on July 20, 100,000 of previously unknown malware was sampled on top of the 300,000 known samples.  This is scope of the problem that our customers are facing on a daily basis.  And for what reason?</a:t>
            </a:r>
            <a:endParaRPr lang="en-GB" dirty="0"/>
          </a:p>
        </p:txBody>
      </p:sp>
      <p:sp>
        <p:nvSpPr>
          <p:cNvPr id="4" name="Slide Number Placeholder 3"/>
          <p:cNvSpPr>
            <a:spLocks noGrp="1"/>
          </p:cNvSpPr>
          <p:nvPr>
            <p:ph type="sldNum" sz="quarter" idx="10"/>
          </p:nvPr>
        </p:nvSpPr>
        <p:spPr/>
        <p:txBody>
          <a:bodyPr/>
          <a:lstStyle/>
          <a:p>
            <a:pPr>
              <a:defRPr/>
            </a:pPr>
            <a:fld id="{B33FE8EB-B2ED-4DD7-A5D1-1C5BB066F5A1}"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48014" y="2968668"/>
            <a:ext cx="7772400" cy="786369"/>
          </a:xfrm>
        </p:spPr>
        <p:txBody>
          <a:bodyPr lIns="0" bIns="0" anchor="b" anchorCtr="0"/>
          <a:lstStyle>
            <a:lvl1pPr>
              <a:defRPr sz="2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8014" y="3836064"/>
            <a:ext cx="7781794" cy="360123"/>
          </a:xfrm>
        </p:spPr>
        <p:txBody>
          <a:bodyPr lIns="0" tIns="0"/>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hasCustomPrompt="1"/>
          </p:nvPr>
        </p:nvSpPr>
        <p:spPr>
          <a:xfrm>
            <a:off x="548014" y="4208583"/>
            <a:ext cx="7791450" cy="225425"/>
          </a:xfrm>
        </p:spPr>
        <p:txBody>
          <a:bodyPr lIns="0" tIns="0"/>
          <a:lstStyle>
            <a:lvl1pPr marL="0" indent="0">
              <a:buNone/>
              <a:defRPr sz="1600">
                <a:solidFill>
                  <a:schemeClr val="tx1"/>
                </a:solidFill>
              </a:defRPr>
            </a:lvl1pPr>
          </a:lstStyle>
          <a:p>
            <a:pPr lvl="0"/>
            <a:r>
              <a:rPr lang="en-US" dirty="0" smtClean="0"/>
              <a:t>Date</a:t>
            </a:r>
            <a:endParaRPr lang="en-US" dirty="0"/>
          </a:p>
        </p:txBody>
      </p:sp>
      <p:sp>
        <p:nvSpPr>
          <p:cNvPr id="4" name="TextBox 3"/>
          <p:cNvSpPr txBox="1"/>
          <p:nvPr/>
        </p:nvSpPr>
        <p:spPr>
          <a:xfrm>
            <a:off x="455449" y="6542689"/>
            <a:ext cx="2408621" cy="215444"/>
          </a:xfrm>
          <a:prstGeom prst="rect">
            <a:avLst/>
          </a:prstGeom>
          <a:noFill/>
        </p:spPr>
        <p:txBody>
          <a:bodyPr wrap="square" rtlCol="0">
            <a:spAutoFit/>
          </a:bodyPr>
          <a:lstStyle/>
          <a:p>
            <a:r>
              <a:rPr lang="en-US" sz="800" dirty="0" smtClean="0"/>
              <a:t>© Copyright Fortinet</a:t>
            </a:r>
            <a:r>
              <a:rPr lang="en-US" sz="800" baseline="0" dirty="0" smtClean="0"/>
              <a:t> Inc. All rights reserved.</a:t>
            </a:r>
            <a:r>
              <a:rPr lang="en-US" sz="800" dirty="0" smtClean="0"/>
              <a:t> </a:t>
            </a:r>
            <a:endParaRPr lang="en-US" sz="800" dirty="0"/>
          </a:p>
        </p:txBody>
      </p:sp>
    </p:spTree>
    <p:extLst>
      <p:ext uri="{BB962C8B-B14F-4D97-AF65-F5344CB8AC3E}">
        <p14:creationId xmlns:p14="http://schemas.microsoft.com/office/powerpoint/2010/main" xmlns="" val="371175719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461962" y="997219"/>
            <a:ext cx="8123848" cy="384721"/>
          </a:xfrm>
        </p:spPr>
        <p:txBody>
          <a:bodyPr wrap="square">
            <a:spAutoFit/>
          </a:bodyPr>
          <a:lstStyle>
            <a:lvl1pPr marL="0" indent="0" algn="l" defTabSz="914400" rtl="0" eaLnBrk="1" latinLnBrk="0" hangingPunct="1">
              <a:buNone/>
              <a:defRPr lang="en-US" sz="1900" b="1" kern="1200" dirty="0">
                <a:solidFill>
                  <a:schemeClr val="accent6"/>
                </a:solidFill>
                <a:latin typeface="+mn-lt"/>
                <a:ea typeface="+mn-ea"/>
                <a:cs typeface="+mn-cs"/>
              </a:defRPr>
            </a:lvl1pPr>
          </a:lstStyle>
          <a:p>
            <a:pPr lvl="0"/>
            <a:r>
              <a:rPr lang="en-US" dirty="0" smtClean="0"/>
              <a:t>Click to edit Subtitle</a:t>
            </a:r>
            <a:endParaRPr lang="en-US" dirty="0"/>
          </a:p>
        </p:txBody>
      </p:sp>
    </p:spTree>
    <p:extLst>
      <p:ext uri="{BB962C8B-B14F-4D97-AF65-F5344CB8AC3E}">
        <p14:creationId xmlns:p14="http://schemas.microsoft.com/office/powerpoint/2010/main" xmlns="" val="217842733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9042274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in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33867"/>
          <a:stretch/>
        </p:blipFill>
        <p:spPr>
          <a:xfrm>
            <a:off x="0" y="5226"/>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7288" y="3240395"/>
            <a:ext cx="3382884" cy="387663"/>
          </a:xfrm>
          <a:prstGeom prst="rect">
            <a:avLst/>
          </a:prstGeom>
        </p:spPr>
      </p:pic>
    </p:spTree>
    <p:extLst>
      <p:ext uri="{BB962C8B-B14F-4D97-AF65-F5344CB8AC3E}">
        <p14:creationId xmlns:p14="http://schemas.microsoft.com/office/powerpoint/2010/main" xmlns="" val="1816559385"/>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Rectangle 2"/>
          <p:cNvSpPr>
            <a:spLocks noGrp="1" noChangeArrowheads="1"/>
          </p:cNvSpPr>
          <p:nvPr>
            <p:ph type="title" hasCustomPrompt="1"/>
          </p:nvPr>
        </p:nvSpPr>
        <p:spPr bwMode="auto">
          <a:xfrm>
            <a:off x="331663" y="410429"/>
            <a:ext cx="8495293" cy="358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title</a:t>
            </a:r>
          </a:p>
        </p:txBody>
      </p:sp>
      <p:sp>
        <p:nvSpPr>
          <p:cNvPr id="3" name="Rectangle 3"/>
          <p:cNvSpPr>
            <a:spLocks noGrp="1" noChangeArrowheads="1"/>
          </p:cNvSpPr>
          <p:nvPr>
            <p:ph idx="1" hasCustomPrompt="1"/>
          </p:nvPr>
        </p:nvSpPr>
        <p:spPr bwMode="auto">
          <a:xfrm>
            <a:off x="331663" y="1727201"/>
            <a:ext cx="8495293" cy="4237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2"/>
          <p:cNvSpPr>
            <a:spLocks noGrp="1"/>
          </p:cNvSpPr>
          <p:nvPr>
            <p:ph type="body" sz="quarter" idx="10" hasCustomPrompt="1"/>
          </p:nvPr>
        </p:nvSpPr>
        <p:spPr>
          <a:xfrm>
            <a:off x="331788" y="889521"/>
            <a:ext cx="8495166" cy="463551"/>
          </a:xfrm>
          <a:prstGeom prst="rect">
            <a:avLst/>
          </a:prstGeom>
        </p:spPr>
        <p:txBody>
          <a:bodyPr/>
          <a:lstStyle/>
          <a:p>
            <a:pPr lvl="0"/>
            <a:r>
              <a:rPr lang="en-US" dirty="0" smtClean="0"/>
              <a:t>Click to edit subtitle</a:t>
            </a:r>
            <a:endParaRPr lang="en-US" dirty="0"/>
          </a:p>
        </p:txBody>
      </p:sp>
    </p:spTree>
    <p:extLst>
      <p:ext uri="{BB962C8B-B14F-4D97-AF65-F5344CB8AC3E}">
        <p14:creationId xmlns:p14="http://schemas.microsoft.com/office/powerpoint/2010/main" xmlns="" val="88325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0331725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2768"/>
            <a:ext cx="8128610" cy="4523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hasCustomPrompt="1"/>
          </p:nvPr>
        </p:nvSpPr>
        <p:spPr>
          <a:xfrm>
            <a:off x="461962" y="997219"/>
            <a:ext cx="8123848" cy="384721"/>
          </a:xfrm>
        </p:spPr>
        <p:txBody>
          <a:bodyPr wrap="square">
            <a:spAutoFit/>
          </a:bodyPr>
          <a:lstStyle>
            <a:lvl1pPr marL="0" indent="0" algn="l" defTabSz="914400" rtl="0" eaLnBrk="1" latinLnBrk="0" hangingPunct="1">
              <a:buNone/>
              <a:defRPr lang="en-US" sz="1900" b="1" kern="1200" dirty="0">
                <a:solidFill>
                  <a:schemeClr val="accent6"/>
                </a:solidFill>
                <a:latin typeface="+mn-lt"/>
                <a:ea typeface="+mn-ea"/>
                <a:cs typeface="+mn-cs"/>
              </a:defRPr>
            </a:lvl1pPr>
          </a:lstStyle>
          <a:p>
            <a:pPr lvl="0"/>
            <a:r>
              <a:rPr lang="en-US" dirty="0" smtClean="0"/>
              <a:t>Click to edit Subtitle</a:t>
            </a:r>
            <a:endParaRPr lang="en-US" dirty="0"/>
          </a:p>
        </p:txBody>
      </p:sp>
    </p:spTree>
    <p:extLst>
      <p:ext uri="{BB962C8B-B14F-4D97-AF65-F5344CB8AC3E}">
        <p14:creationId xmlns:p14="http://schemas.microsoft.com/office/powerpoint/2010/main" xmlns="" val="290143137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34641" y="1621627"/>
            <a:ext cx="7772400" cy="1202499"/>
          </a:xfrm>
        </p:spPr>
        <p:txBody>
          <a:bodyPr anchor="b" anchorCtr="0"/>
          <a:lstStyle>
            <a:lvl1pPr algn="l">
              <a:defRPr sz="3200" b="0" cap="none">
                <a:solidFill>
                  <a:srgbClr val="DC291E"/>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434641" y="2884363"/>
            <a:ext cx="7772400" cy="786204"/>
          </a:xfrm>
        </p:spPr>
        <p:txBody>
          <a:bodyPr anchor="t" anchorCtr="0"/>
          <a:lstStyle>
            <a:lvl1pPr marL="0" indent="0" algn="l">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Subhead</a:t>
            </a:r>
          </a:p>
        </p:txBody>
      </p:sp>
    </p:spTree>
    <p:extLst>
      <p:ext uri="{BB962C8B-B14F-4D97-AF65-F5344CB8AC3E}">
        <p14:creationId xmlns:p14="http://schemas.microsoft.com/office/powerpoint/2010/main" xmlns="" val="315587732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5130"/>
            <a:ext cx="4038600" cy="4861033"/>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5130"/>
            <a:ext cx="4038600" cy="4861033"/>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xmlns="" val="356744400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2768"/>
            <a:ext cx="4038600" cy="452339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2768"/>
            <a:ext cx="4038600" cy="452339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
        <p:nvSpPr>
          <p:cNvPr id="6" name="Text Placeholder 5"/>
          <p:cNvSpPr>
            <a:spLocks noGrp="1"/>
          </p:cNvSpPr>
          <p:nvPr>
            <p:ph type="body" sz="quarter" idx="11" hasCustomPrompt="1"/>
          </p:nvPr>
        </p:nvSpPr>
        <p:spPr>
          <a:xfrm>
            <a:off x="461962" y="997219"/>
            <a:ext cx="8123848" cy="384721"/>
          </a:xfrm>
        </p:spPr>
        <p:txBody>
          <a:bodyPr wrap="square">
            <a:spAutoFit/>
          </a:bodyPr>
          <a:lstStyle>
            <a:lvl1pPr marL="0" indent="0" algn="l" defTabSz="914400" rtl="0" eaLnBrk="1" latinLnBrk="0" hangingPunct="1">
              <a:buNone/>
              <a:defRPr lang="en-US" sz="1900" b="1" kern="1200" dirty="0">
                <a:solidFill>
                  <a:schemeClr val="accent6"/>
                </a:solidFill>
                <a:latin typeface="+mn-lt"/>
                <a:ea typeface="+mn-ea"/>
                <a:cs typeface="+mn-cs"/>
              </a:defRPr>
            </a:lvl1pPr>
          </a:lstStyle>
          <a:p>
            <a:pPr lvl="0"/>
            <a:r>
              <a:rPr lang="en-US" dirty="0" smtClean="0"/>
              <a:t>Click to edit Subtitle</a:t>
            </a:r>
            <a:endParaRPr lang="en-US" dirty="0"/>
          </a:p>
        </p:txBody>
      </p:sp>
    </p:spTree>
    <p:extLst>
      <p:ext uri="{BB962C8B-B14F-4D97-AF65-F5344CB8AC3E}">
        <p14:creationId xmlns:p14="http://schemas.microsoft.com/office/powerpoint/2010/main" xmlns="" val="171170731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65130"/>
            <a:ext cx="4040188" cy="639762"/>
          </a:xfrm>
        </p:spPr>
        <p:txBody>
          <a:bodyPr anchor="b"/>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4892"/>
            <a:ext cx="4040188" cy="4221271"/>
          </a:xfrm>
        </p:spPr>
        <p:txBody>
          <a:bodyPr/>
          <a:lstStyle>
            <a:lvl1pPr>
              <a:defRPr sz="2100"/>
            </a:lvl1pPr>
            <a:lvl2pPr>
              <a:defRPr sz="1900"/>
            </a:lvl2pPr>
            <a:lvl3pPr>
              <a:defRPr sz="1700"/>
            </a:lvl3pPr>
            <a:lvl4pPr>
              <a:defRPr sz="15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5130"/>
            <a:ext cx="4041775" cy="639762"/>
          </a:xfrm>
        </p:spPr>
        <p:txBody>
          <a:bodyPr anchor="b"/>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4892"/>
            <a:ext cx="4041775" cy="4221271"/>
          </a:xfrm>
        </p:spPr>
        <p:txBody>
          <a:bodyPr/>
          <a:lstStyle>
            <a:lvl1pPr>
              <a:defRPr sz="2100"/>
            </a:lvl1pPr>
            <a:lvl2pPr>
              <a:defRPr sz="1900"/>
            </a:lvl2pPr>
            <a:lvl3pPr>
              <a:defRPr sz="1700"/>
            </a:lvl3pPr>
            <a:lvl4pPr>
              <a:defRPr sz="15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0498826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2768"/>
            <a:ext cx="4040188" cy="639762"/>
          </a:xfrm>
        </p:spPr>
        <p:txBody>
          <a:bodyPr anchor="b"/>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42530"/>
            <a:ext cx="4040188" cy="3883633"/>
          </a:xfrm>
        </p:spPr>
        <p:txBody>
          <a:bodyPr/>
          <a:lstStyle>
            <a:lvl1pPr>
              <a:defRPr sz="2100"/>
            </a:lvl1pPr>
            <a:lvl2pPr>
              <a:defRPr sz="1700"/>
            </a:lvl2pPr>
            <a:lvl3pPr>
              <a:defRPr sz="1500"/>
            </a:lvl3pPr>
            <a:lvl4pPr>
              <a:defRPr sz="15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2768"/>
            <a:ext cx="4041775" cy="639762"/>
          </a:xfrm>
        </p:spPr>
        <p:txBody>
          <a:bodyPr anchor="b"/>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42530"/>
            <a:ext cx="4041775" cy="3883633"/>
          </a:xfrm>
        </p:spPr>
        <p:txBody>
          <a:bodyPr/>
          <a:lstStyle>
            <a:lvl1pPr>
              <a:defRPr sz="2100"/>
            </a:lvl1pPr>
            <a:lvl2pPr>
              <a:defRPr sz="1900"/>
            </a:lvl2pPr>
            <a:lvl3pPr>
              <a:defRPr sz="1700"/>
            </a:lvl3pPr>
            <a:lvl4pPr>
              <a:defRPr sz="15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1" hasCustomPrompt="1"/>
          </p:nvPr>
        </p:nvSpPr>
        <p:spPr>
          <a:xfrm>
            <a:off x="461962" y="997219"/>
            <a:ext cx="8123848" cy="384721"/>
          </a:xfrm>
        </p:spPr>
        <p:txBody>
          <a:bodyPr wrap="square">
            <a:spAutoFit/>
          </a:bodyPr>
          <a:lstStyle>
            <a:lvl1pPr marL="0" indent="0" algn="l" defTabSz="914400" rtl="0" eaLnBrk="1" latinLnBrk="0" hangingPunct="1">
              <a:buNone/>
              <a:defRPr lang="en-US" sz="1900" b="1" kern="1200" dirty="0">
                <a:solidFill>
                  <a:schemeClr val="accent6"/>
                </a:solidFill>
                <a:latin typeface="+mn-lt"/>
                <a:ea typeface="+mn-ea"/>
                <a:cs typeface="+mn-cs"/>
              </a:defRPr>
            </a:lvl1pPr>
          </a:lstStyle>
          <a:p>
            <a:pPr lvl="0"/>
            <a:r>
              <a:rPr lang="en-US" dirty="0" smtClean="0"/>
              <a:t>Click to edit Subtitle</a:t>
            </a:r>
            <a:endParaRPr lang="en-US" dirty="0"/>
          </a:p>
        </p:txBody>
      </p:sp>
    </p:spTree>
    <p:extLst>
      <p:ext uri="{BB962C8B-B14F-4D97-AF65-F5344CB8AC3E}">
        <p14:creationId xmlns:p14="http://schemas.microsoft.com/office/powerpoint/2010/main" xmlns="" val="57233589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ct val="94000"/>
              </a:lnSpc>
              <a:spcBef>
                <a:spcPct val="0"/>
              </a:spcBef>
              <a:buNone/>
              <a:defRPr lang="en-US" sz="2400" kern="1200" dirty="0">
                <a:solidFill>
                  <a:schemeClr val="tx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xmlns="" val="344044757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 Box 40"/>
          <p:cNvSpPr txBox="1">
            <a:spLocks noChangeArrowheads="1"/>
          </p:cNvSpPr>
          <p:nvPr/>
        </p:nvSpPr>
        <p:spPr bwMode="auto">
          <a:xfrm>
            <a:off x="8585810" y="6526698"/>
            <a:ext cx="325730" cy="230832"/>
          </a:xfrm>
          <a:prstGeom prst="rect">
            <a:avLst/>
          </a:prstGeom>
          <a:noFill/>
          <a:ln w="12700">
            <a:noFill/>
            <a:miter lim="800000"/>
            <a:headEnd/>
            <a:tailEnd/>
          </a:ln>
          <a:effectLst/>
        </p:spPr>
        <p:txBody>
          <a:bodyPr wrap="none" anchor="ctr" anchorCtr="0">
            <a:spAutoFit/>
          </a:bodyPr>
          <a:lstStyle/>
          <a:p>
            <a:pPr algn="r" eaLnBrk="0" hangingPunct="0"/>
            <a:fld id="{283C04FB-A394-5443-BF22-752C5A00CCA1}" type="slidenum">
              <a:rPr lang="en-US" sz="900" smtClean="0">
                <a:solidFill>
                  <a:schemeClr val="bg1">
                    <a:lumMod val="65000"/>
                  </a:schemeClr>
                </a:solidFill>
                <a:latin typeface="+mj-lt"/>
              </a:rPr>
              <a:pPr algn="r" eaLnBrk="0" hangingPunct="0"/>
              <a:t>‹#›</a:t>
            </a:fld>
            <a:endParaRPr lang="en-US" sz="900" dirty="0">
              <a:solidFill>
                <a:schemeClr val="bg1">
                  <a:lumMod val="65000"/>
                </a:schemeClr>
              </a:solidFill>
              <a:latin typeface="+mj-lt"/>
            </a:endParaRPr>
          </a:p>
        </p:txBody>
      </p:sp>
      <p:sp>
        <p:nvSpPr>
          <p:cNvPr id="2" name="Title Placeholder 1"/>
          <p:cNvSpPr>
            <a:spLocks noGrp="1"/>
          </p:cNvSpPr>
          <p:nvPr>
            <p:ph type="title"/>
          </p:nvPr>
        </p:nvSpPr>
        <p:spPr>
          <a:xfrm>
            <a:off x="457200" y="26504"/>
            <a:ext cx="7893698" cy="864296"/>
          </a:xfrm>
          <a:prstGeom prst="rect">
            <a:avLst/>
          </a:prstGeom>
        </p:spPr>
        <p:txBody>
          <a:bodyPr vert="horz" lIns="91440" tIns="45720" rIns="9144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5130"/>
            <a:ext cx="8128610" cy="486103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057010612"/>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p:transition spd="slow"/>
  <p:timing>
    <p:tnLst>
      <p:par>
        <p:cTn id="1" dur="indefinite" restart="never" nodeType="tmRoot"/>
      </p:par>
    </p:tnLst>
  </p:timing>
  <p:hf hdr="0" ftr="0" dt="0"/>
  <p:txStyles>
    <p:titleStyle>
      <a:lvl1pPr algn="l" defTabSz="914400" rtl="0" eaLnBrk="1" latinLnBrk="0" hangingPunct="1">
        <a:lnSpc>
          <a:spcPct val="94000"/>
        </a:lnSpc>
        <a:spcBef>
          <a:spcPct val="0"/>
        </a:spcBef>
        <a:buNone/>
        <a:defRPr sz="2400" kern="1200">
          <a:solidFill>
            <a:schemeClr val="tx1"/>
          </a:solidFill>
          <a:latin typeface="+mj-lt"/>
          <a:ea typeface="+mj-ea"/>
          <a:cs typeface="+mj-cs"/>
        </a:defRPr>
      </a:lvl1pPr>
    </p:titleStyle>
    <p:bodyStyle>
      <a:lvl1pPr marL="169863" indent="-169863" algn="l" defTabSz="914400" rtl="0" eaLnBrk="1" latinLnBrk="0" hangingPunct="1">
        <a:lnSpc>
          <a:spcPct val="100000"/>
        </a:lnSpc>
        <a:spcBef>
          <a:spcPts val="900"/>
        </a:spcBef>
        <a:buClr>
          <a:srgbClr val="FF0000"/>
        </a:buClr>
        <a:buFont typeface="Wingdings" panose="05000000000000000000" pitchFamily="2" charset="2"/>
        <a:buChar char="§"/>
        <a:defRPr sz="2100" kern="1200">
          <a:solidFill>
            <a:schemeClr val="tx1"/>
          </a:solidFill>
          <a:latin typeface="+mn-lt"/>
          <a:ea typeface="+mn-ea"/>
          <a:cs typeface="+mn-cs"/>
        </a:defRPr>
      </a:lvl1pPr>
      <a:lvl2pPr marL="457200" indent="-169863" algn="l" defTabSz="914400" rtl="0" eaLnBrk="1" latinLnBrk="0" hangingPunct="1">
        <a:lnSpc>
          <a:spcPct val="100000"/>
        </a:lnSpc>
        <a:spcBef>
          <a:spcPts val="400"/>
        </a:spcBef>
        <a:buClr>
          <a:srgbClr val="FF0000"/>
        </a:buClr>
        <a:buFont typeface="Arial" panose="020B0604020202020204" pitchFamily="34" charset="0"/>
        <a:buChar char="»"/>
        <a:defRPr sz="1900" kern="1200">
          <a:solidFill>
            <a:schemeClr val="tx1"/>
          </a:solidFill>
          <a:latin typeface="+mn-lt"/>
          <a:ea typeface="+mn-ea"/>
          <a:cs typeface="+mn-cs"/>
        </a:defRPr>
      </a:lvl2pPr>
      <a:lvl3pPr marL="744538" indent="-169863" algn="l" defTabSz="914400" rtl="0" eaLnBrk="1" latinLnBrk="0" hangingPunct="1">
        <a:lnSpc>
          <a:spcPct val="100000"/>
        </a:lnSpc>
        <a:spcBef>
          <a:spcPts val="400"/>
        </a:spcBef>
        <a:buClr>
          <a:srgbClr val="FF0000"/>
        </a:buClr>
        <a:buFont typeface="Wingdings" panose="05000000000000000000" pitchFamily="2" charset="2"/>
        <a:buChar char="§"/>
        <a:defRPr sz="1700" kern="1200">
          <a:solidFill>
            <a:schemeClr val="tx1"/>
          </a:solidFill>
          <a:latin typeface="+mn-lt"/>
          <a:ea typeface="+mn-ea"/>
          <a:cs typeface="+mn-cs"/>
        </a:defRPr>
      </a:lvl3pPr>
      <a:lvl4pPr marL="1084263" indent="-169863" algn="l" defTabSz="914400" rtl="0" eaLnBrk="1" latinLnBrk="0" hangingPunct="1">
        <a:lnSpc>
          <a:spcPct val="100000"/>
        </a:lnSpc>
        <a:spcBef>
          <a:spcPts val="400"/>
        </a:spcBef>
        <a:buClr>
          <a:srgbClr val="FF0000"/>
        </a:buClr>
        <a:buFont typeface="Arial" panose="020B0604020202020204" pitchFamily="34" charset="0"/>
        <a:buChar char="»"/>
        <a:defRPr sz="1500" kern="1200">
          <a:solidFill>
            <a:schemeClr val="tx1"/>
          </a:solidFill>
          <a:latin typeface="+mn-lt"/>
          <a:ea typeface="+mn-ea"/>
          <a:cs typeface="+mn-cs"/>
        </a:defRPr>
      </a:lvl4pPr>
      <a:lvl5pPr marL="1371600" indent="-169863" algn="l" defTabSz="914400" rtl="0" eaLnBrk="1" latinLnBrk="0" hangingPunct="1">
        <a:lnSpc>
          <a:spcPct val="100000"/>
        </a:lnSpc>
        <a:spcBef>
          <a:spcPts val="400"/>
        </a:spcBef>
        <a:buClr>
          <a:srgbClr val="FF0000"/>
        </a:buClr>
        <a:buFont typeface="Wingdings" panose="05000000000000000000" pitchFamily="2" charset="2"/>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www.darkreading.com/attacks-breaches/the-increasing-failure-of-malware-sandbo/240159977"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014" y="3116585"/>
            <a:ext cx="7772400" cy="786369"/>
          </a:xfrm>
        </p:spPr>
        <p:txBody>
          <a:bodyPr>
            <a:normAutofit fontScale="90000"/>
          </a:bodyPr>
          <a:lstStyle/>
          <a:p>
            <a:r>
              <a:rPr lang="en-GB" dirty="0" smtClean="0"/>
              <a:t/>
            </a:r>
            <a:br>
              <a:rPr lang="en-GB" dirty="0" smtClean="0"/>
            </a:br>
            <a:r>
              <a:rPr lang="en-GB" dirty="0" smtClean="0"/>
              <a:t/>
            </a:r>
            <a:br>
              <a:rPr lang="en-GB" dirty="0" smtClean="0"/>
            </a:br>
            <a:r>
              <a:rPr lang="en-GB" dirty="0" smtClean="0"/>
              <a:t>Protecting against Advanced Persistent Threats</a:t>
            </a:r>
            <a:endParaRPr lang="en-US" dirty="0"/>
          </a:p>
        </p:txBody>
      </p:sp>
      <p:sp>
        <p:nvSpPr>
          <p:cNvPr id="3" name="Subtitle 2"/>
          <p:cNvSpPr>
            <a:spLocks noGrp="1"/>
          </p:cNvSpPr>
          <p:nvPr>
            <p:ph type="subTitle" idx="1"/>
          </p:nvPr>
        </p:nvSpPr>
        <p:spPr>
          <a:xfrm>
            <a:off x="238731" y="4629440"/>
            <a:ext cx="7781794" cy="360123"/>
          </a:xfrm>
        </p:spPr>
        <p:txBody>
          <a:bodyPr/>
          <a:lstStyle/>
          <a:p>
            <a:r>
              <a:rPr lang="en-US" dirty="0" smtClean="0"/>
              <a:t>Madalin Vasile</a:t>
            </a:r>
          </a:p>
          <a:p>
            <a:r>
              <a:rPr lang="en-US" dirty="0" smtClean="0"/>
              <a:t>Presales Systems Engineer, SEE</a:t>
            </a:r>
          </a:p>
          <a:p>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agefield.co.uk/wp-content/uploads/2013/12/Crystal-ball-2.jpg"/>
          <p:cNvPicPr>
            <a:picLocks noChangeAspect="1" noChangeArrowheads="1"/>
          </p:cNvPicPr>
          <p:nvPr/>
        </p:nvPicPr>
        <p:blipFill>
          <a:blip r:embed="rId2" cstate="print">
            <a:duotone>
              <a:schemeClr val="accent2">
                <a:shade val="45000"/>
                <a:satMod val="135000"/>
              </a:schemeClr>
              <a:prstClr val="white"/>
            </a:duotone>
            <a:lum bright="34000"/>
          </a:blip>
          <a:stretch>
            <a:fillRect/>
          </a:stretch>
        </p:blipFill>
        <p:spPr bwMode="auto">
          <a:xfrm>
            <a:off x="5265754" y="2660482"/>
            <a:ext cx="3878246" cy="2942118"/>
          </a:xfrm>
          <a:prstGeom prst="rect">
            <a:avLst/>
          </a:prstGeom>
          <a:noFill/>
          <a:ln>
            <a:noFill/>
          </a:ln>
          <a:effectLst>
            <a:softEdge rad="63500"/>
          </a:effectLst>
        </p:spPr>
      </p:pic>
      <p:sp>
        <p:nvSpPr>
          <p:cNvPr id="5" name="Title 1"/>
          <p:cNvSpPr>
            <a:spLocks noGrp="1"/>
          </p:cNvSpPr>
          <p:nvPr>
            <p:ph type="title"/>
          </p:nvPr>
        </p:nvSpPr>
        <p:spPr>
          <a:xfrm>
            <a:off x="150484" y="186653"/>
            <a:ext cx="5921816" cy="648391"/>
          </a:xfrm>
        </p:spPr>
        <p:txBody>
          <a:bodyPr/>
          <a:lstStyle/>
          <a:p>
            <a:r>
              <a:rPr lang="en-US" sz="2000" dirty="0" smtClean="0"/>
              <a:t>What’s next? 2015-2016 Forecast</a:t>
            </a:r>
            <a:endParaRPr lang="en-US" sz="2000" dirty="0"/>
          </a:p>
        </p:txBody>
      </p:sp>
      <p:sp>
        <p:nvSpPr>
          <p:cNvPr id="6" name="Content Placeholder 2"/>
          <p:cNvSpPr>
            <a:spLocks noGrp="1"/>
          </p:cNvSpPr>
          <p:nvPr>
            <p:ph idx="1"/>
          </p:nvPr>
        </p:nvSpPr>
        <p:spPr>
          <a:xfrm>
            <a:off x="150484" y="1805674"/>
            <a:ext cx="5921817" cy="3796926"/>
          </a:xfrm>
        </p:spPr>
        <p:txBody>
          <a:bodyPr/>
          <a:lstStyle/>
          <a:p>
            <a:r>
              <a:rPr lang="en-US" sz="2000" dirty="0" smtClean="0"/>
              <a:t>Organizations living out of </a:t>
            </a:r>
            <a:r>
              <a:rPr lang="en-US" sz="2000" dirty="0" smtClean="0">
                <a:solidFill>
                  <a:srgbClr val="FF0000"/>
                </a:solidFill>
              </a:rPr>
              <a:t>malware &amp; </a:t>
            </a:r>
            <a:r>
              <a:rPr lang="en-US" sz="2000" smtClean="0">
                <a:solidFill>
                  <a:srgbClr val="FF0000"/>
                </a:solidFill>
              </a:rPr>
              <a:t>data theft</a:t>
            </a:r>
            <a:endParaRPr lang="en-US" sz="2000" dirty="0" smtClean="0">
              <a:solidFill>
                <a:srgbClr val="FF0000"/>
              </a:solidFill>
            </a:endParaRPr>
          </a:p>
          <a:p>
            <a:r>
              <a:rPr lang="en-US" sz="2000" dirty="0" err="1" smtClean="0">
                <a:solidFill>
                  <a:srgbClr val="C00000"/>
                </a:solidFill>
              </a:rPr>
              <a:t>Blastware</a:t>
            </a:r>
            <a:r>
              <a:rPr lang="en-US" sz="2000" dirty="0" smtClean="0"/>
              <a:t> </a:t>
            </a:r>
            <a:r>
              <a:rPr lang="en-US" sz="2000" dirty="0"/>
              <a:t>to destroy systems and evidence</a:t>
            </a:r>
          </a:p>
          <a:p>
            <a:r>
              <a:rPr lang="en-US" sz="2000" dirty="0"/>
              <a:t>Hackers frame the innocent, </a:t>
            </a:r>
            <a:r>
              <a:rPr lang="en-US" sz="2000" dirty="0">
                <a:solidFill>
                  <a:srgbClr val="C00000"/>
                </a:solidFill>
              </a:rPr>
              <a:t>tamper</a:t>
            </a:r>
            <a:r>
              <a:rPr lang="en-US" sz="2000" dirty="0"/>
              <a:t> with evidence</a:t>
            </a:r>
          </a:p>
          <a:p>
            <a:r>
              <a:rPr lang="en-US" sz="2000" dirty="0"/>
              <a:t>Rise in </a:t>
            </a:r>
            <a:r>
              <a:rPr lang="en-US" sz="2000" dirty="0">
                <a:solidFill>
                  <a:srgbClr val="C00000"/>
                </a:solidFill>
              </a:rPr>
              <a:t>counter</a:t>
            </a:r>
            <a:r>
              <a:rPr lang="en-US" sz="2000" dirty="0"/>
              <a:t> threat intelligence</a:t>
            </a:r>
          </a:p>
          <a:p>
            <a:r>
              <a:rPr lang="en-US" sz="2000" dirty="0"/>
              <a:t>‘</a:t>
            </a:r>
            <a:r>
              <a:rPr lang="en-US" sz="2000" dirty="0">
                <a:solidFill>
                  <a:srgbClr val="C00000"/>
                </a:solidFill>
              </a:rPr>
              <a:t>Denial of Revenue</a:t>
            </a:r>
            <a:r>
              <a:rPr lang="en-US" sz="2000" dirty="0"/>
              <a:t>’, damage beyond data breach</a:t>
            </a:r>
          </a:p>
          <a:p>
            <a:r>
              <a:rPr lang="en-US" sz="2000" dirty="0"/>
              <a:t>Internet of </a:t>
            </a:r>
            <a:r>
              <a:rPr lang="en-US" sz="2000" dirty="0">
                <a:solidFill>
                  <a:srgbClr val="C00000"/>
                </a:solidFill>
              </a:rPr>
              <a:t>Things</a:t>
            </a:r>
            <a:r>
              <a:rPr lang="en-US" sz="2000" dirty="0"/>
              <a:t> </a:t>
            </a:r>
            <a:r>
              <a:rPr lang="en-US" sz="2000" dirty="0">
                <a:sym typeface="Wingdings" pitchFamily="2" charset="2"/>
              </a:rPr>
              <a:t></a:t>
            </a:r>
            <a:r>
              <a:rPr lang="en-US" sz="2000" dirty="0"/>
              <a:t> Internet of </a:t>
            </a:r>
            <a:r>
              <a:rPr lang="en-US" sz="2000" dirty="0">
                <a:solidFill>
                  <a:srgbClr val="C00000"/>
                </a:solidFill>
              </a:rPr>
              <a:t>Threats</a:t>
            </a:r>
          </a:p>
          <a:p>
            <a:r>
              <a:rPr lang="en-US" sz="2000" dirty="0">
                <a:solidFill>
                  <a:srgbClr val="C00000"/>
                </a:solidFill>
              </a:rPr>
              <a:t>Actionable</a:t>
            </a:r>
            <a:r>
              <a:rPr lang="en-US" sz="2000" dirty="0"/>
              <a:t> threat intelligence</a:t>
            </a:r>
          </a:p>
          <a:p>
            <a:r>
              <a:rPr lang="en-US" sz="2000" dirty="0">
                <a:solidFill>
                  <a:srgbClr val="C00000"/>
                </a:solidFill>
              </a:rPr>
              <a:t>Proactive</a:t>
            </a:r>
            <a:r>
              <a:rPr lang="en-US" sz="2000" dirty="0"/>
              <a:t> incident response</a:t>
            </a:r>
          </a:p>
          <a:p>
            <a:endParaRPr lang="en-US" sz="2000" dirty="0"/>
          </a:p>
        </p:txBody>
      </p:sp>
    </p:spTree>
    <p:extLst>
      <p:ext uri="{BB962C8B-B14F-4D97-AF65-F5344CB8AC3E}">
        <p14:creationId xmlns:p14="http://schemas.microsoft.com/office/powerpoint/2010/main" xmlns="" val="100585157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File:Advanced persistent threat lifecycle.jpg"/>
          <p:cNvPicPr>
            <a:picLocks noChangeAspect="1" noChangeArrowheads="1"/>
          </p:cNvPicPr>
          <p:nvPr/>
        </p:nvPicPr>
        <p:blipFill>
          <a:blip r:embed="rId3"/>
          <a:srcRect/>
          <a:stretch>
            <a:fillRect/>
          </a:stretch>
        </p:blipFill>
        <p:spPr bwMode="auto">
          <a:xfrm>
            <a:off x="2088415" y="1148576"/>
            <a:ext cx="5067533" cy="5026994"/>
          </a:xfrm>
          <a:prstGeom prst="rect">
            <a:avLst/>
          </a:prstGeom>
          <a:noFill/>
        </p:spPr>
      </p:pic>
      <p:sp>
        <p:nvSpPr>
          <p:cNvPr id="33" name="Rectangle 32"/>
          <p:cNvSpPr/>
          <p:nvPr/>
        </p:nvSpPr>
        <p:spPr bwMode="auto">
          <a:xfrm>
            <a:off x="4216710" y="3996009"/>
            <a:ext cx="914400" cy="23944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34" name="Rectangle 33"/>
          <p:cNvSpPr/>
          <p:nvPr/>
        </p:nvSpPr>
        <p:spPr bwMode="auto">
          <a:xfrm>
            <a:off x="4159560" y="3116911"/>
            <a:ext cx="914400" cy="375589"/>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2" name="Title 1"/>
          <p:cNvSpPr>
            <a:spLocks noGrp="1"/>
          </p:cNvSpPr>
          <p:nvPr>
            <p:ph type="title"/>
          </p:nvPr>
        </p:nvSpPr>
        <p:spPr/>
        <p:txBody>
          <a:bodyPr/>
          <a:lstStyle/>
          <a:p>
            <a:r>
              <a:rPr lang="en-US" dirty="0" smtClean="0"/>
              <a:t>Advanced Targeted Attack Lifecycle</a:t>
            </a:r>
            <a:endParaRPr lang="en-US" dirty="0"/>
          </a:p>
        </p:txBody>
      </p:sp>
      <p:grpSp>
        <p:nvGrpSpPr>
          <p:cNvPr id="17" name="Group 16"/>
          <p:cNvGrpSpPr/>
          <p:nvPr/>
        </p:nvGrpSpPr>
        <p:grpSpPr>
          <a:xfrm>
            <a:off x="480639" y="1135566"/>
            <a:ext cx="8427265" cy="307777"/>
            <a:chOff x="480639" y="1135566"/>
            <a:chExt cx="8427265" cy="307777"/>
          </a:xfrm>
        </p:grpSpPr>
        <p:cxnSp>
          <p:nvCxnSpPr>
            <p:cNvPr id="27" name="Straight Arrow Connector 26"/>
            <p:cNvCxnSpPr/>
            <p:nvPr/>
          </p:nvCxnSpPr>
          <p:spPr bwMode="auto">
            <a:xfrm>
              <a:off x="1159728" y="1289454"/>
              <a:ext cx="6791093" cy="0"/>
            </a:xfrm>
            <a:prstGeom prst="straightConnector1">
              <a:avLst/>
            </a:prstGeom>
            <a:solidFill>
              <a:schemeClr val="accent2">
                <a:alpha val="42000"/>
              </a:schemeClr>
            </a:solidFill>
            <a:ln w="57150" cap="flat" cmpd="sng" algn="ctr">
              <a:solidFill>
                <a:srgbClr val="000000"/>
              </a:solidFill>
              <a:prstDash val="solid"/>
              <a:round/>
              <a:headEnd type="oval" w="med" len="med"/>
              <a:tailEnd type="arrow"/>
            </a:ln>
            <a:effectLst/>
          </p:spPr>
        </p:cxnSp>
        <p:sp>
          <p:nvSpPr>
            <p:cNvPr id="28" name="TextBox 27"/>
            <p:cNvSpPr txBox="1"/>
            <p:nvPr/>
          </p:nvSpPr>
          <p:spPr>
            <a:xfrm>
              <a:off x="480639" y="1135566"/>
              <a:ext cx="662361" cy="307777"/>
            </a:xfrm>
            <a:prstGeom prst="rect">
              <a:avLst/>
            </a:prstGeom>
            <a:noFill/>
          </p:spPr>
          <p:txBody>
            <a:bodyPr wrap="none" rtlCol="0">
              <a:spAutoFit/>
            </a:bodyPr>
            <a:lstStyle/>
            <a:p>
              <a:r>
                <a:rPr lang="en-US" sz="1400" b="1" dirty="0" smtClean="0">
                  <a:solidFill>
                    <a:srgbClr val="000000"/>
                  </a:solidFill>
                  <a:latin typeface="Helvetica 55 Roman"/>
                  <a:cs typeface="Helvetica 55 Roman"/>
                </a:rPr>
                <a:t>Day 1</a:t>
              </a:r>
              <a:endParaRPr lang="en-GB" sz="1400" b="1" dirty="0" smtClean="0">
                <a:solidFill>
                  <a:srgbClr val="000000"/>
                </a:solidFill>
                <a:latin typeface="Helvetica 55 Roman"/>
                <a:cs typeface="Helvetica 55 Roman"/>
              </a:endParaRPr>
            </a:p>
          </p:txBody>
        </p:sp>
        <p:sp>
          <p:nvSpPr>
            <p:cNvPr id="29" name="TextBox 28"/>
            <p:cNvSpPr txBox="1"/>
            <p:nvPr/>
          </p:nvSpPr>
          <p:spPr>
            <a:xfrm>
              <a:off x="7902501" y="1135566"/>
              <a:ext cx="1005403" cy="307777"/>
            </a:xfrm>
            <a:prstGeom prst="rect">
              <a:avLst/>
            </a:prstGeom>
            <a:noFill/>
          </p:spPr>
          <p:txBody>
            <a:bodyPr wrap="none" rtlCol="0">
              <a:spAutoFit/>
            </a:bodyPr>
            <a:lstStyle/>
            <a:p>
              <a:r>
                <a:rPr lang="en-US" sz="1400" b="1" dirty="0" smtClean="0">
                  <a:solidFill>
                    <a:srgbClr val="000000"/>
                  </a:solidFill>
                  <a:latin typeface="Helvetica 55 Roman"/>
                  <a:cs typeface="Helvetica 55 Roman"/>
                </a:rPr>
                <a:t>2  Years +</a:t>
              </a:r>
              <a:endParaRPr lang="en-GB" sz="1400" b="1" dirty="0" smtClean="0">
                <a:solidFill>
                  <a:srgbClr val="000000"/>
                </a:solidFill>
                <a:latin typeface="Helvetica 55 Roman"/>
                <a:cs typeface="Helvetica 55 Roman"/>
              </a:endParaRPr>
            </a:p>
          </p:txBody>
        </p:sp>
      </p:grpSp>
      <p:sp>
        <p:nvSpPr>
          <p:cNvPr id="37" name="Freeform 36"/>
          <p:cNvSpPr/>
          <p:nvPr/>
        </p:nvSpPr>
        <p:spPr bwMode="auto">
          <a:xfrm>
            <a:off x="3490623" y="2464904"/>
            <a:ext cx="2385391" cy="2449002"/>
          </a:xfrm>
          <a:custGeom>
            <a:avLst/>
            <a:gdLst>
              <a:gd name="connsiteX0" fmla="*/ 993913 w 2385391"/>
              <a:gd name="connsiteY0" fmla="*/ 0 h 2449002"/>
              <a:gd name="connsiteX1" fmla="*/ 1582309 w 2385391"/>
              <a:gd name="connsiteY1" fmla="*/ 63611 h 2449002"/>
              <a:gd name="connsiteX2" fmla="*/ 2202511 w 2385391"/>
              <a:gd name="connsiteY2" fmla="*/ 548640 h 2449002"/>
              <a:gd name="connsiteX3" fmla="*/ 2321780 w 2385391"/>
              <a:gd name="connsiteY3" fmla="*/ 818985 h 2449002"/>
              <a:gd name="connsiteX4" fmla="*/ 2385391 w 2385391"/>
              <a:gd name="connsiteY4" fmla="*/ 1081378 h 2449002"/>
              <a:gd name="connsiteX5" fmla="*/ 2377440 w 2385391"/>
              <a:gd name="connsiteY5" fmla="*/ 1248355 h 2449002"/>
              <a:gd name="connsiteX6" fmla="*/ 2305878 w 2385391"/>
              <a:gd name="connsiteY6" fmla="*/ 1645920 h 2449002"/>
              <a:gd name="connsiteX7" fmla="*/ 2194560 w 2385391"/>
              <a:gd name="connsiteY7" fmla="*/ 1892411 h 2449002"/>
              <a:gd name="connsiteX8" fmla="*/ 1995777 w 2385391"/>
              <a:gd name="connsiteY8" fmla="*/ 2115047 h 2449002"/>
              <a:gd name="connsiteX9" fmla="*/ 1749287 w 2385391"/>
              <a:gd name="connsiteY9" fmla="*/ 2305879 h 2449002"/>
              <a:gd name="connsiteX10" fmla="*/ 1534601 w 2385391"/>
              <a:gd name="connsiteY10" fmla="*/ 2393343 h 2449002"/>
              <a:gd name="connsiteX11" fmla="*/ 1272208 w 2385391"/>
              <a:gd name="connsiteY11" fmla="*/ 2449002 h 2449002"/>
              <a:gd name="connsiteX12" fmla="*/ 938254 w 2385391"/>
              <a:gd name="connsiteY12" fmla="*/ 2441051 h 2449002"/>
              <a:gd name="connsiteX13" fmla="*/ 628153 w 2385391"/>
              <a:gd name="connsiteY13" fmla="*/ 2345635 h 2449002"/>
              <a:gd name="connsiteX14" fmla="*/ 389614 w 2385391"/>
              <a:gd name="connsiteY14" fmla="*/ 2202512 h 2449002"/>
              <a:gd name="connsiteX15" fmla="*/ 182880 w 2385391"/>
              <a:gd name="connsiteY15" fmla="*/ 2003729 h 2449002"/>
              <a:gd name="connsiteX16" fmla="*/ 63610 w 2385391"/>
              <a:gd name="connsiteY16" fmla="*/ 1820849 h 2449002"/>
              <a:gd name="connsiteX17" fmla="*/ 0 w 2385391"/>
              <a:gd name="connsiteY17" fmla="*/ 755374 h 2449002"/>
              <a:gd name="connsiteX18" fmla="*/ 79513 w 2385391"/>
              <a:gd name="connsiteY18" fmla="*/ 556592 h 2449002"/>
              <a:gd name="connsiteX19" fmla="*/ 310100 w 2385391"/>
              <a:gd name="connsiteY19" fmla="*/ 302150 h 2449002"/>
              <a:gd name="connsiteX20" fmla="*/ 469127 w 2385391"/>
              <a:gd name="connsiteY20" fmla="*/ 166978 h 2449002"/>
              <a:gd name="connsiteX21" fmla="*/ 739471 w 2385391"/>
              <a:gd name="connsiteY21" fmla="*/ 47708 h 2449002"/>
              <a:gd name="connsiteX22" fmla="*/ 826935 w 2385391"/>
              <a:gd name="connsiteY22" fmla="*/ 341906 h 2449002"/>
              <a:gd name="connsiteX23" fmla="*/ 628153 w 2385391"/>
              <a:gd name="connsiteY23" fmla="*/ 445273 h 2449002"/>
              <a:gd name="connsiteX24" fmla="*/ 477078 w 2385391"/>
              <a:gd name="connsiteY24" fmla="*/ 572494 h 2449002"/>
              <a:gd name="connsiteX25" fmla="*/ 278295 w 2385391"/>
              <a:gd name="connsiteY25" fmla="*/ 874644 h 2449002"/>
              <a:gd name="connsiteX26" fmla="*/ 206734 w 2385391"/>
              <a:gd name="connsiteY26" fmla="*/ 1184745 h 2449002"/>
              <a:gd name="connsiteX27" fmla="*/ 302149 w 2385391"/>
              <a:gd name="connsiteY27" fmla="*/ 1614115 h 2449002"/>
              <a:gd name="connsiteX28" fmla="*/ 333954 w 2385391"/>
              <a:gd name="connsiteY28" fmla="*/ 1622066 h 2449002"/>
              <a:gd name="connsiteX29" fmla="*/ 413467 w 2385391"/>
              <a:gd name="connsiteY29" fmla="*/ 1757239 h 2449002"/>
              <a:gd name="connsiteX30" fmla="*/ 636104 w 2385391"/>
              <a:gd name="connsiteY30" fmla="*/ 1971924 h 2449002"/>
              <a:gd name="connsiteX31" fmla="*/ 874643 w 2385391"/>
              <a:gd name="connsiteY31" fmla="*/ 2075291 h 2449002"/>
              <a:gd name="connsiteX32" fmla="*/ 1017767 w 2385391"/>
              <a:gd name="connsiteY32" fmla="*/ 2122999 h 2449002"/>
              <a:gd name="connsiteX33" fmla="*/ 1351721 w 2385391"/>
              <a:gd name="connsiteY33" fmla="*/ 2107096 h 2449002"/>
              <a:gd name="connsiteX34" fmla="*/ 1685676 w 2385391"/>
              <a:gd name="connsiteY34" fmla="*/ 1956021 h 2449002"/>
              <a:gd name="connsiteX35" fmla="*/ 2091193 w 2385391"/>
              <a:gd name="connsiteY35" fmla="*/ 1478943 h 2449002"/>
              <a:gd name="connsiteX36" fmla="*/ 2122998 w 2385391"/>
              <a:gd name="connsiteY36" fmla="*/ 1216550 h 2449002"/>
              <a:gd name="connsiteX37" fmla="*/ 2122998 w 2385391"/>
              <a:gd name="connsiteY37" fmla="*/ 1216550 h 2449002"/>
              <a:gd name="connsiteX38" fmla="*/ 2067339 w 2385391"/>
              <a:gd name="connsiteY38" fmla="*/ 1168842 h 2449002"/>
              <a:gd name="connsiteX39" fmla="*/ 2027582 w 2385391"/>
              <a:gd name="connsiteY39" fmla="*/ 914400 h 2449002"/>
              <a:gd name="connsiteX40" fmla="*/ 1900361 w 2385391"/>
              <a:gd name="connsiteY40" fmla="*/ 659959 h 2449002"/>
              <a:gd name="connsiteX41" fmla="*/ 1709530 w 2385391"/>
              <a:gd name="connsiteY41" fmla="*/ 477079 h 2449002"/>
              <a:gd name="connsiteX42" fmla="*/ 1518699 w 2385391"/>
              <a:gd name="connsiteY42" fmla="*/ 365760 h 2449002"/>
              <a:gd name="connsiteX43" fmla="*/ 1272208 w 2385391"/>
              <a:gd name="connsiteY43" fmla="*/ 294199 h 2449002"/>
              <a:gd name="connsiteX44" fmla="*/ 1176793 w 2385391"/>
              <a:gd name="connsiteY44" fmla="*/ 294199 h 2449002"/>
              <a:gd name="connsiteX45" fmla="*/ 1041620 w 2385391"/>
              <a:gd name="connsiteY45" fmla="*/ 278296 h 2449002"/>
              <a:gd name="connsiteX46" fmla="*/ 993913 w 2385391"/>
              <a:gd name="connsiteY46" fmla="*/ 0 h 244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5391" h="2449002">
                <a:moveTo>
                  <a:pt x="993913" y="0"/>
                </a:moveTo>
                <a:lnTo>
                  <a:pt x="1582309" y="63611"/>
                </a:lnTo>
                <a:lnTo>
                  <a:pt x="2202511" y="548640"/>
                </a:lnTo>
                <a:lnTo>
                  <a:pt x="2321780" y="818985"/>
                </a:lnTo>
                <a:lnTo>
                  <a:pt x="2385391" y="1081378"/>
                </a:lnTo>
                <a:lnTo>
                  <a:pt x="2377440" y="1248355"/>
                </a:lnTo>
                <a:lnTo>
                  <a:pt x="2305878" y="1645920"/>
                </a:lnTo>
                <a:lnTo>
                  <a:pt x="2194560" y="1892411"/>
                </a:lnTo>
                <a:lnTo>
                  <a:pt x="1995777" y="2115047"/>
                </a:lnTo>
                <a:lnTo>
                  <a:pt x="1749287" y="2305879"/>
                </a:lnTo>
                <a:lnTo>
                  <a:pt x="1534601" y="2393343"/>
                </a:lnTo>
                <a:lnTo>
                  <a:pt x="1272208" y="2449002"/>
                </a:lnTo>
                <a:lnTo>
                  <a:pt x="938254" y="2441051"/>
                </a:lnTo>
                <a:lnTo>
                  <a:pt x="628153" y="2345635"/>
                </a:lnTo>
                <a:lnTo>
                  <a:pt x="389614" y="2202512"/>
                </a:lnTo>
                <a:lnTo>
                  <a:pt x="182880" y="2003729"/>
                </a:lnTo>
                <a:lnTo>
                  <a:pt x="63610" y="1820849"/>
                </a:lnTo>
                <a:lnTo>
                  <a:pt x="0" y="755374"/>
                </a:lnTo>
                <a:lnTo>
                  <a:pt x="79513" y="556592"/>
                </a:lnTo>
                <a:lnTo>
                  <a:pt x="310100" y="302150"/>
                </a:lnTo>
                <a:lnTo>
                  <a:pt x="469127" y="166978"/>
                </a:lnTo>
                <a:lnTo>
                  <a:pt x="739471" y="47708"/>
                </a:lnTo>
                <a:lnTo>
                  <a:pt x="826935" y="341906"/>
                </a:lnTo>
                <a:lnTo>
                  <a:pt x="628153" y="445273"/>
                </a:lnTo>
                <a:lnTo>
                  <a:pt x="477078" y="572494"/>
                </a:lnTo>
                <a:lnTo>
                  <a:pt x="278295" y="874644"/>
                </a:lnTo>
                <a:lnTo>
                  <a:pt x="206734" y="1184745"/>
                </a:lnTo>
                <a:lnTo>
                  <a:pt x="302149" y="1614115"/>
                </a:lnTo>
                <a:lnTo>
                  <a:pt x="333954" y="1622066"/>
                </a:lnTo>
                <a:lnTo>
                  <a:pt x="413467" y="1757239"/>
                </a:lnTo>
                <a:lnTo>
                  <a:pt x="636104" y="1971924"/>
                </a:lnTo>
                <a:lnTo>
                  <a:pt x="874643" y="2075291"/>
                </a:lnTo>
                <a:lnTo>
                  <a:pt x="1017767" y="2122999"/>
                </a:lnTo>
                <a:lnTo>
                  <a:pt x="1351721" y="2107096"/>
                </a:lnTo>
                <a:lnTo>
                  <a:pt x="1685676" y="1956021"/>
                </a:lnTo>
                <a:lnTo>
                  <a:pt x="2091193" y="1478943"/>
                </a:lnTo>
                <a:lnTo>
                  <a:pt x="2122998" y="1216550"/>
                </a:lnTo>
                <a:lnTo>
                  <a:pt x="2122998" y="1216550"/>
                </a:lnTo>
                <a:lnTo>
                  <a:pt x="2067339" y="1168842"/>
                </a:lnTo>
                <a:lnTo>
                  <a:pt x="2027582" y="914400"/>
                </a:lnTo>
                <a:lnTo>
                  <a:pt x="1900361" y="659959"/>
                </a:lnTo>
                <a:lnTo>
                  <a:pt x="1709530" y="477079"/>
                </a:lnTo>
                <a:lnTo>
                  <a:pt x="1518699" y="365760"/>
                </a:lnTo>
                <a:lnTo>
                  <a:pt x="1272208" y="294199"/>
                </a:lnTo>
                <a:lnTo>
                  <a:pt x="1176793" y="294199"/>
                </a:lnTo>
                <a:lnTo>
                  <a:pt x="1041620" y="278296"/>
                </a:lnTo>
                <a:lnTo>
                  <a:pt x="993913" y="0"/>
                </a:lnTo>
                <a:close/>
              </a:path>
            </a:pathLst>
          </a:cu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grpSp>
        <p:nvGrpSpPr>
          <p:cNvPr id="16" name="Group 15"/>
          <p:cNvGrpSpPr/>
          <p:nvPr/>
        </p:nvGrpSpPr>
        <p:grpSpPr>
          <a:xfrm>
            <a:off x="1609792" y="1547168"/>
            <a:ext cx="6448046" cy="4815911"/>
            <a:chOff x="1609792" y="1547168"/>
            <a:chExt cx="6448046" cy="4815911"/>
          </a:xfrm>
        </p:grpSpPr>
        <p:sp>
          <p:nvSpPr>
            <p:cNvPr id="31" name="Rectangular Callout 30"/>
            <p:cNvSpPr/>
            <p:nvPr/>
          </p:nvSpPr>
          <p:spPr bwMode="auto">
            <a:xfrm>
              <a:off x="6989090" y="3005036"/>
              <a:ext cx="1068748" cy="439677"/>
            </a:xfrm>
            <a:prstGeom prst="wedgeRectCallout">
              <a:avLst>
                <a:gd name="adj1" fmla="val -68763"/>
                <a:gd name="adj2" fmla="val 127880"/>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lang="en-US" sz="1200" b="1" dirty="0" smtClean="0">
                  <a:solidFill>
                    <a:schemeClr val="bg1"/>
                  </a:solidFill>
                  <a:latin typeface="Arial" charset="0"/>
                </a:rPr>
                <a:t>“Social</a:t>
              </a:r>
            </a:p>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kumimoji="0" lang="en-US" sz="1200" b="1" i="0" u="none" strike="noStrike" cap="none" normalizeH="0" baseline="0" dirty="0" smtClean="0">
                  <a:ln>
                    <a:noFill/>
                  </a:ln>
                  <a:solidFill>
                    <a:schemeClr val="bg1"/>
                  </a:solidFill>
                  <a:effectLst/>
                  <a:latin typeface="Arial" charset="0"/>
                </a:rPr>
                <a:t>Engineering”</a:t>
              </a:r>
              <a:endParaRPr kumimoji="0" lang="en-GB" sz="2000" b="1" i="0" u="none" strike="noStrike" cap="none" normalizeH="0" baseline="0" dirty="0">
                <a:ln>
                  <a:noFill/>
                </a:ln>
                <a:solidFill>
                  <a:schemeClr val="bg1"/>
                </a:solidFill>
                <a:effectLst/>
                <a:latin typeface="Arial" charset="0"/>
              </a:endParaRPr>
            </a:p>
          </p:txBody>
        </p:sp>
        <p:sp>
          <p:nvSpPr>
            <p:cNvPr id="32" name="Rectangular Callout 31"/>
            <p:cNvSpPr/>
            <p:nvPr/>
          </p:nvSpPr>
          <p:spPr bwMode="auto">
            <a:xfrm>
              <a:off x="1609792" y="1547168"/>
              <a:ext cx="1068748" cy="541507"/>
            </a:xfrm>
            <a:prstGeom prst="wedgeRectCallout">
              <a:avLst>
                <a:gd name="adj1" fmla="val 68965"/>
                <a:gd name="adj2" fmla="val 110127"/>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lang="en-US" sz="1200" b="1" dirty="0" smtClean="0">
                  <a:solidFill>
                    <a:schemeClr val="bg1"/>
                  </a:solidFill>
                  <a:latin typeface="Arial" charset="0"/>
                </a:rPr>
                <a:t>“</a:t>
              </a:r>
              <a:r>
                <a:rPr lang="en-US" sz="1200" b="1" dirty="0" err="1" smtClean="0">
                  <a:solidFill>
                    <a:schemeClr val="bg1"/>
                  </a:solidFill>
                  <a:latin typeface="Arial" charset="0"/>
                </a:rPr>
                <a:t>Bot</a:t>
              </a:r>
              <a:r>
                <a:rPr lang="en-US" sz="1200" b="1" dirty="0" smtClean="0">
                  <a:solidFill>
                    <a:schemeClr val="bg1"/>
                  </a:solidFill>
                  <a:latin typeface="Arial" charset="0"/>
                </a:rPr>
                <a:t> net”</a:t>
              </a:r>
            </a:p>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kumimoji="0" lang="en-US" sz="1200" b="1" i="0" u="none" strike="noStrike" cap="none" normalizeH="0" baseline="0" dirty="0" smtClean="0">
                  <a:ln>
                    <a:noFill/>
                  </a:ln>
                  <a:solidFill>
                    <a:schemeClr val="bg1"/>
                  </a:solidFill>
                  <a:effectLst/>
                  <a:latin typeface="Arial" charset="0"/>
                </a:rPr>
                <a:t>Activation</a:t>
              </a:r>
              <a:endParaRPr kumimoji="0" lang="en-GB" sz="2000" b="1" i="0" u="none" strike="noStrike" cap="none" normalizeH="0" baseline="0" dirty="0">
                <a:ln>
                  <a:noFill/>
                </a:ln>
                <a:solidFill>
                  <a:schemeClr val="bg1"/>
                </a:solidFill>
                <a:effectLst/>
                <a:latin typeface="Arial" charset="0"/>
              </a:endParaRPr>
            </a:p>
          </p:txBody>
        </p:sp>
        <p:sp>
          <p:nvSpPr>
            <p:cNvPr id="14" name="Rectangular Callout 13"/>
            <p:cNvSpPr/>
            <p:nvPr/>
          </p:nvSpPr>
          <p:spPr bwMode="auto">
            <a:xfrm>
              <a:off x="2711250" y="5841306"/>
              <a:ext cx="1068748" cy="521773"/>
            </a:xfrm>
            <a:prstGeom prst="wedgeRectCallout">
              <a:avLst>
                <a:gd name="adj1" fmla="val 64046"/>
                <a:gd name="adj2" fmla="val -108439"/>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kumimoji="0" lang="en-US" sz="1200" b="1" i="0" u="none" strike="noStrike" cap="none" normalizeH="0" baseline="0" dirty="0" smtClean="0">
                  <a:ln>
                    <a:noFill/>
                  </a:ln>
                  <a:solidFill>
                    <a:schemeClr val="bg1"/>
                  </a:solidFill>
                  <a:effectLst/>
                  <a:latin typeface="Arial" charset="0"/>
                </a:rPr>
                <a:t>Zero Day</a:t>
              </a:r>
            </a:p>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lang="en-US" sz="1200" b="1" dirty="0" smtClean="0">
                  <a:solidFill>
                    <a:schemeClr val="bg1"/>
                  </a:solidFill>
                  <a:latin typeface="Arial" charset="0"/>
                </a:rPr>
                <a:t>Exploit</a:t>
              </a:r>
              <a:endParaRPr kumimoji="0" lang="en-GB" sz="2000" b="1" i="0" u="none" strike="noStrike" cap="none" normalizeH="0" baseline="0" dirty="0">
                <a:ln>
                  <a:noFill/>
                </a:ln>
                <a:solidFill>
                  <a:schemeClr val="bg1"/>
                </a:solidFill>
                <a:effectLst/>
                <a:latin typeface="Arial" charset="0"/>
              </a:endParaRPr>
            </a:p>
          </p:txBody>
        </p:sp>
      </p:grpSp>
      <p:sp>
        <p:nvSpPr>
          <p:cNvPr id="15" name="Oval 14"/>
          <p:cNvSpPr/>
          <p:nvPr/>
        </p:nvSpPr>
        <p:spPr bwMode="auto">
          <a:xfrm>
            <a:off x="4068583" y="3273490"/>
            <a:ext cx="1107197" cy="777166"/>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kumimoji="0" lang="en-US" sz="1200" b="1" i="0" u="none" strike="noStrike" cap="none" normalizeH="0" baseline="0" dirty="0" smtClean="0">
                <a:ln>
                  <a:noFill/>
                </a:ln>
                <a:solidFill>
                  <a:srgbClr val="0070C0"/>
                </a:solidFill>
                <a:effectLst/>
                <a:latin typeface="HelveticaNeue LT 55 Roman" pitchFamily="2" charset="0"/>
              </a:rPr>
              <a:t>Advanced Targeted Attack</a:t>
            </a:r>
            <a:endParaRPr kumimoji="0" lang="en-GB" sz="1200" b="1" i="0" u="none" strike="noStrike" cap="none" normalizeH="0" baseline="0" dirty="0">
              <a:ln>
                <a:noFill/>
              </a:ln>
              <a:solidFill>
                <a:srgbClr val="0070C0"/>
              </a:solidFill>
              <a:effectLst/>
              <a:latin typeface="HelveticaNeue LT 55 Rom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Threat is Worse Than Ever</a:t>
            </a:r>
            <a:endParaRPr lang="en-GB" dirty="0"/>
          </a:p>
        </p:txBody>
      </p:sp>
      <p:pic>
        <p:nvPicPr>
          <p:cNvPr id="4" name="Picture 3" descr="JuneUvsI.png"/>
          <p:cNvPicPr>
            <a:picLocks noChangeAspect="1"/>
          </p:cNvPicPr>
          <p:nvPr/>
        </p:nvPicPr>
        <p:blipFill>
          <a:blip r:embed="rId3"/>
          <a:stretch>
            <a:fillRect/>
          </a:stretch>
        </p:blipFill>
        <p:spPr>
          <a:xfrm>
            <a:off x="814742" y="1226914"/>
            <a:ext cx="7491365" cy="4681341"/>
          </a:xfrm>
          <a:prstGeom prst="rect">
            <a:avLst/>
          </a:prstGeom>
        </p:spPr>
      </p:pic>
      <p:sp>
        <p:nvSpPr>
          <p:cNvPr id="6" name="TextBox 5"/>
          <p:cNvSpPr txBox="1"/>
          <p:nvPr/>
        </p:nvSpPr>
        <p:spPr>
          <a:xfrm>
            <a:off x="7834663" y="6000855"/>
            <a:ext cx="942887"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t>
            </a:r>
            <a:r>
              <a:rPr lang="en-US" sz="700" b="1" dirty="0" err="1" smtClean="0">
                <a:solidFill>
                  <a:srgbClr val="000000"/>
                </a:solidFill>
                <a:latin typeface="Arial" pitchFamily="34" charset="0"/>
                <a:cs typeface="Arial" pitchFamily="34" charset="0"/>
              </a:rPr>
              <a:t>Akylus</a:t>
            </a:r>
            <a:r>
              <a:rPr lang="en-US" sz="700" b="1" dirty="0" smtClean="0">
                <a:solidFill>
                  <a:srgbClr val="000000"/>
                </a:solidFill>
                <a:latin typeface="Arial" pitchFamily="34" charset="0"/>
                <a:cs typeface="Arial" pitchFamily="34" charset="0"/>
              </a:rPr>
              <a:t> July 2014</a:t>
            </a:r>
            <a:endParaRPr lang="en-GB" sz="700" b="1" dirty="0" smtClean="0">
              <a:solidFill>
                <a:srgbClr val="00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 Consistent Motivation</a:t>
            </a:r>
            <a:endParaRPr lang="en-GB" dirty="0"/>
          </a:p>
        </p:txBody>
      </p:sp>
      <p:pic>
        <p:nvPicPr>
          <p:cNvPr id="4" name="Picture 3" descr="motivations-june-2014.png"/>
          <p:cNvPicPr>
            <a:picLocks noChangeAspect="1"/>
          </p:cNvPicPr>
          <p:nvPr/>
        </p:nvPicPr>
        <p:blipFill>
          <a:blip r:embed="rId3"/>
          <a:stretch>
            <a:fillRect/>
          </a:stretch>
        </p:blipFill>
        <p:spPr>
          <a:xfrm>
            <a:off x="1275455" y="1714858"/>
            <a:ext cx="7069706" cy="3285406"/>
          </a:xfrm>
          <a:prstGeom prst="rect">
            <a:avLst/>
          </a:prstGeom>
        </p:spPr>
      </p:pic>
      <p:sp>
        <p:nvSpPr>
          <p:cNvPr id="6" name="TextBox 5"/>
          <p:cNvSpPr txBox="1"/>
          <p:nvPr/>
        </p:nvSpPr>
        <p:spPr>
          <a:xfrm>
            <a:off x="7834663" y="6000855"/>
            <a:ext cx="1314784" cy="200055"/>
          </a:xfrm>
          <a:prstGeom prst="rect">
            <a:avLst/>
          </a:prstGeom>
          <a:noFill/>
        </p:spPr>
        <p:txBody>
          <a:bodyPr wrap="none" rtlCol="0">
            <a:spAutoFit/>
          </a:bodyPr>
          <a:lstStyle/>
          <a:p>
            <a:r>
              <a:rPr lang="en-US" sz="700" b="1" dirty="0" smtClean="0">
                <a:solidFill>
                  <a:srgbClr val="000000"/>
                </a:solidFill>
                <a:latin typeface="Arial" pitchFamily="34" charset="0"/>
                <a:cs typeface="Arial" pitchFamily="34" charset="0"/>
              </a:rPr>
              <a:t>*</a:t>
            </a:r>
            <a:r>
              <a:rPr lang="en-US" sz="700" b="1" dirty="0" err="1" smtClean="0">
                <a:solidFill>
                  <a:srgbClr val="000000"/>
                </a:solidFill>
                <a:latin typeface="Arial" pitchFamily="34" charset="0"/>
                <a:cs typeface="Arial" pitchFamily="34" charset="0"/>
              </a:rPr>
              <a:t>Hackmageddon</a:t>
            </a:r>
            <a:r>
              <a:rPr lang="en-US" sz="700" b="1" dirty="0" smtClean="0">
                <a:solidFill>
                  <a:srgbClr val="000000"/>
                </a:solidFill>
                <a:latin typeface="Arial" pitchFamily="34" charset="0"/>
                <a:cs typeface="Arial" pitchFamily="34" charset="0"/>
              </a:rPr>
              <a:t> July 2014</a:t>
            </a:r>
            <a:endParaRPr lang="en-GB" sz="700" b="1" dirty="0" smtClean="0">
              <a:solidFill>
                <a:srgbClr val="00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Companies should be concerned</a:t>
            </a:r>
            <a:endParaRPr lang="en-US" dirty="0"/>
          </a:p>
        </p:txBody>
      </p:sp>
      <p:sp>
        <p:nvSpPr>
          <p:cNvPr id="7" name="Content Placeholder 6"/>
          <p:cNvSpPr>
            <a:spLocks noGrp="1"/>
          </p:cNvSpPr>
          <p:nvPr>
            <p:ph idx="1"/>
          </p:nvPr>
        </p:nvSpPr>
        <p:spPr>
          <a:xfrm>
            <a:off x="1352271" y="1578233"/>
            <a:ext cx="7309744" cy="893507"/>
          </a:xfrm>
        </p:spPr>
        <p:txBody>
          <a:bodyPr/>
          <a:lstStyle/>
          <a:p>
            <a:r>
              <a:rPr lang="en-US" dirty="0" smtClean="0"/>
              <a:t>Prevention </a:t>
            </a:r>
            <a:r>
              <a:rPr lang="en-US" dirty="0" smtClean="0">
                <a:solidFill>
                  <a:srgbClr val="FF0000"/>
                </a:solidFill>
              </a:rPr>
              <a:t>techniques sometimes </a:t>
            </a:r>
            <a:r>
              <a:rPr lang="en-US" b="1" dirty="0" smtClean="0">
                <a:solidFill>
                  <a:srgbClr val="FF0000"/>
                </a:solidFill>
                <a:latin typeface="Calibri"/>
                <a:cs typeface="Calibri"/>
              </a:rPr>
              <a:t>fail</a:t>
            </a:r>
            <a:r>
              <a:rPr lang="en-US" dirty="0" smtClean="0">
                <a:solidFill>
                  <a:srgbClr val="FF0000"/>
                </a:solidFill>
              </a:rPr>
              <a:t>, </a:t>
            </a:r>
            <a:r>
              <a:rPr lang="en-US" dirty="0" smtClean="0"/>
              <a:t>so detection</a:t>
            </a:r>
            <a:r>
              <a:rPr lang="en-US" dirty="0"/>
              <a:t> </a:t>
            </a:r>
            <a:r>
              <a:rPr lang="en-US" dirty="0" smtClean="0"/>
              <a:t>and response tools, processes, &amp; teams must be added</a:t>
            </a:r>
          </a:p>
        </p:txBody>
      </p:sp>
      <p:sp>
        <p:nvSpPr>
          <p:cNvPr id="42" name="Rectangle 41"/>
          <p:cNvSpPr/>
          <p:nvPr/>
        </p:nvSpPr>
        <p:spPr>
          <a:xfrm>
            <a:off x="331789" y="1448782"/>
            <a:ext cx="813300" cy="523220"/>
          </a:xfrm>
          <a:prstGeom prst="rect">
            <a:avLst/>
          </a:prstGeom>
        </p:spPr>
        <p:txBody>
          <a:bodyPr wrap="none" lIns="0" rIns="0" anchor="ctr" anchorCtr="0">
            <a:spAutoFit/>
          </a:bodyPr>
          <a:lstStyle/>
          <a:p>
            <a:r>
              <a:rPr lang="en-US" sz="2800" b="1" dirty="0">
                <a:solidFill>
                  <a:srgbClr val="FF0000"/>
                </a:solidFill>
                <a:latin typeface="Calibri"/>
                <a:cs typeface="Calibri"/>
              </a:rPr>
              <a:t>FACT:</a:t>
            </a:r>
            <a:endParaRPr lang="en-US" sz="2800" dirty="0">
              <a:solidFill>
                <a:srgbClr val="FF0000"/>
              </a:solidFill>
            </a:endParaRPr>
          </a:p>
        </p:txBody>
      </p:sp>
      <p:sp>
        <p:nvSpPr>
          <p:cNvPr id="43" name="Rectangle 42"/>
          <p:cNvSpPr/>
          <p:nvPr/>
        </p:nvSpPr>
        <p:spPr>
          <a:xfrm>
            <a:off x="207022" y="4792627"/>
            <a:ext cx="936025" cy="523220"/>
          </a:xfrm>
          <a:prstGeom prst="rect">
            <a:avLst/>
          </a:prstGeom>
        </p:spPr>
        <p:txBody>
          <a:bodyPr wrap="none" lIns="0" rIns="0" anchor="ctr" anchorCtr="0">
            <a:spAutoFit/>
          </a:bodyPr>
          <a:lstStyle/>
          <a:p>
            <a:pPr algn="ctr"/>
            <a:r>
              <a:rPr lang="en-US" sz="2800" b="1" dirty="0" smtClean="0">
                <a:solidFill>
                  <a:srgbClr val="1D90D4"/>
                </a:solidFill>
                <a:latin typeface="Calibri"/>
                <a:cs typeface="Calibri"/>
              </a:rPr>
              <a:t>GOAL:</a:t>
            </a:r>
            <a:endParaRPr lang="en-US" sz="2800" dirty="0">
              <a:solidFill>
                <a:srgbClr val="1D90D4"/>
              </a:solidFill>
            </a:endParaRPr>
          </a:p>
        </p:txBody>
      </p:sp>
      <p:sp>
        <p:nvSpPr>
          <p:cNvPr id="44" name="Rectangle 43"/>
          <p:cNvSpPr/>
          <p:nvPr/>
        </p:nvSpPr>
        <p:spPr>
          <a:xfrm>
            <a:off x="1145089" y="4846449"/>
            <a:ext cx="3523615" cy="830997"/>
          </a:xfrm>
          <a:prstGeom prst="rect">
            <a:avLst/>
          </a:prstGeom>
        </p:spPr>
        <p:txBody>
          <a:bodyPr wrap="square">
            <a:spAutoFit/>
          </a:bodyPr>
          <a:lstStyle/>
          <a:p>
            <a:r>
              <a:rPr lang="en-US" sz="1600" dirty="0" smtClean="0">
                <a:solidFill>
                  <a:schemeClr val="bg1">
                    <a:lumMod val="50000"/>
                  </a:schemeClr>
                </a:solidFill>
                <a:latin typeface="Calibri Light"/>
                <a:cs typeface="Calibri Light"/>
              </a:rPr>
              <a:t>Reduce time </a:t>
            </a:r>
            <a:r>
              <a:rPr lang="en-US" sz="1600" dirty="0">
                <a:solidFill>
                  <a:schemeClr val="bg1">
                    <a:lumMod val="50000"/>
                  </a:schemeClr>
                </a:solidFill>
                <a:latin typeface="Calibri Light"/>
                <a:cs typeface="Calibri Light"/>
              </a:rPr>
              <a:t>to </a:t>
            </a:r>
            <a:r>
              <a:rPr lang="en-US" sz="1600" b="1" dirty="0" smtClean="0">
                <a:solidFill>
                  <a:srgbClr val="1D90D4"/>
                </a:solidFill>
                <a:latin typeface="Calibri"/>
                <a:cs typeface="Calibri"/>
              </a:rPr>
              <a:t>Find/Detect</a:t>
            </a:r>
            <a:r>
              <a:rPr lang="en-US" sz="1600" dirty="0" smtClean="0">
                <a:solidFill>
                  <a:srgbClr val="1D90D4"/>
                </a:solidFill>
                <a:latin typeface="Calibri Light"/>
                <a:cs typeface="Calibri Light"/>
              </a:rPr>
              <a:t> </a:t>
            </a:r>
            <a:r>
              <a:rPr lang="en-US" sz="1600" dirty="0" smtClean="0">
                <a:solidFill>
                  <a:schemeClr val="bg1">
                    <a:lumMod val="50000"/>
                  </a:schemeClr>
                </a:solidFill>
                <a:latin typeface="Calibri Light"/>
                <a:cs typeface="Calibri Light"/>
              </a:rPr>
              <a:t>incidents</a:t>
            </a:r>
            <a:endParaRPr lang="en-US" sz="1600" dirty="0">
              <a:solidFill>
                <a:schemeClr val="bg1">
                  <a:lumMod val="50000"/>
                </a:schemeClr>
              </a:solidFill>
              <a:latin typeface="Calibri Light"/>
              <a:cs typeface="Calibri Light"/>
            </a:endParaRPr>
          </a:p>
          <a:p>
            <a:r>
              <a:rPr lang="en-US" sz="1600" dirty="0" smtClean="0">
                <a:solidFill>
                  <a:schemeClr val="bg1">
                    <a:lumMod val="50000"/>
                  </a:schemeClr>
                </a:solidFill>
                <a:latin typeface="Calibri Light"/>
                <a:cs typeface="Calibri Light"/>
              </a:rPr>
              <a:t>Reduce time </a:t>
            </a:r>
            <a:r>
              <a:rPr lang="en-US" sz="1600" dirty="0">
                <a:solidFill>
                  <a:schemeClr val="bg1">
                    <a:lumMod val="50000"/>
                  </a:schemeClr>
                </a:solidFill>
                <a:latin typeface="Calibri Light"/>
                <a:cs typeface="Calibri Light"/>
              </a:rPr>
              <a:t>to </a:t>
            </a:r>
            <a:r>
              <a:rPr lang="en-US" sz="1600" b="1" dirty="0">
                <a:solidFill>
                  <a:srgbClr val="1D90D4"/>
                </a:solidFill>
                <a:latin typeface="Calibri"/>
                <a:cs typeface="Calibri Light"/>
              </a:rPr>
              <a:t>I</a:t>
            </a:r>
            <a:r>
              <a:rPr lang="en-US" sz="1600" b="1" dirty="0" smtClean="0">
                <a:solidFill>
                  <a:srgbClr val="1D90D4"/>
                </a:solidFill>
                <a:latin typeface="Calibri"/>
                <a:cs typeface="Calibri"/>
              </a:rPr>
              <a:t>nvestigate</a:t>
            </a:r>
            <a:r>
              <a:rPr lang="en-US" sz="1600" dirty="0" smtClean="0">
                <a:solidFill>
                  <a:srgbClr val="1D90D4"/>
                </a:solidFill>
                <a:latin typeface="Calibri Light"/>
                <a:cs typeface="Calibri Light"/>
              </a:rPr>
              <a:t> </a:t>
            </a:r>
            <a:r>
              <a:rPr lang="en-US" sz="1600" dirty="0" smtClean="0">
                <a:solidFill>
                  <a:schemeClr val="bg1">
                    <a:lumMod val="50000"/>
                  </a:schemeClr>
                </a:solidFill>
                <a:latin typeface="Calibri Light"/>
                <a:cs typeface="Calibri Light"/>
              </a:rPr>
              <a:t>incidents</a:t>
            </a:r>
            <a:endParaRPr lang="en-US" sz="1600" dirty="0">
              <a:solidFill>
                <a:schemeClr val="bg1">
                  <a:lumMod val="50000"/>
                </a:schemeClr>
              </a:solidFill>
              <a:latin typeface="Calibri Light"/>
              <a:cs typeface="Calibri Light"/>
            </a:endParaRPr>
          </a:p>
          <a:p>
            <a:r>
              <a:rPr lang="en-US" sz="1600" dirty="0" smtClean="0">
                <a:solidFill>
                  <a:schemeClr val="bg1">
                    <a:lumMod val="50000"/>
                  </a:schemeClr>
                </a:solidFill>
                <a:latin typeface="Calibri Light"/>
                <a:cs typeface="Calibri Light"/>
              </a:rPr>
              <a:t>Reduce time </a:t>
            </a:r>
            <a:r>
              <a:rPr lang="en-US" sz="1600" dirty="0">
                <a:solidFill>
                  <a:schemeClr val="bg1">
                    <a:lumMod val="50000"/>
                  </a:schemeClr>
                </a:solidFill>
                <a:latin typeface="Calibri Light"/>
                <a:cs typeface="Calibri Light"/>
              </a:rPr>
              <a:t>to </a:t>
            </a:r>
            <a:r>
              <a:rPr lang="en-US" sz="1600" b="1" dirty="0" smtClean="0">
                <a:solidFill>
                  <a:srgbClr val="1D90D4"/>
                </a:solidFill>
                <a:latin typeface="Calibri"/>
                <a:cs typeface="Calibri"/>
              </a:rPr>
              <a:t>Remediate</a:t>
            </a:r>
            <a:r>
              <a:rPr lang="en-US" sz="1600" dirty="0" smtClean="0">
                <a:solidFill>
                  <a:srgbClr val="1D90D4"/>
                </a:solidFill>
                <a:latin typeface="Calibri Light"/>
                <a:cs typeface="Calibri Light"/>
              </a:rPr>
              <a:t> </a:t>
            </a:r>
            <a:r>
              <a:rPr lang="en-US" sz="1600" dirty="0" smtClean="0">
                <a:solidFill>
                  <a:schemeClr val="bg1">
                    <a:lumMod val="50000"/>
                  </a:schemeClr>
                </a:solidFill>
                <a:latin typeface="Calibri Light"/>
                <a:cs typeface="Calibri Light"/>
              </a:rPr>
              <a:t>incidents</a:t>
            </a:r>
            <a:endParaRPr lang="en-US" sz="1600" dirty="0">
              <a:solidFill>
                <a:schemeClr val="bg1">
                  <a:lumMod val="50000"/>
                </a:schemeClr>
              </a:solidFill>
              <a:latin typeface="Calibri Light"/>
              <a:cs typeface="Calibri Light"/>
            </a:endParaRPr>
          </a:p>
        </p:txBody>
      </p:sp>
      <p:sp>
        <p:nvSpPr>
          <p:cNvPr id="23" name="TextBox 22"/>
          <p:cNvSpPr txBox="1"/>
          <p:nvPr/>
        </p:nvSpPr>
        <p:spPr>
          <a:xfrm>
            <a:off x="1544149" y="2242175"/>
            <a:ext cx="5135102" cy="923330"/>
          </a:xfrm>
          <a:prstGeom prst="rect">
            <a:avLst/>
          </a:prstGeom>
          <a:noFill/>
        </p:spPr>
        <p:txBody>
          <a:bodyPr wrap="square" lIns="0" tIns="0" rIns="0" bIns="0" rtlCol="0">
            <a:spAutoFit/>
          </a:bodyPr>
          <a:lstStyle/>
          <a:p>
            <a:r>
              <a:rPr lang="en-US" sz="4800" dirty="0" smtClean="0">
                <a:solidFill>
                  <a:srgbClr val="FF0000"/>
                </a:solidFill>
                <a:latin typeface="Calibri"/>
                <a:cs typeface="Calibri"/>
              </a:rPr>
              <a:t>229</a:t>
            </a:r>
            <a:r>
              <a:rPr lang="en-US" dirty="0" smtClean="0">
                <a:solidFill>
                  <a:srgbClr val="FF0000"/>
                </a:solidFill>
                <a:latin typeface="Calibri"/>
                <a:cs typeface="Calibri"/>
              </a:rPr>
              <a:t> days</a:t>
            </a:r>
          </a:p>
          <a:p>
            <a:r>
              <a:rPr lang="en-US" sz="1200" dirty="0" smtClean="0">
                <a:solidFill>
                  <a:schemeClr val="bg1">
                    <a:lumMod val="50000"/>
                  </a:schemeClr>
                </a:solidFill>
                <a:latin typeface="Calibri Light"/>
                <a:cs typeface="Calibri Light"/>
              </a:rPr>
              <a:t>Average time attackers were on a network before detection</a:t>
            </a:r>
          </a:p>
        </p:txBody>
      </p:sp>
      <p:sp>
        <p:nvSpPr>
          <p:cNvPr id="24" name="TextBox 23"/>
          <p:cNvSpPr txBox="1"/>
          <p:nvPr/>
        </p:nvSpPr>
        <p:spPr>
          <a:xfrm>
            <a:off x="1544148" y="3376825"/>
            <a:ext cx="4659972" cy="923330"/>
          </a:xfrm>
          <a:prstGeom prst="rect">
            <a:avLst/>
          </a:prstGeom>
          <a:noFill/>
        </p:spPr>
        <p:txBody>
          <a:bodyPr wrap="square" lIns="0" tIns="0" rIns="0" bIns="0" rtlCol="0">
            <a:spAutoFit/>
          </a:bodyPr>
          <a:lstStyle/>
          <a:p>
            <a:r>
              <a:rPr lang="en-US" sz="4800" dirty="0" smtClean="0">
                <a:solidFill>
                  <a:srgbClr val="FF0000"/>
                </a:solidFill>
                <a:latin typeface="Calibri"/>
                <a:cs typeface="Calibri"/>
              </a:rPr>
              <a:t>67</a:t>
            </a:r>
            <a:r>
              <a:rPr lang="en-US" dirty="0" smtClean="0">
                <a:solidFill>
                  <a:srgbClr val="FF0000"/>
                </a:solidFill>
                <a:latin typeface="Calibri"/>
                <a:cs typeface="Calibri"/>
              </a:rPr>
              <a:t>%</a:t>
            </a:r>
          </a:p>
          <a:p>
            <a:r>
              <a:rPr lang="en-US" sz="1200" dirty="0" smtClean="0">
                <a:solidFill>
                  <a:schemeClr val="bg1">
                    <a:lumMod val="50000"/>
                  </a:schemeClr>
                </a:solidFill>
                <a:latin typeface="Calibri Light"/>
                <a:cs typeface="Calibri Light"/>
              </a:rPr>
              <a:t>Victims were notified by an external entity</a:t>
            </a:r>
          </a:p>
        </p:txBody>
      </p:sp>
    </p:spTree>
    <p:extLst>
      <p:ext uri="{BB962C8B-B14F-4D97-AF65-F5344CB8AC3E}">
        <p14:creationId xmlns:p14="http://schemas.microsoft.com/office/powerpoint/2010/main" xmlns="" val="1090526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6019800"/>
            <a:ext cx="9144000" cy="838200"/>
          </a:xfrm>
          <a:prstGeom prst="rect">
            <a:avLst/>
          </a:prstGeom>
          <a:gradFill flip="none" rotWithShape="1">
            <a:gsLst>
              <a:gs pos="0">
                <a:srgbClr val="A5ACB0"/>
              </a:gs>
              <a:gs pos="100000">
                <a:srgbClr val="FFFFFF"/>
              </a:gs>
            </a:gsLst>
            <a:lin ang="54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024082" eaLnBrk="0" hangingPunct="0">
              <a:spcBef>
                <a:spcPct val="20000"/>
              </a:spcBef>
              <a:buClr>
                <a:schemeClr val="accent1"/>
              </a:buClr>
              <a:buSzPct val="90000"/>
            </a:pPr>
            <a:endParaRPr lang="en-CA" sz="1800" dirty="0">
              <a:solidFill>
                <a:schemeClr val="accent2"/>
              </a:solidFill>
            </a:endParaRPr>
          </a:p>
        </p:txBody>
      </p:sp>
      <p:sp>
        <p:nvSpPr>
          <p:cNvPr id="82" name="Pentagon 81"/>
          <p:cNvSpPr/>
          <p:nvPr/>
        </p:nvSpPr>
        <p:spPr bwMode="auto">
          <a:xfrm>
            <a:off x="0" y="6019800"/>
            <a:ext cx="2514600" cy="838200"/>
          </a:xfrm>
          <a:prstGeom prst="homePlate">
            <a:avLst/>
          </a:prstGeom>
          <a:solidFill>
            <a:schemeClr val="tx1">
              <a:lumMod val="75000"/>
            </a:schemeClr>
          </a:solidFill>
          <a:ln w="9525" cap="flat" cmpd="sng" algn="ctr">
            <a:noFill/>
            <a:prstDash val="solid"/>
            <a:round/>
            <a:headEnd type="none" w="med" len="med"/>
            <a:tailEnd type="none" w="med" len="med"/>
          </a:ln>
          <a:effectLst/>
        </p:spPr>
        <p:txBody>
          <a:bodyPr vert="horz" wrap="square" lIns="0" tIns="60379" rIns="0" bIns="0" numCol="1" rtlCol="0" anchor="t" anchorCtr="0" compatLnSpc="1">
            <a:prstTxWarp prst="textNoShape">
              <a:avLst/>
            </a:prstTxWarp>
          </a:bodyPr>
          <a:lstStyle/>
          <a:p>
            <a:pPr algn="ctr" defTabSz="1024082" eaLnBrk="0" hangingPunct="0">
              <a:spcBef>
                <a:spcPct val="20000"/>
              </a:spcBef>
              <a:buClr>
                <a:schemeClr val="accent1"/>
              </a:buClr>
              <a:buSzPct val="90000"/>
            </a:pPr>
            <a:r>
              <a:rPr lang="en-US" sz="1200" b="1" dirty="0">
                <a:solidFill>
                  <a:schemeClr val="bg1"/>
                </a:solidFill>
              </a:rPr>
              <a:t>Q2 2014 (IDC):</a:t>
            </a:r>
          </a:p>
          <a:p>
            <a:pPr algn="ctr" defTabSz="1024082" eaLnBrk="0" hangingPunct="0">
              <a:spcBef>
                <a:spcPct val="20000"/>
              </a:spcBef>
              <a:buClr>
                <a:schemeClr val="accent1"/>
              </a:buClr>
              <a:buSzPct val="90000"/>
            </a:pPr>
            <a:r>
              <a:rPr lang="en-US" sz="1200" dirty="0">
                <a:solidFill>
                  <a:schemeClr val="bg1"/>
                </a:solidFill>
              </a:rPr>
              <a:t>301.3M Smart Phones Shipped</a:t>
            </a:r>
          </a:p>
          <a:p>
            <a:pPr algn="ctr" defTabSz="1024082" eaLnBrk="0" hangingPunct="0">
              <a:spcBef>
                <a:spcPct val="20000"/>
              </a:spcBef>
              <a:buClr>
                <a:schemeClr val="accent1"/>
              </a:buClr>
              <a:buSzPct val="90000"/>
            </a:pPr>
            <a:r>
              <a:rPr lang="en-US" sz="1200" dirty="0">
                <a:solidFill>
                  <a:schemeClr val="bg1"/>
                </a:solidFill>
              </a:rPr>
              <a:t>Android 84.7% Market</a:t>
            </a:r>
          </a:p>
        </p:txBody>
      </p:sp>
      <p:sp>
        <p:nvSpPr>
          <p:cNvPr id="28" name="Chevron 27"/>
          <p:cNvSpPr/>
          <p:nvPr/>
        </p:nvSpPr>
        <p:spPr bwMode="auto">
          <a:xfrm>
            <a:off x="2209801" y="6019800"/>
            <a:ext cx="2514600" cy="838200"/>
          </a:xfrm>
          <a:prstGeom prst="chevron">
            <a:avLst/>
          </a:prstGeom>
          <a:solidFill>
            <a:schemeClr val="tx1">
              <a:lumMod val="75000"/>
            </a:schemeClr>
          </a:solidFill>
          <a:ln w="9525" cap="flat" cmpd="sng" algn="ctr">
            <a:noFill/>
            <a:prstDash val="solid"/>
            <a:round/>
            <a:headEnd type="none" w="med" len="med"/>
            <a:tailEnd type="none" w="med" len="med"/>
          </a:ln>
          <a:effectLst/>
        </p:spPr>
        <p:txBody>
          <a:bodyPr vert="horz" wrap="square" lIns="0" tIns="60379" rIns="0" bIns="0" numCol="1" rtlCol="0" anchor="t" anchorCtr="0" compatLnSpc="1">
            <a:prstTxWarp prst="textNoShape">
              <a:avLst/>
            </a:prstTxWarp>
          </a:bodyPr>
          <a:lstStyle/>
          <a:p>
            <a:pPr algn="ctr" defTabSz="1024082" eaLnBrk="0" hangingPunct="0">
              <a:spcBef>
                <a:spcPct val="20000"/>
              </a:spcBef>
              <a:buClr>
                <a:schemeClr val="accent1"/>
              </a:buClr>
              <a:buSzPct val="90000"/>
            </a:pPr>
            <a:r>
              <a:rPr lang="en-US" sz="1200" b="1" dirty="0">
                <a:solidFill>
                  <a:schemeClr val="bg1"/>
                </a:solidFill>
              </a:rPr>
              <a:t>February:</a:t>
            </a:r>
          </a:p>
          <a:p>
            <a:pPr algn="ctr" defTabSz="1024082" eaLnBrk="0" hangingPunct="0">
              <a:spcBef>
                <a:spcPct val="20000"/>
              </a:spcBef>
              <a:buClr>
                <a:schemeClr val="accent1"/>
              </a:buClr>
              <a:buSzPct val="90000"/>
            </a:pPr>
            <a:r>
              <a:rPr lang="en-US" sz="1200" dirty="0">
                <a:solidFill>
                  <a:schemeClr val="bg1"/>
                </a:solidFill>
              </a:rPr>
              <a:t>Drive-By Mobile</a:t>
            </a:r>
          </a:p>
          <a:p>
            <a:pPr algn="ctr" defTabSz="1024082" eaLnBrk="0" hangingPunct="0">
              <a:spcBef>
                <a:spcPct val="20000"/>
              </a:spcBef>
              <a:buClr>
                <a:schemeClr val="accent1"/>
              </a:buClr>
              <a:buSzPct val="90000"/>
            </a:pPr>
            <a:r>
              <a:rPr lang="en-US" sz="1200" dirty="0">
                <a:solidFill>
                  <a:schemeClr val="bg1"/>
                </a:solidFill>
              </a:rPr>
              <a:t>(</a:t>
            </a:r>
            <a:r>
              <a:rPr lang="en-US" sz="1200" dirty="0" err="1">
                <a:solidFill>
                  <a:schemeClr val="bg1"/>
                </a:solidFill>
              </a:rPr>
              <a:t>DriveGenie</a:t>
            </a:r>
            <a:r>
              <a:rPr lang="en-US" sz="1200" dirty="0">
                <a:solidFill>
                  <a:schemeClr val="bg1"/>
                </a:solidFill>
              </a:rPr>
              <a:t>)</a:t>
            </a:r>
          </a:p>
        </p:txBody>
      </p:sp>
      <p:sp>
        <p:nvSpPr>
          <p:cNvPr id="37" name="Chevron 36"/>
          <p:cNvSpPr/>
          <p:nvPr/>
        </p:nvSpPr>
        <p:spPr bwMode="auto">
          <a:xfrm>
            <a:off x="4419600" y="6019800"/>
            <a:ext cx="2514600" cy="838200"/>
          </a:xfrm>
          <a:prstGeom prst="chevron">
            <a:avLst/>
          </a:prstGeom>
          <a:solidFill>
            <a:schemeClr val="tx1">
              <a:lumMod val="75000"/>
            </a:schemeClr>
          </a:solidFill>
          <a:ln w="9525" cap="flat" cmpd="sng" algn="ctr">
            <a:noFill/>
            <a:prstDash val="solid"/>
            <a:round/>
            <a:headEnd type="none" w="med" len="med"/>
            <a:tailEnd type="none" w="med" len="med"/>
          </a:ln>
          <a:effectLst/>
        </p:spPr>
        <p:txBody>
          <a:bodyPr vert="horz" wrap="square" lIns="0" tIns="60379" rIns="0" bIns="0" numCol="1" rtlCol="0" anchor="t" anchorCtr="0" compatLnSpc="1">
            <a:prstTxWarp prst="textNoShape">
              <a:avLst/>
            </a:prstTxWarp>
          </a:bodyPr>
          <a:lstStyle/>
          <a:p>
            <a:pPr algn="ctr" defTabSz="1024082" eaLnBrk="0" hangingPunct="0">
              <a:spcBef>
                <a:spcPct val="20000"/>
              </a:spcBef>
              <a:buClr>
                <a:schemeClr val="accent1"/>
              </a:buClr>
              <a:buSzPct val="90000"/>
            </a:pPr>
            <a:r>
              <a:rPr lang="en-US" sz="1200" b="1" dirty="0">
                <a:solidFill>
                  <a:schemeClr val="bg1"/>
                </a:solidFill>
              </a:rPr>
              <a:t>June:</a:t>
            </a:r>
          </a:p>
          <a:p>
            <a:pPr algn="ctr" defTabSz="1024082" eaLnBrk="0" hangingPunct="0">
              <a:spcBef>
                <a:spcPct val="20000"/>
              </a:spcBef>
              <a:buClr>
                <a:schemeClr val="accent1"/>
              </a:buClr>
              <a:buSzPct val="90000"/>
            </a:pPr>
            <a:r>
              <a:rPr lang="en-US" sz="1200" dirty="0" err="1">
                <a:solidFill>
                  <a:schemeClr val="bg1"/>
                </a:solidFill>
              </a:rPr>
              <a:t>Pletor</a:t>
            </a:r>
            <a:r>
              <a:rPr lang="en-US" sz="1200" dirty="0">
                <a:solidFill>
                  <a:schemeClr val="bg1"/>
                </a:solidFill>
              </a:rPr>
              <a:t> Mobile Ransom</a:t>
            </a:r>
          </a:p>
          <a:p>
            <a:pPr algn="ctr" defTabSz="1024082" eaLnBrk="0" hangingPunct="0">
              <a:spcBef>
                <a:spcPct val="20000"/>
              </a:spcBef>
              <a:buClr>
                <a:schemeClr val="accent1"/>
              </a:buClr>
              <a:buSzPct val="90000"/>
            </a:pPr>
            <a:r>
              <a:rPr lang="en-US" sz="1200" dirty="0">
                <a:solidFill>
                  <a:schemeClr val="bg1"/>
                </a:solidFill>
              </a:rPr>
              <a:t> (Doc Encryption)</a:t>
            </a:r>
          </a:p>
        </p:txBody>
      </p:sp>
      <p:sp>
        <p:nvSpPr>
          <p:cNvPr id="38" name="Chevron 37"/>
          <p:cNvSpPr/>
          <p:nvPr/>
        </p:nvSpPr>
        <p:spPr bwMode="auto">
          <a:xfrm>
            <a:off x="6629401" y="6019800"/>
            <a:ext cx="2514600" cy="838200"/>
          </a:xfrm>
          <a:prstGeom prst="chevron">
            <a:avLst/>
          </a:prstGeom>
          <a:solidFill>
            <a:schemeClr val="tx1">
              <a:lumMod val="75000"/>
            </a:schemeClr>
          </a:solidFill>
          <a:ln w="9525" cap="flat" cmpd="sng" algn="ctr">
            <a:noFill/>
            <a:prstDash val="solid"/>
            <a:round/>
            <a:headEnd type="none" w="med" len="med"/>
            <a:tailEnd type="none" w="med" len="med"/>
          </a:ln>
          <a:effectLst/>
        </p:spPr>
        <p:txBody>
          <a:bodyPr vert="horz" wrap="square" lIns="0" tIns="60379" rIns="0" bIns="0" numCol="1" rtlCol="0" anchor="t" anchorCtr="0" compatLnSpc="1">
            <a:prstTxWarp prst="textNoShape">
              <a:avLst/>
            </a:prstTxWarp>
          </a:bodyPr>
          <a:lstStyle/>
          <a:p>
            <a:pPr algn="ctr" defTabSz="1024082" eaLnBrk="0" hangingPunct="0">
              <a:spcBef>
                <a:spcPct val="20000"/>
              </a:spcBef>
              <a:buClr>
                <a:schemeClr val="accent1"/>
              </a:buClr>
              <a:buSzPct val="90000"/>
            </a:pPr>
            <a:r>
              <a:rPr lang="en-US" sz="1200" b="1" dirty="0">
                <a:solidFill>
                  <a:schemeClr val="bg1"/>
                </a:solidFill>
              </a:rPr>
              <a:t>July:</a:t>
            </a:r>
          </a:p>
          <a:p>
            <a:pPr algn="ctr" defTabSz="1024082" eaLnBrk="0" hangingPunct="0">
              <a:spcBef>
                <a:spcPct val="20000"/>
              </a:spcBef>
              <a:buClr>
                <a:schemeClr val="accent1"/>
              </a:buClr>
              <a:buSzPct val="90000"/>
            </a:pPr>
            <a:r>
              <a:rPr lang="en-US" sz="1200" dirty="0" err="1">
                <a:solidFill>
                  <a:schemeClr val="bg1"/>
                </a:solidFill>
              </a:rPr>
              <a:t>Dorkbot</a:t>
            </a:r>
            <a:r>
              <a:rPr lang="en-US" sz="1200" dirty="0">
                <a:solidFill>
                  <a:schemeClr val="bg1"/>
                </a:solidFill>
              </a:rPr>
              <a:t>/</a:t>
            </a:r>
            <a:r>
              <a:rPr lang="en-US" sz="1200" dirty="0" err="1">
                <a:solidFill>
                  <a:schemeClr val="bg1"/>
                </a:solidFill>
              </a:rPr>
              <a:t>Ngrbot</a:t>
            </a:r>
            <a:endParaRPr lang="en-US" sz="1200" dirty="0">
              <a:solidFill>
                <a:schemeClr val="bg1"/>
              </a:solidFill>
            </a:endParaRPr>
          </a:p>
          <a:p>
            <a:pPr algn="ctr" defTabSz="1024082" eaLnBrk="0" hangingPunct="0">
              <a:spcBef>
                <a:spcPct val="20000"/>
              </a:spcBef>
              <a:buClr>
                <a:schemeClr val="accent1"/>
              </a:buClr>
              <a:buSzPct val="90000"/>
            </a:pPr>
            <a:r>
              <a:rPr lang="en-US" sz="1200" dirty="0">
                <a:solidFill>
                  <a:schemeClr val="bg1"/>
                </a:solidFill>
              </a:rPr>
              <a:t>Kamikaze</a:t>
            </a:r>
          </a:p>
        </p:txBody>
      </p:sp>
      <p:pic>
        <p:nvPicPr>
          <p:cNvPr id="22" name="Picture 21" descr="FG-ThreatMap.png"/>
          <p:cNvPicPr>
            <a:picLocks noChangeAspect="1"/>
          </p:cNvPicPr>
          <p:nvPr/>
        </p:nvPicPr>
        <p:blipFill>
          <a:blip r:embed="rId3" cstate="print"/>
          <a:stretch>
            <a:fillRect/>
          </a:stretch>
        </p:blipFill>
        <p:spPr>
          <a:xfrm>
            <a:off x="0" y="1108365"/>
            <a:ext cx="9144000" cy="4911435"/>
          </a:xfrm>
          <a:prstGeom prst="rect">
            <a:avLst/>
          </a:prstGeom>
        </p:spPr>
      </p:pic>
      <p:sp>
        <p:nvSpPr>
          <p:cNvPr id="71" name="Titre 70"/>
          <p:cNvSpPr>
            <a:spLocks noGrp="1"/>
          </p:cNvSpPr>
          <p:nvPr>
            <p:ph type="title"/>
          </p:nvPr>
        </p:nvSpPr>
        <p:spPr/>
        <p:txBody>
          <a:bodyPr/>
          <a:lstStyle/>
          <a:p>
            <a:r>
              <a:rPr lang="en-US" smtClean="0"/>
              <a:t>2014 Threat Landscape Developments</a:t>
            </a:r>
            <a:endParaRPr lang="fr-FR" dirty="0"/>
          </a:p>
        </p:txBody>
      </p:sp>
      <p:grpSp>
        <p:nvGrpSpPr>
          <p:cNvPr id="2" name="Group 50"/>
          <p:cNvGrpSpPr/>
          <p:nvPr/>
        </p:nvGrpSpPr>
        <p:grpSpPr>
          <a:xfrm>
            <a:off x="420472" y="2847203"/>
            <a:ext cx="715260" cy="640380"/>
            <a:chOff x="2167830" y="3733800"/>
            <a:chExt cx="716196" cy="560898"/>
          </a:xfrm>
          <a:solidFill>
            <a:srgbClr val="C00000">
              <a:alpha val="80000"/>
            </a:srgbClr>
          </a:solidFill>
        </p:grpSpPr>
        <p:sp>
          <p:nvSpPr>
            <p:cNvPr id="52" name="Donut 51"/>
            <p:cNvSpPr/>
            <p:nvPr/>
          </p:nvSpPr>
          <p:spPr bwMode="auto">
            <a:xfrm>
              <a:off x="2362201" y="37338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53" name="TextBox 52"/>
            <p:cNvSpPr txBox="1"/>
            <p:nvPr/>
          </p:nvSpPr>
          <p:spPr>
            <a:xfrm>
              <a:off x="2167830" y="4038600"/>
              <a:ext cx="716196" cy="256098"/>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Feb 13</a:t>
              </a:r>
            </a:p>
          </p:txBody>
        </p:sp>
      </p:grpSp>
      <p:sp>
        <p:nvSpPr>
          <p:cNvPr id="41" name="TextBox 40"/>
          <p:cNvSpPr txBox="1"/>
          <p:nvPr/>
        </p:nvSpPr>
        <p:spPr>
          <a:xfrm>
            <a:off x="118198" y="1295400"/>
            <a:ext cx="1255180" cy="611239"/>
          </a:xfrm>
          <a:prstGeom prst="rect">
            <a:avLst/>
          </a:prstGeom>
          <a:solidFill>
            <a:schemeClr val="tx1">
              <a:lumMod val="75000"/>
              <a:alpha val="80000"/>
            </a:schemeClr>
          </a:solidFill>
        </p:spPr>
        <p:txBody>
          <a:bodyPr wrap="none" lIns="102408" tIns="51204" rIns="102408" bIns="51204" rtlCol="0">
            <a:spAutoFit/>
          </a:bodyPr>
          <a:lstStyle/>
          <a:p>
            <a:pPr algn="ctr"/>
            <a:r>
              <a:rPr lang="en-CA" sz="1100" b="1" dirty="0" err="1">
                <a:solidFill>
                  <a:schemeClr val="bg1"/>
                </a:solidFill>
                <a:latin typeface="Helvetica 55 Roman"/>
                <a:cs typeface="Helvetica 55 Roman"/>
              </a:rPr>
              <a:t>IoT</a:t>
            </a:r>
            <a:r>
              <a:rPr lang="en-CA" sz="1100" b="1" dirty="0">
                <a:solidFill>
                  <a:schemeClr val="bg1"/>
                </a:solidFill>
                <a:latin typeface="Helvetica 55 Roman"/>
                <a:cs typeface="Helvetica 55 Roman"/>
              </a:rPr>
              <a:t>:</a:t>
            </a:r>
          </a:p>
          <a:p>
            <a:pPr algn="ctr"/>
            <a:r>
              <a:rPr lang="en-CA" sz="1100" dirty="0">
                <a:solidFill>
                  <a:schemeClr val="bg1"/>
                </a:solidFill>
                <a:latin typeface="Helvetica 55 Roman"/>
                <a:cs typeface="Helvetica 55 Roman"/>
              </a:rPr>
              <a:t>The Moon Worm</a:t>
            </a:r>
          </a:p>
          <a:p>
            <a:pPr algn="ctr"/>
            <a:r>
              <a:rPr lang="en-CA" sz="1100" dirty="0">
                <a:solidFill>
                  <a:schemeClr val="bg1"/>
                </a:solidFill>
                <a:latin typeface="Helvetica 55 Roman"/>
                <a:cs typeface="Helvetica 55 Roman"/>
              </a:rPr>
              <a:t>Linksys Routers</a:t>
            </a:r>
          </a:p>
        </p:txBody>
      </p:sp>
      <p:cxnSp>
        <p:nvCxnSpPr>
          <p:cNvPr id="467" name="Straight Connector 466"/>
          <p:cNvCxnSpPr>
            <a:stCxn id="41" idx="2"/>
            <a:endCxn id="52" idx="0"/>
          </p:cNvCxnSpPr>
          <p:nvPr/>
        </p:nvCxnSpPr>
        <p:spPr bwMode="auto">
          <a:xfrm>
            <a:off x="745788" y="1906639"/>
            <a:ext cx="341" cy="940565"/>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nvGrpSpPr>
          <p:cNvPr id="3" name="Group 112"/>
          <p:cNvGrpSpPr/>
          <p:nvPr/>
        </p:nvGrpSpPr>
        <p:grpSpPr>
          <a:xfrm>
            <a:off x="877667" y="1295401"/>
            <a:ext cx="2633908" cy="2412083"/>
            <a:chOff x="877667" y="1295400"/>
            <a:chExt cx="2633908" cy="2112699"/>
          </a:xfrm>
        </p:grpSpPr>
        <p:cxnSp>
          <p:nvCxnSpPr>
            <p:cNvPr id="27" name="Straight Connector 26"/>
            <p:cNvCxnSpPr>
              <a:stCxn id="52" idx="6"/>
              <a:endCxn id="65" idx="2"/>
            </p:cNvCxnSpPr>
            <p:nvPr/>
          </p:nvCxnSpPr>
          <p:spPr bwMode="auto">
            <a:xfrm flipV="1">
              <a:off x="877667" y="2978917"/>
              <a:ext cx="803722" cy="18662"/>
            </a:xfrm>
            <a:prstGeom prst="line">
              <a:avLst/>
            </a:prstGeom>
            <a:solidFill>
              <a:schemeClr val="accent2">
                <a:alpha val="42000"/>
              </a:schemeClr>
            </a:solidFill>
            <a:ln w="9525" cap="flat" cmpd="sng" algn="ctr">
              <a:solidFill>
                <a:schemeClr val="accent6">
                  <a:lumMod val="60000"/>
                  <a:lumOff val="40000"/>
                </a:schemeClr>
              </a:solidFill>
              <a:prstDash val="solid"/>
              <a:round/>
              <a:headEnd type="none" w="med" len="med"/>
              <a:tailEnd type="none" w="med" len="med"/>
            </a:ln>
            <a:effectLst/>
          </p:spPr>
        </p:cxnSp>
        <p:sp>
          <p:nvSpPr>
            <p:cNvPr id="44" name="TextBox 43"/>
            <p:cNvSpPr txBox="1"/>
            <p:nvPr/>
          </p:nvSpPr>
          <p:spPr>
            <a:xfrm>
              <a:off x="1999623" y="1295400"/>
              <a:ext cx="1511952" cy="377406"/>
            </a:xfrm>
            <a:prstGeom prst="rect">
              <a:avLst/>
            </a:prstGeom>
            <a:solidFill>
              <a:schemeClr val="tx1">
                <a:lumMod val="75000"/>
                <a:alpha val="80000"/>
              </a:schemeClr>
            </a:solidFill>
          </p:spPr>
          <p:txBody>
            <a:bodyPr wrap="none" rtlCol="0">
              <a:spAutoFit/>
            </a:bodyPr>
            <a:lstStyle/>
            <a:p>
              <a:pPr algn="ctr"/>
              <a:r>
                <a:rPr lang="en-US" sz="1100" b="1" dirty="0" err="1">
                  <a:solidFill>
                    <a:schemeClr val="bg1"/>
                  </a:solidFill>
                  <a:latin typeface="Helvetica 55 Roman"/>
                  <a:cs typeface="Helvetica 55 Roman"/>
                </a:rPr>
                <a:t>Heartbleed</a:t>
              </a:r>
              <a:endParaRPr lang="en-CA" sz="1100" dirty="0">
                <a:solidFill>
                  <a:schemeClr val="bg1"/>
                </a:solidFill>
                <a:latin typeface="Helvetica 55 Roman"/>
                <a:cs typeface="Helvetica 55 Roman"/>
              </a:endParaRPr>
            </a:p>
            <a:p>
              <a:pPr algn="ctr"/>
              <a:r>
                <a:rPr lang="en-CA" sz="1100" dirty="0">
                  <a:solidFill>
                    <a:schemeClr val="bg1"/>
                  </a:solidFill>
                  <a:latin typeface="Helvetica 55 Roman"/>
                  <a:cs typeface="Helvetica 55 Roman"/>
                </a:rPr>
                <a:t>Vulnerable </a:t>
              </a:r>
              <a:r>
                <a:rPr lang="en-CA" sz="1100" dirty="0" err="1">
                  <a:solidFill>
                    <a:schemeClr val="bg1"/>
                  </a:solidFill>
                  <a:latin typeface="Helvetica 55 Roman"/>
                  <a:cs typeface="Helvetica 55 Roman"/>
                </a:rPr>
                <a:t>OpenSSL</a:t>
              </a:r>
              <a:endParaRPr lang="en-US" sz="1100" dirty="0">
                <a:solidFill>
                  <a:schemeClr val="bg1"/>
                </a:solidFill>
                <a:latin typeface="Helvetica 55 Roman"/>
                <a:cs typeface="Helvetica 55 Roman"/>
              </a:endParaRPr>
            </a:p>
          </p:txBody>
        </p:sp>
        <p:grpSp>
          <p:nvGrpSpPr>
            <p:cNvPr id="4" name="Group 63"/>
            <p:cNvGrpSpPr/>
            <p:nvPr/>
          </p:nvGrpSpPr>
          <p:grpSpPr>
            <a:xfrm>
              <a:off x="1487270" y="2847205"/>
              <a:ext cx="704039" cy="560894"/>
              <a:chOff x="2167828" y="3733800"/>
              <a:chExt cx="704959" cy="560895"/>
            </a:xfrm>
            <a:solidFill>
              <a:srgbClr val="C00000">
                <a:alpha val="80000"/>
              </a:srgbClr>
            </a:solidFill>
          </p:grpSpPr>
          <p:sp>
            <p:nvSpPr>
              <p:cNvPr id="65" name="Donut 64"/>
              <p:cNvSpPr/>
              <p:nvPr/>
            </p:nvSpPr>
            <p:spPr bwMode="auto">
              <a:xfrm>
                <a:off x="2362201" y="37338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66" name="TextBox 65"/>
              <p:cNvSpPr txBox="1"/>
              <p:nvPr/>
            </p:nvSpPr>
            <p:spPr>
              <a:xfrm>
                <a:off x="2167828" y="4038597"/>
                <a:ext cx="704959" cy="256098"/>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Apr 07</a:t>
                </a:r>
              </a:p>
            </p:txBody>
          </p:sp>
        </p:grpSp>
        <p:cxnSp>
          <p:nvCxnSpPr>
            <p:cNvPr id="471" name="Straight Connector 470"/>
            <p:cNvCxnSpPr>
              <a:stCxn id="44" idx="2"/>
              <a:endCxn id="65" idx="0"/>
            </p:cNvCxnSpPr>
            <p:nvPr/>
          </p:nvCxnSpPr>
          <p:spPr bwMode="auto">
            <a:xfrm flipH="1">
              <a:off x="1812929" y="1672806"/>
              <a:ext cx="942670" cy="1174400"/>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grpSp>
        <p:nvGrpSpPr>
          <p:cNvPr id="5" name="Group 114"/>
          <p:cNvGrpSpPr/>
          <p:nvPr/>
        </p:nvGrpSpPr>
        <p:grpSpPr>
          <a:xfrm>
            <a:off x="1944466" y="1295401"/>
            <a:ext cx="3091919" cy="2380336"/>
            <a:chOff x="1944467" y="1295400"/>
            <a:chExt cx="3091920" cy="2084894"/>
          </a:xfrm>
        </p:grpSpPr>
        <p:sp>
          <p:nvSpPr>
            <p:cNvPr id="45" name="TextBox 44"/>
            <p:cNvSpPr txBox="1"/>
            <p:nvPr/>
          </p:nvSpPr>
          <p:spPr>
            <a:xfrm>
              <a:off x="3973275" y="1295400"/>
              <a:ext cx="1063112" cy="673940"/>
            </a:xfrm>
            <a:prstGeom prst="rect">
              <a:avLst/>
            </a:prstGeom>
            <a:solidFill>
              <a:schemeClr val="tx1">
                <a:lumMod val="75000"/>
                <a:alpha val="80000"/>
              </a:schemeClr>
            </a:solidFill>
          </p:spPr>
          <p:txBody>
            <a:bodyPr wrap="none" rtlCol="0">
              <a:spAutoFit/>
            </a:bodyPr>
            <a:lstStyle/>
            <a:p>
              <a:pPr algn="ctr"/>
              <a:r>
                <a:rPr lang="en-US" sz="1100" b="1" dirty="0">
                  <a:solidFill>
                    <a:schemeClr val="bg1"/>
                  </a:solidFill>
                  <a:latin typeface="Helvetica 55 Roman"/>
                  <a:cs typeface="Helvetica 55 Roman"/>
                </a:rPr>
                <a:t>Apple </a:t>
              </a:r>
              <a:r>
                <a:rPr lang="en-US" sz="1100" b="1" dirty="0" err="1">
                  <a:solidFill>
                    <a:schemeClr val="bg1"/>
                  </a:solidFill>
                  <a:latin typeface="Helvetica 55 Roman"/>
                  <a:cs typeface="Helvetica 55 Roman"/>
                </a:rPr>
                <a:t>iCloud</a:t>
              </a:r>
              <a:endParaRPr lang="en-US" sz="1100" b="1" dirty="0">
                <a:solidFill>
                  <a:schemeClr val="bg1"/>
                </a:solidFill>
                <a:latin typeface="Helvetica 55 Roman"/>
                <a:cs typeface="Helvetica 55 Roman"/>
              </a:endParaRPr>
            </a:p>
            <a:p>
              <a:pPr algn="ctr"/>
              <a:r>
                <a:rPr lang="en-US" sz="1100" b="1" dirty="0" err="1">
                  <a:solidFill>
                    <a:schemeClr val="bg1"/>
                  </a:solidFill>
                  <a:latin typeface="Helvetica 55 Roman"/>
                  <a:cs typeface="Helvetica 55 Roman"/>
                </a:rPr>
                <a:t>Ransomware</a:t>
              </a:r>
              <a:endParaRPr lang="en-US" sz="1100" b="1" dirty="0">
                <a:solidFill>
                  <a:schemeClr val="bg1"/>
                </a:solidFill>
                <a:latin typeface="Helvetica 55 Roman"/>
                <a:cs typeface="Helvetica 55 Roman"/>
              </a:endParaRPr>
            </a:p>
            <a:p>
              <a:pPr algn="ctr"/>
              <a:r>
                <a:rPr lang="en-US" sz="1100" dirty="0">
                  <a:solidFill>
                    <a:schemeClr val="bg1"/>
                  </a:solidFill>
                  <a:latin typeface="Helvetica 55 Roman"/>
                  <a:cs typeface="Helvetica 55 Roman"/>
                </a:rPr>
                <a:t>$100 EUR</a:t>
              </a:r>
            </a:p>
            <a:p>
              <a:pPr algn="ctr"/>
              <a:r>
                <a:rPr lang="en-US" sz="1100" dirty="0">
                  <a:solidFill>
                    <a:schemeClr val="bg1"/>
                  </a:solidFill>
                  <a:latin typeface="Helvetica 55 Roman"/>
                  <a:cs typeface="Helvetica 55 Roman"/>
                </a:rPr>
                <a:t>Oleg </a:t>
              </a:r>
              <a:r>
                <a:rPr lang="en-US" sz="1100" dirty="0" err="1">
                  <a:solidFill>
                    <a:schemeClr val="bg1"/>
                  </a:solidFill>
                  <a:latin typeface="Helvetica 55 Roman"/>
                  <a:cs typeface="Helvetica 55 Roman"/>
                </a:rPr>
                <a:t>Pliss</a:t>
              </a:r>
              <a:endParaRPr lang="en-CA" sz="1100" dirty="0">
                <a:solidFill>
                  <a:schemeClr val="bg1"/>
                </a:solidFill>
                <a:latin typeface="Helvetica 55 Roman"/>
                <a:cs typeface="Helvetica 55 Roman"/>
              </a:endParaRPr>
            </a:p>
          </p:txBody>
        </p:sp>
        <p:grpSp>
          <p:nvGrpSpPr>
            <p:cNvPr id="6" name="Group 69"/>
            <p:cNvGrpSpPr/>
            <p:nvPr/>
          </p:nvGrpSpPr>
          <p:grpSpPr>
            <a:xfrm>
              <a:off x="3962400" y="2819400"/>
              <a:ext cx="742511" cy="560894"/>
              <a:chOff x="2167829" y="3733800"/>
              <a:chExt cx="743483" cy="560895"/>
            </a:xfrm>
            <a:solidFill>
              <a:srgbClr val="C00000">
                <a:alpha val="80000"/>
              </a:srgbClr>
            </a:solidFill>
          </p:grpSpPr>
          <p:sp>
            <p:nvSpPr>
              <p:cNvPr id="72" name="Donut 71"/>
              <p:cNvSpPr/>
              <p:nvPr/>
            </p:nvSpPr>
            <p:spPr bwMode="auto">
              <a:xfrm>
                <a:off x="2362201" y="37338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73" name="TextBox 72"/>
              <p:cNvSpPr txBox="1"/>
              <p:nvPr/>
            </p:nvSpPr>
            <p:spPr>
              <a:xfrm>
                <a:off x="2167829" y="4038597"/>
                <a:ext cx="743483" cy="256098"/>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May 26</a:t>
                </a:r>
              </a:p>
            </p:txBody>
          </p:sp>
        </p:grpSp>
        <p:cxnSp>
          <p:nvCxnSpPr>
            <p:cNvPr id="232" name="Straight Connector 231"/>
            <p:cNvCxnSpPr>
              <a:stCxn id="65" idx="6"/>
              <a:endCxn id="72" idx="2"/>
            </p:cNvCxnSpPr>
            <p:nvPr/>
          </p:nvCxnSpPr>
          <p:spPr bwMode="auto">
            <a:xfrm flipV="1">
              <a:off x="1944467" y="2951112"/>
              <a:ext cx="2212051" cy="266372"/>
            </a:xfrm>
            <a:prstGeom prst="line">
              <a:avLst/>
            </a:prstGeom>
            <a:solidFill>
              <a:schemeClr val="accent2">
                <a:alpha val="42000"/>
              </a:schemeClr>
            </a:solidFill>
            <a:ln w="9525" cap="flat" cmpd="sng" algn="ctr">
              <a:solidFill>
                <a:schemeClr val="accent6">
                  <a:lumMod val="60000"/>
                  <a:lumOff val="40000"/>
                </a:schemeClr>
              </a:solidFill>
              <a:prstDash val="solid"/>
              <a:round/>
              <a:headEnd type="none" w="med" len="med"/>
              <a:tailEnd type="none" w="med" len="med"/>
            </a:ln>
            <a:effectLst/>
          </p:spPr>
        </p:cxnSp>
        <p:cxnSp>
          <p:nvCxnSpPr>
            <p:cNvPr id="474" name="Straight Connector 473"/>
            <p:cNvCxnSpPr>
              <a:stCxn id="45" idx="2"/>
              <a:endCxn id="72" idx="0"/>
            </p:cNvCxnSpPr>
            <p:nvPr/>
          </p:nvCxnSpPr>
          <p:spPr bwMode="auto">
            <a:xfrm flipH="1">
              <a:off x="4288058" y="1969340"/>
              <a:ext cx="216773" cy="850061"/>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grpSp>
        <p:nvGrpSpPr>
          <p:cNvPr id="7" name="Group 115"/>
          <p:cNvGrpSpPr/>
          <p:nvPr/>
        </p:nvGrpSpPr>
        <p:grpSpPr>
          <a:xfrm>
            <a:off x="4419596" y="1295401"/>
            <a:ext cx="2559998" cy="2380336"/>
            <a:chOff x="4419596" y="1295400"/>
            <a:chExt cx="2559999" cy="2084894"/>
          </a:xfrm>
        </p:grpSpPr>
        <p:grpSp>
          <p:nvGrpSpPr>
            <p:cNvPr id="8" name="Group 73"/>
            <p:cNvGrpSpPr/>
            <p:nvPr/>
          </p:nvGrpSpPr>
          <p:grpSpPr>
            <a:xfrm>
              <a:off x="5322182" y="2819400"/>
              <a:ext cx="715260" cy="560894"/>
              <a:chOff x="2766386" y="3733800"/>
              <a:chExt cx="716195" cy="560895"/>
            </a:xfrm>
            <a:solidFill>
              <a:srgbClr val="C00000">
                <a:alpha val="80000"/>
              </a:srgbClr>
            </a:solidFill>
          </p:grpSpPr>
          <p:sp>
            <p:nvSpPr>
              <p:cNvPr id="75" name="Donut 74"/>
              <p:cNvSpPr/>
              <p:nvPr/>
            </p:nvSpPr>
            <p:spPr bwMode="auto">
              <a:xfrm>
                <a:off x="2930823" y="37338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76" name="TextBox 75"/>
              <p:cNvSpPr txBox="1"/>
              <p:nvPr/>
            </p:nvSpPr>
            <p:spPr>
              <a:xfrm>
                <a:off x="2766386" y="4038597"/>
                <a:ext cx="716195" cy="256098"/>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Jun 23</a:t>
                </a:r>
              </a:p>
            </p:txBody>
          </p:sp>
        </p:grpSp>
        <p:cxnSp>
          <p:nvCxnSpPr>
            <p:cNvPr id="239" name="Straight Connector 238"/>
            <p:cNvCxnSpPr>
              <a:stCxn id="72" idx="6"/>
              <a:endCxn id="75" idx="2"/>
            </p:cNvCxnSpPr>
            <p:nvPr/>
          </p:nvCxnSpPr>
          <p:spPr bwMode="auto">
            <a:xfrm flipV="1">
              <a:off x="4419596" y="2951112"/>
              <a:ext cx="1066810" cy="234626"/>
            </a:xfrm>
            <a:prstGeom prst="line">
              <a:avLst/>
            </a:prstGeom>
            <a:solidFill>
              <a:schemeClr val="accent2">
                <a:alpha val="42000"/>
              </a:schemeClr>
            </a:solidFill>
            <a:ln w="9525" cap="flat" cmpd="sng" algn="ctr">
              <a:solidFill>
                <a:schemeClr val="accent6">
                  <a:lumMod val="60000"/>
                  <a:lumOff val="40000"/>
                </a:schemeClr>
              </a:solidFill>
              <a:prstDash val="solid"/>
              <a:round/>
              <a:headEnd type="none" w="med" len="med"/>
              <a:tailEnd type="none" w="med" len="med"/>
            </a:ln>
            <a:effectLst/>
          </p:spPr>
        </p:cxnSp>
        <p:sp>
          <p:nvSpPr>
            <p:cNvPr id="470" name="TextBox 469"/>
            <p:cNvSpPr txBox="1"/>
            <p:nvPr/>
          </p:nvSpPr>
          <p:spPr>
            <a:xfrm>
              <a:off x="5752977" y="1295400"/>
              <a:ext cx="1226618" cy="377406"/>
            </a:xfrm>
            <a:prstGeom prst="rect">
              <a:avLst/>
            </a:prstGeom>
            <a:solidFill>
              <a:schemeClr val="tx1">
                <a:lumMod val="75000"/>
                <a:alpha val="80000"/>
              </a:schemeClr>
            </a:solidFill>
          </p:spPr>
          <p:txBody>
            <a:bodyPr wrap="none" rtlCol="0">
              <a:spAutoFit/>
            </a:bodyPr>
            <a:lstStyle/>
            <a:p>
              <a:pPr algn="ctr"/>
              <a:r>
                <a:rPr lang="en-US" sz="1100" b="1" dirty="0" err="1">
                  <a:solidFill>
                    <a:schemeClr val="bg1"/>
                  </a:solidFill>
                  <a:latin typeface="Helvetica 55 Roman"/>
                  <a:cs typeface="Helvetica 55 Roman"/>
                </a:rPr>
                <a:t>Havex</a:t>
              </a:r>
              <a:r>
                <a:rPr lang="en-US" sz="1100" dirty="0">
                  <a:solidFill>
                    <a:schemeClr val="bg1"/>
                  </a:solidFill>
                  <a:latin typeface="Helvetica 55 Roman"/>
                  <a:cs typeface="Helvetica 55 Roman"/>
                </a:rPr>
                <a:t> </a:t>
              </a:r>
              <a:r>
                <a:rPr lang="en-US" sz="1100" b="1" dirty="0">
                  <a:solidFill>
                    <a:schemeClr val="bg1"/>
                  </a:solidFill>
                  <a:latin typeface="Helvetica 55 Roman"/>
                  <a:cs typeface="Helvetica 55 Roman"/>
                </a:rPr>
                <a:t>RAT</a:t>
              </a:r>
            </a:p>
            <a:p>
              <a:pPr algn="ctr"/>
              <a:r>
                <a:rPr lang="en-US" sz="1100" dirty="0">
                  <a:solidFill>
                    <a:schemeClr val="bg1"/>
                  </a:solidFill>
                  <a:latin typeface="Helvetica 55 Roman"/>
                  <a:cs typeface="Helvetica 55 Roman"/>
                </a:rPr>
                <a:t>OPC Server Spy</a:t>
              </a:r>
            </a:p>
          </p:txBody>
        </p:sp>
        <p:cxnSp>
          <p:nvCxnSpPr>
            <p:cNvPr id="477" name="Straight Connector 476"/>
            <p:cNvCxnSpPr>
              <a:stCxn id="470" idx="2"/>
              <a:endCxn id="75" idx="0"/>
            </p:cNvCxnSpPr>
            <p:nvPr/>
          </p:nvCxnSpPr>
          <p:spPr bwMode="auto">
            <a:xfrm flipH="1">
              <a:off x="5617945" y="1672806"/>
              <a:ext cx="748340" cy="1146595"/>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grpSp>
        <p:nvGrpSpPr>
          <p:cNvPr id="9" name="Group 116"/>
          <p:cNvGrpSpPr/>
          <p:nvPr/>
        </p:nvGrpSpPr>
        <p:grpSpPr>
          <a:xfrm>
            <a:off x="5749479" y="1295401"/>
            <a:ext cx="3124419" cy="2380336"/>
            <a:chOff x="5749485" y="1295400"/>
            <a:chExt cx="3124419" cy="2084894"/>
          </a:xfrm>
        </p:grpSpPr>
        <p:grpSp>
          <p:nvGrpSpPr>
            <p:cNvPr id="10" name="Group 76"/>
            <p:cNvGrpSpPr/>
            <p:nvPr/>
          </p:nvGrpSpPr>
          <p:grpSpPr>
            <a:xfrm>
              <a:off x="6324602" y="2819400"/>
              <a:ext cx="742511" cy="560894"/>
              <a:chOff x="2167830" y="3733800"/>
              <a:chExt cx="743483" cy="560895"/>
            </a:xfrm>
            <a:solidFill>
              <a:srgbClr val="C00000">
                <a:alpha val="80000"/>
              </a:srgbClr>
            </a:solidFill>
          </p:grpSpPr>
          <p:sp>
            <p:nvSpPr>
              <p:cNvPr id="78" name="Donut 77"/>
              <p:cNvSpPr/>
              <p:nvPr/>
            </p:nvSpPr>
            <p:spPr bwMode="auto">
              <a:xfrm>
                <a:off x="2362201" y="37338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79" name="TextBox 78"/>
              <p:cNvSpPr txBox="1"/>
              <p:nvPr/>
            </p:nvSpPr>
            <p:spPr>
              <a:xfrm>
                <a:off x="2167830" y="4038597"/>
                <a:ext cx="743483" cy="256098"/>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Aug 05</a:t>
                </a:r>
              </a:p>
            </p:txBody>
          </p:sp>
        </p:grpSp>
        <p:cxnSp>
          <p:nvCxnSpPr>
            <p:cNvPr id="242" name="Straight Connector 241"/>
            <p:cNvCxnSpPr>
              <a:stCxn id="75" idx="6"/>
              <a:endCxn id="78" idx="2"/>
            </p:cNvCxnSpPr>
            <p:nvPr/>
          </p:nvCxnSpPr>
          <p:spPr bwMode="auto">
            <a:xfrm flipV="1">
              <a:off x="5749485" y="2951112"/>
              <a:ext cx="769235" cy="234626"/>
            </a:xfrm>
            <a:prstGeom prst="line">
              <a:avLst/>
            </a:prstGeom>
            <a:solidFill>
              <a:schemeClr val="accent2">
                <a:alpha val="42000"/>
              </a:schemeClr>
            </a:solidFill>
            <a:ln w="9525" cap="flat" cmpd="sng" algn="ctr">
              <a:solidFill>
                <a:schemeClr val="accent6">
                  <a:lumMod val="60000"/>
                  <a:lumOff val="40000"/>
                </a:schemeClr>
              </a:solidFill>
              <a:prstDash val="solid"/>
              <a:round/>
              <a:headEnd type="none" w="med" len="med"/>
              <a:tailEnd type="none" w="med" len="med"/>
            </a:ln>
            <a:effectLst/>
          </p:spPr>
        </p:cxnSp>
        <p:sp>
          <p:nvSpPr>
            <p:cNvPr id="486" name="TextBox 485"/>
            <p:cNvSpPr txBox="1"/>
            <p:nvPr/>
          </p:nvSpPr>
          <p:spPr>
            <a:xfrm>
              <a:off x="7538282" y="1295400"/>
              <a:ext cx="1335622" cy="525673"/>
            </a:xfrm>
            <a:prstGeom prst="rect">
              <a:avLst/>
            </a:prstGeom>
            <a:solidFill>
              <a:schemeClr val="tx1">
                <a:lumMod val="75000"/>
                <a:alpha val="80000"/>
              </a:schemeClr>
            </a:solidFill>
          </p:spPr>
          <p:txBody>
            <a:bodyPr wrap="none" rtlCol="0">
              <a:spAutoFit/>
            </a:bodyPr>
            <a:lstStyle/>
            <a:p>
              <a:pPr algn="ctr"/>
              <a:r>
                <a:rPr lang="en-US" sz="1100" b="1" dirty="0" err="1">
                  <a:solidFill>
                    <a:schemeClr val="bg1"/>
                  </a:solidFill>
                  <a:latin typeface="Helvetica 55 Roman"/>
                  <a:cs typeface="Helvetica 55 Roman"/>
                </a:rPr>
                <a:t>Cybervor</a:t>
              </a:r>
              <a:endParaRPr lang="en-US" sz="1100" b="1" dirty="0">
                <a:solidFill>
                  <a:schemeClr val="bg1"/>
                </a:solidFill>
                <a:latin typeface="Helvetica 55 Roman"/>
                <a:cs typeface="Helvetica 55 Roman"/>
              </a:endParaRPr>
            </a:p>
            <a:p>
              <a:pPr algn="ctr"/>
              <a:r>
                <a:rPr lang="en-US" sz="1100" dirty="0">
                  <a:solidFill>
                    <a:schemeClr val="bg1"/>
                  </a:solidFill>
                  <a:latin typeface="Helvetica 55 Roman"/>
                  <a:cs typeface="Helvetica 55 Roman"/>
                </a:rPr>
                <a:t>1.2B  User &amp; Pass</a:t>
              </a:r>
            </a:p>
            <a:p>
              <a:pPr algn="ctr"/>
              <a:r>
                <a:rPr lang="en-US" sz="1100" dirty="0">
                  <a:solidFill>
                    <a:schemeClr val="bg1"/>
                  </a:solidFill>
                  <a:latin typeface="Helvetica 55 Roman"/>
                  <a:cs typeface="Helvetica 55 Roman"/>
                </a:rPr>
                <a:t>500M emails</a:t>
              </a:r>
            </a:p>
          </p:txBody>
        </p:sp>
        <p:cxnSp>
          <p:nvCxnSpPr>
            <p:cNvPr id="487" name="Straight Connector 486"/>
            <p:cNvCxnSpPr>
              <a:stCxn id="486" idx="2"/>
              <a:endCxn id="78" idx="0"/>
            </p:cNvCxnSpPr>
            <p:nvPr/>
          </p:nvCxnSpPr>
          <p:spPr bwMode="auto">
            <a:xfrm flipH="1">
              <a:off x="6650260" y="1821073"/>
              <a:ext cx="1555833" cy="998328"/>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grpSp>
        <p:nvGrpSpPr>
          <p:cNvPr id="11" name="Group 117"/>
          <p:cNvGrpSpPr/>
          <p:nvPr/>
        </p:nvGrpSpPr>
        <p:grpSpPr>
          <a:xfrm>
            <a:off x="6781797" y="2951110"/>
            <a:ext cx="1910487" cy="1641898"/>
            <a:chOff x="6781792" y="3185737"/>
            <a:chExt cx="1910486" cy="1231704"/>
          </a:xfrm>
        </p:grpSpPr>
        <p:grpSp>
          <p:nvGrpSpPr>
            <p:cNvPr id="12" name="Group 498"/>
            <p:cNvGrpSpPr/>
            <p:nvPr/>
          </p:nvGrpSpPr>
          <p:grpSpPr>
            <a:xfrm>
              <a:off x="7446417" y="3276600"/>
              <a:ext cx="742511" cy="524137"/>
              <a:chOff x="2167832" y="3733800"/>
              <a:chExt cx="743484" cy="524138"/>
            </a:xfrm>
            <a:solidFill>
              <a:srgbClr val="C00000">
                <a:alpha val="80000"/>
              </a:srgbClr>
            </a:solidFill>
          </p:grpSpPr>
          <p:sp>
            <p:nvSpPr>
              <p:cNvPr id="500" name="Donut 499"/>
              <p:cNvSpPr/>
              <p:nvPr/>
            </p:nvSpPr>
            <p:spPr bwMode="auto">
              <a:xfrm>
                <a:off x="2362201" y="37338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501" name="TextBox 500"/>
              <p:cNvSpPr txBox="1"/>
              <p:nvPr/>
            </p:nvSpPr>
            <p:spPr>
              <a:xfrm>
                <a:off x="2167832" y="4038597"/>
                <a:ext cx="743484" cy="219341"/>
              </a:xfrm>
              <a:prstGeom prst="rect">
                <a:avLst/>
              </a:prstGeom>
              <a:solidFill>
                <a:srgbClr val="C00000">
                  <a:alpha val="85000"/>
                </a:srgbClr>
              </a:solidFill>
              <a:ln>
                <a:noFill/>
              </a:ln>
            </p:spPr>
            <p:txBody>
              <a:bodyPr wrap="none" rtlCol="0">
                <a:spAutoFit/>
              </a:bodyPr>
              <a:lstStyle/>
              <a:p>
                <a:r>
                  <a:rPr lang="en-US" sz="1300" b="1" dirty="0">
                    <a:solidFill>
                      <a:schemeClr val="bg1"/>
                    </a:solidFill>
                    <a:latin typeface="Helvetica Neue Medium"/>
                    <a:cs typeface="Helvetica 55 Roman"/>
                  </a:rPr>
                  <a:t>Aug 15</a:t>
                </a:r>
                <a:endParaRPr lang="en-CA" sz="1300" b="1" dirty="0">
                  <a:solidFill>
                    <a:schemeClr val="bg1"/>
                  </a:solidFill>
                  <a:latin typeface="Helvetica Neue Medium"/>
                  <a:cs typeface="Helvetica 55 Roman"/>
                </a:endParaRPr>
              </a:p>
            </p:txBody>
          </p:sp>
        </p:grpSp>
        <p:sp>
          <p:nvSpPr>
            <p:cNvPr id="506" name="TextBox 505"/>
            <p:cNvSpPr txBox="1"/>
            <p:nvPr/>
          </p:nvSpPr>
          <p:spPr>
            <a:xfrm>
              <a:off x="6923846" y="4094202"/>
              <a:ext cx="1768432" cy="323239"/>
            </a:xfrm>
            <a:prstGeom prst="rect">
              <a:avLst/>
            </a:prstGeom>
            <a:solidFill>
              <a:schemeClr val="tx1">
                <a:lumMod val="75000"/>
                <a:alpha val="80000"/>
              </a:schemeClr>
            </a:solidFill>
          </p:spPr>
          <p:txBody>
            <a:bodyPr wrap="none" rtlCol="0">
              <a:spAutoFit/>
            </a:bodyPr>
            <a:lstStyle/>
            <a:p>
              <a:pPr algn="ctr"/>
              <a:r>
                <a:rPr lang="en-US" sz="1100" b="1" dirty="0">
                  <a:solidFill>
                    <a:schemeClr val="bg1"/>
                  </a:solidFill>
                  <a:latin typeface="Helvetica 55 Roman"/>
                  <a:cs typeface="Helvetica 55 Roman"/>
                </a:rPr>
                <a:t>Supervalu Data Breach,</a:t>
              </a:r>
            </a:p>
            <a:p>
              <a:pPr algn="ctr"/>
              <a:r>
                <a:rPr lang="en-US" sz="1100" dirty="0">
                  <a:solidFill>
                    <a:schemeClr val="bg1"/>
                  </a:solidFill>
                  <a:latin typeface="Helvetica 55 Roman"/>
                  <a:cs typeface="Helvetica 55 Roman"/>
                </a:rPr>
                <a:t>200 Stores Affected</a:t>
              </a:r>
            </a:p>
          </p:txBody>
        </p:sp>
        <p:cxnSp>
          <p:nvCxnSpPr>
            <p:cNvPr id="85" name="Straight Connector 84"/>
            <p:cNvCxnSpPr>
              <a:stCxn id="506" idx="0"/>
              <a:endCxn id="501" idx="2"/>
            </p:cNvCxnSpPr>
            <p:nvPr/>
          </p:nvCxnSpPr>
          <p:spPr bwMode="auto">
            <a:xfrm flipV="1">
              <a:off x="7808062" y="3800740"/>
              <a:ext cx="9611" cy="293463"/>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cxnSp>
          <p:nvCxnSpPr>
            <p:cNvPr id="89" name="Straight Connector 88"/>
            <p:cNvCxnSpPr>
              <a:stCxn id="78" idx="6"/>
              <a:endCxn id="500" idx="1"/>
            </p:cNvCxnSpPr>
            <p:nvPr/>
          </p:nvCxnSpPr>
          <p:spPr bwMode="auto">
            <a:xfrm>
              <a:off x="6781792" y="3185737"/>
              <a:ext cx="897268" cy="129441"/>
            </a:xfrm>
            <a:prstGeom prst="line">
              <a:avLst/>
            </a:prstGeom>
            <a:solidFill>
              <a:schemeClr val="accent2">
                <a:alpha val="42000"/>
              </a:schemeClr>
            </a:solidFill>
            <a:ln w="9525" cap="flat" cmpd="sng" algn="ctr">
              <a:solidFill>
                <a:schemeClr val="accent6">
                  <a:lumMod val="60000"/>
                  <a:lumOff val="40000"/>
                </a:schemeClr>
              </a:solidFill>
              <a:prstDash val="solid"/>
              <a:round/>
              <a:headEnd type="none" w="med" len="med"/>
              <a:tailEnd type="none" w="med" len="med"/>
            </a:ln>
            <a:effectLst/>
          </p:spPr>
        </p:cxnSp>
      </p:grpSp>
      <p:grpSp>
        <p:nvGrpSpPr>
          <p:cNvPr id="13" name="Group 111"/>
          <p:cNvGrpSpPr/>
          <p:nvPr/>
        </p:nvGrpSpPr>
        <p:grpSpPr>
          <a:xfrm>
            <a:off x="4281027" y="2971799"/>
            <a:ext cx="2163856" cy="2316610"/>
            <a:chOff x="4281026" y="2971800"/>
            <a:chExt cx="2163856" cy="2029076"/>
          </a:xfrm>
        </p:grpSpPr>
        <p:cxnSp>
          <p:nvCxnSpPr>
            <p:cNvPr id="42" name="Straight Connector 41"/>
            <p:cNvCxnSpPr>
              <a:endCxn id="248" idx="0"/>
            </p:cNvCxnSpPr>
            <p:nvPr/>
          </p:nvCxnSpPr>
          <p:spPr bwMode="auto">
            <a:xfrm flipH="1">
              <a:off x="4627339" y="2971800"/>
              <a:ext cx="401861" cy="1295395"/>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sp>
          <p:nvSpPr>
            <p:cNvPr id="43" name="TextBox 42"/>
            <p:cNvSpPr txBox="1"/>
            <p:nvPr/>
          </p:nvSpPr>
          <p:spPr>
            <a:xfrm>
              <a:off x="5279178" y="4475203"/>
              <a:ext cx="1165704" cy="525673"/>
            </a:xfrm>
            <a:prstGeom prst="rect">
              <a:avLst/>
            </a:prstGeom>
            <a:solidFill>
              <a:schemeClr val="tx1">
                <a:lumMod val="75000"/>
                <a:alpha val="80000"/>
              </a:schemeClr>
            </a:solidFill>
          </p:spPr>
          <p:txBody>
            <a:bodyPr wrap="none" rtlCol="0">
              <a:spAutoFit/>
            </a:bodyPr>
            <a:lstStyle/>
            <a:p>
              <a:pPr algn="ctr"/>
              <a:r>
                <a:rPr lang="en-US" sz="1100" b="1" dirty="0" err="1">
                  <a:solidFill>
                    <a:schemeClr val="bg1"/>
                  </a:solidFill>
                  <a:latin typeface="Helvetica 55 Roman"/>
                  <a:cs typeface="Helvetica 55 Roman"/>
                </a:rPr>
                <a:t>Evernote</a:t>
              </a:r>
              <a:r>
                <a:rPr lang="en-US" sz="1100" b="1" dirty="0">
                  <a:solidFill>
                    <a:schemeClr val="bg1"/>
                  </a:solidFill>
                  <a:latin typeface="Helvetica 55 Roman"/>
                  <a:cs typeface="Helvetica 55 Roman"/>
                </a:rPr>
                <a:t> Hack</a:t>
              </a:r>
            </a:p>
            <a:p>
              <a:pPr algn="ctr"/>
              <a:r>
                <a:rPr lang="en-US" sz="1100" dirty="0">
                  <a:solidFill>
                    <a:schemeClr val="bg1"/>
                  </a:solidFill>
                  <a:latin typeface="Helvetica 55 Roman"/>
                  <a:cs typeface="Helvetica 55 Roman"/>
                </a:rPr>
                <a:t>164,644 Forum</a:t>
              </a:r>
            </a:p>
            <a:p>
              <a:pPr algn="ctr"/>
              <a:r>
                <a:rPr lang="en-US" sz="1100" dirty="0">
                  <a:solidFill>
                    <a:schemeClr val="bg1"/>
                  </a:solidFill>
                  <a:latin typeface="Helvetica 55 Roman"/>
                  <a:cs typeface="Helvetica 55 Roman"/>
                </a:rPr>
                <a:t>Members</a:t>
              </a:r>
            </a:p>
          </p:txBody>
        </p:sp>
        <p:grpSp>
          <p:nvGrpSpPr>
            <p:cNvPr id="14" name="Group 246"/>
            <p:cNvGrpSpPr/>
            <p:nvPr/>
          </p:nvGrpSpPr>
          <p:grpSpPr>
            <a:xfrm>
              <a:off x="4281026" y="4267193"/>
              <a:ext cx="715260" cy="588708"/>
              <a:chOff x="4265211" y="3962400"/>
              <a:chExt cx="716196" cy="588710"/>
            </a:xfrm>
            <a:solidFill>
              <a:srgbClr val="C00000">
                <a:alpha val="80000"/>
              </a:srgbClr>
            </a:solidFill>
          </p:grpSpPr>
          <p:sp>
            <p:nvSpPr>
              <p:cNvPr id="248" name="Donut 247"/>
              <p:cNvSpPr/>
              <p:nvPr/>
            </p:nvSpPr>
            <p:spPr bwMode="auto">
              <a:xfrm>
                <a:off x="4480271" y="3962400"/>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249" name="TextBox 248"/>
              <p:cNvSpPr txBox="1"/>
              <p:nvPr/>
            </p:nvSpPr>
            <p:spPr>
              <a:xfrm>
                <a:off x="4265211" y="4295012"/>
                <a:ext cx="716196" cy="256098"/>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Jun 10</a:t>
                </a:r>
              </a:p>
            </p:txBody>
          </p:sp>
        </p:grpSp>
        <p:cxnSp>
          <p:nvCxnSpPr>
            <p:cNvPr id="99" name="Straight Connector 98"/>
            <p:cNvCxnSpPr>
              <a:stCxn id="43" idx="1"/>
              <a:endCxn id="249" idx="3"/>
            </p:cNvCxnSpPr>
            <p:nvPr/>
          </p:nvCxnSpPr>
          <p:spPr bwMode="auto">
            <a:xfrm flipH="1" flipV="1">
              <a:off x="4996286" y="4727854"/>
              <a:ext cx="282892" cy="10185"/>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pic>
        <p:nvPicPr>
          <p:cNvPr id="58" name="Picture 9"/>
          <p:cNvPicPr>
            <a:picLocks noChangeAspect="1" noChangeArrowheads="1"/>
          </p:cNvPicPr>
          <p:nvPr/>
        </p:nvPicPr>
        <p:blipFill>
          <a:blip r:embed="rId4" cstate="print"/>
          <a:srcRect/>
          <a:stretch>
            <a:fillRect/>
          </a:stretch>
        </p:blipFill>
        <p:spPr bwMode="auto">
          <a:xfrm>
            <a:off x="2362200" y="1981200"/>
            <a:ext cx="990600" cy="1368516"/>
          </a:xfrm>
          <a:prstGeom prst="rect">
            <a:avLst/>
          </a:prstGeom>
          <a:solidFill>
            <a:schemeClr val="accent1">
              <a:alpha val="0"/>
            </a:schemeClr>
          </a:solidFill>
          <a:ln w="9525">
            <a:noFill/>
            <a:miter lim="800000"/>
            <a:headEnd/>
            <a:tailEnd/>
          </a:ln>
          <a:effectLst/>
        </p:spPr>
      </p:pic>
      <p:grpSp>
        <p:nvGrpSpPr>
          <p:cNvPr id="15" name="Group 111"/>
          <p:cNvGrpSpPr/>
          <p:nvPr/>
        </p:nvGrpSpPr>
        <p:grpSpPr>
          <a:xfrm>
            <a:off x="1790410" y="4267195"/>
            <a:ext cx="2705396" cy="872193"/>
            <a:chOff x="2862131" y="4190984"/>
            <a:chExt cx="2705396" cy="763938"/>
          </a:xfrm>
        </p:grpSpPr>
        <p:sp>
          <p:nvSpPr>
            <p:cNvPr id="74" name="TextBox 73"/>
            <p:cNvSpPr txBox="1"/>
            <p:nvPr/>
          </p:nvSpPr>
          <p:spPr>
            <a:xfrm>
              <a:off x="2862131" y="4552879"/>
              <a:ext cx="1165704" cy="377406"/>
            </a:xfrm>
            <a:prstGeom prst="rect">
              <a:avLst/>
            </a:prstGeom>
            <a:solidFill>
              <a:schemeClr val="tx1">
                <a:lumMod val="75000"/>
                <a:alpha val="80000"/>
              </a:schemeClr>
            </a:solidFill>
          </p:spPr>
          <p:txBody>
            <a:bodyPr wrap="none" rtlCol="0">
              <a:spAutoFit/>
            </a:bodyPr>
            <a:lstStyle/>
            <a:p>
              <a:pPr algn="ctr"/>
              <a:r>
                <a:rPr lang="en-US" sz="1100" b="1" dirty="0" err="1">
                  <a:solidFill>
                    <a:schemeClr val="bg1"/>
                  </a:solidFill>
                  <a:latin typeface="Helvetica 55 Roman"/>
                  <a:cs typeface="Helvetica 55 Roman"/>
                </a:rPr>
                <a:t>Evernote</a:t>
              </a:r>
              <a:r>
                <a:rPr lang="en-US" sz="1100" b="1" dirty="0">
                  <a:solidFill>
                    <a:schemeClr val="bg1"/>
                  </a:solidFill>
                  <a:latin typeface="Helvetica 55 Roman"/>
                  <a:cs typeface="Helvetica 55 Roman"/>
                </a:rPr>
                <a:t> Hack</a:t>
              </a:r>
            </a:p>
            <a:p>
              <a:pPr algn="ctr"/>
              <a:r>
                <a:rPr lang="en-US" sz="1100" dirty="0">
                  <a:solidFill>
                    <a:schemeClr val="bg1"/>
                  </a:solidFill>
                  <a:latin typeface="Helvetica 55 Roman"/>
                  <a:cs typeface="Helvetica 55 Roman"/>
                </a:rPr>
                <a:t>50M Users</a:t>
              </a:r>
            </a:p>
          </p:txBody>
        </p:sp>
        <p:grpSp>
          <p:nvGrpSpPr>
            <p:cNvPr id="16" name="Group 246"/>
            <p:cNvGrpSpPr/>
            <p:nvPr/>
          </p:nvGrpSpPr>
          <p:grpSpPr>
            <a:xfrm>
              <a:off x="4281013" y="4190984"/>
              <a:ext cx="556563" cy="763938"/>
              <a:chOff x="4265211" y="3886198"/>
              <a:chExt cx="557293" cy="763942"/>
            </a:xfrm>
            <a:solidFill>
              <a:srgbClr val="C00000">
                <a:alpha val="80000"/>
              </a:srgbClr>
            </a:solidFill>
          </p:grpSpPr>
          <p:sp>
            <p:nvSpPr>
              <p:cNvPr id="81" name="Donut 80"/>
              <p:cNvSpPr/>
              <p:nvPr/>
            </p:nvSpPr>
            <p:spPr bwMode="auto">
              <a:xfrm>
                <a:off x="4417811" y="3886198"/>
                <a:ext cx="263423" cy="263422"/>
              </a:xfrm>
              <a:prstGeom prst="donut">
                <a:avLst>
                  <a:gd name="adj" fmla="val 13882"/>
                </a:avLst>
              </a:prstGeom>
              <a:solidFill>
                <a:srgbClr val="C00000"/>
              </a:solidFill>
              <a:ln w="317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algn="ctr" defTabSz="1024082" eaLnBrk="0" hangingPunct="0">
                  <a:spcBef>
                    <a:spcPct val="20000"/>
                  </a:spcBef>
                  <a:buClr>
                    <a:schemeClr val="accent1"/>
                  </a:buClr>
                  <a:buSzPct val="90000"/>
                </a:pPr>
                <a:endParaRPr lang="en-CA" sz="2300" b="1" dirty="0">
                  <a:solidFill>
                    <a:schemeClr val="accent2"/>
                  </a:solidFill>
                </a:endParaRPr>
              </a:p>
            </p:txBody>
          </p:sp>
          <p:sp>
            <p:nvSpPr>
              <p:cNvPr id="83" name="TextBox 82"/>
              <p:cNvSpPr txBox="1"/>
              <p:nvPr/>
            </p:nvSpPr>
            <p:spPr>
              <a:xfrm>
                <a:off x="4265211" y="4218816"/>
                <a:ext cx="557293" cy="431324"/>
              </a:xfrm>
              <a:prstGeom prst="rect">
                <a:avLst/>
              </a:prstGeom>
              <a:solidFill>
                <a:srgbClr val="C00000">
                  <a:alpha val="85000"/>
                </a:srgbClr>
              </a:solidFill>
              <a:ln>
                <a:noFill/>
              </a:ln>
            </p:spPr>
            <p:txBody>
              <a:bodyPr wrap="none" rtlCol="0">
                <a:spAutoFit/>
              </a:bodyPr>
              <a:lstStyle/>
              <a:p>
                <a:r>
                  <a:rPr lang="en-CA" sz="1300" b="1" dirty="0">
                    <a:solidFill>
                      <a:schemeClr val="bg1"/>
                    </a:solidFill>
                    <a:latin typeface="Helvetica Neue Medium"/>
                    <a:cs typeface="Helvetica 55 Roman"/>
                  </a:rPr>
                  <a:t>Mar</a:t>
                </a:r>
              </a:p>
              <a:p>
                <a:r>
                  <a:rPr lang="en-CA" sz="1300" b="1" dirty="0">
                    <a:solidFill>
                      <a:schemeClr val="bg1"/>
                    </a:solidFill>
                    <a:latin typeface="Helvetica Neue Medium"/>
                    <a:cs typeface="Helvetica 55 Roman"/>
                  </a:rPr>
                  <a:t>2013</a:t>
                </a:r>
              </a:p>
            </p:txBody>
          </p:sp>
        </p:grpSp>
        <p:cxnSp>
          <p:nvCxnSpPr>
            <p:cNvPr id="80" name="Straight Connector 79"/>
            <p:cNvCxnSpPr>
              <a:stCxn id="74" idx="3"/>
              <a:endCxn id="83" idx="1"/>
            </p:cNvCxnSpPr>
            <p:nvPr/>
          </p:nvCxnSpPr>
          <p:spPr bwMode="auto">
            <a:xfrm flipV="1">
              <a:off x="4027835" y="4739263"/>
              <a:ext cx="253180" cy="2318"/>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cxnSp>
          <p:nvCxnSpPr>
            <p:cNvPr id="88" name="Straight Connector 87"/>
            <p:cNvCxnSpPr>
              <a:stCxn id="248" idx="2"/>
              <a:endCxn id="81" idx="6"/>
            </p:cNvCxnSpPr>
            <p:nvPr/>
          </p:nvCxnSpPr>
          <p:spPr bwMode="auto">
            <a:xfrm flipH="1" flipV="1">
              <a:off x="4696496" y="4322698"/>
              <a:ext cx="871031" cy="202226"/>
            </a:xfrm>
            <a:prstGeom prst="line">
              <a:avLst/>
            </a:prstGeom>
            <a:solidFill>
              <a:schemeClr val="accent2">
                <a:alpha val="42000"/>
              </a:schemeClr>
            </a:solidFill>
            <a:ln w="9525" cap="flat" cmpd="sng" algn="ctr">
              <a:solidFill>
                <a:schemeClr val="accent6">
                  <a:lumMod val="60000"/>
                  <a:lumOff val="40000"/>
                </a:schemeClr>
              </a:solidFill>
              <a:prstDash val="dash"/>
              <a:round/>
              <a:headEnd type="none" w="med" len="med"/>
              <a:tailEnd type="none" w="med" len="med"/>
            </a:ln>
            <a:effectLst/>
          </p:spPr>
        </p:cxnSp>
      </p:grpSp>
    </p:spTree>
    <p:extLst>
      <p:ext uri="{BB962C8B-B14F-4D97-AF65-F5344CB8AC3E}">
        <p14:creationId xmlns:p14="http://schemas.microsoft.com/office/powerpoint/2010/main" xmlns="" val="26736402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The Acronym Trail</a:t>
            </a:r>
            <a:endParaRPr lang="en-GB" dirty="0"/>
          </a:p>
        </p:txBody>
      </p:sp>
      <p:sp>
        <p:nvSpPr>
          <p:cNvPr id="5" name="Rectangle 4"/>
          <p:cNvSpPr/>
          <p:nvPr/>
        </p:nvSpPr>
        <p:spPr>
          <a:xfrm>
            <a:off x="1119474" y="1294945"/>
            <a:ext cx="7194598" cy="1261884"/>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APT</a:t>
            </a: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Advanced Persisten</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 Threats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306641" y="2927230"/>
            <a:ext cx="6820265" cy="1261884"/>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ATA</a:t>
            </a: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Advanced Targeted Attacks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1200426" y="4559515"/>
            <a:ext cx="7032694" cy="1261884"/>
          </a:xfrm>
          <a:prstGeom prst="rect">
            <a:avLst/>
          </a:prstGeom>
          <a:noFill/>
        </p:spPr>
        <p:txBody>
          <a:bodyPr wrap="none" lIns="91440" tIns="45720" rIns="91440" bIns="45720">
            <a:spAutoFit/>
          </a:bodyPr>
          <a:lstStyle/>
          <a:p>
            <a:pPr algn="ctr"/>
            <a:r>
              <a:rPr lang="en-US" sz="4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ATp</a:t>
            </a:r>
            <a:endPar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Advanced Threat Protection</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bwMode="auto">
          <a:xfrm>
            <a:off x="391886" y="1251857"/>
            <a:ext cx="8338457" cy="3156857"/>
          </a:xfrm>
          <a:prstGeom prst="rect">
            <a:avLst/>
          </a:prstGeom>
          <a:solidFill>
            <a:schemeClr val="bg1">
              <a:alpha val="8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Silver Bullet For Defeating an ATA?</a:t>
            </a:r>
            <a:endParaRPr lang="en-GB" dirty="0"/>
          </a:p>
        </p:txBody>
      </p:sp>
      <p:pic>
        <p:nvPicPr>
          <p:cNvPr id="4" name="Picture 3" descr="Silver Bullet.jpg"/>
          <p:cNvPicPr>
            <a:picLocks noChangeAspect="1"/>
          </p:cNvPicPr>
          <p:nvPr/>
        </p:nvPicPr>
        <p:blipFill>
          <a:blip r:embed="rId3"/>
          <a:stretch>
            <a:fillRect/>
          </a:stretch>
        </p:blipFill>
        <p:spPr>
          <a:xfrm rot="10800000">
            <a:off x="0" y="3272589"/>
            <a:ext cx="4526620" cy="1010151"/>
          </a:xfrm>
          <a:prstGeom prst="rect">
            <a:avLst/>
          </a:prstGeom>
        </p:spPr>
      </p:pic>
      <p:grpSp>
        <p:nvGrpSpPr>
          <p:cNvPr id="7" name="Group 6"/>
          <p:cNvGrpSpPr/>
          <p:nvPr/>
        </p:nvGrpSpPr>
        <p:grpSpPr>
          <a:xfrm>
            <a:off x="4728410" y="2037346"/>
            <a:ext cx="3405689" cy="3390553"/>
            <a:chOff x="4728410" y="2037346"/>
            <a:chExt cx="3405689" cy="3390553"/>
          </a:xfrm>
        </p:grpSpPr>
        <p:pic>
          <p:nvPicPr>
            <p:cNvPr id="6" name="Picture 5" descr="APT.jpg"/>
            <p:cNvPicPr>
              <a:picLocks noChangeAspect="1"/>
            </p:cNvPicPr>
            <p:nvPr/>
          </p:nvPicPr>
          <p:blipFill>
            <a:blip r:embed="rId4"/>
            <a:stretch>
              <a:fillRect/>
            </a:stretch>
          </p:blipFill>
          <p:spPr>
            <a:xfrm>
              <a:off x="4728410" y="2037346"/>
              <a:ext cx="3405689" cy="3390553"/>
            </a:xfrm>
            <a:prstGeom prst="rect">
              <a:avLst/>
            </a:prstGeom>
          </p:spPr>
        </p:pic>
        <p:sp>
          <p:nvSpPr>
            <p:cNvPr id="5" name="Oval 4"/>
            <p:cNvSpPr/>
            <p:nvPr/>
          </p:nvSpPr>
          <p:spPr bwMode="auto">
            <a:xfrm>
              <a:off x="5995826" y="3476808"/>
              <a:ext cx="870857" cy="511629"/>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r>
                <a:rPr kumimoji="0" lang="en-US" sz="1000" b="1" i="0" u="none" strike="noStrike" cap="none" normalizeH="0" baseline="0" dirty="0" smtClean="0">
                  <a:ln>
                    <a:noFill/>
                  </a:ln>
                  <a:solidFill>
                    <a:srgbClr val="0070C0"/>
                  </a:solidFill>
                  <a:effectLst/>
                  <a:latin typeface="Arial" charset="0"/>
                </a:rPr>
                <a:t>Advanced Targeted Attack</a:t>
              </a:r>
              <a:endParaRPr kumimoji="0" lang="en-GB" sz="1000" b="1" i="0" u="none" strike="noStrike" cap="none" normalizeH="0" baseline="0" dirty="0">
                <a:ln>
                  <a:noFill/>
                </a:ln>
                <a:solidFill>
                  <a:srgbClr val="0070C0"/>
                </a:solidFill>
                <a:effectLst/>
                <a:latin typeface="Arial" charset="0"/>
              </a:endParaRPr>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smtClean="0"/>
              <a:t>Focus on Three Key Actions</a:t>
            </a:r>
            <a:endParaRPr lang="en-GB" dirty="0"/>
          </a:p>
        </p:txBody>
      </p:sp>
      <p:grpSp>
        <p:nvGrpSpPr>
          <p:cNvPr id="2" name="Group 39"/>
          <p:cNvGrpSpPr/>
          <p:nvPr/>
        </p:nvGrpSpPr>
        <p:grpSpPr>
          <a:xfrm>
            <a:off x="257175" y="1675983"/>
            <a:ext cx="2782908" cy="4136307"/>
            <a:chOff x="257175" y="1675983"/>
            <a:chExt cx="2782908" cy="4136307"/>
          </a:xfrm>
        </p:grpSpPr>
        <p:sp>
          <p:nvSpPr>
            <p:cNvPr id="7" name="Rounded Rectangle 6"/>
            <p:cNvSpPr/>
            <p:nvPr/>
          </p:nvSpPr>
          <p:spPr bwMode="auto">
            <a:xfrm>
              <a:off x="257175" y="1675983"/>
              <a:ext cx="2782908" cy="1484312"/>
            </a:xfrm>
            <a:prstGeom prst="roundRect">
              <a:avLst>
                <a:gd name="adj" fmla="val 7056"/>
              </a:avLst>
            </a:prstGeom>
            <a:solidFill>
              <a:srgbClr val="C00000">
                <a:alpha val="30000"/>
              </a:srgb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tIns="91440" bIns="0">
              <a:prstTxWarp prst="textNoShape">
                <a:avLst/>
              </a:prstTxWarp>
            </a:bodyPr>
            <a:lstStyle/>
            <a:p>
              <a:pPr>
                <a:spcBef>
                  <a:spcPts val="600"/>
                </a:spcBef>
                <a:buClr>
                  <a:srgbClr val="C00000"/>
                </a:buClr>
              </a:pPr>
              <a:r>
                <a:rPr lang="en-US" sz="2000" b="1" dirty="0" smtClean="0">
                  <a:solidFill>
                    <a:schemeClr val="tx2"/>
                  </a:solidFill>
                  <a:ea typeface="ＭＳ Ｐゴシック" pitchFamily="-1" charset="-128"/>
                  <a:cs typeface="ＭＳ Ｐゴシック" pitchFamily="-1" charset="-128"/>
                </a:rPr>
                <a:t>Step 1 - Prevent</a:t>
              </a:r>
              <a:endParaRPr lang="en-US" sz="1600" dirty="0">
                <a:solidFill>
                  <a:schemeClr val="tx2"/>
                </a:solidFill>
                <a:ea typeface="ＭＳ Ｐゴシック" pitchFamily="-1" charset="-128"/>
                <a:cs typeface="ＭＳ Ｐゴシック" pitchFamily="-1" charset="-128"/>
              </a:endParaRPr>
            </a:p>
            <a:p>
              <a:pPr marL="117475" indent="-117475">
                <a:spcBef>
                  <a:spcPts val="600"/>
                </a:spcBef>
                <a:buClr>
                  <a:srgbClr val="C00000"/>
                </a:buClr>
                <a:buFont typeface="Arial" pitchFamily="-1" charset="0"/>
                <a:buChar char="•"/>
              </a:pPr>
              <a:r>
                <a:rPr lang="en-US" sz="1600" b="1" dirty="0" smtClean="0">
                  <a:solidFill>
                    <a:srgbClr val="283137"/>
                  </a:solidFill>
                  <a:ea typeface="ＭＳ Ｐゴシック" pitchFamily="-1" charset="-128"/>
                  <a:cs typeface="ＭＳ Ｐゴシック" pitchFamily="-1" charset="-128"/>
                </a:rPr>
                <a:t>Prevent</a:t>
              </a:r>
              <a:r>
                <a:rPr lang="en-US" sz="1600" dirty="0" smtClean="0">
                  <a:solidFill>
                    <a:srgbClr val="283137"/>
                  </a:solidFill>
                  <a:ea typeface="ＭＳ Ｐゴシック" pitchFamily="-1" charset="-128"/>
                  <a:cs typeface="ＭＳ Ｐゴシック" pitchFamily="-1" charset="-128"/>
                </a:rPr>
                <a:t> threats </a:t>
              </a:r>
              <a:r>
                <a:rPr lang="en-US" sz="1600" i="1" dirty="0" smtClean="0">
                  <a:solidFill>
                    <a:srgbClr val="283137"/>
                  </a:solidFill>
                  <a:ea typeface="ＭＳ Ｐゴシック" pitchFamily="-1" charset="-128"/>
                  <a:cs typeface="ＭＳ Ｐゴシック" pitchFamily="-1" charset="-128"/>
                </a:rPr>
                <a:t>before</a:t>
              </a:r>
              <a:r>
                <a:rPr lang="en-US" sz="1600" dirty="0" smtClean="0">
                  <a:solidFill>
                    <a:srgbClr val="283137"/>
                  </a:solidFill>
                  <a:ea typeface="ＭＳ Ｐゴシック" pitchFamily="-1" charset="-128"/>
                  <a:cs typeface="ＭＳ Ｐゴシック" pitchFamily="-1" charset="-128"/>
                </a:rPr>
                <a:t> they enter your network</a:t>
              </a:r>
            </a:p>
            <a:p>
              <a:pPr marL="117475" indent="-117475">
                <a:spcBef>
                  <a:spcPts val="600"/>
                </a:spcBef>
                <a:buClr>
                  <a:srgbClr val="C00000"/>
                </a:buClr>
                <a:buFont typeface="Arial" pitchFamily="-1" charset="0"/>
                <a:buChar char="•"/>
              </a:pPr>
              <a:r>
                <a:rPr lang="en-US" sz="1600" dirty="0" smtClean="0">
                  <a:solidFill>
                    <a:srgbClr val="283137"/>
                  </a:solidFill>
                  <a:ea typeface="ＭＳ Ｐゴシック" pitchFamily="-1" charset="-128"/>
                  <a:cs typeface="ＭＳ Ｐゴシック" pitchFamily="-1" charset="-128"/>
                </a:rPr>
                <a:t>Proactive is key</a:t>
              </a:r>
              <a:endParaRPr lang="en-US" sz="1600" dirty="0">
                <a:solidFill>
                  <a:srgbClr val="283137"/>
                </a:solidFill>
                <a:ea typeface="ＭＳ Ｐゴシック" pitchFamily="-1" charset="-128"/>
                <a:cs typeface="ＭＳ Ｐゴシック" pitchFamily="-1" charset="-128"/>
              </a:endParaRPr>
            </a:p>
            <a:p>
              <a:pPr>
                <a:spcBef>
                  <a:spcPts val="600"/>
                </a:spcBef>
                <a:buClr>
                  <a:srgbClr val="C00000"/>
                </a:buClr>
                <a:buFont typeface="Arial" pitchFamily="-1" charset="0"/>
                <a:buChar char="•"/>
              </a:pPr>
              <a:endParaRPr lang="en-US" sz="1600" dirty="0">
                <a:solidFill>
                  <a:srgbClr val="36424A"/>
                </a:solidFill>
                <a:ea typeface="ＭＳ Ｐゴシック" pitchFamily="-1" charset="-128"/>
                <a:cs typeface="ＭＳ Ｐゴシック" pitchFamily="-1" charset="-128"/>
              </a:endParaRPr>
            </a:p>
            <a:p>
              <a:pPr>
                <a:buClr>
                  <a:srgbClr val="C00000"/>
                </a:buClr>
                <a:buFont typeface="Arial" pitchFamily="-1" charset="0"/>
                <a:buChar char="•"/>
              </a:pPr>
              <a:endParaRPr lang="en-US" sz="1600" dirty="0">
                <a:solidFill>
                  <a:srgbClr val="36424A"/>
                </a:solidFill>
                <a:ea typeface="ＭＳ Ｐゴシック" pitchFamily="-1" charset="-128"/>
                <a:cs typeface="ＭＳ Ｐゴシック" pitchFamily="-1" charset="-128"/>
              </a:endParaRPr>
            </a:p>
          </p:txBody>
        </p:sp>
        <p:pic>
          <p:nvPicPr>
            <p:cNvPr id="29" name="Picture 28" descr="Stop.jpg"/>
            <p:cNvPicPr>
              <a:picLocks noChangeAspect="1"/>
            </p:cNvPicPr>
            <p:nvPr/>
          </p:nvPicPr>
          <p:blipFill>
            <a:blip r:embed="rId3"/>
            <a:stretch>
              <a:fillRect/>
            </a:stretch>
          </p:blipFill>
          <p:spPr>
            <a:xfrm>
              <a:off x="577067" y="3669165"/>
              <a:ext cx="2143125" cy="2143125"/>
            </a:xfrm>
            <a:prstGeom prst="rect">
              <a:avLst/>
            </a:prstGeom>
          </p:spPr>
        </p:pic>
      </p:grpSp>
      <p:grpSp>
        <p:nvGrpSpPr>
          <p:cNvPr id="3" name="Group 40"/>
          <p:cNvGrpSpPr/>
          <p:nvPr/>
        </p:nvGrpSpPr>
        <p:grpSpPr>
          <a:xfrm>
            <a:off x="3322638" y="1675983"/>
            <a:ext cx="2528887" cy="4112274"/>
            <a:chOff x="3322638" y="1675983"/>
            <a:chExt cx="2528887" cy="4112274"/>
          </a:xfrm>
        </p:grpSpPr>
        <p:sp>
          <p:nvSpPr>
            <p:cNvPr id="8" name="Rounded Rectangle 7"/>
            <p:cNvSpPr/>
            <p:nvPr/>
          </p:nvSpPr>
          <p:spPr bwMode="auto">
            <a:xfrm>
              <a:off x="3322638" y="1675983"/>
              <a:ext cx="2528887" cy="1484312"/>
            </a:xfrm>
            <a:prstGeom prst="roundRect">
              <a:avLst>
                <a:gd name="adj" fmla="val 7056"/>
              </a:avLst>
            </a:prstGeom>
            <a:solidFill>
              <a:srgbClr val="FFC000">
                <a:alpha val="50000"/>
              </a:srgb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tIns="91440" bIns="0">
              <a:prstTxWarp prst="textNoShape">
                <a:avLst/>
              </a:prstTxWarp>
            </a:bodyPr>
            <a:lstStyle/>
            <a:p>
              <a:pPr>
                <a:spcBef>
                  <a:spcPts val="600"/>
                </a:spcBef>
                <a:buClr>
                  <a:srgbClr val="C00000"/>
                </a:buClr>
              </a:pPr>
              <a:r>
                <a:rPr lang="en-US" sz="2000" b="1" dirty="0" smtClean="0">
                  <a:solidFill>
                    <a:schemeClr val="tx2"/>
                  </a:solidFill>
                  <a:ea typeface="ＭＳ Ｐゴシック" pitchFamily="-1" charset="-128"/>
                  <a:cs typeface="ＭＳ Ｐゴシック" pitchFamily="-1" charset="-128"/>
                </a:rPr>
                <a:t>Step 2 - Detect</a:t>
              </a:r>
              <a:endParaRPr lang="en-US" sz="1600" b="1" dirty="0">
                <a:solidFill>
                  <a:schemeClr val="tx2"/>
                </a:solidFill>
                <a:ea typeface="ＭＳ Ｐゴシック" pitchFamily="-1" charset="-128"/>
                <a:cs typeface="ＭＳ Ｐゴシック" pitchFamily="-1" charset="-128"/>
              </a:endParaRPr>
            </a:p>
            <a:p>
              <a:pPr marL="117475" indent="-117475">
                <a:spcBef>
                  <a:spcPts val="600"/>
                </a:spcBef>
                <a:buClr>
                  <a:srgbClr val="C00000"/>
                </a:buClr>
                <a:buFont typeface="Arial" pitchFamily="-1" charset="0"/>
                <a:buChar char="•"/>
              </a:pPr>
              <a:r>
                <a:rPr lang="en-US" sz="1600" b="1" dirty="0">
                  <a:solidFill>
                    <a:srgbClr val="C00000"/>
                  </a:solidFill>
                  <a:ea typeface="ＭＳ Ｐゴシック" pitchFamily="-1" charset="-128"/>
                  <a:cs typeface="ＭＳ Ｐゴシック" pitchFamily="-1" charset="-128"/>
                </a:rPr>
                <a:t> </a:t>
              </a:r>
              <a:r>
                <a:rPr lang="en-US" sz="1600" b="1" dirty="0" smtClean="0">
                  <a:solidFill>
                    <a:srgbClr val="36424A"/>
                  </a:solidFill>
                  <a:ea typeface="ＭＳ Ｐゴシック" pitchFamily="-1" charset="-128"/>
                  <a:cs typeface="ＭＳ Ｐゴシック" pitchFamily="-1" charset="-128"/>
                </a:rPr>
                <a:t>Discover </a:t>
              </a:r>
              <a:r>
                <a:rPr lang="en-US" sz="1600" dirty="0" smtClean="0">
                  <a:solidFill>
                    <a:srgbClr val="36424A"/>
                  </a:solidFill>
                  <a:ea typeface="ＭＳ Ｐゴシック" pitchFamily="-1" charset="-128"/>
                  <a:cs typeface="ＭＳ Ｐゴシック" pitchFamily="-1" charset="-128"/>
                </a:rPr>
                <a:t>threats that have or tried to enter the network</a:t>
              </a:r>
            </a:p>
          </p:txBody>
        </p:sp>
        <p:grpSp>
          <p:nvGrpSpPr>
            <p:cNvPr id="4" name="Group 36"/>
            <p:cNvGrpSpPr/>
            <p:nvPr/>
          </p:nvGrpSpPr>
          <p:grpSpPr>
            <a:xfrm>
              <a:off x="3918290" y="3669165"/>
              <a:ext cx="1337583" cy="2119092"/>
              <a:chOff x="3898446" y="3697062"/>
              <a:chExt cx="1337583" cy="2119092"/>
            </a:xfrm>
          </p:grpSpPr>
          <p:pic>
            <p:nvPicPr>
              <p:cNvPr id="30" name="Picture 29" descr="Magnifying glass.jpg"/>
              <p:cNvPicPr>
                <a:picLocks noChangeAspect="1"/>
              </p:cNvPicPr>
              <p:nvPr/>
            </p:nvPicPr>
            <p:blipFill>
              <a:blip r:embed="rId4"/>
              <a:stretch>
                <a:fillRect/>
              </a:stretch>
            </p:blipFill>
            <p:spPr>
              <a:xfrm>
                <a:off x="3898446" y="3697062"/>
                <a:ext cx="1337583" cy="2119092"/>
              </a:xfrm>
              <a:prstGeom prst="rect">
                <a:avLst/>
              </a:prstGeom>
            </p:spPr>
          </p:pic>
          <p:pic>
            <p:nvPicPr>
              <p:cNvPr id="32" name="Picture 12" descr="ZOMBIES.png"/>
              <p:cNvPicPr>
                <a:picLocks noChangeAspect="1"/>
              </p:cNvPicPr>
              <p:nvPr/>
            </p:nvPicPr>
            <p:blipFill>
              <a:blip r:embed="rId5"/>
              <a:srcRect/>
              <a:stretch>
                <a:fillRect/>
              </a:stretch>
            </p:blipFill>
            <p:spPr bwMode="auto">
              <a:xfrm>
                <a:off x="4149271" y="3940629"/>
                <a:ext cx="579317" cy="581706"/>
              </a:xfrm>
              <a:prstGeom prst="rect">
                <a:avLst/>
              </a:prstGeom>
              <a:noFill/>
              <a:ln w="9525">
                <a:noFill/>
                <a:miter lim="800000"/>
                <a:headEnd/>
                <a:tailEnd/>
              </a:ln>
            </p:spPr>
          </p:pic>
        </p:grpSp>
      </p:grpSp>
      <p:grpSp>
        <p:nvGrpSpPr>
          <p:cNvPr id="14" name="Group 13"/>
          <p:cNvGrpSpPr/>
          <p:nvPr/>
        </p:nvGrpSpPr>
        <p:grpSpPr>
          <a:xfrm>
            <a:off x="6215743" y="1675983"/>
            <a:ext cx="2786743" cy="4060107"/>
            <a:chOff x="6215743" y="1675983"/>
            <a:chExt cx="2786743" cy="4060107"/>
          </a:xfrm>
        </p:grpSpPr>
        <p:sp>
          <p:nvSpPr>
            <p:cNvPr id="9" name="Rounded Rectangle 8"/>
            <p:cNvSpPr/>
            <p:nvPr/>
          </p:nvSpPr>
          <p:spPr bwMode="auto">
            <a:xfrm>
              <a:off x="6215743" y="1675983"/>
              <a:ext cx="2786743" cy="1484312"/>
            </a:xfrm>
            <a:prstGeom prst="roundRect">
              <a:avLst>
                <a:gd name="adj" fmla="val 7056"/>
              </a:avLst>
            </a:prstGeom>
            <a:solidFill>
              <a:srgbClr val="008000">
                <a:alpha val="50000"/>
              </a:srgb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tIns="91440" bIns="0">
              <a:prstTxWarp prst="textNoShape">
                <a:avLst/>
              </a:prstTxWarp>
            </a:bodyPr>
            <a:lstStyle/>
            <a:p>
              <a:pPr>
                <a:spcBef>
                  <a:spcPts val="600"/>
                </a:spcBef>
                <a:buClr>
                  <a:srgbClr val="C00000"/>
                </a:buClr>
              </a:pPr>
              <a:r>
                <a:rPr lang="en-US" sz="2000" b="1" dirty="0" smtClean="0">
                  <a:solidFill>
                    <a:schemeClr val="tx2"/>
                  </a:solidFill>
                  <a:ea typeface="ＭＳ Ｐゴシック" pitchFamily="-1" charset="-128"/>
                  <a:cs typeface="ＭＳ Ｐゴシック" pitchFamily="-1" charset="-128"/>
                </a:rPr>
                <a:t>Step 3 - Mitigate</a:t>
              </a:r>
              <a:endParaRPr lang="en-US" sz="1600" dirty="0">
                <a:solidFill>
                  <a:schemeClr val="tx2"/>
                </a:solidFill>
                <a:ea typeface="ＭＳ Ｐゴシック" pitchFamily="-1" charset="-128"/>
                <a:cs typeface="ＭＳ Ｐゴシック" pitchFamily="-1" charset="-128"/>
              </a:endParaRPr>
            </a:p>
            <a:p>
              <a:pPr marL="117475" indent="-117475">
                <a:spcBef>
                  <a:spcPts val="600"/>
                </a:spcBef>
                <a:buClr>
                  <a:srgbClr val="C00000"/>
                </a:buClr>
                <a:buFont typeface="Arial" pitchFamily="-1" charset="0"/>
                <a:buChar char="•"/>
              </a:pPr>
              <a:r>
                <a:rPr lang="en-US" sz="1600" b="1" dirty="0">
                  <a:solidFill>
                    <a:srgbClr val="C00000"/>
                  </a:solidFill>
                  <a:ea typeface="ＭＳ Ｐゴシック" pitchFamily="-1" charset="-128"/>
                  <a:cs typeface="ＭＳ Ｐゴシック" pitchFamily="-1" charset="-128"/>
                </a:rPr>
                <a:t> </a:t>
              </a:r>
              <a:r>
                <a:rPr lang="en-US" sz="1600" b="1" dirty="0" smtClean="0">
                  <a:solidFill>
                    <a:schemeClr val="tx2"/>
                  </a:solidFill>
                  <a:ea typeface="ＭＳ Ｐゴシック" pitchFamily="-1" charset="-128"/>
                  <a:cs typeface="ＭＳ Ｐゴシック" pitchFamily="-1" charset="-128"/>
                </a:rPr>
                <a:t>Respond</a:t>
              </a:r>
              <a:r>
                <a:rPr lang="en-US" sz="1600" dirty="0" smtClean="0">
                  <a:solidFill>
                    <a:schemeClr val="tx2"/>
                  </a:solidFill>
                  <a:ea typeface="ＭＳ Ｐゴシック" pitchFamily="-1" charset="-128"/>
                  <a:cs typeface="ＭＳ Ｐゴシック" pitchFamily="-1" charset="-128"/>
                </a:rPr>
                <a:t> to any threats that have breached the network</a:t>
              </a:r>
            </a:p>
          </p:txBody>
        </p:sp>
        <p:pic>
          <p:nvPicPr>
            <p:cNvPr id="34" name="Picture 33" descr="Rapid response.jpg"/>
            <p:cNvPicPr>
              <a:picLocks noChangeAspect="1"/>
            </p:cNvPicPr>
            <p:nvPr/>
          </p:nvPicPr>
          <p:blipFill>
            <a:blip r:embed="rId6"/>
            <a:stretch>
              <a:fillRect/>
            </a:stretch>
          </p:blipFill>
          <p:spPr>
            <a:xfrm>
              <a:off x="6504214" y="3669165"/>
              <a:ext cx="2209800" cy="2066925"/>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en-US" dirty="0" smtClean="0">
                <a:solidFill>
                  <a:srgbClr val="000000"/>
                </a:solidFill>
              </a:rPr>
              <a:t>Stateful Firewall</a:t>
            </a:r>
          </a:p>
          <a:p>
            <a:r>
              <a:rPr lang="en-US" dirty="0" smtClean="0">
                <a:solidFill>
                  <a:srgbClr val="000000"/>
                </a:solidFill>
              </a:rPr>
              <a:t>2 Factor Authentication</a:t>
            </a:r>
          </a:p>
          <a:p>
            <a:r>
              <a:rPr lang="en-US" dirty="0" smtClean="0">
                <a:solidFill>
                  <a:srgbClr val="000000"/>
                </a:solidFill>
              </a:rPr>
              <a:t>Intrusion Prevention</a:t>
            </a:r>
          </a:p>
          <a:p>
            <a:r>
              <a:rPr lang="en-US" dirty="0" smtClean="0">
                <a:solidFill>
                  <a:srgbClr val="000000"/>
                </a:solidFill>
              </a:rPr>
              <a:t>Application Control</a:t>
            </a:r>
          </a:p>
          <a:p>
            <a:r>
              <a:rPr lang="en-US" dirty="0" smtClean="0">
                <a:solidFill>
                  <a:srgbClr val="000000"/>
                </a:solidFill>
              </a:rPr>
              <a:t>Web Filtering</a:t>
            </a:r>
          </a:p>
          <a:p>
            <a:r>
              <a:rPr lang="en-US" dirty="0" smtClean="0">
                <a:solidFill>
                  <a:srgbClr val="000000"/>
                </a:solidFill>
              </a:rPr>
              <a:t>Email Filtering</a:t>
            </a:r>
          </a:p>
          <a:p>
            <a:r>
              <a:rPr lang="en-US" dirty="0" smtClean="0">
                <a:solidFill>
                  <a:srgbClr val="000000"/>
                </a:solidFill>
              </a:rPr>
              <a:t>Anti-Virus</a:t>
            </a:r>
          </a:p>
        </p:txBody>
      </p:sp>
      <p:sp>
        <p:nvSpPr>
          <p:cNvPr id="7" name="Title 6"/>
          <p:cNvSpPr>
            <a:spLocks noGrp="1"/>
          </p:cNvSpPr>
          <p:nvPr>
            <p:ph type="title"/>
          </p:nvPr>
        </p:nvSpPr>
        <p:spPr/>
        <p:txBody>
          <a:bodyPr>
            <a:normAutofit/>
          </a:bodyPr>
          <a:lstStyle/>
          <a:p>
            <a:r>
              <a:rPr lang="en-US" dirty="0" smtClean="0"/>
              <a:t>Step 1 - Prevent</a:t>
            </a:r>
            <a:endParaRPr lang="en-GB" dirty="0"/>
          </a:p>
        </p:txBody>
      </p:sp>
      <p:sp>
        <p:nvSpPr>
          <p:cNvPr id="5" name="Oval 4"/>
          <p:cNvSpPr/>
          <p:nvPr/>
        </p:nvSpPr>
        <p:spPr bwMode="auto">
          <a:xfrm>
            <a:off x="0" y="3841813"/>
            <a:ext cx="3211286" cy="576943"/>
          </a:xfrm>
          <a:prstGeom prst="ellipse">
            <a:avLst/>
          </a:prstGeom>
          <a:noFill/>
          <a:ln w="76200" cap="flat" cmpd="sng" algn="ctr">
            <a:solidFill>
              <a:srgbClr val="CE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Used To Think</a:t>
            </a:r>
            <a:endParaRPr lang="en-GB" dirty="0"/>
          </a:p>
        </p:txBody>
      </p:sp>
      <p:sp>
        <p:nvSpPr>
          <p:cNvPr id="5" name="Rectangle 4"/>
          <p:cNvSpPr/>
          <p:nvPr/>
        </p:nvSpPr>
        <p:spPr>
          <a:xfrm>
            <a:off x="1119474" y="1294945"/>
            <a:ext cx="7194598" cy="1261884"/>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APT</a:t>
            </a: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Advanced Persisten</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 Threats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en-US" dirty="0" smtClean="0">
                <a:solidFill>
                  <a:srgbClr val="000000"/>
                </a:solidFill>
              </a:rPr>
              <a:t>Stateful Firewall</a:t>
            </a:r>
          </a:p>
          <a:p>
            <a:r>
              <a:rPr lang="en-US" dirty="0" smtClean="0">
                <a:solidFill>
                  <a:srgbClr val="000000"/>
                </a:solidFill>
              </a:rPr>
              <a:t>2 Factor Authentication</a:t>
            </a:r>
          </a:p>
          <a:p>
            <a:r>
              <a:rPr lang="en-US" dirty="0" smtClean="0">
                <a:solidFill>
                  <a:srgbClr val="000000"/>
                </a:solidFill>
              </a:rPr>
              <a:t>Intrusion Prevention</a:t>
            </a:r>
          </a:p>
          <a:p>
            <a:r>
              <a:rPr lang="en-US" dirty="0" smtClean="0">
                <a:solidFill>
                  <a:srgbClr val="000000"/>
                </a:solidFill>
              </a:rPr>
              <a:t>Application Control</a:t>
            </a:r>
          </a:p>
          <a:p>
            <a:r>
              <a:rPr lang="en-US" dirty="0" smtClean="0">
                <a:solidFill>
                  <a:srgbClr val="000000"/>
                </a:solidFill>
              </a:rPr>
              <a:t>Web Filtering</a:t>
            </a:r>
          </a:p>
          <a:p>
            <a:r>
              <a:rPr lang="en-US" dirty="0" smtClean="0">
                <a:solidFill>
                  <a:srgbClr val="000000"/>
                </a:solidFill>
              </a:rPr>
              <a:t>Email Filtering</a:t>
            </a:r>
          </a:p>
          <a:p>
            <a:r>
              <a:rPr lang="en-US" dirty="0" smtClean="0">
                <a:solidFill>
                  <a:srgbClr val="000000"/>
                </a:solidFill>
              </a:rPr>
              <a:t> Antivirus</a:t>
            </a:r>
          </a:p>
          <a:p>
            <a:r>
              <a:rPr lang="en-US" dirty="0" err="1" smtClean="0">
                <a:solidFill>
                  <a:srgbClr val="000000"/>
                </a:solidFill>
              </a:rPr>
              <a:t>Botnet</a:t>
            </a:r>
            <a:r>
              <a:rPr lang="en-US" dirty="0" smtClean="0">
                <a:solidFill>
                  <a:srgbClr val="000000"/>
                </a:solidFill>
              </a:rPr>
              <a:t> detection</a:t>
            </a:r>
          </a:p>
        </p:txBody>
      </p:sp>
      <p:sp>
        <p:nvSpPr>
          <p:cNvPr id="7" name="Title 6"/>
          <p:cNvSpPr>
            <a:spLocks noGrp="1"/>
          </p:cNvSpPr>
          <p:nvPr>
            <p:ph type="title"/>
          </p:nvPr>
        </p:nvSpPr>
        <p:spPr/>
        <p:txBody>
          <a:bodyPr>
            <a:normAutofit/>
          </a:bodyPr>
          <a:lstStyle/>
          <a:p>
            <a:r>
              <a:rPr lang="en-US" dirty="0" smtClean="0"/>
              <a:t>Step 2 - Detect</a:t>
            </a:r>
            <a:endParaRPr lang="en-GB" dirty="0"/>
          </a:p>
        </p:txBody>
      </p:sp>
      <p:sp>
        <p:nvSpPr>
          <p:cNvPr id="4" name="Text Placeholder 2"/>
          <p:cNvSpPr txBox="1">
            <a:spLocks/>
          </p:cNvSpPr>
          <p:nvPr/>
        </p:nvSpPr>
        <p:spPr>
          <a:xfrm>
            <a:off x="4800600" y="1269470"/>
            <a:ext cx="3831771" cy="4685016"/>
          </a:xfrm>
          <a:prstGeom prst="rect">
            <a:avLst/>
          </a:prstGeom>
        </p:spPr>
        <p:txBody>
          <a:bodyPr/>
          <a:lstStyle/>
          <a:p>
            <a:pPr marL="173038" marR="0" lvl="0" indent="-173038" algn="l" defTabSz="914400" rtl="0" eaLnBrk="1" fontAlgn="base" latinLnBrk="0" hangingPunct="1">
              <a:lnSpc>
                <a:spcPct val="100000"/>
              </a:lnSpc>
              <a:spcBef>
                <a:spcPct val="20000"/>
              </a:spcBef>
              <a:spcAft>
                <a:spcPct val="0"/>
              </a:spcAft>
              <a:buClr>
                <a:srgbClr val="FF0000"/>
              </a:buClr>
              <a:buSzPct val="100000"/>
              <a:buFont typeface="Arial"/>
              <a:buChar char="•"/>
              <a:tabLst/>
              <a:defRPr/>
            </a:pPr>
            <a:endParaRPr kumimoji="0" lang="en-GB" sz="2400" b="1" i="0" u="none" strike="noStrike" kern="0" cap="none" spc="0" normalizeH="0" baseline="0" noProof="0" dirty="0">
              <a:ln>
                <a:noFill/>
              </a:ln>
              <a:solidFill>
                <a:srgbClr val="1B232A"/>
              </a:solidFill>
              <a:effectLst/>
              <a:uLnTx/>
              <a:uFillTx/>
              <a:latin typeface="Arial Narrow"/>
              <a:ea typeface="+mn-ea"/>
              <a:cs typeface="Arial Narrow"/>
            </a:endParaRPr>
          </a:p>
        </p:txBody>
      </p:sp>
      <p:sp>
        <p:nvSpPr>
          <p:cNvPr id="5" name="Text Placeholder 2"/>
          <p:cNvSpPr txBox="1">
            <a:spLocks/>
          </p:cNvSpPr>
          <p:nvPr/>
        </p:nvSpPr>
        <p:spPr>
          <a:xfrm>
            <a:off x="4887686" y="1269470"/>
            <a:ext cx="4256314" cy="4685016"/>
          </a:xfrm>
          <a:prstGeom prst="rect">
            <a:avLst/>
          </a:prstGeom>
        </p:spPr>
        <p:txBody>
          <a:bodyPr/>
          <a:lstStyle/>
          <a:p>
            <a:pPr marL="169863" indent="-169863">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Client reputation</a:t>
            </a:r>
          </a:p>
          <a:p>
            <a:pPr marL="169863" indent="-169863">
              <a:spcBef>
                <a:spcPts val="900"/>
              </a:spcBef>
              <a:buClr>
                <a:srgbClr val="FF0000"/>
              </a:buClr>
              <a:buFont typeface="Wingdings" panose="05000000000000000000" pitchFamily="2" charset="2"/>
              <a:buChar char="§"/>
            </a:pPr>
            <a:r>
              <a:rPr lang="en-US" sz="2100" dirty="0" smtClean="0">
                <a:solidFill>
                  <a:srgbClr val="000000"/>
                </a:solidFill>
                <a:latin typeface="+mn-lt"/>
                <a:ea typeface="+mn-ea"/>
              </a:rPr>
              <a:t>Network behavior analysis</a:t>
            </a:r>
          </a:p>
          <a:p>
            <a:pPr marL="169863" indent="-169863">
              <a:spcBef>
                <a:spcPts val="900"/>
              </a:spcBef>
              <a:buClr>
                <a:srgbClr val="FF0000"/>
              </a:buClr>
              <a:buFont typeface="Wingdings" panose="05000000000000000000" pitchFamily="2" charset="2"/>
              <a:buChar char="§"/>
            </a:pPr>
            <a:r>
              <a:rPr lang="en-US" sz="2100" dirty="0" smtClean="0">
                <a:solidFill>
                  <a:srgbClr val="000000"/>
                </a:solidFill>
                <a:latin typeface="+mn-lt"/>
                <a:ea typeface="+mn-ea"/>
              </a:rPr>
              <a:t>Sandboxing</a:t>
            </a:r>
          </a:p>
          <a:p>
            <a:pPr marL="463550" lvl="1" indent="-176213">
              <a:lnSpc>
                <a:spcPct val="110000"/>
              </a:lnSpc>
              <a:spcBef>
                <a:spcPct val="20000"/>
              </a:spcBef>
              <a:buClr>
                <a:srgbClr val="FF0000"/>
              </a:buClr>
              <a:buFont typeface="Lucida Grande"/>
              <a:buChar char="»"/>
            </a:pPr>
            <a:endParaRPr kumimoji="0" lang="en-US" sz="2400" i="0" u="none" strike="noStrike" kern="0" cap="none" spc="0" normalizeH="0" baseline="0" noProof="0" dirty="0" smtClean="0">
              <a:ln>
                <a:noFill/>
              </a:ln>
              <a:solidFill>
                <a:srgbClr val="000000"/>
              </a:solidFill>
              <a:effectLst/>
              <a:uLnTx/>
              <a:uFillTx/>
              <a:latin typeface="+mn-lt"/>
              <a:ea typeface="+mn-ea"/>
              <a:cs typeface="Arial Narrow"/>
            </a:endParaRPr>
          </a:p>
        </p:txBody>
      </p:sp>
      <p:sp>
        <p:nvSpPr>
          <p:cNvPr id="6" name="Rectangle 5"/>
          <p:cNvSpPr/>
          <p:nvPr/>
        </p:nvSpPr>
        <p:spPr bwMode="auto">
          <a:xfrm>
            <a:off x="392064" y="1100527"/>
            <a:ext cx="3799115" cy="3156679"/>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8" name="Oval 7"/>
          <p:cNvSpPr/>
          <p:nvPr/>
        </p:nvSpPr>
        <p:spPr bwMode="auto">
          <a:xfrm>
            <a:off x="4570809" y="2054711"/>
            <a:ext cx="3211286" cy="576943"/>
          </a:xfrm>
          <a:prstGeom prst="ellipse">
            <a:avLst/>
          </a:prstGeom>
          <a:noFill/>
          <a:ln w="76200" cap="flat" cmpd="sng" algn="ctr">
            <a:solidFill>
              <a:srgbClr val="CE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 Word of Caution,,,,,</a:t>
            </a:r>
            <a:endParaRPr lang="en-US" dirty="0"/>
          </a:p>
        </p:txBody>
      </p:sp>
      <p:grpSp>
        <p:nvGrpSpPr>
          <p:cNvPr id="6" name="Group 5"/>
          <p:cNvGrpSpPr/>
          <p:nvPr/>
        </p:nvGrpSpPr>
        <p:grpSpPr>
          <a:xfrm>
            <a:off x="304800" y="1143000"/>
            <a:ext cx="8554155" cy="5077599"/>
            <a:chOff x="304800" y="1143000"/>
            <a:chExt cx="8554155" cy="5077599"/>
          </a:xfrm>
        </p:grpSpPr>
        <p:pic>
          <p:nvPicPr>
            <p:cNvPr id="81922" name="Picture 2"/>
            <p:cNvPicPr>
              <a:picLocks noChangeAspect="1" noChangeArrowheads="1"/>
            </p:cNvPicPr>
            <p:nvPr/>
          </p:nvPicPr>
          <p:blipFill>
            <a:blip r:embed="rId3"/>
            <a:srcRect l="12884" t="11458" r="39678" b="6250"/>
            <a:stretch>
              <a:fillRect/>
            </a:stretch>
          </p:blipFill>
          <p:spPr bwMode="auto">
            <a:xfrm>
              <a:off x="304800" y="1143000"/>
              <a:ext cx="4922134" cy="4800600"/>
            </a:xfrm>
            <a:prstGeom prst="rect">
              <a:avLst/>
            </a:prstGeom>
            <a:noFill/>
            <a:ln w="9525">
              <a:noFill/>
              <a:miter lim="800000"/>
              <a:headEnd/>
              <a:tailEnd/>
            </a:ln>
          </p:spPr>
        </p:pic>
        <p:pic>
          <p:nvPicPr>
            <p:cNvPr id="81923" name="Picture 3"/>
            <p:cNvPicPr>
              <a:picLocks noChangeAspect="1" noChangeArrowheads="1"/>
            </p:cNvPicPr>
            <p:nvPr/>
          </p:nvPicPr>
          <p:blipFill>
            <a:blip r:embed="rId4"/>
            <a:srcRect l="13104" t="10417" r="41215" b="5208"/>
            <a:stretch>
              <a:fillRect/>
            </a:stretch>
          </p:blipFill>
          <p:spPr bwMode="auto">
            <a:xfrm>
              <a:off x="5410200" y="2133600"/>
              <a:ext cx="3448755" cy="3581400"/>
            </a:xfrm>
            <a:prstGeom prst="rect">
              <a:avLst/>
            </a:prstGeom>
            <a:noFill/>
            <a:ln w="9525">
              <a:noFill/>
              <a:miter lim="800000"/>
              <a:headEnd/>
              <a:tailEnd/>
            </a:ln>
          </p:spPr>
        </p:pic>
        <p:sp>
          <p:nvSpPr>
            <p:cNvPr id="5" name="Rectangle 4"/>
            <p:cNvSpPr/>
            <p:nvPr/>
          </p:nvSpPr>
          <p:spPr>
            <a:xfrm>
              <a:off x="304800" y="5943600"/>
              <a:ext cx="8153400" cy="276999"/>
            </a:xfrm>
            <a:prstGeom prst="rect">
              <a:avLst/>
            </a:prstGeom>
          </p:spPr>
          <p:txBody>
            <a:bodyPr wrap="square">
              <a:spAutoFit/>
            </a:bodyPr>
            <a:lstStyle/>
            <a:p>
              <a:r>
                <a:rPr lang="en-US" sz="1200" b="1" dirty="0" smtClean="0">
                  <a:hlinkClick r:id="rId5"/>
                </a:rPr>
                <a:t>http://www.darkreading.com/attacks-breaches/the-increasing-failure-of-malware-sandbo/240159977</a:t>
              </a:r>
              <a:r>
                <a:rPr lang="en-US" sz="1200" b="1" dirty="0" smtClean="0"/>
                <a:t> </a:t>
              </a:r>
              <a:endParaRPr lang="en-US" sz="1200" b="1" dirty="0"/>
            </a:p>
          </p:txBody>
        </p:sp>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en-US" dirty="0" smtClean="0">
                <a:solidFill>
                  <a:srgbClr val="000000"/>
                </a:solidFill>
              </a:rPr>
              <a:t>Stateful Firewall</a:t>
            </a:r>
          </a:p>
          <a:p>
            <a:r>
              <a:rPr lang="en-US" dirty="0" smtClean="0">
                <a:solidFill>
                  <a:srgbClr val="000000"/>
                </a:solidFill>
              </a:rPr>
              <a:t>2 Factor Authentication</a:t>
            </a:r>
          </a:p>
          <a:p>
            <a:r>
              <a:rPr lang="en-US" dirty="0" smtClean="0">
                <a:solidFill>
                  <a:srgbClr val="000000"/>
                </a:solidFill>
              </a:rPr>
              <a:t>Intrusion Prevention</a:t>
            </a:r>
          </a:p>
          <a:p>
            <a:r>
              <a:rPr lang="en-US" dirty="0" smtClean="0">
                <a:solidFill>
                  <a:srgbClr val="000000"/>
                </a:solidFill>
              </a:rPr>
              <a:t>Application Control</a:t>
            </a:r>
          </a:p>
          <a:p>
            <a:r>
              <a:rPr lang="en-US" dirty="0" smtClean="0">
                <a:solidFill>
                  <a:srgbClr val="000000"/>
                </a:solidFill>
              </a:rPr>
              <a:t>Web Filtering</a:t>
            </a:r>
          </a:p>
          <a:p>
            <a:r>
              <a:rPr lang="en-US" dirty="0" smtClean="0">
                <a:solidFill>
                  <a:srgbClr val="000000"/>
                </a:solidFill>
              </a:rPr>
              <a:t>Email Filtering</a:t>
            </a:r>
          </a:p>
          <a:p>
            <a:r>
              <a:rPr lang="en-US" dirty="0" smtClean="0">
                <a:solidFill>
                  <a:srgbClr val="000000"/>
                </a:solidFill>
              </a:rPr>
              <a:t>Antivirus</a:t>
            </a:r>
          </a:p>
          <a:p>
            <a:r>
              <a:rPr lang="en-US" dirty="0" err="1" smtClean="0">
                <a:solidFill>
                  <a:srgbClr val="000000"/>
                </a:solidFill>
              </a:rPr>
              <a:t>Botnet</a:t>
            </a:r>
            <a:r>
              <a:rPr lang="en-US" dirty="0" smtClean="0">
                <a:solidFill>
                  <a:srgbClr val="000000"/>
                </a:solidFill>
              </a:rPr>
              <a:t> detection</a:t>
            </a:r>
          </a:p>
        </p:txBody>
      </p:sp>
      <p:sp>
        <p:nvSpPr>
          <p:cNvPr id="7" name="Title 6"/>
          <p:cNvSpPr>
            <a:spLocks noGrp="1"/>
          </p:cNvSpPr>
          <p:nvPr>
            <p:ph type="title"/>
          </p:nvPr>
        </p:nvSpPr>
        <p:spPr/>
        <p:txBody>
          <a:bodyPr>
            <a:normAutofit/>
          </a:bodyPr>
          <a:lstStyle/>
          <a:p>
            <a:r>
              <a:rPr lang="en-US" dirty="0" smtClean="0"/>
              <a:t>Step 3 - Mitigate</a:t>
            </a:r>
            <a:endParaRPr lang="en-GB" dirty="0"/>
          </a:p>
        </p:txBody>
      </p:sp>
      <p:sp>
        <p:nvSpPr>
          <p:cNvPr id="4" name="Text Placeholder 2"/>
          <p:cNvSpPr txBox="1">
            <a:spLocks/>
          </p:cNvSpPr>
          <p:nvPr/>
        </p:nvSpPr>
        <p:spPr>
          <a:xfrm>
            <a:off x="4800600" y="1269470"/>
            <a:ext cx="3831771" cy="4685016"/>
          </a:xfrm>
          <a:prstGeom prst="rect">
            <a:avLst/>
          </a:prstGeom>
        </p:spPr>
        <p:txBody>
          <a:bodyPr/>
          <a:lstStyle/>
          <a:p>
            <a:pPr marL="173038" marR="0" lvl="0" indent="-173038" algn="l" defTabSz="914400" rtl="0" eaLnBrk="1" fontAlgn="base" latinLnBrk="0" hangingPunct="1">
              <a:lnSpc>
                <a:spcPct val="100000"/>
              </a:lnSpc>
              <a:spcBef>
                <a:spcPct val="20000"/>
              </a:spcBef>
              <a:spcAft>
                <a:spcPct val="0"/>
              </a:spcAft>
              <a:buClr>
                <a:srgbClr val="FF0000"/>
              </a:buClr>
              <a:buSzPct val="100000"/>
              <a:buFont typeface="Arial"/>
              <a:buChar char="•"/>
              <a:tabLst/>
              <a:defRPr/>
            </a:pPr>
            <a:endParaRPr kumimoji="0" lang="en-GB" sz="2400" b="1" i="0" u="none" strike="noStrike" kern="0" cap="none" spc="0" normalizeH="0" baseline="0" noProof="0" dirty="0">
              <a:ln>
                <a:noFill/>
              </a:ln>
              <a:solidFill>
                <a:srgbClr val="1B232A"/>
              </a:solidFill>
              <a:effectLst/>
              <a:uLnTx/>
              <a:uFillTx/>
              <a:latin typeface="Arial Narrow"/>
              <a:ea typeface="+mn-ea"/>
              <a:cs typeface="Arial Narrow"/>
            </a:endParaRPr>
          </a:p>
        </p:txBody>
      </p:sp>
      <p:sp>
        <p:nvSpPr>
          <p:cNvPr id="5" name="Text Placeholder 2"/>
          <p:cNvSpPr txBox="1">
            <a:spLocks/>
          </p:cNvSpPr>
          <p:nvPr/>
        </p:nvSpPr>
        <p:spPr>
          <a:xfrm>
            <a:off x="4887686" y="1269470"/>
            <a:ext cx="3831771" cy="4685016"/>
          </a:xfrm>
          <a:prstGeom prst="rect">
            <a:avLst/>
          </a:prstGeom>
        </p:spPr>
        <p:txBody>
          <a:bodyPr/>
          <a:lstStyle/>
          <a:p>
            <a:pPr marL="169863" indent="-169863">
              <a:spcBef>
                <a:spcPts val="900"/>
              </a:spcBef>
              <a:buClr>
                <a:srgbClr val="FF0000"/>
              </a:buClr>
              <a:buFont typeface="Wingdings" panose="05000000000000000000" pitchFamily="2" charset="2"/>
              <a:buChar char="§"/>
            </a:pPr>
            <a:r>
              <a:rPr lang="en-US" sz="2100" dirty="0" smtClean="0">
                <a:solidFill>
                  <a:srgbClr val="000000"/>
                </a:solidFill>
                <a:latin typeface="+mn-lt"/>
                <a:ea typeface="+mn-ea"/>
              </a:rPr>
              <a:t>Client reputation</a:t>
            </a:r>
          </a:p>
          <a:p>
            <a:pPr marL="169863" indent="-169863">
              <a:spcBef>
                <a:spcPts val="900"/>
              </a:spcBef>
              <a:buClr>
                <a:srgbClr val="FF0000"/>
              </a:buClr>
              <a:buFont typeface="Wingdings" panose="05000000000000000000" pitchFamily="2" charset="2"/>
              <a:buChar char="§"/>
            </a:pPr>
            <a:r>
              <a:rPr lang="en-US" sz="2100" dirty="0" smtClean="0">
                <a:solidFill>
                  <a:srgbClr val="000000"/>
                </a:solidFill>
                <a:latin typeface="+mn-lt"/>
                <a:ea typeface="+mn-ea"/>
              </a:rPr>
              <a:t>Network behavior analysis</a:t>
            </a:r>
          </a:p>
          <a:p>
            <a:pPr marL="169863" indent="-169863">
              <a:spcBef>
                <a:spcPts val="900"/>
              </a:spcBef>
              <a:buClr>
                <a:srgbClr val="FF0000"/>
              </a:buClr>
              <a:buFont typeface="Wingdings" panose="05000000000000000000" pitchFamily="2" charset="2"/>
              <a:buChar char="§"/>
            </a:pPr>
            <a:r>
              <a:rPr lang="en-US" sz="2100" dirty="0" smtClean="0">
                <a:solidFill>
                  <a:srgbClr val="000000"/>
                </a:solidFill>
                <a:latin typeface="+mn-lt"/>
                <a:ea typeface="+mn-ea"/>
              </a:rPr>
              <a:t>Sandboxing</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Consolidated logs and reports</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Professional Services</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User or Device Quarantine</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Real-time Activity Views</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Security Reporting</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Threat Intelligence</a:t>
            </a:r>
          </a:p>
          <a:p>
            <a:pPr marL="169863" indent="-169863">
              <a:lnSpc>
                <a:spcPct val="110000"/>
              </a:lnSpc>
              <a:spcBef>
                <a:spcPts val="900"/>
              </a:spcBef>
              <a:buClr>
                <a:srgbClr val="FF0000"/>
              </a:buClr>
              <a:buSzPct val="100000"/>
              <a:buFont typeface="Wingdings" panose="05000000000000000000" pitchFamily="2" charset="2"/>
              <a:buChar char="§"/>
            </a:pPr>
            <a:r>
              <a:rPr lang="en-US" sz="2100" dirty="0" smtClean="0">
                <a:solidFill>
                  <a:srgbClr val="000000"/>
                </a:solidFill>
                <a:latin typeface="+mn-lt"/>
                <a:ea typeface="+mn-ea"/>
              </a:rPr>
              <a:t>Threat Prevention Updates</a:t>
            </a:r>
          </a:p>
        </p:txBody>
      </p:sp>
      <p:sp>
        <p:nvSpPr>
          <p:cNvPr id="6" name="Rectangle 5"/>
          <p:cNvSpPr/>
          <p:nvPr/>
        </p:nvSpPr>
        <p:spPr bwMode="auto">
          <a:xfrm>
            <a:off x="335280" y="1006661"/>
            <a:ext cx="4114800" cy="4942115"/>
          </a:xfrm>
          <a:prstGeom prst="rect">
            <a:avLst/>
          </a:prstGeom>
          <a:solidFill>
            <a:schemeClr val="bg1">
              <a:alpha val="8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8" name="Rectangle 7"/>
          <p:cNvSpPr/>
          <p:nvPr/>
        </p:nvSpPr>
        <p:spPr bwMode="auto">
          <a:xfrm>
            <a:off x="4831080" y="1319526"/>
            <a:ext cx="4114800" cy="1273629"/>
          </a:xfrm>
          <a:prstGeom prst="rect">
            <a:avLst/>
          </a:prstGeom>
          <a:solidFill>
            <a:schemeClr val="bg1">
              <a:alpha val="8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11" name="Oval 10"/>
          <p:cNvSpPr/>
          <p:nvPr/>
        </p:nvSpPr>
        <p:spPr bwMode="auto">
          <a:xfrm>
            <a:off x="4255478" y="5181600"/>
            <a:ext cx="4525108" cy="1072485"/>
          </a:xfrm>
          <a:prstGeom prst="ellipse">
            <a:avLst/>
          </a:prstGeom>
          <a:noFill/>
          <a:ln w="76200" cap="flat" cmpd="sng" algn="ctr">
            <a:solidFill>
              <a:srgbClr val="CE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336565"/>
            <a:ext cx="8323242" cy="1187155"/>
          </a:xfrm>
        </p:spPr>
        <p:txBody>
          <a:bodyPr/>
          <a:lstStyle/>
          <a:p>
            <a:r>
              <a:rPr lang="en-US" dirty="0" smtClean="0"/>
              <a:t>Fortinet  - Advanced </a:t>
            </a:r>
            <a:r>
              <a:rPr lang="en-US" dirty="0" smtClean="0"/>
              <a:t>Threat Protection Framework</a:t>
            </a:r>
            <a:endParaRPr lang="en-US" dirty="0"/>
          </a:p>
        </p:txBody>
      </p:sp>
      <p:sp>
        <p:nvSpPr>
          <p:cNvPr id="16" name="Text Placeholder 15"/>
          <p:cNvSpPr>
            <a:spLocks noGrp="1"/>
          </p:cNvSpPr>
          <p:nvPr>
            <p:ph type="body" sz="quarter" idx="4294967295"/>
          </p:nvPr>
        </p:nvSpPr>
        <p:spPr>
          <a:xfrm>
            <a:off x="47640" y="399924"/>
            <a:ext cx="5484194" cy="415498"/>
          </a:xfrm>
          <a:prstGeom prst="rect">
            <a:avLst/>
          </a:prstGeom>
        </p:spPr>
        <p:txBody>
          <a:bodyPr wrap="none">
            <a:spAutoFit/>
          </a:bodyPr>
          <a:lstStyle/>
          <a:p>
            <a:pPr marL="0" indent="0">
              <a:buNone/>
            </a:pPr>
            <a:r>
              <a:rPr lang="en-US" b="1" dirty="0" smtClean="0">
                <a:solidFill>
                  <a:schemeClr val="accent4"/>
                </a:solidFill>
              </a:rPr>
              <a:t>Integrated Solutions for Better Protection</a:t>
            </a:r>
            <a:endParaRPr lang="en-US" b="1" dirty="0">
              <a:solidFill>
                <a:schemeClr val="accent4"/>
              </a:solidFill>
            </a:endParaRPr>
          </a:p>
        </p:txBody>
      </p:sp>
      <p:grpSp>
        <p:nvGrpSpPr>
          <p:cNvPr id="5" name="Group 27"/>
          <p:cNvGrpSpPr/>
          <p:nvPr/>
        </p:nvGrpSpPr>
        <p:grpSpPr>
          <a:xfrm>
            <a:off x="4277140" y="2118323"/>
            <a:ext cx="3720260" cy="3747591"/>
            <a:chOff x="233517" y="1804782"/>
            <a:chExt cx="3747590" cy="3747590"/>
          </a:xfrm>
        </p:grpSpPr>
        <p:grpSp>
          <p:nvGrpSpPr>
            <p:cNvPr id="8" name="Gruppieren 7"/>
            <p:cNvGrpSpPr/>
            <p:nvPr/>
          </p:nvGrpSpPr>
          <p:grpSpPr>
            <a:xfrm>
              <a:off x="233517" y="1804782"/>
              <a:ext cx="3747590" cy="3747590"/>
              <a:chOff x="2685329" y="1804782"/>
              <a:chExt cx="3747590" cy="3747590"/>
            </a:xfrm>
          </p:grpSpPr>
          <p:sp>
            <p:nvSpPr>
              <p:cNvPr id="7" name="Oval 29"/>
              <p:cNvSpPr>
                <a:spLocks noChangeArrowheads="1"/>
              </p:cNvSpPr>
              <p:nvPr/>
            </p:nvSpPr>
            <p:spPr bwMode="gray">
              <a:xfrm>
                <a:off x="2685329" y="1804782"/>
                <a:ext cx="3747590" cy="3747590"/>
              </a:xfrm>
              <a:prstGeom prst="ellipse">
                <a:avLst/>
              </a:prstGeom>
              <a:solidFill>
                <a:srgbClr val="FFFFFF"/>
              </a:solidFill>
              <a:ln w="12700">
                <a:noFill/>
                <a:prstDash val="lgDash"/>
                <a:round/>
                <a:headEnd/>
                <a:tailEnd/>
              </a:ln>
              <a:effectLst>
                <a:outerShdw blurRad="190500" sx="102000" sy="102000" algn="ctr" rotWithShape="0">
                  <a:prstClr val="black">
                    <a:alpha val="40000"/>
                  </a:prstClr>
                </a:outerShdw>
              </a:effectLst>
            </p:spPr>
            <p:txBody>
              <a:bodyPr wrap="none" anchor="ctr"/>
              <a:lstStyle/>
              <a:p>
                <a:endParaRPr lang="de-DE" noProof="1">
                  <a:solidFill>
                    <a:prstClr val="black"/>
                  </a:solidFill>
                </a:endParaRPr>
              </a:p>
            </p:txBody>
          </p:sp>
          <p:grpSp>
            <p:nvGrpSpPr>
              <p:cNvPr id="13" name="Gruppieren 1"/>
              <p:cNvGrpSpPr/>
              <p:nvPr/>
            </p:nvGrpSpPr>
            <p:grpSpPr>
              <a:xfrm>
                <a:off x="2799777" y="1916114"/>
                <a:ext cx="3519486" cy="3519487"/>
                <a:chOff x="2799777" y="1916114"/>
                <a:chExt cx="3519486" cy="3519487"/>
              </a:xfrm>
            </p:grpSpPr>
            <p:sp>
              <p:nvSpPr>
                <p:cNvPr id="9" name="Freeform 38"/>
                <p:cNvSpPr>
                  <a:spLocks/>
                </p:cNvSpPr>
                <p:nvPr/>
              </p:nvSpPr>
              <p:spPr bwMode="gray">
                <a:xfrm>
                  <a:off x="2799777" y="1916114"/>
                  <a:ext cx="2106854" cy="2639615"/>
                </a:xfrm>
                <a:custGeom>
                  <a:avLst/>
                  <a:gdLst/>
                  <a:ahLst/>
                  <a:cxnLst>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77" y="1986"/>
                    </a:cxn>
                    <a:cxn ang="0">
                      <a:pos x="394" y="1860"/>
                    </a:cxn>
                    <a:cxn ang="0">
                      <a:pos x="394" y="1860"/>
                    </a:cxn>
                    <a:cxn ang="0">
                      <a:pos x="395" y="1860"/>
                    </a:cxn>
                    <a:cxn ang="0">
                      <a:pos x="413" y="1795"/>
                    </a:cxn>
                    <a:cxn ang="0">
                      <a:pos x="383" y="1772"/>
                    </a:cxn>
                    <a:cxn ang="0">
                      <a:pos x="337" y="1727"/>
                    </a:cxn>
                    <a:cxn ang="0">
                      <a:pos x="380" y="1567"/>
                    </a:cxn>
                    <a:cxn ang="0">
                      <a:pos x="541" y="1610"/>
                    </a:cxn>
                    <a:cxn ang="0">
                      <a:pos x="556" y="1676"/>
                    </a:cxn>
                    <a:cxn ang="0">
                      <a:pos x="562" y="1708"/>
                    </a:cxn>
                    <a:cxn ang="0">
                      <a:pos x="619" y="1730"/>
                    </a:cxn>
                    <a:cxn ang="0">
                      <a:pos x="627" y="1726"/>
                    </a:cxn>
                    <a:cxn ang="0">
                      <a:pos x="860" y="1592"/>
                    </a:cxn>
                    <a:cxn ang="0">
                      <a:pos x="788" y="1324"/>
                    </a:cxn>
                    <a:cxn ang="0">
                      <a:pos x="1324" y="789"/>
                    </a:cxn>
                    <a:cxn ang="0">
                      <a:pos x="1324" y="789"/>
                    </a:cxn>
                    <a:cxn ang="0">
                      <a:pos x="1324" y="520"/>
                    </a:cxn>
                    <a:cxn ang="0">
                      <a:pos x="1325" y="510"/>
                    </a:cxn>
                  </a:cxnLst>
                  <a:rect l="0" t="0" r="r" b="b"/>
                  <a:pathLst>
                    <a:path w="1585" h="1986">
                      <a:moveTo>
                        <a:pt x="1325" y="510"/>
                      </a:move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1565"/>
                        <a:pt x="64" y="1791"/>
                        <a:pt x="177" y="1986"/>
                      </a:cubicBezTo>
                      <a:cubicBezTo>
                        <a:pt x="394" y="1860"/>
                        <a:pt x="394" y="1860"/>
                        <a:pt x="394" y="1860"/>
                      </a:cubicBezTo>
                      <a:cubicBezTo>
                        <a:pt x="394" y="1860"/>
                        <a:pt x="394" y="1860"/>
                        <a:pt x="394" y="1860"/>
                      </a:cubicBezTo>
                      <a:cubicBezTo>
                        <a:pt x="395" y="1860"/>
                        <a:pt x="395" y="1860"/>
                        <a:pt x="395" y="1860"/>
                      </a:cubicBezTo>
                      <a:cubicBezTo>
                        <a:pt x="418" y="1847"/>
                        <a:pt x="426" y="1818"/>
                        <a:pt x="413" y="1795"/>
                      </a:cubicBezTo>
                      <a:cubicBezTo>
                        <a:pt x="406" y="1783"/>
                        <a:pt x="395" y="1775"/>
                        <a:pt x="383" y="1772"/>
                      </a:cubicBezTo>
                      <a:cubicBezTo>
                        <a:pt x="365" y="1762"/>
                        <a:pt x="348" y="1747"/>
                        <a:pt x="337" y="1727"/>
                      </a:cubicBezTo>
                      <a:cubicBezTo>
                        <a:pt x="304" y="1671"/>
                        <a:pt x="324" y="1599"/>
                        <a:pt x="380" y="1567"/>
                      </a:cubicBezTo>
                      <a:cubicBezTo>
                        <a:pt x="436" y="1534"/>
                        <a:pt x="508" y="1553"/>
                        <a:pt x="541" y="1610"/>
                      </a:cubicBezTo>
                      <a:cubicBezTo>
                        <a:pt x="553" y="1630"/>
                        <a:pt x="558" y="1653"/>
                        <a:pt x="556" y="1676"/>
                      </a:cubicBezTo>
                      <a:cubicBezTo>
                        <a:pt x="554" y="1686"/>
                        <a:pt x="556" y="1698"/>
                        <a:pt x="562" y="1708"/>
                      </a:cubicBezTo>
                      <a:cubicBezTo>
                        <a:pt x="573" y="1729"/>
                        <a:pt x="597" y="1737"/>
                        <a:pt x="619" y="1730"/>
                      </a:cubicBezTo>
                      <a:cubicBezTo>
                        <a:pt x="622" y="1729"/>
                        <a:pt x="625" y="1728"/>
                        <a:pt x="627" y="1726"/>
                      </a:cubicBezTo>
                      <a:cubicBezTo>
                        <a:pt x="860" y="1592"/>
                        <a:pt x="860" y="1592"/>
                        <a:pt x="860" y="1592"/>
                      </a:cubicBezTo>
                      <a:cubicBezTo>
                        <a:pt x="814" y="1513"/>
                        <a:pt x="788" y="1422"/>
                        <a:pt x="788" y="1324"/>
                      </a:cubicBezTo>
                      <a:cubicBezTo>
                        <a:pt x="788" y="1028"/>
                        <a:pt x="1028" y="789"/>
                        <a:pt x="1324" y="789"/>
                      </a:cubicBezTo>
                      <a:cubicBezTo>
                        <a:pt x="1324" y="789"/>
                        <a:pt x="1324" y="789"/>
                        <a:pt x="1324" y="789"/>
                      </a:cubicBezTo>
                      <a:cubicBezTo>
                        <a:pt x="1324" y="520"/>
                        <a:pt x="1324" y="520"/>
                        <a:pt x="1324" y="520"/>
                      </a:cubicBezTo>
                      <a:cubicBezTo>
                        <a:pt x="1324" y="517"/>
                        <a:pt x="1324" y="514"/>
                        <a:pt x="1325" y="510"/>
                      </a:cubicBezTo>
                      <a:close/>
                    </a:path>
                  </a:pathLst>
                </a:custGeom>
                <a:solidFill>
                  <a:schemeClr val="accent1"/>
                </a:solidFill>
                <a:ln w="12700" cap="flat">
                  <a:noFill/>
                  <a:prstDash val="solid"/>
                  <a:miter lim="800000"/>
                  <a:headEnd/>
                  <a:tailEnd/>
                </a:ln>
                <a:effectLst>
                  <a:outerShdw blurRad="127000" sx="102000" sy="102000" algn="ctr" rotWithShape="0">
                    <a:prstClr val="black">
                      <a:alpha val="7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 name="Freeform 36"/>
                <p:cNvSpPr>
                  <a:spLocks/>
                </p:cNvSpPr>
                <p:nvPr/>
              </p:nvSpPr>
              <p:spPr bwMode="gray">
                <a:xfrm>
                  <a:off x="3035497" y="3954896"/>
                  <a:ext cx="3046921" cy="1480705"/>
                </a:xfrm>
                <a:custGeom>
                  <a:avLst/>
                  <a:gdLst/>
                  <a:ahLst/>
                  <a:cxnLst>
                    <a:cxn ang="0">
                      <a:pos x="2293" y="452"/>
                    </a:cxn>
                    <a:cxn ang="0">
                      <a:pos x="2076" y="327"/>
                    </a:cxn>
                    <a:cxn ang="0">
                      <a:pos x="2076" y="327"/>
                    </a:cxn>
                    <a:cxn ang="0">
                      <a:pos x="2075" y="326"/>
                    </a:cxn>
                    <a:cxn ang="0">
                      <a:pos x="2010" y="344"/>
                    </a:cxn>
                    <a:cxn ang="0">
                      <a:pos x="2005" y="380"/>
                    </a:cxn>
                    <a:cxn ang="0">
                      <a:pos x="1989" y="443"/>
                    </a:cxn>
                    <a:cxn ang="0">
                      <a:pos x="1829" y="486"/>
                    </a:cxn>
                    <a:cxn ang="0">
                      <a:pos x="1786" y="325"/>
                    </a:cxn>
                    <a:cxn ang="0">
                      <a:pos x="1835" y="279"/>
                    </a:cxn>
                    <a:cxn ang="0">
                      <a:pos x="1861" y="258"/>
                    </a:cxn>
                    <a:cxn ang="0">
                      <a:pos x="1851" y="198"/>
                    </a:cxn>
                    <a:cxn ang="0">
                      <a:pos x="1843" y="192"/>
                    </a:cxn>
                    <a:cxn ang="0">
                      <a:pos x="1610" y="58"/>
                    </a:cxn>
                    <a:cxn ang="0">
                      <a:pos x="1147" y="325"/>
                    </a:cxn>
                    <a:cxn ang="0">
                      <a:pos x="683" y="58"/>
                    </a:cxn>
                    <a:cxn ang="0">
                      <a:pos x="450" y="192"/>
                    </a:cxn>
                    <a:cxn ang="0">
                      <a:pos x="442" y="196"/>
                    </a:cxn>
                    <a:cxn ang="0">
                      <a:pos x="385" y="174"/>
                    </a:cxn>
                    <a:cxn ang="0">
                      <a:pos x="379" y="142"/>
                    </a:cxn>
                    <a:cxn ang="0">
                      <a:pos x="364" y="76"/>
                    </a:cxn>
                    <a:cxn ang="0">
                      <a:pos x="203" y="33"/>
                    </a:cxn>
                    <a:cxn ang="0">
                      <a:pos x="160" y="193"/>
                    </a:cxn>
                    <a:cxn ang="0">
                      <a:pos x="206" y="238"/>
                    </a:cxn>
                    <a:cxn ang="0">
                      <a:pos x="236" y="261"/>
                    </a:cxn>
                    <a:cxn ang="0">
                      <a:pos x="218" y="326"/>
                    </a:cxn>
                    <a:cxn ang="0">
                      <a:pos x="217" y="326"/>
                    </a:cxn>
                    <a:cxn ang="0">
                      <a:pos x="217" y="326"/>
                    </a:cxn>
                    <a:cxn ang="0">
                      <a:pos x="0" y="452"/>
                    </a:cxn>
                    <a:cxn ang="0">
                      <a:pos x="1147" y="1114"/>
                    </a:cxn>
                    <a:cxn ang="0">
                      <a:pos x="2293" y="452"/>
                    </a:cxn>
                  </a:cxnLst>
                  <a:rect l="0" t="0" r="r" b="b"/>
                  <a:pathLst>
                    <a:path w="2293" h="1114">
                      <a:moveTo>
                        <a:pt x="2293" y="452"/>
                      </a:moveTo>
                      <a:cubicBezTo>
                        <a:pt x="2076" y="327"/>
                        <a:pt x="2076" y="327"/>
                        <a:pt x="2076" y="327"/>
                      </a:cubicBezTo>
                      <a:cubicBezTo>
                        <a:pt x="2076" y="327"/>
                        <a:pt x="2076" y="327"/>
                        <a:pt x="2076" y="327"/>
                      </a:cubicBezTo>
                      <a:cubicBezTo>
                        <a:pt x="2076" y="326"/>
                        <a:pt x="2076" y="326"/>
                        <a:pt x="2075" y="326"/>
                      </a:cubicBezTo>
                      <a:cubicBezTo>
                        <a:pt x="2052" y="313"/>
                        <a:pt x="2023" y="321"/>
                        <a:pt x="2010" y="344"/>
                      </a:cubicBezTo>
                      <a:cubicBezTo>
                        <a:pt x="2003" y="355"/>
                        <a:pt x="2002" y="368"/>
                        <a:pt x="2005" y="380"/>
                      </a:cubicBezTo>
                      <a:cubicBezTo>
                        <a:pt x="2006" y="401"/>
                        <a:pt x="2001" y="423"/>
                        <a:pt x="1989" y="443"/>
                      </a:cubicBezTo>
                      <a:cubicBezTo>
                        <a:pt x="1957" y="499"/>
                        <a:pt x="1885" y="518"/>
                        <a:pt x="1829" y="486"/>
                      </a:cubicBezTo>
                      <a:cubicBezTo>
                        <a:pt x="1772" y="453"/>
                        <a:pt x="1753" y="381"/>
                        <a:pt x="1786" y="325"/>
                      </a:cubicBezTo>
                      <a:cubicBezTo>
                        <a:pt x="1797" y="304"/>
                        <a:pt x="1815" y="289"/>
                        <a:pt x="1835" y="279"/>
                      </a:cubicBezTo>
                      <a:cubicBezTo>
                        <a:pt x="1845" y="275"/>
                        <a:pt x="1855" y="268"/>
                        <a:pt x="1861" y="258"/>
                      </a:cubicBezTo>
                      <a:cubicBezTo>
                        <a:pt x="1872" y="237"/>
                        <a:pt x="1868" y="212"/>
                        <a:pt x="1851" y="198"/>
                      </a:cubicBezTo>
                      <a:cubicBezTo>
                        <a:pt x="1848" y="196"/>
                        <a:pt x="1846" y="194"/>
                        <a:pt x="1843" y="192"/>
                      </a:cubicBezTo>
                      <a:cubicBezTo>
                        <a:pt x="1610" y="58"/>
                        <a:pt x="1610" y="58"/>
                        <a:pt x="1610" y="58"/>
                      </a:cubicBezTo>
                      <a:cubicBezTo>
                        <a:pt x="1518" y="218"/>
                        <a:pt x="1345" y="325"/>
                        <a:pt x="1147" y="325"/>
                      </a:cubicBezTo>
                      <a:cubicBezTo>
                        <a:pt x="949" y="325"/>
                        <a:pt x="776" y="218"/>
                        <a:pt x="683" y="58"/>
                      </a:cubicBezTo>
                      <a:cubicBezTo>
                        <a:pt x="450" y="192"/>
                        <a:pt x="450" y="192"/>
                        <a:pt x="450" y="192"/>
                      </a:cubicBezTo>
                      <a:cubicBezTo>
                        <a:pt x="448" y="194"/>
                        <a:pt x="445" y="195"/>
                        <a:pt x="442" y="196"/>
                      </a:cubicBezTo>
                      <a:cubicBezTo>
                        <a:pt x="420" y="203"/>
                        <a:pt x="396" y="195"/>
                        <a:pt x="385" y="174"/>
                      </a:cubicBezTo>
                      <a:cubicBezTo>
                        <a:pt x="379" y="164"/>
                        <a:pt x="377" y="152"/>
                        <a:pt x="379" y="142"/>
                      </a:cubicBezTo>
                      <a:cubicBezTo>
                        <a:pt x="381" y="119"/>
                        <a:pt x="376" y="96"/>
                        <a:pt x="364" y="76"/>
                      </a:cubicBezTo>
                      <a:cubicBezTo>
                        <a:pt x="331" y="19"/>
                        <a:pt x="259" y="0"/>
                        <a:pt x="203" y="33"/>
                      </a:cubicBezTo>
                      <a:cubicBezTo>
                        <a:pt x="147" y="65"/>
                        <a:pt x="127" y="137"/>
                        <a:pt x="160" y="193"/>
                      </a:cubicBezTo>
                      <a:cubicBezTo>
                        <a:pt x="171" y="213"/>
                        <a:pt x="188" y="228"/>
                        <a:pt x="206" y="238"/>
                      </a:cubicBezTo>
                      <a:cubicBezTo>
                        <a:pt x="218" y="241"/>
                        <a:pt x="229" y="249"/>
                        <a:pt x="236" y="261"/>
                      </a:cubicBezTo>
                      <a:cubicBezTo>
                        <a:pt x="249" y="284"/>
                        <a:pt x="241" y="313"/>
                        <a:pt x="218" y="326"/>
                      </a:cubicBezTo>
                      <a:cubicBezTo>
                        <a:pt x="218" y="326"/>
                        <a:pt x="218" y="326"/>
                        <a:pt x="217" y="326"/>
                      </a:cubicBezTo>
                      <a:cubicBezTo>
                        <a:pt x="217" y="326"/>
                        <a:pt x="217" y="326"/>
                        <a:pt x="217" y="326"/>
                      </a:cubicBezTo>
                      <a:cubicBezTo>
                        <a:pt x="0" y="452"/>
                        <a:pt x="0" y="452"/>
                        <a:pt x="0" y="452"/>
                      </a:cubicBezTo>
                      <a:cubicBezTo>
                        <a:pt x="229" y="848"/>
                        <a:pt x="657" y="1114"/>
                        <a:pt x="1147" y="1114"/>
                      </a:cubicBezTo>
                      <a:cubicBezTo>
                        <a:pt x="1637" y="1114"/>
                        <a:pt x="2065" y="848"/>
                        <a:pt x="2293" y="452"/>
                      </a:cubicBezTo>
                      <a:close/>
                    </a:path>
                  </a:pathLst>
                </a:custGeom>
                <a:solidFill>
                  <a:schemeClr val="accent3">
                    <a:alpha val="90000"/>
                  </a:schemeClr>
                </a:solidFill>
                <a:ln w="12700" cap="flat">
                  <a:noFill/>
                  <a:prstDash val="solid"/>
                  <a:miter lim="800000"/>
                  <a:headEnd/>
                  <a:tailEnd/>
                </a:ln>
                <a:effectLst>
                  <a:outerShdw blurRad="127000" sx="102000" sy="102000" algn="ctr" rotWithShape="0">
                    <a:prstClr val="black">
                      <a:alpha val="7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 name="_color1"/>
                <p:cNvSpPr>
                  <a:spLocks/>
                </p:cNvSpPr>
                <p:nvPr/>
              </p:nvSpPr>
              <p:spPr bwMode="gray">
                <a:xfrm>
                  <a:off x="4559520" y="1916114"/>
                  <a:ext cx="1759743" cy="2727377"/>
                </a:xfrm>
                <a:custGeom>
                  <a:avLst/>
                  <a:gdLst/>
                  <a:ahLst/>
                  <a:cxnLst>
                    <a:cxn ang="0">
                      <a:pos x="0" y="0"/>
                    </a:cxn>
                    <a:cxn ang="0">
                      <a:pos x="0" y="84"/>
                    </a:cxn>
                    <a:cxn ang="0">
                      <a:pos x="0" y="251"/>
                    </a:cxn>
                    <a:cxn ang="0">
                      <a:pos x="0" y="251"/>
                    </a:cxn>
                    <a:cxn ang="0">
                      <a:pos x="0" y="252"/>
                    </a:cxn>
                    <a:cxn ang="0">
                      <a:pos x="48" y="300"/>
                    </a:cxn>
                    <a:cxn ang="0">
                      <a:pos x="82" y="286"/>
                    </a:cxn>
                    <a:cxn ang="0">
                      <a:pos x="144" y="268"/>
                    </a:cxn>
                    <a:cxn ang="0">
                      <a:pos x="261" y="385"/>
                    </a:cxn>
                    <a:cxn ang="0">
                      <a:pos x="144" y="503"/>
                    </a:cxn>
                    <a:cxn ang="0">
                      <a:pos x="79" y="484"/>
                    </a:cxn>
                    <a:cxn ang="0">
                      <a:pos x="48" y="472"/>
                    </a:cxn>
                    <a:cxn ang="0">
                      <a:pos x="1" y="510"/>
                    </a:cxn>
                    <a:cxn ang="0">
                      <a:pos x="0" y="520"/>
                    </a:cxn>
                    <a:cxn ang="0">
                      <a:pos x="0" y="789"/>
                    </a:cxn>
                    <a:cxn ang="0">
                      <a:pos x="535" y="1324"/>
                    </a:cxn>
                    <a:cxn ang="0">
                      <a:pos x="463" y="1592"/>
                    </a:cxn>
                    <a:cxn ang="0">
                      <a:pos x="696" y="1726"/>
                    </a:cxn>
                    <a:cxn ang="0">
                      <a:pos x="704" y="1732"/>
                    </a:cxn>
                    <a:cxn ang="0">
                      <a:pos x="714" y="1792"/>
                    </a:cxn>
                    <a:cxn ang="0">
                      <a:pos x="688" y="1813"/>
                    </a:cxn>
                    <a:cxn ang="0">
                      <a:pos x="639" y="1859"/>
                    </a:cxn>
                    <a:cxn ang="0">
                      <a:pos x="682" y="2020"/>
                    </a:cxn>
                    <a:cxn ang="0">
                      <a:pos x="842" y="1977"/>
                    </a:cxn>
                    <a:cxn ang="0">
                      <a:pos x="858" y="1914"/>
                    </a:cxn>
                    <a:cxn ang="0">
                      <a:pos x="863" y="1878"/>
                    </a:cxn>
                    <a:cxn ang="0">
                      <a:pos x="928" y="1860"/>
                    </a:cxn>
                    <a:cxn ang="0">
                      <a:pos x="929" y="1861"/>
                    </a:cxn>
                    <a:cxn ang="0">
                      <a:pos x="929" y="1861"/>
                    </a:cxn>
                    <a:cxn ang="0">
                      <a:pos x="1146" y="1986"/>
                    </a:cxn>
                    <a:cxn ang="0">
                      <a:pos x="1146" y="1986"/>
                    </a:cxn>
                    <a:cxn ang="0">
                      <a:pos x="1324" y="1324"/>
                    </a:cxn>
                    <a:cxn ang="0">
                      <a:pos x="0" y="0"/>
                    </a:cxn>
                  </a:cxnLst>
                  <a:rect l="0" t="0" r="r" b="b"/>
                  <a:pathLst>
                    <a:path w="1324" h="2052">
                      <a:moveTo>
                        <a:pt x="0" y="0"/>
                      </a:moveTo>
                      <a:cubicBezTo>
                        <a:pt x="0" y="84"/>
                        <a:pt x="0" y="84"/>
                        <a:pt x="0" y="84"/>
                      </a:cubicBezTo>
                      <a:cubicBezTo>
                        <a:pt x="0" y="251"/>
                        <a:pt x="0" y="251"/>
                        <a:pt x="0" y="251"/>
                      </a:cubicBezTo>
                      <a:cubicBezTo>
                        <a:pt x="0" y="251"/>
                        <a:pt x="0" y="251"/>
                        <a:pt x="0" y="251"/>
                      </a:cubicBezTo>
                      <a:cubicBezTo>
                        <a:pt x="0" y="251"/>
                        <a:pt x="0" y="251"/>
                        <a:pt x="0" y="252"/>
                      </a:cubicBezTo>
                      <a:cubicBezTo>
                        <a:pt x="0" y="278"/>
                        <a:pt x="21" y="300"/>
                        <a:pt x="48" y="300"/>
                      </a:cubicBezTo>
                      <a:cubicBezTo>
                        <a:pt x="61" y="300"/>
                        <a:pt x="73" y="294"/>
                        <a:pt x="82" y="286"/>
                      </a:cubicBezTo>
                      <a:cubicBezTo>
                        <a:pt x="100" y="274"/>
                        <a:pt x="121" y="268"/>
                        <a:pt x="144" y="268"/>
                      </a:cubicBezTo>
                      <a:cubicBezTo>
                        <a:pt x="209" y="268"/>
                        <a:pt x="261" y="320"/>
                        <a:pt x="261" y="385"/>
                      </a:cubicBezTo>
                      <a:cubicBezTo>
                        <a:pt x="261" y="450"/>
                        <a:pt x="209" y="503"/>
                        <a:pt x="144" y="503"/>
                      </a:cubicBezTo>
                      <a:cubicBezTo>
                        <a:pt x="120" y="503"/>
                        <a:pt x="98" y="496"/>
                        <a:pt x="79" y="484"/>
                      </a:cubicBezTo>
                      <a:cubicBezTo>
                        <a:pt x="71" y="476"/>
                        <a:pt x="60" y="472"/>
                        <a:pt x="48" y="472"/>
                      </a:cubicBezTo>
                      <a:cubicBezTo>
                        <a:pt x="24" y="472"/>
                        <a:pt x="5" y="489"/>
                        <a:pt x="1" y="510"/>
                      </a:cubicBezTo>
                      <a:cubicBezTo>
                        <a:pt x="0" y="514"/>
                        <a:pt x="0" y="517"/>
                        <a:pt x="0" y="520"/>
                      </a:cubicBezTo>
                      <a:cubicBezTo>
                        <a:pt x="0" y="789"/>
                        <a:pt x="0" y="789"/>
                        <a:pt x="0" y="789"/>
                      </a:cubicBezTo>
                      <a:cubicBezTo>
                        <a:pt x="295" y="789"/>
                        <a:pt x="535" y="1028"/>
                        <a:pt x="535" y="1324"/>
                      </a:cubicBezTo>
                      <a:cubicBezTo>
                        <a:pt x="535" y="1422"/>
                        <a:pt x="509" y="1513"/>
                        <a:pt x="463" y="1592"/>
                      </a:cubicBezTo>
                      <a:cubicBezTo>
                        <a:pt x="696" y="1726"/>
                        <a:pt x="696" y="1726"/>
                        <a:pt x="696" y="1726"/>
                      </a:cubicBezTo>
                      <a:cubicBezTo>
                        <a:pt x="699" y="1728"/>
                        <a:pt x="701" y="1730"/>
                        <a:pt x="704" y="1732"/>
                      </a:cubicBezTo>
                      <a:cubicBezTo>
                        <a:pt x="721" y="1746"/>
                        <a:pt x="725" y="1771"/>
                        <a:pt x="714" y="1792"/>
                      </a:cubicBezTo>
                      <a:cubicBezTo>
                        <a:pt x="708" y="1802"/>
                        <a:pt x="698" y="1809"/>
                        <a:pt x="688" y="1813"/>
                      </a:cubicBezTo>
                      <a:cubicBezTo>
                        <a:pt x="668" y="1823"/>
                        <a:pt x="650" y="1838"/>
                        <a:pt x="639" y="1859"/>
                      </a:cubicBezTo>
                      <a:cubicBezTo>
                        <a:pt x="606" y="1915"/>
                        <a:pt x="625" y="1987"/>
                        <a:pt x="682" y="2020"/>
                      </a:cubicBezTo>
                      <a:cubicBezTo>
                        <a:pt x="738" y="2052"/>
                        <a:pt x="810" y="2033"/>
                        <a:pt x="842" y="1977"/>
                      </a:cubicBezTo>
                      <a:cubicBezTo>
                        <a:pt x="854" y="1957"/>
                        <a:pt x="859" y="1935"/>
                        <a:pt x="858" y="1914"/>
                      </a:cubicBezTo>
                      <a:cubicBezTo>
                        <a:pt x="855" y="1902"/>
                        <a:pt x="856" y="1889"/>
                        <a:pt x="863" y="1878"/>
                      </a:cubicBezTo>
                      <a:cubicBezTo>
                        <a:pt x="876" y="1855"/>
                        <a:pt x="905" y="1847"/>
                        <a:pt x="928" y="1860"/>
                      </a:cubicBezTo>
                      <a:cubicBezTo>
                        <a:pt x="929" y="1860"/>
                        <a:pt x="929" y="1860"/>
                        <a:pt x="929" y="1861"/>
                      </a:cubicBezTo>
                      <a:cubicBezTo>
                        <a:pt x="929" y="1861"/>
                        <a:pt x="929" y="1861"/>
                        <a:pt x="929" y="1861"/>
                      </a:cubicBezTo>
                      <a:cubicBezTo>
                        <a:pt x="1146" y="1986"/>
                        <a:pt x="1146" y="1986"/>
                        <a:pt x="1146" y="1986"/>
                      </a:cubicBezTo>
                      <a:cubicBezTo>
                        <a:pt x="1146" y="1986"/>
                        <a:pt x="1146" y="1986"/>
                        <a:pt x="1146" y="1986"/>
                      </a:cubicBezTo>
                      <a:cubicBezTo>
                        <a:pt x="1259" y="1791"/>
                        <a:pt x="1324" y="1565"/>
                        <a:pt x="1324" y="1324"/>
                      </a:cubicBezTo>
                      <a:cubicBezTo>
                        <a:pt x="1324" y="593"/>
                        <a:pt x="731" y="0"/>
                        <a:pt x="0" y="0"/>
                      </a:cubicBezTo>
                      <a:close/>
                    </a:path>
                  </a:pathLst>
                </a:custGeom>
                <a:solidFill>
                  <a:schemeClr val="accent6"/>
                </a:solidFill>
                <a:ln w="12700" cap="flat">
                  <a:noFill/>
                  <a:prstDash val="solid"/>
                  <a:miter lim="800000"/>
                  <a:headEnd/>
                  <a:tailEnd/>
                </a:ln>
                <a:effectLst>
                  <a:outerShdw blurRad="127000" sx="102000" sy="102000" algn="ctr" rotWithShape="0">
                    <a:prstClr val="black">
                      <a:alpha val="7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grpSp>
        <p:sp>
          <p:nvSpPr>
            <p:cNvPr id="21" name="Textfeld 21"/>
            <p:cNvSpPr txBox="1"/>
            <p:nvPr/>
          </p:nvSpPr>
          <p:spPr>
            <a:xfrm rot="2690554">
              <a:off x="1605809" y="2415182"/>
              <a:ext cx="1814059" cy="2695004"/>
            </a:xfrm>
            <a:prstGeom prst="rect">
              <a:avLst/>
            </a:prstGeom>
            <a:noFill/>
            <a:effectLst>
              <a:outerShdw blurRad="50800" dist="38100" dir="2700000" algn="ctr" rotWithShape="0">
                <a:schemeClr val="tx1">
                  <a:alpha val="40000"/>
                </a:schemeClr>
              </a:outerShdw>
            </a:effectLst>
          </p:spPr>
          <p:txBody>
            <a:bodyPr wrap="none" rtlCol="0">
              <a:prstTxWarp prst="textArchUp">
                <a:avLst>
                  <a:gd name="adj" fmla="val 11166221"/>
                </a:avLst>
              </a:prstTxWarp>
              <a:spAutoFit/>
            </a:bodyPr>
            <a:lstStyle/>
            <a:p>
              <a:pPr algn="ctr"/>
              <a:r>
                <a:rPr lang="de-DE" sz="2000" dirty="0" err="1" smtClean="0">
                  <a:solidFill>
                    <a:schemeClr val="bg1"/>
                  </a:solidFill>
                </a:rPr>
                <a:t>Detect</a:t>
              </a:r>
              <a:endParaRPr lang="de-DE" sz="2000" dirty="0">
                <a:solidFill>
                  <a:schemeClr val="bg1"/>
                </a:solidFill>
              </a:endParaRPr>
            </a:p>
          </p:txBody>
        </p:sp>
        <p:sp>
          <p:nvSpPr>
            <p:cNvPr id="22" name="Textfeld 22"/>
            <p:cNvSpPr txBox="1"/>
            <p:nvPr/>
          </p:nvSpPr>
          <p:spPr>
            <a:xfrm rot="19323418">
              <a:off x="822210" y="2344937"/>
              <a:ext cx="1823012" cy="2675246"/>
            </a:xfrm>
            <a:prstGeom prst="rect">
              <a:avLst/>
            </a:prstGeom>
            <a:noFill/>
          </p:spPr>
          <p:txBody>
            <a:bodyPr wrap="none" rtlCol="0">
              <a:prstTxWarp prst="textArchUp">
                <a:avLst>
                  <a:gd name="adj" fmla="val 11166221"/>
                </a:avLst>
              </a:prstTxWarp>
              <a:spAutoFit/>
            </a:bodyPr>
            <a:lstStyle/>
            <a:p>
              <a:pPr algn="ctr"/>
              <a:r>
                <a:rPr lang="de-DE" sz="2000" dirty="0" err="1" smtClean="0">
                  <a:solidFill>
                    <a:schemeClr val="bg1"/>
                  </a:solidFill>
                </a:rPr>
                <a:t>Prevent</a:t>
              </a:r>
              <a:endParaRPr lang="de-DE" sz="2000" dirty="0">
                <a:solidFill>
                  <a:schemeClr val="bg1"/>
                </a:solidFill>
              </a:endParaRPr>
            </a:p>
          </p:txBody>
        </p:sp>
        <p:sp>
          <p:nvSpPr>
            <p:cNvPr id="23" name="Textfeld 24"/>
            <p:cNvSpPr txBox="1"/>
            <p:nvPr/>
          </p:nvSpPr>
          <p:spPr>
            <a:xfrm>
              <a:off x="899128" y="3571876"/>
              <a:ext cx="2477361" cy="1490556"/>
            </a:xfrm>
            <a:prstGeom prst="rect">
              <a:avLst/>
            </a:prstGeom>
            <a:noFill/>
          </p:spPr>
          <p:txBody>
            <a:bodyPr wrap="none" rtlCol="0">
              <a:prstTxWarp prst="textArchDown">
                <a:avLst/>
              </a:prstTxWarp>
              <a:spAutoFit/>
            </a:bodyPr>
            <a:lstStyle/>
            <a:p>
              <a:pPr algn="ctr"/>
              <a:r>
                <a:rPr lang="de-DE" sz="2000" dirty="0" err="1" smtClean="0">
                  <a:solidFill>
                    <a:schemeClr val="bg1"/>
                  </a:solidFill>
                </a:rPr>
                <a:t>Mitigate</a:t>
              </a:r>
              <a:endParaRPr lang="de-DE" sz="2000" dirty="0">
                <a:solidFill>
                  <a:schemeClr val="bg1"/>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41153" y="3196012"/>
              <a:ext cx="958162" cy="960239"/>
            </a:xfrm>
            <a:prstGeom prst="rect">
              <a:avLst/>
            </a:prstGeom>
          </p:spPr>
        </p:pic>
      </p:grpSp>
      <p:sp>
        <p:nvSpPr>
          <p:cNvPr id="3" name="Rectangle 2"/>
          <p:cNvSpPr/>
          <p:nvPr/>
        </p:nvSpPr>
        <p:spPr>
          <a:xfrm>
            <a:off x="5297083" y="1346647"/>
            <a:ext cx="1618822" cy="523220"/>
          </a:xfrm>
          <a:prstGeom prst="rect">
            <a:avLst/>
          </a:prstGeom>
        </p:spPr>
        <p:txBody>
          <a:bodyPr wrap="square">
            <a:spAutoFit/>
          </a:bodyPr>
          <a:lstStyle/>
          <a:p>
            <a:pPr algn="ctr"/>
            <a:r>
              <a:rPr lang="en-US" sz="1400" dirty="0" smtClean="0">
                <a:solidFill>
                  <a:srgbClr val="9E0000"/>
                </a:solidFill>
              </a:rPr>
              <a:t>Hand </a:t>
            </a:r>
            <a:r>
              <a:rPr lang="en-US" sz="1400" dirty="0">
                <a:solidFill>
                  <a:srgbClr val="9E0000"/>
                </a:solidFill>
              </a:rPr>
              <a:t>off </a:t>
            </a:r>
            <a:r>
              <a:rPr lang="en-US" sz="1400" dirty="0" smtClean="0">
                <a:solidFill>
                  <a:srgbClr val="9E0000"/>
                </a:solidFill>
              </a:rPr>
              <a:t>:</a:t>
            </a:r>
          </a:p>
          <a:p>
            <a:pPr algn="ctr"/>
            <a:r>
              <a:rPr lang="en-US" sz="1400" dirty="0">
                <a:solidFill>
                  <a:srgbClr val="9E0000"/>
                </a:solidFill>
              </a:rPr>
              <a:t>H</a:t>
            </a:r>
            <a:r>
              <a:rPr lang="en-US" sz="1400" dirty="0" smtClean="0">
                <a:solidFill>
                  <a:srgbClr val="9E0000"/>
                </a:solidFill>
              </a:rPr>
              <a:t>igh risk items</a:t>
            </a:r>
            <a:endParaRPr lang="en-US" sz="1400" dirty="0">
              <a:solidFill>
                <a:srgbClr val="9E0000"/>
              </a:solidFill>
            </a:endParaRPr>
          </a:p>
        </p:txBody>
      </p:sp>
      <p:sp>
        <p:nvSpPr>
          <p:cNvPr id="4" name="Rectangle 3"/>
          <p:cNvSpPr/>
          <p:nvPr/>
        </p:nvSpPr>
        <p:spPr>
          <a:xfrm>
            <a:off x="7763992" y="4537563"/>
            <a:ext cx="1110928" cy="738664"/>
          </a:xfrm>
          <a:prstGeom prst="rect">
            <a:avLst/>
          </a:prstGeom>
        </p:spPr>
        <p:txBody>
          <a:bodyPr wrap="square">
            <a:spAutoFit/>
          </a:bodyPr>
          <a:lstStyle/>
          <a:p>
            <a:pPr algn="ctr"/>
            <a:r>
              <a:rPr lang="en-US" sz="1400" dirty="0">
                <a:solidFill>
                  <a:srgbClr val="9E0000"/>
                </a:solidFill>
              </a:rPr>
              <a:t>Hand off </a:t>
            </a:r>
            <a:r>
              <a:rPr lang="en-US" sz="1400" dirty="0" smtClean="0">
                <a:solidFill>
                  <a:srgbClr val="9E0000"/>
                </a:solidFill>
              </a:rPr>
              <a:t>:</a:t>
            </a:r>
          </a:p>
          <a:p>
            <a:pPr algn="ctr"/>
            <a:r>
              <a:rPr lang="en-US" sz="1400" dirty="0" smtClean="0">
                <a:solidFill>
                  <a:srgbClr val="9E0000"/>
                </a:solidFill>
              </a:rPr>
              <a:t>Ratings </a:t>
            </a:r>
            <a:br>
              <a:rPr lang="en-US" sz="1400" dirty="0" smtClean="0">
                <a:solidFill>
                  <a:srgbClr val="9E0000"/>
                </a:solidFill>
              </a:rPr>
            </a:br>
            <a:r>
              <a:rPr lang="en-US" sz="1400" dirty="0" smtClean="0">
                <a:solidFill>
                  <a:srgbClr val="9E0000"/>
                </a:solidFill>
              </a:rPr>
              <a:t>&amp; results</a:t>
            </a:r>
            <a:endParaRPr lang="en-US" sz="1400" dirty="0">
              <a:solidFill>
                <a:srgbClr val="9E0000"/>
              </a:solidFill>
            </a:endParaRPr>
          </a:p>
        </p:txBody>
      </p:sp>
      <p:sp>
        <p:nvSpPr>
          <p:cNvPr id="6" name="Rectangle 5"/>
          <p:cNvSpPr/>
          <p:nvPr/>
        </p:nvSpPr>
        <p:spPr>
          <a:xfrm>
            <a:off x="3124202" y="4537563"/>
            <a:ext cx="1413547" cy="738664"/>
          </a:xfrm>
          <a:prstGeom prst="rect">
            <a:avLst/>
          </a:prstGeom>
        </p:spPr>
        <p:txBody>
          <a:bodyPr wrap="square">
            <a:spAutoFit/>
          </a:bodyPr>
          <a:lstStyle/>
          <a:p>
            <a:pPr algn="ctr"/>
            <a:r>
              <a:rPr lang="en-US" sz="1400" dirty="0">
                <a:solidFill>
                  <a:srgbClr val="9E0000"/>
                </a:solidFill>
              </a:rPr>
              <a:t>Hand off </a:t>
            </a:r>
            <a:r>
              <a:rPr lang="en-US" sz="1400" dirty="0" smtClean="0">
                <a:solidFill>
                  <a:srgbClr val="9E0000"/>
                </a:solidFill>
              </a:rPr>
              <a:t>:</a:t>
            </a:r>
            <a:endParaRPr lang="en-US" sz="1400" i="1" dirty="0" smtClean="0">
              <a:solidFill>
                <a:srgbClr val="9E0000"/>
              </a:solidFill>
              <a:cs typeface="Arial Unicode MS" panose="020B0604020202020204" pitchFamily="34" charset="-128"/>
            </a:endParaRPr>
          </a:p>
          <a:p>
            <a:pPr algn="ctr"/>
            <a:r>
              <a:rPr lang="en-US" sz="1400" dirty="0" smtClean="0">
                <a:solidFill>
                  <a:srgbClr val="9E0000"/>
                </a:solidFill>
                <a:cs typeface="Arial Unicode MS" panose="020B0604020202020204" pitchFamily="34" charset="-128"/>
              </a:rPr>
              <a:t>Security</a:t>
            </a:r>
            <a:r>
              <a:rPr lang="en-US" sz="1400" i="1" dirty="0" smtClean="0">
                <a:solidFill>
                  <a:srgbClr val="9E0000"/>
                </a:solidFill>
                <a:cs typeface="Arial Unicode MS" panose="020B0604020202020204" pitchFamily="34" charset="-128"/>
              </a:rPr>
              <a:t> </a:t>
            </a:r>
            <a:r>
              <a:rPr lang="en-US" sz="1400" dirty="0" smtClean="0">
                <a:solidFill>
                  <a:srgbClr val="9E0000"/>
                </a:solidFill>
              </a:rPr>
              <a:t>updates</a:t>
            </a:r>
          </a:p>
        </p:txBody>
      </p:sp>
      <p:sp>
        <p:nvSpPr>
          <p:cNvPr id="12" name="TextBox 11"/>
          <p:cNvSpPr txBox="1"/>
          <p:nvPr/>
        </p:nvSpPr>
        <p:spPr>
          <a:xfrm>
            <a:off x="7571112" y="2282663"/>
            <a:ext cx="1496688" cy="954107"/>
          </a:xfrm>
          <a:prstGeom prst="rect">
            <a:avLst/>
          </a:prstGeom>
          <a:noFill/>
        </p:spPr>
        <p:txBody>
          <a:bodyPr wrap="square" rtlCol="0">
            <a:spAutoFit/>
          </a:bodyPr>
          <a:lstStyle/>
          <a:p>
            <a:pPr algn="ctr" defTabSz="114300"/>
            <a:r>
              <a:rPr lang="en-US" sz="1400" dirty="0" smtClean="0">
                <a:solidFill>
                  <a:srgbClr val="000000"/>
                </a:solidFill>
              </a:rPr>
              <a:t>FortiSandbox &amp;</a:t>
            </a:r>
          </a:p>
          <a:p>
            <a:pPr algn="ctr" defTabSz="209550"/>
            <a:r>
              <a:rPr lang="en-US" sz="1400" dirty="0" smtClean="0">
                <a:solidFill>
                  <a:srgbClr val="000000"/>
                </a:solidFill>
              </a:rPr>
              <a:t>everything that is behavior based </a:t>
            </a:r>
            <a:endParaRPr lang="en-US" sz="1400" dirty="0">
              <a:solidFill>
                <a:srgbClr val="000000"/>
              </a:solidFill>
            </a:endParaRPr>
          </a:p>
        </p:txBody>
      </p:sp>
      <p:sp>
        <p:nvSpPr>
          <p:cNvPr id="27" name="TextBox 26"/>
          <p:cNvSpPr txBox="1"/>
          <p:nvPr/>
        </p:nvSpPr>
        <p:spPr>
          <a:xfrm>
            <a:off x="3093527" y="1892868"/>
            <a:ext cx="1383527" cy="1384995"/>
          </a:xfrm>
          <a:prstGeom prst="rect">
            <a:avLst/>
          </a:prstGeom>
          <a:noFill/>
        </p:spPr>
        <p:txBody>
          <a:bodyPr wrap="square" rtlCol="0">
            <a:spAutoFit/>
          </a:bodyPr>
          <a:lstStyle/>
          <a:p>
            <a:pPr algn="ctr"/>
            <a:r>
              <a:rPr lang="en-US" sz="1400" dirty="0" err="1" smtClean="0"/>
              <a:t>FortiGate</a:t>
            </a:r>
            <a:r>
              <a:rPr lang="en-US" sz="1400" dirty="0" smtClean="0"/>
              <a:t>,</a:t>
            </a:r>
          </a:p>
          <a:p>
            <a:pPr algn="ctr"/>
            <a:r>
              <a:rPr lang="en-US" sz="1400" dirty="0" smtClean="0"/>
              <a:t> </a:t>
            </a:r>
            <a:r>
              <a:rPr lang="en-US" sz="1400" dirty="0" err="1" smtClean="0"/>
              <a:t>FortiMail</a:t>
            </a:r>
            <a:r>
              <a:rPr lang="en-US" sz="1400" dirty="0" smtClean="0"/>
              <a:t>,</a:t>
            </a:r>
            <a:r>
              <a:rPr lang="en-US" sz="1400" dirty="0" smtClean="0"/>
              <a:t> </a:t>
            </a:r>
            <a:r>
              <a:rPr lang="en-US" sz="1400" dirty="0" err="1" smtClean="0"/>
              <a:t>FortiWeb</a:t>
            </a:r>
            <a:r>
              <a:rPr lang="en-US" sz="1400" dirty="0" smtClean="0"/>
              <a:t> </a:t>
            </a:r>
            <a:r>
              <a:rPr lang="en-US" sz="1400" dirty="0" smtClean="0"/>
              <a:t>&amp;</a:t>
            </a:r>
          </a:p>
          <a:p>
            <a:pPr algn="ctr"/>
            <a:r>
              <a:rPr lang="en-US" sz="1400" dirty="0" smtClean="0"/>
              <a:t>everything that can enforce a security policy </a:t>
            </a:r>
            <a:endParaRPr lang="en-US" sz="1400" dirty="0"/>
          </a:p>
        </p:txBody>
      </p:sp>
      <p:sp>
        <p:nvSpPr>
          <p:cNvPr id="30" name="TextBox 29"/>
          <p:cNvSpPr txBox="1"/>
          <p:nvPr/>
        </p:nvSpPr>
        <p:spPr>
          <a:xfrm>
            <a:off x="4682761" y="5873210"/>
            <a:ext cx="2847473" cy="307777"/>
          </a:xfrm>
          <a:prstGeom prst="rect">
            <a:avLst/>
          </a:prstGeom>
          <a:noFill/>
        </p:spPr>
        <p:txBody>
          <a:bodyPr wrap="square" rtlCol="0">
            <a:spAutoFit/>
          </a:bodyPr>
          <a:lstStyle/>
          <a:p>
            <a:r>
              <a:rPr lang="en-US" sz="1400" dirty="0" err="1" smtClean="0">
                <a:solidFill>
                  <a:srgbClr val="000000"/>
                </a:solidFill>
              </a:rPr>
              <a:t>FortiGuard</a:t>
            </a:r>
            <a:r>
              <a:rPr lang="en-US" sz="1400" dirty="0" smtClean="0">
                <a:solidFill>
                  <a:srgbClr val="000000"/>
                </a:solidFill>
              </a:rPr>
              <a:t> teams and automation  </a:t>
            </a:r>
            <a:endParaRPr lang="en-US" sz="1400" dirty="0">
              <a:solidFill>
                <a:srgbClr val="000000"/>
              </a:solidFill>
            </a:endParaRPr>
          </a:p>
        </p:txBody>
      </p:sp>
      <p:grpSp>
        <p:nvGrpSpPr>
          <p:cNvPr id="15" name="Group 18"/>
          <p:cNvGrpSpPr/>
          <p:nvPr/>
        </p:nvGrpSpPr>
        <p:grpSpPr>
          <a:xfrm>
            <a:off x="534093" y="1803045"/>
            <a:ext cx="2580835" cy="3914107"/>
            <a:chOff x="534090" y="1352284"/>
            <a:chExt cx="2580835" cy="2935580"/>
          </a:xfrm>
        </p:grpSpPr>
        <p:sp>
          <p:nvSpPr>
            <p:cNvPr id="14" name="Text Box 13"/>
            <p:cNvSpPr txBox="1">
              <a:spLocks noChangeArrowheads="1"/>
            </p:cNvSpPr>
            <p:nvPr/>
          </p:nvSpPr>
          <p:spPr bwMode="gray">
            <a:xfrm>
              <a:off x="534090" y="1352284"/>
              <a:ext cx="2230226" cy="622157"/>
            </a:xfrm>
            <a:prstGeom prst="rect">
              <a:avLst/>
            </a:prstGeom>
            <a:noFill/>
            <a:ln w="9525" algn="ctr">
              <a:noFill/>
              <a:miter lim="800000"/>
              <a:headEnd/>
              <a:tailEnd/>
            </a:ln>
          </p:spPr>
          <p:txBody>
            <a:bodyPr wrap="none" lIns="0" tIns="90000" rIns="0" bIns="0">
              <a:spAutoFit/>
            </a:bodyPr>
            <a:lstStyle/>
            <a:p>
              <a:pPr defTabSz="801688"/>
              <a:r>
                <a:rPr lang="en-US" b="1" dirty="0" smtClean="0">
                  <a:solidFill>
                    <a:prstClr val="black"/>
                  </a:solidFill>
                </a:rPr>
                <a:t>Known Threats</a:t>
              </a:r>
            </a:p>
            <a:p>
              <a:pPr defTabSz="801688">
                <a:buFont typeface="Arial" pitchFamily="34" charset="0"/>
                <a:buChar char="•"/>
              </a:pPr>
              <a:r>
                <a:rPr lang="en-US" sz="1200" dirty="0" smtClean="0">
                  <a:cs typeface="Arial Unicode MS" panose="020B0604020202020204" pitchFamily="34" charset="-128"/>
                </a:rPr>
                <a:t> Reduce </a:t>
              </a:r>
              <a:r>
                <a:rPr lang="en-US" sz="1200" dirty="0">
                  <a:cs typeface="Arial Unicode MS" panose="020B0604020202020204" pitchFamily="34" charset="-128"/>
                </a:rPr>
                <a:t>Attack </a:t>
              </a:r>
              <a:r>
                <a:rPr lang="en-US" sz="1200" dirty="0" smtClean="0">
                  <a:cs typeface="Arial Unicode MS" panose="020B0604020202020204" pitchFamily="34" charset="-128"/>
                </a:rPr>
                <a:t>Surface </a:t>
              </a:r>
            </a:p>
            <a:p>
              <a:pPr defTabSz="801688">
                <a:buFont typeface="Arial" pitchFamily="34" charset="0"/>
                <a:buChar char="•"/>
              </a:pPr>
              <a:r>
                <a:rPr lang="en-US" sz="1200" dirty="0" smtClean="0">
                  <a:cs typeface="Arial Unicode MS" panose="020B0604020202020204" pitchFamily="34" charset="-128"/>
                </a:rPr>
                <a:t> Inspect </a:t>
              </a:r>
              <a:r>
                <a:rPr lang="en-US" sz="1200" dirty="0">
                  <a:cs typeface="Arial Unicode MS" panose="020B0604020202020204" pitchFamily="34" charset="-128"/>
                </a:rPr>
                <a:t>&amp; Block </a:t>
              </a:r>
              <a:r>
                <a:rPr lang="en-US" sz="1200" dirty="0" smtClean="0">
                  <a:cs typeface="Arial Unicode MS" panose="020B0604020202020204" pitchFamily="34" charset="-128"/>
                </a:rPr>
                <a:t>Known Threats</a:t>
              </a:r>
              <a:endParaRPr lang="en-US" sz="1200" dirty="0">
                <a:cs typeface="Arial Unicode MS" panose="020B0604020202020204" pitchFamily="34" charset="-128"/>
              </a:endParaRPr>
            </a:p>
          </p:txBody>
        </p:sp>
        <p:sp>
          <p:nvSpPr>
            <p:cNvPr id="17" name="Text Box 13"/>
            <p:cNvSpPr txBox="1">
              <a:spLocks noChangeArrowheads="1"/>
            </p:cNvSpPr>
            <p:nvPr/>
          </p:nvSpPr>
          <p:spPr bwMode="gray">
            <a:xfrm>
              <a:off x="534090" y="2400413"/>
              <a:ext cx="2580835" cy="622157"/>
            </a:xfrm>
            <a:prstGeom prst="rect">
              <a:avLst/>
            </a:prstGeom>
            <a:noFill/>
            <a:ln w="9525" algn="ctr">
              <a:noFill/>
              <a:miter lim="800000"/>
              <a:headEnd/>
              <a:tailEnd/>
            </a:ln>
          </p:spPr>
          <p:txBody>
            <a:bodyPr wrap="none" lIns="0" tIns="90000" rIns="0" bIns="0">
              <a:spAutoFit/>
            </a:bodyPr>
            <a:lstStyle/>
            <a:p>
              <a:pPr defTabSz="801688"/>
              <a:r>
                <a:rPr lang="en-US" b="1" dirty="0" smtClean="0">
                  <a:solidFill>
                    <a:prstClr val="black"/>
                  </a:solidFill>
                </a:rPr>
                <a:t>Unknown Threats</a:t>
              </a:r>
              <a:endParaRPr lang="en-US" sz="1200" b="1" dirty="0" smtClean="0">
                <a:solidFill>
                  <a:prstClr val="black"/>
                </a:solidFill>
                <a:cs typeface="Arial Unicode MS" panose="020B0604020202020204" pitchFamily="34" charset="-128"/>
              </a:endParaRPr>
            </a:p>
            <a:p>
              <a:pPr defTabSz="801688">
                <a:buFont typeface="Arial" pitchFamily="34" charset="0"/>
                <a:buChar char="•"/>
              </a:pPr>
              <a:r>
                <a:rPr lang="en-US" sz="1200" b="1" dirty="0" smtClean="0">
                  <a:solidFill>
                    <a:prstClr val="black"/>
                  </a:solidFill>
                  <a:cs typeface="Arial Unicode MS" panose="020B0604020202020204" pitchFamily="34" charset="-128"/>
                </a:rPr>
                <a:t> </a:t>
              </a:r>
              <a:r>
                <a:rPr lang="en-US" sz="1200" dirty="0" smtClean="0">
                  <a:cs typeface="Arial Unicode MS" panose="020B0604020202020204" pitchFamily="34" charset="-128"/>
                </a:rPr>
                <a:t>Identify Unknown Threats </a:t>
              </a:r>
            </a:p>
            <a:p>
              <a:pPr defTabSz="801688">
                <a:buFont typeface="Arial" pitchFamily="34" charset="0"/>
                <a:buChar char="•"/>
              </a:pPr>
              <a:r>
                <a:rPr lang="en-US" sz="1200" dirty="0" smtClean="0">
                  <a:cs typeface="Arial Unicode MS" panose="020B0604020202020204" pitchFamily="34" charset="-128"/>
                </a:rPr>
                <a:t> Assess Behavior &amp; Identify Trends</a:t>
              </a:r>
              <a:endParaRPr lang="en-US" sz="1200" dirty="0">
                <a:cs typeface="Arial Unicode MS" panose="020B0604020202020204" pitchFamily="34" charset="-128"/>
              </a:endParaRPr>
            </a:p>
          </p:txBody>
        </p:sp>
        <p:sp>
          <p:nvSpPr>
            <p:cNvPr id="20" name="Text Box 13"/>
            <p:cNvSpPr txBox="1">
              <a:spLocks noChangeArrowheads="1"/>
            </p:cNvSpPr>
            <p:nvPr/>
          </p:nvSpPr>
          <p:spPr bwMode="gray">
            <a:xfrm>
              <a:off x="534090" y="3433867"/>
              <a:ext cx="1471557" cy="622157"/>
            </a:xfrm>
            <a:prstGeom prst="rect">
              <a:avLst/>
            </a:prstGeom>
            <a:noFill/>
            <a:ln w="9525" algn="ctr">
              <a:noFill/>
              <a:miter lim="800000"/>
              <a:headEnd/>
              <a:tailEnd/>
            </a:ln>
          </p:spPr>
          <p:txBody>
            <a:bodyPr wrap="none" lIns="0" tIns="90000" rIns="0" bIns="0">
              <a:spAutoFit/>
            </a:bodyPr>
            <a:lstStyle/>
            <a:p>
              <a:r>
                <a:rPr lang="en-US" b="1" dirty="0" smtClean="0">
                  <a:solidFill>
                    <a:prstClr val="black"/>
                  </a:solidFill>
                </a:rPr>
                <a:t>Response</a:t>
              </a:r>
              <a:endParaRPr lang="en-US" sz="1200" dirty="0"/>
            </a:p>
            <a:p>
              <a:pPr>
                <a:buFont typeface="Arial" pitchFamily="34" charset="0"/>
                <a:buChar char="•"/>
              </a:pPr>
              <a:r>
                <a:rPr lang="en-US" sz="1200" dirty="0" smtClean="0"/>
                <a:t> Identify scope </a:t>
              </a:r>
            </a:p>
            <a:p>
              <a:pPr>
                <a:buFont typeface="Arial" pitchFamily="34" charset="0"/>
                <a:buChar char="•"/>
              </a:pPr>
              <a:r>
                <a:rPr lang="en-US" sz="1200" dirty="0" smtClean="0"/>
                <a:t> Mitigate impact</a:t>
              </a:r>
            </a:p>
          </p:txBody>
        </p:sp>
        <p:cxnSp>
          <p:nvCxnSpPr>
            <p:cNvPr id="18" name="Straight Connector 17"/>
            <p:cNvCxnSpPr/>
            <p:nvPr/>
          </p:nvCxnSpPr>
          <p:spPr>
            <a:xfrm>
              <a:off x="542441" y="2208508"/>
              <a:ext cx="24874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42441" y="3236562"/>
              <a:ext cx="24874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42441" y="4287864"/>
              <a:ext cx="2487478"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15286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Defense Strategy</a:t>
            </a:r>
            <a:endParaRPr lang="en-GB" dirty="0"/>
          </a:p>
        </p:txBody>
      </p:sp>
      <p:sp>
        <p:nvSpPr>
          <p:cNvPr id="10" name="TextBox 9"/>
          <p:cNvSpPr txBox="1"/>
          <p:nvPr/>
        </p:nvSpPr>
        <p:spPr>
          <a:xfrm>
            <a:off x="3784407" y="1752600"/>
            <a:ext cx="1581704" cy="783193"/>
          </a:xfrm>
          <a:prstGeom prst="round2DiagRect">
            <a:avLst/>
          </a:prstGeom>
          <a:solidFill>
            <a:srgbClr val="0070C0"/>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sz="2000" b="1" dirty="0" smtClean="0">
                <a:solidFill>
                  <a:schemeClr val="bg1"/>
                </a:solidFill>
                <a:latin typeface="+mn-lt"/>
                <a:cs typeface="Helvetica 55 Roman"/>
              </a:rPr>
              <a:t>In-Network</a:t>
            </a:r>
            <a:br>
              <a:rPr lang="en-US" sz="2000" b="1" dirty="0" smtClean="0">
                <a:solidFill>
                  <a:schemeClr val="bg1"/>
                </a:solidFill>
                <a:latin typeface="+mn-lt"/>
                <a:cs typeface="Helvetica 55 Roman"/>
              </a:rPr>
            </a:br>
            <a:r>
              <a:rPr lang="en-US" sz="2000" b="1" dirty="0" smtClean="0">
                <a:solidFill>
                  <a:schemeClr val="bg1"/>
                </a:solidFill>
                <a:latin typeface="+mn-lt"/>
                <a:cs typeface="Helvetica 55 Roman"/>
              </a:rPr>
              <a:t>Defenses</a:t>
            </a:r>
            <a:endParaRPr lang="en-GB" sz="2000" b="1" dirty="0" smtClean="0">
              <a:solidFill>
                <a:schemeClr val="bg1"/>
              </a:solidFill>
              <a:latin typeface="+mn-lt"/>
              <a:cs typeface="Helvetica 55 Roman"/>
            </a:endParaRPr>
          </a:p>
        </p:txBody>
      </p:sp>
      <p:grpSp>
        <p:nvGrpSpPr>
          <p:cNvPr id="14" name="Group 13"/>
          <p:cNvGrpSpPr/>
          <p:nvPr/>
        </p:nvGrpSpPr>
        <p:grpSpPr>
          <a:xfrm>
            <a:off x="2094679" y="2188028"/>
            <a:ext cx="3457036" cy="3483428"/>
            <a:chOff x="2094679" y="2188028"/>
            <a:chExt cx="3457036" cy="3483428"/>
          </a:xfrm>
        </p:grpSpPr>
        <p:sp>
          <p:nvSpPr>
            <p:cNvPr id="8" name="Circular Arrow 7"/>
            <p:cNvSpPr/>
            <p:nvPr/>
          </p:nvSpPr>
          <p:spPr bwMode="auto">
            <a:xfrm rot="6634775">
              <a:off x="3363686" y="3483427"/>
              <a:ext cx="1698172" cy="2677886"/>
            </a:xfrm>
            <a:prstGeom prst="circularArrow">
              <a:avLst>
                <a:gd name="adj1" fmla="val 12500"/>
                <a:gd name="adj2" fmla="val 2199997"/>
                <a:gd name="adj3" fmla="val 20457681"/>
                <a:gd name="adj4" fmla="val 16641432"/>
                <a:gd name="adj5" fmla="val 12500"/>
              </a:avLst>
            </a:prstGeom>
            <a:solidFill>
              <a:srgbClr val="008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9" name="Circular Arrow 8"/>
            <p:cNvSpPr/>
            <p:nvPr/>
          </p:nvSpPr>
          <p:spPr bwMode="auto">
            <a:xfrm rot="13695655">
              <a:off x="2601686" y="1698171"/>
              <a:ext cx="1698172" cy="2677886"/>
            </a:xfrm>
            <a:prstGeom prst="circularArrow">
              <a:avLst>
                <a:gd name="adj1" fmla="val 12500"/>
                <a:gd name="adj2" fmla="val 2199997"/>
                <a:gd name="adj3" fmla="val 20457681"/>
                <a:gd name="adj4" fmla="val 16641432"/>
                <a:gd name="adj5" fmla="val 12500"/>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11" name="TextBox 10"/>
            <p:cNvSpPr txBox="1"/>
            <p:nvPr/>
          </p:nvSpPr>
          <p:spPr>
            <a:xfrm>
              <a:off x="2094679" y="4174672"/>
              <a:ext cx="1673674" cy="783193"/>
            </a:xfrm>
            <a:prstGeom prst="round2DiagRect">
              <a:avLst/>
            </a:prstGeom>
            <a:solidFill>
              <a:srgbClr val="FFC000"/>
            </a:solid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sz="2000" b="1" dirty="0" smtClean="0">
                  <a:solidFill>
                    <a:srgbClr val="000000"/>
                  </a:solidFill>
                  <a:latin typeface="+mn-lt"/>
                  <a:cs typeface="Helvetica 55 Roman"/>
                </a:rPr>
                <a:t>Continuous</a:t>
              </a:r>
            </a:p>
            <a:p>
              <a:pPr algn="ctr"/>
              <a:r>
                <a:rPr lang="en-US" sz="2000" b="1" dirty="0" smtClean="0">
                  <a:solidFill>
                    <a:srgbClr val="000000"/>
                  </a:solidFill>
                  <a:latin typeface="+mn-lt"/>
                  <a:cs typeface="Helvetica 55 Roman"/>
                </a:rPr>
                <a:t>Updates</a:t>
              </a:r>
              <a:endParaRPr lang="en-GB" sz="2000" b="1" dirty="0" smtClean="0">
                <a:solidFill>
                  <a:srgbClr val="000000"/>
                </a:solidFill>
                <a:latin typeface="+mn-lt"/>
                <a:cs typeface="Helvetica 55 Roman"/>
              </a:endParaRPr>
            </a:p>
          </p:txBody>
        </p:sp>
      </p:grpSp>
      <p:grpSp>
        <p:nvGrpSpPr>
          <p:cNvPr id="13" name="Group 12"/>
          <p:cNvGrpSpPr/>
          <p:nvPr/>
        </p:nvGrpSpPr>
        <p:grpSpPr>
          <a:xfrm>
            <a:off x="5214257" y="2492829"/>
            <a:ext cx="2286402" cy="2677886"/>
            <a:chOff x="5214257" y="2492829"/>
            <a:chExt cx="2286402" cy="2677886"/>
          </a:xfrm>
        </p:grpSpPr>
        <p:sp>
          <p:nvSpPr>
            <p:cNvPr id="7" name="Circular Arrow 6"/>
            <p:cNvSpPr/>
            <p:nvPr/>
          </p:nvSpPr>
          <p:spPr bwMode="auto">
            <a:xfrm rot="20861099">
              <a:off x="5214257" y="2492829"/>
              <a:ext cx="1698172" cy="2677886"/>
            </a:xfrm>
            <a:prstGeom prst="circularArrow">
              <a:avLst>
                <a:gd name="adj1" fmla="val 12500"/>
                <a:gd name="adj2" fmla="val 2199997"/>
                <a:gd name="adj3" fmla="val 20457681"/>
                <a:gd name="adj4" fmla="val 16641432"/>
                <a:gd name="adj5" fmla="val 12500"/>
              </a:avLst>
            </a:prstGeom>
            <a:solidFill>
              <a:srgbClr val="0070C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12" name="TextBox 11"/>
            <p:cNvSpPr txBox="1"/>
            <p:nvPr/>
          </p:nvSpPr>
          <p:spPr>
            <a:xfrm>
              <a:off x="5242147" y="4174672"/>
              <a:ext cx="2258512" cy="783193"/>
            </a:xfrm>
            <a:prstGeom prst="round2DiagRect">
              <a:avLst/>
            </a:prstGeom>
            <a:solidFill>
              <a:srgbClr val="008000"/>
            </a:solidFill>
            <a:ln/>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en-US" sz="2000" b="1" dirty="0" smtClean="0">
                  <a:solidFill>
                    <a:schemeClr val="bg1"/>
                  </a:solidFill>
                  <a:latin typeface="+mn-lt"/>
                  <a:cs typeface="Helvetica 55 Roman"/>
                </a:rPr>
                <a:t>Threat Research</a:t>
              </a:r>
              <a:br>
                <a:rPr lang="en-US" sz="2000" b="1" dirty="0" smtClean="0">
                  <a:solidFill>
                    <a:schemeClr val="bg1"/>
                  </a:solidFill>
                  <a:latin typeface="+mn-lt"/>
                  <a:cs typeface="Helvetica 55 Roman"/>
                </a:rPr>
              </a:br>
              <a:r>
                <a:rPr lang="en-US" sz="2000" b="1" dirty="0" smtClean="0">
                  <a:solidFill>
                    <a:schemeClr val="bg1"/>
                  </a:solidFill>
                  <a:latin typeface="+mn-lt"/>
                  <a:cs typeface="Helvetica 55 Roman"/>
                </a:rPr>
                <a:t>and Discovery</a:t>
              </a:r>
              <a:endParaRPr lang="en-GB" sz="2000" b="1" dirty="0" smtClean="0">
                <a:solidFill>
                  <a:schemeClr val="bg1"/>
                </a:solidFill>
                <a:latin typeface="+mn-lt"/>
                <a:cs typeface="Helvetica 55 Roman"/>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1334349" y="3654059"/>
            <a:ext cx="5438850" cy="2545920"/>
            <a:chOff x="1484730" y="3720907"/>
            <a:chExt cx="5438850" cy="2545920"/>
          </a:xfrm>
        </p:grpSpPr>
        <p:sp>
          <p:nvSpPr>
            <p:cNvPr id="60" name="Trapezoid 59"/>
            <p:cNvSpPr/>
            <p:nvPr/>
          </p:nvSpPr>
          <p:spPr bwMode="auto">
            <a:xfrm flipV="1">
              <a:off x="2493094" y="3720907"/>
              <a:ext cx="4430486" cy="1783133"/>
            </a:xfrm>
            <a:prstGeom prst="trapezoid">
              <a:avLst>
                <a:gd name="adj" fmla="val 105709"/>
              </a:avLst>
            </a:prstGeom>
            <a:gradFill flip="none" rotWithShape="1">
              <a:gsLst>
                <a:gs pos="0">
                  <a:srgbClr val="A5ACB0"/>
                </a:gs>
                <a:gs pos="100000">
                  <a:srgbClr val="FFFFFF"/>
                </a:gs>
              </a:gsLst>
              <a:lin ang="54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
          <p:nvSpPr>
            <p:cNvPr id="57" name="Process 56"/>
            <p:cNvSpPr/>
            <p:nvPr/>
          </p:nvSpPr>
          <p:spPr>
            <a:xfrm>
              <a:off x="1503005" y="5070221"/>
              <a:ext cx="2359887" cy="464723"/>
            </a:xfrm>
            <a:prstGeom prst="flowChartProcess">
              <a:avLst/>
            </a:prstGeom>
            <a:solidFill>
              <a:srgbClr val="6576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err="1" smtClean="0">
                  <a:solidFill>
                    <a:schemeClr val="bg1"/>
                  </a:solidFill>
                  <a:latin typeface="+mj-lt"/>
                  <a:cs typeface="HelveticaNeueLT Pro 75 Bd"/>
                </a:rPr>
                <a:t>FortiGuard</a:t>
              </a:r>
              <a:r>
                <a:rPr lang="en-US" sz="1800" b="1" dirty="0" smtClean="0">
                  <a:solidFill>
                    <a:schemeClr val="bg1"/>
                  </a:solidFill>
                  <a:latin typeface="+mj-lt"/>
                  <a:cs typeface="HelveticaNeueLT Pro 75 Bd"/>
                </a:rPr>
                <a:t> Lab</a:t>
              </a:r>
              <a:endParaRPr lang="en-US" sz="1800" b="1" dirty="0">
                <a:solidFill>
                  <a:schemeClr val="bg1"/>
                </a:solidFill>
                <a:latin typeface="+mj-lt"/>
                <a:cs typeface="HelveticaNeueLT Pro 75 Bd"/>
              </a:endParaRPr>
            </a:p>
          </p:txBody>
        </p:sp>
        <p:sp>
          <p:nvSpPr>
            <p:cNvPr id="58" name="Process 57"/>
            <p:cNvSpPr/>
            <p:nvPr/>
          </p:nvSpPr>
          <p:spPr>
            <a:xfrm>
              <a:off x="1484730" y="5590995"/>
              <a:ext cx="2369026" cy="464723"/>
            </a:xfrm>
            <a:prstGeom prst="flowChartProcess">
              <a:avLst/>
            </a:prstGeom>
            <a:solidFill>
              <a:srgbClr val="6576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err="1" smtClean="0">
                  <a:solidFill>
                    <a:schemeClr val="bg1"/>
                  </a:solidFill>
                  <a:latin typeface="+mj-lt"/>
                  <a:cs typeface="HelveticaNeueLT Pro 75 Bd"/>
                </a:rPr>
                <a:t>FortiGuard</a:t>
              </a:r>
              <a:r>
                <a:rPr lang="en-US" sz="1800" b="1" dirty="0" smtClean="0">
                  <a:solidFill>
                    <a:schemeClr val="bg1"/>
                  </a:solidFill>
                  <a:latin typeface="+mj-lt"/>
                  <a:cs typeface="HelveticaNeueLT Pro 75 Bd"/>
                </a:rPr>
                <a:t> Services</a:t>
              </a:r>
              <a:endParaRPr lang="en-US" sz="1800" b="1" dirty="0">
                <a:solidFill>
                  <a:schemeClr val="bg1"/>
                </a:solidFill>
                <a:latin typeface="+mj-lt"/>
                <a:cs typeface="HelveticaNeueLT Pro 75 Bd"/>
              </a:endParaRPr>
            </a:p>
          </p:txBody>
        </p:sp>
        <p:pic>
          <p:nvPicPr>
            <p:cNvPr id="59" name="Picture 5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163" y="4629096"/>
              <a:ext cx="1634184" cy="1637731"/>
            </a:xfrm>
            <a:prstGeom prst="rect">
              <a:avLst/>
            </a:prstGeom>
          </p:spPr>
        </p:pic>
      </p:grpSp>
      <p:sp>
        <p:nvSpPr>
          <p:cNvPr id="46" name="Title 45"/>
          <p:cNvSpPr>
            <a:spLocks noGrp="1"/>
          </p:cNvSpPr>
          <p:nvPr>
            <p:ph type="title"/>
          </p:nvPr>
        </p:nvSpPr>
        <p:spPr/>
        <p:txBody>
          <a:bodyPr>
            <a:normAutofit/>
          </a:bodyPr>
          <a:lstStyle/>
          <a:p>
            <a:r>
              <a:rPr lang="en-US" dirty="0" smtClean="0"/>
              <a:t>The Fortinet ATP Solution</a:t>
            </a:r>
            <a:endParaRPr lang="en-GB" dirty="0"/>
          </a:p>
        </p:txBody>
      </p:sp>
      <p:sp>
        <p:nvSpPr>
          <p:cNvPr id="13" name="Oval 12"/>
          <p:cNvSpPr/>
          <p:nvPr/>
        </p:nvSpPr>
        <p:spPr bwMode="auto">
          <a:xfrm>
            <a:off x="2215238" y="1347554"/>
            <a:ext cx="4713514" cy="3156857"/>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dirty="0">
              <a:ln>
                <a:noFill/>
              </a:ln>
              <a:solidFill>
                <a:schemeClr val="accent2"/>
              </a:solidFill>
              <a:effectLst/>
              <a:latin typeface="Arial" charset="0"/>
            </a:endParaRPr>
          </a:p>
        </p:txBody>
      </p:sp>
      <p:pic>
        <p:nvPicPr>
          <p:cNvPr id="36" name="Picture 3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67672" y="1257071"/>
            <a:ext cx="832734" cy="1023799"/>
          </a:xfrm>
          <a:prstGeom prst="rect">
            <a:avLst/>
          </a:prstGeom>
        </p:spPr>
      </p:pic>
      <p:pic>
        <p:nvPicPr>
          <p:cNvPr id="49" name="Picture 4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89690" y="1568099"/>
            <a:ext cx="832734" cy="1023799"/>
          </a:xfrm>
          <a:prstGeom prst="rect">
            <a:avLst/>
          </a:prstGeom>
        </p:spPr>
      </p:pic>
      <p:pic>
        <p:nvPicPr>
          <p:cNvPr id="50" name="Picture 4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11708" y="1885607"/>
            <a:ext cx="832734" cy="1023799"/>
          </a:xfrm>
          <a:prstGeom prst="rect">
            <a:avLst/>
          </a:prstGeom>
        </p:spPr>
      </p:pic>
      <p:pic>
        <p:nvPicPr>
          <p:cNvPr id="53" name="Picture 5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47276" y="4139458"/>
            <a:ext cx="345084" cy="345833"/>
          </a:xfrm>
          <a:prstGeom prst="rect">
            <a:avLst/>
          </a:prstGeom>
        </p:spPr>
      </p:pic>
      <p:pic>
        <p:nvPicPr>
          <p:cNvPr id="54" name="Picture 5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3607" y="3728321"/>
            <a:ext cx="345084" cy="345833"/>
          </a:xfrm>
          <a:prstGeom prst="rect">
            <a:avLst/>
          </a:prstGeom>
        </p:spPr>
      </p:pic>
      <p:pic>
        <p:nvPicPr>
          <p:cNvPr id="35" name="Picture 3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698699" y="1174584"/>
            <a:ext cx="345833" cy="345833"/>
          </a:xfrm>
          <a:prstGeom prst="rect">
            <a:avLst/>
          </a:prstGeom>
        </p:spPr>
      </p:pic>
      <p:pic>
        <p:nvPicPr>
          <p:cNvPr id="51" name="Picture 5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307759" y="1479132"/>
            <a:ext cx="345833" cy="345833"/>
          </a:xfrm>
          <a:prstGeom prst="rect">
            <a:avLst/>
          </a:prstGeom>
        </p:spPr>
      </p:pic>
      <p:pic>
        <p:nvPicPr>
          <p:cNvPr id="52" name="Picture 5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36258" y="1790160"/>
            <a:ext cx="345833" cy="345833"/>
          </a:xfrm>
          <a:prstGeom prst="rect">
            <a:avLst/>
          </a:prstGeom>
        </p:spPr>
      </p:pic>
      <p:grpSp>
        <p:nvGrpSpPr>
          <p:cNvPr id="3" name="Group 62"/>
          <p:cNvGrpSpPr/>
          <p:nvPr/>
        </p:nvGrpSpPr>
        <p:grpSpPr>
          <a:xfrm>
            <a:off x="2773167" y="3152332"/>
            <a:ext cx="1659797" cy="1005005"/>
            <a:chOff x="2773167" y="3152332"/>
            <a:chExt cx="1659797" cy="1005005"/>
          </a:xfrm>
        </p:grpSpPr>
        <p:pic>
          <p:nvPicPr>
            <p:cNvPr id="33" name="Picture 3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73167" y="3152332"/>
              <a:ext cx="1224600" cy="887831"/>
            </a:xfrm>
            <a:prstGeom prst="rect">
              <a:avLst/>
            </a:prstGeom>
          </p:spPr>
        </p:pic>
        <p:sp>
          <p:nvSpPr>
            <p:cNvPr id="41" name="TextBox 40"/>
            <p:cNvSpPr txBox="1"/>
            <p:nvPr/>
          </p:nvSpPr>
          <p:spPr>
            <a:xfrm>
              <a:off x="3563815" y="3880338"/>
              <a:ext cx="869149" cy="276999"/>
            </a:xfrm>
            <a:prstGeom prst="rect">
              <a:avLst/>
            </a:prstGeom>
            <a:noFill/>
          </p:spPr>
          <p:txBody>
            <a:bodyPr wrap="none" rtlCol="0">
              <a:spAutoFit/>
            </a:bodyPr>
            <a:lstStyle/>
            <a:p>
              <a:r>
                <a:rPr lang="en-US" sz="1200" b="1" dirty="0" smtClean="0">
                  <a:solidFill>
                    <a:schemeClr val="bg1"/>
                  </a:solidFill>
                </a:rPr>
                <a:t>FortiGate</a:t>
              </a:r>
            </a:p>
          </p:txBody>
        </p:sp>
      </p:grpSp>
      <p:grpSp>
        <p:nvGrpSpPr>
          <p:cNvPr id="4" name="Group 61"/>
          <p:cNvGrpSpPr/>
          <p:nvPr/>
        </p:nvGrpSpPr>
        <p:grpSpPr>
          <a:xfrm>
            <a:off x="2414953" y="1639771"/>
            <a:ext cx="1563376" cy="970120"/>
            <a:chOff x="2414953" y="1639771"/>
            <a:chExt cx="1563376" cy="970120"/>
          </a:xfrm>
        </p:grpSpPr>
        <p:pic>
          <p:nvPicPr>
            <p:cNvPr id="32" name="Picture 3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8597" y="1639771"/>
              <a:ext cx="1229732" cy="891553"/>
            </a:xfrm>
            <a:prstGeom prst="rect">
              <a:avLst/>
            </a:prstGeom>
          </p:spPr>
        </p:pic>
        <p:sp>
          <p:nvSpPr>
            <p:cNvPr id="42" name="TextBox 41"/>
            <p:cNvSpPr txBox="1"/>
            <p:nvPr/>
          </p:nvSpPr>
          <p:spPr>
            <a:xfrm>
              <a:off x="2414953" y="2332892"/>
              <a:ext cx="827471" cy="276999"/>
            </a:xfrm>
            <a:prstGeom prst="rect">
              <a:avLst/>
            </a:prstGeom>
            <a:noFill/>
          </p:spPr>
          <p:txBody>
            <a:bodyPr wrap="none" rtlCol="0">
              <a:spAutoFit/>
            </a:bodyPr>
            <a:lstStyle/>
            <a:p>
              <a:r>
                <a:rPr lang="en-US" sz="1200" b="1" dirty="0" smtClean="0">
                  <a:solidFill>
                    <a:schemeClr val="bg1"/>
                  </a:solidFill>
                </a:rPr>
                <a:t>FortiMail</a:t>
              </a:r>
            </a:p>
          </p:txBody>
        </p:sp>
      </p:grpSp>
      <p:grpSp>
        <p:nvGrpSpPr>
          <p:cNvPr id="5" name="Group 63"/>
          <p:cNvGrpSpPr/>
          <p:nvPr/>
        </p:nvGrpSpPr>
        <p:grpSpPr>
          <a:xfrm>
            <a:off x="4865076" y="3155635"/>
            <a:ext cx="1510615" cy="978257"/>
            <a:chOff x="4865076" y="3155635"/>
            <a:chExt cx="1510615" cy="978257"/>
          </a:xfrm>
        </p:grpSpPr>
        <p:pic>
          <p:nvPicPr>
            <p:cNvPr id="44" name="Picture 4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148844" y="3155635"/>
              <a:ext cx="1226847" cy="889462"/>
            </a:xfrm>
            <a:prstGeom prst="rect">
              <a:avLst/>
            </a:prstGeom>
          </p:spPr>
        </p:pic>
        <p:sp>
          <p:nvSpPr>
            <p:cNvPr id="55" name="TextBox 54"/>
            <p:cNvSpPr txBox="1"/>
            <p:nvPr/>
          </p:nvSpPr>
          <p:spPr>
            <a:xfrm>
              <a:off x="4865076" y="3856893"/>
              <a:ext cx="850361" cy="276999"/>
            </a:xfrm>
            <a:prstGeom prst="rect">
              <a:avLst/>
            </a:prstGeom>
            <a:noFill/>
          </p:spPr>
          <p:txBody>
            <a:bodyPr wrap="none" rtlCol="0">
              <a:spAutoFit/>
            </a:bodyPr>
            <a:lstStyle/>
            <a:p>
              <a:r>
                <a:rPr lang="en-US" sz="1200" b="1" dirty="0" smtClean="0">
                  <a:solidFill>
                    <a:schemeClr val="bg1"/>
                  </a:solidFill>
                </a:rPr>
                <a:t>FortiWeb</a:t>
              </a:r>
            </a:p>
          </p:txBody>
        </p:sp>
      </p:grpSp>
      <p:sp>
        <p:nvSpPr>
          <p:cNvPr id="56" name="TextBox 55"/>
          <p:cNvSpPr txBox="1"/>
          <p:nvPr/>
        </p:nvSpPr>
        <p:spPr>
          <a:xfrm>
            <a:off x="5275384" y="1160585"/>
            <a:ext cx="955711" cy="276999"/>
          </a:xfrm>
          <a:prstGeom prst="rect">
            <a:avLst/>
          </a:prstGeom>
          <a:noFill/>
        </p:spPr>
        <p:txBody>
          <a:bodyPr wrap="none" rtlCol="0">
            <a:spAutoFit/>
          </a:bodyPr>
          <a:lstStyle/>
          <a:p>
            <a:r>
              <a:rPr lang="en-US" sz="1200" b="1" dirty="0" smtClean="0"/>
              <a:t>FortiClient</a:t>
            </a:r>
          </a:p>
        </p:txBody>
      </p:sp>
      <p:grpSp>
        <p:nvGrpSpPr>
          <p:cNvPr id="6" name="Group 64"/>
          <p:cNvGrpSpPr/>
          <p:nvPr/>
        </p:nvGrpSpPr>
        <p:grpSpPr>
          <a:xfrm>
            <a:off x="3952396" y="2093788"/>
            <a:ext cx="1193974" cy="1418780"/>
            <a:chOff x="3952396" y="2093788"/>
            <a:chExt cx="1193974" cy="1418780"/>
          </a:xfrm>
        </p:grpSpPr>
        <p:grpSp>
          <p:nvGrpSpPr>
            <p:cNvPr id="7" name="Group 36"/>
            <p:cNvGrpSpPr/>
            <p:nvPr/>
          </p:nvGrpSpPr>
          <p:grpSpPr>
            <a:xfrm>
              <a:off x="3952396" y="2093788"/>
              <a:ext cx="1185737" cy="1195772"/>
              <a:chOff x="3952396" y="2093788"/>
              <a:chExt cx="1185737" cy="1195772"/>
            </a:xfrm>
          </p:grpSpPr>
          <p:pic>
            <p:nvPicPr>
              <p:cNvPr id="43" name="Picture 4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952396" y="2429904"/>
                <a:ext cx="1185737" cy="859656"/>
              </a:xfrm>
              <a:prstGeom prst="rect">
                <a:avLst/>
              </a:prstGeom>
            </p:spPr>
          </p:pic>
          <p:pic>
            <p:nvPicPr>
              <p:cNvPr id="29" name="Picture 28"/>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227212" y="2093788"/>
                <a:ext cx="548640" cy="548640"/>
              </a:xfrm>
              <a:prstGeom prst="rect">
                <a:avLst/>
              </a:prstGeom>
            </p:spPr>
          </p:pic>
        </p:grpSp>
        <p:sp>
          <p:nvSpPr>
            <p:cNvPr id="61" name="TextBox 60"/>
            <p:cNvSpPr txBox="1"/>
            <p:nvPr/>
          </p:nvSpPr>
          <p:spPr>
            <a:xfrm>
              <a:off x="3967842" y="3235569"/>
              <a:ext cx="1178528" cy="276999"/>
            </a:xfrm>
            <a:prstGeom prst="rect">
              <a:avLst/>
            </a:prstGeom>
            <a:noFill/>
          </p:spPr>
          <p:txBody>
            <a:bodyPr wrap="none" rtlCol="0">
              <a:spAutoFit/>
            </a:bodyPr>
            <a:lstStyle/>
            <a:p>
              <a:r>
                <a:rPr lang="en-US" sz="1200" b="1" dirty="0" smtClean="0">
                  <a:solidFill>
                    <a:schemeClr val="bg1"/>
                  </a:solidFill>
                </a:rPr>
                <a:t>FortiSandbox</a:t>
              </a:r>
            </a:p>
          </p:txBody>
        </p:sp>
      </p:grpSp>
      <p:grpSp>
        <p:nvGrpSpPr>
          <p:cNvPr id="8" name="Group 39"/>
          <p:cNvGrpSpPr/>
          <p:nvPr/>
        </p:nvGrpSpPr>
        <p:grpSpPr>
          <a:xfrm>
            <a:off x="3066627" y="1355235"/>
            <a:ext cx="2928425" cy="2014023"/>
            <a:chOff x="3066627" y="1355235"/>
            <a:chExt cx="2928425" cy="2014023"/>
          </a:xfrm>
        </p:grpSpPr>
        <p:pic>
          <p:nvPicPr>
            <p:cNvPr id="28" name="Picture 27"/>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3066627" y="1355235"/>
              <a:ext cx="548640" cy="548640"/>
            </a:xfrm>
            <a:prstGeom prst="rect">
              <a:avLst/>
            </a:prstGeom>
          </p:spPr>
        </p:pic>
        <p:pic>
          <p:nvPicPr>
            <p:cNvPr id="30" name="Picture 29"/>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5446412" y="2820618"/>
              <a:ext cx="548640" cy="548640"/>
            </a:xfrm>
            <a:prstGeom prst="rect">
              <a:avLst/>
            </a:prstGeom>
          </p:spPr>
        </p:pic>
        <p:pic>
          <p:nvPicPr>
            <p:cNvPr id="31" name="Picture 30"/>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3066628" y="2808895"/>
              <a:ext cx="548640" cy="548640"/>
            </a:xfrm>
            <a:prstGeom prst="rect">
              <a:avLst/>
            </a:prstGeom>
          </p:spPr>
        </p:pic>
      </p:grpSp>
    </p:spTree>
    <p:extLst>
      <p:ext uri="{BB962C8B-B14F-4D97-AF65-F5344CB8AC3E}">
        <p14:creationId xmlns="" xmlns:p14="http://schemas.microsoft.com/office/powerpoint/2010/main" val="16683464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Today’s Network</a:t>
            </a:r>
            <a:endParaRPr lang="en-GB" dirty="0"/>
          </a:p>
        </p:txBody>
      </p:sp>
      <p:sp>
        <p:nvSpPr>
          <p:cNvPr id="3" name="Text Placeholder 2"/>
          <p:cNvSpPr>
            <a:spLocks noGrp="1"/>
          </p:cNvSpPr>
          <p:nvPr>
            <p:ph idx="1"/>
          </p:nvPr>
        </p:nvSpPr>
        <p:spPr/>
        <p:txBody>
          <a:bodyPr/>
          <a:lstStyle/>
          <a:p>
            <a:r>
              <a:rPr lang="en-US" dirty="0" smtClean="0"/>
              <a:t>Evolution, evolution, evolution</a:t>
            </a:r>
          </a:p>
          <a:p>
            <a:endParaRPr lang="en-US" dirty="0" smtClean="0"/>
          </a:p>
          <a:p>
            <a:endParaRPr lang="en-US" dirty="0" smtClean="0"/>
          </a:p>
          <a:p>
            <a:endParaRPr lang="en-US" dirty="0" smtClean="0"/>
          </a:p>
          <a:p>
            <a:endParaRPr lang="en-US" dirty="0" smtClean="0"/>
          </a:p>
          <a:p>
            <a:r>
              <a:rPr lang="en-US" dirty="0" smtClean="0"/>
              <a:t>Wherever there is value, the cyber criminal will follow</a:t>
            </a:r>
          </a:p>
          <a:p>
            <a:endParaRPr lang="en-US" dirty="0" smtClean="0"/>
          </a:p>
          <a:p>
            <a:r>
              <a:rPr lang="en-US" dirty="0" smtClean="0"/>
              <a:t>React, </a:t>
            </a:r>
            <a:r>
              <a:rPr lang="en-US" dirty="0" smtClean="0"/>
              <a:t>Respond</a:t>
            </a:r>
          </a:p>
          <a:p>
            <a:pPr>
              <a:buNone/>
            </a:pPr>
            <a:r>
              <a:rPr lang="en-US" dirty="0" smtClean="0"/>
              <a:t> </a:t>
            </a:r>
            <a:r>
              <a:rPr lang="en-US" dirty="0" smtClean="0"/>
              <a:t>			</a:t>
            </a:r>
            <a:r>
              <a:rPr lang="en-US" dirty="0" smtClean="0"/>
              <a:t>… </a:t>
            </a:r>
            <a:r>
              <a:rPr lang="en-US" dirty="0" smtClean="0"/>
              <a:t>Anticipate</a:t>
            </a:r>
            <a:endParaRPr lang="en-GB" dirty="0"/>
          </a:p>
        </p:txBody>
      </p:sp>
      <p:pic>
        <p:nvPicPr>
          <p:cNvPr id="4" name="Picture 3" descr="Infographic-Evolution-of-Technology2-1024x518.jpg"/>
          <p:cNvPicPr>
            <a:picLocks noChangeAspect="1"/>
          </p:cNvPicPr>
          <p:nvPr/>
        </p:nvPicPr>
        <p:blipFill>
          <a:blip r:embed="rId3"/>
          <a:stretch>
            <a:fillRect/>
          </a:stretch>
        </p:blipFill>
        <p:spPr>
          <a:xfrm>
            <a:off x="584426" y="1941740"/>
            <a:ext cx="7953375" cy="1428750"/>
          </a:xfrm>
          <a:prstGeom prst="rect">
            <a:avLst/>
          </a:prstGeom>
        </p:spPr>
      </p:pic>
      <p:pic>
        <p:nvPicPr>
          <p:cNvPr id="6" name="Picture 5" descr="FIFA14KC_pro-instincts-front.png"/>
          <p:cNvPicPr>
            <a:picLocks noChangeAspect="1"/>
          </p:cNvPicPr>
          <p:nvPr/>
        </p:nvPicPr>
        <p:blipFill>
          <a:blip r:embed="rId4"/>
          <a:stretch>
            <a:fillRect/>
          </a:stretch>
        </p:blipFill>
        <p:spPr>
          <a:xfrm>
            <a:off x="4761820" y="4114798"/>
            <a:ext cx="1966308" cy="2113189"/>
          </a:xfrm>
          <a:prstGeom prst="rect">
            <a:avLst/>
          </a:prstGeom>
        </p:spPr>
      </p:pic>
      <p:pic>
        <p:nvPicPr>
          <p:cNvPr id="7" name="Picture 6" descr="Butler Interception.jpg"/>
          <p:cNvPicPr>
            <a:picLocks noChangeAspect="1"/>
          </p:cNvPicPr>
          <p:nvPr/>
        </p:nvPicPr>
        <p:blipFill>
          <a:blip r:embed="rId5"/>
          <a:stretch>
            <a:fillRect/>
          </a:stretch>
        </p:blipFill>
        <p:spPr>
          <a:xfrm>
            <a:off x="4276044" y="4011127"/>
            <a:ext cx="3365728" cy="221141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a_299662_en.png"/>
          <p:cNvPicPr>
            <a:picLocks/>
          </p:cNvPicPr>
          <p:nvPr/>
        </p:nvPicPr>
        <p:blipFill rotWithShape="1">
          <a:blip r:embed="rId3" cstate="screen">
            <a:alphaModFix amt="59000"/>
            <a:duotone>
              <a:prstClr val="black"/>
              <a:srgbClr val="000000">
                <a:alpha val="50980"/>
                <a:tint val="45000"/>
                <a:satMod val="400000"/>
              </a:srgbClr>
            </a:duotone>
            <a:extLst>
              <a:ext uri="{28A0092B-C50C-407E-A947-70E740481C1C}">
                <a14:useLocalDpi xmlns:a14="http://schemas.microsoft.com/office/drawing/2010/main" xmlns=""/>
              </a:ext>
            </a:extLst>
          </a:blip>
          <a:srcRect r="14301"/>
          <a:stretch/>
        </p:blipFill>
        <p:spPr>
          <a:xfrm>
            <a:off x="0" y="1219200"/>
            <a:ext cx="9144000" cy="5031227"/>
          </a:xfrm>
          <a:prstGeom prst="rect">
            <a:avLst/>
          </a:prstGeom>
        </p:spPr>
      </p:pic>
      <p:sp>
        <p:nvSpPr>
          <p:cNvPr id="5" name="TextBox 4"/>
          <p:cNvSpPr txBox="1"/>
          <p:nvPr/>
        </p:nvSpPr>
        <p:spPr>
          <a:xfrm>
            <a:off x="2189008" y="1490960"/>
            <a:ext cx="4765985" cy="523220"/>
          </a:xfrm>
          <a:prstGeom prst="rect">
            <a:avLst/>
          </a:prstGeom>
          <a:noFill/>
        </p:spPr>
        <p:txBody>
          <a:bodyPr wrap="none" rtlCol="0" anchor="ctr" anchorCtr="0">
            <a:spAutoFit/>
          </a:bodyPr>
          <a:lstStyle/>
          <a:p>
            <a:pPr algn="ctr"/>
            <a:r>
              <a:rPr lang="en-US" sz="2800" dirty="0" smtClean="0">
                <a:solidFill>
                  <a:schemeClr val="bg1"/>
                </a:solidFill>
              </a:rPr>
              <a:t>DON</a:t>
            </a:r>
            <a:r>
              <a:rPr lang="fr-FR" sz="2800" dirty="0" smtClean="0">
                <a:solidFill>
                  <a:schemeClr val="bg1"/>
                </a:solidFill>
              </a:rPr>
              <a:t>’</a:t>
            </a:r>
            <a:r>
              <a:rPr lang="en-US" sz="2800" dirty="0" smtClean="0">
                <a:solidFill>
                  <a:schemeClr val="bg1"/>
                </a:solidFill>
              </a:rPr>
              <a:t>T GO UNPROTECTED</a:t>
            </a:r>
            <a:endParaRPr lang="en-US" sz="2800" dirty="0">
              <a:solidFill>
                <a:schemeClr val="bg1"/>
              </a:solidFill>
            </a:endParaRPr>
          </a:p>
        </p:txBody>
      </p:sp>
      <p:pic>
        <p:nvPicPr>
          <p:cNvPr id="4098" name="Picture 2" descr="C:\Users\dlieberman\Desktop\Fortinet_LogoTag_WhiteRed_Lg.png"/>
          <p:cNvPicPr>
            <a:picLocks noChangeAspect="1" noChangeArrowheads="1"/>
          </p:cNvPicPr>
          <p:nvPr/>
        </p:nvPicPr>
        <p:blipFill>
          <a:blip r:embed="rId4" cstate="print"/>
          <a:srcRect/>
          <a:stretch>
            <a:fillRect/>
          </a:stretch>
        </p:blipFill>
        <p:spPr bwMode="auto">
          <a:xfrm>
            <a:off x="485776" y="1997673"/>
            <a:ext cx="8224837" cy="3966355"/>
          </a:xfrm>
          <a:prstGeom prst="rect">
            <a:avLst/>
          </a:prstGeom>
          <a:noFill/>
        </p:spPr>
      </p:pic>
    </p:spTree>
    <p:extLst>
      <p:ext uri="{BB962C8B-B14F-4D97-AF65-F5344CB8AC3E}">
        <p14:creationId xmlns:p14="http://schemas.microsoft.com/office/powerpoint/2010/main" xmlns="" val="100466080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 Today</a:t>
            </a:r>
            <a:endParaRPr lang="en-GB" dirty="0"/>
          </a:p>
        </p:txBody>
      </p:sp>
      <p:sp>
        <p:nvSpPr>
          <p:cNvPr id="5" name="Rectangle 4"/>
          <p:cNvSpPr/>
          <p:nvPr/>
        </p:nvSpPr>
        <p:spPr>
          <a:xfrm>
            <a:off x="1119474" y="1294945"/>
            <a:ext cx="7194598" cy="1261884"/>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APT</a:t>
            </a: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Advanced Persisten</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 Threats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306641" y="2927230"/>
            <a:ext cx="6820265" cy="1261884"/>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ATA</a:t>
            </a: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Advanced Targeted Attacks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bwMode="auto">
          <a:xfrm>
            <a:off x="457200" y="1208314"/>
            <a:ext cx="8545286" cy="1665515"/>
          </a:xfrm>
          <a:prstGeom prst="rect">
            <a:avLst/>
          </a:prstGeom>
          <a:solidFill>
            <a:schemeClr val="bg1">
              <a:alpha val="8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GB" sz="2000" b="0" i="0" u="none" strike="noStrike" cap="none" normalizeH="0" baseline="0">
              <a:ln>
                <a:noFill/>
              </a:ln>
              <a:solidFill>
                <a:schemeClr val="accent2"/>
              </a:solidFill>
              <a:effectLst/>
              <a:latin typeface="Arial"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ond_ppt_v03_img_05.jpg"/>
          <p:cNvPicPr>
            <a:picLocks noChangeAspect="1"/>
          </p:cNvPicPr>
          <p:nvPr/>
        </p:nvPicPr>
        <p:blipFill>
          <a:blip r:embed="rId3" cstate="print">
            <a:lum bright="48000" contrast="-44000"/>
          </a:blip>
          <a:srcRect t="17569"/>
          <a:stretch>
            <a:fillRect/>
          </a:stretch>
        </p:blipFill>
        <p:spPr>
          <a:xfrm flipH="1">
            <a:off x="0" y="1204913"/>
            <a:ext cx="9144000" cy="5653087"/>
          </a:xfrm>
          <a:prstGeom prst="rect">
            <a:avLst/>
          </a:prstGeom>
        </p:spPr>
      </p:pic>
      <p:sp>
        <p:nvSpPr>
          <p:cNvPr id="2" name="Title 1"/>
          <p:cNvSpPr>
            <a:spLocks noGrp="1"/>
          </p:cNvSpPr>
          <p:nvPr>
            <p:ph type="title"/>
          </p:nvPr>
        </p:nvSpPr>
        <p:spPr/>
        <p:txBody>
          <a:bodyPr/>
          <a:lstStyle/>
          <a:p>
            <a:r>
              <a:rPr lang="en-US" dirty="0" smtClean="0"/>
              <a:t>The Anatomy Of An Attack</a:t>
            </a:r>
            <a:endParaRPr lang="en-GB" dirty="0"/>
          </a:p>
        </p:txBody>
      </p:sp>
      <p:graphicFrame>
        <p:nvGraphicFramePr>
          <p:cNvPr id="19" name="Diagram 18"/>
          <p:cNvGraphicFramePr/>
          <p:nvPr/>
        </p:nvGraphicFramePr>
        <p:xfrm>
          <a:off x="914400" y="1905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p:cNvSpPr txBox="1"/>
          <p:nvPr/>
        </p:nvSpPr>
        <p:spPr>
          <a:xfrm>
            <a:off x="4712676" y="1938216"/>
            <a:ext cx="2036467" cy="919401"/>
          </a:xfrm>
          <a:prstGeom prst="roundRect">
            <a:avLst/>
          </a:prstGeom>
          <a:gradFill flip="none" rotWithShape="1">
            <a:gsLst>
              <a:gs pos="0">
                <a:srgbClr val="C61019">
                  <a:shade val="30000"/>
                  <a:satMod val="115000"/>
                </a:srgbClr>
              </a:gs>
              <a:gs pos="50000">
                <a:srgbClr val="C61019">
                  <a:shade val="67500"/>
                  <a:satMod val="115000"/>
                </a:srgbClr>
              </a:gs>
              <a:gs pos="100000">
                <a:srgbClr val="C61019">
                  <a:shade val="100000"/>
                  <a:satMod val="115000"/>
                </a:srgbClr>
              </a:gs>
            </a:gsLst>
            <a:lin ang="13500000" scaled="1"/>
            <a:tileRect/>
          </a:grad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b="1" dirty="0" smtClean="0">
                <a:solidFill>
                  <a:schemeClr val="bg1"/>
                </a:solidFill>
                <a:latin typeface="Arial" pitchFamily="34" charset="0"/>
                <a:cs typeface="Arial" pitchFamily="34" charset="0"/>
              </a:rPr>
              <a:t>“Generic Threat”</a:t>
            </a:r>
          </a:p>
          <a:p>
            <a:r>
              <a:rPr lang="en-US" sz="1600" b="1" dirty="0" err="1" smtClean="0">
                <a:solidFill>
                  <a:schemeClr val="bg1"/>
                </a:solidFill>
                <a:latin typeface="Arial" pitchFamily="34" charset="0"/>
                <a:cs typeface="Arial" pitchFamily="34" charset="0"/>
              </a:rPr>
              <a:t>Bot</a:t>
            </a:r>
            <a:endParaRPr lang="en-US" sz="1600" b="1" dirty="0" smtClean="0">
              <a:solidFill>
                <a:schemeClr val="bg1"/>
              </a:solidFill>
              <a:latin typeface="Arial" pitchFamily="34" charset="0"/>
              <a:cs typeface="Arial" pitchFamily="34" charset="0"/>
            </a:endParaRPr>
          </a:p>
          <a:p>
            <a:r>
              <a:rPr lang="en-US" sz="1600" b="1" dirty="0" smtClean="0">
                <a:solidFill>
                  <a:schemeClr val="bg1"/>
                </a:solidFill>
                <a:latin typeface="Arial" pitchFamily="34" charset="0"/>
                <a:cs typeface="Arial" pitchFamily="34" charset="0"/>
              </a:rPr>
              <a:t>Zero Day Threat </a:t>
            </a:r>
            <a:endParaRPr lang="en-GB" sz="1600" b="1" dirty="0" smtClean="0">
              <a:solidFill>
                <a:schemeClr val="bg1"/>
              </a:solidFill>
              <a:latin typeface="Arial" pitchFamily="34" charset="0"/>
              <a:cs typeface="Arial" pitchFamily="34" charset="0"/>
            </a:endParaRPr>
          </a:p>
        </p:txBody>
      </p:sp>
      <p:sp>
        <p:nvSpPr>
          <p:cNvPr id="21" name="TextBox 20"/>
          <p:cNvSpPr txBox="1"/>
          <p:nvPr/>
        </p:nvSpPr>
        <p:spPr>
          <a:xfrm>
            <a:off x="5709136" y="3415324"/>
            <a:ext cx="972671" cy="919401"/>
          </a:xfrm>
          <a:prstGeom prst="roundRect">
            <a:avLst/>
          </a:prstGeom>
          <a:gradFill flip="none" rotWithShape="1">
            <a:gsLst>
              <a:gs pos="0">
                <a:srgbClr val="7F9EAE">
                  <a:shade val="30000"/>
                  <a:satMod val="115000"/>
                </a:srgbClr>
              </a:gs>
              <a:gs pos="50000">
                <a:srgbClr val="7F9EAE">
                  <a:shade val="67500"/>
                  <a:satMod val="115000"/>
                </a:srgbClr>
              </a:gs>
              <a:gs pos="100000">
                <a:srgbClr val="7F9EAE">
                  <a:shade val="100000"/>
                  <a:satMod val="115000"/>
                </a:srgbClr>
              </a:gs>
            </a:gsLst>
            <a:lin ang="13500000" scaled="1"/>
            <a:tileRect/>
          </a:gra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solidFill>
                  <a:schemeClr val="bg1"/>
                </a:solidFill>
                <a:latin typeface="Arial" pitchFamily="34" charset="0"/>
                <a:cs typeface="Arial" pitchFamily="34" charset="0"/>
              </a:rPr>
              <a:t>Trojan</a:t>
            </a:r>
          </a:p>
          <a:p>
            <a:r>
              <a:rPr lang="en-US" sz="1600" b="1" dirty="0" smtClean="0">
                <a:solidFill>
                  <a:schemeClr val="bg1"/>
                </a:solidFill>
                <a:latin typeface="Arial" pitchFamily="34" charset="0"/>
                <a:cs typeface="Arial" pitchFamily="34" charset="0"/>
              </a:rPr>
              <a:t>Virus</a:t>
            </a:r>
          </a:p>
          <a:p>
            <a:r>
              <a:rPr lang="en-US" sz="1600" b="1" dirty="0" smtClean="0">
                <a:solidFill>
                  <a:schemeClr val="bg1"/>
                </a:solidFill>
                <a:latin typeface="Arial" pitchFamily="34" charset="0"/>
                <a:cs typeface="Arial" pitchFamily="34" charset="0"/>
              </a:rPr>
              <a:t>Worm</a:t>
            </a:r>
          </a:p>
        </p:txBody>
      </p:sp>
      <p:sp>
        <p:nvSpPr>
          <p:cNvPr id="22" name="TextBox 21"/>
          <p:cNvSpPr txBox="1"/>
          <p:nvPr/>
        </p:nvSpPr>
        <p:spPr>
          <a:xfrm>
            <a:off x="6784846" y="4798645"/>
            <a:ext cx="2027112" cy="1191816"/>
          </a:xfrm>
          <a:prstGeom prst="roundRect">
            <a:avLst/>
          </a:prstGeom>
          <a:gradFill flip="none" rotWithShape="1">
            <a:gsLst>
              <a:gs pos="0">
                <a:srgbClr val="929292">
                  <a:shade val="30000"/>
                  <a:satMod val="115000"/>
                </a:srgbClr>
              </a:gs>
              <a:gs pos="50000">
                <a:srgbClr val="929292">
                  <a:shade val="67500"/>
                  <a:satMod val="115000"/>
                </a:srgbClr>
              </a:gs>
              <a:gs pos="100000">
                <a:srgbClr val="929292">
                  <a:shade val="100000"/>
                  <a:satMod val="115000"/>
                </a:srgbClr>
              </a:gs>
            </a:gsLst>
            <a:lin ang="135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smtClean="0">
                <a:solidFill>
                  <a:schemeClr val="bg1"/>
                </a:solidFill>
                <a:latin typeface="Arial" pitchFamily="34" charset="0"/>
                <a:cs typeface="Arial" pitchFamily="34" charset="0"/>
              </a:rPr>
              <a:t>Devices</a:t>
            </a:r>
          </a:p>
          <a:p>
            <a:r>
              <a:rPr lang="en-US" sz="1600" b="1" dirty="0" smtClean="0">
                <a:solidFill>
                  <a:schemeClr val="bg1"/>
                </a:solidFill>
                <a:latin typeface="Arial" pitchFamily="34" charset="0"/>
                <a:cs typeface="Arial" pitchFamily="34" charset="0"/>
              </a:rPr>
              <a:t>Email</a:t>
            </a:r>
          </a:p>
          <a:p>
            <a:r>
              <a:rPr lang="en-US" sz="1600" b="1" dirty="0" smtClean="0">
                <a:solidFill>
                  <a:schemeClr val="bg1"/>
                </a:solidFill>
                <a:latin typeface="Arial" pitchFamily="34" charset="0"/>
                <a:cs typeface="Arial" pitchFamily="34" charset="0"/>
              </a:rPr>
              <a:t>Web sites</a:t>
            </a:r>
          </a:p>
          <a:p>
            <a:r>
              <a:rPr lang="en-US" sz="1600" b="1" dirty="0" smtClean="0">
                <a:solidFill>
                  <a:schemeClr val="bg1"/>
                </a:solidFill>
                <a:latin typeface="Arial" pitchFamily="34" charset="0"/>
                <a:cs typeface="Arial" pitchFamily="34" charset="0"/>
              </a:rPr>
              <a:t>Physical media</a:t>
            </a:r>
          </a:p>
        </p:txBody>
      </p:sp>
      <p:pic>
        <p:nvPicPr>
          <p:cNvPr id="9" name="Image 8" descr="logo_fortinet.png"/>
          <p:cNvPicPr>
            <a:picLocks noChangeAspect="1"/>
          </p:cNvPicPr>
          <p:nvPr/>
        </p:nvPicPr>
        <p:blipFill>
          <a:blip r:embed="rId9" cstate="print"/>
          <a:stretch>
            <a:fillRect/>
          </a:stretch>
        </p:blipFill>
        <p:spPr>
          <a:xfrm>
            <a:off x="7400002" y="6535320"/>
            <a:ext cx="1574390" cy="1904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bg/>
                                          </p:spTgt>
                                        </p:tgtEl>
                                        <p:attrNameLst>
                                          <p:attrName>style.visibility</p:attrName>
                                        </p:attrNameLst>
                                      </p:cBhvr>
                                      <p:to>
                                        <p:strVal val="visible"/>
                                      </p:to>
                                    </p:set>
                                    <p:animEffect transition="in" filter="wipe(left)">
                                      <p:cBhvr>
                                        <p:cTn id="17" dur="500"/>
                                        <p:tgtEl>
                                          <p:spTgt spid="20">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wipe(left)">
                                      <p:cBhvr>
                                        <p:cTn id="25" dur="500"/>
                                        <p:tgtEl>
                                          <p:spTgt spid="2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wipe(left)">
                                      <p:cBhvr>
                                        <p:cTn id="3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 Chain of an Advanced Attack</a:t>
            </a:r>
            <a:endParaRPr lang="en-US" dirty="0"/>
          </a:p>
        </p:txBody>
      </p:sp>
      <p:cxnSp>
        <p:nvCxnSpPr>
          <p:cNvPr id="30" name="Straight Arrow Connector 29"/>
          <p:cNvCxnSpPr/>
          <p:nvPr/>
        </p:nvCxnSpPr>
        <p:spPr bwMode="auto">
          <a:xfrm flipH="1">
            <a:off x="3442808" y="2323409"/>
            <a:ext cx="3680496" cy="0"/>
          </a:xfrm>
          <a:prstGeom prst="straightConnector1">
            <a:avLst/>
          </a:prstGeom>
          <a:solidFill>
            <a:schemeClr val="accent2">
              <a:alpha val="42000"/>
            </a:schemeClr>
          </a:solidFill>
          <a:ln w="76200" cap="flat" cmpd="sng" algn="ctr">
            <a:solidFill>
              <a:srgbClr val="C00000"/>
            </a:solidFill>
            <a:prstDash val="solid"/>
            <a:round/>
            <a:headEnd type="none" w="med" len="med"/>
            <a:tailEnd type="triangle"/>
          </a:ln>
          <a:effectLst/>
        </p:spPr>
      </p:cxnSp>
      <p:cxnSp>
        <p:nvCxnSpPr>
          <p:cNvPr id="31" name="Straight Arrow Connector 30"/>
          <p:cNvCxnSpPr/>
          <p:nvPr/>
        </p:nvCxnSpPr>
        <p:spPr bwMode="auto">
          <a:xfrm flipH="1">
            <a:off x="3434172" y="3365729"/>
            <a:ext cx="3720581" cy="0"/>
          </a:xfrm>
          <a:prstGeom prst="straightConnector1">
            <a:avLst/>
          </a:prstGeom>
          <a:solidFill>
            <a:schemeClr val="accent2">
              <a:alpha val="42000"/>
            </a:schemeClr>
          </a:solidFill>
          <a:ln w="76200" cap="flat" cmpd="sng" algn="ctr">
            <a:solidFill>
              <a:srgbClr val="C00000"/>
            </a:solidFill>
            <a:prstDash val="solid"/>
            <a:round/>
            <a:headEnd type="none" w="med" len="med"/>
            <a:tailEnd type="triangle"/>
          </a:ln>
          <a:effectLst/>
        </p:spPr>
      </p:cxnSp>
      <p:grpSp>
        <p:nvGrpSpPr>
          <p:cNvPr id="3" name="Group 31"/>
          <p:cNvGrpSpPr/>
          <p:nvPr/>
        </p:nvGrpSpPr>
        <p:grpSpPr>
          <a:xfrm>
            <a:off x="3442809" y="3697169"/>
            <a:ext cx="3922404" cy="872640"/>
            <a:chOff x="3489303" y="3697169"/>
            <a:chExt cx="3922404" cy="872640"/>
          </a:xfrm>
        </p:grpSpPr>
        <p:cxnSp>
          <p:nvCxnSpPr>
            <p:cNvPr id="33" name="Straight Arrow Connector 32"/>
            <p:cNvCxnSpPr/>
            <p:nvPr/>
          </p:nvCxnSpPr>
          <p:spPr bwMode="auto">
            <a:xfrm flipH="1">
              <a:off x="3489303" y="4534833"/>
              <a:ext cx="3922404" cy="0"/>
            </a:xfrm>
            <a:prstGeom prst="straightConnector1">
              <a:avLst/>
            </a:prstGeom>
            <a:solidFill>
              <a:schemeClr val="accent2">
                <a:alpha val="42000"/>
              </a:schemeClr>
            </a:solidFill>
            <a:ln w="76200" cap="flat" cmpd="sng" algn="ctr">
              <a:solidFill>
                <a:srgbClr val="C00000"/>
              </a:solidFill>
              <a:prstDash val="solid"/>
              <a:round/>
              <a:headEnd type="none" w="med" len="med"/>
              <a:tailEnd type="triangle"/>
            </a:ln>
            <a:effectLst/>
          </p:spPr>
        </p:cxnSp>
        <p:cxnSp>
          <p:nvCxnSpPr>
            <p:cNvPr id="34" name="Straight Connector 33"/>
            <p:cNvCxnSpPr/>
            <p:nvPr/>
          </p:nvCxnSpPr>
          <p:spPr bwMode="auto">
            <a:xfrm>
              <a:off x="7385788" y="3697169"/>
              <a:ext cx="0" cy="872640"/>
            </a:xfrm>
            <a:prstGeom prst="line">
              <a:avLst/>
            </a:prstGeom>
            <a:solidFill>
              <a:schemeClr val="accent2">
                <a:alpha val="42000"/>
              </a:schemeClr>
            </a:solidFill>
            <a:ln w="76200" cap="flat" cmpd="sng" algn="ctr">
              <a:solidFill>
                <a:srgbClr val="C00000"/>
              </a:solidFill>
              <a:prstDash val="solid"/>
              <a:round/>
              <a:headEnd type="none" w="med" len="med"/>
              <a:tailEnd type="none" w="med" len="med"/>
            </a:ln>
            <a:effectLst/>
          </p:spPr>
        </p:cxnSp>
      </p:grpSp>
      <p:cxnSp>
        <p:nvCxnSpPr>
          <p:cNvPr id="35" name="Straight Arrow Connector 34"/>
          <p:cNvCxnSpPr/>
          <p:nvPr/>
        </p:nvCxnSpPr>
        <p:spPr bwMode="auto">
          <a:xfrm flipV="1">
            <a:off x="1550915" y="3040238"/>
            <a:ext cx="5566362" cy="295"/>
          </a:xfrm>
          <a:prstGeom prst="straightConnector1">
            <a:avLst/>
          </a:prstGeom>
          <a:solidFill>
            <a:schemeClr val="accent2">
              <a:alpha val="42000"/>
            </a:schemeClr>
          </a:solidFill>
          <a:ln w="76200" cap="flat" cmpd="sng" algn="ctr">
            <a:solidFill>
              <a:schemeClr val="accent5"/>
            </a:solidFill>
            <a:prstDash val="solid"/>
            <a:round/>
            <a:headEnd type="none" w="med" len="med"/>
            <a:tailEnd type="triangle"/>
          </a:ln>
          <a:effectLst/>
        </p:spPr>
      </p:cxnSp>
      <p:cxnSp>
        <p:nvCxnSpPr>
          <p:cNvPr id="36" name="Straight Arrow Connector 35"/>
          <p:cNvCxnSpPr/>
          <p:nvPr/>
        </p:nvCxnSpPr>
        <p:spPr bwMode="auto">
          <a:xfrm>
            <a:off x="1550728" y="3780449"/>
            <a:ext cx="5261553" cy="0"/>
          </a:xfrm>
          <a:prstGeom prst="straightConnector1">
            <a:avLst/>
          </a:prstGeom>
          <a:solidFill>
            <a:schemeClr val="accent2">
              <a:alpha val="42000"/>
            </a:schemeClr>
          </a:solidFill>
          <a:ln w="76200" cap="flat" cmpd="sng" algn="ctr">
            <a:solidFill>
              <a:schemeClr val="accent5"/>
            </a:solidFill>
            <a:prstDash val="solid"/>
            <a:round/>
            <a:headEnd type="none" w="med" len="med"/>
            <a:tailEnd type="triangle"/>
          </a:ln>
          <a:effectLst/>
        </p:spPr>
      </p:cxnSp>
      <p:cxnSp>
        <p:nvCxnSpPr>
          <p:cNvPr id="37" name="Straight Connector 36"/>
          <p:cNvCxnSpPr/>
          <p:nvPr/>
        </p:nvCxnSpPr>
        <p:spPr bwMode="auto">
          <a:xfrm flipH="1">
            <a:off x="1006424" y="2314769"/>
            <a:ext cx="2419104" cy="0"/>
          </a:xfrm>
          <a:prstGeom prst="line">
            <a:avLst/>
          </a:prstGeom>
          <a:solidFill>
            <a:schemeClr val="accent2">
              <a:alpha val="42000"/>
            </a:schemeClr>
          </a:solidFill>
          <a:ln w="28575" cap="rnd" cmpd="sng" algn="ctr">
            <a:solidFill>
              <a:srgbClr val="C00000"/>
            </a:solidFill>
            <a:prstDash val="sysDot"/>
            <a:round/>
            <a:headEnd type="none" w="med" len="med"/>
            <a:tailEnd type="none" w="med" len="med"/>
          </a:ln>
          <a:effectLst/>
        </p:spPr>
      </p:cxnSp>
      <p:cxnSp>
        <p:nvCxnSpPr>
          <p:cNvPr id="38" name="Straight Connector 37"/>
          <p:cNvCxnSpPr/>
          <p:nvPr/>
        </p:nvCxnSpPr>
        <p:spPr bwMode="auto">
          <a:xfrm>
            <a:off x="997783" y="2314769"/>
            <a:ext cx="4886" cy="648000"/>
          </a:xfrm>
          <a:prstGeom prst="line">
            <a:avLst/>
          </a:prstGeom>
          <a:solidFill>
            <a:schemeClr val="accent2">
              <a:alpha val="42000"/>
            </a:schemeClr>
          </a:solidFill>
          <a:ln w="28575" cap="rnd" cmpd="sng" algn="ctr">
            <a:solidFill>
              <a:srgbClr val="C00000"/>
            </a:solidFill>
            <a:prstDash val="sysDot"/>
            <a:round/>
            <a:headEnd type="none" w="med" len="med"/>
            <a:tailEnd type="triangle" w="med" len="med"/>
          </a:ln>
          <a:effectLst/>
        </p:spPr>
      </p:cxnSp>
      <p:cxnSp>
        <p:nvCxnSpPr>
          <p:cNvPr id="39" name="Straight Connector 38"/>
          <p:cNvCxnSpPr/>
          <p:nvPr/>
        </p:nvCxnSpPr>
        <p:spPr bwMode="auto">
          <a:xfrm flipH="1">
            <a:off x="1576641" y="3383009"/>
            <a:ext cx="1831608" cy="0"/>
          </a:xfrm>
          <a:prstGeom prst="line">
            <a:avLst/>
          </a:prstGeom>
          <a:solidFill>
            <a:schemeClr val="accent2">
              <a:alpha val="42000"/>
            </a:schemeClr>
          </a:solidFill>
          <a:ln w="28575" cap="rnd" cmpd="sng" algn="ctr">
            <a:solidFill>
              <a:srgbClr val="C00000"/>
            </a:solidFill>
            <a:prstDash val="sysDot"/>
            <a:round/>
            <a:headEnd type="none" w="med" len="med"/>
            <a:tailEnd type="triangle" w="med" len="med"/>
          </a:ln>
          <a:effectLst/>
        </p:spPr>
      </p:cxnSp>
      <p:cxnSp>
        <p:nvCxnSpPr>
          <p:cNvPr id="40" name="Straight Connector 39"/>
          <p:cNvCxnSpPr/>
          <p:nvPr/>
        </p:nvCxnSpPr>
        <p:spPr bwMode="auto">
          <a:xfrm flipH="1">
            <a:off x="1395200" y="4540769"/>
            <a:ext cx="2177202" cy="0"/>
          </a:xfrm>
          <a:prstGeom prst="line">
            <a:avLst/>
          </a:prstGeom>
          <a:solidFill>
            <a:schemeClr val="accent2">
              <a:alpha val="42000"/>
            </a:schemeClr>
          </a:solidFill>
          <a:ln w="28575" cap="rnd" cmpd="sng" algn="ctr">
            <a:solidFill>
              <a:srgbClr val="C00000"/>
            </a:solidFill>
            <a:prstDash val="sysDot"/>
            <a:round/>
            <a:headEnd type="none" w="med" len="med"/>
            <a:tailEnd type="none" w="med" len="med"/>
          </a:ln>
          <a:effectLst/>
        </p:spPr>
      </p:cxnSp>
      <p:cxnSp>
        <p:nvCxnSpPr>
          <p:cNvPr id="41" name="Straight Connector 40"/>
          <p:cNvCxnSpPr/>
          <p:nvPr/>
        </p:nvCxnSpPr>
        <p:spPr bwMode="auto">
          <a:xfrm flipV="1">
            <a:off x="1395200" y="3982289"/>
            <a:ext cx="0" cy="558480"/>
          </a:xfrm>
          <a:prstGeom prst="line">
            <a:avLst/>
          </a:prstGeom>
          <a:solidFill>
            <a:schemeClr val="accent2">
              <a:alpha val="42000"/>
            </a:schemeClr>
          </a:solidFill>
          <a:ln w="28575" cap="rnd" cmpd="sng" algn="ctr">
            <a:solidFill>
              <a:srgbClr val="C00000"/>
            </a:solidFill>
            <a:prstDash val="sysDot"/>
            <a:round/>
            <a:headEnd type="none" w="med" len="med"/>
            <a:tailEnd type="triangle" w="med" len="med"/>
          </a:ln>
          <a:effectLst/>
        </p:spPr>
      </p:cxnSp>
      <p:cxnSp>
        <p:nvCxnSpPr>
          <p:cNvPr id="42" name="Straight Connector 41"/>
          <p:cNvCxnSpPr/>
          <p:nvPr/>
        </p:nvCxnSpPr>
        <p:spPr bwMode="auto">
          <a:xfrm flipH="1">
            <a:off x="982208" y="3966769"/>
            <a:ext cx="6969" cy="1433907"/>
          </a:xfrm>
          <a:prstGeom prst="line">
            <a:avLst/>
          </a:prstGeom>
          <a:solidFill>
            <a:schemeClr val="accent2">
              <a:alpha val="42000"/>
            </a:schemeClr>
          </a:solidFill>
          <a:ln w="76200" cap="flat" cmpd="sng" algn="ctr">
            <a:solidFill>
              <a:schemeClr val="accent5"/>
            </a:solidFill>
            <a:prstDash val="solid"/>
            <a:round/>
            <a:headEnd type="none" w="med" len="med"/>
            <a:tailEnd type="none" w="med" len="med"/>
          </a:ln>
          <a:effectLst/>
        </p:spPr>
      </p:cxnSp>
      <p:cxnSp>
        <p:nvCxnSpPr>
          <p:cNvPr id="43" name="Straight Arrow Connector 42"/>
          <p:cNvCxnSpPr/>
          <p:nvPr/>
        </p:nvCxnSpPr>
        <p:spPr bwMode="auto">
          <a:xfrm>
            <a:off x="948875" y="5362579"/>
            <a:ext cx="6331485" cy="6279"/>
          </a:xfrm>
          <a:prstGeom prst="straightConnector1">
            <a:avLst/>
          </a:prstGeom>
          <a:solidFill>
            <a:schemeClr val="accent2">
              <a:alpha val="42000"/>
            </a:schemeClr>
          </a:solidFill>
          <a:ln w="76200" cap="flat" cmpd="sng" algn="ctr">
            <a:solidFill>
              <a:schemeClr val="accent5"/>
            </a:solidFill>
            <a:prstDash val="solid"/>
            <a:round/>
            <a:headEnd type="none" w="med" len="med"/>
            <a:tailEnd type="triangle"/>
          </a:ln>
          <a:effectLst/>
        </p:spPr>
      </p:cxnSp>
      <p:sp>
        <p:nvSpPr>
          <p:cNvPr id="44" name="TextBox 43"/>
          <p:cNvSpPr txBox="1"/>
          <p:nvPr/>
        </p:nvSpPr>
        <p:spPr>
          <a:xfrm>
            <a:off x="5732854" y="1871912"/>
            <a:ext cx="673582" cy="307777"/>
          </a:xfrm>
          <a:prstGeom prst="rect">
            <a:avLst/>
          </a:prstGeom>
          <a:noFill/>
        </p:spPr>
        <p:txBody>
          <a:bodyPr wrap="none" rtlCol="0">
            <a:spAutoFit/>
          </a:bodyPr>
          <a:lstStyle/>
          <a:p>
            <a:r>
              <a:rPr lang="en-US" sz="1400" b="1" dirty="0" smtClean="0">
                <a:solidFill>
                  <a:srgbClr val="404040"/>
                </a:solidFill>
                <a:cs typeface="Helvetica 55 Roman"/>
              </a:rPr>
              <a:t>Spam</a:t>
            </a:r>
          </a:p>
        </p:txBody>
      </p:sp>
      <p:sp>
        <p:nvSpPr>
          <p:cNvPr id="45" name="TextBox 44"/>
          <p:cNvSpPr txBox="1"/>
          <p:nvPr/>
        </p:nvSpPr>
        <p:spPr>
          <a:xfrm>
            <a:off x="7763028" y="2033131"/>
            <a:ext cx="998991" cy="480131"/>
          </a:xfrm>
          <a:prstGeom prst="rect">
            <a:avLst/>
          </a:prstGeom>
          <a:noFill/>
        </p:spPr>
        <p:txBody>
          <a:bodyPr wrap="none" rtlCol="0">
            <a:spAutoFit/>
          </a:bodyPr>
          <a:lstStyle/>
          <a:p>
            <a:pPr>
              <a:lnSpc>
                <a:spcPct val="90000"/>
              </a:lnSpc>
            </a:pPr>
            <a:r>
              <a:rPr lang="en-US" sz="1400" b="1" dirty="0">
                <a:solidFill>
                  <a:srgbClr val="404040"/>
                </a:solidFill>
                <a:cs typeface="Helvetica 55 Roman"/>
              </a:rPr>
              <a:t>Malicious</a:t>
            </a:r>
          </a:p>
          <a:p>
            <a:pPr>
              <a:lnSpc>
                <a:spcPct val="90000"/>
              </a:lnSpc>
            </a:pPr>
            <a:r>
              <a:rPr lang="en-US" sz="1400" b="1" dirty="0">
                <a:solidFill>
                  <a:srgbClr val="404040"/>
                </a:solidFill>
                <a:cs typeface="Helvetica 55 Roman"/>
              </a:rPr>
              <a:t>Email</a:t>
            </a:r>
          </a:p>
        </p:txBody>
      </p:sp>
      <p:sp>
        <p:nvSpPr>
          <p:cNvPr id="47" name="TextBox 46"/>
          <p:cNvSpPr txBox="1"/>
          <p:nvPr/>
        </p:nvSpPr>
        <p:spPr>
          <a:xfrm>
            <a:off x="7975232" y="3323985"/>
            <a:ext cx="998991" cy="480131"/>
          </a:xfrm>
          <a:prstGeom prst="rect">
            <a:avLst/>
          </a:prstGeom>
          <a:noFill/>
        </p:spPr>
        <p:txBody>
          <a:bodyPr wrap="none" rtlCol="0">
            <a:spAutoFit/>
          </a:bodyPr>
          <a:lstStyle/>
          <a:p>
            <a:pPr>
              <a:lnSpc>
                <a:spcPct val="90000"/>
              </a:lnSpc>
            </a:pPr>
            <a:r>
              <a:rPr lang="en-US" sz="1400" b="1" dirty="0">
                <a:solidFill>
                  <a:srgbClr val="404040"/>
                </a:solidFill>
                <a:cs typeface="Helvetica 55 Roman"/>
              </a:rPr>
              <a:t>Malicious</a:t>
            </a:r>
          </a:p>
          <a:p>
            <a:pPr>
              <a:lnSpc>
                <a:spcPct val="90000"/>
              </a:lnSpc>
            </a:pPr>
            <a:r>
              <a:rPr lang="en-US" sz="1400" b="1" dirty="0">
                <a:solidFill>
                  <a:srgbClr val="404040"/>
                </a:solidFill>
                <a:cs typeface="Helvetica 55 Roman"/>
              </a:rPr>
              <a:t>Web Site</a:t>
            </a:r>
          </a:p>
        </p:txBody>
      </p:sp>
      <p:sp>
        <p:nvSpPr>
          <p:cNvPr id="48" name="TextBox 47"/>
          <p:cNvSpPr txBox="1"/>
          <p:nvPr/>
        </p:nvSpPr>
        <p:spPr>
          <a:xfrm>
            <a:off x="5732856" y="3371905"/>
            <a:ext cx="780983" cy="307777"/>
          </a:xfrm>
          <a:prstGeom prst="rect">
            <a:avLst/>
          </a:prstGeom>
          <a:noFill/>
        </p:spPr>
        <p:txBody>
          <a:bodyPr wrap="none" rtlCol="0">
            <a:spAutoFit/>
          </a:bodyPr>
          <a:lstStyle/>
          <a:p>
            <a:r>
              <a:rPr lang="en-US" sz="1400" b="1" dirty="0" smtClean="0">
                <a:solidFill>
                  <a:srgbClr val="404040"/>
                </a:solidFill>
                <a:cs typeface="Helvetica 55 Roman"/>
              </a:rPr>
              <a:t>Exploit</a:t>
            </a:r>
          </a:p>
        </p:txBody>
      </p:sp>
      <p:sp>
        <p:nvSpPr>
          <p:cNvPr id="49" name="TextBox 48"/>
          <p:cNvSpPr txBox="1"/>
          <p:nvPr/>
        </p:nvSpPr>
        <p:spPr>
          <a:xfrm>
            <a:off x="5732851" y="4128077"/>
            <a:ext cx="891591" cy="307777"/>
          </a:xfrm>
          <a:prstGeom prst="rect">
            <a:avLst/>
          </a:prstGeom>
          <a:noFill/>
        </p:spPr>
        <p:txBody>
          <a:bodyPr wrap="none" rtlCol="0">
            <a:spAutoFit/>
          </a:bodyPr>
          <a:lstStyle/>
          <a:p>
            <a:r>
              <a:rPr lang="en-US" sz="1400" b="1" dirty="0" smtClean="0">
                <a:solidFill>
                  <a:srgbClr val="404040"/>
                </a:solidFill>
                <a:cs typeface="Helvetica 55 Roman"/>
              </a:rPr>
              <a:t>Malware</a:t>
            </a:r>
          </a:p>
        </p:txBody>
      </p:sp>
      <p:sp>
        <p:nvSpPr>
          <p:cNvPr id="51" name="TextBox 50"/>
          <p:cNvSpPr txBox="1"/>
          <p:nvPr/>
        </p:nvSpPr>
        <p:spPr>
          <a:xfrm>
            <a:off x="7554346" y="4330853"/>
            <a:ext cx="1438214" cy="480131"/>
          </a:xfrm>
          <a:prstGeom prst="rect">
            <a:avLst/>
          </a:prstGeom>
          <a:noFill/>
        </p:spPr>
        <p:txBody>
          <a:bodyPr wrap="none" rtlCol="0">
            <a:spAutoFit/>
          </a:bodyPr>
          <a:lstStyle/>
          <a:p>
            <a:pPr>
              <a:lnSpc>
                <a:spcPct val="90000"/>
              </a:lnSpc>
            </a:pPr>
            <a:r>
              <a:rPr lang="en-US" sz="1400" b="1" dirty="0">
                <a:solidFill>
                  <a:srgbClr val="404040"/>
                </a:solidFill>
                <a:cs typeface="Helvetica 55 Roman"/>
              </a:rPr>
              <a:t>Command &amp;</a:t>
            </a:r>
          </a:p>
          <a:p>
            <a:pPr>
              <a:lnSpc>
                <a:spcPct val="90000"/>
              </a:lnSpc>
            </a:pPr>
            <a:r>
              <a:rPr lang="en-US" sz="1400" b="1" dirty="0">
                <a:solidFill>
                  <a:srgbClr val="404040"/>
                </a:solidFill>
                <a:cs typeface="Helvetica 55 Roman"/>
              </a:rPr>
              <a:t>Control Center</a:t>
            </a:r>
          </a:p>
        </p:txBody>
      </p:sp>
      <p:sp>
        <p:nvSpPr>
          <p:cNvPr id="52" name="TextBox 51"/>
          <p:cNvSpPr txBox="1"/>
          <p:nvPr/>
        </p:nvSpPr>
        <p:spPr>
          <a:xfrm>
            <a:off x="1222872" y="1682116"/>
            <a:ext cx="2126257" cy="600164"/>
          </a:xfrm>
          <a:prstGeom prst="rect">
            <a:avLst/>
          </a:prstGeom>
          <a:noFill/>
        </p:spPr>
        <p:txBody>
          <a:bodyPr wrap="square" rtlCol="0" anchor="b" anchorCtr="0">
            <a:spAutoFit/>
          </a:bodyPr>
          <a:lstStyle/>
          <a:p>
            <a:r>
              <a:rPr lang="en-US" sz="1100" dirty="0" smtClean="0">
                <a:solidFill>
                  <a:srgbClr val="0000FF"/>
                </a:solidFill>
                <a:cs typeface="Helvetica 55 Roman"/>
              </a:rPr>
              <a:t>Bots leverage legitimate IPs to pass filters. Social engineering fools recipient.</a:t>
            </a:r>
          </a:p>
        </p:txBody>
      </p:sp>
      <p:sp>
        <p:nvSpPr>
          <p:cNvPr id="53" name="TextBox 52"/>
          <p:cNvSpPr txBox="1"/>
          <p:nvPr/>
        </p:nvSpPr>
        <p:spPr>
          <a:xfrm>
            <a:off x="1579619" y="2549800"/>
            <a:ext cx="998991" cy="480131"/>
          </a:xfrm>
          <a:prstGeom prst="rect">
            <a:avLst/>
          </a:prstGeom>
          <a:noFill/>
        </p:spPr>
        <p:txBody>
          <a:bodyPr wrap="none" rtlCol="0" anchor="b" anchorCtr="0">
            <a:spAutoFit/>
          </a:bodyPr>
          <a:lstStyle/>
          <a:p>
            <a:pPr algn="r">
              <a:lnSpc>
                <a:spcPct val="90000"/>
              </a:lnSpc>
            </a:pPr>
            <a:r>
              <a:rPr lang="en-US" sz="1400" b="1" dirty="0" smtClean="0">
                <a:solidFill>
                  <a:srgbClr val="404040"/>
                </a:solidFill>
                <a:cs typeface="Helvetica 55 Roman"/>
              </a:rPr>
              <a:t>Malicious</a:t>
            </a:r>
          </a:p>
          <a:p>
            <a:pPr algn="r">
              <a:lnSpc>
                <a:spcPct val="90000"/>
              </a:lnSpc>
            </a:pPr>
            <a:r>
              <a:rPr lang="en-US" sz="1400" b="1" dirty="0" smtClean="0">
                <a:solidFill>
                  <a:srgbClr val="404040"/>
                </a:solidFill>
                <a:cs typeface="Helvetica 55 Roman"/>
              </a:rPr>
              <a:t>Link</a:t>
            </a:r>
          </a:p>
        </p:txBody>
      </p:sp>
      <p:sp>
        <p:nvSpPr>
          <p:cNvPr id="56" name="TextBox 55"/>
          <p:cNvSpPr txBox="1"/>
          <p:nvPr/>
        </p:nvSpPr>
        <p:spPr>
          <a:xfrm>
            <a:off x="1069863" y="4728835"/>
            <a:ext cx="1508746" cy="480131"/>
          </a:xfrm>
          <a:prstGeom prst="rect">
            <a:avLst/>
          </a:prstGeom>
          <a:noFill/>
        </p:spPr>
        <p:txBody>
          <a:bodyPr wrap="none" rtlCol="0">
            <a:spAutoFit/>
          </a:bodyPr>
          <a:lstStyle/>
          <a:p>
            <a:pPr algn="r">
              <a:lnSpc>
                <a:spcPct val="90000"/>
              </a:lnSpc>
            </a:pPr>
            <a:r>
              <a:rPr lang="en-US" sz="1400" b="1" dirty="0">
                <a:solidFill>
                  <a:srgbClr val="404040"/>
                </a:solidFill>
                <a:cs typeface="Helvetica 55 Roman"/>
              </a:rPr>
              <a:t>Bot Commands</a:t>
            </a:r>
          </a:p>
          <a:p>
            <a:pPr algn="r">
              <a:lnSpc>
                <a:spcPct val="90000"/>
              </a:lnSpc>
            </a:pPr>
            <a:r>
              <a:rPr lang="en-US" sz="1400" b="1" dirty="0">
                <a:solidFill>
                  <a:srgbClr val="404040"/>
                </a:solidFill>
                <a:cs typeface="Helvetica 55 Roman"/>
              </a:rPr>
              <a:t>&amp; Stolen Data</a:t>
            </a:r>
          </a:p>
        </p:txBody>
      </p:sp>
      <p:pic>
        <p:nvPicPr>
          <p:cNvPr id="58" name="Picture 3" descr="C:\Users\dlieberman\AppData\Local\Microsoft\Windows\Temporary Internet Files\Content.Outlook\A2HOCXD7\SpamPhishing_Threat_Red.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982285" y="1675704"/>
            <a:ext cx="728122" cy="955169"/>
          </a:xfrm>
          <a:prstGeom prst="rect">
            <a:avLst/>
          </a:prstGeom>
          <a:noFill/>
        </p:spPr>
      </p:pic>
      <p:pic>
        <p:nvPicPr>
          <p:cNvPr id="59" name="Picture 5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90436" y="2981991"/>
            <a:ext cx="711820" cy="944228"/>
          </a:xfrm>
          <a:prstGeom prst="rect">
            <a:avLst/>
          </a:prstGeom>
        </p:spPr>
      </p:pic>
      <p:grpSp>
        <p:nvGrpSpPr>
          <p:cNvPr id="4" name="Group 59"/>
          <p:cNvGrpSpPr/>
          <p:nvPr/>
        </p:nvGrpSpPr>
        <p:grpSpPr>
          <a:xfrm>
            <a:off x="7356075" y="4767945"/>
            <a:ext cx="808109" cy="1213512"/>
            <a:chOff x="7402563" y="4767945"/>
            <a:chExt cx="1077478" cy="1213512"/>
          </a:xfrm>
        </p:grpSpPr>
        <p:grpSp>
          <p:nvGrpSpPr>
            <p:cNvPr id="5" name="Group 129"/>
            <p:cNvGrpSpPr/>
            <p:nvPr/>
          </p:nvGrpSpPr>
          <p:grpSpPr>
            <a:xfrm>
              <a:off x="7402563" y="4874859"/>
              <a:ext cx="1077478" cy="1106598"/>
              <a:chOff x="7771412" y="5423175"/>
              <a:chExt cx="742168" cy="759250"/>
            </a:xfrm>
          </p:grpSpPr>
          <p:pic>
            <p:nvPicPr>
              <p:cNvPr id="63" name="Picture 62" descr="Server_Lt.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771412" y="5423175"/>
                <a:ext cx="448039" cy="581239"/>
              </a:xfrm>
              <a:prstGeom prst="rect">
                <a:avLst/>
              </a:prstGeom>
              <a:effectLst>
                <a:outerShdw blurRad="50800" dist="25400" dir="5400000">
                  <a:srgbClr val="000000">
                    <a:alpha val="30000"/>
                  </a:srgbClr>
                </a:outerShdw>
              </a:effectLst>
            </p:spPr>
          </p:pic>
          <p:pic>
            <p:nvPicPr>
              <p:cNvPr id="64" name="Picture 63" descr="Database_Lt.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8043529" y="5588063"/>
                <a:ext cx="470051" cy="594362"/>
              </a:xfrm>
              <a:prstGeom prst="rect">
                <a:avLst/>
              </a:prstGeom>
              <a:effectLst>
                <a:outerShdw blurRad="50800" dist="25400" dir="5400000">
                  <a:srgbClr val="000000">
                    <a:alpha val="30000"/>
                  </a:srgbClr>
                </a:outerShdw>
              </a:effectLst>
            </p:spPr>
          </p:pic>
        </p:grpSp>
        <p:pic>
          <p:nvPicPr>
            <p:cNvPr id="62" name="Picture 61"/>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738000" y="4767945"/>
              <a:ext cx="677973" cy="677973"/>
            </a:xfrm>
            <a:prstGeom prst="rect">
              <a:avLst/>
            </a:prstGeom>
          </p:spPr>
        </p:pic>
      </p:grpSp>
      <p:grpSp>
        <p:nvGrpSpPr>
          <p:cNvPr id="6" name="Group 64"/>
          <p:cNvGrpSpPr/>
          <p:nvPr/>
        </p:nvGrpSpPr>
        <p:grpSpPr>
          <a:xfrm>
            <a:off x="3401568" y="1369513"/>
            <a:ext cx="2340864" cy="4560275"/>
            <a:chOff x="3401568" y="1347277"/>
            <a:chExt cx="2340864" cy="2779920"/>
          </a:xfrm>
        </p:grpSpPr>
        <p:sp>
          <p:nvSpPr>
            <p:cNvPr id="66" name="Rectangle 65"/>
            <p:cNvSpPr/>
            <p:nvPr/>
          </p:nvSpPr>
          <p:spPr bwMode="auto">
            <a:xfrm>
              <a:off x="3401568" y="1347277"/>
              <a:ext cx="2340864" cy="2779920"/>
            </a:xfrm>
            <a:prstGeom prst="rect">
              <a:avLst/>
            </a:prstGeom>
            <a:gradFill flip="none" rotWithShape="1">
              <a:gsLst>
                <a:gs pos="0">
                  <a:srgbClr val="67839D">
                    <a:shade val="30000"/>
                    <a:satMod val="115000"/>
                  </a:srgbClr>
                </a:gs>
                <a:gs pos="50000">
                  <a:srgbClr val="67839D">
                    <a:shade val="67500"/>
                    <a:satMod val="115000"/>
                  </a:srgbClr>
                </a:gs>
                <a:gs pos="100000">
                  <a:srgbClr val="67839D">
                    <a:shade val="100000"/>
                    <a:satMod val="115000"/>
                  </a:srgbClr>
                </a:gs>
              </a:gsLst>
              <a:lin ang="2700000" scaled="1"/>
              <a:tileRect/>
            </a:gradFill>
            <a:ln w="9525" cap="flat" cmpd="sng" algn="ctr">
              <a:noFill/>
              <a:prstDash val="solid"/>
            </a:ln>
            <a:effectLst/>
          </p:spPr>
          <p:txBody>
            <a:bodyPr wrap="square" lIns="0" tIns="0" rIns="0" bIns="0" rtlCol="0" anchor="ctr" anchorCtr="1"/>
            <a:lstStyle/>
            <a:p>
              <a:pPr defTabSz="342879"/>
              <a:endParaRPr lang="en-US" sz="1200" b="1" kern="0">
                <a:solidFill>
                  <a:srgbClr val="FFFFFF"/>
                </a:solidFill>
                <a:cs typeface="Arial"/>
              </a:endParaRPr>
            </a:p>
          </p:txBody>
        </p:sp>
        <p:sp>
          <p:nvSpPr>
            <p:cNvPr id="67" name="TextBox 66"/>
            <p:cNvSpPr txBox="1"/>
            <p:nvPr/>
          </p:nvSpPr>
          <p:spPr>
            <a:xfrm>
              <a:off x="3401568" y="1507232"/>
              <a:ext cx="2340864" cy="187619"/>
            </a:xfrm>
            <a:prstGeom prst="rect">
              <a:avLst/>
            </a:prstGeom>
            <a:noFill/>
          </p:spPr>
          <p:txBody>
            <a:bodyPr wrap="square" rtlCol="0" anchor="ctr" anchorCtr="0">
              <a:spAutoFit/>
            </a:bodyPr>
            <a:lstStyle/>
            <a:p>
              <a:pPr algn="ctr"/>
              <a:r>
                <a:rPr lang="en-US" sz="1400" b="1" dirty="0" smtClean="0">
                  <a:solidFill>
                    <a:schemeClr val="bg1"/>
                  </a:solidFill>
                  <a:cs typeface="Helvetica 55 Roman"/>
                </a:rPr>
                <a:t>Anti-spam</a:t>
              </a:r>
            </a:p>
          </p:txBody>
        </p:sp>
        <p:sp>
          <p:nvSpPr>
            <p:cNvPr id="68" name="TextBox 67"/>
            <p:cNvSpPr txBox="1"/>
            <p:nvPr/>
          </p:nvSpPr>
          <p:spPr>
            <a:xfrm>
              <a:off x="3401568" y="2016977"/>
              <a:ext cx="2340864" cy="187619"/>
            </a:xfrm>
            <a:prstGeom prst="rect">
              <a:avLst/>
            </a:prstGeom>
            <a:noFill/>
          </p:spPr>
          <p:txBody>
            <a:bodyPr wrap="square" rtlCol="0" anchor="ctr" anchorCtr="0">
              <a:spAutoFit/>
            </a:bodyPr>
            <a:lstStyle/>
            <a:p>
              <a:pPr algn="ctr"/>
              <a:r>
                <a:rPr lang="en-US" sz="1400" b="1" dirty="0" smtClean="0">
                  <a:solidFill>
                    <a:schemeClr val="bg1"/>
                  </a:solidFill>
                  <a:cs typeface="Helvetica 55 Roman"/>
                </a:rPr>
                <a:t>Web Filtering</a:t>
              </a:r>
            </a:p>
          </p:txBody>
        </p:sp>
        <p:sp>
          <p:nvSpPr>
            <p:cNvPr id="69" name="TextBox 68"/>
            <p:cNvSpPr txBox="1"/>
            <p:nvPr/>
          </p:nvSpPr>
          <p:spPr>
            <a:xfrm>
              <a:off x="3401568" y="2591625"/>
              <a:ext cx="2340864" cy="187619"/>
            </a:xfrm>
            <a:prstGeom prst="rect">
              <a:avLst/>
            </a:prstGeom>
            <a:noFill/>
          </p:spPr>
          <p:txBody>
            <a:bodyPr wrap="square" rtlCol="0" anchor="ctr" anchorCtr="0">
              <a:spAutoFit/>
            </a:bodyPr>
            <a:lstStyle/>
            <a:p>
              <a:pPr algn="ctr"/>
              <a:r>
                <a:rPr lang="en-US" sz="1400" b="1" dirty="0" smtClean="0">
                  <a:solidFill>
                    <a:schemeClr val="bg1"/>
                  </a:solidFill>
                  <a:cs typeface="Helvetica 55 Roman"/>
                </a:rPr>
                <a:t>Intrusion Prevention</a:t>
              </a:r>
            </a:p>
          </p:txBody>
        </p:sp>
        <p:sp>
          <p:nvSpPr>
            <p:cNvPr id="70" name="TextBox 69"/>
            <p:cNvSpPr txBox="1"/>
            <p:nvPr/>
          </p:nvSpPr>
          <p:spPr>
            <a:xfrm>
              <a:off x="3401568" y="3159630"/>
              <a:ext cx="2340864" cy="187619"/>
            </a:xfrm>
            <a:prstGeom prst="rect">
              <a:avLst/>
            </a:prstGeom>
            <a:noFill/>
          </p:spPr>
          <p:txBody>
            <a:bodyPr wrap="square" rtlCol="0" anchor="ctr" anchorCtr="0">
              <a:spAutoFit/>
            </a:bodyPr>
            <a:lstStyle/>
            <a:p>
              <a:pPr algn="ctr"/>
              <a:r>
                <a:rPr lang="en-US" sz="1400" b="1" dirty="0" smtClean="0">
                  <a:solidFill>
                    <a:schemeClr val="bg1"/>
                  </a:solidFill>
                  <a:cs typeface="Helvetica 55 Roman"/>
                </a:rPr>
                <a:t>Antivirus</a:t>
              </a:r>
            </a:p>
          </p:txBody>
        </p:sp>
        <p:sp>
          <p:nvSpPr>
            <p:cNvPr id="71" name="TextBox 70"/>
            <p:cNvSpPr txBox="1"/>
            <p:nvPr/>
          </p:nvSpPr>
          <p:spPr>
            <a:xfrm>
              <a:off x="3401568" y="3677851"/>
              <a:ext cx="2340864" cy="318952"/>
            </a:xfrm>
            <a:prstGeom prst="rect">
              <a:avLst/>
            </a:prstGeom>
            <a:noFill/>
          </p:spPr>
          <p:txBody>
            <a:bodyPr wrap="square" rtlCol="0" anchor="ctr" anchorCtr="0">
              <a:spAutoFit/>
            </a:bodyPr>
            <a:lstStyle/>
            <a:p>
              <a:pPr algn="ctr"/>
              <a:r>
                <a:rPr lang="en-US" sz="1400" b="1" dirty="0" smtClean="0">
                  <a:solidFill>
                    <a:schemeClr val="bg1"/>
                  </a:solidFill>
                  <a:cs typeface="Helvetica 55 Roman"/>
                </a:rPr>
                <a:t>App Control/</a:t>
              </a:r>
            </a:p>
            <a:p>
              <a:pPr algn="ctr"/>
              <a:r>
                <a:rPr lang="en-US" sz="1400" b="1" dirty="0" smtClean="0">
                  <a:solidFill>
                    <a:schemeClr val="bg1"/>
                  </a:solidFill>
                  <a:cs typeface="Helvetica 55 Roman"/>
                </a:rPr>
                <a:t>IP Reputation</a:t>
              </a:r>
            </a:p>
          </p:txBody>
        </p:sp>
        <p:cxnSp>
          <p:nvCxnSpPr>
            <p:cNvPr id="72" name="Straight Connector 71"/>
            <p:cNvCxnSpPr/>
            <p:nvPr/>
          </p:nvCxnSpPr>
          <p:spPr bwMode="auto">
            <a:xfrm>
              <a:off x="3401568" y="1872157"/>
              <a:ext cx="2340864" cy="0"/>
            </a:xfrm>
            <a:prstGeom prst="line">
              <a:avLst/>
            </a:prstGeom>
            <a:solidFill>
              <a:schemeClr val="accent2">
                <a:alpha val="42000"/>
              </a:schemeClr>
            </a:solidFill>
            <a:ln w="9525" cap="flat" cmpd="sng" algn="ctr">
              <a:solidFill>
                <a:schemeClr val="bg1"/>
              </a:solidFill>
              <a:prstDash val="solid"/>
              <a:round/>
              <a:headEnd type="none" w="med" len="med"/>
              <a:tailEnd type="none" w="med" len="med"/>
            </a:ln>
            <a:effectLst/>
          </p:spPr>
        </p:cxnSp>
        <p:cxnSp>
          <p:nvCxnSpPr>
            <p:cNvPr id="73" name="Straight Connector 72"/>
            <p:cNvCxnSpPr/>
            <p:nvPr/>
          </p:nvCxnSpPr>
          <p:spPr bwMode="auto">
            <a:xfrm>
              <a:off x="3401568" y="2394697"/>
              <a:ext cx="2340864" cy="0"/>
            </a:xfrm>
            <a:prstGeom prst="line">
              <a:avLst/>
            </a:prstGeom>
            <a:solidFill>
              <a:schemeClr val="accent2">
                <a:alpha val="42000"/>
              </a:schemeClr>
            </a:solidFill>
            <a:ln w="9525" cap="flat" cmpd="sng" algn="ctr">
              <a:solidFill>
                <a:schemeClr val="bg1"/>
              </a:solidFill>
              <a:prstDash val="solid"/>
              <a:round/>
              <a:headEnd type="none" w="med" len="med"/>
              <a:tailEnd type="none" w="med" len="med"/>
            </a:ln>
            <a:effectLst/>
          </p:spPr>
        </p:cxnSp>
        <p:cxnSp>
          <p:nvCxnSpPr>
            <p:cNvPr id="74" name="Straight Connector 73"/>
            <p:cNvCxnSpPr/>
            <p:nvPr/>
          </p:nvCxnSpPr>
          <p:spPr bwMode="auto">
            <a:xfrm>
              <a:off x="3401568" y="2982037"/>
              <a:ext cx="2340864" cy="0"/>
            </a:xfrm>
            <a:prstGeom prst="line">
              <a:avLst/>
            </a:prstGeom>
            <a:solidFill>
              <a:schemeClr val="accent2">
                <a:alpha val="42000"/>
              </a:schemeClr>
            </a:solidFill>
            <a:ln w="9525" cap="flat" cmpd="sng" algn="ctr">
              <a:solidFill>
                <a:schemeClr val="bg1"/>
              </a:solidFill>
              <a:prstDash val="solid"/>
              <a:round/>
              <a:headEnd type="none" w="med" len="med"/>
              <a:tailEnd type="none" w="med" len="med"/>
            </a:ln>
            <a:effectLst/>
          </p:spPr>
        </p:cxnSp>
        <p:cxnSp>
          <p:nvCxnSpPr>
            <p:cNvPr id="75" name="Straight Connector 74"/>
            <p:cNvCxnSpPr/>
            <p:nvPr/>
          </p:nvCxnSpPr>
          <p:spPr bwMode="auto">
            <a:xfrm>
              <a:off x="3401568" y="3543457"/>
              <a:ext cx="2340864" cy="0"/>
            </a:xfrm>
            <a:prstGeom prst="line">
              <a:avLst/>
            </a:prstGeom>
            <a:solidFill>
              <a:schemeClr val="accent2">
                <a:alpha val="42000"/>
              </a:schemeClr>
            </a:solidFill>
            <a:ln w="9525" cap="flat" cmpd="sng" algn="ctr">
              <a:solidFill>
                <a:schemeClr val="bg1"/>
              </a:solidFill>
              <a:prstDash val="solid"/>
              <a:round/>
              <a:headEnd type="none" w="med" len="med"/>
              <a:tailEnd type="none" w="med" len="med"/>
            </a:ln>
            <a:effectLst/>
          </p:spPr>
        </p:cxnSp>
      </p:grpSp>
      <p:grpSp>
        <p:nvGrpSpPr>
          <p:cNvPr id="7" name="Group 75"/>
          <p:cNvGrpSpPr/>
          <p:nvPr/>
        </p:nvGrpSpPr>
        <p:grpSpPr>
          <a:xfrm>
            <a:off x="388482" y="2985377"/>
            <a:ext cx="1223244" cy="1007253"/>
            <a:chOff x="647415" y="1652105"/>
            <a:chExt cx="845409" cy="545424"/>
          </a:xfrm>
        </p:grpSpPr>
        <p:sp>
          <p:nvSpPr>
            <p:cNvPr id="77" name="Rectangle 76"/>
            <p:cNvSpPr/>
            <p:nvPr/>
          </p:nvSpPr>
          <p:spPr bwMode="auto">
            <a:xfrm>
              <a:off x="754063" y="1674813"/>
              <a:ext cx="627062" cy="428625"/>
            </a:xfrm>
            <a:prstGeom prst="rect">
              <a:avLst/>
            </a:prstGeom>
            <a:gradFill flip="none" rotWithShape="1">
              <a:gsLst>
                <a:gs pos="0">
                  <a:srgbClr val="8D8D8D"/>
                </a:gs>
                <a:gs pos="50000">
                  <a:srgbClr val="DBDBDB"/>
                </a:gs>
                <a:gs pos="100000">
                  <a:srgbClr val="828282"/>
                </a:gs>
              </a:gsLst>
              <a:lin ang="1350000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pPr>
              <a:endParaRPr kumimoji="0" lang="en-US" sz="2000" b="0" i="0" u="none" strike="noStrike" cap="none" normalizeH="0" baseline="0">
                <a:ln>
                  <a:noFill/>
                </a:ln>
                <a:solidFill>
                  <a:schemeClr val="accent2"/>
                </a:solidFill>
                <a:effectLst/>
              </a:endParaRPr>
            </a:p>
          </p:txBody>
        </p:sp>
        <p:pic>
          <p:nvPicPr>
            <p:cNvPr id="78" name="Picture 77"/>
            <p:cNvPicPr>
              <a:picLocks noChangeAspect="1"/>
            </p:cNvPicPr>
            <p:nvPr/>
          </p:nvPicPr>
          <p:blipFill>
            <a:blip r:embed="rId8" cstate="print">
              <a:alphaModFix/>
              <a:duotone>
                <a:prstClr val="black"/>
                <a:schemeClr val="tx2">
                  <a:tint val="45000"/>
                  <a:satMod val="400000"/>
                </a:schemeClr>
              </a:duotone>
            </a:blip>
            <a:stretch>
              <a:fillRect/>
            </a:stretch>
          </p:blipFill>
          <p:spPr>
            <a:xfrm>
              <a:off x="647415" y="1652105"/>
              <a:ext cx="845409" cy="545424"/>
            </a:xfrm>
            <a:prstGeom prst="rect">
              <a:avLst/>
            </a:prstGeom>
            <a:effectLst/>
          </p:spPr>
        </p:pic>
      </p:grpSp>
      <p:sp>
        <p:nvSpPr>
          <p:cNvPr id="79" name="TextBox 78"/>
          <p:cNvSpPr txBox="1"/>
          <p:nvPr/>
        </p:nvSpPr>
        <p:spPr>
          <a:xfrm>
            <a:off x="5738004" y="2642167"/>
            <a:ext cx="1555162" cy="430887"/>
          </a:xfrm>
          <a:prstGeom prst="rect">
            <a:avLst/>
          </a:prstGeom>
          <a:noFill/>
        </p:spPr>
        <p:txBody>
          <a:bodyPr wrap="square" rtlCol="0" anchor="b" anchorCtr="0">
            <a:spAutoFit/>
          </a:bodyPr>
          <a:lstStyle/>
          <a:p>
            <a:r>
              <a:rPr lang="en-US" sz="1100" dirty="0" smtClean="0">
                <a:solidFill>
                  <a:srgbClr val="0000FF"/>
                </a:solidFill>
                <a:cs typeface="Helvetica 55 Roman"/>
              </a:rPr>
              <a:t>Fast flux stays ahead of web ratings</a:t>
            </a:r>
          </a:p>
        </p:txBody>
      </p:sp>
      <p:sp>
        <p:nvSpPr>
          <p:cNvPr id="80" name="TextBox 79"/>
          <p:cNvSpPr txBox="1"/>
          <p:nvPr/>
        </p:nvSpPr>
        <p:spPr>
          <a:xfrm>
            <a:off x="1670086" y="3516531"/>
            <a:ext cx="1566231" cy="261610"/>
          </a:xfrm>
          <a:prstGeom prst="rect">
            <a:avLst/>
          </a:prstGeom>
          <a:noFill/>
        </p:spPr>
        <p:txBody>
          <a:bodyPr wrap="square" rtlCol="0" anchor="b" anchorCtr="0">
            <a:spAutoFit/>
          </a:bodyPr>
          <a:lstStyle/>
          <a:p>
            <a:r>
              <a:rPr lang="en-US" sz="1100" dirty="0" smtClean="0">
                <a:solidFill>
                  <a:srgbClr val="0000FF"/>
                </a:solidFill>
                <a:cs typeface="Helvetica 55 Roman"/>
              </a:rPr>
              <a:t>Zero-days pass IPS</a:t>
            </a:r>
          </a:p>
        </p:txBody>
      </p:sp>
      <p:sp>
        <p:nvSpPr>
          <p:cNvPr id="81" name="TextBox 80"/>
          <p:cNvSpPr txBox="1"/>
          <p:nvPr/>
        </p:nvSpPr>
        <p:spPr>
          <a:xfrm>
            <a:off x="1672731" y="4125790"/>
            <a:ext cx="1687416" cy="430887"/>
          </a:xfrm>
          <a:prstGeom prst="rect">
            <a:avLst/>
          </a:prstGeom>
          <a:noFill/>
        </p:spPr>
        <p:txBody>
          <a:bodyPr wrap="square" rtlCol="0" anchor="b" anchorCtr="0">
            <a:spAutoFit/>
          </a:bodyPr>
          <a:lstStyle/>
          <a:p>
            <a:r>
              <a:rPr lang="en-US" sz="1100" dirty="0" smtClean="0">
                <a:solidFill>
                  <a:srgbClr val="0000FF"/>
                </a:solidFill>
                <a:cs typeface="Helvetica 55 Roman"/>
              </a:rPr>
              <a:t>Compression passes static inspection</a:t>
            </a:r>
          </a:p>
        </p:txBody>
      </p:sp>
      <p:sp>
        <p:nvSpPr>
          <p:cNvPr id="82" name="TextBox 81"/>
          <p:cNvSpPr txBox="1"/>
          <p:nvPr/>
        </p:nvSpPr>
        <p:spPr>
          <a:xfrm>
            <a:off x="5759984" y="4830843"/>
            <a:ext cx="1830638" cy="430887"/>
          </a:xfrm>
          <a:prstGeom prst="rect">
            <a:avLst/>
          </a:prstGeom>
          <a:noFill/>
        </p:spPr>
        <p:txBody>
          <a:bodyPr wrap="square" rtlCol="0" anchor="b" anchorCtr="0">
            <a:spAutoFit/>
          </a:bodyPr>
          <a:lstStyle/>
          <a:p>
            <a:r>
              <a:rPr lang="en-US" sz="1100" dirty="0" smtClean="0">
                <a:solidFill>
                  <a:srgbClr val="0000FF"/>
                </a:solidFill>
                <a:cs typeface="Helvetica 55 Roman"/>
              </a:rPr>
              <a:t>Encrypted communication</a:t>
            </a:r>
          </a:p>
          <a:p>
            <a:r>
              <a:rPr lang="en-US" sz="1100" dirty="0" smtClean="0">
                <a:solidFill>
                  <a:srgbClr val="0000FF"/>
                </a:solidFill>
                <a:cs typeface="Helvetica 55 Roman"/>
              </a:rPr>
              <a:t>passes controls</a:t>
            </a:r>
          </a:p>
        </p:txBody>
      </p:sp>
    </p:spTree>
    <p:extLst>
      <p:ext uri="{BB962C8B-B14F-4D97-AF65-F5344CB8AC3E}">
        <p14:creationId xmlns:p14="http://schemas.microsoft.com/office/powerpoint/2010/main" xmlns="" val="24243976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data changed.</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p:txBody>
      </p:sp>
      <p:sp>
        <p:nvSpPr>
          <p:cNvPr id="5" name="TextBox 4"/>
          <p:cNvSpPr txBox="1"/>
          <p:nvPr/>
        </p:nvSpPr>
        <p:spPr>
          <a:xfrm>
            <a:off x="7960006" y="6542255"/>
            <a:ext cx="739637" cy="215444"/>
          </a:xfrm>
          <a:prstGeom prst="rect">
            <a:avLst/>
          </a:prstGeom>
          <a:noFill/>
        </p:spPr>
        <p:txBody>
          <a:bodyPr wrap="square" rtlCol="0">
            <a:spAutoFit/>
          </a:bodyPr>
          <a:lstStyle/>
          <a:p>
            <a:pPr algn="r"/>
            <a:r>
              <a:rPr lang="en-US" sz="800" dirty="0" smtClean="0">
                <a:solidFill>
                  <a:schemeClr val="bg1">
                    <a:lumMod val="50000"/>
                  </a:schemeClr>
                </a:solidFill>
              </a:rPr>
              <a:t>Confidential</a:t>
            </a:r>
            <a:endParaRPr lang="en-US" sz="800" dirty="0">
              <a:solidFill>
                <a:schemeClr val="bg1">
                  <a:lumMod val="50000"/>
                </a:schemeClr>
              </a:solidFill>
            </a:endParaRPr>
          </a:p>
        </p:txBody>
      </p:sp>
      <p:pic>
        <p:nvPicPr>
          <p:cNvPr id="11" name="Picture 10"/>
          <p:cNvPicPr>
            <a:picLocks noChangeAspect="1"/>
          </p:cNvPicPr>
          <p:nvPr/>
        </p:nvPicPr>
        <p:blipFill>
          <a:blip r:embed="rId2" cstate="print"/>
          <a:stretch>
            <a:fillRect/>
          </a:stretch>
        </p:blipFill>
        <p:spPr>
          <a:xfrm>
            <a:off x="376873" y="1061921"/>
            <a:ext cx="4759548" cy="5267452"/>
          </a:xfrm>
          <a:prstGeom prst="rect">
            <a:avLst/>
          </a:prstGeom>
        </p:spPr>
      </p:pic>
      <p:pic>
        <p:nvPicPr>
          <p:cNvPr id="10" name="Picture 9"/>
          <p:cNvPicPr>
            <a:picLocks noChangeAspect="1"/>
          </p:cNvPicPr>
          <p:nvPr/>
        </p:nvPicPr>
        <p:blipFill>
          <a:blip r:embed="rId3" cstate="print"/>
          <a:stretch>
            <a:fillRect/>
          </a:stretch>
        </p:blipFill>
        <p:spPr>
          <a:xfrm>
            <a:off x="3271209" y="1369715"/>
            <a:ext cx="5058615" cy="4858053"/>
          </a:xfrm>
          <a:prstGeom prst="rect">
            <a:avLst/>
          </a:prstGeom>
        </p:spPr>
      </p:pic>
    </p:spTree>
    <p:extLst>
      <p:ext uri="{BB962C8B-B14F-4D97-AF65-F5344CB8AC3E}">
        <p14:creationId xmlns:p14="http://schemas.microsoft.com/office/powerpoint/2010/main" xmlns="" val="29457285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loose 148M USD – a practical guide</a:t>
            </a:r>
            <a:endParaRPr lang="en-US" dirty="0"/>
          </a:p>
        </p:txBody>
      </p:sp>
      <p:sp>
        <p:nvSpPr>
          <p:cNvPr id="3" name="Content Placeholder 2"/>
          <p:cNvSpPr>
            <a:spLocks noGrp="1"/>
          </p:cNvSpPr>
          <p:nvPr>
            <p:ph idx="1"/>
          </p:nvPr>
        </p:nvSpPr>
        <p:spPr>
          <a:xfrm>
            <a:off x="457200" y="1063424"/>
            <a:ext cx="8128610" cy="4861034"/>
          </a:xfrm>
        </p:spPr>
        <p:txBody>
          <a:bodyPr/>
          <a:lstStyle/>
          <a:p>
            <a:pPr marL="457200" indent="-457200">
              <a:buAutoNum type="arabicPeriod"/>
            </a:pPr>
            <a:r>
              <a:rPr lang="en-US" sz="2000" dirty="0" smtClean="0"/>
              <a:t>Get infected by malware from a contractor’s computer. The malware stole a user’s credentials.</a:t>
            </a:r>
          </a:p>
          <a:p>
            <a:pPr marL="457200" indent="-457200">
              <a:buAutoNum type="arabicPeriod"/>
            </a:pPr>
            <a:r>
              <a:rPr lang="en-US" sz="2000" dirty="0" smtClean="0"/>
              <a:t>Hacker connects using stolen credentials and accesses Target’s application dedicated to contractors</a:t>
            </a:r>
          </a:p>
          <a:p>
            <a:pPr marL="457200" indent="-457200">
              <a:buAutoNum type="arabicPeriod"/>
            </a:pPr>
            <a:r>
              <a:rPr lang="en-US" sz="2000" dirty="0" smtClean="0"/>
              <a:t>Hacker exploits an internal web app. This exploit allows privileged code execution, so a set of tools installed on the server hosting the app.</a:t>
            </a:r>
          </a:p>
          <a:p>
            <a:pPr marL="457200" indent="-457200">
              <a:buAutoNum type="arabicPeriod"/>
            </a:pPr>
            <a:r>
              <a:rPr lang="en-US" sz="2000" dirty="0" smtClean="0"/>
              <a:t>Hackers perform LDAP searches until admin account is identified. Steal the cached admin token from the web server memory.</a:t>
            </a:r>
          </a:p>
          <a:p>
            <a:pPr marL="457200" indent="-457200">
              <a:buAutoNum type="arabicPeriod"/>
            </a:pPr>
            <a:r>
              <a:rPr lang="en-US" sz="2000" dirty="0" smtClean="0"/>
              <a:t>Hacker creates a new LDAP admin account </a:t>
            </a:r>
            <a:r>
              <a:rPr lang="en-US" sz="2000" dirty="0" smtClean="0">
                <a:sym typeface="Wingdings" panose="05000000000000000000" pitchFamily="2" charset="2"/>
              </a:rPr>
              <a:t></a:t>
            </a:r>
          </a:p>
          <a:p>
            <a:pPr marL="457200" indent="-457200">
              <a:buAutoNum type="arabicPeriod"/>
            </a:pPr>
            <a:r>
              <a:rPr lang="en-US" sz="2000" dirty="0" smtClean="0">
                <a:sym typeface="Wingdings" panose="05000000000000000000" pitchFamily="2" charset="2"/>
              </a:rPr>
              <a:t>Hackers copy readable information from reachable DBs (around 70M customer records, but no credit cards)</a:t>
            </a:r>
          </a:p>
          <a:p>
            <a:pPr marL="457200" indent="-457200">
              <a:buAutoNum type="arabicPeriod"/>
            </a:pPr>
            <a:r>
              <a:rPr lang="en-US" sz="2000" dirty="0" smtClean="0">
                <a:sym typeface="Wingdings" panose="05000000000000000000" pitchFamily="2" charset="2"/>
              </a:rPr>
              <a:t>Install malware on POS system, steal 40M credit cards (Kaptoxa malware)</a:t>
            </a:r>
            <a:endParaRPr lang="en-US" sz="2000" dirty="0" smtClean="0"/>
          </a:p>
          <a:p>
            <a:pPr marL="457200" indent="-457200">
              <a:buAutoNum type="arabicPeriod"/>
            </a:pPr>
            <a:endParaRPr lang="en-US" sz="2000" dirty="0" smtClean="0"/>
          </a:p>
          <a:p>
            <a:pPr marL="457200" indent="-457200">
              <a:buAutoNum type="arabicPeriod"/>
            </a:pPr>
            <a:endParaRPr lang="en-US" sz="2000" dirty="0" smtClean="0"/>
          </a:p>
          <a:p>
            <a:pPr marL="457200" indent="-457200">
              <a:buAutoNum type="arabicPeriod"/>
            </a:pPr>
            <a:endParaRPr lang="en-US" sz="2000" dirty="0" smtClean="0"/>
          </a:p>
          <a:p>
            <a:pPr marL="457200" indent="-457200">
              <a:buAutoNum type="arabicPeriod"/>
            </a:pPr>
            <a:endParaRPr lang="en-US" sz="2000" dirty="0"/>
          </a:p>
        </p:txBody>
      </p:sp>
    </p:spTree>
    <p:extLst>
      <p:ext uri="{BB962C8B-B14F-4D97-AF65-F5344CB8AC3E}">
        <p14:creationId xmlns:p14="http://schemas.microsoft.com/office/powerpoint/2010/main" xmlns="" val="39633389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t.jpg"/>
          <p:cNvPicPr>
            <a:picLocks noChangeAspect="1"/>
          </p:cNvPicPr>
          <p:nvPr/>
        </p:nvPicPr>
        <p:blipFill>
          <a:blip r:embed="rId3"/>
          <a:stretch>
            <a:fillRect/>
          </a:stretch>
        </p:blipFill>
        <p:spPr>
          <a:xfrm>
            <a:off x="410307" y="903655"/>
            <a:ext cx="8276492" cy="5507629"/>
          </a:xfrm>
          <a:prstGeom prst="rect">
            <a:avLst/>
          </a:prstGeom>
        </p:spPr>
      </p:pic>
      <p:pic>
        <p:nvPicPr>
          <p:cNvPr id="8" name="Picture 1"/>
          <p:cNvPicPr>
            <a:picLocks noChangeAspect="1"/>
          </p:cNvPicPr>
          <p:nvPr/>
        </p:nvPicPr>
        <p:blipFill rotWithShape="1">
          <a:blip r:embed="rId4" cstate="print"/>
          <a:srcRect l="2659" r="3468"/>
          <a:stretch/>
        </p:blipFill>
        <p:spPr>
          <a:xfrm>
            <a:off x="546652" y="1163638"/>
            <a:ext cx="8070574" cy="3751570"/>
          </a:xfrm>
          <a:prstGeom prst="rect">
            <a:avLst/>
          </a:prstGeom>
        </p:spPr>
      </p:pic>
      <p:sp>
        <p:nvSpPr>
          <p:cNvPr id="4" name="Titre 3"/>
          <p:cNvSpPr>
            <a:spLocks noGrp="1"/>
          </p:cNvSpPr>
          <p:nvPr>
            <p:ph type="title"/>
          </p:nvPr>
        </p:nvSpPr>
        <p:spPr/>
        <p:txBody>
          <a:bodyPr/>
          <a:lstStyle/>
          <a:p>
            <a:r>
              <a:rPr lang="en-US" dirty="0" smtClean="0"/>
              <a:t>No One Is Immune</a:t>
            </a:r>
            <a:endParaRPr lang="fr-FR" dirty="0"/>
          </a:p>
        </p:txBody>
      </p:sp>
      <p:sp>
        <p:nvSpPr>
          <p:cNvPr id="16" name="Rectangle à coins arrondis 15"/>
          <p:cNvSpPr/>
          <p:nvPr/>
        </p:nvSpPr>
        <p:spPr>
          <a:xfrm>
            <a:off x="1005600" y="4974310"/>
            <a:ext cx="7132800" cy="725122"/>
          </a:xfrm>
          <a:prstGeom prst="roundRect">
            <a:avLst/>
          </a:prstGeom>
          <a:gradFill flip="none" rotWithShape="1">
            <a:gsLst>
              <a:gs pos="0">
                <a:srgbClr val="C61019">
                  <a:shade val="30000"/>
                  <a:satMod val="115000"/>
                </a:srgbClr>
              </a:gs>
              <a:gs pos="50000">
                <a:srgbClr val="C61019">
                  <a:shade val="67500"/>
                  <a:satMod val="115000"/>
                </a:srgbClr>
              </a:gs>
              <a:gs pos="100000">
                <a:srgbClr val="C61019">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ctr">
            <a:noAutofit/>
          </a:bodyPr>
          <a:lstStyle/>
          <a:p>
            <a:pPr algn="ctr">
              <a:spcBef>
                <a:spcPts val="600"/>
              </a:spcBef>
              <a:spcAft>
                <a:spcPts val="600"/>
              </a:spcAft>
            </a:pPr>
            <a:r>
              <a:rPr lang="en-US" sz="2800" dirty="0" smtClean="0">
                <a:solidFill>
                  <a:prstClr val="white"/>
                </a:solidFill>
                <a:latin typeface="Arial" pitchFamily="34" charset="0"/>
                <a:cs typeface="Arial" pitchFamily="34" charset="0"/>
              </a:rPr>
              <a:t>Did you change </a:t>
            </a:r>
            <a:r>
              <a:rPr lang="en-US" sz="2800" dirty="0">
                <a:solidFill>
                  <a:prstClr val="white"/>
                </a:solidFill>
                <a:latin typeface="Arial" pitchFamily="34" charset="0"/>
                <a:cs typeface="Arial" pitchFamily="34" charset="0"/>
              </a:rPr>
              <a:t>your </a:t>
            </a:r>
            <a:r>
              <a:rPr lang="en-US" sz="2800" dirty="0" smtClean="0">
                <a:solidFill>
                  <a:prstClr val="white"/>
                </a:solidFill>
                <a:latin typeface="Arial" pitchFamily="34" charset="0"/>
                <a:cs typeface="Arial" pitchFamily="34" charset="0"/>
              </a:rPr>
              <a:t>password?</a:t>
            </a:r>
            <a:endParaRPr lang="en-US" sz="2800" dirty="0">
              <a:solidFill>
                <a:prstClr val="white"/>
              </a:solidFill>
              <a:latin typeface="Arial" pitchFamily="34" charset="0"/>
              <a:cs typeface="Arial" pitchFamily="34" charset="0"/>
            </a:endParaRPr>
          </a:p>
        </p:txBody>
      </p:sp>
    </p:spTree>
    <p:extLst>
      <p:ext uri="{BB962C8B-B14F-4D97-AF65-F5344CB8AC3E}">
        <p14:creationId xmlns="" xmlns:p14="http://schemas.microsoft.com/office/powerpoint/2010/main" val="191723733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ebay</a:t>
            </a:r>
            <a:r>
              <a:rPr lang="en-US" dirty="0" smtClean="0"/>
              <a:t> – The Impact by the Numbers</a:t>
            </a:r>
            <a:endParaRPr lang="en-GB" dirty="0"/>
          </a:p>
        </p:txBody>
      </p:sp>
      <p:grpSp>
        <p:nvGrpSpPr>
          <p:cNvPr id="3" name="Group 8"/>
          <p:cNvGrpSpPr/>
          <p:nvPr/>
        </p:nvGrpSpPr>
        <p:grpSpPr>
          <a:xfrm>
            <a:off x="514109" y="3717579"/>
            <a:ext cx="8276440" cy="923355"/>
            <a:chOff x="1983680" y="3891750"/>
            <a:chExt cx="8276440" cy="923355"/>
          </a:xfrm>
        </p:grpSpPr>
        <p:grpSp>
          <p:nvGrpSpPr>
            <p:cNvPr id="4" name="Group 29"/>
            <p:cNvGrpSpPr/>
            <p:nvPr/>
          </p:nvGrpSpPr>
          <p:grpSpPr>
            <a:xfrm>
              <a:off x="1983680" y="3891750"/>
              <a:ext cx="8276440" cy="923355"/>
              <a:chOff x="429464" y="1463555"/>
              <a:chExt cx="8276440" cy="923355"/>
            </a:xfrm>
          </p:grpSpPr>
          <p:sp>
            <p:nvSpPr>
              <p:cNvPr id="12" name="Rechteck 47"/>
              <p:cNvSpPr/>
              <p:nvPr/>
            </p:nvSpPr>
            <p:spPr bwMode="gray">
              <a:xfrm>
                <a:off x="429464" y="1623419"/>
                <a:ext cx="1777795" cy="758608"/>
              </a:xfrm>
              <a:prstGeom prst="rect">
                <a:avLst/>
              </a:prstGeom>
              <a:gradFill rotWithShape="1">
                <a:gsLst>
                  <a:gs pos="0">
                    <a:srgbClr val="1B232A">
                      <a:lumMod val="90000"/>
                      <a:lumOff val="10000"/>
                    </a:srgbClr>
                  </a:gs>
                  <a:gs pos="100000">
                    <a:srgbClr val="DFE6E6">
                      <a:lumMod val="75000"/>
                    </a:srgbClr>
                  </a:gs>
                </a:gsLst>
                <a:lin ang="3540000" scaled="0"/>
              </a:gradFill>
              <a:ln w="9525" cap="flat" cmpd="sng" algn="ctr">
                <a:solidFill>
                  <a:srgbClr val="DFE6E6">
                    <a:lumMod val="25000"/>
                  </a:srgbClr>
                </a:solidFill>
                <a:prstDash val="solid"/>
                <a:headEnd/>
                <a:tailEnd/>
              </a:ln>
              <a:effectLst>
                <a:outerShdw blurRad="40000" dist="23000" dir="5400000" rotWithShape="0">
                  <a:srgbClr val="000000">
                    <a:alpha val="35000"/>
                  </a:srgbClr>
                </a:outerShdw>
              </a:effectLst>
              <a:scene3d>
                <a:camera prst="orthographicFront"/>
                <a:lightRig rig="contrasting" dir="t"/>
              </a:scene3d>
              <a:sp3d>
                <a:bevelT w="25400" prst="angle"/>
              </a:sp3d>
            </p:spPr>
            <p:txBody>
              <a:bodyPr vert="horz" lIns="0" tIns="0" rIns="0" bIns="0" anchor="ctr" anchorCtr="0"/>
              <a:lstStyle/>
              <a:p>
                <a:pPr indent="-190500" algn="ctr" fontAlgn="auto">
                  <a:lnSpc>
                    <a:spcPct val="95000"/>
                  </a:lnSpc>
                  <a:spcBef>
                    <a:spcPts val="0"/>
                  </a:spcBef>
                  <a:spcAft>
                    <a:spcPts val="800"/>
                  </a:spcAft>
                  <a:buClr>
                    <a:srgbClr val="808080"/>
                  </a:buClr>
                  <a:defRPr/>
                </a:pPr>
                <a:r>
                  <a:rPr lang="en-US" sz="3200" b="1" kern="0" noProof="1" smtClean="0">
                    <a:solidFill>
                      <a:srgbClr val="FFFFFF"/>
                    </a:solidFill>
                    <a:latin typeface="Arial"/>
                    <a:cs typeface="Arial" charset="0"/>
                  </a:rPr>
                  <a:t>262,800</a:t>
                </a:r>
              </a:p>
            </p:txBody>
          </p:sp>
          <p:sp>
            <p:nvSpPr>
              <p:cNvPr id="13" name="Rechteck 96"/>
              <p:cNvSpPr/>
              <p:nvPr/>
            </p:nvSpPr>
            <p:spPr bwMode="gray">
              <a:xfrm rot="16200000">
                <a:off x="5002252" y="-1316742"/>
                <a:ext cx="923355" cy="6483949"/>
              </a:xfrm>
              <a:prstGeom prst="snip1Rect">
                <a:avLst/>
              </a:prstGeom>
              <a:gradFill flip="none" rotWithShape="1">
                <a:gsLst>
                  <a:gs pos="0">
                    <a:srgbClr val="FFFFFF">
                      <a:lumMod val="75000"/>
                    </a:srgbClr>
                  </a:gs>
                  <a:gs pos="100000">
                    <a:srgbClr val="FFFFFF"/>
                  </a:gs>
                </a:gsLst>
                <a:lin ang="5400000" scaled="0"/>
                <a:tileRect/>
              </a:gradFill>
              <a:ln w="12700">
                <a:gradFill flip="none" rotWithShape="1">
                  <a:gsLst>
                    <a:gs pos="0">
                      <a:srgbClr val="DFE6E6">
                        <a:lumMod val="50000"/>
                      </a:srgbClr>
                    </a:gs>
                    <a:gs pos="100000">
                      <a:srgbClr val="FFFFFF">
                        <a:alpha val="0"/>
                      </a:srgbClr>
                    </a:gs>
                  </a:gsLst>
                  <a:lin ang="5400000" scaled="0"/>
                  <a:tileRect/>
                </a:gradFill>
                <a:miter lim="800000"/>
                <a:headEnd/>
                <a:tailEnd/>
              </a:ln>
              <a:effectLst/>
            </p:spPr>
            <p:txBody>
              <a:bodyPr lIns="0" tIns="144000" rIns="0" bIns="0" anchor="t" anchorCtr="0"/>
              <a:lstStyle/>
              <a:p>
                <a:pPr algn="ctr" fontAlgn="auto">
                  <a:lnSpc>
                    <a:spcPct val="95000"/>
                  </a:lnSpc>
                  <a:spcBef>
                    <a:spcPts val="0"/>
                  </a:spcBef>
                  <a:spcAft>
                    <a:spcPts val="400"/>
                  </a:spcAft>
                  <a:buClr>
                    <a:srgbClr val="808080"/>
                  </a:buClr>
                  <a:defRPr/>
                </a:pPr>
                <a:endParaRPr lang="en-US" sz="1400" kern="0" dirty="0" smtClean="0">
                  <a:solidFill>
                    <a:srgbClr val="262626"/>
                  </a:solidFill>
                  <a:latin typeface="Arial"/>
                </a:endParaRPr>
              </a:p>
            </p:txBody>
          </p:sp>
        </p:grpSp>
        <p:sp>
          <p:nvSpPr>
            <p:cNvPr id="11" name="Title 1"/>
            <p:cNvSpPr txBox="1">
              <a:spLocks/>
            </p:cNvSpPr>
            <p:nvPr/>
          </p:nvSpPr>
          <p:spPr>
            <a:xfrm>
              <a:off x="4019171" y="4060978"/>
              <a:ext cx="6172495" cy="565575"/>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2400" b="0" i="0">
                  <a:solidFill>
                    <a:srgbClr val="1B232A"/>
                  </a:solidFill>
                  <a:latin typeface="Arial"/>
                  <a:ea typeface="+mj-ea"/>
                  <a:cs typeface="Arial"/>
                </a:defRPr>
              </a:lvl1pPr>
              <a:lvl2pPr algn="l" rtl="0" eaLnBrk="1" fontAlgn="base" hangingPunct="1">
                <a:spcBef>
                  <a:spcPct val="0"/>
                </a:spcBef>
                <a:spcAft>
                  <a:spcPct val="0"/>
                </a:spcAft>
                <a:defRPr sz="2700" b="1">
                  <a:solidFill>
                    <a:schemeClr val="tx1"/>
                  </a:solidFill>
                  <a:latin typeface="Arial" charset="0"/>
                  <a:ea typeface="Arial" charset="0"/>
                  <a:cs typeface="Arial" charset="0"/>
                </a:defRPr>
              </a:lvl2pPr>
              <a:lvl3pPr algn="l" rtl="0" eaLnBrk="1" fontAlgn="base" hangingPunct="1">
                <a:spcBef>
                  <a:spcPct val="0"/>
                </a:spcBef>
                <a:spcAft>
                  <a:spcPct val="0"/>
                </a:spcAft>
                <a:defRPr sz="2700" b="1">
                  <a:solidFill>
                    <a:schemeClr val="tx1"/>
                  </a:solidFill>
                  <a:latin typeface="Arial" charset="0"/>
                  <a:ea typeface="Arial" charset="0"/>
                  <a:cs typeface="Arial" charset="0"/>
                </a:defRPr>
              </a:lvl3pPr>
              <a:lvl4pPr algn="l" rtl="0" eaLnBrk="1" fontAlgn="base" hangingPunct="1">
                <a:spcBef>
                  <a:spcPct val="0"/>
                </a:spcBef>
                <a:spcAft>
                  <a:spcPct val="0"/>
                </a:spcAft>
                <a:defRPr sz="2700" b="1">
                  <a:solidFill>
                    <a:schemeClr val="tx1"/>
                  </a:solidFill>
                  <a:latin typeface="Arial" charset="0"/>
                  <a:ea typeface="Arial" charset="0"/>
                  <a:cs typeface="Arial" charset="0"/>
                </a:defRPr>
              </a:lvl4pPr>
              <a:lvl5pPr algn="l" rtl="0" eaLnBrk="1" fontAlgn="base" hangingPunct="1">
                <a:spcBef>
                  <a:spcPct val="0"/>
                </a:spcBef>
                <a:spcAft>
                  <a:spcPct val="0"/>
                </a:spcAft>
                <a:defRPr sz="2700" b="1">
                  <a:solidFill>
                    <a:schemeClr val="tx1"/>
                  </a:solidFill>
                  <a:latin typeface="Arial" charset="0"/>
                  <a:ea typeface="Arial" charset="0"/>
                  <a:cs typeface="Arial" charset="0"/>
                </a:defRPr>
              </a:lvl5pPr>
              <a:lvl6pPr marL="457200" algn="l" rtl="0" eaLnBrk="1" fontAlgn="base" hangingPunct="1">
                <a:spcBef>
                  <a:spcPct val="0"/>
                </a:spcBef>
                <a:spcAft>
                  <a:spcPct val="0"/>
                </a:spcAft>
                <a:defRPr sz="2700" b="1">
                  <a:solidFill>
                    <a:schemeClr val="tx1"/>
                  </a:solidFill>
                  <a:latin typeface="Arial" charset="0"/>
                  <a:ea typeface="Arial" charset="0"/>
                  <a:cs typeface="Arial" charset="0"/>
                </a:defRPr>
              </a:lvl6pPr>
              <a:lvl7pPr marL="914400" algn="l" rtl="0" eaLnBrk="1" fontAlgn="base" hangingPunct="1">
                <a:spcBef>
                  <a:spcPct val="0"/>
                </a:spcBef>
                <a:spcAft>
                  <a:spcPct val="0"/>
                </a:spcAft>
                <a:defRPr sz="2700" b="1">
                  <a:solidFill>
                    <a:schemeClr val="tx1"/>
                  </a:solidFill>
                  <a:latin typeface="Arial" charset="0"/>
                  <a:ea typeface="Arial" charset="0"/>
                  <a:cs typeface="Arial" charset="0"/>
                </a:defRPr>
              </a:lvl7pPr>
              <a:lvl8pPr marL="1371600" algn="l" rtl="0" eaLnBrk="1" fontAlgn="base" hangingPunct="1">
                <a:spcBef>
                  <a:spcPct val="0"/>
                </a:spcBef>
                <a:spcAft>
                  <a:spcPct val="0"/>
                </a:spcAft>
                <a:defRPr sz="2700" b="1">
                  <a:solidFill>
                    <a:schemeClr val="tx1"/>
                  </a:solidFill>
                  <a:latin typeface="Arial" charset="0"/>
                  <a:ea typeface="Arial" charset="0"/>
                  <a:cs typeface="Arial" charset="0"/>
                </a:defRPr>
              </a:lvl8pPr>
              <a:lvl9pPr marL="1828800" algn="l" rtl="0" eaLnBrk="1" fontAlgn="base" hangingPunct="1">
                <a:spcBef>
                  <a:spcPct val="0"/>
                </a:spcBef>
                <a:spcAft>
                  <a:spcPct val="0"/>
                </a:spcAft>
                <a:defRPr sz="2700" b="1">
                  <a:solidFill>
                    <a:schemeClr val="tx1"/>
                  </a:solidFill>
                  <a:latin typeface="Arial" charset="0"/>
                  <a:ea typeface="Arial" charset="0"/>
                  <a:cs typeface="Arial" charset="0"/>
                </a:defRPr>
              </a:lvl9pPr>
            </a:lstStyle>
            <a:p>
              <a:pPr fontAlgn="auto">
                <a:spcBef>
                  <a:spcPts val="0"/>
                </a:spcBef>
                <a:spcAft>
                  <a:spcPts val="0"/>
                </a:spcAft>
                <a:defRPr/>
              </a:pPr>
              <a:r>
                <a:rPr lang="en-US" sz="2000" b="1" dirty="0" smtClean="0">
                  <a:solidFill>
                    <a:srgbClr val="000000"/>
                  </a:solidFill>
                  <a:ea typeface="ＭＳ Ｐゴシック" pitchFamily="34" charset="-128"/>
                  <a:cs typeface="+mn-cs"/>
                </a:rPr>
                <a:t>Number of Passwords changed in a year</a:t>
              </a:r>
              <a:br>
                <a:rPr lang="en-US" sz="2000" b="1" dirty="0" smtClean="0">
                  <a:solidFill>
                    <a:srgbClr val="000000"/>
                  </a:solidFill>
                  <a:ea typeface="ＭＳ Ｐゴシック" pitchFamily="34" charset="-128"/>
                  <a:cs typeface="+mn-cs"/>
                </a:rPr>
              </a:br>
              <a:r>
                <a:rPr lang="en-US" sz="2000" b="1" dirty="0" smtClean="0">
                  <a:solidFill>
                    <a:srgbClr val="000000"/>
                  </a:solidFill>
                  <a:ea typeface="ＭＳ Ｐゴシック" pitchFamily="34" charset="-128"/>
                  <a:cs typeface="+mn-cs"/>
                </a:rPr>
                <a:t>(Average 2 minutes/password)</a:t>
              </a:r>
              <a:endParaRPr lang="en-US" sz="2000" b="1" dirty="0">
                <a:solidFill>
                  <a:srgbClr val="000000"/>
                </a:solidFill>
                <a:ea typeface="ＭＳ Ｐゴシック" pitchFamily="34" charset="-128"/>
                <a:cs typeface="+mn-cs"/>
              </a:endParaRPr>
            </a:p>
          </p:txBody>
        </p:sp>
      </p:grpSp>
      <p:grpSp>
        <p:nvGrpSpPr>
          <p:cNvPr id="5" name="Group 13"/>
          <p:cNvGrpSpPr/>
          <p:nvPr/>
        </p:nvGrpSpPr>
        <p:grpSpPr>
          <a:xfrm>
            <a:off x="514109" y="4891214"/>
            <a:ext cx="8276440" cy="923355"/>
            <a:chOff x="1983680" y="5065385"/>
            <a:chExt cx="8276440" cy="923355"/>
          </a:xfrm>
        </p:grpSpPr>
        <p:grpSp>
          <p:nvGrpSpPr>
            <p:cNvPr id="9" name="Group 32"/>
            <p:cNvGrpSpPr/>
            <p:nvPr/>
          </p:nvGrpSpPr>
          <p:grpSpPr>
            <a:xfrm>
              <a:off x="1983680" y="5065385"/>
              <a:ext cx="8276440" cy="923355"/>
              <a:chOff x="429464" y="1463555"/>
              <a:chExt cx="8276440" cy="923355"/>
            </a:xfrm>
          </p:grpSpPr>
          <p:sp>
            <p:nvSpPr>
              <p:cNvPr id="17" name="Rechteck 47"/>
              <p:cNvSpPr/>
              <p:nvPr/>
            </p:nvSpPr>
            <p:spPr bwMode="gray">
              <a:xfrm>
                <a:off x="429464" y="1623419"/>
                <a:ext cx="1777795" cy="758608"/>
              </a:xfrm>
              <a:prstGeom prst="rect">
                <a:avLst/>
              </a:prstGeom>
              <a:gradFill rotWithShape="1">
                <a:gsLst>
                  <a:gs pos="0">
                    <a:srgbClr val="446E60">
                      <a:lumMod val="50000"/>
                    </a:srgbClr>
                  </a:gs>
                  <a:gs pos="100000">
                    <a:srgbClr val="446E60">
                      <a:lumMod val="60000"/>
                      <a:lumOff val="40000"/>
                    </a:srgbClr>
                  </a:gs>
                </a:gsLst>
                <a:lin ang="3540000" scaled="0"/>
              </a:gradFill>
              <a:ln w="9525" cap="flat" cmpd="sng" algn="ctr">
                <a:solidFill>
                  <a:srgbClr val="446E60"/>
                </a:solidFill>
                <a:prstDash val="solid"/>
                <a:headEnd/>
                <a:tailEnd/>
              </a:ln>
              <a:effectLst>
                <a:outerShdw blurRad="40000" dist="23000" dir="5400000" rotWithShape="0">
                  <a:srgbClr val="000000">
                    <a:alpha val="35000"/>
                  </a:srgbClr>
                </a:outerShdw>
              </a:effectLst>
              <a:scene3d>
                <a:camera prst="orthographicFront"/>
                <a:lightRig rig="contrasting" dir="t"/>
              </a:scene3d>
              <a:sp3d>
                <a:bevelT w="25400" prst="angle"/>
              </a:sp3d>
            </p:spPr>
            <p:txBody>
              <a:bodyPr vert="horz" lIns="0" tIns="0" rIns="0" bIns="0" anchor="ctr" anchorCtr="0"/>
              <a:lstStyle/>
              <a:p>
                <a:pPr indent="-190500" algn="ctr" fontAlgn="auto">
                  <a:lnSpc>
                    <a:spcPct val="95000"/>
                  </a:lnSpc>
                  <a:spcBef>
                    <a:spcPts val="0"/>
                  </a:spcBef>
                  <a:spcAft>
                    <a:spcPts val="800"/>
                  </a:spcAft>
                  <a:buClr>
                    <a:srgbClr val="808080"/>
                  </a:buClr>
                  <a:defRPr/>
                </a:pPr>
                <a:r>
                  <a:rPr lang="en-US" sz="3200" b="1" kern="0" noProof="1" smtClean="0">
                    <a:solidFill>
                      <a:srgbClr val="FFFFFF"/>
                    </a:solidFill>
                    <a:latin typeface="Arial"/>
                    <a:cs typeface="Arial" charset="0"/>
                  </a:rPr>
                  <a:t>551</a:t>
                </a:r>
              </a:p>
            </p:txBody>
          </p:sp>
          <p:sp>
            <p:nvSpPr>
              <p:cNvPr id="18" name="Rechteck 96"/>
              <p:cNvSpPr/>
              <p:nvPr/>
            </p:nvSpPr>
            <p:spPr bwMode="gray">
              <a:xfrm rot="16200000">
                <a:off x="5002252" y="-1316742"/>
                <a:ext cx="923355" cy="6483949"/>
              </a:xfrm>
              <a:prstGeom prst="snip1Rect">
                <a:avLst/>
              </a:prstGeom>
              <a:gradFill flip="none" rotWithShape="1">
                <a:gsLst>
                  <a:gs pos="0">
                    <a:srgbClr val="FFFFFF">
                      <a:lumMod val="75000"/>
                    </a:srgbClr>
                  </a:gs>
                  <a:gs pos="100000">
                    <a:srgbClr val="FFFFFF"/>
                  </a:gs>
                </a:gsLst>
                <a:lin ang="5400000" scaled="0"/>
                <a:tileRect/>
              </a:gradFill>
              <a:ln w="12700">
                <a:gradFill flip="none" rotWithShape="1">
                  <a:gsLst>
                    <a:gs pos="0">
                      <a:srgbClr val="446E60"/>
                    </a:gs>
                    <a:gs pos="100000">
                      <a:srgbClr val="FFFFFF">
                        <a:alpha val="0"/>
                      </a:srgbClr>
                    </a:gs>
                  </a:gsLst>
                  <a:lin ang="5400000" scaled="0"/>
                  <a:tileRect/>
                </a:gradFill>
                <a:miter lim="800000"/>
                <a:headEnd/>
                <a:tailEnd/>
              </a:ln>
              <a:effectLst/>
            </p:spPr>
            <p:txBody>
              <a:bodyPr lIns="0" tIns="144000" rIns="0" bIns="0" anchor="t" anchorCtr="0"/>
              <a:lstStyle/>
              <a:p>
                <a:pPr algn="ctr" fontAlgn="auto">
                  <a:lnSpc>
                    <a:spcPct val="95000"/>
                  </a:lnSpc>
                  <a:spcBef>
                    <a:spcPts val="0"/>
                  </a:spcBef>
                  <a:spcAft>
                    <a:spcPts val="400"/>
                  </a:spcAft>
                  <a:buClr>
                    <a:srgbClr val="808080"/>
                  </a:buClr>
                  <a:defRPr/>
                </a:pPr>
                <a:endParaRPr lang="en-US" sz="1400" kern="0" dirty="0" smtClean="0">
                  <a:solidFill>
                    <a:srgbClr val="262626"/>
                  </a:solidFill>
                  <a:latin typeface="Arial"/>
                </a:endParaRPr>
              </a:p>
            </p:txBody>
          </p:sp>
        </p:grpSp>
        <p:sp>
          <p:nvSpPr>
            <p:cNvPr id="16" name="Title 1"/>
            <p:cNvSpPr txBox="1">
              <a:spLocks/>
            </p:cNvSpPr>
            <p:nvPr/>
          </p:nvSpPr>
          <p:spPr>
            <a:xfrm>
              <a:off x="3962394" y="5281672"/>
              <a:ext cx="6277971" cy="565575"/>
            </a:xfrm>
            <a:prstGeom prst="rect">
              <a:avLst/>
            </a:prstGeom>
          </p:spPr>
          <p:txBody>
            <a:bodyPr>
              <a:normAutofit fontScale="97500"/>
            </a:bodyPr>
            <a:lstStyle>
              <a:lvl1pPr marL="0" marR="0" indent="0" algn="l" defTabSz="914400" rtl="0" eaLnBrk="1" fontAlgn="base" latinLnBrk="0" hangingPunct="1">
                <a:lnSpc>
                  <a:spcPct val="100000"/>
                </a:lnSpc>
                <a:spcBef>
                  <a:spcPct val="0"/>
                </a:spcBef>
                <a:spcAft>
                  <a:spcPct val="0"/>
                </a:spcAft>
                <a:buClrTx/>
                <a:buSzTx/>
                <a:buFontTx/>
                <a:buNone/>
                <a:tabLst/>
                <a:defRPr sz="2400" b="0" i="0">
                  <a:solidFill>
                    <a:srgbClr val="1B232A"/>
                  </a:solidFill>
                  <a:latin typeface="Arial"/>
                  <a:ea typeface="+mj-ea"/>
                  <a:cs typeface="Arial"/>
                </a:defRPr>
              </a:lvl1pPr>
              <a:lvl2pPr algn="l" rtl="0" eaLnBrk="1" fontAlgn="base" hangingPunct="1">
                <a:spcBef>
                  <a:spcPct val="0"/>
                </a:spcBef>
                <a:spcAft>
                  <a:spcPct val="0"/>
                </a:spcAft>
                <a:defRPr sz="2700" b="1">
                  <a:solidFill>
                    <a:schemeClr val="tx1"/>
                  </a:solidFill>
                  <a:latin typeface="Arial" charset="0"/>
                  <a:ea typeface="Arial" charset="0"/>
                  <a:cs typeface="Arial" charset="0"/>
                </a:defRPr>
              </a:lvl2pPr>
              <a:lvl3pPr algn="l" rtl="0" eaLnBrk="1" fontAlgn="base" hangingPunct="1">
                <a:spcBef>
                  <a:spcPct val="0"/>
                </a:spcBef>
                <a:spcAft>
                  <a:spcPct val="0"/>
                </a:spcAft>
                <a:defRPr sz="2700" b="1">
                  <a:solidFill>
                    <a:schemeClr val="tx1"/>
                  </a:solidFill>
                  <a:latin typeface="Arial" charset="0"/>
                  <a:ea typeface="Arial" charset="0"/>
                  <a:cs typeface="Arial" charset="0"/>
                </a:defRPr>
              </a:lvl3pPr>
              <a:lvl4pPr algn="l" rtl="0" eaLnBrk="1" fontAlgn="base" hangingPunct="1">
                <a:spcBef>
                  <a:spcPct val="0"/>
                </a:spcBef>
                <a:spcAft>
                  <a:spcPct val="0"/>
                </a:spcAft>
                <a:defRPr sz="2700" b="1">
                  <a:solidFill>
                    <a:schemeClr val="tx1"/>
                  </a:solidFill>
                  <a:latin typeface="Arial" charset="0"/>
                  <a:ea typeface="Arial" charset="0"/>
                  <a:cs typeface="Arial" charset="0"/>
                </a:defRPr>
              </a:lvl4pPr>
              <a:lvl5pPr algn="l" rtl="0" eaLnBrk="1" fontAlgn="base" hangingPunct="1">
                <a:spcBef>
                  <a:spcPct val="0"/>
                </a:spcBef>
                <a:spcAft>
                  <a:spcPct val="0"/>
                </a:spcAft>
                <a:defRPr sz="2700" b="1">
                  <a:solidFill>
                    <a:schemeClr val="tx1"/>
                  </a:solidFill>
                  <a:latin typeface="Arial" charset="0"/>
                  <a:ea typeface="Arial" charset="0"/>
                  <a:cs typeface="Arial" charset="0"/>
                </a:defRPr>
              </a:lvl5pPr>
              <a:lvl6pPr marL="457200" algn="l" rtl="0" eaLnBrk="1" fontAlgn="base" hangingPunct="1">
                <a:spcBef>
                  <a:spcPct val="0"/>
                </a:spcBef>
                <a:spcAft>
                  <a:spcPct val="0"/>
                </a:spcAft>
                <a:defRPr sz="2700" b="1">
                  <a:solidFill>
                    <a:schemeClr val="tx1"/>
                  </a:solidFill>
                  <a:latin typeface="Arial" charset="0"/>
                  <a:ea typeface="Arial" charset="0"/>
                  <a:cs typeface="Arial" charset="0"/>
                </a:defRPr>
              </a:lvl6pPr>
              <a:lvl7pPr marL="914400" algn="l" rtl="0" eaLnBrk="1" fontAlgn="base" hangingPunct="1">
                <a:spcBef>
                  <a:spcPct val="0"/>
                </a:spcBef>
                <a:spcAft>
                  <a:spcPct val="0"/>
                </a:spcAft>
                <a:defRPr sz="2700" b="1">
                  <a:solidFill>
                    <a:schemeClr val="tx1"/>
                  </a:solidFill>
                  <a:latin typeface="Arial" charset="0"/>
                  <a:ea typeface="Arial" charset="0"/>
                  <a:cs typeface="Arial" charset="0"/>
                </a:defRPr>
              </a:lvl7pPr>
              <a:lvl8pPr marL="1371600" algn="l" rtl="0" eaLnBrk="1" fontAlgn="base" hangingPunct="1">
                <a:spcBef>
                  <a:spcPct val="0"/>
                </a:spcBef>
                <a:spcAft>
                  <a:spcPct val="0"/>
                </a:spcAft>
                <a:defRPr sz="2700" b="1">
                  <a:solidFill>
                    <a:schemeClr val="tx1"/>
                  </a:solidFill>
                  <a:latin typeface="Arial" charset="0"/>
                  <a:ea typeface="Arial" charset="0"/>
                  <a:cs typeface="Arial" charset="0"/>
                </a:defRPr>
              </a:lvl8pPr>
              <a:lvl9pPr marL="1828800" algn="l" rtl="0" eaLnBrk="1" fontAlgn="base" hangingPunct="1">
                <a:spcBef>
                  <a:spcPct val="0"/>
                </a:spcBef>
                <a:spcAft>
                  <a:spcPct val="0"/>
                </a:spcAft>
                <a:defRPr sz="2700" b="1">
                  <a:solidFill>
                    <a:schemeClr val="tx1"/>
                  </a:solidFill>
                  <a:latin typeface="Arial" charset="0"/>
                  <a:ea typeface="Arial" charset="0"/>
                  <a:cs typeface="Arial" charset="0"/>
                </a:defRPr>
              </a:lvl9pPr>
            </a:lstStyle>
            <a:p>
              <a:pPr fontAlgn="auto">
                <a:spcBef>
                  <a:spcPts val="0"/>
                </a:spcBef>
                <a:spcAft>
                  <a:spcPts val="0"/>
                </a:spcAft>
                <a:defRPr/>
              </a:pPr>
              <a:r>
                <a:rPr lang="en-US" sz="2000" b="1" dirty="0" smtClean="0">
                  <a:solidFill>
                    <a:srgbClr val="000000"/>
                  </a:solidFill>
                  <a:ea typeface="ＭＳ Ｐゴシック" pitchFamily="34" charset="-128"/>
                  <a:cs typeface="+mn-cs"/>
                </a:rPr>
                <a:t>Man/years wasted changing passwords</a:t>
              </a:r>
            </a:p>
          </p:txBody>
        </p:sp>
      </p:grpSp>
      <p:grpSp>
        <p:nvGrpSpPr>
          <p:cNvPr id="10" name="Group 23"/>
          <p:cNvGrpSpPr/>
          <p:nvPr/>
        </p:nvGrpSpPr>
        <p:grpSpPr>
          <a:xfrm>
            <a:off x="514109" y="1370311"/>
            <a:ext cx="8276440" cy="2096989"/>
            <a:chOff x="514109" y="1370311"/>
            <a:chExt cx="8276440" cy="2096989"/>
          </a:xfrm>
        </p:grpSpPr>
        <p:grpSp>
          <p:nvGrpSpPr>
            <p:cNvPr id="14" name="Group 3"/>
            <p:cNvGrpSpPr/>
            <p:nvPr/>
          </p:nvGrpSpPr>
          <p:grpSpPr>
            <a:xfrm>
              <a:off x="514109" y="1370311"/>
              <a:ext cx="8276440" cy="923355"/>
              <a:chOff x="1983680" y="1544482"/>
              <a:chExt cx="8276440" cy="923355"/>
            </a:xfrm>
          </p:grpSpPr>
          <p:grpSp>
            <p:nvGrpSpPr>
              <p:cNvPr id="15" name="Group 25"/>
              <p:cNvGrpSpPr/>
              <p:nvPr/>
            </p:nvGrpSpPr>
            <p:grpSpPr>
              <a:xfrm>
                <a:off x="1983680" y="1544482"/>
                <a:ext cx="8276440" cy="923355"/>
                <a:chOff x="429464" y="1463555"/>
                <a:chExt cx="8276440" cy="923355"/>
              </a:xfrm>
            </p:grpSpPr>
            <p:sp>
              <p:nvSpPr>
                <p:cNvPr id="7" name="Rechteck 47"/>
                <p:cNvSpPr/>
                <p:nvPr/>
              </p:nvSpPr>
              <p:spPr bwMode="gray">
                <a:xfrm>
                  <a:off x="429464" y="1623419"/>
                  <a:ext cx="1777795" cy="758608"/>
                </a:xfrm>
                <a:prstGeom prst="rect">
                  <a:avLst/>
                </a:prstGeom>
                <a:gradFill rotWithShape="1">
                  <a:gsLst>
                    <a:gs pos="0">
                      <a:srgbClr val="C00000">
                        <a:lumMod val="50000"/>
                      </a:srgbClr>
                    </a:gs>
                    <a:gs pos="100000">
                      <a:srgbClr val="C00000"/>
                    </a:gs>
                  </a:gsLst>
                  <a:lin ang="3540000" scaled="0"/>
                </a:gradFill>
                <a:ln w="9525" cap="flat" cmpd="sng" algn="ctr">
                  <a:solidFill>
                    <a:srgbClr val="C00000">
                      <a:lumMod val="50000"/>
                    </a:srgbClr>
                  </a:solidFill>
                  <a:prstDash val="solid"/>
                  <a:headEnd/>
                  <a:tailEnd/>
                </a:ln>
                <a:effectLst>
                  <a:outerShdw blurRad="40000" dist="23000" dir="5400000" rotWithShape="0">
                    <a:srgbClr val="000000">
                      <a:alpha val="35000"/>
                    </a:srgbClr>
                  </a:outerShdw>
                </a:effectLst>
                <a:scene3d>
                  <a:camera prst="orthographicFront"/>
                  <a:lightRig rig="contrasting" dir="t"/>
                </a:scene3d>
                <a:sp3d>
                  <a:bevelT w="25400" prst="angle"/>
                </a:sp3d>
              </p:spPr>
              <p:txBody>
                <a:bodyPr vert="horz" lIns="0" tIns="0" rIns="0" bIns="0" anchor="ctr" anchorCtr="0"/>
                <a:lstStyle/>
                <a:p>
                  <a:pPr indent="-190500" algn="ctr" fontAlgn="auto">
                    <a:lnSpc>
                      <a:spcPct val="95000"/>
                    </a:lnSpc>
                    <a:spcBef>
                      <a:spcPts val="0"/>
                    </a:spcBef>
                    <a:spcAft>
                      <a:spcPts val="800"/>
                    </a:spcAft>
                    <a:buClr>
                      <a:srgbClr val="808080"/>
                    </a:buClr>
                    <a:defRPr/>
                  </a:pPr>
                  <a:r>
                    <a:rPr lang="en-US" sz="3200" b="1" kern="0" noProof="1" smtClean="0">
                      <a:solidFill>
                        <a:srgbClr val="FFFFFF"/>
                      </a:solidFill>
                      <a:latin typeface="Arial"/>
                      <a:cs typeface="Arial" charset="0"/>
                    </a:rPr>
                    <a:t>145 M</a:t>
                  </a:r>
                </a:p>
              </p:txBody>
            </p:sp>
            <p:sp>
              <p:nvSpPr>
                <p:cNvPr id="8" name="Rechteck 96"/>
                <p:cNvSpPr/>
                <p:nvPr/>
              </p:nvSpPr>
              <p:spPr bwMode="gray">
                <a:xfrm rot="16200000">
                  <a:off x="5002252" y="-1316742"/>
                  <a:ext cx="923355" cy="6483949"/>
                </a:xfrm>
                <a:prstGeom prst="snip1Rect">
                  <a:avLst/>
                </a:prstGeom>
                <a:gradFill flip="none" rotWithShape="1">
                  <a:gsLst>
                    <a:gs pos="0">
                      <a:srgbClr val="FFFFFF">
                        <a:lumMod val="75000"/>
                      </a:srgbClr>
                    </a:gs>
                    <a:gs pos="100000">
                      <a:srgbClr val="FFFFFF"/>
                    </a:gs>
                  </a:gsLst>
                  <a:lin ang="5400000" scaled="0"/>
                  <a:tileRect/>
                </a:gradFill>
                <a:ln w="12700">
                  <a:gradFill flip="none" rotWithShape="1">
                    <a:gsLst>
                      <a:gs pos="0">
                        <a:srgbClr val="C00000">
                          <a:lumMod val="50000"/>
                        </a:srgbClr>
                      </a:gs>
                      <a:gs pos="100000">
                        <a:srgbClr val="FFFFFF">
                          <a:alpha val="0"/>
                        </a:srgbClr>
                      </a:gs>
                    </a:gsLst>
                    <a:lin ang="5400000" scaled="0"/>
                    <a:tileRect/>
                  </a:gradFill>
                  <a:miter lim="800000"/>
                  <a:headEnd/>
                  <a:tailEnd/>
                </a:ln>
                <a:effectLst/>
              </p:spPr>
              <p:txBody>
                <a:bodyPr lIns="0" tIns="144000" rIns="0" bIns="0" anchor="t" anchorCtr="0"/>
                <a:lstStyle/>
                <a:p>
                  <a:pPr algn="ctr" fontAlgn="auto">
                    <a:lnSpc>
                      <a:spcPct val="95000"/>
                    </a:lnSpc>
                    <a:spcBef>
                      <a:spcPts val="0"/>
                    </a:spcBef>
                    <a:spcAft>
                      <a:spcPts val="400"/>
                    </a:spcAft>
                    <a:buClr>
                      <a:srgbClr val="808080"/>
                    </a:buClr>
                    <a:defRPr/>
                  </a:pPr>
                  <a:endParaRPr lang="en-US" sz="1400" kern="0" dirty="0" smtClean="0">
                    <a:solidFill>
                      <a:srgbClr val="262626"/>
                    </a:solidFill>
                    <a:latin typeface="Arial"/>
                  </a:endParaRPr>
                </a:p>
              </p:txBody>
            </p:sp>
          </p:grpSp>
          <p:sp>
            <p:nvSpPr>
              <p:cNvPr id="6" name="Rectangle 5"/>
              <p:cNvSpPr/>
              <p:nvPr/>
            </p:nvSpPr>
            <p:spPr>
              <a:xfrm>
                <a:off x="3965384" y="1625409"/>
                <a:ext cx="5632824" cy="400110"/>
              </a:xfrm>
              <a:prstGeom prst="rect">
                <a:avLst/>
              </a:prstGeom>
            </p:spPr>
            <p:txBody>
              <a:bodyPr wrap="square">
                <a:spAutoFit/>
              </a:bodyPr>
              <a:lstStyle/>
              <a:p>
                <a:pPr fontAlgn="auto">
                  <a:spcBef>
                    <a:spcPts val="0"/>
                  </a:spcBef>
                  <a:spcAft>
                    <a:spcPts val="0"/>
                  </a:spcAft>
                </a:pPr>
                <a:r>
                  <a:rPr lang="en-US" sz="2000" b="1" dirty="0" smtClean="0">
                    <a:solidFill>
                      <a:srgbClr val="000000"/>
                    </a:solidFill>
                    <a:latin typeface="Arial"/>
                  </a:rPr>
                  <a:t>User accounts compromised</a:t>
                </a:r>
                <a:endParaRPr lang="en-US" sz="1600" b="1" i="1" dirty="0">
                  <a:solidFill>
                    <a:srgbClr val="000000"/>
                  </a:solidFill>
                  <a:latin typeface="Arial"/>
                </a:endParaRPr>
              </a:p>
            </p:txBody>
          </p:sp>
        </p:grpSp>
        <p:grpSp>
          <p:nvGrpSpPr>
            <p:cNvPr id="19" name="Group 18"/>
            <p:cNvGrpSpPr/>
            <p:nvPr/>
          </p:nvGrpSpPr>
          <p:grpSpPr>
            <a:xfrm>
              <a:off x="514109" y="2543945"/>
              <a:ext cx="8276440" cy="923355"/>
              <a:chOff x="1983680" y="2718116"/>
              <a:chExt cx="8276440" cy="923355"/>
            </a:xfrm>
          </p:grpSpPr>
          <p:grpSp>
            <p:nvGrpSpPr>
              <p:cNvPr id="20" name="Group 26"/>
              <p:cNvGrpSpPr/>
              <p:nvPr/>
            </p:nvGrpSpPr>
            <p:grpSpPr>
              <a:xfrm>
                <a:off x="1983680" y="2718116"/>
                <a:ext cx="8276440" cy="923355"/>
                <a:chOff x="429464" y="1463555"/>
                <a:chExt cx="8276440" cy="923355"/>
              </a:xfrm>
            </p:grpSpPr>
            <p:sp>
              <p:nvSpPr>
                <p:cNvPr id="22" name="Rechteck 47"/>
                <p:cNvSpPr/>
                <p:nvPr/>
              </p:nvSpPr>
              <p:spPr bwMode="gray">
                <a:xfrm>
                  <a:off x="429464" y="1623419"/>
                  <a:ext cx="1777795" cy="758608"/>
                </a:xfrm>
                <a:prstGeom prst="rect">
                  <a:avLst/>
                </a:prstGeom>
                <a:gradFill rotWithShape="1">
                  <a:gsLst>
                    <a:gs pos="0">
                      <a:srgbClr val="C00000">
                        <a:lumMod val="75000"/>
                      </a:srgbClr>
                    </a:gs>
                    <a:gs pos="100000">
                      <a:srgbClr val="C00000">
                        <a:lumMod val="60000"/>
                        <a:lumOff val="40000"/>
                      </a:srgbClr>
                    </a:gs>
                  </a:gsLst>
                  <a:lin ang="3540000" scaled="0"/>
                </a:gradFill>
                <a:ln w="9525" cap="flat" cmpd="sng" algn="ctr">
                  <a:solidFill>
                    <a:srgbClr val="C00000">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contrasting" dir="t"/>
                </a:scene3d>
                <a:sp3d>
                  <a:bevelT w="25400" prst="angle"/>
                </a:sp3d>
              </p:spPr>
              <p:txBody>
                <a:bodyPr vert="horz" lIns="0" tIns="0" rIns="0" bIns="0" anchor="ctr" anchorCtr="0"/>
                <a:lstStyle/>
                <a:p>
                  <a:pPr indent="-190500" algn="ctr" fontAlgn="auto">
                    <a:lnSpc>
                      <a:spcPct val="95000"/>
                    </a:lnSpc>
                    <a:spcBef>
                      <a:spcPts val="0"/>
                    </a:spcBef>
                    <a:spcAft>
                      <a:spcPts val="800"/>
                    </a:spcAft>
                    <a:buClr>
                      <a:srgbClr val="808080"/>
                    </a:buClr>
                    <a:defRPr/>
                  </a:pPr>
                  <a:r>
                    <a:rPr lang="en-US" sz="3200" b="1" kern="0" noProof="1" smtClean="0">
                      <a:solidFill>
                        <a:srgbClr val="FFFFFF"/>
                      </a:solidFill>
                      <a:latin typeface="Arial"/>
                      <a:cs typeface="Arial" charset="0"/>
                    </a:rPr>
                    <a:t>525,600</a:t>
                  </a:r>
                </a:p>
              </p:txBody>
            </p:sp>
            <p:sp>
              <p:nvSpPr>
                <p:cNvPr id="23" name="Rechteck 96"/>
                <p:cNvSpPr/>
                <p:nvPr/>
              </p:nvSpPr>
              <p:spPr bwMode="gray">
                <a:xfrm rot="16200000">
                  <a:off x="5002252" y="-1316742"/>
                  <a:ext cx="923355" cy="6483949"/>
                </a:xfrm>
                <a:prstGeom prst="snip1Rect">
                  <a:avLst/>
                </a:prstGeom>
                <a:gradFill flip="none" rotWithShape="1">
                  <a:gsLst>
                    <a:gs pos="0">
                      <a:srgbClr val="FFFFFF">
                        <a:lumMod val="75000"/>
                      </a:srgbClr>
                    </a:gs>
                    <a:gs pos="100000">
                      <a:srgbClr val="FFFFFF"/>
                    </a:gs>
                  </a:gsLst>
                  <a:lin ang="5400000" scaled="0"/>
                  <a:tileRect/>
                </a:gradFill>
                <a:ln w="12700">
                  <a:gradFill flip="none" rotWithShape="1">
                    <a:gsLst>
                      <a:gs pos="0">
                        <a:srgbClr val="C00000"/>
                      </a:gs>
                      <a:gs pos="100000">
                        <a:srgbClr val="FFFFFF">
                          <a:alpha val="0"/>
                        </a:srgbClr>
                      </a:gs>
                    </a:gsLst>
                    <a:lin ang="5400000" scaled="0"/>
                    <a:tileRect/>
                  </a:gradFill>
                  <a:miter lim="800000"/>
                  <a:headEnd/>
                  <a:tailEnd/>
                </a:ln>
                <a:effectLst/>
              </p:spPr>
              <p:txBody>
                <a:bodyPr lIns="0" tIns="144000" rIns="0" bIns="0" anchor="t" anchorCtr="0"/>
                <a:lstStyle/>
                <a:p>
                  <a:pPr algn="ctr" fontAlgn="auto">
                    <a:lnSpc>
                      <a:spcPct val="95000"/>
                    </a:lnSpc>
                    <a:spcBef>
                      <a:spcPts val="0"/>
                    </a:spcBef>
                    <a:spcAft>
                      <a:spcPts val="400"/>
                    </a:spcAft>
                    <a:buClr>
                      <a:srgbClr val="808080"/>
                    </a:buClr>
                    <a:defRPr/>
                  </a:pPr>
                  <a:endParaRPr lang="en-US" sz="1400" kern="0" dirty="0" smtClean="0">
                    <a:solidFill>
                      <a:srgbClr val="262626"/>
                    </a:solidFill>
                    <a:latin typeface="Arial"/>
                  </a:endParaRPr>
                </a:p>
              </p:txBody>
            </p:sp>
          </p:grpSp>
          <p:sp>
            <p:nvSpPr>
              <p:cNvPr id="21" name="Rectangle 17"/>
              <p:cNvSpPr/>
              <p:nvPr/>
            </p:nvSpPr>
            <p:spPr>
              <a:xfrm>
                <a:off x="3949199" y="2822925"/>
                <a:ext cx="5632824" cy="400110"/>
              </a:xfrm>
              <a:prstGeom prst="rect">
                <a:avLst/>
              </a:prstGeom>
            </p:spPr>
            <p:txBody>
              <a:bodyPr wrap="square">
                <a:spAutoFit/>
              </a:bodyPr>
              <a:lstStyle/>
              <a:p>
                <a:pPr fontAlgn="auto">
                  <a:spcBef>
                    <a:spcPts val="0"/>
                  </a:spcBef>
                  <a:spcAft>
                    <a:spcPts val="0"/>
                  </a:spcAft>
                </a:pPr>
                <a:r>
                  <a:rPr lang="en-US" sz="2000" b="1" dirty="0" smtClean="0">
                    <a:solidFill>
                      <a:srgbClr val="000000"/>
                    </a:solidFill>
                    <a:latin typeface="Arial"/>
                  </a:rPr>
                  <a:t>Minutes in a year</a:t>
                </a:r>
                <a:endParaRPr lang="en-US" sz="2000" b="1" dirty="0">
                  <a:solidFill>
                    <a:srgbClr val="000000"/>
                  </a:solidFill>
                  <a:latin typeface="Arial"/>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tinet">
  <a:themeElements>
    <a:clrScheme name="Custom 22">
      <a:dk1>
        <a:srgbClr val="000000"/>
      </a:dk1>
      <a:lt1>
        <a:srgbClr val="FFFFFF"/>
      </a:lt1>
      <a:dk2>
        <a:srgbClr val="1B232A"/>
      </a:dk2>
      <a:lt2>
        <a:srgbClr val="DFE6E6"/>
      </a:lt2>
      <a:accent1>
        <a:srgbClr val="7D9898"/>
      </a:accent1>
      <a:accent2>
        <a:srgbClr val="9FB2C1"/>
      </a:accent2>
      <a:accent3>
        <a:srgbClr val="465B6D"/>
      </a:accent3>
      <a:accent4>
        <a:srgbClr val="777777"/>
      </a:accent4>
      <a:accent5>
        <a:srgbClr val="CC6600"/>
      </a:accent5>
      <a:accent6>
        <a:srgbClr val="9E0000"/>
      </a:accent6>
      <a:hlink>
        <a:srgbClr val="3366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invGray">
        <a:solidFill>
          <a:schemeClr val="bg1"/>
        </a:solidFill>
        <a:ln w="9525">
          <a:solidFill>
            <a:schemeClr val="accent4">
              <a:lumMod val="40000"/>
              <a:lumOff val="60000"/>
            </a:schemeClr>
          </a:solidFill>
          <a:round/>
          <a:headEnd/>
          <a:tailEnd/>
        </a:ln>
        <a:extLst/>
      </a:spPr>
      <a:bodyPr wrap="square" rtlCol="0" anchor="ctr"/>
      <a:lstStyle>
        <a:defPPr algn="ctr" defTabSz="342879">
          <a:defRPr sz="2000" dirty="0" smtClean="0"/>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FTNT_PPT_Template_4x3_Q115_FSGlobal</Template>
  <TotalTime>24132</TotalTime>
  <Words>4127</Words>
  <Application>Microsoft Office PowerPoint</Application>
  <PresentationFormat>On-screen Show (4:3)</PresentationFormat>
  <Paragraphs>378</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Fortinet</vt:lpstr>
      <vt:lpstr>  Protecting against Advanced Persistent Threats</vt:lpstr>
      <vt:lpstr>What We Used To Think</vt:lpstr>
      <vt:lpstr>How We Think Today</vt:lpstr>
      <vt:lpstr>The Anatomy Of An Attack</vt:lpstr>
      <vt:lpstr>Kill Chain of an Advanced Attack</vt:lpstr>
      <vt:lpstr>Value of data changed.</vt:lpstr>
      <vt:lpstr>How to loose 148M USD – a practical guide</vt:lpstr>
      <vt:lpstr>No One Is Immune</vt:lpstr>
      <vt:lpstr>ebay – The Impact by the Numbers</vt:lpstr>
      <vt:lpstr>What’s next? 2015-2016 Forecast</vt:lpstr>
      <vt:lpstr>Advanced Targeted Attack Lifecycle</vt:lpstr>
      <vt:lpstr>The Threat is Worse Than Ever</vt:lpstr>
      <vt:lpstr>With A Consistent Motivation</vt:lpstr>
      <vt:lpstr>Companies should be concerned</vt:lpstr>
      <vt:lpstr>2014 Threat Landscape Developments</vt:lpstr>
      <vt:lpstr>Follow The Acronym Trail</vt:lpstr>
      <vt:lpstr>Is There A Silver Bullet For Defeating an ATA?</vt:lpstr>
      <vt:lpstr>Focus on Three Key Actions</vt:lpstr>
      <vt:lpstr>Step 1 - Prevent</vt:lpstr>
      <vt:lpstr>Step 2 - Detect</vt:lpstr>
      <vt:lpstr>But a Word of Caution,,,,,</vt:lpstr>
      <vt:lpstr>Step 3 - Mitigate</vt:lpstr>
      <vt:lpstr>Fortinet  - Advanced Threat Protection Framework</vt:lpstr>
      <vt:lpstr>Coordinated Defense Strategy</vt:lpstr>
      <vt:lpstr>The Fortinet ATP Solution</vt:lpstr>
      <vt:lpstr>Protecting Today’s Network</vt:lpstr>
      <vt:lpstr>Slide 27</vt:lpstr>
    </vt:vector>
  </TitlesOfParts>
  <Company>Fortinet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Stopping Advanced Targeted Attacks – Without the Hammer and Nail Mentality</dc:title>
  <dc:creator>pgrillo</dc:creator>
  <cp:lastModifiedBy>mvasile</cp:lastModifiedBy>
  <cp:revision>85</cp:revision>
  <cp:lastPrinted>2012-05-25T22:04:22Z</cp:lastPrinted>
  <dcterms:created xsi:type="dcterms:W3CDTF">2014-02-14T14:42:23Z</dcterms:created>
  <dcterms:modified xsi:type="dcterms:W3CDTF">2015-09-29T09:15:49Z</dcterms:modified>
</cp:coreProperties>
</file>