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0" r:id="rId2"/>
    <p:sldId id="411" r:id="rId3"/>
    <p:sldId id="412" r:id="rId4"/>
    <p:sldId id="385" r:id="rId5"/>
    <p:sldId id="372" r:id="rId6"/>
    <p:sldId id="415" r:id="rId7"/>
    <p:sldId id="416" r:id="rId8"/>
    <p:sldId id="417" r:id="rId9"/>
    <p:sldId id="418" r:id="rId10"/>
    <p:sldId id="423" r:id="rId11"/>
    <p:sldId id="424" r:id="rId12"/>
    <p:sldId id="427" r:id="rId13"/>
    <p:sldId id="426" r:id="rId14"/>
  </p:sldIdLst>
  <p:sldSz cx="12188825" cy="6858000"/>
  <p:notesSz cx="7010400" cy="9223375"/>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912">
          <p15:clr>
            <a:srgbClr val="A4A3A4"/>
          </p15:clr>
        </p15:guide>
        <p15:guide id="3" orient="horz" pos="720">
          <p15:clr>
            <a:srgbClr val="A4A3A4"/>
          </p15:clr>
        </p15:guide>
        <p15:guide id="4" orient="horz" pos="3744">
          <p15:clr>
            <a:srgbClr val="A4A3A4"/>
          </p15:clr>
        </p15:guide>
        <p15:guide id="5" orient="horz" pos="1104">
          <p15:clr>
            <a:srgbClr val="A4A3A4"/>
          </p15:clr>
        </p15:guide>
        <p15:guide id="6" pos="3839">
          <p15:clr>
            <a:srgbClr val="A4A3A4"/>
          </p15:clr>
        </p15:guide>
        <p15:guide id="7" pos="384">
          <p15:clr>
            <a:srgbClr val="A4A3A4"/>
          </p15:clr>
        </p15:guide>
        <p15:guide id="8" pos="729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05">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2A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6592" autoAdjust="0"/>
  </p:normalViewPr>
  <p:slideViewPr>
    <p:cSldViewPr showGuides="1">
      <p:cViewPr varScale="1">
        <p:scale>
          <a:sx n="92" d="100"/>
          <a:sy n="92" d="100"/>
        </p:scale>
        <p:origin x="-96" y="-120"/>
      </p:cViewPr>
      <p:guideLst>
        <p:guide orient="horz" pos="2160"/>
        <p:guide orient="horz" pos="912"/>
        <p:guide orient="horz" pos="720"/>
        <p:guide orient="horz" pos="3744"/>
        <p:guide orient="horz" pos="1104"/>
        <p:guide pos="3839"/>
        <p:guide pos="384"/>
        <p:guide pos="7294"/>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3" d="100"/>
          <a:sy n="83" d="100"/>
        </p:scale>
        <p:origin x="-3828" y="-78"/>
      </p:cViewPr>
      <p:guideLst>
        <p:guide orient="horz" pos="2880"/>
        <p:guide orient="horz" pos="2905"/>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E03EF1D6-B82A-4775-82A4-7CB2CBE82433}" type="datetimeFigureOut">
              <a:rPr lang="en-US"/>
              <a:t>9/30/2015</a:t>
            </a:fld>
            <a:endParaRPr/>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19715937-64E4-4DE2-8145-A48FE0E96676}" type="slidenum">
              <a:rPr/>
              <a:t>‹#›</a:t>
            </a:fld>
            <a:endParaRPr/>
          </a:p>
        </p:txBody>
      </p:sp>
    </p:spTree>
    <p:extLst>
      <p:ext uri="{BB962C8B-B14F-4D97-AF65-F5344CB8AC3E}">
        <p14:creationId xmlns:p14="http://schemas.microsoft.com/office/powerpoint/2010/main" val="36682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19100" y="384175"/>
            <a:ext cx="4613275" cy="2595563"/>
          </a:xfrm>
          <a:prstGeom prst="rect">
            <a:avLst/>
          </a:prstGeom>
          <a:noFill/>
          <a:ln w="12700">
            <a:solidFill>
              <a:prstClr val="black"/>
            </a:solidFill>
          </a:ln>
        </p:spPr>
        <p:txBody>
          <a:bodyPr vert="horz" lIns="92757" tIns="46378" rIns="92757" bIns="46378" rtlCol="0" anchor="ctr"/>
          <a:lstStyle/>
          <a:p>
            <a:endParaRPr/>
          </a:p>
        </p:txBody>
      </p:sp>
      <p:sp>
        <p:nvSpPr>
          <p:cNvPr id="5" name="Notes Placeholder 4"/>
          <p:cNvSpPr>
            <a:spLocks noGrp="1"/>
          </p:cNvSpPr>
          <p:nvPr>
            <p:ph type="body" sz="quarter" idx="3"/>
          </p:nvPr>
        </p:nvSpPr>
        <p:spPr>
          <a:xfrm>
            <a:off x="389467" y="3151320"/>
            <a:ext cx="6231467" cy="5380302"/>
          </a:xfrm>
          <a:prstGeom prst="rect">
            <a:avLst/>
          </a:prstGeom>
        </p:spPr>
        <p:txBody>
          <a:bodyPr vert="horz" lIns="0" tIns="0" rIns="0" bIns="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389467" y="8685345"/>
            <a:ext cx="4751493" cy="228984"/>
          </a:xfrm>
          <a:prstGeom prst="rect">
            <a:avLst/>
          </a:prstGeom>
        </p:spPr>
        <p:txBody>
          <a:bodyPr vert="horz" lIns="0" tIns="0" rIns="0" bIns="0" rtlCol="0" anchor="b"/>
          <a:lstStyle>
            <a:lvl1pPr algn="l">
              <a:defRPr sz="900">
                <a:solidFill>
                  <a:schemeClr val="tx1"/>
                </a:solidFill>
              </a:defRPr>
            </a:lvl1pPr>
          </a:lstStyle>
          <a:p>
            <a:endParaRPr/>
          </a:p>
        </p:txBody>
      </p:sp>
      <p:sp>
        <p:nvSpPr>
          <p:cNvPr id="7" name="Slide Number Placeholder 6"/>
          <p:cNvSpPr>
            <a:spLocks noGrp="1"/>
          </p:cNvSpPr>
          <p:nvPr>
            <p:ph type="sldNum" sz="quarter" idx="5"/>
          </p:nvPr>
        </p:nvSpPr>
        <p:spPr>
          <a:xfrm>
            <a:off x="5842000" y="8685345"/>
            <a:ext cx="778933" cy="228984"/>
          </a:xfrm>
          <a:prstGeom prst="rect">
            <a:avLst/>
          </a:prstGeom>
        </p:spPr>
        <p:txBody>
          <a:bodyPr vert="horz" lIns="0" tIns="0" rIns="0" bIns="0" rtlCol="0" anchor="b"/>
          <a:lstStyle>
            <a:lvl1pPr algn="r">
              <a:defRPr sz="900">
                <a:solidFill>
                  <a:schemeClr val="tx1"/>
                </a:solidFill>
              </a:defRPr>
            </a:lvl1pPr>
          </a:lstStyle>
          <a:p>
            <a:fld id="{9E5FB9C2-41B7-4DBB-822C-1B753165C241}" type="slidenum">
              <a:rPr/>
              <a:pPr/>
              <a:t>‹#›</a:t>
            </a:fld>
            <a:endParaRPr/>
          </a:p>
        </p:txBody>
      </p:sp>
      <p:grpSp>
        <p:nvGrpSpPr>
          <p:cNvPr id="2" name="Group 1"/>
          <p:cNvGrpSpPr/>
          <p:nvPr/>
        </p:nvGrpSpPr>
        <p:grpSpPr>
          <a:xfrm>
            <a:off x="5579113" y="384308"/>
            <a:ext cx="1041821" cy="203446"/>
            <a:chOff x="5457827" y="381000"/>
            <a:chExt cx="1019173" cy="201695"/>
          </a:xfrm>
        </p:grpSpPr>
        <p:sp>
          <p:nvSpPr>
            <p:cNvPr id="9" name="Freeform 5"/>
            <p:cNvSpPr>
              <a:spLocks/>
            </p:cNvSpPr>
            <p:nvPr/>
          </p:nvSpPr>
          <p:spPr bwMode="auto">
            <a:xfrm>
              <a:off x="5792736" y="394375"/>
              <a:ext cx="157022" cy="188320"/>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0" name="Rectangle 6"/>
            <p:cNvSpPr>
              <a:spLocks noChangeArrowheads="1"/>
            </p:cNvSpPr>
            <p:nvPr/>
          </p:nvSpPr>
          <p:spPr bwMode="auto">
            <a:xfrm>
              <a:off x="5970623" y="394375"/>
              <a:ext cx="27018" cy="183773"/>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1" name="Freeform 7"/>
            <p:cNvSpPr>
              <a:spLocks/>
            </p:cNvSpPr>
            <p:nvPr/>
          </p:nvSpPr>
          <p:spPr bwMode="auto">
            <a:xfrm>
              <a:off x="5457827" y="394375"/>
              <a:ext cx="163977" cy="183773"/>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2" name="Freeform 8"/>
            <p:cNvSpPr>
              <a:spLocks/>
            </p:cNvSpPr>
            <p:nvPr/>
          </p:nvSpPr>
          <p:spPr bwMode="auto">
            <a:xfrm>
              <a:off x="6133263" y="394375"/>
              <a:ext cx="163977" cy="183773"/>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3" name="Freeform 9"/>
            <p:cNvSpPr>
              <a:spLocks/>
            </p:cNvSpPr>
            <p:nvPr/>
          </p:nvSpPr>
          <p:spPr bwMode="auto">
            <a:xfrm>
              <a:off x="5632504" y="394375"/>
              <a:ext cx="131610" cy="183773"/>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4" name="Freeform 10"/>
            <p:cNvSpPr>
              <a:spLocks/>
            </p:cNvSpPr>
            <p:nvPr/>
          </p:nvSpPr>
          <p:spPr bwMode="auto">
            <a:xfrm>
              <a:off x="6020646" y="394375"/>
              <a:ext cx="132947" cy="183773"/>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5" name="Freeform 11"/>
            <p:cNvSpPr>
              <a:spLocks/>
            </p:cNvSpPr>
            <p:nvPr/>
          </p:nvSpPr>
          <p:spPr bwMode="auto">
            <a:xfrm>
              <a:off x="6300985" y="394375"/>
              <a:ext cx="150602" cy="183773"/>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16" name="Freeform 12"/>
            <p:cNvSpPr>
              <a:spLocks noEditPoints="1"/>
            </p:cNvSpPr>
            <p:nvPr/>
          </p:nvSpPr>
          <p:spPr bwMode="auto">
            <a:xfrm>
              <a:off x="6451587" y="381000"/>
              <a:ext cx="25413" cy="13375"/>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784731401"/>
      </p:ext>
    </p:extLst>
  </p:cSld>
  <p:clrMap bg1="lt1" tx1="dk1" bg2="lt2" tx2="dk2" accent1="accent1" accent2="accent2" accent3="accent3" accent4="accent4" accent5="accent5" accent6="accent6" hlink="hlink" folHlink="folHlink"/>
  <p:notesStyle>
    <a:lvl1pPr marL="36576" indent="-36576" algn="l" defTabSz="914400" rtl="0" eaLnBrk="1" latinLnBrk="0" hangingPunct="1">
      <a:spcBef>
        <a:spcPts val="600"/>
      </a:spcBef>
      <a:buSzPct val="25000"/>
      <a:buFont typeface="Arial" panose="020B0604020202020204" pitchFamily="34" charset="0"/>
      <a:buChar char=" "/>
      <a:defRPr sz="1100" kern="1200">
        <a:solidFill>
          <a:schemeClr val="tx1"/>
        </a:solidFill>
        <a:latin typeface="+mn-lt"/>
        <a:ea typeface="+mn-ea"/>
        <a:cs typeface="+mn-cs"/>
      </a:defRPr>
    </a:lvl1pPr>
    <a:lvl2pPr marL="228600" indent="-118872" algn="l" defTabSz="914400" rtl="0" eaLnBrk="1" latinLnBrk="0" hangingPunct="1">
      <a:spcBef>
        <a:spcPts val="600"/>
      </a:spcBef>
      <a:buFont typeface="Arial" panose="020B0604020202020204" pitchFamily="34" charset="0"/>
      <a:buChar char="•"/>
      <a:defRPr sz="1050" kern="1200">
        <a:solidFill>
          <a:schemeClr val="tx1"/>
        </a:solidFill>
        <a:latin typeface="+mn-lt"/>
        <a:ea typeface="+mn-ea"/>
        <a:cs typeface="+mn-cs"/>
      </a:defRPr>
    </a:lvl2pPr>
    <a:lvl3pPr marL="402336" indent="-118872"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3pPr>
    <a:lvl4pPr marL="576072" indent="-118872"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4pPr>
    <a:lvl5pPr marL="740664" indent="-118872" algn="l" defTabSz="914400" rtl="0" eaLnBrk="1" latinLnBrk="0" hangingPunct="1">
      <a:spcBef>
        <a:spcPts val="600"/>
      </a:spcBef>
      <a:buFont typeface="Arial" panose="020B0604020202020204" pitchFamily="34" charset="0"/>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sg-global.com/blogs/the-year-ahead-in-data-storag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hbr.org/2012/10/big-data-the-management-revolution/ar"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toragenewsletter.com/rubriques/market-reportsresearch/ww-software-defined-storage-to-grow-from-1-4-billion-in-2014-to-6-2-billion-by-2019-research-and-market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384175"/>
            <a:ext cx="4613275" cy="2595563"/>
          </a:xfrm>
        </p:spPr>
      </p:sp>
      <p:sp>
        <p:nvSpPr>
          <p:cNvPr id="3" name="Notes Placeholder 2"/>
          <p:cNvSpPr>
            <a:spLocks noGrp="1"/>
          </p:cNvSpPr>
          <p:nvPr>
            <p:ph type="body" idx="1"/>
          </p:nvPr>
        </p:nvSpPr>
        <p:spPr/>
        <p:txBody>
          <a:bodyPr/>
          <a:lstStyle/>
          <a:p>
            <a:r>
              <a:rPr lang="en-US" dirty="0" smtClean="0"/>
              <a:t>Hello.</a:t>
            </a:r>
            <a:r>
              <a:rPr lang="en-US" baseline="0" dirty="0" smtClean="0"/>
              <a:t>  I would like to take some time today to introduce InfoScale to you.</a:t>
            </a:r>
            <a:endParaRPr lang="en-US" dirty="0"/>
          </a:p>
        </p:txBody>
      </p:sp>
      <p:sp>
        <p:nvSpPr>
          <p:cNvPr id="4" name="Slide Number Placeholder 3"/>
          <p:cNvSpPr>
            <a:spLocks noGrp="1"/>
          </p:cNvSpPr>
          <p:nvPr>
            <p:ph type="sldNum" sz="quarter" idx="10"/>
          </p:nvPr>
        </p:nvSpPr>
        <p:spPr/>
        <p:txBody>
          <a:bodyPr/>
          <a:lstStyle/>
          <a:p>
            <a:fld id="{8C72D9AE-7182-4680-8F79-479C4181FF08}" type="slidenum">
              <a:rPr lang="en-US" smtClean="0"/>
              <a:t>1</a:t>
            </a:fld>
            <a:endParaRPr lang="en-US" dirty="0"/>
          </a:p>
        </p:txBody>
      </p:sp>
    </p:spTree>
    <p:extLst>
      <p:ext uri="{BB962C8B-B14F-4D97-AF65-F5344CB8AC3E}">
        <p14:creationId xmlns:p14="http://schemas.microsoft.com/office/powerpoint/2010/main" val="3678863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Data </a:t>
            </a:r>
            <a:r>
              <a:rPr lang="en-GB" dirty="0" err="1" smtClean="0"/>
              <a:t>center</a:t>
            </a:r>
            <a:r>
              <a:rPr lang="en-GB" baseline="0" dirty="0" smtClean="0"/>
              <a:t> personnel are faced with operational complexity as a result of the heterogeneity in their environment and the often-pace of change. </a:t>
            </a:r>
          </a:p>
          <a:p>
            <a:pPr marL="0" indent="0" defTabSz="927567" eaLnBrk="0" fontAlgn="base" hangingPunct="0">
              <a:lnSpc>
                <a:spcPct val="90000"/>
              </a:lnSpc>
              <a:spcBef>
                <a:spcPct val="20000"/>
              </a:spcBef>
              <a:spcAft>
                <a:spcPct val="20000"/>
              </a:spcAft>
              <a:buSzTx/>
              <a:buNone/>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The wide range of vendors and associated management tools lead to poor visibility, weak control and limited reporting.  Yet they are tasked with responding with agility to evolving business needs and while ensuring asset utilization is high from an economic perspective and IT risks are low.</a:t>
            </a:r>
            <a:endParaRPr lang="en-GB"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InfoScale Operations Manager helps maximize the benefits of your InfoScale deployment:</a:t>
            </a:r>
          </a:p>
          <a:p>
            <a:r>
              <a:rPr lang="en-US" dirty="0"/>
              <a:t>Minimize risk - with alerting and end-to-end visibility</a:t>
            </a:r>
          </a:p>
          <a:p>
            <a:r>
              <a:rPr lang="en-US" dirty="0"/>
              <a:t>Accelerate operations - with standardization and automation</a:t>
            </a:r>
          </a:p>
          <a:p>
            <a:r>
              <a:rPr lang="en-US" dirty="0"/>
              <a:t>Optimize - with reporting and remediation</a:t>
            </a:r>
          </a:p>
          <a:p>
            <a:endParaRPr lang="en-US" dirty="0"/>
          </a:p>
          <a:p>
            <a:r>
              <a:rPr lang="en-US" dirty="0"/>
              <a:t>Centralized Visibility</a:t>
            </a:r>
          </a:p>
          <a:p>
            <a:r>
              <a:rPr lang="en-US" dirty="0"/>
              <a:t>---------------------</a:t>
            </a:r>
          </a:p>
          <a:p>
            <a:r>
              <a:rPr lang="en-US" dirty="0"/>
              <a:t>Multi-cluster management</a:t>
            </a:r>
          </a:p>
          <a:p>
            <a:r>
              <a:rPr lang="en-US" dirty="0"/>
              <a:t>Multi-tenancy </a:t>
            </a:r>
          </a:p>
          <a:p>
            <a:r>
              <a:rPr lang="en-US" dirty="0"/>
              <a:t>Customizable Dashboards</a:t>
            </a:r>
          </a:p>
          <a:p>
            <a:endParaRPr lang="en-US" dirty="0"/>
          </a:p>
          <a:p>
            <a:r>
              <a:rPr lang="en-US" dirty="0"/>
              <a:t>Automation &amp; Control</a:t>
            </a:r>
          </a:p>
          <a:p>
            <a:r>
              <a:rPr lang="en-US" dirty="0"/>
              <a:t>---------------------</a:t>
            </a:r>
          </a:p>
          <a:p>
            <a:r>
              <a:rPr lang="en-US" dirty="0"/>
              <a:t>Auditing</a:t>
            </a:r>
          </a:p>
          <a:p>
            <a:r>
              <a:rPr lang="en-US" dirty="0"/>
              <a:t>Virtual Business Services</a:t>
            </a:r>
          </a:p>
          <a:p>
            <a:r>
              <a:rPr lang="en-US" dirty="0"/>
              <a:t>Recovery Plans</a:t>
            </a:r>
          </a:p>
          <a:p>
            <a:r>
              <a:rPr lang="en-US" dirty="0"/>
              <a:t>Built-in Wizards</a:t>
            </a:r>
          </a:p>
          <a:p>
            <a:r>
              <a:rPr lang="en-US" dirty="0"/>
              <a:t>Template Provisioning</a:t>
            </a:r>
          </a:p>
          <a:p>
            <a:r>
              <a:rPr lang="en-US" dirty="0"/>
              <a:t>Centralized Patching</a:t>
            </a:r>
          </a:p>
          <a:p>
            <a:endParaRPr lang="en-US" dirty="0"/>
          </a:p>
          <a:p>
            <a:r>
              <a:rPr lang="en-US" dirty="0"/>
              <a:t>Reporting &amp; Monitoring</a:t>
            </a:r>
          </a:p>
          <a:p>
            <a:r>
              <a:rPr lang="en-US" dirty="0"/>
              <a:t>-----------</a:t>
            </a:r>
          </a:p>
          <a:p>
            <a:r>
              <a:rPr lang="en-US" dirty="0"/>
              <a:t>Licensing Reports,  </a:t>
            </a:r>
          </a:p>
          <a:p>
            <a:r>
              <a:rPr lang="en-US" dirty="0"/>
              <a:t>Server and Storage utilization</a:t>
            </a:r>
          </a:p>
          <a:p>
            <a:r>
              <a:rPr lang="en-US" dirty="0"/>
              <a:t>Cluster Up time Analysis</a:t>
            </a:r>
          </a:p>
          <a:p>
            <a:pPr marL="0" indent="0" defTabSz="927567" eaLnBrk="0" fontAlgn="base" hangingPunct="0">
              <a:lnSpc>
                <a:spcPct val="90000"/>
              </a:lnSpc>
              <a:spcBef>
                <a:spcPct val="20000"/>
              </a:spcBef>
              <a:spcAft>
                <a:spcPct val="20000"/>
              </a:spcAft>
              <a:buSzTx/>
              <a:buNone/>
              <a:defRPr/>
            </a:pPr>
            <a:endParaRPr lang="en-GB"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384175"/>
            <a:ext cx="4613275" cy="2595563"/>
          </a:xfrm>
        </p:spPr>
      </p:sp>
      <p:sp>
        <p:nvSpPr>
          <p:cNvPr id="3" name="Notes Placeholder 2"/>
          <p:cNvSpPr>
            <a:spLocks noGrp="1"/>
          </p:cNvSpPr>
          <p:nvPr>
            <p:ph type="body" idx="1"/>
          </p:nvPr>
        </p:nvSpPr>
        <p:spPr/>
        <p:txBody>
          <a:bodyPr/>
          <a:lstStyle/>
          <a:p>
            <a:pPr marL="37103" indent="-37103" defTabSz="927567">
              <a:spcBef>
                <a:spcPts val="609"/>
              </a:spcBef>
              <a:defRPr/>
            </a:pPr>
            <a:r>
              <a:rPr lang="en-US" dirty="0" smtClean="0"/>
              <a:t>Please note that the</a:t>
            </a:r>
            <a:r>
              <a:rPr lang="en-US" baseline="0" dirty="0" smtClean="0"/>
              <a:t> product page will be live by the end of July</a:t>
            </a:r>
            <a:endParaRPr lang="en-US" dirty="0" smtClean="0"/>
          </a:p>
          <a:p>
            <a:pPr marL="37103" indent="-37103" defTabSz="927567">
              <a:spcBef>
                <a:spcPts val="609"/>
              </a:spcBef>
              <a:defRPr/>
            </a:pPr>
            <a:endParaRPr lang="en-US" dirty="0" smtClean="0"/>
          </a:p>
          <a:p>
            <a:pPr marL="37103" indent="-37103" defTabSz="927567">
              <a:spcBef>
                <a:spcPts val="609"/>
              </a:spcBef>
              <a:defRPr/>
            </a:pPr>
            <a:r>
              <a:rPr lang="en-US" dirty="0" smtClean="0"/>
              <a:t>Please note that while the InfoBits</a:t>
            </a:r>
            <a:r>
              <a:rPr lang="en-US" baseline="0" dirty="0" smtClean="0"/>
              <a:t> videos may reflect the earlier SFHA nomenclature and Symantec branding, they are pertinent to InfoScale and a useful source of understanding about the technologies underlying InfoScale.</a:t>
            </a:r>
            <a:endParaRPr lang="en-US" dirty="0" smtClean="0"/>
          </a:p>
          <a:p>
            <a:endParaRPr lang="en-US" dirty="0"/>
          </a:p>
        </p:txBody>
      </p:sp>
      <p:sp>
        <p:nvSpPr>
          <p:cNvPr id="4" name="Slide Number Placeholder 3"/>
          <p:cNvSpPr>
            <a:spLocks noGrp="1"/>
          </p:cNvSpPr>
          <p:nvPr>
            <p:ph type="sldNum" sz="quarter" idx="10"/>
          </p:nvPr>
        </p:nvSpPr>
        <p:spPr/>
        <p:txBody>
          <a:bodyPr/>
          <a:lstStyle/>
          <a:p>
            <a:fld id="{9E5FB9C2-41B7-4DBB-822C-1B753165C241}" type="slidenum">
              <a:rPr lang="en-US" smtClean="0"/>
              <a:pPr/>
              <a:t>12</a:t>
            </a:fld>
            <a:endParaRPr lang="en-US"/>
          </a:p>
        </p:txBody>
      </p:sp>
    </p:spTree>
    <p:extLst>
      <p:ext uri="{BB962C8B-B14F-4D97-AF65-F5344CB8AC3E}">
        <p14:creationId xmlns:p14="http://schemas.microsoft.com/office/powerpoint/2010/main" val="136219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384175"/>
            <a:ext cx="4613275" cy="2595563"/>
          </a:xfrm>
        </p:spPr>
      </p:sp>
      <p:sp>
        <p:nvSpPr>
          <p:cNvPr id="3" name="Notes Placeholder 2"/>
          <p:cNvSpPr>
            <a:spLocks noGrp="1"/>
          </p:cNvSpPr>
          <p:nvPr>
            <p:ph type="body" idx="1"/>
          </p:nvPr>
        </p:nvSpPr>
        <p:spPr/>
        <p:txBody>
          <a:bodyPr/>
          <a:lstStyle/>
          <a:p>
            <a:pPr lvl="0">
              <a:buNone/>
            </a:pPr>
            <a:r>
              <a:rPr lang="en-US" b="1" dirty="0"/>
              <a:t>I would like to start with describing our key belief that information has primacy over infrastructure.</a:t>
            </a:r>
          </a:p>
          <a:p>
            <a:pPr lvl="0"/>
            <a:endParaRPr lang="en-US" b="1" dirty="0"/>
          </a:p>
          <a:p>
            <a:pPr lvl="0"/>
            <a:r>
              <a:rPr lang="en-US" b="1" dirty="0"/>
              <a:t>Three truths underlie our belief in the primacy of information.</a:t>
            </a:r>
          </a:p>
          <a:p>
            <a:pPr lvl="0"/>
            <a:r>
              <a:rPr lang="en-US" b="1" dirty="0"/>
              <a:t>Data and information are not the same thing:</a:t>
            </a:r>
            <a:endParaRPr lang="en-US" sz="1200" dirty="0"/>
          </a:p>
          <a:p>
            <a:pPr lvl="1"/>
            <a:r>
              <a:rPr lang="en-US" sz="1100" dirty="0"/>
              <a:t>Example:  There are many technology solutions out there that offer storage reduction benefits.  If these solutions can’t tell the difference between data and information, then they will apply the same protection characteristics (SLAs) to everything.  Many of the organizations we work with have realized this and are adopting a more intelligent storage solution and were able to put less important information into dedupe storage, whereas the more important information would live in advanced disk storage so that it could be recovered faster.</a:t>
            </a:r>
          </a:p>
          <a:p>
            <a:pPr lvl="0"/>
            <a:endParaRPr lang="en-US" b="1" dirty="0"/>
          </a:p>
          <a:p>
            <a:pPr lvl="0"/>
            <a:r>
              <a:rPr lang="en-US" b="1" dirty="0"/>
              <a:t>Infrastructure availability does not equal application availability:  </a:t>
            </a:r>
            <a:endParaRPr lang="en-US" sz="1200" dirty="0"/>
          </a:p>
          <a:p>
            <a:pPr lvl="1"/>
            <a:r>
              <a:rPr lang="en-US" sz="1100" dirty="0"/>
              <a:t>Example:  Organizations want to adopt cloud for mission-critical workloads because many vendors (Amazon) tout eleven nines of availability.  However, this resiliency is tied to the HW infrastructure NOT the application.  Therefore, if the application fails, companies usually find out when customers call to complain.  True IT service continuity requires knowledge of both the application and multi-tiered infrastructure layers.</a:t>
            </a:r>
          </a:p>
          <a:p>
            <a:pPr lvl="0"/>
            <a:endParaRPr lang="en-US" b="1" dirty="0"/>
          </a:p>
          <a:p>
            <a:pPr lvl="0"/>
            <a:r>
              <a:rPr lang="en-US" b="1" dirty="0"/>
              <a:t>More data does not equal more value:</a:t>
            </a:r>
            <a:endParaRPr lang="en-US" sz="1200" dirty="0"/>
          </a:p>
          <a:p>
            <a:pPr lvl="1"/>
            <a:r>
              <a:rPr lang="en-US" sz="1100" dirty="0"/>
              <a:t>Example:  Companies rightfully assume that their information is valuable.  However, the amount of value they can get out of it does not depend on how much of it they keep and store.  When companies understand the right information – what they have, where it exists, and how old it is, they can start to get rid of the stuff that has no value (or incriminating value) and drill down into the stuff that matters.</a:t>
            </a:r>
          </a:p>
          <a:p>
            <a:pPr lvl="1">
              <a:buNone/>
            </a:pPr>
            <a:endParaRPr lang="en-US" sz="1100" b="1" dirty="0"/>
          </a:p>
          <a:p>
            <a:pPr lvl="0"/>
            <a:r>
              <a:rPr lang="en-US" i="1" dirty="0"/>
              <a:t>Sources:</a:t>
            </a:r>
          </a:p>
          <a:p>
            <a:r>
              <a:rPr lang="en-US" u="sng" dirty="0">
                <a:hlinkClick r:id="rId3"/>
              </a:rPr>
              <a:t>http://www.esg-global.com/blogs/the-year-ahead-in-data-storage/</a:t>
            </a:r>
            <a:endParaRPr lang="en-US" dirty="0"/>
          </a:p>
          <a:p>
            <a:r>
              <a:rPr lang="en-US" u="sng" dirty="0">
                <a:hlinkClick r:id="rId4"/>
              </a:rPr>
              <a:t>https://hbr.org/2012/10/big-data-the-management-revolution/ar</a:t>
            </a:r>
            <a:endParaRPr lang="en-US" dirty="0"/>
          </a:p>
          <a:p>
            <a:pPr lvl="0"/>
            <a:endParaRPr lang="en-US" dirty="0"/>
          </a:p>
        </p:txBody>
      </p:sp>
      <p:sp>
        <p:nvSpPr>
          <p:cNvPr id="4" name="Slide Number Placeholder 3"/>
          <p:cNvSpPr>
            <a:spLocks noGrp="1"/>
          </p:cNvSpPr>
          <p:nvPr>
            <p:ph type="sldNum" sz="quarter" idx="10"/>
          </p:nvPr>
        </p:nvSpPr>
        <p:spPr/>
        <p:txBody>
          <a:bodyPr/>
          <a:lstStyle/>
          <a:p>
            <a:fld id="{9E5FB9C2-41B7-4DBB-822C-1B753165C241}" type="slidenum">
              <a:rPr lang="en-US" smtClean="0"/>
              <a:pPr/>
              <a:t>2</a:t>
            </a:fld>
            <a:endParaRPr lang="en-US" dirty="0"/>
          </a:p>
        </p:txBody>
      </p:sp>
    </p:spTree>
    <p:extLst>
      <p:ext uri="{BB962C8B-B14F-4D97-AF65-F5344CB8AC3E}">
        <p14:creationId xmlns:p14="http://schemas.microsoft.com/office/powerpoint/2010/main" val="3391399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384175"/>
            <a:ext cx="4613275" cy="2595563"/>
          </a:xfrm>
        </p:spPr>
      </p:sp>
      <p:sp>
        <p:nvSpPr>
          <p:cNvPr id="3" name="Notes Placeholder 2"/>
          <p:cNvSpPr>
            <a:spLocks noGrp="1"/>
          </p:cNvSpPr>
          <p:nvPr>
            <p:ph type="body" idx="1"/>
          </p:nvPr>
        </p:nvSpPr>
        <p:spPr/>
        <p:txBody>
          <a:bodyPr/>
          <a:lstStyle/>
          <a:p>
            <a:pPr marL="0" indent="0">
              <a:buNone/>
            </a:pPr>
            <a:r>
              <a:rPr lang="en-US" b="0" dirty="0" smtClean="0"/>
              <a:t>T</a:t>
            </a:r>
            <a:r>
              <a:rPr lang="en-US" b="0" baseline="0" dirty="0" smtClean="0"/>
              <a:t>he key trends we are seeing include data center transformation, increasing cloud adoption and still growing, albeit less slowly, virtualization.</a:t>
            </a:r>
            <a:endParaRPr lang="en-US" b="0" dirty="0" smtClean="0"/>
          </a:p>
          <a:p>
            <a:pPr marL="0" indent="0">
              <a:lnSpc>
                <a:spcPct val="90000"/>
              </a:lnSpc>
              <a:buNone/>
            </a:pPr>
            <a:endParaRPr lang="en-US" dirty="0">
              <a:solidFill>
                <a:srgbClr val="404040"/>
              </a:solidFill>
            </a:endParaRPr>
          </a:p>
          <a:p>
            <a:pPr>
              <a:lnSpc>
                <a:spcPct val="90000"/>
              </a:lnSpc>
            </a:pPr>
            <a:r>
              <a:rPr lang="en-US" dirty="0">
                <a:solidFill>
                  <a:srgbClr val="404040"/>
                </a:solidFill>
              </a:rPr>
              <a:t>That has caused fragmentation limiting visibility and control, yet organizations continue to buy hardware.  </a:t>
            </a:r>
          </a:p>
          <a:p>
            <a:pPr>
              <a:lnSpc>
                <a:spcPct val="90000"/>
              </a:lnSpc>
            </a:pPr>
            <a:endParaRPr lang="en-US" dirty="0">
              <a:solidFill>
                <a:srgbClr val="404040"/>
              </a:solidFill>
            </a:endParaRPr>
          </a:p>
          <a:p>
            <a:pPr marL="307514" lvl="1" indent="-112725">
              <a:spcAft>
                <a:spcPts val="203"/>
              </a:spcAft>
              <a:buClr>
                <a:srgbClr val="FDBB30"/>
              </a:buClr>
              <a:buSzPct val="80000"/>
              <a:buFont typeface="Wingdings" panose="05000000000000000000" pitchFamily="2" charset="2"/>
              <a:buChar char="§"/>
              <a:tabLst>
                <a:tab pos="0" algn="l"/>
              </a:tabLst>
            </a:pPr>
            <a:r>
              <a:rPr lang="en-US" sz="1100" dirty="0">
                <a:cs typeface="Calibri"/>
              </a:rPr>
              <a:t>Converged Infrastructure (CI) is forecasted to grow in 54.7% CAGR from $2B in 2011 to $17.8B in 2016</a:t>
            </a:r>
          </a:p>
          <a:p>
            <a:pPr marL="307514" lvl="1" indent="-112725">
              <a:spcAft>
                <a:spcPts val="203"/>
              </a:spcAft>
              <a:buClr>
                <a:srgbClr val="FDBB30"/>
              </a:buClr>
              <a:buSzPct val="80000"/>
              <a:buFont typeface="Wingdings" panose="05000000000000000000" pitchFamily="2" charset="2"/>
              <a:buChar char="§"/>
              <a:tabLst>
                <a:tab pos="0" algn="l"/>
              </a:tabLst>
            </a:pPr>
            <a:r>
              <a:rPr lang="en-US" sz="1100" dirty="0">
                <a:cs typeface="Calibri"/>
              </a:rPr>
              <a:t>By 2016, Converged infrastructure will account for </a:t>
            </a:r>
            <a:r>
              <a:rPr lang="en-US" sz="1100" b="1" i="1" dirty="0">
                <a:cs typeface="Calibri"/>
              </a:rPr>
              <a:t>12.8% of IT spend </a:t>
            </a:r>
            <a:r>
              <a:rPr lang="en-US" sz="1100" dirty="0">
                <a:cs typeface="Calibri"/>
              </a:rPr>
              <a:t>up from 3.9% in 2012</a:t>
            </a:r>
          </a:p>
          <a:p>
            <a:pPr marL="307514" lvl="1" indent="-112725">
              <a:spcAft>
                <a:spcPts val="203"/>
              </a:spcAft>
              <a:buClr>
                <a:srgbClr val="FDBB30"/>
              </a:buClr>
              <a:buSzPct val="80000"/>
              <a:buFont typeface="Wingdings" panose="05000000000000000000" pitchFamily="2" charset="2"/>
              <a:buChar char="§"/>
              <a:tabLst>
                <a:tab pos="0" algn="l"/>
              </a:tabLst>
            </a:pPr>
            <a:r>
              <a:rPr lang="en-US" sz="1100" dirty="0">
                <a:cs typeface="Calibri"/>
              </a:rPr>
              <a:t>CI revenues are roughly allocated as following: Servers (30%), Storage (60%), and networking (5-10%)</a:t>
            </a:r>
          </a:p>
          <a:p>
            <a:pPr marL="0" indent="0">
              <a:spcAft>
                <a:spcPts val="203"/>
              </a:spcAft>
              <a:buClr>
                <a:srgbClr val="FDBB30"/>
              </a:buClr>
              <a:buSzPct val="80000"/>
              <a:buNone/>
              <a:tabLst>
                <a:tab pos="0" algn="l"/>
              </a:tabLst>
            </a:pPr>
            <a:r>
              <a:rPr lang="en-US" dirty="0">
                <a:cs typeface="Calibri"/>
              </a:rPr>
              <a:t>Source: IDC - WW Semiannual Software Tracker 2013H1, Nov. 2013, WW Storage Software, 4Q2013, WW Server Tracker – 2Q2013</a:t>
            </a:r>
            <a:endParaRPr lang="en-US" b="0" dirty="0" smtClean="0"/>
          </a:p>
          <a:p>
            <a:pPr>
              <a:lnSpc>
                <a:spcPct val="90000"/>
              </a:lnSpc>
            </a:pPr>
            <a:endParaRPr lang="en-US" dirty="0">
              <a:solidFill>
                <a:srgbClr val="404040"/>
              </a:solidFill>
            </a:endParaRPr>
          </a:p>
          <a:p>
            <a:pPr>
              <a:lnSpc>
                <a:spcPct val="90000"/>
              </a:lnSpc>
            </a:pPr>
            <a:r>
              <a:rPr lang="en-US" dirty="0">
                <a:solidFill>
                  <a:srgbClr val="404040"/>
                </a:solidFill>
              </a:rPr>
              <a:t>At the same time data is exploding.  By 2020 there will be 44ZB of data in existence.   </a:t>
            </a:r>
          </a:p>
          <a:p>
            <a:pPr marL="0" indent="0">
              <a:lnSpc>
                <a:spcPct val="90000"/>
              </a:lnSpc>
              <a:buNone/>
            </a:pPr>
            <a:endParaRPr lang="en-US" dirty="0">
              <a:solidFill>
                <a:srgbClr val="404040"/>
              </a:solidFill>
            </a:endParaRPr>
          </a:p>
          <a:p>
            <a:pPr marL="37101" indent="-37101" defTabSz="927489">
              <a:lnSpc>
                <a:spcPct val="90000"/>
              </a:lnSpc>
              <a:spcBef>
                <a:spcPts val="609"/>
              </a:spcBef>
              <a:buFont typeface="Calibri" panose="020F0502020204030204" pitchFamily="34" charset="0"/>
              <a:buChar char=" "/>
              <a:defRPr/>
            </a:pPr>
            <a:r>
              <a:rPr lang="en-US" b="1" baseline="0" dirty="0" smtClean="0"/>
              <a:t>40ZB of data: </a:t>
            </a:r>
            <a:r>
              <a:rPr lang="en-US" baseline="0" dirty="0" smtClean="0"/>
              <a:t>http://www.webopedia.com/quick_ref/just-how-much-data-is-out-there.html</a:t>
            </a:r>
          </a:p>
          <a:p>
            <a:pPr marL="0" indent="0">
              <a:buNone/>
            </a:pPr>
            <a:endParaRPr lang="en-US" baseline="0" dirty="0" smtClean="0"/>
          </a:p>
          <a:p>
            <a:pPr marL="0" indent="0">
              <a:buNone/>
            </a:pPr>
            <a:r>
              <a:rPr lang="en-US" b="1" baseline="0" dirty="0" smtClean="0"/>
              <a:t>Challenges</a:t>
            </a:r>
          </a:p>
          <a:p>
            <a:pPr marL="0" indent="0">
              <a:buNone/>
            </a:pPr>
            <a:endParaRPr lang="en-US" baseline="0" dirty="0" smtClean="0"/>
          </a:p>
          <a:p>
            <a:pPr marL="0" indent="0" defTabSz="927489">
              <a:spcBef>
                <a:spcPts val="609"/>
              </a:spcBef>
              <a:buNone/>
              <a:defRPr/>
            </a:pPr>
            <a:r>
              <a:rPr lang="en-US" baseline="0" dirty="0" smtClean="0"/>
              <a:t>Infrastructure sprawl and data explosion have resulted in several challenges for IT and the business it supports. With new infrastructure, new point tools are introduced in the environment resulting in operational complexity because they are either not integrated with the old tool set or they do not support legacy systems that the business still relies upon.  At the same time, service level requirements are growing, such that the business expects their applications to be available all of the time.  From an IT perspective, while many believe the “recovery” problem is solved,  it is often times difficult to predict when an application or business service will meet service level objectives.  Again, this can largely be blamed on multiple point tools that are not integrated with each other or existing infrastructure.  </a:t>
            </a:r>
          </a:p>
          <a:p>
            <a:pPr marL="0" indent="0" defTabSz="927489">
              <a:spcBef>
                <a:spcPts val="609"/>
              </a:spcBef>
              <a:buNone/>
              <a:defRPr/>
            </a:pPr>
            <a:endParaRPr lang="en-US" baseline="0" dirty="0" smtClean="0"/>
          </a:p>
          <a:p>
            <a:pPr marL="0" indent="0" defTabSz="927489">
              <a:spcBef>
                <a:spcPts val="609"/>
              </a:spcBef>
              <a:buNone/>
              <a:defRPr/>
            </a:pPr>
            <a:r>
              <a:rPr lang="en-US" baseline="0" dirty="0" smtClean="0"/>
              <a:t>(From a Forrester Report What IT challenges are driving your organization to consider or invest in a converged infrastructure? – 55% Budget constraints / cuts, 51% Provisioning infrastructure and applications takes too long, 46% IT sprawl, 44% Can’t keep up with all of the IT requests, 40% Lack of agility, 29% Need to free up budget for innovation, 4% Other)   </a:t>
            </a:r>
          </a:p>
          <a:p>
            <a:pPr marL="0" indent="0">
              <a:buNone/>
            </a:pPr>
            <a:endParaRPr lang="en-US" b="1" baseline="0" dirty="0" smtClean="0"/>
          </a:p>
          <a:p>
            <a:pPr marL="0" indent="0">
              <a:buNone/>
            </a:pPr>
            <a:r>
              <a:rPr lang="en-US" b="1" baseline="0" dirty="0" smtClean="0"/>
              <a:t>Markets</a:t>
            </a:r>
          </a:p>
          <a:p>
            <a:pPr marL="0" indent="0">
              <a:buNone/>
            </a:pPr>
            <a:endParaRPr lang="en-US" baseline="0" dirty="0" smtClean="0"/>
          </a:p>
          <a:p>
            <a:pPr marL="0" indent="0">
              <a:buNone/>
            </a:pPr>
            <a:r>
              <a:rPr lang="en-US" baseline="0" dirty="0" smtClean="0"/>
              <a:t>Resulting from these trends and challenges is the emergence of new markets like Software-Defined Storage.  The idea behind Software-Defined Storage is to virtualize and abstract the complexity of managing large storage environments for efficiency and scale.  The SDS market is expected to grow to $5.4B by 2018.  Another key market is business continuity, keeping business up and running in the event of small or large scale problem.  Virtualization is a technology that is prevalent in the data center.  It is expected that 86% of workloads will be virtualized by 2016.  Organizations are also thinking about cloud.  How can they leverage cloud services to increase availability of their applications and data, while reducing cost?  </a:t>
            </a:r>
          </a:p>
          <a:p>
            <a:pPr marL="0" indent="0">
              <a:buNone/>
            </a:pPr>
            <a:endParaRPr lang="en-US" baseline="0" dirty="0" smtClean="0"/>
          </a:p>
          <a:p>
            <a:pPr marL="0" indent="0" defTabSz="927489">
              <a:spcBef>
                <a:spcPts val="609"/>
              </a:spcBef>
              <a:buNone/>
              <a:defRPr/>
            </a:pPr>
            <a:endParaRPr lang="en-US" dirty="0" smtClean="0"/>
          </a:p>
          <a:p>
            <a:pPr marL="0" indent="0" defTabSz="927489">
              <a:spcBef>
                <a:spcPts val="609"/>
              </a:spcBef>
              <a:buNone/>
              <a:defRPr/>
            </a:pPr>
            <a:r>
              <a:rPr lang="en-US" baseline="0" dirty="0" smtClean="0"/>
              <a:t>SDS: http://itexpo.tmcnet.com/east/shownews/articles/366488-analyst-estimates-2018-software-defined-storage-market-will.htm</a:t>
            </a:r>
            <a:endParaRPr lang="en-US" dirty="0" smtClean="0"/>
          </a:p>
          <a:p>
            <a:pPr marL="0" lvl="1" indent="0" defTabSz="927489">
              <a:spcBef>
                <a:spcPts val="609"/>
              </a:spcBef>
              <a:buSzPct val="25000"/>
              <a:buNone/>
              <a:defRPr/>
            </a:pPr>
            <a:r>
              <a:rPr lang="en-US" dirty="0" smtClean="0"/>
              <a:t>SDS: </a:t>
            </a:r>
            <a:r>
              <a:rPr lang="en-US" baseline="0" dirty="0" smtClean="0"/>
              <a:t>Software-Defined Storage market is growing 36% CAGR from 2014 to 2019 - </a:t>
            </a:r>
            <a:r>
              <a:rPr lang="en-US" sz="1100" dirty="0">
                <a:solidFill>
                  <a:schemeClr val="bg2">
                    <a:lumMod val="50000"/>
                  </a:schemeClr>
                </a:solidFill>
                <a:latin typeface="Calibri" pitchFamily="34" charset="0"/>
              </a:rPr>
              <a:t>StorageNewsletter.com – </a:t>
            </a:r>
            <a:r>
              <a:rPr lang="en-US" sz="1100" dirty="0">
                <a:solidFill>
                  <a:schemeClr val="bg2">
                    <a:lumMod val="50000"/>
                  </a:schemeClr>
                </a:solidFill>
                <a:latin typeface="Calibri" pitchFamily="34" charset="0"/>
                <a:hlinkClick r:id="rId3"/>
              </a:rPr>
              <a:t>“WW Software-Defined Storage to Grow from $1.4B in 2014 to $6.2B by 2019” </a:t>
            </a:r>
            <a:endParaRPr lang="en-US" sz="1100" dirty="0">
              <a:solidFill>
                <a:schemeClr val="bg2">
                  <a:lumMod val="50000"/>
                </a:schemeClr>
              </a:solidFill>
              <a:latin typeface="Calibri" pitchFamily="34" charset="0"/>
            </a:endParaRPr>
          </a:p>
          <a:p>
            <a:pPr marL="0" lvl="1" indent="0" defTabSz="927489">
              <a:spcBef>
                <a:spcPts val="609"/>
              </a:spcBef>
              <a:buSzPct val="25000"/>
              <a:buNone/>
              <a:defRPr/>
            </a:pPr>
            <a:r>
              <a:rPr lang="en-US" dirty="0" smtClean="0"/>
              <a:t>Flash marketing growing</a:t>
            </a:r>
            <a:r>
              <a:rPr lang="en-US" baseline="0" dirty="0" smtClean="0"/>
              <a:t> to $1.6B by 2016 - http://itexpo.tmcnet.com/east/shownews/articles/366488-analyst-estimates-2018-software-defined-storage-market-will.htm</a:t>
            </a:r>
          </a:p>
          <a:p>
            <a:pPr marL="0" indent="0">
              <a:buNone/>
            </a:pPr>
            <a:endParaRPr lang="en-US" baseline="0" dirty="0" smtClean="0"/>
          </a:p>
          <a:p>
            <a:pPr marL="0" indent="0" defTabSz="927489">
              <a:spcBef>
                <a:spcPts val="609"/>
              </a:spcBef>
              <a:buNone/>
              <a:defRPr/>
            </a:pPr>
            <a:r>
              <a:rPr lang="en-US" dirty="0" smtClean="0"/>
              <a:t>86%: http://www.cioinsight.com/it-strategy/cloud-virtualization/slideshows/useful-virtualization-stats-trends-and-practices.html</a:t>
            </a:r>
          </a:p>
          <a:p>
            <a:pPr marL="0" indent="0">
              <a:buNone/>
            </a:pPr>
            <a:r>
              <a:rPr lang="en-US" dirty="0" smtClean="0"/>
              <a:t>Most will adopt a hybrid</a:t>
            </a:r>
            <a:r>
              <a:rPr lang="en-US" baseline="0" dirty="0" smtClean="0"/>
              <a:t> model: http://www.cio.com/article/2865477/enterprise-software/8-enterprise-software-predictions-for-2015.html </a:t>
            </a:r>
            <a:endParaRPr lang="en-US" dirty="0" smtClean="0"/>
          </a:p>
          <a:p>
            <a:pPr marL="0" indent="0">
              <a:buNone/>
            </a:pPr>
            <a:r>
              <a:rPr lang="en-US" dirty="0" smtClean="0"/>
              <a:t>Cloud</a:t>
            </a:r>
            <a:r>
              <a:rPr lang="en-US" baseline="0" dirty="0" smtClean="0"/>
              <a:t> Market Stats (Forrester): http://searchcloudapplications.techtarget.com/feature/Comparing-private-cloud-vs-public-cloud-application-support </a:t>
            </a:r>
          </a:p>
          <a:p>
            <a:pPr marL="0" indent="0">
              <a:buNone/>
            </a:pPr>
            <a:r>
              <a:rPr lang="en-US" baseline="0" dirty="0" smtClean="0"/>
              <a:t>Enterprise public cloud usage falls from 2/2014 – 2/2015: http://www.thewhir.com/web-hosting-news/enterprises-see-hybrid-cloud-sdn-iot-future-survey</a:t>
            </a:r>
          </a:p>
          <a:p>
            <a:pPr marL="0" indent="0">
              <a:buNone/>
            </a:pPr>
            <a:r>
              <a:rPr lang="en-US" baseline="0" dirty="0" smtClean="0"/>
              <a:t>Cloud growth rates: http://www.computerworld.com/article/2860980/hybrid-cloud-adoption-set-for-a-big-boost-in-2015.html</a:t>
            </a:r>
          </a:p>
          <a:p>
            <a:pPr marL="0" indent="0" defTabSz="927489">
              <a:spcBef>
                <a:spcPts val="609"/>
              </a:spcBef>
              <a:buNone/>
              <a:defRPr/>
            </a:pPr>
            <a:endParaRPr lang="en-US" dirty="0" smtClean="0"/>
          </a:p>
          <a:p>
            <a:pPr marL="0" indent="0">
              <a:buNone/>
            </a:pPr>
            <a:endParaRPr lang="en-US" baseline="0" dirty="0" smtClean="0"/>
          </a:p>
          <a:p>
            <a:pPr marL="0" indent="0">
              <a:buNone/>
            </a:pPr>
            <a:r>
              <a:rPr lang="en-US" baseline="0" dirty="0" smtClean="0"/>
              <a:t>________________________________________</a:t>
            </a:r>
          </a:p>
          <a:p>
            <a:pPr marL="0" indent="0">
              <a:buNone/>
            </a:pPr>
            <a:endParaRPr lang="en-US" baseline="0" dirty="0" smtClean="0"/>
          </a:p>
          <a:p>
            <a:r>
              <a:rPr lang="en-US" baseline="0" dirty="0" smtClean="0"/>
              <a:t>Migrating from UNIX to Linux:</a:t>
            </a:r>
          </a:p>
          <a:p>
            <a:endParaRPr lang="en-US" baseline="0" dirty="0" smtClean="0"/>
          </a:p>
          <a:p>
            <a:pPr lvl="1"/>
            <a:r>
              <a:rPr lang="en-US" sz="1100" dirty="0"/>
              <a:t>By 2013, customers purchased only $6.4 billion of Unix servers. In terms of operating systems spending, the market share for Unix servers dropped from 38% of vendor server revenue in 2003 to only 12.9% of operating systems purchases by 2013. During the same time frame, Windows and Linux servers collectively added 38 points of the worldwide operating system revenue market share. (IDC, The Changing Platform Paradigm: What’s Next fro Unix Servers? June 2014, Al Gillen, Peter </a:t>
            </a:r>
            <a:r>
              <a:rPr lang="en-US" sz="1100" dirty="0" err="1"/>
              <a:t>Rutten</a:t>
            </a:r>
            <a:r>
              <a:rPr lang="en-US" sz="1100" dirty="0"/>
              <a:t>)</a:t>
            </a:r>
            <a:endParaRPr lang="en-US" baseline="0" dirty="0" smtClean="0"/>
          </a:p>
          <a:p>
            <a:endParaRPr lang="en-US" baseline="0" dirty="0" smtClean="0"/>
          </a:p>
          <a:p>
            <a:endParaRPr lang="en-US" baseline="0" dirty="0" smtClean="0"/>
          </a:p>
          <a:p>
            <a:r>
              <a:rPr lang="en-US" baseline="0" dirty="0" smtClean="0"/>
              <a:t>Consolidation at all levels – data center, applications, databases, platforms, infrastructure</a:t>
            </a:r>
          </a:p>
          <a:p>
            <a:pPr marL="37103" indent="-37103" defTabSz="927567">
              <a:spcBef>
                <a:spcPts val="609"/>
              </a:spcBef>
              <a:buFont typeface="Calibri" panose="020F0502020204030204" pitchFamily="34" charset="0"/>
              <a:buChar char=" "/>
              <a:defRPr/>
            </a:pPr>
            <a:endParaRPr lang="en-US" dirty="0">
              <a:solidFill>
                <a:schemeClr val="bg2">
                  <a:lumMod val="50000"/>
                </a:schemeClr>
              </a:solidFill>
              <a:latin typeface="Calibri" pitchFamily="34" charset="0"/>
            </a:endParaRPr>
          </a:p>
          <a:p>
            <a:pPr marL="0" indent="0" defTabSz="927489">
              <a:spcBef>
                <a:spcPts val="609"/>
              </a:spcBef>
              <a:buNone/>
              <a:defRPr/>
            </a:pPr>
            <a:endParaRPr lang="en-US" dirty="0" smtClean="0"/>
          </a:p>
          <a:p>
            <a:pPr>
              <a:lnSpc>
                <a:spcPct val="90000"/>
              </a:lnSpc>
            </a:pPr>
            <a:endParaRPr lang="en-US" dirty="0">
              <a:solidFill>
                <a:srgbClr val="404040"/>
              </a:solidFill>
            </a:endParaRPr>
          </a:p>
          <a:p>
            <a:pPr>
              <a:lnSpc>
                <a:spcPct val="90000"/>
              </a:lnSpc>
            </a:pPr>
            <a:endParaRPr lang="en-US" dirty="0">
              <a:solidFill>
                <a:srgbClr val="404040"/>
              </a:solidFill>
            </a:endParaRPr>
          </a:p>
          <a:p>
            <a:pPr marL="0" indent="0">
              <a:buNone/>
            </a:pPr>
            <a:endParaRPr lang="en-US" b="1" dirty="0" smtClean="0"/>
          </a:p>
        </p:txBody>
      </p:sp>
      <p:sp>
        <p:nvSpPr>
          <p:cNvPr id="4" name="Slide Number Placeholder 3"/>
          <p:cNvSpPr>
            <a:spLocks noGrp="1"/>
          </p:cNvSpPr>
          <p:nvPr>
            <p:ph type="sldNum" sz="quarter" idx="10"/>
          </p:nvPr>
        </p:nvSpPr>
        <p:spPr/>
        <p:txBody>
          <a:bodyPr/>
          <a:lstStyle/>
          <a:p>
            <a:fld id="{8C72D9AE-7182-4680-8F79-479C4181FF08}" type="slidenum">
              <a:rPr lang="en-US" smtClean="0"/>
              <a:pPr/>
              <a:t>3</a:t>
            </a:fld>
            <a:endParaRPr lang="en-US"/>
          </a:p>
        </p:txBody>
      </p:sp>
    </p:spTree>
    <p:extLst>
      <p:ext uri="{BB962C8B-B14F-4D97-AF65-F5344CB8AC3E}">
        <p14:creationId xmlns:p14="http://schemas.microsoft.com/office/powerpoint/2010/main" val="1328797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384175"/>
            <a:ext cx="4613275" cy="2595563"/>
          </a:xfrm>
        </p:spPr>
      </p:sp>
      <p:sp>
        <p:nvSpPr>
          <p:cNvPr id="3" name="Notes Placeholder 2"/>
          <p:cNvSpPr>
            <a:spLocks noGrp="1"/>
          </p:cNvSpPr>
          <p:nvPr>
            <p:ph type="body" idx="1"/>
          </p:nvPr>
        </p:nvSpPr>
        <p:spPr/>
        <p:txBody>
          <a:bodyPr>
            <a:normAutofit fontScale="92500" lnSpcReduction="10000"/>
          </a:bodyPr>
          <a:lstStyle/>
          <a:p>
            <a:pPr marL="0" indent="0">
              <a:buNone/>
            </a:pPr>
            <a:r>
              <a:rPr lang="en-US" sz="900" dirty="0">
                <a:solidFill>
                  <a:srgbClr val="FF0000"/>
                </a:solidFill>
              </a:rPr>
              <a:t>Note – this slide builds</a:t>
            </a:r>
          </a:p>
          <a:p>
            <a:pPr marL="0" indent="0">
              <a:buNone/>
            </a:pPr>
            <a:endParaRPr lang="en-US" sz="900" dirty="0">
              <a:solidFill>
                <a:srgbClr val="FF0000"/>
              </a:solidFill>
            </a:endParaRPr>
          </a:p>
          <a:p>
            <a:pPr marL="0" indent="0" defTabSz="927567">
              <a:spcBef>
                <a:spcPts val="609"/>
              </a:spcBef>
              <a:buNone/>
              <a:defRPr/>
            </a:pPr>
            <a:r>
              <a:rPr lang="en-US" sz="900" dirty="0">
                <a:solidFill>
                  <a:srgbClr val="FF0000"/>
                </a:solidFill>
              </a:rPr>
              <a:t>Now let me walk you through the members of the InfoScale family.</a:t>
            </a:r>
            <a:r>
              <a:rPr lang="en-US" sz="900" dirty="0"/>
              <a:t>  I will give an overview of what functional components make up each of the InfoScale family products (i.e. how the earlier SFHA products map to InfoScale) on the next slide.</a:t>
            </a:r>
            <a:endParaRPr lang="en-US" sz="800" dirty="0"/>
          </a:p>
          <a:p>
            <a:pPr marL="0" indent="0">
              <a:buNone/>
            </a:pPr>
            <a:endParaRPr lang="en-US" sz="900" dirty="0">
              <a:solidFill>
                <a:srgbClr val="FF0000"/>
              </a:solidFill>
            </a:endParaRPr>
          </a:p>
          <a:p>
            <a:pPr marL="0" indent="0" defTabSz="927567">
              <a:spcBef>
                <a:spcPts val="609"/>
              </a:spcBef>
              <a:buNone/>
              <a:defRPr/>
            </a:pPr>
            <a:r>
              <a:rPr lang="en-US" sz="900" dirty="0"/>
              <a:t>At the top we have InfoScale Enterprise – which is our full application availability and software-defined storage (SDS) offering.  It brings together the capabilities of the other InfoScale products and adds support for database high availability environments such as Oracle RAC (real application clusters) and Sybase ASE CE (cluster edition).</a:t>
            </a:r>
          </a:p>
          <a:p>
            <a:pPr marL="0" indent="0">
              <a:buNone/>
            </a:pPr>
            <a:endParaRPr lang="en-US" sz="900" dirty="0"/>
          </a:p>
          <a:p>
            <a:pPr marL="0" indent="0">
              <a:buNone/>
            </a:pPr>
            <a:r>
              <a:rPr lang="en-US" sz="900" dirty="0"/>
              <a:t>Next are the two core SDS and availability products – they help address meet customer needs in the storage management and application availability arenas respectively:</a:t>
            </a:r>
            <a:br>
              <a:rPr lang="en-US" sz="900" dirty="0"/>
            </a:br>
            <a:r>
              <a:rPr lang="en-US" sz="900" dirty="0"/>
              <a:t> </a:t>
            </a:r>
          </a:p>
          <a:p>
            <a:pPr marL="231892" indent="-231892" defTabSz="927567">
              <a:spcBef>
                <a:spcPts val="609"/>
              </a:spcBef>
              <a:buFont typeface="+mj-lt"/>
              <a:buAutoNum type="arabicPeriod"/>
              <a:defRPr/>
            </a:pPr>
            <a:r>
              <a:rPr lang="en-US" sz="1000" dirty="0"/>
              <a:t>On the left, InfoScale Storage – is the premier cross-platform host-based storage management solution. Basically, what you would need to meet your Software Defined Storage needs. InfoScale Storage adds cluster file system, snapshots, replication, storage migration, deduplication, compression, etc. functionality on top of more basic storage management technologies such as volume manager (VxVM), file system (VxFS), dynamic LUN expansion, etc. which are provided by our base storage management offering. </a:t>
            </a:r>
            <a:br>
              <a:rPr lang="en-US" sz="1000" dirty="0"/>
            </a:br>
            <a:r>
              <a:rPr lang="en-US" sz="1000" dirty="0"/>
              <a:t> </a:t>
            </a:r>
            <a:endParaRPr lang="en-US" sz="1000" b="1" dirty="0"/>
          </a:p>
          <a:p>
            <a:pPr marL="231892" indent="-231892">
              <a:buFont typeface="+mj-lt"/>
              <a:buAutoNum type="arabicPeriod"/>
            </a:pPr>
            <a:r>
              <a:rPr lang="en-US" sz="900" dirty="0"/>
              <a:t>On the right, InfoScale Availability – helps keep an organization’s information and critical business services up and running on premise and across globally dispersed data centers through local clustering and disaster recovery to remote sites and uses our industry leading, cross-platform clustering technology – the same technology that powers the well known Veritas Cluster Server.  </a:t>
            </a:r>
          </a:p>
          <a:p>
            <a:pPr marL="0" indent="0">
              <a:buNone/>
            </a:pPr>
            <a:endParaRPr lang="en-US" sz="900" dirty="0"/>
          </a:p>
          <a:p>
            <a:pPr marL="0" indent="0">
              <a:buNone/>
            </a:pPr>
            <a:r>
              <a:rPr lang="en-US" sz="900" dirty="0"/>
              <a:t>Next, InfoScale Foundation – which is the base offering targeting storage management that I just mentioned. It provides heterogeneous storage management </a:t>
            </a:r>
            <a:r>
              <a:rPr lang="en-US" dirty="0"/>
              <a:t>while increasing storage utilization and enhancing storage I/O path availability for physical and virtual environments. </a:t>
            </a:r>
          </a:p>
          <a:p>
            <a:pPr marL="0" indent="0">
              <a:buNone/>
            </a:pPr>
            <a:endParaRPr lang="en-US" dirty="0"/>
          </a:p>
          <a:p>
            <a:pPr marL="0" indent="0" defTabSz="927567">
              <a:spcBef>
                <a:spcPts val="609"/>
              </a:spcBef>
              <a:buNone/>
              <a:defRPr/>
            </a:pPr>
            <a:r>
              <a:rPr lang="en-US" sz="900" dirty="0"/>
              <a:t>Finally, InfoScale Operations Manager, formerly Veritas Operations Manager, is the graphical management tool that helps you extract maximum value from your investment in InfoScale products – it is our front-end or GUI available (at no charge) with each of the four InfoScale core products.  It brings value-added capabilities such as enabling our virtual business services (or VBS) capability, automation (such as run book automation) and supports managing license deployment and compliance, as well as active management of your InfoScale and previous SFHA deployments.</a:t>
            </a:r>
          </a:p>
          <a:p>
            <a:pPr marL="0" indent="0" defTabSz="927567">
              <a:spcBef>
                <a:spcPts val="609"/>
              </a:spcBef>
              <a:buNone/>
              <a:defRPr/>
            </a:pPr>
            <a:endParaRPr lang="en-US" sz="900" dirty="0"/>
          </a:p>
          <a:p>
            <a:pPr marL="0" indent="0" defTabSz="927567">
              <a:spcBef>
                <a:spcPts val="609"/>
              </a:spcBef>
              <a:buNone/>
              <a:defRPr/>
            </a:pPr>
            <a:r>
              <a:rPr lang="en-US" sz="900" dirty="0"/>
              <a:t>Please note that if you need support for Oracle RAC or Sybase ASE CE then the appropriate product is InfoScale Enterprise.</a:t>
            </a:r>
          </a:p>
          <a:p>
            <a:pPr marL="0" indent="0">
              <a:buNone/>
            </a:pPr>
            <a:endParaRPr lang="en-US" sz="900" dirty="0"/>
          </a:p>
          <a:p>
            <a:pPr marL="0" indent="0">
              <a:buNone/>
            </a:pPr>
            <a:r>
              <a:rPr lang="en-US" sz="900" dirty="0"/>
              <a:t>As you might imagine, the InfoScale products pack a bigger punch than the earlier, SFHA product offerings…</a:t>
            </a:r>
          </a:p>
        </p:txBody>
      </p:sp>
      <p:sp>
        <p:nvSpPr>
          <p:cNvPr id="4" name="Slide Number Placeholder 3"/>
          <p:cNvSpPr>
            <a:spLocks noGrp="1"/>
          </p:cNvSpPr>
          <p:nvPr>
            <p:ph type="sldNum" sz="quarter" idx="10"/>
          </p:nvPr>
        </p:nvSpPr>
        <p:spPr/>
        <p:txBody>
          <a:bodyPr/>
          <a:lstStyle/>
          <a:p>
            <a:fld id="{9E5FB9C2-41B7-4DBB-822C-1B753165C241}" type="slidenum">
              <a:rPr lang="en-US" smtClean="0"/>
              <a:pPr/>
              <a:t>4</a:t>
            </a:fld>
            <a:endParaRPr lang="en-US"/>
          </a:p>
        </p:txBody>
      </p:sp>
    </p:spTree>
    <p:extLst>
      <p:ext uri="{BB962C8B-B14F-4D97-AF65-F5344CB8AC3E}">
        <p14:creationId xmlns:p14="http://schemas.microsoft.com/office/powerpoint/2010/main" val="74807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384175"/>
            <a:ext cx="4613275" cy="2595563"/>
          </a:xfrm>
        </p:spPr>
      </p:sp>
      <p:sp>
        <p:nvSpPr>
          <p:cNvPr id="3" name="Notes Placeholder 2"/>
          <p:cNvSpPr>
            <a:spLocks noGrp="1"/>
          </p:cNvSpPr>
          <p:nvPr>
            <p:ph type="body" idx="1"/>
          </p:nvPr>
        </p:nvSpPr>
        <p:spPr/>
        <p:txBody>
          <a:bodyPr>
            <a:normAutofit lnSpcReduction="10000"/>
          </a:bodyPr>
          <a:lstStyle/>
          <a:p>
            <a:pPr marL="0" indent="0">
              <a:buNone/>
            </a:pPr>
            <a:r>
              <a:rPr lang="en-US" dirty="0"/>
              <a:t>Note – this slide builds</a:t>
            </a:r>
            <a:endParaRPr lang="en-US" dirty="0" smtClean="0"/>
          </a:p>
          <a:p>
            <a:endParaRPr lang="en-US" dirty="0" smtClean="0"/>
          </a:p>
          <a:p>
            <a:r>
              <a:rPr lang="en-US" dirty="0" smtClean="0"/>
              <a:t>…indeed</a:t>
            </a:r>
            <a:r>
              <a:rPr lang="en-US" baseline="0" dirty="0" smtClean="0"/>
              <a:t> you can see that here from the mapping of the SFHA products to InfoScale.</a:t>
            </a:r>
          </a:p>
          <a:p>
            <a:endParaRPr lang="en-US" baseline="0" dirty="0" smtClean="0"/>
          </a:p>
          <a:p>
            <a:r>
              <a:rPr lang="en-US" baseline="0" dirty="0" smtClean="0"/>
              <a:t>InfoScale Foundation comprises a subset of Storage Foundation functionality along with DMP and DMP for VMware.</a:t>
            </a:r>
          </a:p>
          <a:p>
            <a:endParaRPr lang="en-US" baseline="0" dirty="0" smtClean="0"/>
          </a:p>
          <a:p>
            <a:r>
              <a:rPr lang="en-US" baseline="0" dirty="0" smtClean="0"/>
              <a:t>I will cover further detail on InfoScale Storage </a:t>
            </a:r>
            <a:r>
              <a:rPr lang="en-US" b="0" baseline="0" dirty="0" smtClean="0"/>
              <a:t>and InfoScale </a:t>
            </a:r>
            <a:r>
              <a:rPr lang="en-US" baseline="0" dirty="0" smtClean="0"/>
              <a:t>Foundation features in the next slide but at a high level, InfoScale Storage rounds out the storage management capability with features such as SmartIO and SmartMove and adds the Veritas Cluster File System and file &amp; volume replication.</a:t>
            </a:r>
          </a:p>
          <a:p>
            <a:endParaRPr lang="en-US" baseline="0" dirty="0" smtClean="0"/>
          </a:p>
          <a:p>
            <a:pPr marL="37103" indent="-37103" defTabSz="927567">
              <a:spcBef>
                <a:spcPts val="609"/>
              </a:spcBef>
              <a:defRPr/>
            </a:pPr>
            <a:r>
              <a:rPr lang="en-US" baseline="0" dirty="0" smtClean="0"/>
              <a:t>InfoScale Availability comprises the Veritas Cluster Server technology along with the Global Cluster Option.</a:t>
            </a:r>
          </a:p>
          <a:p>
            <a:endParaRPr lang="en-US" baseline="0" dirty="0" smtClean="0"/>
          </a:p>
          <a:p>
            <a:r>
              <a:rPr lang="en-US" baseline="0" dirty="0" smtClean="0"/>
              <a:t>And InfoScale Enterprise comprises the components of InfoScale Availability and InfoScale Storage along with support for database clustering environments – specifically Oracle RAC and Sybase ASE CE.</a:t>
            </a:r>
          </a:p>
          <a:p>
            <a:endParaRPr lang="en-US" baseline="0" dirty="0" smtClean="0"/>
          </a:p>
          <a:p>
            <a:r>
              <a:rPr lang="en-US" baseline="0" dirty="0" smtClean="0"/>
              <a:t>Please note that the functionality available varies by platform and not all functionality is available on all supported platforms.  For example, SFRAC is only supported on Linux and not on Windows.  The Services and Operations Readiness Tool (SORT) shows the detailed feature support.  If there is interest and time, go to SORT and show the customer.</a:t>
            </a:r>
          </a:p>
          <a:p>
            <a:endParaRPr lang="en-US" baseline="0" dirty="0" smtClean="0"/>
          </a:p>
          <a:p>
            <a:r>
              <a:rPr lang="en-US" strike="noStrike" baseline="0" dirty="0" smtClean="0"/>
              <a:t>Note - ApplicationHA and Veritas Risk Advisor, formerly Disaster Recovery Advisor, do not map to InfoScale and remain independent offerings.  This is for your awareness, no need to bring it up</a:t>
            </a:r>
          </a:p>
          <a:p>
            <a:endParaRPr lang="en-US" dirty="0"/>
          </a:p>
        </p:txBody>
      </p:sp>
      <p:sp>
        <p:nvSpPr>
          <p:cNvPr id="4" name="Slide Number Placeholder 3"/>
          <p:cNvSpPr>
            <a:spLocks noGrp="1"/>
          </p:cNvSpPr>
          <p:nvPr>
            <p:ph type="sldNum" sz="quarter" idx="10"/>
          </p:nvPr>
        </p:nvSpPr>
        <p:spPr/>
        <p:txBody>
          <a:bodyPr/>
          <a:lstStyle/>
          <a:p>
            <a:fld id="{9E5FB9C2-41B7-4DBB-822C-1B753165C241}" type="slidenum">
              <a:rPr lang="en-US" smtClean="0"/>
              <a:pPr/>
              <a:t>5</a:t>
            </a:fld>
            <a:endParaRPr lang="en-US"/>
          </a:p>
        </p:txBody>
      </p:sp>
    </p:spTree>
    <p:extLst>
      <p:ext uri="{BB962C8B-B14F-4D97-AF65-F5344CB8AC3E}">
        <p14:creationId xmlns:p14="http://schemas.microsoft.com/office/powerpoint/2010/main" val="104024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The</a:t>
            </a:r>
            <a:r>
              <a:rPr lang="en-GB" baseline="0" dirty="0" smtClean="0"/>
              <a:t> key challenges we see IT professionals dealing with when it comes to storage management include:</a:t>
            </a:r>
          </a:p>
          <a:p>
            <a:pPr marL="231892" indent="-231892" defTabSz="927567" eaLnBrk="0" fontAlgn="base" hangingPunct="0">
              <a:lnSpc>
                <a:spcPct val="90000"/>
              </a:lnSpc>
              <a:spcBef>
                <a:spcPct val="20000"/>
              </a:spcBef>
              <a:spcAft>
                <a:spcPct val="20000"/>
              </a:spcAft>
              <a:buSzTx/>
              <a:buFont typeface="+mj-lt"/>
              <a:buAutoNum type="arabicPeriod"/>
              <a:defRPr/>
            </a:pPr>
            <a:r>
              <a:rPr lang="en-GB" baseline="0" dirty="0" smtClean="0"/>
              <a:t>Need to deal with diversity from a vendor, protocol and not to mention, application needs perspective</a:t>
            </a:r>
          </a:p>
          <a:p>
            <a:pPr marL="231892" indent="-231892" defTabSz="927567" eaLnBrk="0" fontAlgn="base" hangingPunct="0">
              <a:lnSpc>
                <a:spcPct val="90000"/>
              </a:lnSpc>
              <a:spcBef>
                <a:spcPct val="20000"/>
              </a:spcBef>
              <a:spcAft>
                <a:spcPct val="20000"/>
              </a:spcAft>
              <a:buSzTx/>
              <a:buFont typeface="+mj-lt"/>
              <a:buAutoNum type="arabicPeriod"/>
              <a:defRPr/>
            </a:pPr>
            <a:r>
              <a:rPr lang="en-GB" baseline="0" dirty="0" smtClean="0"/>
              <a:t>Requirement that data be available on a persistent and reliable basis</a:t>
            </a:r>
          </a:p>
          <a:p>
            <a:pPr marL="231892" indent="-231892" defTabSz="927567" eaLnBrk="0" fontAlgn="base" hangingPunct="0">
              <a:lnSpc>
                <a:spcPct val="90000"/>
              </a:lnSpc>
              <a:spcBef>
                <a:spcPct val="20000"/>
              </a:spcBef>
              <a:spcAft>
                <a:spcPct val="20000"/>
              </a:spcAft>
              <a:buSzTx/>
              <a:buFont typeface="+mj-lt"/>
              <a:buAutoNum type="arabicPeriod"/>
              <a:defRPr/>
            </a:pPr>
            <a:r>
              <a:rPr lang="en-GB" baseline="0" dirty="0" smtClean="0"/>
              <a:t>And that the storage furnished to an application meet the performance and redundancy needs of the application</a:t>
            </a:r>
          </a:p>
          <a:p>
            <a:pPr marL="231892" indent="-231892" defTabSz="927567" eaLnBrk="0" fontAlgn="base" hangingPunct="0">
              <a:lnSpc>
                <a:spcPct val="90000"/>
              </a:lnSpc>
              <a:spcBef>
                <a:spcPct val="20000"/>
              </a:spcBef>
              <a:spcAft>
                <a:spcPct val="20000"/>
              </a:spcAft>
              <a:buSzTx/>
              <a:buFont typeface="+mj-lt"/>
              <a:buAutoNum type="arabicPeriod"/>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And finally, cost effectiveness remains a focus – there is ever-present pressure to do more with less</a:t>
            </a:r>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We support heterogeneity</a:t>
            </a:r>
            <a:r>
              <a:rPr lang="en-GB" baseline="0" dirty="0" smtClean="0"/>
              <a:t> – indeed, heterogeneous support has been a hallmark of Veritas from the early days, whether you are thinking about platforms, storage (we support more than a 1000 different storage choices) or access protocols.</a:t>
            </a:r>
            <a:endParaRPr lang="en-GB" dirty="0" smtClean="0"/>
          </a:p>
          <a:p>
            <a:pPr marL="0" indent="0" defTabSz="927567" eaLnBrk="0" fontAlgn="base" hangingPunct="0">
              <a:lnSpc>
                <a:spcPct val="90000"/>
              </a:lnSpc>
              <a:spcBef>
                <a:spcPct val="20000"/>
              </a:spcBef>
              <a:spcAft>
                <a:spcPct val="20000"/>
              </a:spcAft>
              <a:buSzTx/>
              <a:buNone/>
              <a:defRPr/>
            </a:pPr>
            <a:endParaRPr lang="en-GB" dirty="0" smtClean="0"/>
          </a:p>
          <a:p>
            <a:pPr marL="0" indent="0" defTabSz="927567" eaLnBrk="0" fontAlgn="base" hangingPunct="0">
              <a:lnSpc>
                <a:spcPct val="90000"/>
              </a:lnSpc>
              <a:spcBef>
                <a:spcPct val="20000"/>
              </a:spcBef>
              <a:spcAft>
                <a:spcPct val="20000"/>
              </a:spcAft>
              <a:buSzTx/>
              <a:buNone/>
              <a:defRPr/>
            </a:pPr>
            <a:r>
              <a:rPr lang="en-GB" dirty="0" smtClean="0"/>
              <a:t>A key benefit of our</a:t>
            </a:r>
            <a:r>
              <a:rPr lang="en-GB" baseline="0" dirty="0" smtClean="0"/>
              <a:t> wide support is that your employees do not need to deal directly with the diversity by learning how to manage/ support all the equipment under their care separately.  Instead, the standardization that we provide means they can use Veritas to manage their storage.</a:t>
            </a:r>
          </a:p>
          <a:p>
            <a:pPr marL="0" indent="0" defTabSz="927567" eaLnBrk="0" fontAlgn="base" hangingPunct="0">
              <a:lnSpc>
                <a:spcPct val="90000"/>
              </a:lnSpc>
              <a:spcBef>
                <a:spcPct val="20000"/>
              </a:spcBef>
              <a:spcAft>
                <a:spcPct val="20000"/>
              </a:spcAft>
              <a:buSzTx/>
              <a:buNone/>
              <a:defRPr/>
            </a:pPr>
            <a:endParaRPr lang="en-GB"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Veritas brings a range of capabilities that help ensure data</a:t>
            </a:r>
            <a:r>
              <a:rPr lang="en-GB" baseline="0" dirty="0" smtClean="0"/>
              <a:t> accessibility:</a:t>
            </a:r>
          </a:p>
          <a:p>
            <a:pPr marL="0" indent="0" defTabSz="927567" eaLnBrk="0" fontAlgn="base" hangingPunct="0">
              <a:lnSpc>
                <a:spcPct val="90000"/>
              </a:lnSpc>
              <a:spcBef>
                <a:spcPct val="20000"/>
              </a:spcBef>
              <a:spcAft>
                <a:spcPct val="20000"/>
              </a:spcAft>
              <a:buSzTx/>
              <a:buNone/>
              <a:defRPr/>
            </a:pPr>
            <a:r>
              <a:rPr lang="en-GB" baseline="0" dirty="0" smtClean="0"/>
              <a:t>Flexible storage sharing or FSS – </a:t>
            </a:r>
            <a:r>
              <a:rPr lang="en-US" dirty="0" smtClean="0"/>
              <a:t>enables network sharing of local storage, DAS or internal, across a global namespace to provide data redundancy, high availability, and disaster recovery without the need of shared storage.   Utilizing network interconnect between the nodes, FSS allows network shared storage to co-exist with physically shared storage, meaning logical volumes can be created out of network shared storage as well as physically shared storage to provide a common storage namespace.</a:t>
            </a:r>
            <a:endParaRPr lang="en-GB" baseline="0" dirty="0" smtClean="0"/>
          </a:p>
          <a:p>
            <a:pPr marL="0" indent="0" defTabSz="927567" eaLnBrk="0" fontAlgn="base" hangingPunct="0">
              <a:lnSpc>
                <a:spcPct val="90000"/>
              </a:lnSpc>
              <a:spcBef>
                <a:spcPct val="20000"/>
              </a:spcBef>
              <a:spcAft>
                <a:spcPct val="20000"/>
              </a:spcAft>
              <a:buSzTx/>
              <a:buNone/>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Dynamic multi-pathing – </a:t>
            </a:r>
            <a:r>
              <a:rPr lang="en-US" dirty="0" smtClean="0"/>
              <a:t>improves storage I/O performance and availability across heterogeneous server and storage platforms using intelligent algorithms and load balancing. It increases application availability by rerouting I/</a:t>
            </a:r>
            <a:r>
              <a:rPr lang="en-US" dirty="0" err="1" smtClean="0"/>
              <a:t>Os</a:t>
            </a:r>
            <a:r>
              <a:rPr lang="en-US" dirty="0" smtClean="0"/>
              <a:t> to other available data paths in the event of a storage path failure, and automatically restores failed paths that become healthy. Dynamic Multi-Pathing for VMware provides improved storage I/O performance and availability for VMware ESX attached storage.</a:t>
            </a:r>
            <a:endParaRPr lang="en-GB" baseline="0" dirty="0" smtClean="0"/>
          </a:p>
          <a:p>
            <a:pPr marL="0" indent="0" defTabSz="927567" eaLnBrk="0" fontAlgn="base" hangingPunct="0">
              <a:lnSpc>
                <a:spcPct val="90000"/>
              </a:lnSpc>
              <a:spcBef>
                <a:spcPct val="20000"/>
              </a:spcBef>
              <a:spcAft>
                <a:spcPct val="20000"/>
              </a:spcAft>
              <a:buSzTx/>
              <a:buNone/>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Replication, snapshots, check-pointing – help ensure your data are protected in case of local failures </a:t>
            </a:r>
            <a:endParaRPr lang="en-GB"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0600" y="287338"/>
            <a:ext cx="5029200" cy="2828925"/>
          </a:xfrm>
        </p:spPr>
      </p:sp>
      <p:sp>
        <p:nvSpPr>
          <p:cNvPr id="3" name="Notes Placeholder 2"/>
          <p:cNvSpPr>
            <a:spLocks noGrp="1"/>
          </p:cNvSpPr>
          <p:nvPr>
            <p:ph type="body" idx="1"/>
          </p:nvPr>
        </p:nvSpPr>
        <p:spPr/>
        <p:txBody>
          <a:bodyPr/>
          <a:lstStyle/>
          <a:p>
            <a:pPr marL="0" indent="0" defTabSz="927567" eaLnBrk="0" fontAlgn="base" hangingPunct="0">
              <a:lnSpc>
                <a:spcPct val="90000"/>
              </a:lnSpc>
              <a:spcBef>
                <a:spcPct val="20000"/>
              </a:spcBef>
              <a:spcAft>
                <a:spcPct val="20000"/>
              </a:spcAft>
              <a:buSzTx/>
              <a:buNone/>
              <a:defRPr/>
            </a:pPr>
            <a:r>
              <a:rPr lang="en-GB" dirty="0" smtClean="0"/>
              <a:t>Capabilities</a:t>
            </a:r>
            <a:r>
              <a:rPr lang="en-GB" baseline="0" dirty="0" smtClean="0"/>
              <a:t> such as SmartIO and storage tiering help deliver the Quality of Service that an application requires.</a:t>
            </a:r>
          </a:p>
          <a:p>
            <a:pPr marL="0" indent="0" defTabSz="927567" eaLnBrk="0" fontAlgn="base" hangingPunct="0">
              <a:lnSpc>
                <a:spcPct val="90000"/>
              </a:lnSpc>
              <a:spcBef>
                <a:spcPct val="20000"/>
              </a:spcBef>
              <a:spcAft>
                <a:spcPct val="20000"/>
              </a:spcAft>
              <a:buSzTx/>
              <a:buNone/>
              <a:defRPr/>
            </a:pPr>
            <a:endParaRPr lang="en-GB" baseline="0" dirty="0" smtClean="0"/>
          </a:p>
          <a:p>
            <a:r>
              <a:rPr lang="en-GB" baseline="0" dirty="0" smtClean="0"/>
              <a:t>SmartIO - </a:t>
            </a:r>
            <a:r>
              <a:rPr lang="en-US" dirty="0" smtClean="0"/>
              <a:t>brings value is in application performance, specifically those with lots of small, random reads and writes, such as a transactional database.  By keeping hot data inside the server on super fast solid state devices, application reads are filled in microseconds rather than milliseconds on traditional SAN.  Indeed, </a:t>
            </a:r>
            <a:r>
              <a:rPr lang="en-US" dirty="0"/>
              <a:t>SmartIO</a:t>
            </a:r>
          </a:p>
          <a:p>
            <a:r>
              <a:rPr lang="en-US" dirty="0"/>
              <a:t>achieves up to 400% performance gains, while reducing costs by over 80% over traditional Storage Area Network (SAN).</a:t>
            </a:r>
            <a:endParaRPr lang="en-GB" baseline="0" dirty="0" smtClean="0"/>
          </a:p>
          <a:p>
            <a:pPr marL="0" indent="0" defTabSz="927567" eaLnBrk="0" fontAlgn="base" hangingPunct="0">
              <a:lnSpc>
                <a:spcPct val="90000"/>
              </a:lnSpc>
              <a:spcBef>
                <a:spcPct val="20000"/>
              </a:spcBef>
              <a:spcAft>
                <a:spcPct val="20000"/>
              </a:spcAft>
              <a:buSzTx/>
              <a:buNone/>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Storage tiering – allows less frequently accessed or lower priority data to be stored on lower grade, less expensive storage</a:t>
            </a:r>
          </a:p>
          <a:p>
            <a:pPr marL="0" indent="0" defTabSz="927567" eaLnBrk="0" fontAlgn="base" hangingPunct="0">
              <a:lnSpc>
                <a:spcPct val="90000"/>
              </a:lnSpc>
              <a:spcBef>
                <a:spcPct val="20000"/>
              </a:spcBef>
              <a:spcAft>
                <a:spcPct val="20000"/>
              </a:spcAft>
              <a:buSzTx/>
              <a:buNone/>
              <a:defRPr/>
            </a:pPr>
            <a:endParaRPr lang="en-GB" baseline="0" dirty="0" smtClean="0"/>
          </a:p>
          <a:p>
            <a:pPr marL="0" indent="0" defTabSz="927567" eaLnBrk="0" fontAlgn="base" hangingPunct="0">
              <a:lnSpc>
                <a:spcPct val="90000"/>
              </a:lnSpc>
              <a:spcBef>
                <a:spcPct val="20000"/>
              </a:spcBef>
              <a:spcAft>
                <a:spcPct val="20000"/>
              </a:spcAft>
              <a:buSzTx/>
              <a:buNone/>
              <a:defRPr/>
            </a:pPr>
            <a:r>
              <a:rPr lang="en-GB" baseline="0" dirty="0" smtClean="0"/>
              <a:t>As you see, both of these capabilities contribute not only to storage performance and QoS but also to the cost-effectiveness of the overall storage environment</a:t>
            </a:r>
            <a:endParaRPr lang="en-GB" dirty="0" smtClean="0"/>
          </a:p>
          <a:p>
            <a:pPr marL="0" indent="0" defTabSz="927567" eaLnBrk="0" fontAlgn="base" hangingPunct="0">
              <a:lnSpc>
                <a:spcPct val="90000"/>
              </a:lnSpc>
              <a:spcBef>
                <a:spcPct val="20000"/>
              </a:spcBef>
              <a:spcAft>
                <a:spcPct val="20000"/>
              </a:spcAft>
              <a:buSzTx/>
              <a:buNone/>
              <a:defRPr/>
            </a:pPr>
            <a:endParaRPr lang="en-GB" dirty="0" smtClean="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61422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ight Triangle 22"/>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4"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5"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6" name="Right Triangle 32"/>
          <p:cNvSpPr/>
          <p:nvPr/>
        </p:nvSpPr>
        <p:spPr bwMode="ltGray">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B1181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7" name="Right Triangle 89"/>
          <p:cNvSpPr/>
          <p:nvPr/>
        </p:nvSpPr>
        <p:spPr bwMode="ltGray">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C4484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 name="Title 1"/>
          <p:cNvSpPr>
            <a:spLocks noGrp="1"/>
          </p:cNvSpPr>
          <p:nvPr>
            <p:ph type="ctrTitle"/>
          </p:nvPr>
        </p:nvSpPr>
        <p:spPr>
          <a:xfrm>
            <a:off x="1218882" y="1984248"/>
            <a:ext cx="9751063" cy="1393825"/>
          </a:xfrm>
        </p:spPr>
        <p:txBody>
          <a:bodyPr>
            <a:noAutofit/>
          </a:bodyPr>
          <a:lstStyle>
            <a:lvl1pPr>
              <a:defRPr sz="3200"/>
            </a:lvl1pPr>
          </a:lstStyle>
          <a:p>
            <a:r>
              <a:rPr/>
              <a:t>Click to edit Master title style</a:t>
            </a:r>
          </a:p>
        </p:txBody>
      </p:sp>
      <p:sp>
        <p:nvSpPr>
          <p:cNvPr id="3" name="Subtitle 2"/>
          <p:cNvSpPr>
            <a:spLocks noGrp="1"/>
          </p:cNvSpPr>
          <p:nvPr>
            <p:ph type="subTitle" idx="1" hasCustomPrompt="1"/>
          </p:nvPr>
        </p:nvSpPr>
        <p:spPr>
          <a:xfrm>
            <a:off x="1218882" y="3675888"/>
            <a:ext cx="7313296" cy="381000"/>
          </a:xfrm>
        </p:spPr>
        <p:txBody>
          <a:bodyPr>
            <a:noAutofit/>
          </a:bodyPr>
          <a:lstStyle>
            <a:lvl1pPr marL="0" indent="0" algn="l">
              <a:spcBef>
                <a:spcPts val="0"/>
              </a:spcBef>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add presenter’s name</a:t>
            </a:r>
          </a:p>
        </p:txBody>
      </p:sp>
      <p:grpSp>
        <p:nvGrpSpPr>
          <p:cNvPr id="5" name="Group 4"/>
          <p:cNvGrpSpPr/>
          <p:nvPr/>
        </p:nvGrpSpPr>
        <p:grpSpPr>
          <a:xfrm>
            <a:off x="1219977" y="923925"/>
            <a:ext cx="2165858" cy="428625"/>
            <a:chOff x="1219977" y="923925"/>
            <a:chExt cx="2165858" cy="428625"/>
          </a:xfrm>
        </p:grpSpPr>
        <p:sp>
          <p:nvSpPr>
            <p:cNvPr id="29"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0"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1"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2"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3"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4"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5"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6"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283113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865812" y="6425184"/>
            <a:ext cx="1422030" cy="182880"/>
          </a:xfrm>
        </p:spPr>
        <p:txBody>
          <a:bodyPr/>
          <a:lstStyle/>
          <a:p>
            <a:r>
              <a:rPr lang="en-US" smtClean="0"/>
              <a:t>Date</a:t>
            </a:r>
            <a:endParaRPr lang="en-US"/>
          </a:p>
        </p:txBody>
      </p:sp>
      <p:sp>
        <p:nvSpPr>
          <p:cNvPr id="6" name="Footer Placeholder 5"/>
          <p:cNvSpPr>
            <a:spLocks noGrp="1"/>
          </p:cNvSpPr>
          <p:nvPr>
            <p:ph type="ftr" sz="quarter" idx="11"/>
          </p:nvPr>
        </p:nvSpPr>
        <p:spPr>
          <a:xfrm>
            <a:off x="1117310" y="6425184"/>
            <a:ext cx="4215102" cy="182880"/>
          </a:xfrm>
        </p:spPr>
        <p:txBody>
          <a:bodyPr/>
          <a:lstStyle/>
          <a:p>
            <a:r>
              <a:rPr lang="en-US" dirty="0" smtClean="0"/>
              <a:t>InfoScale 7.0  Briefing            © 2015 Symantec Corporation</a:t>
            </a:r>
            <a:endParaRPr lang="en-US" dirty="0"/>
          </a:p>
        </p:txBody>
      </p:sp>
      <p:sp>
        <p:nvSpPr>
          <p:cNvPr id="7" name="Slide Number Placeholder 6"/>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1189320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4" y="304800"/>
            <a:ext cx="10969940" cy="838200"/>
          </a:xfrm>
        </p:spPr>
        <p:txBody>
          <a:bodyPr/>
          <a:lstStyle/>
          <a:p>
            <a:r>
              <a:rPr/>
              <a:t>Click to edit Master title style</a:t>
            </a:r>
          </a:p>
        </p:txBody>
      </p:sp>
      <p:sp>
        <p:nvSpPr>
          <p:cNvPr id="3" name="Content Placeholder 2"/>
          <p:cNvSpPr>
            <a:spLocks noGrp="1"/>
          </p:cNvSpPr>
          <p:nvPr>
            <p:ph sz="half" idx="1"/>
          </p:nvPr>
        </p:nvSpPr>
        <p:spPr>
          <a:xfrm>
            <a:off x="609441" y="1447801"/>
            <a:ext cx="5241195" cy="4495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a:p>
            <a:pPr lvl="5"/>
            <a:r>
              <a:rPr/>
              <a:t>Six</a:t>
            </a:r>
          </a:p>
          <a:p>
            <a:pPr lvl="6"/>
            <a:r>
              <a:rPr/>
              <a:t>Seven</a:t>
            </a:r>
          </a:p>
          <a:p>
            <a:pPr lvl="7"/>
            <a:r>
              <a:rPr/>
              <a:t>Eight</a:t>
            </a:r>
          </a:p>
          <a:p>
            <a:pPr lvl="8"/>
            <a:r>
              <a:rPr/>
              <a:t>Nine</a:t>
            </a:r>
          </a:p>
        </p:txBody>
      </p:sp>
      <p:sp>
        <p:nvSpPr>
          <p:cNvPr id="4" name="Content Placeholder 3"/>
          <p:cNvSpPr>
            <a:spLocks noGrp="1"/>
          </p:cNvSpPr>
          <p:nvPr>
            <p:ph sz="half" idx="2"/>
          </p:nvPr>
        </p:nvSpPr>
        <p:spPr>
          <a:xfrm>
            <a:off x="6338189" y="1447801"/>
            <a:ext cx="5241195" cy="4495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a:p>
            <a:pPr lvl="5"/>
            <a:r>
              <a:rPr/>
              <a:t>Six</a:t>
            </a:r>
          </a:p>
          <a:p>
            <a:pPr lvl="6"/>
            <a:r>
              <a:rPr/>
              <a:t>Seven</a:t>
            </a:r>
          </a:p>
          <a:p>
            <a:pPr lvl="7"/>
            <a:r>
              <a:rPr/>
              <a:t>Eight</a:t>
            </a:r>
          </a:p>
          <a:p>
            <a:pPr lvl="8"/>
            <a:r>
              <a:rPr/>
              <a:t>Nine</a:t>
            </a:r>
          </a:p>
        </p:txBody>
      </p:sp>
      <p:sp>
        <p:nvSpPr>
          <p:cNvPr id="8" name="Date Placeholder 7"/>
          <p:cNvSpPr>
            <a:spLocks noGrp="1"/>
          </p:cNvSpPr>
          <p:nvPr>
            <p:ph type="dt" sz="half" idx="10"/>
          </p:nvPr>
        </p:nvSpPr>
        <p:spPr>
          <a:xfrm>
            <a:off x="5865812" y="6425184"/>
            <a:ext cx="1422030" cy="182880"/>
          </a:xfrm>
        </p:spPr>
        <p:txBody>
          <a:bodyPr/>
          <a:lstStyle/>
          <a:p>
            <a:r>
              <a:rPr lang="en-US" smtClean="0"/>
              <a:t>Date</a:t>
            </a:r>
            <a:endParaRPr lang="en-US"/>
          </a:p>
        </p:txBody>
      </p:sp>
      <p:sp>
        <p:nvSpPr>
          <p:cNvPr id="9" name="Footer Placeholder 8"/>
          <p:cNvSpPr>
            <a:spLocks noGrp="1"/>
          </p:cNvSpPr>
          <p:nvPr>
            <p:ph type="ftr" sz="quarter" idx="11"/>
          </p:nvPr>
        </p:nvSpPr>
        <p:spPr>
          <a:xfrm>
            <a:off x="1117310" y="6425184"/>
            <a:ext cx="4215102" cy="182880"/>
          </a:xfrm>
        </p:spPr>
        <p:txBody>
          <a:bodyPr/>
          <a:lstStyle/>
          <a:p>
            <a:r>
              <a:rPr lang="en-US" dirty="0" smtClean="0"/>
              <a:t>InfoScale 7.0  Briefing            © 2015 Symantec Corporation</a:t>
            </a:r>
            <a:endParaRPr lang="en-US" dirty="0"/>
          </a:p>
        </p:txBody>
      </p:sp>
      <p:sp>
        <p:nvSpPr>
          <p:cNvPr id="10" name="Slide Number Placeholder 9"/>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64352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4" y="304800"/>
            <a:ext cx="10969940" cy="838200"/>
          </a:xfrm>
        </p:spPr>
        <p:txBody>
          <a:bodyPr/>
          <a:lstStyle>
            <a:lvl1pPr>
              <a:defRPr/>
            </a:lvl1pPr>
          </a:lstStyle>
          <a:p>
            <a:r>
              <a:rPr/>
              <a:t>Click to edit Master title style</a:t>
            </a:r>
          </a:p>
        </p:txBody>
      </p:sp>
      <p:sp>
        <p:nvSpPr>
          <p:cNvPr id="3" name="Text Placeholder 2"/>
          <p:cNvSpPr>
            <a:spLocks noGrp="1"/>
          </p:cNvSpPr>
          <p:nvPr>
            <p:ph type="body" idx="1"/>
          </p:nvPr>
        </p:nvSpPr>
        <p:spPr>
          <a:xfrm>
            <a:off x="609441" y="1371601"/>
            <a:ext cx="5241195" cy="609599"/>
          </a:xfrm>
        </p:spPr>
        <p:txBody>
          <a:bodyPr anchor="ctr">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edit Master text styles</a:t>
            </a:r>
          </a:p>
        </p:txBody>
      </p:sp>
      <p:sp>
        <p:nvSpPr>
          <p:cNvPr id="4" name="Content Placeholder 3"/>
          <p:cNvSpPr>
            <a:spLocks noGrp="1"/>
          </p:cNvSpPr>
          <p:nvPr>
            <p:ph sz="half" idx="2"/>
          </p:nvPr>
        </p:nvSpPr>
        <p:spPr>
          <a:xfrm>
            <a:off x="609441" y="2057400"/>
            <a:ext cx="5241195" cy="3886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a:p>
            <a:pPr lvl="5"/>
            <a:r>
              <a:rPr/>
              <a:t>Six</a:t>
            </a:r>
          </a:p>
          <a:p>
            <a:pPr lvl="6"/>
            <a:r>
              <a:rPr/>
              <a:t>Seven</a:t>
            </a:r>
          </a:p>
          <a:p>
            <a:pPr lvl="7"/>
            <a:r>
              <a:rPr/>
              <a:t>Eight</a:t>
            </a:r>
          </a:p>
          <a:p>
            <a:pPr lvl="8"/>
            <a:r>
              <a:rPr/>
              <a:t>Nine </a:t>
            </a:r>
          </a:p>
        </p:txBody>
      </p:sp>
      <p:sp>
        <p:nvSpPr>
          <p:cNvPr id="5" name="Text Placeholder 4"/>
          <p:cNvSpPr>
            <a:spLocks noGrp="1"/>
          </p:cNvSpPr>
          <p:nvPr>
            <p:ph type="body" sz="quarter" idx="3"/>
          </p:nvPr>
        </p:nvSpPr>
        <p:spPr>
          <a:xfrm>
            <a:off x="6338189" y="1371600"/>
            <a:ext cx="5241195" cy="612648"/>
          </a:xfrm>
        </p:spPr>
        <p:txBody>
          <a:bodyPr anchor="ctr">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edit Master text styles</a:t>
            </a:r>
          </a:p>
        </p:txBody>
      </p:sp>
      <p:sp>
        <p:nvSpPr>
          <p:cNvPr id="6" name="Content Placeholder 5"/>
          <p:cNvSpPr>
            <a:spLocks noGrp="1"/>
          </p:cNvSpPr>
          <p:nvPr>
            <p:ph sz="quarter" idx="4"/>
          </p:nvPr>
        </p:nvSpPr>
        <p:spPr>
          <a:xfrm>
            <a:off x="6338189" y="2057400"/>
            <a:ext cx="5241195" cy="3886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a:p>
            <a:pPr lvl="5"/>
            <a:r>
              <a:rPr dirty="0"/>
              <a:t>Six</a:t>
            </a:r>
          </a:p>
          <a:p>
            <a:pPr lvl="6"/>
            <a:r>
              <a:rPr dirty="0"/>
              <a:t>Seven</a:t>
            </a:r>
          </a:p>
          <a:p>
            <a:pPr lvl="7"/>
            <a:r>
              <a:rPr dirty="0"/>
              <a:t>Eight</a:t>
            </a:r>
          </a:p>
          <a:p>
            <a:pPr lvl="8"/>
            <a:r>
              <a:rPr dirty="0"/>
              <a:t>Nine</a:t>
            </a:r>
          </a:p>
        </p:txBody>
      </p:sp>
      <p:sp>
        <p:nvSpPr>
          <p:cNvPr id="10" name="Date Placeholder 9"/>
          <p:cNvSpPr>
            <a:spLocks noGrp="1"/>
          </p:cNvSpPr>
          <p:nvPr>
            <p:ph type="dt" sz="half" idx="10"/>
          </p:nvPr>
        </p:nvSpPr>
        <p:spPr>
          <a:xfrm>
            <a:off x="5865812" y="6425184"/>
            <a:ext cx="1422030" cy="182880"/>
          </a:xfrm>
        </p:spPr>
        <p:txBody>
          <a:bodyPr/>
          <a:lstStyle/>
          <a:p>
            <a:r>
              <a:rPr lang="en-US" smtClean="0"/>
              <a:t>Date</a:t>
            </a:r>
            <a:endParaRPr lang="en-US"/>
          </a:p>
        </p:txBody>
      </p:sp>
      <p:sp>
        <p:nvSpPr>
          <p:cNvPr id="11" name="Footer Placeholder 10"/>
          <p:cNvSpPr>
            <a:spLocks noGrp="1"/>
          </p:cNvSpPr>
          <p:nvPr>
            <p:ph type="ftr" sz="quarter" idx="11"/>
          </p:nvPr>
        </p:nvSpPr>
        <p:spPr>
          <a:xfrm>
            <a:off x="1117310" y="6425184"/>
            <a:ext cx="4138902" cy="182880"/>
          </a:xfrm>
        </p:spPr>
        <p:txBody>
          <a:bodyPr/>
          <a:lstStyle/>
          <a:p>
            <a:r>
              <a:rPr lang="en-US" dirty="0" smtClean="0"/>
              <a:t>InfoScale 7.0  Briefing            © 2015 Symantec Corporation</a:t>
            </a:r>
            <a:endParaRPr lang="en-US" dirty="0"/>
          </a:p>
        </p:txBody>
      </p:sp>
      <p:sp>
        <p:nvSpPr>
          <p:cNvPr id="12" name="Slide Number Placeholder 11"/>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29039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a:xfrm>
            <a:off x="609441" y="1447800"/>
            <a:ext cx="7313771" cy="4495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a:t>Click to edit Master text styles</a:t>
            </a:r>
          </a:p>
          <a:p>
            <a:pPr lvl="1"/>
            <a:r>
              <a:rPr/>
              <a:t>Second level</a:t>
            </a:r>
          </a:p>
          <a:p>
            <a:pPr lvl="2"/>
            <a:r>
              <a:rPr/>
              <a:t>Third level</a:t>
            </a:r>
          </a:p>
          <a:p>
            <a:pPr lvl="3"/>
            <a:r>
              <a:rPr/>
              <a:t>Fourth level</a:t>
            </a:r>
          </a:p>
          <a:p>
            <a:pPr lvl="4"/>
            <a:r>
              <a:rPr/>
              <a:t>Fifth level</a:t>
            </a:r>
          </a:p>
          <a:p>
            <a:pPr lvl="5"/>
            <a:r>
              <a:rPr/>
              <a:t>Six</a:t>
            </a:r>
          </a:p>
          <a:p>
            <a:pPr lvl="6"/>
            <a:r>
              <a:rPr/>
              <a:t>Seven</a:t>
            </a:r>
          </a:p>
          <a:p>
            <a:pPr lvl="7"/>
            <a:r>
              <a:rPr/>
              <a:t>Eight</a:t>
            </a:r>
          </a:p>
          <a:p>
            <a:pPr lvl="8"/>
            <a:r>
              <a:rPr/>
              <a:t>Nine</a:t>
            </a:r>
          </a:p>
        </p:txBody>
      </p:sp>
      <p:sp>
        <p:nvSpPr>
          <p:cNvPr id="4" name="Text Placeholder 3"/>
          <p:cNvSpPr>
            <a:spLocks noGrp="1"/>
          </p:cNvSpPr>
          <p:nvPr>
            <p:ph type="body" sz="half" idx="2"/>
          </p:nvPr>
        </p:nvSpPr>
        <p:spPr>
          <a:xfrm>
            <a:off x="8288401" y="1447800"/>
            <a:ext cx="3290983" cy="4495801"/>
          </a:xfrm>
        </p:spPr>
        <p:txBody>
          <a:bodyPr>
            <a:no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2" name="Date Placeholder 1"/>
          <p:cNvSpPr>
            <a:spLocks noGrp="1"/>
          </p:cNvSpPr>
          <p:nvPr>
            <p:ph type="dt" sz="half" idx="10"/>
          </p:nvPr>
        </p:nvSpPr>
        <p:spPr>
          <a:xfrm>
            <a:off x="5865812" y="6425184"/>
            <a:ext cx="1422030" cy="182880"/>
          </a:xfrm>
        </p:spPr>
        <p:txBody>
          <a:bodyPr/>
          <a:lstStyle/>
          <a:p>
            <a:r>
              <a:rPr lang="en-US" smtClean="0"/>
              <a:t>Date</a:t>
            </a:r>
            <a:endParaRPr lang="en-US"/>
          </a:p>
        </p:txBody>
      </p:sp>
      <p:sp>
        <p:nvSpPr>
          <p:cNvPr id="9" name="Footer Placeholder 8"/>
          <p:cNvSpPr>
            <a:spLocks noGrp="1"/>
          </p:cNvSpPr>
          <p:nvPr>
            <p:ph type="ftr" sz="quarter" idx="11"/>
          </p:nvPr>
        </p:nvSpPr>
        <p:spPr>
          <a:xfrm>
            <a:off x="1117310" y="6425184"/>
            <a:ext cx="3986502" cy="182880"/>
          </a:xfrm>
        </p:spPr>
        <p:txBody>
          <a:bodyPr/>
          <a:lstStyle/>
          <a:p>
            <a:r>
              <a:rPr lang="en-US" dirty="0" smtClean="0"/>
              <a:t>InfoScale 7.0  Briefing            © 2015 Symantec Corporation</a:t>
            </a:r>
            <a:endParaRPr lang="en-US" dirty="0"/>
          </a:p>
        </p:txBody>
      </p:sp>
      <p:sp>
        <p:nvSpPr>
          <p:cNvPr id="10" name="Slide Number Placeholder 9"/>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16132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a:t>Click to edit Master title style</a:t>
            </a:r>
          </a:p>
        </p:txBody>
      </p:sp>
      <p:sp>
        <p:nvSpPr>
          <p:cNvPr id="3" name="Picture Placeholder 2"/>
          <p:cNvSpPr>
            <a:spLocks noGrp="1"/>
          </p:cNvSpPr>
          <p:nvPr>
            <p:ph type="pic" idx="1" hasCustomPrompt="1"/>
          </p:nvPr>
        </p:nvSpPr>
        <p:spPr>
          <a:xfrm>
            <a:off x="2" y="1447800"/>
            <a:ext cx="7838053" cy="3840480"/>
          </a:xfrm>
          <a:solidFill>
            <a:schemeClr val="bg2"/>
          </a:solidFill>
        </p:spPr>
        <p:txBody>
          <a:bodyPr tIns="18288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Drag picture to placeholder or click icon to add</a:t>
            </a:r>
          </a:p>
        </p:txBody>
      </p:sp>
      <p:sp>
        <p:nvSpPr>
          <p:cNvPr id="4" name="Text Placeholder 3"/>
          <p:cNvSpPr>
            <a:spLocks noGrp="1"/>
          </p:cNvSpPr>
          <p:nvPr>
            <p:ph type="body" sz="half" idx="2"/>
          </p:nvPr>
        </p:nvSpPr>
        <p:spPr>
          <a:xfrm>
            <a:off x="8288401" y="1447801"/>
            <a:ext cx="3290983" cy="3840480"/>
          </a:xfrm>
        </p:spPr>
        <p:txBody>
          <a:bodyPr>
            <a:no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2" name="Date Placeholder 1"/>
          <p:cNvSpPr>
            <a:spLocks noGrp="1"/>
          </p:cNvSpPr>
          <p:nvPr>
            <p:ph type="dt" sz="half" idx="10"/>
          </p:nvPr>
        </p:nvSpPr>
        <p:spPr>
          <a:xfrm>
            <a:off x="5865812" y="6425184"/>
            <a:ext cx="1422030" cy="182880"/>
          </a:xfrm>
        </p:spPr>
        <p:txBody>
          <a:bodyPr/>
          <a:lstStyle/>
          <a:p>
            <a:r>
              <a:rPr lang="en-US" smtClean="0"/>
              <a:t>Date</a:t>
            </a:r>
            <a:endParaRPr lang="en-US"/>
          </a:p>
        </p:txBody>
      </p:sp>
      <p:sp>
        <p:nvSpPr>
          <p:cNvPr id="9" name="Footer Placeholder 8"/>
          <p:cNvSpPr>
            <a:spLocks noGrp="1"/>
          </p:cNvSpPr>
          <p:nvPr>
            <p:ph type="ftr" sz="quarter" idx="11"/>
          </p:nvPr>
        </p:nvSpPr>
        <p:spPr>
          <a:xfrm>
            <a:off x="1117310" y="6425184"/>
            <a:ext cx="4138902" cy="182880"/>
          </a:xfrm>
        </p:spPr>
        <p:txBody>
          <a:bodyPr/>
          <a:lstStyle/>
          <a:p>
            <a:r>
              <a:rPr lang="en-US" dirty="0" smtClean="0"/>
              <a:t>InfoScale 7.0  Briefing            © 2015 Symantec Corporation</a:t>
            </a:r>
            <a:endParaRPr lang="en-US" dirty="0"/>
          </a:p>
        </p:txBody>
      </p:sp>
      <p:sp>
        <p:nvSpPr>
          <p:cNvPr id="10" name="Slide Number Placeholder 9"/>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43173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11" name="Freeform 6"/>
          <p:cNvSpPr>
            <a:spLocks noEditPoints="1"/>
          </p:cNvSpPr>
          <p:nvPr/>
        </p:nvSpPr>
        <p:spPr bwMode="ltGray">
          <a:xfrm>
            <a:off x="1676429" y="1355379"/>
            <a:ext cx="458956" cy="406469"/>
          </a:xfrm>
          <a:custGeom>
            <a:avLst/>
            <a:gdLst>
              <a:gd name="T0" fmla="*/ 1445 w 6269"/>
              <a:gd name="T1" fmla="*/ 3135 h 5547"/>
              <a:gd name="T2" fmla="*/ 2412 w 6269"/>
              <a:gd name="T3" fmla="*/ 3135 h 5547"/>
              <a:gd name="T4" fmla="*/ 2412 w 6269"/>
              <a:gd name="T5" fmla="*/ 5547 h 5547"/>
              <a:gd name="T6" fmla="*/ 0 w 6269"/>
              <a:gd name="T7" fmla="*/ 5547 h 5547"/>
              <a:gd name="T8" fmla="*/ 0 w 6269"/>
              <a:gd name="T9" fmla="*/ 3454 h 5547"/>
              <a:gd name="T10" fmla="*/ 132 w 6269"/>
              <a:gd name="T11" fmla="*/ 1742 h 5547"/>
              <a:gd name="T12" fmla="*/ 771 w 6269"/>
              <a:gd name="T13" fmla="*/ 754 h 5547"/>
              <a:gd name="T14" fmla="*/ 2412 w 6269"/>
              <a:gd name="T15" fmla="*/ 0 h 5547"/>
              <a:gd name="T16" fmla="*/ 2412 w 6269"/>
              <a:gd name="T17" fmla="*/ 596 h 5547"/>
              <a:gd name="T18" fmla="*/ 1445 w 6269"/>
              <a:gd name="T19" fmla="*/ 2498 h 5547"/>
              <a:gd name="T20" fmla="*/ 1445 w 6269"/>
              <a:gd name="T21" fmla="*/ 3135 h 5547"/>
              <a:gd name="T22" fmla="*/ 5302 w 6269"/>
              <a:gd name="T23" fmla="*/ 3135 h 5547"/>
              <a:gd name="T24" fmla="*/ 6269 w 6269"/>
              <a:gd name="T25" fmla="*/ 3135 h 5547"/>
              <a:gd name="T26" fmla="*/ 6269 w 6269"/>
              <a:gd name="T27" fmla="*/ 5547 h 5547"/>
              <a:gd name="T28" fmla="*/ 3857 w 6269"/>
              <a:gd name="T29" fmla="*/ 5547 h 5547"/>
              <a:gd name="T30" fmla="*/ 3857 w 6269"/>
              <a:gd name="T31" fmla="*/ 3454 h 5547"/>
              <a:gd name="T32" fmla="*/ 3989 w 6269"/>
              <a:gd name="T33" fmla="*/ 1742 h 5547"/>
              <a:gd name="T34" fmla="*/ 4629 w 6269"/>
              <a:gd name="T35" fmla="*/ 754 h 5547"/>
              <a:gd name="T36" fmla="*/ 6269 w 6269"/>
              <a:gd name="T37" fmla="*/ 0 h 5547"/>
              <a:gd name="T38" fmla="*/ 6269 w 6269"/>
              <a:gd name="T39" fmla="*/ 596 h 5547"/>
              <a:gd name="T40" fmla="*/ 5302 w 6269"/>
              <a:gd name="T41" fmla="*/ 2498 h 5547"/>
              <a:gd name="T42" fmla="*/ 5302 w 6269"/>
              <a:gd name="T43" fmla="*/ 3135 h 5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9" h="5547">
                <a:moveTo>
                  <a:pt x="1445" y="3135"/>
                </a:moveTo>
                <a:lnTo>
                  <a:pt x="2412" y="3135"/>
                </a:lnTo>
                <a:lnTo>
                  <a:pt x="2412" y="5547"/>
                </a:lnTo>
                <a:lnTo>
                  <a:pt x="0" y="5547"/>
                </a:lnTo>
                <a:lnTo>
                  <a:pt x="0" y="3454"/>
                </a:lnTo>
                <a:cubicBezTo>
                  <a:pt x="0" y="2626"/>
                  <a:pt x="44" y="2055"/>
                  <a:pt x="132" y="1742"/>
                </a:cubicBezTo>
                <a:cubicBezTo>
                  <a:pt x="219" y="1429"/>
                  <a:pt x="433" y="1099"/>
                  <a:pt x="771" y="754"/>
                </a:cubicBezTo>
                <a:cubicBezTo>
                  <a:pt x="1227" y="291"/>
                  <a:pt x="1774" y="40"/>
                  <a:pt x="2412" y="0"/>
                </a:cubicBezTo>
                <a:lnTo>
                  <a:pt x="2412" y="596"/>
                </a:lnTo>
                <a:cubicBezTo>
                  <a:pt x="1767" y="648"/>
                  <a:pt x="1445" y="1282"/>
                  <a:pt x="1445" y="2498"/>
                </a:cubicBezTo>
                <a:lnTo>
                  <a:pt x="1445" y="3135"/>
                </a:lnTo>
                <a:close/>
                <a:moveTo>
                  <a:pt x="5302" y="3135"/>
                </a:moveTo>
                <a:lnTo>
                  <a:pt x="6269" y="3135"/>
                </a:lnTo>
                <a:lnTo>
                  <a:pt x="6269" y="5547"/>
                </a:lnTo>
                <a:lnTo>
                  <a:pt x="3857" y="5547"/>
                </a:lnTo>
                <a:lnTo>
                  <a:pt x="3857" y="3454"/>
                </a:lnTo>
                <a:cubicBezTo>
                  <a:pt x="3857" y="2619"/>
                  <a:pt x="3901" y="2048"/>
                  <a:pt x="3989" y="1742"/>
                </a:cubicBezTo>
                <a:cubicBezTo>
                  <a:pt x="4077" y="1435"/>
                  <a:pt x="4290" y="1106"/>
                  <a:pt x="4629" y="754"/>
                </a:cubicBezTo>
                <a:cubicBezTo>
                  <a:pt x="5084" y="291"/>
                  <a:pt x="5631" y="40"/>
                  <a:pt x="6269" y="0"/>
                </a:cubicBezTo>
                <a:lnTo>
                  <a:pt x="6269" y="596"/>
                </a:lnTo>
                <a:cubicBezTo>
                  <a:pt x="5625" y="648"/>
                  <a:pt x="5302" y="1282"/>
                  <a:pt x="5302" y="2498"/>
                </a:cubicBezTo>
                <a:lnTo>
                  <a:pt x="5302" y="3135"/>
                </a:lnTo>
                <a:close/>
              </a:path>
            </a:pathLst>
          </a:custGeom>
          <a:solidFill>
            <a:srgbClr val="B1181E"/>
          </a:solid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8" name="Text Placeholder 7"/>
          <p:cNvSpPr>
            <a:spLocks noGrp="1"/>
          </p:cNvSpPr>
          <p:nvPr>
            <p:ph type="body" sz="quarter" idx="13" hasCustomPrompt="1"/>
          </p:nvPr>
        </p:nvSpPr>
        <p:spPr>
          <a:xfrm>
            <a:off x="2336194" y="1371601"/>
            <a:ext cx="7516439" cy="1981200"/>
          </a:xfrm>
        </p:spPr>
        <p:txBody>
          <a:bodyPr>
            <a:noAutofit/>
          </a:bodyPr>
          <a:lstStyle>
            <a:lvl1pPr marL="0" indent="0">
              <a:lnSpc>
                <a:spcPct val="110000"/>
              </a:lnSpc>
              <a:spcBef>
                <a:spcPts val="0"/>
              </a:spcBef>
              <a:buNone/>
              <a:defRPr sz="2800" b="1" baseline="0"/>
            </a:lvl1pPr>
            <a:lvl2pPr marL="0" indent="0">
              <a:spcBef>
                <a:spcPts val="0"/>
              </a:spcBef>
              <a:buNone/>
              <a:defRPr sz="2800" b="1"/>
            </a:lvl2pPr>
            <a:lvl3pPr marL="0" indent="0">
              <a:spcBef>
                <a:spcPts val="0"/>
              </a:spcBef>
              <a:buNone/>
              <a:defRPr sz="2800" b="1"/>
            </a:lvl3pPr>
            <a:lvl4pPr marL="0" indent="0">
              <a:spcBef>
                <a:spcPts val="0"/>
              </a:spcBef>
              <a:buNone/>
              <a:defRPr sz="2800" b="1"/>
            </a:lvl4pPr>
            <a:lvl5pPr marL="0" indent="0">
              <a:spcBef>
                <a:spcPts val="0"/>
              </a:spcBef>
              <a:buNone/>
              <a:defRPr sz="2800" b="1"/>
            </a:lvl5pPr>
            <a:lvl6pPr marL="0" indent="0">
              <a:spcBef>
                <a:spcPts val="0"/>
              </a:spcBef>
              <a:buNone/>
              <a:defRPr sz="2800" b="1"/>
            </a:lvl6pPr>
            <a:lvl7pPr marL="0" indent="0">
              <a:spcBef>
                <a:spcPts val="0"/>
              </a:spcBef>
              <a:buNone/>
              <a:defRPr sz="2800" b="1"/>
            </a:lvl7pPr>
            <a:lvl8pPr marL="0" indent="0">
              <a:spcBef>
                <a:spcPts val="0"/>
              </a:spcBef>
              <a:buNone/>
              <a:defRPr sz="2800" b="1"/>
            </a:lvl8pPr>
            <a:lvl9pPr marL="0" indent="0">
              <a:spcBef>
                <a:spcPts val="0"/>
              </a:spcBef>
              <a:buNone/>
              <a:defRPr sz="2800" b="1"/>
            </a:lvl9pPr>
          </a:lstStyle>
          <a:p>
            <a:pPr lvl="0"/>
            <a:r>
              <a:rPr/>
              <a:t>This is a sample quote slide. Type a brief quotation inside this textbox. Add a close quote mark at the end of the quotation.”</a:t>
            </a:r>
          </a:p>
        </p:txBody>
      </p:sp>
      <p:sp>
        <p:nvSpPr>
          <p:cNvPr id="9" name="Text Placeholder 7"/>
          <p:cNvSpPr>
            <a:spLocks noGrp="1"/>
          </p:cNvSpPr>
          <p:nvPr>
            <p:ph type="body" sz="quarter" idx="14" hasCustomPrompt="1"/>
          </p:nvPr>
        </p:nvSpPr>
        <p:spPr>
          <a:xfrm>
            <a:off x="5637213" y="3657600"/>
            <a:ext cx="4215422" cy="304800"/>
          </a:xfrm>
        </p:spPr>
        <p:txBody>
          <a:bodyPr>
            <a:noAutofit/>
          </a:bodyPr>
          <a:lstStyle>
            <a:lvl1pPr marL="0" indent="0">
              <a:spcBef>
                <a:spcPts val="0"/>
              </a:spcBef>
              <a:buNone/>
              <a:defRPr sz="2000" i="1" baseline="0"/>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a:r>
              <a:rPr/>
              <a:t>Name of Person Quoted</a:t>
            </a:r>
          </a:p>
        </p:txBody>
      </p:sp>
      <p:sp>
        <p:nvSpPr>
          <p:cNvPr id="10" name="Text Placeholder 7"/>
          <p:cNvSpPr>
            <a:spLocks noGrp="1"/>
          </p:cNvSpPr>
          <p:nvPr>
            <p:ph type="body" sz="quarter" idx="15" hasCustomPrompt="1"/>
          </p:nvPr>
        </p:nvSpPr>
        <p:spPr>
          <a:xfrm>
            <a:off x="5637213" y="3979652"/>
            <a:ext cx="4215422" cy="744748"/>
          </a:xfrm>
        </p:spPr>
        <p:txBody>
          <a:bodyPr>
            <a:noAutofit/>
          </a:bodyPr>
          <a:lstStyle>
            <a:lvl1pPr marL="0" indent="0">
              <a:spcBef>
                <a:spcPts val="0"/>
              </a:spcBef>
              <a:buNone/>
              <a:defRPr sz="2000" i="1">
                <a:solidFill>
                  <a:schemeClr val="accent1"/>
                </a:solidFill>
              </a:defRPr>
            </a:lvl1pPr>
            <a:lvl2pPr marL="0" indent="0">
              <a:spcBef>
                <a:spcPts val="0"/>
              </a:spcBef>
              <a:buNone/>
              <a:defRPr sz="2000" i="1">
                <a:solidFill>
                  <a:schemeClr val="accent1"/>
                </a:solidFill>
              </a:defRPr>
            </a:lvl2pPr>
            <a:lvl3pPr marL="0" indent="0">
              <a:spcBef>
                <a:spcPts val="0"/>
              </a:spcBef>
              <a:buNone/>
              <a:defRPr sz="2000" i="1">
                <a:solidFill>
                  <a:schemeClr val="accent1"/>
                </a:solidFill>
              </a:defRPr>
            </a:lvl3pPr>
            <a:lvl4pPr marL="0" indent="0">
              <a:spcBef>
                <a:spcPts val="0"/>
              </a:spcBef>
              <a:buNone/>
              <a:defRPr sz="2000" i="1">
                <a:solidFill>
                  <a:schemeClr val="accent1"/>
                </a:solidFill>
              </a:defRPr>
            </a:lvl4pPr>
            <a:lvl5pPr marL="0" indent="0">
              <a:spcBef>
                <a:spcPts val="0"/>
              </a:spcBef>
              <a:buNone/>
              <a:defRPr sz="2000" i="1">
                <a:solidFill>
                  <a:schemeClr val="accent1"/>
                </a:solidFill>
              </a:defRPr>
            </a:lvl5pPr>
            <a:lvl6pPr marL="0" indent="0">
              <a:spcBef>
                <a:spcPts val="0"/>
              </a:spcBef>
              <a:buNone/>
              <a:defRPr sz="2000" i="1">
                <a:solidFill>
                  <a:schemeClr val="accent1"/>
                </a:solidFill>
              </a:defRPr>
            </a:lvl6pPr>
            <a:lvl7pPr marL="0" indent="0">
              <a:spcBef>
                <a:spcPts val="0"/>
              </a:spcBef>
              <a:buNone/>
              <a:defRPr sz="2000" i="1">
                <a:solidFill>
                  <a:schemeClr val="accent1"/>
                </a:solidFill>
              </a:defRPr>
            </a:lvl7pPr>
            <a:lvl8pPr marL="0" indent="0">
              <a:spcBef>
                <a:spcPts val="0"/>
              </a:spcBef>
              <a:buNone/>
              <a:defRPr sz="2000" i="1">
                <a:solidFill>
                  <a:schemeClr val="accent1"/>
                </a:solidFill>
              </a:defRPr>
            </a:lvl8pPr>
            <a:lvl9pPr marL="0" indent="0">
              <a:spcBef>
                <a:spcPts val="0"/>
              </a:spcBef>
              <a:buNone/>
              <a:defRPr sz="2000" i="1">
                <a:solidFill>
                  <a:schemeClr val="accent1"/>
                </a:solidFill>
              </a:defRPr>
            </a:lvl9pPr>
          </a:lstStyle>
          <a:p>
            <a:pPr lvl="0"/>
            <a:r>
              <a:rPr/>
              <a:t>Title, Company Name</a:t>
            </a:r>
          </a:p>
        </p:txBody>
      </p:sp>
      <p:sp>
        <p:nvSpPr>
          <p:cNvPr id="2" name="Date Placeholder 1"/>
          <p:cNvSpPr>
            <a:spLocks noGrp="1"/>
          </p:cNvSpPr>
          <p:nvPr>
            <p:ph type="dt" sz="half" idx="16"/>
          </p:nvPr>
        </p:nvSpPr>
        <p:spPr>
          <a:xfrm>
            <a:off x="5865812" y="6425184"/>
            <a:ext cx="1422030" cy="182880"/>
          </a:xfrm>
        </p:spPr>
        <p:txBody>
          <a:bodyPr/>
          <a:lstStyle/>
          <a:p>
            <a:r>
              <a:rPr lang="en-US" smtClean="0"/>
              <a:t>Date</a:t>
            </a:r>
            <a:endParaRPr lang="en-US"/>
          </a:p>
        </p:txBody>
      </p:sp>
      <p:sp>
        <p:nvSpPr>
          <p:cNvPr id="6" name="Footer Placeholder 5"/>
          <p:cNvSpPr>
            <a:spLocks noGrp="1"/>
          </p:cNvSpPr>
          <p:nvPr>
            <p:ph type="ftr" sz="quarter" idx="17"/>
          </p:nvPr>
        </p:nvSpPr>
        <p:spPr>
          <a:xfrm>
            <a:off x="1117310" y="6425184"/>
            <a:ext cx="4215102" cy="182880"/>
          </a:xfrm>
        </p:spPr>
        <p:txBody>
          <a:bodyPr/>
          <a:lstStyle/>
          <a:p>
            <a:r>
              <a:rPr lang="en-US" dirty="0" smtClean="0"/>
              <a:t>InfoScale 7.0  Briefing            © 2015 Symantec Corporation</a:t>
            </a:r>
            <a:endParaRPr lang="en-US" dirty="0"/>
          </a:p>
        </p:txBody>
      </p:sp>
      <p:sp>
        <p:nvSpPr>
          <p:cNvPr id="7" name="Slide Number Placeholder 6"/>
          <p:cNvSpPr>
            <a:spLocks noGrp="1"/>
          </p:cNvSpPr>
          <p:nvPr>
            <p:ph type="sldNum" sz="quarter" idx="18"/>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371887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with Picture">
    <p:spTree>
      <p:nvGrpSpPr>
        <p:cNvPr id="1" name=""/>
        <p:cNvGrpSpPr/>
        <p:nvPr/>
      </p:nvGrpSpPr>
      <p:grpSpPr>
        <a:xfrm>
          <a:off x="0" y="0"/>
          <a:ext cx="0" cy="0"/>
          <a:chOff x="0" y="0"/>
          <a:chExt cx="0" cy="0"/>
        </a:xfrm>
      </p:grpSpPr>
      <p:sp>
        <p:nvSpPr>
          <p:cNvPr id="7" name="Picture Placeholder 6"/>
          <p:cNvSpPr>
            <a:spLocks noGrp="1"/>
          </p:cNvSpPr>
          <p:nvPr>
            <p:ph type="pic" sz="quarter" idx="16" hasCustomPrompt="1"/>
          </p:nvPr>
        </p:nvSpPr>
        <p:spPr>
          <a:xfrm>
            <a:off x="1218883" y="1370013"/>
            <a:ext cx="2286000" cy="2743200"/>
          </a:xfrm>
          <a:solidFill>
            <a:schemeClr val="bg2"/>
          </a:solidFill>
        </p:spPr>
        <p:txBody>
          <a:bodyPr tIns="91440">
            <a:normAutofit/>
          </a:bodyPr>
          <a:lstStyle>
            <a:lvl1pPr marL="0" indent="0" algn="ctr">
              <a:buNone/>
              <a:defRPr sz="2000"/>
            </a:lvl1pPr>
          </a:lstStyle>
          <a:p>
            <a:r>
              <a:rPr/>
              <a:t>Click icon to insert picture</a:t>
            </a:r>
          </a:p>
        </p:txBody>
      </p:sp>
      <p:sp>
        <p:nvSpPr>
          <p:cNvPr id="11" name="Freeform 6"/>
          <p:cNvSpPr>
            <a:spLocks noEditPoints="1"/>
          </p:cNvSpPr>
          <p:nvPr/>
        </p:nvSpPr>
        <p:spPr bwMode="ltGray">
          <a:xfrm>
            <a:off x="4263856" y="1355379"/>
            <a:ext cx="458956" cy="406469"/>
          </a:xfrm>
          <a:custGeom>
            <a:avLst/>
            <a:gdLst>
              <a:gd name="T0" fmla="*/ 1445 w 6269"/>
              <a:gd name="T1" fmla="*/ 3135 h 5547"/>
              <a:gd name="T2" fmla="*/ 2412 w 6269"/>
              <a:gd name="T3" fmla="*/ 3135 h 5547"/>
              <a:gd name="T4" fmla="*/ 2412 w 6269"/>
              <a:gd name="T5" fmla="*/ 5547 h 5547"/>
              <a:gd name="T6" fmla="*/ 0 w 6269"/>
              <a:gd name="T7" fmla="*/ 5547 h 5547"/>
              <a:gd name="T8" fmla="*/ 0 w 6269"/>
              <a:gd name="T9" fmla="*/ 3454 h 5547"/>
              <a:gd name="T10" fmla="*/ 132 w 6269"/>
              <a:gd name="T11" fmla="*/ 1742 h 5547"/>
              <a:gd name="T12" fmla="*/ 771 w 6269"/>
              <a:gd name="T13" fmla="*/ 754 h 5547"/>
              <a:gd name="T14" fmla="*/ 2412 w 6269"/>
              <a:gd name="T15" fmla="*/ 0 h 5547"/>
              <a:gd name="T16" fmla="*/ 2412 w 6269"/>
              <a:gd name="T17" fmla="*/ 596 h 5547"/>
              <a:gd name="T18" fmla="*/ 1445 w 6269"/>
              <a:gd name="T19" fmla="*/ 2498 h 5547"/>
              <a:gd name="T20" fmla="*/ 1445 w 6269"/>
              <a:gd name="T21" fmla="*/ 3135 h 5547"/>
              <a:gd name="T22" fmla="*/ 5302 w 6269"/>
              <a:gd name="T23" fmla="*/ 3135 h 5547"/>
              <a:gd name="T24" fmla="*/ 6269 w 6269"/>
              <a:gd name="T25" fmla="*/ 3135 h 5547"/>
              <a:gd name="T26" fmla="*/ 6269 w 6269"/>
              <a:gd name="T27" fmla="*/ 5547 h 5547"/>
              <a:gd name="T28" fmla="*/ 3857 w 6269"/>
              <a:gd name="T29" fmla="*/ 5547 h 5547"/>
              <a:gd name="T30" fmla="*/ 3857 w 6269"/>
              <a:gd name="T31" fmla="*/ 3454 h 5547"/>
              <a:gd name="T32" fmla="*/ 3989 w 6269"/>
              <a:gd name="T33" fmla="*/ 1742 h 5547"/>
              <a:gd name="T34" fmla="*/ 4629 w 6269"/>
              <a:gd name="T35" fmla="*/ 754 h 5547"/>
              <a:gd name="T36" fmla="*/ 6269 w 6269"/>
              <a:gd name="T37" fmla="*/ 0 h 5547"/>
              <a:gd name="T38" fmla="*/ 6269 w 6269"/>
              <a:gd name="T39" fmla="*/ 596 h 5547"/>
              <a:gd name="T40" fmla="*/ 5302 w 6269"/>
              <a:gd name="T41" fmla="*/ 2498 h 5547"/>
              <a:gd name="T42" fmla="*/ 5302 w 6269"/>
              <a:gd name="T43" fmla="*/ 3135 h 5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269" h="5547">
                <a:moveTo>
                  <a:pt x="1445" y="3135"/>
                </a:moveTo>
                <a:lnTo>
                  <a:pt x="2412" y="3135"/>
                </a:lnTo>
                <a:lnTo>
                  <a:pt x="2412" y="5547"/>
                </a:lnTo>
                <a:lnTo>
                  <a:pt x="0" y="5547"/>
                </a:lnTo>
                <a:lnTo>
                  <a:pt x="0" y="3454"/>
                </a:lnTo>
                <a:cubicBezTo>
                  <a:pt x="0" y="2626"/>
                  <a:pt x="44" y="2055"/>
                  <a:pt x="132" y="1742"/>
                </a:cubicBezTo>
                <a:cubicBezTo>
                  <a:pt x="219" y="1429"/>
                  <a:pt x="433" y="1099"/>
                  <a:pt x="771" y="754"/>
                </a:cubicBezTo>
                <a:cubicBezTo>
                  <a:pt x="1227" y="291"/>
                  <a:pt x="1774" y="40"/>
                  <a:pt x="2412" y="0"/>
                </a:cubicBezTo>
                <a:lnTo>
                  <a:pt x="2412" y="596"/>
                </a:lnTo>
                <a:cubicBezTo>
                  <a:pt x="1767" y="648"/>
                  <a:pt x="1445" y="1282"/>
                  <a:pt x="1445" y="2498"/>
                </a:cubicBezTo>
                <a:lnTo>
                  <a:pt x="1445" y="3135"/>
                </a:lnTo>
                <a:close/>
                <a:moveTo>
                  <a:pt x="5302" y="3135"/>
                </a:moveTo>
                <a:lnTo>
                  <a:pt x="6269" y="3135"/>
                </a:lnTo>
                <a:lnTo>
                  <a:pt x="6269" y="5547"/>
                </a:lnTo>
                <a:lnTo>
                  <a:pt x="3857" y="5547"/>
                </a:lnTo>
                <a:lnTo>
                  <a:pt x="3857" y="3454"/>
                </a:lnTo>
                <a:cubicBezTo>
                  <a:pt x="3857" y="2619"/>
                  <a:pt x="3901" y="2048"/>
                  <a:pt x="3989" y="1742"/>
                </a:cubicBezTo>
                <a:cubicBezTo>
                  <a:pt x="4077" y="1435"/>
                  <a:pt x="4290" y="1106"/>
                  <a:pt x="4629" y="754"/>
                </a:cubicBezTo>
                <a:cubicBezTo>
                  <a:pt x="5084" y="291"/>
                  <a:pt x="5631" y="40"/>
                  <a:pt x="6269" y="0"/>
                </a:cubicBezTo>
                <a:lnTo>
                  <a:pt x="6269" y="596"/>
                </a:lnTo>
                <a:cubicBezTo>
                  <a:pt x="5625" y="648"/>
                  <a:pt x="5302" y="1282"/>
                  <a:pt x="5302" y="2498"/>
                </a:cubicBezTo>
                <a:lnTo>
                  <a:pt x="5302" y="3135"/>
                </a:lnTo>
                <a:close/>
              </a:path>
            </a:pathLst>
          </a:custGeom>
          <a:solidFill>
            <a:srgbClr val="B1181E"/>
          </a:solid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8" name="Text Placeholder 7"/>
          <p:cNvSpPr>
            <a:spLocks noGrp="1"/>
          </p:cNvSpPr>
          <p:nvPr>
            <p:ph type="body" sz="quarter" idx="13" hasCustomPrompt="1"/>
          </p:nvPr>
        </p:nvSpPr>
        <p:spPr>
          <a:xfrm>
            <a:off x="4875211" y="1440612"/>
            <a:ext cx="6094731" cy="2672602"/>
          </a:xfrm>
        </p:spPr>
        <p:txBody>
          <a:bodyPr>
            <a:noAutofit/>
          </a:bodyPr>
          <a:lstStyle>
            <a:lvl1pPr marL="0" indent="0">
              <a:lnSpc>
                <a:spcPct val="110000"/>
              </a:lnSpc>
              <a:spcBef>
                <a:spcPts val="0"/>
              </a:spcBef>
              <a:buNone/>
              <a:defRPr sz="2400" b="1" baseline="0"/>
            </a:lvl1pPr>
            <a:lvl2pPr marL="0" indent="0">
              <a:spcBef>
                <a:spcPts val="0"/>
              </a:spcBef>
              <a:buNone/>
              <a:defRPr sz="2800" b="1"/>
            </a:lvl2pPr>
            <a:lvl3pPr marL="0" indent="0">
              <a:spcBef>
                <a:spcPts val="0"/>
              </a:spcBef>
              <a:buNone/>
              <a:defRPr sz="2800" b="1"/>
            </a:lvl3pPr>
            <a:lvl4pPr marL="0" indent="0">
              <a:spcBef>
                <a:spcPts val="0"/>
              </a:spcBef>
              <a:buNone/>
              <a:defRPr sz="2800" b="1"/>
            </a:lvl4pPr>
            <a:lvl5pPr marL="0" indent="0">
              <a:spcBef>
                <a:spcPts val="0"/>
              </a:spcBef>
              <a:buNone/>
              <a:defRPr sz="2800" b="1"/>
            </a:lvl5pPr>
            <a:lvl6pPr marL="0" indent="0">
              <a:spcBef>
                <a:spcPts val="0"/>
              </a:spcBef>
              <a:buNone/>
              <a:defRPr sz="2800" b="1"/>
            </a:lvl6pPr>
            <a:lvl7pPr marL="0" indent="0">
              <a:spcBef>
                <a:spcPts val="0"/>
              </a:spcBef>
              <a:buNone/>
              <a:defRPr sz="2800" b="1"/>
            </a:lvl7pPr>
            <a:lvl8pPr marL="0" indent="0">
              <a:spcBef>
                <a:spcPts val="0"/>
              </a:spcBef>
              <a:buNone/>
              <a:defRPr sz="2800" b="1"/>
            </a:lvl8pPr>
            <a:lvl9pPr marL="0" indent="0">
              <a:spcBef>
                <a:spcPts val="0"/>
              </a:spcBef>
              <a:buNone/>
              <a:defRPr sz="2800" b="1"/>
            </a:lvl9pPr>
          </a:lstStyle>
          <a:p>
            <a:pPr lvl="0"/>
            <a:r>
              <a:rPr/>
              <a:t>This is a sample quote slide. Type a brief quotation inside this textbox. Add a close quote mark at the end of the quotation.”</a:t>
            </a:r>
          </a:p>
        </p:txBody>
      </p:sp>
      <p:sp>
        <p:nvSpPr>
          <p:cNvPr id="9" name="Text Placeholder 7"/>
          <p:cNvSpPr>
            <a:spLocks noGrp="1"/>
          </p:cNvSpPr>
          <p:nvPr>
            <p:ph type="body" sz="quarter" idx="14" hasCustomPrompt="1"/>
          </p:nvPr>
        </p:nvSpPr>
        <p:spPr>
          <a:xfrm>
            <a:off x="1201634" y="4267200"/>
            <a:ext cx="3017520" cy="304800"/>
          </a:xfrm>
        </p:spPr>
        <p:txBody>
          <a:bodyPr>
            <a:noAutofit/>
          </a:bodyPr>
          <a:lstStyle>
            <a:lvl1pPr marL="0" indent="0">
              <a:spcBef>
                <a:spcPts val="0"/>
              </a:spcBef>
              <a:buNone/>
              <a:defRPr sz="2000" i="1" baseline="0"/>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a:r>
              <a:rPr/>
              <a:t>Name of Person Quoted</a:t>
            </a:r>
          </a:p>
        </p:txBody>
      </p:sp>
      <p:sp>
        <p:nvSpPr>
          <p:cNvPr id="10" name="Text Placeholder 7"/>
          <p:cNvSpPr>
            <a:spLocks noGrp="1"/>
          </p:cNvSpPr>
          <p:nvPr>
            <p:ph type="body" sz="quarter" idx="15" hasCustomPrompt="1"/>
          </p:nvPr>
        </p:nvSpPr>
        <p:spPr>
          <a:xfrm>
            <a:off x="1201634" y="4572000"/>
            <a:ext cx="3017520" cy="744748"/>
          </a:xfrm>
        </p:spPr>
        <p:txBody>
          <a:bodyPr>
            <a:noAutofit/>
          </a:bodyPr>
          <a:lstStyle>
            <a:lvl1pPr marL="0" indent="0">
              <a:spcBef>
                <a:spcPts val="0"/>
              </a:spcBef>
              <a:buNone/>
              <a:defRPr sz="2000" i="1">
                <a:solidFill>
                  <a:schemeClr val="accent1"/>
                </a:solidFill>
              </a:defRPr>
            </a:lvl1pPr>
            <a:lvl2pPr marL="0" indent="0">
              <a:spcBef>
                <a:spcPts val="0"/>
              </a:spcBef>
              <a:buNone/>
              <a:defRPr sz="2000" i="1">
                <a:solidFill>
                  <a:schemeClr val="accent1"/>
                </a:solidFill>
              </a:defRPr>
            </a:lvl2pPr>
            <a:lvl3pPr marL="0" indent="0">
              <a:spcBef>
                <a:spcPts val="0"/>
              </a:spcBef>
              <a:buNone/>
              <a:defRPr sz="2000" i="1">
                <a:solidFill>
                  <a:schemeClr val="accent1"/>
                </a:solidFill>
              </a:defRPr>
            </a:lvl3pPr>
            <a:lvl4pPr marL="0" indent="0">
              <a:spcBef>
                <a:spcPts val="0"/>
              </a:spcBef>
              <a:buNone/>
              <a:defRPr sz="2000" i="1">
                <a:solidFill>
                  <a:schemeClr val="accent1"/>
                </a:solidFill>
              </a:defRPr>
            </a:lvl4pPr>
            <a:lvl5pPr marL="0" indent="0">
              <a:spcBef>
                <a:spcPts val="0"/>
              </a:spcBef>
              <a:buNone/>
              <a:defRPr sz="2000" i="1">
                <a:solidFill>
                  <a:schemeClr val="accent1"/>
                </a:solidFill>
              </a:defRPr>
            </a:lvl5pPr>
            <a:lvl6pPr marL="0" indent="0">
              <a:spcBef>
                <a:spcPts val="0"/>
              </a:spcBef>
              <a:buNone/>
              <a:defRPr sz="2000" i="1">
                <a:solidFill>
                  <a:schemeClr val="accent1"/>
                </a:solidFill>
              </a:defRPr>
            </a:lvl6pPr>
            <a:lvl7pPr marL="0" indent="0">
              <a:spcBef>
                <a:spcPts val="0"/>
              </a:spcBef>
              <a:buNone/>
              <a:defRPr sz="2000" i="1">
                <a:solidFill>
                  <a:schemeClr val="accent1"/>
                </a:solidFill>
              </a:defRPr>
            </a:lvl7pPr>
            <a:lvl8pPr marL="0" indent="0">
              <a:spcBef>
                <a:spcPts val="0"/>
              </a:spcBef>
              <a:buNone/>
              <a:defRPr sz="2000" i="1">
                <a:solidFill>
                  <a:schemeClr val="accent1"/>
                </a:solidFill>
              </a:defRPr>
            </a:lvl8pPr>
            <a:lvl9pPr marL="0" indent="0">
              <a:spcBef>
                <a:spcPts val="0"/>
              </a:spcBef>
              <a:buNone/>
              <a:defRPr sz="2000" i="1">
                <a:solidFill>
                  <a:schemeClr val="accent1"/>
                </a:solidFill>
              </a:defRPr>
            </a:lvl9pPr>
          </a:lstStyle>
          <a:p>
            <a:pPr lvl="0"/>
            <a:r>
              <a:rPr/>
              <a:t>Title, Company Name</a:t>
            </a:r>
          </a:p>
        </p:txBody>
      </p:sp>
      <p:sp>
        <p:nvSpPr>
          <p:cNvPr id="2" name="Date Placeholder 1"/>
          <p:cNvSpPr>
            <a:spLocks noGrp="1"/>
          </p:cNvSpPr>
          <p:nvPr>
            <p:ph type="dt" sz="half" idx="17"/>
          </p:nvPr>
        </p:nvSpPr>
        <p:spPr>
          <a:xfrm>
            <a:off x="5865812" y="6425184"/>
            <a:ext cx="1422030" cy="182880"/>
          </a:xfrm>
        </p:spPr>
        <p:txBody>
          <a:bodyPr/>
          <a:lstStyle/>
          <a:p>
            <a:r>
              <a:rPr lang="en-US" smtClean="0"/>
              <a:t>Date</a:t>
            </a:r>
            <a:endParaRPr lang="en-US"/>
          </a:p>
        </p:txBody>
      </p:sp>
      <p:sp>
        <p:nvSpPr>
          <p:cNvPr id="6" name="Footer Placeholder 5"/>
          <p:cNvSpPr>
            <a:spLocks noGrp="1"/>
          </p:cNvSpPr>
          <p:nvPr>
            <p:ph type="ftr" sz="quarter" idx="18"/>
          </p:nvPr>
        </p:nvSpPr>
        <p:spPr>
          <a:xfrm>
            <a:off x="1117310" y="6425184"/>
            <a:ext cx="4215102" cy="182880"/>
          </a:xfrm>
        </p:spPr>
        <p:txBody>
          <a:bodyPr/>
          <a:lstStyle/>
          <a:p>
            <a:r>
              <a:rPr lang="en-US" dirty="0" smtClean="0"/>
              <a:t>InfoScale 7.0  Briefing            © 2015 Symantec Corporation</a:t>
            </a:r>
            <a:endParaRPr lang="en-US" dirty="0"/>
          </a:p>
        </p:txBody>
      </p:sp>
      <p:sp>
        <p:nvSpPr>
          <p:cNvPr id="12" name="Slide Number Placeholder 11"/>
          <p:cNvSpPr>
            <a:spLocks noGrp="1"/>
          </p:cNvSpPr>
          <p:nvPr>
            <p:ph type="sldNum" sz="quarter" idx="19"/>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162595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6" name="TextBox 5"/>
          <p:cNvSpPr txBox="1"/>
          <p:nvPr/>
        </p:nvSpPr>
        <p:spPr>
          <a:xfrm>
            <a:off x="1691844" y="4063212"/>
            <a:ext cx="883806" cy="1304925"/>
          </a:xfrm>
          <a:prstGeom prst="rect">
            <a:avLst/>
          </a:prstGeom>
          <a:noFill/>
        </p:spPr>
        <p:txBody>
          <a:bodyPr wrap="square" lIns="0" tIns="0" rIns="0" bIns="0" rtlCol="0">
            <a:noAutofit/>
          </a:bodyPr>
          <a:lstStyle/>
          <a:p>
            <a:pPr algn="ctr">
              <a:lnSpc>
                <a:spcPct val="90000"/>
              </a:lnSpc>
            </a:pPr>
            <a:r>
              <a:rPr sz="6600" b="0">
                <a:solidFill>
                  <a:srgbClr val="969696"/>
                </a:solidFill>
              </a:rPr>
              <a:t>&amp;</a:t>
            </a:r>
          </a:p>
        </p:txBody>
      </p:sp>
      <p:sp>
        <p:nvSpPr>
          <p:cNvPr id="7" name="TextBox 6"/>
          <p:cNvSpPr txBox="1"/>
          <p:nvPr/>
        </p:nvSpPr>
        <p:spPr>
          <a:xfrm>
            <a:off x="1152953" y="4011283"/>
            <a:ext cx="967895" cy="1246517"/>
          </a:xfrm>
          <a:prstGeom prst="rect">
            <a:avLst/>
          </a:prstGeom>
          <a:noFill/>
        </p:spPr>
        <p:txBody>
          <a:bodyPr wrap="square" lIns="0" tIns="0" rIns="0" bIns="0" rtlCol="0">
            <a:noAutofit/>
          </a:bodyPr>
          <a:lstStyle/>
          <a:p>
            <a:pPr>
              <a:lnSpc>
                <a:spcPct val="90000"/>
              </a:lnSpc>
            </a:pPr>
            <a:r>
              <a:rPr sz="7200" b="1">
                <a:solidFill>
                  <a:schemeClr val="accent1"/>
                </a:solidFill>
              </a:rPr>
              <a:t>Q</a:t>
            </a:r>
          </a:p>
        </p:txBody>
      </p:sp>
      <p:sp>
        <p:nvSpPr>
          <p:cNvPr id="8" name="TextBox 7"/>
          <p:cNvSpPr txBox="1"/>
          <p:nvPr/>
        </p:nvSpPr>
        <p:spPr>
          <a:xfrm>
            <a:off x="2338807" y="4011283"/>
            <a:ext cx="847305" cy="1246517"/>
          </a:xfrm>
          <a:prstGeom prst="rect">
            <a:avLst/>
          </a:prstGeom>
          <a:noFill/>
        </p:spPr>
        <p:txBody>
          <a:bodyPr wrap="square" lIns="0" tIns="0" rIns="0" bIns="0" rtlCol="0">
            <a:noAutofit/>
          </a:bodyPr>
          <a:lstStyle/>
          <a:p>
            <a:pPr>
              <a:lnSpc>
                <a:spcPct val="90000"/>
              </a:lnSpc>
            </a:pPr>
            <a:r>
              <a:rPr sz="7200" b="1">
                <a:solidFill>
                  <a:schemeClr val="accent1"/>
                </a:solidFill>
              </a:rPr>
              <a:t>A</a:t>
            </a:r>
          </a:p>
        </p:txBody>
      </p:sp>
      <p:sp>
        <p:nvSpPr>
          <p:cNvPr id="2" name="Date Placeholder 1"/>
          <p:cNvSpPr>
            <a:spLocks noGrp="1"/>
          </p:cNvSpPr>
          <p:nvPr>
            <p:ph type="dt" sz="half" idx="10"/>
          </p:nvPr>
        </p:nvSpPr>
        <p:spPr>
          <a:xfrm>
            <a:off x="5865812" y="6425184"/>
            <a:ext cx="1422030" cy="182880"/>
          </a:xfrm>
        </p:spPr>
        <p:txBody>
          <a:bodyPr/>
          <a:lstStyle/>
          <a:p>
            <a:r>
              <a:rPr lang="en-US" smtClean="0"/>
              <a:t>Date</a:t>
            </a:r>
            <a:endParaRPr lang="en-US"/>
          </a:p>
        </p:txBody>
      </p:sp>
      <p:sp>
        <p:nvSpPr>
          <p:cNvPr id="9" name="Footer Placeholder 8"/>
          <p:cNvSpPr>
            <a:spLocks noGrp="1"/>
          </p:cNvSpPr>
          <p:nvPr>
            <p:ph type="ftr" sz="quarter" idx="11"/>
          </p:nvPr>
        </p:nvSpPr>
        <p:spPr>
          <a:xfrm>
            <a:off x="1117310" y="6425184"/>
            <a:ext cx="3986502" cy="182880"/>
          </a:xfrm>
        </p:spPr>
        <p:txBody>
          <a:bodyPr/>
          <a:lstStyle/>
          <a:p>
            <a:r>
              <a:rPr lang="en-US" dirty="0" smtClean="0"/>
              <a:t>InfoScale 7.0  Briefing            © 2015 Symantec Corporation</a:t>
            </a:r>
            <a:endParaRPr lang="en-US" dirty="0"/>
          </a:p>
        </p:txBody>
      </p:sp>
      <p:sp>
        <p:nvSpPr>
          <p:cNvPr id="10" name="Slide Number Placeholder 9"/>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1232223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hank You External">
    <p:spTree>
      <p:nvGrpSpPr>
        <p:cNvPr id="1" name=""/>
        <p:cNvGrpSpPr/>
        <p:nvPr/>
      </p:nvGrpSpPr>
      <p:grpSpPr>
        <a:xfrm>
          <a:off x="0" y="0"/>
          <a:ext cx="0" cy="0"/>
          <a:chOff x="0" y="0"/>
          <a:chExt cx="0" cy="0"/>
        </a:xfrm>
      </p:grpSpPr>
      <p:sp>
        <p:nvSpPr>
          <p:cNvPr id="44" name="Right Triangle 43"/>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5"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6"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7" name="Right Triangle 32"/>
          <p:cNvSpPr/>
          <p:nvPr/>
        </p:nvSpPr>
        <p:spPr bwMode="ltGray">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B1181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8" name="Right Triangle 89"/>
          <p:cNvSpPr/>
          <p:nvPr/>
        </p:nvSpPr>
        <p:spPr bwMode="ltGray">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C4484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1" name="TextBox 20"/>
          <p:cNvSpPr txBox="1"/>
          <p:nvPr/>
        </p:nvSpPr>
        <p:spPr>
          <a:xfrm>
            <a:off x="1213910" y="2130552"/>
            <a:ext cx="4880502" cy="439312"/>
          </a:xfrm>
          <a:prstGeom prst="rect">
            <a:avLst/>
          </a:prstGeom>
          <a:noFill/>
        </p:spPr>
        <p:txBody>
          <a:bodyPr wrap="square" lIns="0" tIns="0" rIns="0" bIns="0" rtlCol="0">
            <a:spAutoFit/>
          </a:bodyPr>
          <a:lstStyle/>
          <a:p>
            <a:pPr>
              <a:lnSpc>
                <a:spcPct val="90000"/>
              </a:lnSpc>
            </a:pPr>
            <a:r>
              <a:rPr sz="3200" b="1"/>
              <a:t>Thank you!</a:t>
            </a:r>
          </a:p>
        </p:txBody>
      </p:sp>
      <p:sp>
        <p:nvSpPr>
          <p:cNvPr id="23" name="Text Placeholder 22"/>
          <p:cNvSpPr>
            <a:spLocks noGrp="1"/>
          </p:cNvSpPr>
          <p:nvPr>
            <p:ph type="body" sz="quarter" idx="10" hasCustomPrompt="1"/>
          </p:nvPr>
        </p:nvSpPr>
        <p:spPr>
          <a:xfrm>
            <a:off x="1218882" y="2877712"/>
            <a:ext cx="9751062" cy="403225"/>
          </a:xfrm>
        </p:spPr>
        <p:txBody>
          <a:bodyPr>
            <a:noAutofit/>
          </a:bodyPr>
          <a:lstStyle>
            <a:lvl1pPr marL="0" indent="0">
              <a:spcBef>
                <a:spcPts val="0"/>
              </a:spcBef>
              <a:buNone/>
              <a:defRPr sz="2400">
                <a:solidFill>
                  <a:schemeClr val="accent1"/>
                </a:solidFill>
              </a:defRPr>
            </a:lvl1pPr>
            <a:lvl2pPr marL="0" indent="0">
              <a:spcBef>
                <a:spcPts val="0"/>
              </a:spcBef>
              <a:buNone/>
              <a:defRPr sz="2400">
                <a:solidFill>
                  <a:schemeClr val="accent1"/>
                </a:solidFill>
              </a:defRPr>
            </a:lvl2pPr>
            <a:lvl3pPr marL="0" indent="0">
              <a:spcBef>
                <a:spcPts val="0"/>
              </a:spcBef>
              <a:buNone/>
              <a:defRPr sz="2400">
                <a:solidFill>
                  <a:schemeClr val="accent1"/>
                </a:solidFill>
              </a:defRPr>
            </a:lvl3pPr>
            <a:lvl4pPr marL="0" indent="0">
              <a:spcBef>
                <a:spcPts val="0"/>
              </a:spcBef>
              <a:buNone/>
              <a:defRPr sz="2400">
                <a:solidFill>
                  <a:schemeClr val="accent1"/>
                </a:solidFill>
              </a:defRPr>
            </a:lvl4pPr>
            <a:lvl5pPr marL="0" indent="0">
              <a:spcBef>
                <a:spcPts val="0"/>
              </a:spcBef>
              <a:buNone/>
              <a:defRPr sz="2400">
                <a:solidFill>
                  <a:schemeClr val="accent1"/>
                </a:solidFill>
              </a:defRPr>
            </a:lvl5pPr>
            <a:lvl6pPr marL="0" indent="0">
              <a:spcBef>
                <a:spcPts val="0"/>
              </a:spcBef>
              <a:buNone/>
              <a:defRPr sz="2400">
                <a:solidFill>
                  <a:schemeClr val="accent1"/>
                </a:solidFill>
              </a:defRPr>
            </a:lvl6pPr>
            <a:lvl7pPr marL="0" indent="0">
              <a:spcBef>
                <a:spcPts val="0"/>
              </a:spcBef>
              <a:buNone/>
              <a:defRPr sz="2400">
                <a:solidFill>
                  <a:schemeClr val="accent1"/>
                </a:solidFill>
              </a:defRPr>
            </a:lvl7pPr>
            <a:lvl8pPr marL="0" indent="0">
              <a:spcBef>
                <a:spcPts val="0"/>
              </a:spcBef>
              <a:buNone/>
              <a:defRPr sz="2400">
                <a:solidFill>
                  <a:schemeClr val="accent1"/>
                </a:solidFill>
              </a:defRPr>
            </a:lvl8pPr>
            <a:lvl9pPr marL="0" indent="0">
              <a:spcBef>
                <a:spcPts val="0"/>
              </a:spcBef>
              <a:buNone/>
              <a:defRPr sz="2400">
                <a:solidFill>
                  <a:schemeClr val="accent1"/>
                </a:solidFill>
              </a:defRPr>
            </a:lvl9pPr>
          </a:lstStyle>
          <a:p>
            <a:pPr lvl="0"/>
            <a:r>
              <a:rPr/>
              <a:t>Click to add presenter’s name</a:t>
            </a:r>
          </a:p>
        </p:txBody>
      </p:sp>
      <p:sp>
        <p:nvSpPr>
          <p:cNvPr id="24" name="Text Placeholder 22"/>
          <p:cNvSpPr>
            <a:spLocks noGrp="1"/>
          </p:cNvSpPr>
          <p:nvPr>
            <p:ph type="body" sz="quarter" idx="11" hasCustomPrompt="1"/>
          </p:nvPr>
        </p:nvSpPr>
        <p:spPr>
          <a:xfrm>
            <a:off x="1218881" y="3339881"/>
            <a:ext cx="9751062" cy="651930"/>
          </a:xfrm>
        </p:spPr>
        <p:txBody>
          <a:bodyPr>
            <a:noAutofit/>
          </a:bodyPr>
          <a:lstStyle>
            <a:lvl1pPr marL="0" indent="0">
              <a:spcBef>
                <a:spcPts val="0"/>
              </a:spcBef>
              <a:buNone/>
              <a:defRPr sz="2000">
                <a:solidFill>
                  <a:schemeClr val="tx1"/>
                </a:solidFill>
              </a:defRPr>
            </a:lvl1pPr>
            <a:lvl2pPr marL="0" indent="0">
              <a:spcBef>
                <a:spcPts val="0"/>
              </a:spcBef>
              <a:buNone/>
              <a:defRPr sz="2400">
                <a:solidFill>
                  <a:schemeClr val="tx1"/>
                </a:solidFill>
              </a:defRPr>
            </a:lvl2pPr>
            <a:lvl3pPr marL="0" indent="0">
              <a:spcBef>
                <a:spcPts val="0"/>
              </a:spcBef>
              <a:buNone/>
              <a:defRPr sz="2400">
                <a:solidFill>
                  <a:schemeClr val="tx1"/>
                </a:solidFill>
              </a:defRPr>
            </a:lvl3pPr>
            <a:lvl4pPr marL="0" indent="0">
              <a:spcBef>
                <a:spcPts val="0"/>
              </a:spcBef>
              <a:buNone/>
              <a:defRPr sz="2400">
                <a:solidFill>
                  <a:schemeClr val="tx1"/>
                </a:solidFill>
              </a:defRPr>
            </a:lvl4pPr>
            <a:lvl5pPr marL="0" indent="0">
              <a:spcBef>
                <a:spcPts val="0"/>
              </a:spcBef>
              <a:buNone/>
              <a:defRPr sz="2400">
                <a:solidFill>
                  <a:schemeClr val="tx1"/>
                </a:solidFill>
              </a:defRPr>
            </a:lvl5pPr>
            <a:lvl6pPr marL="0" indent="0">
              <a:spcBef>
                <a:spcPts val="0"/>
              </a:spcBef>
              <a:buNone/>
              <a:defRPr sz="2400">
                <a:solidFill>
                  <a:schemeClr val="tx1"/>
                </a:solidFill>
              </a:defRPr>
            </a:lvl6pPr>
            <a:lvl7pPr marL="0" indent="0">
              <a:spcBef>
                <a:spcPts val="0"/>
              </a:spcBef>
              <a:buNone/>
              <a:defRPr sz="2400">
                <a:solidFill>
                  <a:schemeClr val="tx1"/>
                </a:solidFill>
              </a:defRPr>
            </a:lvl7pPr>
            <a:lvl8pPr marL="0" indent="0">
              <a:spcBef>
                <a:spcPts val="0"/>
              </a:spcBef>
              <a:buNone/>
              <a:defRPr sz="2400">
                <a:solidFill>
                  <a:schemeClr val="tx1"/>
                </a:solidFill>
              </a:defRPr>
            </a:lvl8pPr>
            <a:lvl9pPr marL="0" indent="0">
              <a:spcBef>
                <a:spcPts val="0"/>
              </a:spcBef>
              <a:buNone/>
              <a:defRPr sz="2400">
                <a:solidFill>
                  <a:schemeClr val="tx1"/>
                </a:solidFill>
              </a:defRPr>
            </a:lvl9pPr>
          </a:lstStyle>
          <a:p>
            <a:pPr lvl="0"/>
            <a:r>
              <a:rPr/>
              <a:t>Presenter’s email</a:t>
            </a:r>
            <a:br>
              <a:rPr/>
            </a:br>
            <a:r>
              <a:rPr/>
              <a:t>Presenter’s phone</a:t>
            </a:r>
          </a:p>
        </p:txBody>
      </p:sp>
      <p:sp>
        <p:nvSpPr>
          <p:cNvPr id="25" name="Rectangle 6"/>
          <p:cNvSpPr>
            <a:spLocks noChangeArrowheads="1"/>
          </p:cNvSpPr>
          <p:nvPr/>
        </p:nvSpPr>
        <p:spPr bwMode="auto">
          <a:xfrm>
            <a:off x="1218881" y="4068012"/>
            <a:ext cx="7321383" cy="562300"/>
          </a:xfrm>
          <a:prstGeom prst="rect">
            <a:avLst/>
          </a:prstGeom>
          <a:noFill/>
          <a:ln w="9525">
            <a:noFill/>
            <a:miter lim="800000"/>
            <a:headEnd/>
            <a:tailEnd/>
          </a:ln>
          <a:effectLst/>
        </p:spPr>
        <p:txBody>
          <a:bodyPr wrap="square" lIns="0" tIns="0" rIns="0" bIns="0" anchor="t">
            <a:noAutofit/>
          </a:bodyPr>
          <a:lstStyle/>
          <a:p>
            <a:pPr algn="l">
              <a:lnSpc>
                <a:spcPct val="90000"/>
              </a:lnSpc>
              <a:spcBef>
                <a:spcPts val="400"/>
              </a:spcBef>
            </a:pPr>
            <a:r>
              <a:rPr sz="800" b="1" dirty="0">
                <a:solidFill>
                  <a:schemeClr val="tx1"/>
                </a:solidFill>
                <a:latin typeface="+mn-lt"/>
              </a:rPr>
              <a:t>Copyright © 2015 Symantec Corporation. All rights reserved. </a:t>
            </a:r>
            <a:r>
              <a:rPr sz="800" dirty="0" err="1">
                <a:solidFill>
                  <a:schemeClr val="tx1"/>
                </a:solidFill>
                <a:latin typeface="+mn-lt"/>
              </a:rPr>
              <a:t>Veritas</a:t>
            </a:r>
            <a:r>
              <a:rPr sz="800" dirty="0">
                <a:solidFill>
                  <a:schemeClr val="tx1"/>
                </a:solidFill>
                <a:latin typeface="+mn-lt"/>
              </a:rPr>
              <a:t> and the </a:t>
            </a:r>
            <a:r>
              <a:rPr sz="800" dirty="0" err="1">
                <a:solidFill>
                  <a:schemeClr val="tx1"/>
                </a:solidFill>
                <a:latin typeface="+mn-lt"/>
              </a:rPr>
              <a:t>Veritas</a:t>
            </a:r>
            <a:r>
              <a:rPr sz="800" baseline="0" dirty="0">
                <a:solidFill>
                  <a:schemeClr val="tx1"/>
                </a:solidFill>
                <a:latin typeface="+mn-lt"/>
              </a:rPr>
              <a:t> </a:t>
            </a:r>
            <a:r>
              <a:rPr sz="800" dirty="0">
                <a:solidFill>
                  <a:schemeClr val="tx1"/>
                </a:solidFill>
                <a:latin typeface="+mn-lt"/>
              </a:rPr>
              <a:t>Logo are trademarks or registered trademarks of Symantec Corporation or its affiliates in the U.S. and other countries. Other names may be trademarks of their respective owners.</a:t>
            </a:r>
          </a:p>
          <a:p>
            <a:pPr algn="l">
              <a:lnSpc>
                <a:spcPct val="90000"/>
              </a:lnSpc>
              <a:spcBef>
                <a:spcPts val="400"/>
              </a:spcBef>
            </a:pPr>
            <a:r>
              <a:rPr sz="800" dirty="0">
                <a:solidFill>
                  <a:schemeClr val="tx1"/>
                </a:solidFill>
                <a:latin typeface="+mn-lt"/>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grpSp>
        <p:nvGrpSpPr>
          <p:cNvPr id="34" name="Group 33"/>
          <p:cNvGrpSpPr/>
          <p:nvPr/>
        </p:nvGrpSpPr>
        <p:grpSpPr>
          <a:xfrm>
            <a:off x="1219977" y="923925"/>
            <a:ext cx="2165858" cy="428625"/>
            <a:chOff x="1219977" y="923925"/>
            <a:chExt cx="2165858" cy="428625"/>
          </a:xfrm>
        </p:grpSpPr>
        <p:sp>
          <p:nvSpPr>
            <p:cNvPr id="35"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6"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7"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8"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9"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0"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1"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2"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215915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hank You Internal">
    <p:spTree>
      <p:nvGrpSpPr>
        <p:cNvPr id="1" name=""/>
        <p:cNvGrpSpPr/>
        <p:nvPr/>
      </p:nvGrpSpPr>
      <p:grpSpPr>
        <a:xfrm>
          <a:off x="0" y="0"/>
          <a:ext cx="0" cy="0"/>
          <a:chOff x="0" y="0"/>
          <a:chExt cx="0" cy="0"/>
        </a:xfrm>
      </p:grpSpPr>
      <p:sp>
        <p:nvSpPr>
          <p:cNvPr id="44" name="Right Triangle 43"/>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5"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6"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7" name="Right Triangle 32"/>
          <p:cNvSpPr/>
          <p:nvPr/>
        </p:nvSpPr>
        <p:spPr bwMode="ltGray">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B1181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8" name="Right Triangle 89"/>
          <p:cNvSpPr/>
          <p:nvPr/>
        </p:nvSpPr>
        <p:spPr bwMode="ltGray">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C4484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1" name="TextBox 20"/>
          <p:cNvSpPr txBox="1"/>
          <p:nvPr/>
        </p:nvSpPr>
        <p:spPr>
          <a:xfrm>
            <a:off x="1213910" y="2130552"/>
            <a:ext cx="4880502" cy="439312"/>
          </a:xfrm>
          <a:prstGeom prst="rect">
            <a:avLst/>
          </a:prstGeom>
          <a:noFill/>
        </p:spPr>
        <p:txBody>
          <a:bodyPr wrap="square" lIns="0" tIns="0" rIns="0" bIns="0" rtlCol="0">
            <a:spAutoFit/>
          </a:bodyPr>
          <a:lstStyle/>
          <a:p>
            <a:pPr>
              <a:lnSpc>
                <a:spcPct val="90000"/>
              </a:lnSpc>
            </a:pPr>
            <a:r>
              <a:rPr sz="3200" b="1"/>
              <a:t>Thank you!</a:t>
            </a:r>
          </a:p>
        </p:txBody>
      </p:sp>
      <p:sp>
        <p:nvSpPr>
          <p:cNvPr id="23" name="Text Placeholder 22"/>
          <p:cNvSpPr>
            <a:spLocks noGrp="1"/>
          </p:cNvSpPr>
          <p:nvPr>
            <p:ph type="body" sz="quarter" idx="10" hasCustomPrompt="1"/>
          </p:nvPr>
        </p:nvSpPr>
        <p:spPr>
          <a:xfrm>
            <a:off x="1218882" y="2880361"/>
            <a:ext cx="9751063" cy="403225"/>
          </a:xfrm>
        </p:spPr>
        <p:txBody>
          <a:bodyPr>
            <a:noAutofit/>
          </a:bodyPr>
          <a:lstStyle>
            <a:lvl1pPr marL="0" indent="0">
              <a:spcBef>
                <a:spcPts val="0"/>
              </a:spcBef>
              <a:buNone/>
              <a:defRPr sz="2400">
                <a:solidFill>
                  <a:schemeClr val="accent1"/>
                </a:solidFill>
              </a:defRPr>
            </a:lvl1pPr>
            <a:lvl2pPr marL="0" indent="0">
              <a:spcBef>
                <a:spcPts val="0"/>
              </a:spcBef>
              <a:buNone/>
              <a:defRPr sz="2400">
                <a:solidFill>
                  <a:schemeClr val="accent1"/>
                </a:solidFill>
              </a:defRPr>
            </a:lvl2pPr>
            <a:lvl3pPr marL="0" indent="0">
              <a:spcBef>
                <a:spcPts val="0"/>
              </a:spcBef>
              <a:buNone/>
              <a:defRPr sz="2400">
                <a:solidFill>
                  <a:schemeClr val="accent1"/>
                </a:solidFill>
              </a:defRPr>
            </a:lvl3pPr>
            <a:lvl4pPr marL="0" indent="0">
              <a:spcBef>
                <a:spcPts val="0"/>
              </a:spcBef>
              <a:buNone/>
              <a:defRPr sz="2400">
                <a:solidFill>
                  <a:schemeClr val="accent1"/>
                </a:solidFill>
              </a:defRPr>
            </a:lvl4pPr>
            <a:lvl5pPr marL="0" indent="0">
              <a:spcBef>
                <a:spcPts val="0"/>
              </a:spcBef>
              <a:buNone/>
              <a:defRPr sz="2400">
                <a:solidFill>
                  <a:schemeClr val="accent1"/>
                </a:solidFill>
              </a:defRPr>
            </a:lvl5pPr>
            <a:lvl6pPr marL="0" indent="0">
              <a:spcBef>
                <a:spcPts val="0"/>
              </a:spcBef>
              <a:buNone/>
              <a:defRPr sz="2400">
                <a:solidFill>
                  <a:schemeClr val="accent1"/>
                </a:solidFill>
              </a:defRPr>
            </a:lvl6pPr>
            <a:lvl7pPr marL="0" indent="0">
              <a:spcBef>
                <a:spcPts val="0"/>
              </a:spcBef>
              <a:buNone/>
              <a:defRPr sz="2400">
                <a:solidFill>
                  <a:schemeClr val="accent1"/>
                </a:solidFill>
              </a:defRPr>
            </a:lvl7pPr>
            <a:lvl8pPr marL="0" indent="0">
              <a:spcBef>
                <a:spcPts val="0"/>
              </a:spcBef>
              <a:buNone/>
              <a:defRPr sz="2400">
                <a:solidFill>
                  <a:schemeClr val="accent1"/>
                </a:solidFill>
              </a:defRPr>
            </a:lvl8pPr>
            <a:lvl9pPr marL="0" indent="0">
              <a:spcBef>
                <a:spcPts val="0"/>
              </a:spcBef>
              <a:buNone/>
              <a:defRPr sz="2400">
                <a:solidFill>
                  <a:schemeClr val="accent1"/>
                </a:solidFill>
              </a:defRPr>
            </a:lvl9pPr>
          </a:lstStyle>
          <a:p>
            <a:pPr lvl="0"/>
            <a:r>
              <a:rPr/>
              <a:t>Click to add presenter’s name</a:t>
            </a:r>
          </a:p>
        </p:txBody>
      </p:sp>
      <p:sp>
        <p:nvSpPr>
          <p:cNvPr id="24" name="Text Placeholder 22"/>
          <p:cNvSpPr>
            <a:spLocks noGrp="1"/>
          </p:cNvSpPr>
          <p:nvPr>
            <p:ph type="body" sz="quarter" idx="11" hasCustomPrompt="1"/>
          </p:nvPr>
        </p:nvSpPr>
        <p:spPr>
          <a:xfrm>
            <a:off x="1218881" y="3337560"/>
            <a:ext cx="9751063" cy="651930"/>
          </a:xfrm>
        </p:spPr>
        <p:txBody>
          <a:bodyPr>
            <a:noAutofit/>
          </a:bodyPr>
          <a:lstStyle>
            <a:lvl1pPr marL="0" indent="0">
              <a:spcBef>
                <a:spcPts val="0"/>
              </a:spcBef>
              <a:buNone/>
              <a:defRPr sz="2000">
                <a:solidFill>
                  <a:schemeClr val="tx1"/>
                </a:solidFill>
              </a:defRPr>
            </a:lvl1pPr>
            <a:lvl2pPr marL="0" indent="0">
              <a:spcBef>
                <a:spcPts val="0"/>
              </a:spcBef>
              <a:buNone/>
              <a:defRPr sz="2400">
                <a:solidFill>
                  <a:schemeClr val="tx1"/>
                </a:solidFill>
              </a:defRPr>
            </a:lvl2pPr>
            <a:lvl3pPr marL="0" indent="0">
              <a:spcBef>
                <a:spcPts val="0"/>
              </a:spcBef>
              <a:buNone/>
              <a:defRPr sz="2400">
                <a:solidFill>
                  <a:schemeClr val="tx1"/>
                </a:solidFill>
              </a:defRPr>
            </a:lvl3pPr>
            <a:lvl4pPr marL="0" indent="0">
              <a:spcBef>
                <a:spcPts val="0"/>
              </a:spcBef>
              <a:buNone/>
              <a:defRPr sz="2400">
                <a:solidFill>
                  <a:schemeClr val="tx1"/>
                </a:solidFill>
              </a:defRPr>
            </a:lvl4pPr>
            <a:lvl5pPr marL="0" indent="0">
              <a:spcBef>
                <a:spcPts val="0"/>
              </a:spcBef>
              <a:buNone/>
              <a:defRPr sz="2400">
                <a:solidFill>
                  <a:schemeClr val="tx1"/>
                </a:solidFill>
              </a:defRPr>
            </a:lvl5pPr>
            <a:lvl6pPr marL="0" indent="0">
              <a:spcBef>
                <a:spcPts val="0"/>
              </a:spcBef>
              <a:buNone/>
              <a:defRPr sz="2400">
                <a:solidFill>
                  <a:schemeClr val="tx1"/>
                </a:solidFill>
              </a:defRPr>
            </a:lvl6pPr>
            <a:lvl7pPr marL="0" indent="0">
              <a:spcBef>
                <a:spcPts val="0"/>
              </a:spcBef>
              <a:buNone/>
              <a:defRPr sz="2400">
                <a:solidFill>
                  <a:schemeClr val="tx1"/>
                </a:solidFill>
              </a:defRPr>
            </a:lvl7pPr>
            <a:lvl8pPr marL="0" indent="0">
              <a:spcBef>
                <a:spcPts val="0"/>
              </a:spcBef>
              <a:buNone/>
              <a:defRPr sz="2400">
                <a:solidFill>
                  <a:schemeClr val="tx1"/>
                </a:solidFill>
              </a:defRPr>
            </a:lvl8pPr>
            <a:lvl9pPr marL="0" indent="0">
              <a:spcBef>
                <a:spcPts val="0"/>
              </a:spcBef>
              <a:buNone/>
              <a:defRPr sz="2400">
                <a:solidFill>
                  <a:schemeClr val="tx1"/>
                </a:solidFill>
              </a:defRPr>
            </a:lvl9pPr>
          </a:lstStyle>
          <a:p>
            <a:pPr lvl="0"/>
            <a:r>
              <a:rPr/>
              <a:t>Presenter’s email</a:t>
            </a:r>
            <a:br>
              <a:rPr/>
            </a:br>
            <a:r>
              <a:rPr/>
              <a:t>Presenter’s phone</a:t>
            </a:r>
          </a:p>
        </p:txBody>
      </p:sp>
      <p:sp>
        <p:nvSpPr>
          <p:cNvPr id="22" name="Rectangle 6"/>
          <p:cNvSpPr>
            <a:spLocks noChangeArrowheads="1"/>
          </p:cNvSpPr>
          <p:nvPr/>
        </p:nvSpPr>
        <p:spPr bwMode="auto">
          <a:xfrm>
            <a:off x="1218881" y="4068012"/>
            <a:ext cx="9758514" cy="562300"/>
          </a:xfrm>
          <a:prstGeom prst="rect">
            <a:avLst/>
          </a:prstGeom>
          <a:noFill/>
          <a:ln w="9525">
            <a:noFill/>
            <a:miter lim="800000"/>
            <a:headEnd/>
            <a:tailEnd/>
          </a:ln>
          <a:effectLst/>
        </p:spPr>
        <p:txBody>
          <a:bodyPr wrap="square" lIns="0" tIns="0" rIns="0" bIns="0" anchor="t">
            <a:noAutofit/>
          </a:bodyPr>
          <a:lstStyle/>
          <a:p>
            <a:pPr algn="l">
              <a:lnSpc>
                <a:spcPct val="90000"/>
              </a:lnSpc>
            </a:pPr>
            <a:r>
              <a:rPr sz="800" b="1" dirty="0">
                <a:solidFill>
                  <a:schemeClr val="tx1"/>
                </a:solidFill>
                <a:latin typeface="+mn-lt"/>
              </a:rPr>
              <a:t>SYMANTEC</a:t>
            </a:r>
            <a:r>
              <a:rPr sz="800" b="1" baseline="0" dirty="0">
                <a:solidFill>
                  <a:schemeClr val="tx1"/>
                </a:solidFill>
                <a:latin typeface="+mn-lt"/>
              </a:rPr>
              <a:t> </a:t>
            </a:r>
            <a:r>
              <a:rPr sz="800" b="1" dirty="0">
                <a:solidFill>
                  <a:schemeClr val="tx1"/>
                </a:solidFill>
                <a:latin typeface="+mn-lt"/>
              </a:rPr>
              <a:t>PROPRIETARY/CONFIDENTIAL – INTERNAL USE ONLY</a:t>
            </a:r>
            <a:br>
              <a:rPr sz="800" b="1" dirty="0">
                <a:solidFill>
                  <a:schemeClr val="tx1"/>
                </a:solidFill>
                <a:latin typeface="+mn-lt"/>
              </a:rPr>
            </a:br>
            <a:r>
              <a:rPr sz="800" b="0" dirty="0">
                <a:solidFill>
                  <a:schemeClr val="tx1"/>
                </a:solidFill>
                <a:latin typeface="+mn-lt"/>
              </a:rPr>
              <a:t>Copyright © 2015 Symantec Corporation. All rights reserved.</a:t>
            </a:r>
          </a:p>
        </p:txBody>
      </p:sp>
      <p:grpSp>
        <p:nvGrpSpPr>
          <p:cNvPr id="34" name="Group 33"/>
          <p:cNvGrpSpPr/>
          <p:nvPr/>
        </p:nvGrpSpPr>
        <p:grpSpPr>
          <a:xfrm>
            <a:off x="1219977" y="923925"/>
            <a:ext cx="2165858" cy="428625"/>
            <a:chOff x="1219977" y="923925"/>
            <a:chExt cx="2165858" cy="428625"/>
          </a:xfrm>
        </p:grpSpPr>
        <p:sp>
          <p:nvSpPr>
            <p:cNvPr id="35"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6"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7"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8"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9"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0"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1"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2"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55373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with Name">
    <p:spTree>
      <p:nvGrpSpPr>
        <p:cNvPr id="1" name=""/>
        <p:cNvGrpSpPr/>
        <p:nvPr/>
      </p:nvGrpSpPr>
      <p:grpSpPr>
        <a:xfrm>
          <a:off x="0" y="0"/>
          <a:ext cx="0" cy="0"/>
          <a:chOff x="0" y="0"/>
          <a:chExt cx="0" cy="0"/>
        </a:xfrm>
      </p:grpSpPr>
      <p:sp>
        <p:nvSpPr>
          <p:cNvPr id="32" name="Right Triangle 31"/>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3"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4"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5" name="Right Triangle 32"/>
          <p:cNvSpPr/>
          <p:nvPr/>
        </p:nvSpPr>
        <p:spPr bwMode="ltGray">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B1181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6" name="Right Triangle 89"/>
          <p:cNvSpPr/>
          <p:nvPr/>
        </p:nvSpPr>
        <p:spPr bwMode="ltGray">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C4484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2" name="Title 1"/>
          <p:cNvSpPr>
            <a:spLocks noGrp="1"/>
          </p:cNvSpPr>
          <p:nvPr>
            <p:ph type="ctrTitle"/>
          </p:nvPr>
        </p:nvSpPr>
        <p:spPr>
          <a:xfrm>
            <a:off x="1218882" y="1984248"/>
            <a:ext cx="9751063" cy="1393825"/>
          </a:xfrm>
        </p:spPr>
        <p:txBody>
          <a:bodyPr>
            <a:noAutofit/>
          </a:bodyPr>
          <a:lstStyle>
            <a:lvl1pPr>
              <a:defRPr sz="3200"/>
            </a:lvl1pPr>
          </a:lstStyle>
          <a:p>
            <a:r>
              <a:rPr/>
              <a:t>Click to edit Master title style</a:t>
            </a:r>
          </a:p>
        </p:txBody>
      </p:sp>
      <p:sp>
        <p:nvSpPr>
          <p:cNvPr id="3" name="Subtitle 2"/>
          <p:cNvSpPr>
            <a:spLocks noGrp="1"/>
          </p:cNvSpPr>
          <p:nvPr>
            <p:ph type="subTitle" idx="1" hasCustomPrompt="1"/>
          </p:nvPr>
        </p:nvSpPr>
        <p:spPr>
          <a:xfrm>
            <a:off x="1218882" y="3675888"/>
            <a:ext cx="7313296" cy="381000"/>
          </a:xfrm>
        </p:spPr>
        <p:txBody>
          <a:bodyPr>
            <a:noAutofit/>
          </a:bodyPr>
          <a:lstStyle>
            <a:lvl1pPr marL="0" indent="0" algn="l">
              <a:spcBef>
                <a:spcPts val="0"/>
              </a:spcBef>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add presenter’s name</a:t>
            </a:r>
          </a:p>
        </p:txBody>
      </p:sp>
      <p:sp>
        <p:nvSpPr>
          <p:cNvPr id="5" name="Text Placeholder 4"/>
          <p:cNvSpPr>
            <a:spLocks noGrp="1"/>
          </p:cNvSpPr>
          <p:nvPr>
            <p:ph type="body" sz="quarter" idx="10" hasCustomPrompt="1"/>
          </p:nvPr>
        </p:nvSpPr>
        <p:spPr>
          <a:xfrm>
            <a:off x="1218884" y="4105657"/>
            <a:ext cx="7313295" cy="301925"/>
          </a:xfrm>
        </p:spPr>
        <p:txBody>
          <a:bodyPr>
            <a:noAutofit/>
          </a:bodyPr>
          <a:lstStyle>
            <a:lvl1pPr marL="0" indent="0">
              <a:spcBef>
                <a:spcPts val="0"/>
              </a:spcBef>
              <a:buNone/>
              <a:defRPr sz="2000"/>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r>
              <a:rPr/>
              <a:t>Click to add presenter’s title</a:t>
            </a:r>
          </a:p>
        </p:txBody>
      </p:sp>
      <p:grpSp>
        <p:nvGrpSpPr>
          <p:cNvPr id="37" name="Group 36"/>
          <p:cNvGrpSpPr/>
          <p:nvPr/>
        </p:nvGrpSpPr>
        <p:grpSpPr>
          <a:xfrm>
            <a:off x="1219977" y="923925"/>
            <a:ext cx="2165858" cy="428625"/>
            <a:chOff x="1219977" y="923925"/>
            <a:chExt cx="2165858" cy="428625"/>
          </a:xfrm>
        </p:grpSpPr>
        <p:sp>
          <p:nvSpPr>
            <p:cNvPr id="38"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9"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0"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1"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2"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3"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4"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5"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51125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r>
              <a:rPr lang="en-US" smtClean="0"/>
              <a:t>Date</a:t>
            </a:r>
            <a:endParaRPr lang="en-US"/>
          </a:p>
        </p:txBody>
      </p:sp>
      <p:sp>
        <p:nvSpPr>
          <p:cNvPr id="8" name="Footer Placeholder 7"/>
          <p:cNvSpPr>
            <a:spLocks noGrp="1"/>
          </p:cNvSpPr>
          <p:nvPr>
            <p:ph type="ftr" sz="quarter" idx="11"/>
          </p:nvPr>
        </p:nvSpPr>
        <p:spPr/>
        <p:txBody>
          <a:bodyPr/>
          <a:lstStyle/>
          <a:p>
            <a:r>
              <a:rPr lang="en-US" dirty="0" smtClean="0"/>
              <a:t>InfoScale 7.0  Briefing            © 2015 Symantec Corporation</a:t>
            </a:r>
            <a:endParaRPr lang="en-US" dirty="0"/>
          </a:p>
        </p:txBody>
      </p:sp>
      <p:sp>
        <p:nvSpPr>
          <p:cNvPr id="9" name="Slide Number Placeholder 8"/>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985724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2075" y="533400"/>
            <a:ext cx="1117309" cy="5410200"/>
          </a:xfrm>
        </p:spPr>
        <p:txBody>
          <a:bodyPr vert="eaVert"/>
          <a:lstStyle/>
          <a:p>
            <a:r>
              <a:rPr/>
              <a:t>Click to edit Master title style</a:t>
            </a:r>
          </a:p>
        </p:txBody>
      </p:sp>
      <p:sp>
        <p:nvSpPr>
          <p:cNvPr id="3" name="Vertical Text Placeholder 2"/>
          <p:cNvSpPr>
            <a:spLocks noGrp="1"/>
          </p:cNvSpPr>
          <p:nvPr>
            <p:ph type="body" orient="vert" idx="1"/>
          </p:nvPr>
        </p:nvSpPr>
        <p:spPr>
          <a:xfrm>
            <a:off x="609441" y="533400"/>
            <a:ext cx="9447371" cy="5410200"/>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r>
              <a:rPr lang="en-US" smtClean="0"/>
              <a:t>Date</a:t>
            </a:r>
            <a:endParaRPr lang="en-US"/>
          </a:p>
        </p:txBody>
      </p:sp>
      <p:sp>
        <p:nvSpPr>
          <p:cNvPr id="8" name="Footer Placeholder 7"/>
          <p:cNvSpPr>
            <a:spLocks noGrp="1"/>
          </p:cNvSpPr>
          <p:nvPr>
            <p:ph type="ftr" sz="quarter" idx="11"/>
          </p:nvPr>
        </p:nvSpPr>
        <p:spPr/>
        <p:txBody>
          <a:bodyPr/>
          <a:lstStyle/>
          <a:p>
            <a:r>
              <a:rPr lang="en-US" dirty="0" smtClean="0"/>
              <a:t>InfoScale 7.0  Briefing            © 2015 Symantec Corporation</a:t>
            </a:r>
            <a:endParaRPr lang="en-US" dirty="0"/>
          </a:p>
        </p:txBody>
      </p:sp>
      <p:sp>
        <p:nvSpPr>
          <p:cNvPr id="9" name="Slide Number Placeholder 8"/>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316947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Blue with Name">
    <p:spTree>
      <p:nvGrpSpPr>
        <p:cNvPr id="1" name=""/>
        <p:cNvGrpSpPr/>
        <p:nvPr/>
      </p:nvGrpSpPr>
      <p:grpSpPr>
        <a:xfrm>
          <a:off x="0" y="0"/>
          <a:ext cx="0" cy="0"/>
          <a:chOff x="0" y="0"/>
          <a:chExt cx="0" cy="0"/>
        </a:xfrm>
      </p:grpSpPr>
      <p:grpSp>
        <p:nvGrpSpPr>
          <p:cNvPr id="47" name="Group 46"/>
          <p:cNvGrpSpPr/>
          <p:nvPr/>
        </p:nvGrpSpPr>
        <p:grpSpPr>
          <a:xfrm>
            <a:off x="0" y="4094030"/>
            <a:ext cx="12188825" cy="2768942"/>
            <a:chOff x="0" y="4094030"/>
            <a:chExt cx="12188825" cy="2768942"/>
          </a:xfrm>
        </p:grpSpPr>
        <p:sp>
          <p:nvSpPr>
            <p:cNvPr id="48" name="Right Triangle 47"/>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9"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50"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51" name="Right Triangle 32"/>
            <p:cNvSpPr/>
            <p:nvPr/>
          </p:nvSpPr>
          <p:spPr bwMode="auto">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A3C9C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52" name="Right Triangle 89"/>
            <p:cNvSpPr/>
            <p:nvPr/>
          </p:nvSpPr>
          <p:spPr bwMode="auto">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BCD4D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grpSp>
      <p:sp>
        <p:nvSpPr>
          <p:cNvPr id="2" name="Title 1"/>
          <p:cNvSpPr>
            <a:spLocks noGrp="1"/>
          </p:cNvSpPr>
          <p:nvPr>
            <p:ph type="ctrTitle"/>
          </p:nvPr>
        </p:nvSpPr>
        <p:spPr>
          <a:xfrm>
            <a:off x="1218882" y="1984248"/>
            <a:ext cx="9751063" cy="1393825"/>
          </a:xfrm>
        </p:spPr>
        <p:txBody>
          <a:bodyPr>
            <a:noAutofit/>
          </a:bodyPr>
          <a:lstStyle>
            <a:lvl1pPr>
              <a:defRPr sz="3200"/>
            </a:lvl1pPr>
          </a:lstStyle>
          <a:p>
            <a:r>
              <a:rPr/>
              <a:t>Click to edit Master title style</a:t>
            </a:r>
          </a:p>
        </p:txBody>
      </p:sp>
      <p:sp>
        <p:nvSpPr>
          <p:cNvPr id="3" name="Subtitle 2"/>
          <p:cNvSpPr>
            <a:spLocks noGrp="1"/>
          </p:cNvSpPr>
          <p:nvPr>
            <p:ph type="subTitle" idx="1" hasCustomPrompt="1"/>
          </p:nvPr>
        </p:nvSpPr>
        <p:spPr>
          <a:xfrm>
            <a:off x="1218882" y="3675888"/>
            <a:ext cx="7313296" cy="381000"/>
          </a:xfrm>
        </p:spPr>
        <p:txBody>
          <a:bodyPr>
            <a:noAutofit/>
          </a:bodyPr>
          <a:lstStyle>
            <a:lvl1pPr marL="0" indent="0" algn="l">
              <a:spcBef>
                <a:spcPts val="0"/>
              </a:spcBef>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add presenter’s name</a:t>
            </a:r>
          </a:p>
        </p:txBody>
      </p:sp>
      <p:sp>
        <p:nvSpPr>
          <p:cNvPr id="5" name="Text Placeholder 4"/>
          <p:cNvSpPr>
            <a:spLocks noGrp="1"/>
          </p:cNvSpPr>
          <p:nvPr>
            <p:ph type="body" sz="quarter" idx="10" hasCustomPrompt="1"/>
          </p:nvPr>
        </p:nvSpPr>
        <p:spPr>
          <a:xfrm>
            <a:off x="1218884" y="4105657"/>
            <a:ext cx="7313295" cy="301925"/>
          </a:xfrm>
        </p:spPr>
        <p:txBody>
          <a:bodyPr>
            <a:noAutofit/>
          </a:bodyPr>
          <a:lstStyle>
            <a:lvl1pPr marL="0" indent="0">
              <a:spcBef>
                <a:spcPts val="0"/>
              </a:spcBef>
              <a:buNone/>
              <a:defRPr sz="2000"/>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r>
              <a:rPr/>
              <a:t>Click to add presenter’s title</a:t>
            </a:r>
          </a:p>
        </p:txBody>
      </p:sp>
      <p:grpSp>
        <p:nvGrpSpPr>
          <p:cNvPr id="53" name="Group 52"/>
          <p:cNvGrpSpPr/>
          <p:nvPr/>
        </p:nvGrpSpPr>
        <p:grpSpPr>
          <a:xfrm>
            <a:off x="1219977" y="923925"/>
            <a:ext cx="2165858" cy="428625"/>
            <a:chOff x="1219977" y="923925"/>
            <a:chExt cx="2165858" cy="428625"/>
          </a:xfrm>
        </p:grpSpPr>
        <p:sp>
          <p:nvSpPr>
            <p:cNvPr id="54"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55"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56"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57"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58"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59"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60"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61"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423993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CoBranded">
    <p:spTree>
      <p:nvGrpSpPr>
        <p:cNvPr id="1" name=""/>
        <p:cNvGrpSpPr/>
        <p:nvPr/>
      </p:nvGrpSpPr>
      <p:grpSpPr>
        <a:xfrm>
          <a:off x="0" y="0"/>
          <a:ext cx="0" cy="0"/>
          <a:chOff x="0" y="0"/>
          <a:chExt cx="0" cy="0"/>
        </a:xfrm>
      </p:grpSpPr>
      <p:sp>
        <p:nvSpPr>
          <p:cNvPr id="33" name="Right Triangle 32"/>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4"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5"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6" name="Right Triangle 32"/>
          <p:cNvSpPr/>
          <p:nvPr/>
        </p:nvSpPr>
        <p:spPr bwMode="ltGray">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B1181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7" name="Right Triangle 89"/>
          <p:cNvSpPr/>
          <p:nvPr/>
        </p:nvSpPr>
        <p:spPr bwMode="ltGray">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C4484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cxnSp>
        <p:nvCxnSpPr>
          <p:cNvPr id="22" name="Straight Connector 21"/>
          <p:cNvCxnSpPr/>
          <p:nvPr/>
        </p:nvCxnSpPr>
        <p:spPr bwMode="auto">
          <a:xfrm>
            <a:off x="3579813" y="833748"/>
            <a:ext cx="0" cy="609600"/>
          </a:xfrm>
          <a:prstGeom prst="line">
            <a:avLst/>
          </a:prstGeom>
          <a:solidFill>
            <a:schemeClr val="accent1"/>
          </a:solidFill>
          <a:ln w="19050" cap="flat" cmpd="sng" algn="ctr">
            <a:solidFill>
              <a:srgbClr val="B2B2B2"/>
            </a:solidFill>
            <a:prstDash val="solid"/>
            <a:miter lim="800000"/>
            <a:headEnd type="none" w="med" len="med"/>
            <a:tailEnd type="none" w="med" len="med"/>
          </a:ln>
          <a:effectLst/>
        </p:spPr>
      </p:cxnSp>
      <p:sp>
        <p:nvSpPr>
          <p:cNvPr id="2" name="Title 1"/>
          <p:cNvSpPr>
            <a:spLocks noGrp="1"/>
          </p:cNvSpPr>
          <p:nvPr>
            <p:ph type="ctrTitle"/>
          </p:nvPr>
        </p:nvSpPr>
        <p:spPr>
          <a:xfrm>
            <a:off x="1218882" y="1984248"/>
            <a:ext cx="9751063" cy="1393825"/>
          </a:xfrm>
        </p:spPr>
        <p:txBody>
          <a:bodyPr>
            <a:noAutofit/>
          </a:bodyPr>
          <a:lstStyle>
            <a:lvl1pPr>
              <a:defRPr sz="3200"/>
            </a:lvl1pPr>
          </a:lstStyle>
          <a:p>
            <a:r>
              <a:rPr/>
              <a:t>Click to edit Master title style</a:t>
            </a:r>
          </a:p>
        </p:txBody>
      </p:sp>
      <p:sp>
        <p:nvSpPr>
          <p:cNvPr id="3" name="Subtitle 2"/>
          <p:cNvSpPr>
            <a:spLocks noGrp="1"/>
          </p:cNvSpPr>
          <p:nvPr>
            <p:ph type="subTitle" idx="1" hasCustomPrompt="1"/>
          </p:nvPr>
        </p:nvSpPr>
        <p:spPr>
          <a:xfrm>
            <a:off x="1218882" y="3675888"/>
            <a:ext cx="7313296" cy="381000"/>
          </a:xfrm>
        </p:spPr>
        <p:txBody>
          <a:bodyPr>
            <a:noAutofit/>
          </a:bodyPr>
          <a:lstStyle>
            <a:lvl1pPr marL="0" indent="0" algn="l">
              <a:spcBef>
                <a:spcPts val="0"/>
              </a:spcBef>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a:t>Click to add presenter’s name</a:t>
            </a:r>
          </a:p>
        </p:txBody>
      </p:sp>
      <p:sp>
        <p:nvSpPr>
          <p:cNvPr id="5" name="Text Placeholder 4"/>
          <p:cNvSpPr>
            <a:spLocks noGrp="1"/>
          </p:cNvSpPr>
          <p:nvPr>
            <p:ph type="body" sz="quarter" idx="10" hasCustomPrompt="1"/>
          </p:nvPr>
        </p:nvSpPr>
        <p:spPr>
          <a:xfrm>
            <a:off x="1218884" y="4105657"/>
            <a:ext cx="7313295" cy="301925"/>
          </a:xfrm>
        </p:spPr>
        <p:txBody>
          <a:bodyPr>
            <a:noAutofit/>
          </a:bodyPr>
          <a:lstStyle>
            <a:lvl1pPr marL="0" indent="0">
              <a:spcBef>
                <a:spcPts val="0"/>
              </a:spcBef>
              <a:buNone/>
              <a:defRPr sz="2000"/>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r>
              <a:rPr/>
              <a:t>Click to add presenter’s title</a:t>
            </a:r>
          </a:p>
        </p:txBody>
      </p:sp>
      <p:grpSp>
        <p:nvGrpSpPr>
          <p:cNvPr id="38" name="Group 37"/>
          <p:cNvGrpSpPr/>
          <p:nvPr/>
        </p:nvGrpSpPr>
        <p:grpSpPr>
          <a:xfrm>
            <a:off x="1219977" y="923925"/>
            <a:ext cx="2165858" cy="428625"/>
            <a:chOff x="1219977" y="923925"/>
            <a:chExt cx="2165858" cy="428625"/>
          </a:xfrm>
        </p:grpSpPr>
        <p:sp>
          <p:nvSpPr>
            <p:cNvPr id="39"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0"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1"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2"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3"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4"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5"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46"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103213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ransition">
    <p:spTree>
      <p:nvGrpSpPr>
        <p:cNvPr id="1" name=""/>
        <p:cNvGrpSpPr/>
        <p:nvPr/>
      </p:nvGrpSpPr>
      <p:grpSpPr>
        <a:xfrm>
          <a:off x="0" y="0"/>
          <a:ext cx="0" cy="0"/>
          <a:chOff x="0" y="0"/>
          <a:chExt cx="0" cy="0"/>
        </a:xfrm>
      </p:grpSpPr>
      <p:grpSp>
        <p:nvGrpSpPr>
          <p:cNvPr id="13" name="Group 12"/>
          <p:cNvGrpSpPr/>
          <p:nvPr/>
        </p:nvGrpSpPr>
        <p:grpSpPr>
          <a:xfrm>
            <a:off x="0" y="4094030"/>
            <a:ext cx="12188825" cy="2768942"/>
            <a:chOff x="0" y="4094030"/>
            <a:chExt cx="12188825" cy="2768942"/>
          </a:xfrm>
        </p:grpSpPr>
        <p:sp>
          <p:nvSpPr>
            <p:cNvPr id="14" name="Right Triangle 13"/>
            <p:cNvSpPr/>
            <p:nvPr/>
          </p:nvSpPr>
          <p:spPr bwMode="auto">
            <a:xfrm>
              <a:off x="0" y="4310603"/>
              <a:ext cx="8151812" cy="2552368"/>
            </a:xfrm>
            <a:prstGeom prst="rtTriangle">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15" name="Right Triangle 30"/>
            <p:cNvSpPr/>
            <p:nvPr/>
          </p:nvSpPr>
          <p:spPr bwMode="auto">
            <a:xfrm flipH="1">
              <a:off x="3578930" y="4094030"/>
              <a:ext cx="8609895" cy="2768942"/>
            </a:xfrm>
            <a:custGeom>
              <a:avLst/>
              <a:gdLst/>
              <a:ahLst/>
              <a:cxnLst/>
              <a:rect l="l" t="t" r="r" b="b"/>
              <a:pathLst>
                <a:path w="8609895" h="2768942">
                  <a:moveTo>
                    <a:pt x="0" y="0"/>
                  </a:moveTo>
                  <a:lnTo>
                    <a:pt x="0" y="2768942"/>
                  </a:lnTo>
                  <a:lnTo>
                    <a:pt x="8609895" y="2768942"/>
                  </a:lnTo>
                  <a:close/>
                </a:path>
              </a:pathLst>
            </a:cu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16" name="Right Triangle 97"/>
            <p:cNvSpPr/>
            <p:nvPr/>
          </p:nvSpPr>
          <p:spPr bwMode="auto">
            <a:xfrm>
              <a:off x="3580521" y="6137699"/>
              <a:ext cx="4510399" cy="725272"/>
            </a:xfrm>
            <a:custGeom>
              <a:avLst/>
              <a:gdLst/>
              <a:ahLst/>
              <a:cxnLst/>
              <a:rect l="l" t="t" r="r" b="b"/>
              <a:pathLst>
                <a:path w="4510399" h="725272">
                  <a:moveTo>
                    <a:pt x="2255200" y="0"/>
                  </a:moveTo>
                  <a:lnTo>
                    <a:pt x="4510399" y="725272"/>
                  </a:lnTo>
                  <a:lnTo>
                    <a:pt x="0" y="725272"/>
                  </a:lnTo>
                  <a:close/>
                </a:path>
              </a:pathLst>
            </a:custGeom>
            <a:solidFill>
              <a:srgbClr val="E9F2F5"/>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17" name="Right Triangle 32"/>
            <p:cNvSpPr/>
            <p:nvPr/>
          </p:nvSpPr>
          <p:spPr bwMode="auto">
            <a:xfrm flipH="1">
              <a:off x="5320404" y="4654087"/>
              <a:ext cx="6868421" cy="2208884"/>
            </a:xfrm>
            <a:custGeom>
              <a:avLst/>
              <a:gdLst/>
              <a:ahLst/>
              <a:cxnLst/>
              <a:rect l="l" t="t" r="r" b="b"/>
              <a:pathLst>
                <a:path w="6868421" h="2208884">
                  <a:moveTo>
                    <a:pt x="0" y="0"/>
                  </a:moveTo>
                  <a:lnTo>
                    <a:pt x="0" y="2208884"/>
                  </a:lnTo>
                  <a:lnTo>
                    <a:pt x="6868421" y="2208884"/>
                  </a:lnTo>
                  <a:close/>
                </a:path>
              </a:pathLst>
            </a:custGeom>
            <a:solidFill>
              <a:srgbClr val="A3C9C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18" name="Right Triangle 89"/>
            <p:cNvSpPr/>
            <p:nvPr/>
          </p:nvSpPr>
          <p:spPr bwMode="auto">
            <a:xfrm>
              <a:off x="5321996" y="6414795"/>
              <a:ext cx="2787178" cy="448177"/>
            </a:xfrm>
            <a:custGeom>
              <a:avLst/>
              <a:gdLst/>
              <a:ahLst/>
              <a:cxnLst/>
              <a:rect l="l" t="t" r="r" b="b"/>
              <a:pathLst>
                <a:path w="2787178" h="448177">
                  <a:moveTo>
                    <a:pt x="1393589" y="0"/>
                  </a:moveTo>
                  <a:lnTo>
                    <a:pt x="2787178" y="448177"/>
                  </a:lnTo>
                  <a:lnTo>
                    <a:pt x="0" y="448177"/>
                  </a:lnTo>
                  <a:close/>
                </a:path>
              </a:pathLst>
            </a:custGeom>
            <a:solidFill>
              <a:srgbClr val="BCD4D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grpSp>
      <p:sp>
        <p:nvSpPr>
          <p:cNvPr id="2" name="Title 1"/>
          <p:cNvSpPr>
            <a:spLocks noGrp="1"/>
          </p:cNvSpPr>
          <p:nvPr>
            <p:ph type="title"/>
          </p:nvPr>
        </p:nvSpPr>
        <p:spPr>
          <a:xfrm>
            <a:off x="1218882" y="1984248"/>
            <a:ext cx="9751063" cy="1393825"/>
          </a:xfrm>
        </p:spPr>
        <p:txBody>
          <a:bodyPr anchor="b">
            <a:noAutofit/>
          </a:bodyPr>
          <a:lstStyle>
            <a:lvl1pPr algn="l">
              <a:defRPr sz="3200" b="1" cap="none" baseline="0"/>
            </a:lvl1pPr>
          </a:lstStyle>
          <a:p>
            <a:r>
              <a:rPr/>
              <a:t>Click to edit Master title style</a:t>
            </a:r>
          </a:p>
        </p:txBody>
      </p:sp>
      <p:sp>
        <p:nvSpPr>
          <p:cNvPr id="3" name="Text Placeholder 2"/>
          <p:cNvSpPr>
            <a:spLocks noGrp="1"/>
          </p:cNvSpPr>
          <p:nvPr>
            <p:ph type="body" idx="1"/>
          </p:nvPr>
        </p:nvSpPr>
        <p:spPr>
          <a:xfrm>
            <a:off x="1218881" y="3529585"/>
            <a:ext cx="9751063" cy="664327"/>
          </a:xfrm>
        </p:spPr>
        <p:txBody>
          <a:bodyPr anchor="t">
            <a:noAutofit/>
          </a:bodyPr>
          <a:lstStyle>
            <a:lvl1pPr marL="0" indent="0">
              <a:spcBef>
                <a:spcPts val="0"/>
              </a:spcBef>
              <a:buNone/>
              <a:defRPr sz="24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7" name="Date Placeholder 6"/>
          <p:cNvSpPr>
            <a:spLocks noGrp="1"/>
          </p:cNvSpPr>
          <p:nvPr>
            <p:ph type="dt" sz="half" idx="10"/>
          </p:nvPr>
        </p:nvSpPr>
        <p:spPr/>
        <p:txBody>
          <a:bodyPr/>
          <a:lstStyle/>
          <a:p>
            <a:r>
              <a:rPr lang="en-US" smtClean="0"/>
              <a:t>Date</a:t>
            </a:r>
            <a:endParaRPr lang="en-US"/>
          </a:p>
        </p:txBody>
      </p:sp>
      <p:sp>
        <p:nvSpPr>
          <p:cNvPr id="8" name="Footer Placeholder 7"/>
          <p:cNvSpPr>
            <a:spLocks noGrp="1"/>
          </p:cNvSpPr>
          <p:nvPr>
            <p:ph type="ftr" sz="quarter" idx="11"/>
          </p:nvPr>
        </p:nvSpPr>
        <p:spPr/>
        <p:txBody>
          <a:bodyPr/>
          <a:lstStyle/>
          <a:p>
            <a:r>
              <a:rPr lang="en-US" dirty="0" smtClean="0"/>
              <a:t>InfoScale 7.0  Briefing            © 2015 Symantec Corporation</a:t>
            </a:r>
            <a:endParaRPr lang="en-US" dirty="0"/>
          </a:p>
        </p:txBody>
      </p:sp>
      <p:sp>
        <p:nvSpPr>
          <p:cNvPr id="9" name="Slide Number Placeholder 8"/>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60952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a:xfrm>
            <a:off x="5865812" y="6425184"/>
            <a:ext cx="1422030" cy="182880"/>
          </a:xfrm>
        </p:spPr>
        <p:txBody>
          <a:bodyPr/>
          <a:lstStyle/>
          <a:p>
            <a:r>
              <a:rPr lang="en-US" smtClean="0"/>
              <a:t>Date</a:t>
            </a:r>
            <a:endParaRPr lang="en-US"/>
          </a:p>
        </p:txBody>
      </p:sp>
      <p:sp>
        <p:nvSpPr>
          <p:cNvPr id="8" name="Footer Placeholder 7"/>
          <p:cNvSpPr>
            <a:spLocks noGrp="1"/>
          </p:cNvSpPr>
          <p:nvPr>
            <p:ph type="ftr" sz="quarter" idx="11"/>
          </p:nvPr>
        </p:nvSpPr>
        <p:spPr>
          <a:xfrm>
            <a:off x="1117310" y="6425184"/>
            <a:ext cx="4062702" cy="182880"/>
          </a:xfrm>
        </p:spPr>
        <p:txBody>
          <a:bodyPr/>
          <a:lstStyle/>
          <a:p>
            <a:r>
              <a:rPr lang="en-US" dirty="0" smtClean="0"/>
              <a:t>InfoScale 7.0  Briefing            © 2015 Symantec Corporation</a:t>
            </a:r>
            <a:endParaRPr lang="en-US" dirty="0"/>
          </a:p>
        </p:txBody>
      </p:sp>
      <p:sp>
        <p:nvSpPr>
          <p:cNvPr id="9" name="Slide Number Placeholder 8"/>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05637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8" name="Text Placeholder 7"/>
          <p:cNvSpPr>
            <a:spLocks noGrp="1"/>
          </p:cNvSpPr>
          <p:nvPr>
            <p:ph type="body" sz="quarter" idx="13" hasCustomPrompt="1"/>
          </p:nvPr>
        </p:nvSpPr>
        <p:spPr>
          <a:xfrm>
            <a:off x="609441" y="1168878"/>
            <a:ext cx="10969943" cy="332118"/>
          </a:xfrm>
        </p:spPr>
        <p:txBody>
          <a:bodyPr>
            <a:noAutofit/>
          </a:bodyPr>
          <a:lstStyle>
            <a:lvl1pPr marL="0" indent="0">
              <a:spcBef>
                <a:spcPts val="0"/>
              </a:spcBef>
              <a:buNone/>
              <a:defRPr sz="2400">
                <a:solidFill>
                  <a:schemeClr val="tx1">
                    <a:lumMod val="60000"/>
                    <a:lumOff val="40000"/>
                  </a:schemeClr>
                </a:solidFill>
              </a:defRPr>
            </a:lvl1pPr>
            <a:lvl2pPr marL="0" indent="0">
              <a:spcBef>
                <a:spcPts val="0"/>
              </a:spcBef>
              <a:buNone/>
              <a:defRPr sz="2400">
                <a:solidFill>
                  <a:schemeClr val="tx1">
                    <a:lumMod val="60000"/>
                    <a:lumOff val="40000"/>
                  </a:schemeClr>
                </a:solidFill>
              </a:defRPr>
            </a:lvl2pPr>
            <a:lvl3pPr marL="0" indent="0">
              <a:spcBef>
                <a:spcPts val="0"/>
              </a:spcBef>
              <a:buNone/>
              <a:defRPr sz="2400">
                <a:solidFill>
                  <a:schemeClr val="tx1">
                    <a:lumMod val="60000"/>
                    <a:lumOff val="40000"/>
                  </a:schemeClr>
                </a:solidFill>
              </a:defRPr>
            </a:lvl3pPr>
            <a:lvl4pPr marL="0" indent="0">
              <a:spcBef>
                <a:spcPts val="0"/>
              </a:spcBef>
              <a:buNone/>
              <a:defRPr sz="2400">
                <a:solidFill>
                  <a:schemeClr val="tx1">
                    <a:lumMod val="60000"/>
                    <a:lumOff val="40000"/>
                  </a:schemeClr>
                </a:solidFill>
              </a:defRPr>
            </a:lvl4pPr>
            <a:lvl5pPr marL="0" indent="0">
              <a:spcBef>
                <a:spcPts val="0"/>
              </a:spcBef>
              <a:buNone/>
              <a:defRPr sz="2400">
                <a:solidFill>
                  <a:schemeClr val="tx1">
                    <a:lumMod val="60000"/>
                    <a:lumOff val="40000"/>
                  </a:schemeClr>
                </a:solidFill>
              </a:defRPr>
            </a:lvl5pPr>
            <a:lvl6pPr marL="0" indent="0">
              <a:spcBef>
                <a:spcPts val="0"/>
              </a:spcBef>
              <a:buNone/>
              <a:defRPr sz="2400">
                <a:solidFill>
                  <a:schemeClr val="tx1">
                    <a:lumMod val="60000"/>
                    <a:lumOff val="40000"/>
                  </a:schemeClr>
                </a:solidFill>
              </a:defRPr>
            </a:lvl6pPr>
            <a:lvl7pPr marL="0" indent="0">
              <a:spcBef>
                <a:spcPts val="0"/>
              </a:spcBef>
              <a:buNone/>
              <a:defRPr sz="2400">
                <a:solidFill>
                  <a:schemeClr val="tx1">
                    <a:lumMod val="60000"/>
                    <a:lumOff val="40000"/>
                  </a:schemeClr>
                </a:solidFill>
              </a:defRPr>
            </a:lvl7pPr>
            <a:lvl8pPr marL="0" indent="0">
              <a:spcBef>
                <a:spcPts val="0"/>
              </a:spcBef>
              <a:buNone/>
              <a:defRPr sz="2400">
                <a:solidFill>
                  <a:schemeClr val="tx1">
                    <a:lumMod val="60000"/>
                    <a:lumOff val="40000"/>
                  </a:schemeClr>
                </a:solidFill>
              </a:defRPr>
            </a:lvl8pPr>
            <a:lvl9pPr marL="0" indent="0">
              <a:spcBef>
                <a:spcPts val="0"/>
              </a:spcBef>
              <a:buNone/>
              <a:defRPr sz="2400">
                <a:solidFill>
                  <a:schemeClr val="tx1">
                    <a:lumMod val="60000"/>
                    <a:lumOff val="40000"/>
                  </a:schemeClr>
                </a:solidFill>
              </a:defRPr>
            </a:lvl9pPr>
          </a:lstStyle>
          <a:p>
            <a:pPr lvl="0"/>
            <a:r>
              <a:rPr dirty="0"/>
              <a:t>Click to </a:t>
            </a:r>
            <a:r>
              <a:rPr lang="en-US" dirty="0" smtClean="0"/>
              <a:t>add subtitle</a:t>
            </a:r>
            <a:endParaRPr dirty="0"/>
          </a:p>
        </p:txBody>
      </p:sp>
      <p:sp>
        <p:nvSpPr>
          <p:cNvPr id="3" name="Content Placeholder 2"/>
          <p:cNvSpPr>
            <a:spLocks noGrp="1"/>
          </p:cNvSpPr>
          <p:nvPr>
            <p:ph idx="1"/>
          </p:nvPr>
        </p:nvSpPr>
        <p:spPr>
          <a:xfrm>
            <a:off x="609441" y="1752601"/>
            <a:ext cx="10969943" cy="4191001"/>
          </a:xfrm>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4"/>
          </p:nvPr>
        </p:nvSpPr>
        <p:spPr>
          <a:xfrm>
            <a:off x="5865812" y="6425184"/>
            <a:ext cx="1422030" cy="182880"/>
          </a:xfrm>
        </p:spPr>
        <p:txBody>
          <a:bodyPr/>
          <a:lstStyle/>
          <a:p>
            <a:r>
              <a:rPr lang="en-US" smtClean="0"/>
              <a:t>Date</a:t>
            </a:r>
            <a:endParaRPr lang="en-US"/>
          </a:p>
        </p:txBody>
      </p:sp>
      <p:sp>
        <p:nvSpPr>
          <p:cNvPr id="9" name="Footer Placeholder 8"/>
          <p:cNvSpPr>
            <a:spLocks noGrp="1"/>
          </p:cNvSpPr>
          <p:nvPr>
            <p:ph type="ftr" sz="quarter" idx="15"/>
          </p:nvPr>
        </p:nvSpPr>
        <p:spPr>
          <a:xfrm>
            <a:off x="1117310" y="6425184"/>
            <a:ext cx="4062702" cy="182880"/>
          </a:xfrm>
        </p:spPr>
        <p:txBody>
          <a:bodyPr/>
          <a:lstStyle/>
          <a:p>
            <a:r>
              <a:rPr lang="en-US" dirty="0" smtClean="0"/>
              <a:t>InfoScale 7.0  Briefing            © 2015 Symantec Corporation</a:t>
            </a:r>
            <a:endParaRPr lang="en-US" dirty="0"/>
          </a:p>
        </p:txBody>
      </p:sp>
      <p:sp>
        <p:nvSpPr>
          <p:cNvPr id="10" name="Slide Number Placeholder 9"/>
          <p:cNvSpPr>
            <a:spLocks noGrp="1"/>
          </p:cNvSpPr>
          <p:nvPr>
            <p:ph type="sldNum" sz="quarter" idx="16"/>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3382196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6" name="Date Placeholder 5"/>
          <p:cNvSpPr>
            <a:spLocks noGrp="1"/>
          </p:cNvSpPr>
          <p:nvPr>
            <p:ph type="dt" sz="half" idx="10"/>
          </p:nvPr>
        </p:nvSpPr>
        <p:spPr>
          <a:xfrm>
            <a:off x="5865812" y="6425184"/>
            <a:ext cx="1422030" cy="182880"/>
          </a:xfrm>
        </p:spPr>
        <p:txBody>
          <a:bodyPr/>
          <a:lstStyle/>
          <a:p>
            <a:r>
              <a:rPr lang="en-US" smtClean="0"/>
              <a:t>Date</a:t>
            </a:r>
            <a:endParaRPr lang="en-US"/>
          </a:p>
        </p:txBody>
      </p:sp>
      <p:sp>
        <p:nvSpPr>
          <p:cNvPr id="7" name="Footer Placeholder 6"/>
          <p:cNvSpPr>
            <a:spLocks noGrp="1"/>
          </p:cNvSpPr>
          <p:nvPr>
            <p:ph type="ftr" sz="quarter" idx="11"/>
          </p:nvPr>
        </p:nvSpPr>
        <p:spPr>
          <a:xfrm>
            <a:off x="1117310" y="6425184"/>
            <a:ext cx="3986502" cy="182880"/>
          </a:xfrm>
        </p:spPr>
        <p:txBody>
          <a:bodyPr/>
          <a:lstStyle/>
          <a:p>
            <a:r>
              <a:rPr lang="en-US" dirty="0" smtClean="0"/>
              <a:t>InfoScale 7.0  Briefing            © 2015 Symantec Corporation</a:t>
            </a:r>
            <a:endParaRPr lang="en-US" dirty="0"/>
          </a:p>
        </p:txBody>
      </p:sp>
      <p:sp>
        <p:nvSpPr>
          <p:cNvPr id="8" name="Slide Number Placeholder 7"/>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405412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7" name="Text Placeholder 6"/>
          <p:cNvSpPr>
            <a:spLocks noGrp="1"/>
          </p:cNvSpPr>
          <p:nvPr>
            <p:ph type="body" sz="quarter" idx="13" hasCustomPrompt="1"/>
          </p:nvPr>
        </p:nvSpPr>
        <p:spPr>
          <a:xfrm>
            <a:off x="609441" y="1168878"/>
            <a:ext cx="10969943" cy="332118"/>
          </a:xfrm>
        </p:spPr>
        <p:txBody>
          <a:bodyPr>
            <a:noAutofit/>
          </a:bodyPr>
          <a:lstStyle>
            <a:lvl1pPr marL="0" indent="0">
              <a:spcBef>
                <a:spcPts val="0"/>
              </a:spcBef>
              <a:buNone/>
              <a:defRPr sz="2400">
                <a:solidFill>
                  <a:schemeClr val="tx1">
                    <a:lumMod val="60000"/>
                    <a:lumOff val="40000"/>
                  </a:schemeClr>
                </a:solidFill>
              </a:defRPr>
            </a:lvl1pPr>
            <a:lvl2pPr marL="0" indent="0">
              <a:spcBef>
                <a:spcPts val="0"/>
              </a:spcBef>
              <a:buNone/>
              <a:defRPr sz="2400">
                <a:solidFill>
                  <a:schemeClr val="tx1">
                    <a:lumMod val="60000"/>
                    <a:lumOff val="40000"/>
                  </a:schemeClr>
                </a:solidFill>
              </a:defRPr>
            </a:lvl2pPr>
            <a:lvl3pPr marL="0" indent="0">
              <a:spcBef>
                <a:spcPts val="0"/>
              </a:spcBef>
              <a:buNone/>
              <a:defRPr sz="2400">
                <a:solidFill>
                  <a:schemeClr val="tx1">
                    <a:lumMod val="60000"/>
                    <a:lumOff val="40000"/>
                  </a:schemeClr>
                </a:solidFill>
              </a:defRPr>
            </a:lvl3pPr>
            <a:lvl4pPr marL="0" indent="0">
              <a:spcBef>
                <a:spcPts val="0"/>
              </a:spcBef>
              <a:buNone/>
              <a:defRPr sz="2400">
                <a:solidFill>
                  <a:schemeClr val="tx1">
                    <a:lumMod val="60000"/>
                    <a:lumOff val="40000"/>
                  </a:schemeClr>
                </a:solidFill>
              </a:defRPr>
            </a:lvl4pPr>
            <a:lvl5pPr marL="0" indent="0">
              <a:spcBef>
                <a:spcPts val="0"/>
              </a:spcBef>
              <a:buNone/>
              <a:defRPr sz="2400">
                <a:solidFill>
                  <a:schemeClr val="tx1">
                    <a:lumMod val="60000"/>
                    <a:lumOff val="40000"/>
                  </a:schemeClr>
                </a:solidFill>
              </a:defRPr>
            </a:lvl5pPr>
            <a:lvl6pPr marL="0" indent="0">
              <a:spcBef>
                <a:spcPts val="0"/>
              </a:spcBef>
              <a:buNone/>
              <a:defRPr sz="2400">
                <a:solidFill>
                  <a:schemeClr val="tx1">
                    <a:lumMod val="60000"/>
                    <a:lumOff val="40000"/>
                  </a:schemeClr>
                </a:solidFill>
              </a:defRPr>
            </a:lvl6pPr>
            <a:lvl7pPr marL="0" indent="0">
              <a:spcBef>
                <a:spcPts val="0"/>
              </a:spcBef>
              <a:buNone/>
              <a:defRPr sz="2400">
                <a:solidFill>
                  <a:schemeClr val="tx1">
                    <a:lumMod val="60000"/>
                    <a:lumOff val="40000"/>
                  </a:schemeClr>
                </a:solidFill>
              </a:defRPr>
            </a:lvl7pPr>
            <a:lvl8pPr marL="0" indent="0">
              <a:spcBef>
                <a:spcPts val="0"/>
              </a:spcBef>
              <a:buNone/>
              <a:defRPr sz="2400">
                <a:solidFill>
                  <a:schemeClr val="tx1">
                    <a:lumMod val="60000"/>
                    <a:lumOff val="40000"/>
                  </a:schemeClr>
                </a:solidFill>
              </a:defRPr>
            </a:lvl8pPr>
            <a:lvl9pPr marL="0" indent="0">
              <a:spcBef>
                <a:spcPts val="0"/>
              </a:spcBef>
              <a:buNone/>
              <a:defRPr sz="2400">
                <a:solidFill>
                  <a:schemeClr val="tx1">
                    <a:lumMod val="60000"/>
                    <a:lumOff val="40000"/>
                  </a:schemeClr>
                </a:solidFill>
              </a:defRPr>
            </a:lvl9pPr>
          </a:lstStyle>
          <a:p>
            <a:pPr lvl="0"/>
            <a:r>
              <a:rPr dirty="0"/>
              <a:t>Click to </a:t>
            </a:r>
            <a:r>
              <a:rPr lang="en-US" dirty="0" smtClean="0"/>
              <a:t>add subtitle</a:t>
            </a:r>
            <a:endParaRPr dirty="0"/>
          </a:p>
        </p:txBody>
      </p:sp>
      <p:sp>
        <p:nvSpPr>
          <p:cNvPr id="6" name="Date Placeholder 5"/>
          <p:cNvSpPr>
            <a:spLocks noGrp="1"/>
          </p:cNvSpPr>
          <p:nvPr>
            <p:ph type="dt" sz="half" idx="14"/>
          </p:nvPr>
        </p:nvSpPr>
        <p:spPr>
          <a:xfrm>
            <a:off x="5865812" y="6425184"/>
            <a:ext cx="1422030" cy="182880"/>
          </a:xfrm>
        </p:spPr>
        <p:txBody>
          <a:bodyPr/>
          <a:lstStyle/>
          <a:p>
            <a:r>
              <a:rPr lang="en-US" smtClean="0"/>
              <a:t>Date</a:t>
            </a:r>
            <a:endParaRPr lang="en-US"/>
          </a:p>
        </p:txBody>
      </p:sp>
      <p:sp>
        <p:nvSpPr>
          <p:cNvPr id="8" name="Footer Placeholder 7"/>
          <p:cNvSpPr>
            <a:spLocks noGrp="1"/>
          </p:cNvSpPr>
          <p:nvPr>
            <p:ph type="ftr" sz="quarter" idx="15"/>
          </p:nvPr>
        </p:nvSpPr>
        <p:spPr>
          <a:xfrm>
            <a:off x="1117310" y="6425184"/>
            <a:ext cx="3910302" cy="182880"/>
          </a:xfrm>
        </p:spPr>
        <p:txBody>
          <a:bodyPr/>
          <a:lstStyle/>
          <a:p>
            <a:r>
              <a:rPr lang="en-US" dirty="0" smtClean="0"/>
              <a:t>InfoScale 7.0  Briefing            © 2015 Symantec Corporation</a:t>
            </a:r>
            <a:endParaRPr lang="en-US" dirty="0"/>
          </a:p>
        </p:txBody>
      </p:sp>
      <p:sp>
        <p:nvSpPr>
          <p:cNvPr id="9" name="Slide Number Placeholder 8"/>
          <p:cNvSpPr>
            <a:spLocks noGrp="1"/>
          </p:cNvSpPr>
          <p:nvPr>
            <p:ph type="sldNum" sz="quarter" idx="16"/>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9193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4" name="Group 33"/>
          <p:cNvGrpSpPr/>
          <p:nvPr/>
        </p:nvGrpSpPr>
        <p:grpSpPr>
          <a:xfrm>
            <a:off x="0" y="6324600"/>
            <a:ext cx="12188825" cy="384048"/>
            <a:chOff x="0" y="6324600"/>
            <a:chExt cx="12188825" cy="384048"/>
          </a:xfrm>
        </p:grpSpPr>
        <p:sp>
          <p:nvSpPr>
            <p:cNvPr id="35" name="Rectangle 34"/>
            <p:cNvSpPr/>
            <p:nvPr/>
          </p:nvSpPr>
          <p:spPr bwMode="auto">
            <a:xfrm>
              <a:off x="0" y="6324601"/>
              <a:ext cx="12188825" cy="384047"/>
            </a:xfrm>
            <a:prstGeom prst="rect">
              <a:avLst/>
            </a:prstGeom>
            <a:solidFill>
              <a:srgbClr val="DBE8EE"/>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grpSp>
          <p:nvGrpSpPr>
            <p:cNvPr id="36" name="Group 35"/>
            <p:cNvGrpSpPr>
              <a:grpSpLocks noChangeAspect="1"/>
            </p:cNvGrpSpPr>
            <p:nvPr/>
          </p:nvGrpSpPr>
          <p:grpSpPr>
            <a:xfrm>
              <a:off x="8736013" y="6324600"/>
              <a:ext cx="3452812" cy="384047"/>
              <a:chOff x="1419113" y="867841"/>
              <a:chExt cx="11262744" cy="1252728"/>
            </a:xfrm>
          </p:grpSpPr>
          <p:sp>
            <p:nvSpPr>
              <p:cNvPr id="37" name="Rectangle 13"/>
              <p:cNvSpPr/>
              <p:nvPr/>
            </p:nvSpPr>
            <p:spPr bwMode="auto">
              <a:xfrm>
                <a:off x="3982357" y="867841"/>
                <a:ext cx="8699500" cy="1252728"/>
              </a:xfrm>
              <a:custGeom>
                <a:avLst/>
                <a:gdLst/>
                <a:ahLst/>
                <a:cxnLst/>
                <a:rect l="l" t="t" r="r" b="b"/>
                <a:pathLst>
                  <a:path w="2667000" h="384048">
                    <a:moveTo>
                      <a:pt x="1192281" y="0"/>
                    </a:moveTo>
                    <a:lnTo>
                      <a:pt x="1758950" y="0"/>
                    </a:lnTo>
                    <a:lnTo>
                      <a:pt x="1871662" y="0"/>
                    </a:lnTo>
                    <a:lnTo>
                      <a:pt x="1892300" y="0"/>
                    </a:lnTo>
                    <a:lnTo>
                      <a:pt x="2667000" y="0"/>
                    </a:lnTo>
                    <a:lnTo>
                      <a:pt x="2667000" y="384048"/>
                    </a:lnTo>
                    <a:lnTo>
                      <a:pt x="1892300" y="384048"/>
                    </a:lnTo>
                    <a:lnTo>
                      <a:pt x="1758950" y="384048"/>
                    </a:lnTo>
                    <a:lnTo>
                      <a:pt x="679381" y="384048"/>
                    </a:lnTo>
                    <a:lnTo>
                      <a:pt x="654050" y="384048"/>
                    </a:lnTo>
                    <a:lnTo>
                      <a:pt x="0" y="384048"/>
                    </a:lnTo>
                    <a:close/>
                  </a:path>
                </a:pathLst>
              </a:custGeom>
              <a:solidFill>
                <a:srgbClr val="A3C9CD">
                  <a:alpha val="60000"/>
                </a:srgbClr>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38" name="Parallelogram 37"/>
              <p:cNvSpPr/>
              <p:nvPr/>
            </p:nvSpPr>
            <p:spPr bwMode="auto">
              <a:xfrm flipH="1">
                <a:off x="1667677" y="867841"/>
                <a:ext cx="6105183" cy="1252728"/>
              </a:xfrm>
              <a:prstGeom prst="parallelogram">
                <a:avLst>
                  <a:gd name="adj" fmla="val 310451"/>
                </a:avLst>
              </a:prstGeom>
              <a:solidFill>
                <a:srgbClr val="EDF4F7"/>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b="1">
                  <a:solidFill>
                    <a:schemeClr val="bg1"/>
                  </a:solidFill>
                </a:endParaRPr>
              </a:p>
            </p:txBody>
          </p:sp>
          <p:sp>
            <p:nvSpPr>
              <p:cNvPr id="39" name="Parallelogram 38"/>
              <p:cNvSpPr/>
              <p:nvPr/>
            </p:nvSpPr>
            <p:spPr bwMode="auto">
              <a:xfrm>
                <a:off x="1419113" y="867841"/>
                <a:ext cx="6105183" cy="1252728"/>
              </a:xfrm>
              <a:prstGeom prst="parallelogram">
                <a:avLst>
                  <a:gd name="adj" fmla="val 310451"/>
                </a:avLst>
              </a:prstGeom>
              <a:solidFill>
                <a:srgbClr val="EDF4F7"/>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0" name="Parallelogram 8"/>
              <p:cNvSpPr/>
              <p:nvPr/>
            </p:nvSpPr>
            <p:spPr bwMode="auto">
              <a:xfrm>
                <a:off x="3665421" y="1155234"/>
                <a:ext cx="2216076" cy="713825"/>
              </a:xfrm>
              <a:custGeom>
                <a:avLst/>
                <a:gdLst/>
                <a:ahLst/>
                <a:cxnLst/>
                <a:rect l="l" t="t" r="r" b="b"/>
                <a:pathLst>
                  <a:path w="679381" h="218837">
                    <a:moveTo>
                      <a:pt x="339690" y="0"/>
                    </a:moveTo>
                    <a:lnTo>
                      <a:pt x="679381" y="109418"/>
                    </a:lnTo>
                    <a:lnTo>
                      <a:pt x="339690" y="218837"/>
                    </a:lnTo>
                    <a:lnTo>
                      <a:pt x="0" y="109418"/>
                    </a:lnTo>
                    <a:close/>
                  </a:path>
                </a:pathLst>
              </a:custGeom>
              <a:solidFill>
                <a:srgbClr val="EDF4F7"/>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1" name="Parallelogram 8"/>
              <p:cNvSpPr/>
              <p:nvPr/>
            </p:nvSpPr>
            <p:spPr bwMode="auto">
              <a:xfrm>
                <a:off x="3488189" y="1096267"/>
                <a:ext cx="2216076" cy="713825"/>
              </a:xfrm>
              <a:custGeom>
                <a:avLst/>
                <a:gdLst/>
                <a:ahLst/>
                <a:cxnLst/>
                <a:rect l="l" t="t" r="r" b="b"/>
                <a:pathLst>
                  <a:path w="679381" h="218837">
                    <a:moveTo>
                      <a:pt x="339690" y="0"/>
                    </a:moveTo>
                    <a:lnTo>
                      <a:pt x="679381" y="109418"/>
                    </a:lnTo>
                    <a:lnTo>
                      <a:pt x="339690" y="218837"/>
                    </a:lnTo>
                    <a:lnTo>
                      <a:pt x="0" y="109418"/>
                    </a:lnTo>
                    <a:close/>
                  </a:path>
                </a:pathLst>
              </a:custGeom>
              <a:solidFill>
                <a:srgbClr val="F6FAFB"/>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sp>
            <p:nvSpPr>
              <p:cNvPr id="42" name="Rectangle 13"/>
              <p:cNvSpPr/>
              <p:nvPr/>
            </p:nvSpPr>
            <p:spPr bwMode="auto">
              <a:xfrm>
                <a:off x="4769572" y="1510087"/>
                <a:ext cx="3003288" cy="610482"/>
              </a:xfrm>
              <a:custGeom>
                <a:avLst/>
                <a:gdLst/>
                <a:ahLst/>
                <a:cxnLst/>
                <a:rect l="l" t="t" r="r" b="b"/>
                <a:pathLst>
                  <a:path w="920716" h="187155">
                    <a:moveTo>
                      <a:pt x="339690" y="0"/>
                    </a:moveTo>
                    <a:lnTo>
                      <a:pt x="920716" y="187155"/>
                    </a:lnTo>
                    <a:lnTo>
                      <a:pt x="438045" y="187155"/>
                    </a:lnTo>
                    <a:lnTo>
                      <a:pt x="412714" y="187155"/>
                    </a:lnTo>
                    <a:lnTo>
                      <a:pt x="241335" y="187155"/>
                    </a:lnTo>
                    <a:lnTo>
                      <a:pt x="0" y="109418"/>
                    </a:lnTo>
                    <a:close/>
                  </a:path>
                </a:pathLst>
              </a:custGeom>
              <a:solidFill>
                <a:srgbClr val="DDEBED"/>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sz="1800" b="1">
                  <a:solidFill>
                    <a:schemeClr val="bg1"/>
                  </a:solidFill>
                  <a:latin typeface="+mn-lt"/>
                </a:endParaRPr>
              </a:p>
            </p:txBody>
          </p:sp>
        </p:grpSp>
      </p:grpSp>
      <p:sp>
        <p:nvSpPr>
          <p:cNvPr id="2" name="Title Placeholder 1"/>
          <p:cNvSpPr>
            <a:spLocks noGrp="1"/>
          </p:cNvSpPr>
          <p:nvPr>
            <p:ph type="title"/>
          </p:nvPr>
        </p:nvSpPr>
        <p:spPr>
          <a:xfrm>
            <a:off x="609444" y="304800"/>
            <a:ext cx="10969940" cy="838200"/>
          </a:xfrm>
          <a:prstGeom prst="rect">
            <a:avLst/>
          </a:prstGeom>
        </p:spPr>
        <p:txBody>
          <a:bodyPr vert="horz" lIns="0" tIns="0" rIns="0" bIns="0" rtlCol="0" anchor="b">
            <a:noAutofit/>
          </a:bodyPr>
          <a:lstStyle/>
          <a:p>
            <a:r>
              <a:rPr/>
              <a:t>Click to edit Master title style</a:t>
            </a:r>
          </a:p>
        </p:txBody>
      </p:sp>
      <p:sp>
        <p:nvSpPr>
          <p:cNvPr id="3" name="Text Placeholder 2"/>
          <p:cNvSpPr>
            <a:spLocks noGrp="1"/>
          </p:cNvSpPr>
          <p:nvPr>
            <p:ph type="body" idx="1"/>
          </p:nvPr>
        </p:nvSpPr>
        <p:spPr>
          <a:xfrm>
            <a:off x="609441" y="1447800"/>
            <a:ext cx="10969943" cy="4495801"/>
          </a:xfrm>
          <a:prstGeom prst="rect">
            <a:avLst/>
          </a:prstGeom>
        </p:spPr>
        <p:txBody>
          <a:bodyPr vert="horz" lIns="0" tIns="0" rIns="0" bIns="0" rtlCol="0">
            <a:normAutofit/>
          </a:bodyPr>
          <a:lstStyle/>
          <a:p>
            <a:pPr lvl="0"/>
            <a:r>
              <a:rPr/>
              <a:t>Click to edit Master text styles</a:t>
            </a:r>
          </a:p>
          <a:p>
            <a:pPr lvl="1"/>
            <a:r>
              <a:rPr/>
              <a:t>Second level</a:t>
            </a:r>
          </a:p>
          <a:p>
            <a:pPr lvl="2"/>
            <a:r>
              <a:rPr/>
              <a:t>Third level</a:t>
            </a:r>
          </a:p>
          <a:p>
            <a:pPr lvl="3"/>
            <a:r>
              <a:rPr/>
              <a:t>Fourth level</a:t>
            </a:r>
          </a:p>
          <a:p>
            <a:pPr lvl="4"/>
            <a:r>
              <a:rPr/>
              <a:t>Fifth level</a:t>
            </a:r>
          </a:p>
          <a:p>
            <a:pPr lvl="5"/>
            <a:r>
              <a:rPr/>
              <a:t>Six</a:t>
            </a:r>
          </a:p>
          <a:p>
            <a:pPr lvl="6"/>
            <a:r>
              <a:rPr/>
              <a:t>Seven</a:t>
            </a:r>
          </a:p>
          <a:p>
            <a:pPr lvl="7"/>
            <a:r>
              <a:rPr/>
              <a:t>Eight</a:t>
            </a:r>
          </a:p>
          <a:p>
            <a:pPr lvl="8"/>
            <a:r>
              <a:rPr/>
              <a:t>Nine</a:t>
            </a:r>
          </a:p>
        </p:txBody>
      </p:sp>
      <p:sp>
        <p:nvSpPr>
          <p:cNvPr id="4" name="Date Placeholder 3"/>
          <p:cNvSpPr>
            <a:spLocks noGrp="1"/>
          </p:cNvSpPr>
          <p:nvPr>
            <p:ph type="dt" sz="half" idx="2"/>
          </p:nvPr>
        </p:nvSpPr>
        <p:spPr>
          <a:xfrm>
            <a:off x="4414217" y="6425184"/>
            <a:ext cx="1422030" cy="182880"/>
          </a:xfrm>
          <a:prstGeom prst="rect">
            <a:avLst/>
          </a:prstGeom>
        </p:spPr>
        <p:txBody>
          <a:bodyPr vert="horz" lIns="0" tIns="0" rIns="0" bIns="0" rtlCol="0" anchor="ctr"/>
          <a:lstStyle>
            <a:lvl1pPr algn="l">
              <a:defRPr sz="1000">
                <a:solidFill>
                  <a:schemeClr val="tx1">
                    <a:lumMod val="60000"/>
                    <a:lumOff val="40000"/>
                  </a:schemeClr>
                </a:solidFill>
              </a:defRPr>
            </a:lvl1pPr>
          </a:lstStyle>
          <a:p>
            <a:r>
              <a:rPr lang="en-US" smtClean="0"/>
              <a:t>Date</a:t>
            </a:r>
            <a:endParaRPr/>
          </a:p>
        </p:txBody>
      </p:sp>
      <p:sp>
        <p:nvSpPr>
          <p:cNvPr id="5" name="Footer Placeholder 4"/>
          <p:cNvSpPr>
            <a:spLocks noGrp="1"/>
          </p:cNvSpPr>
          <p:nvPr>
            <p:ph type="ftr" sz="quarter" idx="3"/>
          </p:nvPr>
        </p:nvSpPr>
        <p:spPr>
          <a:xfrm>
            <a:off x="1117310" y="6425184"/>
            <a:ext cx="3191102" cy="182880"/>
          </a:xfrm>
          <a:prstGeom prst="rect">
            <a:avLst/>
          </a:prstGeom>
        </p:spPr>
        <p:txBody>
          <a:bodyPr vert="horz" lIns="0" tIns="0" rIns="0" bIns="0" rtlCol="0" anchor="ctr"/>
          <a:lstStyle>
            <a:lvl1pPr algn="l">
              <a:defRPr sz="1000">
                <a:solidFill>
                  <a:schemeClr val="tx1">
                    <a:lumMod val="60000"/>
                    <a:lumOff val="40000"/>
                  </a:schemeClr>
                </a:solidFill>
              </a:defRPr>
            </a:lvl1pPr>
          </a:lstStyle>
          <a:p>
            <a:r>
              <a:rPr lang="en-US" dirty="0" smtClean="0"/>
              <a:t>InfoScale 7.0  Briefing            © 2015 Symantec Corporation</a:t>
            </a:r>
            <a:endParaRPr dirty="0"/>
          </a:p>
        </p:txBody>
      </p:sp>
      <p:sp>
        <p:nvSpPr>
          <p:cNvPr id="6" name="Slide Number Placeholder 5"/>
          <p:cNvSpPr>
            <a:spLocks noGrp="1"/>
          </p:cNvSpPr>
          <p:nvPr>
            <p:ph type="sldNum" sz="quarter" idx="4"/>
          </p:nvPr>
        </p:nvSpPr>
        <p:spPr>
          <a:xfrm>
            <a:off x="609441" y="6425184"/>
            <a:ext cx="406294" cy="182880"/>
          </a:xfrm>
          <a:prstGeom prst="rect">
            <a:avLst/>
          </a:prstGeom>
        </p:spPr>
        <p:txBody>
          <a:bodyPr vert="horz" lIns="0" tIns="0" rIns="0" bIns="0" rtlCol="0" anchor="ctr"/>
          <a:lstStyle>
            <a:lvl1pPr algn="r">
              <a:defRPr sz="1000">
                <a:solidFill>
                  <a:schemeClr val="tx1">
                    <a:lumMod val="60000"/>
                    <a:lumOff val="40000"/>
                  </a:schemeClr>
                </a:solidFill>
              </a:defRPr>
            </a:lvl1pPr>
          </a:lstStyle>
          <a:p>
            <a:pPr algn="l"/>
            <a:fld id="{C1960183-D323-4677-9D78-78D1D39B0029}" type="slidenum">
              <a:rPr/>
              <a:pPr algn="l"/>
              <a:t>‹#›</a:t>
            </a:fld>
            <a:endParaRPr/>
          </a:p>
        </p:txBody>
      </p:sp>
      <p:grpSp>
        <p:nvGrpSpPr>
          <p:cNvPr id="15" name="Group 14"/>
          <p:cNvGrpSpPr/>
          <p:nvPr/>
        </p:nvGrpSpPr>
        <p:grpSpPr>
          <a:xfrm>
            <a:off x="10586684" y="6415777"/>
            <a:ext cx="1019173" cy="201695"/>
            <a:chOff x="10586684" y="6415777"/>
            <a:chExt cx="1019173" cy="201695"/>
          </a:xfrm>
        </p:grpSpPr>
        <p:sp>
          <p:nvSpPr>
            <p:cNvPr id="26" name="Freeform 5"/>
            <p:cNvSpPr>
              <a:spLocks/>
            </p:cNvSpPr>
            <p:nvPr/>
          </p:nvSpPr>
          <p:spPr bwMode="auto">
            <a:xfrm>
              <a:off x="10921593" y="6429152"/>
              <a:ext cx="157022" cy="188320"/>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27" name="Rectangle 6"/>
            <p:cNvSpPr>
              <a:spLocks noChangeArrowheads="1"/>
            </p:cNvSpPr>
            <p:nvPr/>
          </p:nvSpPr>
          <p:spPr bwMode="auto">
            <a:xfrm>
              <a:off x="11099480" y="6429152"/>
              <a:ext cx="27018" cy="183773"/>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10586684" y="6429152"/>
              <a:ext cx="163977" cy="183773"/>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11262120" y="6429152"/>
              <a:ext cx="163977" cy="183773"/>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10761361" y="6429152"/>
              <a:ext cx="131610" cy="183773"/>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11149503" y="6429152"/>
              <a:ext cx="132947" cy="183773"/>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11429842" y="6429152"/>
              <a:ext cx="150602" cy="183773"/>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noEditPoints="1"/>
            </p:cNvSpPr>
            <p:nvPr/>
          </p:nvSpPr>
          <p:spPr bwMode="auto">
            <a:xfrm>
              <a:off x="11580444" y="6415777"/>
              <a:ext cx="25413" cy="13375"/>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334073047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1" r:id="rId5"/>
    <p:sldLayoutId id="2147483650" r:id="rId6"/>
    <p:sldLayoutId id="2147483663" r:id="rId7"/>
    <p:sldLayoutId id="2147483654" r:id="rId8"/>
    <p:sldLayoutId id="2147483664" r:id="rId9"/>
    <p:sldLayoutId id="2147483655" r:id="rId10"/>
    <p:sldLayoutId id="2147483652" r:id="rId11"/>
    <p:sldLayoutId id="2147483653" r:id="rId12"/>
    <p:sldLayoutId id="2147483656" r:id="rId13"/>
    <p:sldLayoutId id="2147483657" r:id="rId14"/>
    <p:sldLayoutId id="2147483665" r:id="rId15"/>
    <p:sldLayoutId id="2147483666" r:id="rId16"/>
    <p:sldLayoutId id="2147483667" r:id="rId17"/>
    <p:sldLayoutId id="2147483668" r:id="rId18"/>
    <p:sldLayoutId id="2147483669" r:id="rId19"/>
    <p:sldLayoutId id="2147483658" r:id="rId20"/>
    <p:sldLayoutId id="2147483659"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Clr>
          <a:srgbClr val="B3B3B4"/>
        </a:buClr>
        <a:buFont typeface="Arial" panose="020B0604020202020204" pitchFamily="34" charset="0"/>
        <a:buChar char="•"/>
        <a:defRPr sz="2400" kern="1200">
          <a:solidFill>
            <a:schemeClr val="tx1"/>
          </a:solidFill>
          <a:latin typeface="+mn-lt"/>
          <a:ea typeface="+mn-ea"/>
          <a:cs typeface="+mn-cs"/>
        </a:defRPr>
      </a:lvl1pPr>
      <a:lvl2pPr marL="502920" indent="-182880" algn="l" defTabSz="914400" rtl="0" eaLnBrk="1" latinLnBrk="0" hangingPunct="1">
        <a:lnSpc>
          <a:spcPct val="90000"/>
        </a:lnSpc>
        <a:spcBef>
          <a:spcPts val="800"/>
        </a:spcBef>
        <a:buClr>
          <a:srgbClr val="B3B3B4"/>
        </a:buClr>
        <a:buFont typeface="Arial" panose="020B0604020202020204"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600"/>
        </a:spcBef>
        <a:buClr>
          <a:srgbClr val="B3B3B4"/>
        </a:buClr>
        <a:buFont typeface="Arial" panose="020B0604020202020204" pitchFamily="34" charset="0"/>
        <a:buChar char="•"/>
        <a:defRPr sz="18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4pPr>
      <a:lvl5pPr marL="11887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5pPr>
      <a:lvl6pPr marL="14173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6pPr>
      <a:lvl7pPr marL="16459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7pPr>
      <a:lvl8pPr marL="18745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Clr>
          <a:srgbClr val="B3B3B4"/>
        </a:buClr>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image" Target="../media/image36.png"/><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36.png"/><Relationship Id="rId4" Type="http://schemas.openxmlformats.org/officeDocument/2006/relationships/image" Target="../media/image38.png"/></Relationships>
</file>

<file path=ppt/slides/_rels/slide12.xml.rels><?xml version="1.0" encoding="UTF-8" standalone="yes"?>
<Relationships xmlns="http://schemas.openxmlformats.org/package/2006/relationships"><Relationship Id="rId3" Type="http://schemas.openxmlformats.org/officeDocument/2006/relationships/hyperlink" Target="http://www.symantec.com/announcing-veritas-infoscale/"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www.symantec.com/connect/ia-infobi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13" Type="http://schemas.openxmlformats.org/officeDocument/2006/relationships/image" Target="../media/image16.png"/><Relationship Id="rId18" Type="http://schemas.openxmlformats.org/officeDocument/2006/relationships/image" Target="../media/image21.png"/><Relationship Id="rId26" Type="http://schemas.openxmlformats.org/officeDocument/2006/relationships/image" Target="../media/image28.png"/><Relationship Id="rId3" Type="http://schemas.openxmlformats.org/officeDocument/2006/relationships/tags" Target="../tags/tag4.xml"/><Relationship Id="rId21" Type="http://schemas.microsoft.com/office/2007/relationships/hdphoto" Target="../media/hdphoto1.wdp"/><Relationship Id="rId7" Type="http://schemas.openxmlformats.org/officeDocument/2006/relationships/slideLayout" Target="../slideLayouts/slideLayout6.xml"/><Relationship Id="rId12" Type="http://schemas.openxmlformats.org/officeDocument/2006/relationships/image" Target="../media/image15.emf"/><Relationship Id="rId17" Type="http://schemas.openxmlformats.org/officeDocument/2006/relationships/image" Target="../media/image20.png"/><Relationship Id="rId25" Type="http://schemas.openxmlformats.org/officeDocument/2006/relationships/image" Target="../media/image27.jpeg"/><Relationship Id="rId2" Type="http://schemas.openxmlformats.org/officeDocument/2006/relationships/tags" Target="../tags/tag3.xml"/><Relationship Id="rId16" Type="http://schemas.openxmlformats.org/officeDocument/2006/relationships/image" Target="../media/image19.png"/><Relationship Id="rId20" Type="http://schemas.openxmlformats.org/officeDocument/2006/relationships/image" Target="../media/image23.jpe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14.emf"/><Relationship Id="rId24" Type="http://schemas.openxmlformats.org/officeDocument/2006/relationships/image" Target="../media/image26.png"/><Relationship Id="rId5" Type="http://schemas.openxmlformats.org/officeDocument/2006/relationships/tags" Target="../tags/tag6.xml"/><Relationship Id="rId15" Type="http://schemas.openxmlformats.org/officeDocument/2006/relationships/image" Target="../media/image18.png"/><Relationship Id="rId23" Type="http://schemas.openxmlformats.org/officeDocument/2006/relationships/image" Target="../media/image25.emf"/><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tags" Target="../tags/tag5.xml"/><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4.jpeg"/><Relationship Id="rId27"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13" Type="http://schemas.microsoft.com/office/2007/relationships/hdphoto" Target="../media/hdphoto1.wdp"/><Relationship Id="rId3" Type="http://schemas.openxmlformats.org/officeDocument/2006/relationships/tags" Target="../tags/tag10.xml"/><Relationship Id="rId7" Type="http://schemas.openxmlformats.org/officeDocument/2006/relationships/image" Target="../media/image18.png"/><Relationship Id="rId12" Type="http://schemas.openxmlformats.org/officeDocument/2006/relationships/image" Target="../media/image23.jpeg"/><Relationship Id="rId17" Type="http://schemas.openxmlformats.org/officeDocument/2006/relationships/image" Target="../media/image27.jpeg"/><Relationship Id="rId2" Type="http://schemas.openxmlformats.org/officeDocument/2006/relationships/tags" Target="../tags/tag9.xml"/><Relationship Id="rId16" Type="http://schemas.openxmlformats.org/officeDocument/2006/relationships/image" Target="../media/image26.png"/><Relationship Id="rId1" Type="http://schemas.openxmlformats.org/officeDocument/2006/relationships/tags" Target="../tags/tag8.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notesSlide" Target="../notesSlides/notesSlide7.xml"/><Relationship Id="rId15" Type="http://schemas.openxmlformats.org/officeDocument/2006/relationships/image" Target="../media/image25.emf"/><Relationship Id="rId10" Type="http://schemas.openxmlformats.org/officeDocument/2006/relationships/image" Target="../media/image21.png"/><Relationship Id="rId4" Type="http://schemas.openxmlformats.org/officeDocument/2006/relationships/slideLayout" Target="../slideLayouts/slideLayout6.xml"/><Relationship Id="rId9" Type="http://schemas.openxmlformats.org/officeDocument/2006/relationships/image" Target="../media/image20.png"/><Relationship Id="rId14" Type="http://schemas.openxmlformats.org/officeDocument/2006/relationships/image" Target="../media/image24.jpeg"/></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31.png"/><Relationship Id="rId5" Type="http://schemas.openxmlformats.org/officeDocument/2006/relationships/image" Target="../media/image13.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2" y="3124200"/>
            <a:ext cx="9751063" cy="555626"/>
          </a:xfrm>
        </p:spPr>
        <p:txBody>
          <a:bodyPr/>
          <a:lstStyle/>
          <a:p>
            <a:r>
              <a:rPr lang="en-US" dirty="0" smtClean="0"/>
              <a:t>Veritas InfoScale™ Storage</a:t>
            </a:r>
            <a:endParaRPr lang="en-US" dirty="0"/>
          </a:p>
        </p:txBody>
      </p:sp>
      <p:sp>
        <p:nvSpPr>
          <p:cNvPr id="5" name="Text Placeholder 4"/>
          <p:cNvSpPr>
            <a:spLocks noGrp="1"/>
          </p:cNvSpPr>
          <p:nvPr>
            <p:ph type="body" sz="quarter" idx="10"/>
          </p:nvPr>
        </p:nvSpPr>
        <p:spPr>
          <a:xfrm>
            <a:off x="1217612" y="4419600"/>
            <a:ext cx="7313295" cy="301925"/>
          </a:xfrm>
        </p:spPr>
        <p:txBody>
          <a:bodyPr/>
          <a:lstStyle/>
          <a:p>
            <a:r>
              <a:rPr lang="en-US" dirty="0" smtClean="0"/>
              <a:t>Technology Solutions Manager</a:t>
            </a:r>
            <a:endParaRPr lang="en-US" dirty="0"/>
          </a:p>
        </p:txBody>
      </p:sp>
      <p:sp>
        <p:nvSpPr>
          <p:cNvPr id="6" name="Subtitle 5"/>
          <p:cNvSpPr>
            <a:spLocks noGrp="1"/>
          </p:cNvSpPr>
          <p:nvPr>
            <p:ph type="subTitle" idx="1"/>
          </p:nvPr>
        </p:nvSpPr>
        <p:spPr>
          <a:xfrm>
            <a:off x="1217612" y="4038600"/>
            <a:ext cx="7313296" cy="381000"/>
          </a:xfrm>
        </p:spPr>
        <p:txBody>
          <a:bodyPr/>
          <a:lstStyle/>
          <a:p>
            <a:r>
              <a:rPr lang="en-US" dirty="0" smtClean="0"/>
              <a:t>Marius </a:t>
            </a:r>
            <a:r>
              <a:rPr lang="ro-RO" dirty="0" smtClean="0"/>
              <a:t>Ț</a:t>
            </a:r>
            <a:r>
              <a:rPr lang="en-US" dirty="0" smtClean="0"/>
              <a:t>URLEA</a:t>
            </a:r>
            <a:endParaRPr lang="en-US" dirty="0"/>
          </a:p>
        </p:txBody>
      </p:sp>
    </p:spTree>
    <p:extLst>
      <p:ext uri="{BB962C8B-B14F-4D97-AF65-F5344CB8AC3E}">
        <p14:creationId xmlns:p14="http://schemas.microsoft.com/office/powerpoint/2010/main" val="391604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challenges</a:t>
            </a:r>
            <a:endParaRPr lang="en-GB" dirty="0"/>
          </a:p>
        </p:txBody>
      </p:sp>
      <p:sp>
        <p:nvSpPr>
          <p:cNvPr id="25" name="Rectangle 24"/>
          <p:cNvSpPr/>
          <p:nvPr/>
        </p:nvSpPr>
        <p:spPr bwMode="auto">
          <a:xfrm>
            <a:off x="1065212" y="2527588"/>
            <a:ext cx="3352800" cy="2391960"/>
          </a:xfrm>
          <a:prstGeom prst="rect">
            <a:avLst/>
          </a:prstGeom>
          <a:solidFill>
            <a:schemeClr val="bg1">
              <a:lumMod val="75000"/>
            </a:schemeClr>
          </a:solidFill>
          <a:ln w="19050" cap="flat" cmpd="sng" algn="ctr">
            <a:solidFill>
              <a:schemeClr val="bg1">
                <a:lumMod val="65000"/>
              </a:schemeClr>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nSpc>
                <a:spcPct val="90000"/>
              </a:lnSpc>
            </a:pPr>
            <a:endParaRPr lang="en-US" sz="1600" dirty="0">
              <a:solidFill>
                <a:schemeClr val="bg2">
                  <a:lumMod val="50000"/>
                </a:schemeClr>
              </a:solidFill>
              <a:latin typeface="+mj-lt"/>
            </a:endParaRPr>
          </a:p>
        </p:txBody>
      </p:sp>
      <p:sp>
        <p:nvSpPr>
          <p:cNvPr id="26" name="Rectangle 25"/>
          <p:cNvSpPr/>
          <p:nvPr/>
        </p:nvSpPr>
        <p:spPr bwMode="auto">
          <a:xfrm>
            <a:off x="7847012" y="2527588"/>
            <a:ext cx="3352800" cy="2391960"/>
          </a:xfrm>
          <a:prstGeom prst="rect">
            <a:avLst/>
          </a:prstGeom>
          <a:solidFill>
            <a:schemeClr val="bg1">
              <a:lumMod val="75000"/>
            </a:schemeClr>
          </a:solidFill>
          <a:ln w="19050" cap="flat" cmpd="sng" algn="ctr">
            <a:solidFill>
              <a:schemeClr val="bg1">
                <a:lumMod val="65000"/>
              </a:schemeClr>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l">
              <a:lnSpc>
                <a:spcPct val="90000"/>
              </a:lnSpc>
            </a:pPr>
            <a:endParaRPr lang="en-US" sz="1600" dirty="0">
              <a:solidFill>
                <a:schemeClr val="bg2">
                  <a:lumMod val="50000"/>
                </a:schemeClr>
              </a:solidFill>
              <a:latin typeface="+mj-lt"/>
            </a:endParaRPr>
          </a:p>
        </p:txBody>
      </p:sp>
      <p:sp>
        <p:nvSpPr>
          <p:cNvPr id="23" name="Rectangle 22"/>
          <p:cNvSpPr/>
          <p:nvPr/>
        </p:nvSpPr>
        <p:spPr bwMode="auto">
          <a:xfrm>
            <a:off x="7847013" y="1447800"/>
            <a:ext cx="3348224" cy="1066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rPr>
              <a:t>Limited reporting</a:t>
            </a:r>
          </a:p>
        </p:txBody>
      </p:sp>
      <p:sp>
        <p:nvSpPr>
          <p:cNvPr id="19" name="Rectangle 18"/>
          <p:cNvSpPr/>
          <p:nvPr/>
        </p:nvSpPr>
        <p:spPr bwMode="auto">
          <a:xfrm>
            <a:off x="4456113" y="2527588"/>
            <a:ext cx="3352800" cy="2391960"/>
          </a:xfrm>
          <a:prstGeom prst="rect">
            <a:avLst/>
          </a:prstGeom>
          <a:solidFill>
            <a:schemeClr val="bg1">
              <a:lumMod val="85000"/>
            </a:schemeClr>
          </a:solidFill>
          <a:ln w="19050" cap="flat" cmpd="sng" algn="ctr">
            <a:solidFill>
              <a:schemeClr val="bg1">
                <a:lumMod val="65000"/>
              </a:schemeClr>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nSpc>
                <a:spcPct val="90000"/>
              </a:lnSpc>
            </a:pPr>
            <a:endParaRPr lang="en-US" sz="1600" dirty="0">
              <a:solidFill>
                <a:schemeClr val="tx1">
                  <a:lumMod val="75000"/>
                  <a:lumOff val="25000"/>
                </a:schemeClr>
              </a:solidFill>
            </a:endParaRP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10</a:t>
            </a:fld>
            <a:endParaRPr lang="en-US" dirty="0"/>
          </a:p>
        </p:txBody>
      </p:sp>
      <p:sp>
        <p:nvSpPr>
          <p:cNvPr id="12" name="Footer Placeholder 11"/>
          <p:cNvSpPr>
            <a:spLocks noGrp="1"/>
          </p:cNvSpPr>
          <p:nvPr>
            <p:ph type="ftr" sz="quarter" idx="11"/>
          </p:nvPr>
        </p:nvSpPr>
        <p:spPr/>
        <p:txBody>
          <a:bodyPr/>
          <a:lstStyle/>
          <a:p>
            <a:r>
              <a:rPr lang="en-US" smtClean="0"/>
              <a:t>Copyright © 2015 Symantec Corporation</a:t>
            </a:r>
            <a:endParaRPr lang="en-US"/>
          </a:p>
        </p:txBody>
      </p:sp>
      <p:sp>
        <p:nvSpPr>
          <p:cNvPr id="61" name="Rectangle 60"/>
          <p:cNvSpPr/>
          <p:nvPr/>
        </p:nvSpPr>
        <p:spPr bwMode="auto">
          <a:xfrm>
            <a:off x="4456113" y="1447800"/>
            <a:ext cx="3348224" cy="1066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Weak automation and control</a:t>
            </a:r>
            <a:endParaRPr kumimoji="0" lang="en-US" b="1" i="0" u="none" strike="noStrike" cap="none" normalizeH="0" baseline="0" dirty="0" smtClean="0">
              <a:ln>
                <a:noFill/>
              </a:ln>
              <a:solidFill>
                <a:schemeClr val="bg1"/>
              </a:solidFill>
              <a:effectLst/>
            </a:endParaRPr>
          </a:p>
        </p:txBody>
      </p:sp>
      <p:sp>
        <p:nvSpPr>
          <p:cNvPr id="62" name="Rectangle 61"/>
          <p:cNvSpPr/>
          <p:nvPr/>
        </p:nvSpPr>
        <p:spPr bwMode="auto">
          <a:xfrm>
            <a:off x="1065212" y="1447800"/>
            <a:ext cx="3348224" cy="1066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Poor visibility</a:t>
            </a:r>
            <a:endParaRPr kumimoji="0" lang="en-US" b="1" i="0" u="none" strike="noStrike" cap="none" normalizeH="0" baseline="0" dirty="0" smtClean="0">
              <a:ln>
                <a:noFill/>
              </a:ln>
              <a:solidFill>
                <a:schemeClr val="bg1"/>
              </a:solidFill>
              <a:effectLst/>
            </a:endParaRPr>
          </a:p>
        </p:txBody>
      </p:sp>
      <p:pic>
        <p:nvPicPr>
          <p:cNvPr id="35" name="Picture 3" descr="C:\Users\yogesh_ranjan\Desktop\VCS\ImageLibrary\ApplicationInsigh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3824" y="2838268"/>
            <a:ext cx="1651000" cy="1466851"/>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71" descr="CRITICAL_TECHNOLOGIES.pn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177963" y="2795054"/>
            <a:ext cx="1904524" cy="1721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policy.png">
            <a:hlinkClick r:id="" action="ppaction://noaction"/>
          </p:cNvPr>
          <p:cNvPicPr>
            <a:picLocks noChangeAspect="1"/>
          </p:cNvPicPr>
          <p:nvPr/>
        </p:nvPicPr>
        <p:blipFill>
          <a:blip r:embed="rId5" cstate="print"/>
          <a:stretch>
            <a:fillRect/>
          </a:stretch>
        </p:blipFill>
        <p:spPr>
          <a:xfrm>
            <a:off x="8356331" y="3052016"/>
            <a:ext cx="1292635" cy="862855"/>
          </a:xfrm>
          <a:prstGeom prst="rect">
            <a:avLst/>
          </a:prstGeom>
        </p:spPr>
      </p:pic>
      <p:sp>
        <p:nvSpPr>
          <p:cNvPr id="14" name="Rectangle 13"/>
          <p:cNvSpPr/>
          <p:nvPr/>
        </p:nvSpPr>
        <p:spPr bwMode="auto">
          <a:xfrm>
            <a:off x="1065212" y="4953000"/>
            <a:ext cx="10134600" cy="6096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lnSpc>
                <a:spcPct val="90000"/>
              </a:lnSpc>
              <a:spcBef>
                <a:spcPct val="0"/>
              </a:spcBef>
              <a:spcAft>
                <a:spcPct val="0"/>
              </a:spcAft>
            </a:pPr>
            <a:r>
              <a:rPr lang="en-US" b="1" dirty="0" smtClean="0">
                <a:solidFill>
                  <a:srgbClr val="FFFFFF"/>
                </a:solidFill>
              </a:rPr>
              <a:t>High Total Cost of Management</a:t>
            </a:r>
          </a:p>
        </p:txBody>
      </p:sp>
      <p:pic>
        <p:nvPicPr>
          <p:cNvPr id="15" name="Picture 14" descr="cost.pn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7788209" y="5006779"/>
            <a:ext cx="947994" cy="555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204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InfoScale Operations Manager: Maximize InfoScale benefits</a:t>
            </a:r>
            <a:endParaRPr lang="en-GB" dirty="0"/>
          </a:p>
        </p:txBody>
      </p:sp>
      <p:sp>
        <p:nvSpPr>
          <p:cNvPr id="25" name="Rectangle 24"/>
          <p:cNvSpPr/>
          <p:nvPr/>
        </p:nvSpPr>
        <p:spPr bwMode="auto">
          <a:xfrm>
            <a:off x="904791" y="2239244"/>
            <a:ext cx="3352800" cy="3770066"/>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marL="285750" indent="-285750">
              <a:lnSpc>
                <a:spcPct val="90000"/>
              </a:lnSpc>
              <a:buFont typeface="Arial"/>
              <a:buChar char="•"/>
            </a:pPr>
            <a:endParaRPr lang="en-US" sz="1600" dirty="0" smtClean="0">
              <a:solidFill>
                <a:schemeClr val="bg2">
                  <a:lumMod val="50000"/>
                </a:schemeClr>
              </a:solidFill>
              <a:latin typeface="+mj-lt"/>
            </a:endParaRPr>
          </a:p>
          <a:p>
            <a:pPr marL="285750" indent="-285750">
              <a:lnSpc>
                <a:spcPct val="90000"/>
              </a:lnSpc>
              <a:buFont typeface="Arial"/>
              <a:buChar char="•"/>
            </a:pPr>
            <a:endParaRPr lang="en-US" sz="1600" dirty="0">
              <a:solidFill>
                <a:schemeClr val="bg2">
                  <a:lumMod val="50000"/>
                </a:schemeClr>
              </a:solidFill>
              <a:latin typeface="+mj-lt"/>
            </a:endParaRPr>
          </a:p>
          <a:p>
            <a:pPr marL="285750" indent="-285750">
              <a:lnSpc>
                <a:spcPct val="90000"/>
              </a:lnSpc>
              <a:buFont typeface="Arial"/>
              <a:buChar char="•"/>
            </a:pPr>
            <a:endParaRPr lang="en-US" sz="1600" dirty="0" smtClean="0">
              <a:solidFill>
                <a:schemeClr val="bg2">
                  <a:lumMod val="50000"/>
                </a:schemeClr>
              </a:solidFill>
              <a:latin typeface="+mj-lt"/>
            </a:endParaRPr>
          </a:p>
          <a:p>
            <a:pPr>
              <a:lnSpc>
                <a:spcPct val="90000"/>
              </a:lnSpc>
            </a:pPr>
            <a:endParaRPr lang="en-US" sz="1600" dirty="0" smtClean="0">
              <a:solidFill>
                <a:schemeClr val="bg2">
                  <a:lumMod val="50000"/>
                </a:schemeClr>
              </a:solidFill>
              <a:latin typeface="+mj-lt"/>
            </a:endParaRPr>
          </a:p>
          <a:p>
            <a:pPr>
              <a:lnSpc>
                <a:spcPct val="90000"/>
              </a:lnSpc>
            </a:pPr>
            <a:endParaRPr lang="en-US" sz="1600" dirty="0">
              <a:solidFill>
                <a:schemeClr val="bg2">
                  <a:lumMod val="50000"/>
                </a:schemeClr>
              </a:solidFill>
              <a:latin typeface="+mj-lt"/>
            </a:endParaRPr>
          </a:p>
          <a:p>
            <a:pPr>
              <a:lnSpc>
                <a:spcPct val="90000"/>
              </a:lnSpc>
            </a:pPr>
            <a:endParaRPr lang="en-US" sz="1600" dirty="0" smtClean="0">
              <a:solidFill>
                <a:schemeClr val="bg2">
                  <a:lumMod val="50000"/>
                </a:schemeClr>
              </a:solidFill>
              <a:latin typeface="+mj-lt"/>
            </a:endParaRPr>
          </a:p>
          <a:p>
            <a:pPr>
              <a:lnSpc>
                <a:spcPct val="90000"/>
              </a:lnSpc>
            </a:pPr>
            <a:endParaRPr lang="en-US" sz="1600" dirty="0">
              <a:solidFill>
                <a:schemeClr val="bg2">
                  <a:lumMod val="50000"/>
                </a:schemeClr>
              </a:solidFill>
              <a:latin typeface="+mj-lt"/>
            </a:endParaRPr>
          </a:p>
          <a:p>
            <a:pPr marL="285750" indent="-285750">
              <a:lnSpc>
                <a:spcPct val="90000"/>
              </a:lnSpc>
              <a:buFont typeface="Arial"/>
              <a:buChar char="•"/>
            </a:pPr>
            <a:endParaRPr lang="en-US" sz="1600" dirty="0" smtClean="0">
              <a:solidFill>
                <a:schemeClr val="bg2">
                  <a:lumMod val="50000"/>
                </a:schemeClr>
              </a:solidFill>
              <a:latin typeface="+mj-lt"/>
            </a:endParaRPr>
          </a:p>
          <a:p>
            <a:pPr marL="285750" indent="-285750">
              <a:lnSpc>
                <a:spcPct val="90000"/>
              </a:lnSpc>
              <a:buFont typeface="Arial"/>
              <a:buChar char="•"/>
            </a:pPr>
            <a:endParaRPr lang="en-US" sz="1600" dirty="0">
              <a:solidFill>
                <a:schemeClr val="bg2">
                  <a:lumMod val="50000"/>
                </a:schemeClr>
              </a:solidFill>
              <a:latin typeface="+mj-lt"/>
            </a:endParaRPr>
          </a:p>
          <a:p>
            <a:pPr marL="285750" indent="-285750">
              <a:lnSpc>
                <a:spcPct val="90000"/>
              </a:lnSpc>
              <a:buFont typeface="Arial"/>
              <a:buChar char="•"/>
            </a:pPr>
            <a:r>
              <a:rPr lang="en-US" sz="1600" dirty="0" smtClean="0">
                <a:solidFill>
                  <a:schemeClr val="bg2">
                    <a:lumMod val="50000"/>
                  </a:schemeClr>
                </a:solidFill>
                <a:latin typeface="+mj-lt"/>
              </a:rPr>
              <a:t>Role-based access control</a:t>
            </a:r>
          </a:p>
          <a:p>
            <a:pPr marL="285750" indent="-285750">
              <a:lnSpc>
                <a:spcPct val="90000"/>
              </a:lnSpc>
              <a:buFont typeface="Arial"/>
              <a:buChar char="•"/>
            </a:pPr>
            <a:r>
              <a:rPr lang="en-US" sz="1600" dirty="0" smtClean="0">
                <a:solidFill>
                  <a:schemeClr val="bg2">
                    <a:lumMod val="50000"/>
                  </a:schemeClr>
                </a:solidFill>
                <a:latin typeface="+mj-lt"/>
              </a:rPr>
              <a:t>Centralized audit recording</a:t>
            </a:r>
          </a:p>
          <a:p>
            <a:pPr marL="285750" indent="-285750">
              <a:lnSpc>
                <a:spcPct val="90000"/>
              </a:lnSpc>
              <a:buFont typeface="Arial"/>
              <a:buChar char="•"/>
            </a:pPr>
            <a:r>
              <a:rPr lang="en-US" sz="1600" dirty="0" smtClean="0">
                <a:solidFill>
                  <a:schemeClr val="bg2">
                    <a:lumMod val="50000"/>
                  </a:schemeClr>
                </a:solidFill>
                <a:latin typeface="+mj-lt"/>
              </a:rPr>
              <a:t>Multi-cluster management</a:t>
            </a:r>
          </a:p>
          <a:p>
            <a:pPr marL="285750" indent="-285750">
              <a:lnSpc>
                <a:spcPct val="90000"/>
              </a:lnSpc>
              <a:buFont typeface="Arial"/>
              <a:buChar char="•"/>
            </a:pPr>
            <a:r>
              <a:rPr lang="en-US" sz="1600" dirty="0" smtClean="0">
                <a:solidFill>
                  <a:schemeClr val="bg2">
                    <a:lumMod val="50000"/>
                  </a:schemeClr>
                </a:solidFill>
                <a:latin typeface="+mj-lt"/>
              </a:rPr>
              <a:t>Customizable interfaces</a:t>
            </a:r>
          </a:p>
          <a:p>
            <a:pPr>
              <a:lnSpc>
                <a:spcPct val="90000"/>
              </a:lnSpc>
            </a:pPr>
            <a:endParaRPr lang="en-US" sz="1600" dirty="0">
              <a:solidFill>
                <a:schemeClr val="bg2">
                  <a:lumMod val="50000"/>
                </a:schemeClr>
              </a:solidFill>
              <a:latin typeface="+mj-lt"/>
            </a:endParaRPr>
          </a:p>
        </p:txBody>
      </p:sp>
      <p:sp>
        <p:nvSpPr>
          <p:cNvPr id="26" name="Rectangle 25"/>
          <p:cNvSpPr/>
          <p:nvPr/>
        </p:nvSpPr>
        <p:spPr bwMode="auto">
          <a:xfrm>
            <a:off x="7686591" y="2239244"/>
            <a:ext cx="3352800" cy="3770066"/>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marL="285750" indent="-285750" algn="l">
              <a:lnSpc>
                <a:spcPct val="90000"/>
              </a:lnSpc>
              <a:buFont typeface="Arial"/>
              <a:buChar char="•"/>
            </a:pPr>
            <a:endParaRPr lang="en-US" sz="1600" dirty="0" smtClean="0">
              <a:solidFill>
                <a:schemeClr val="bg2">
                  <a:lumMod val="50000"/>
                </a:schemeClr>
              </a:solidFill>
              <a:latin typeface="+mj-lt"/>
            </a:endParaRPr>
          </a:p>
          <a:p>
            <a:pPr marL="285750" indent="-285750" algn="l">
              <a:lnSpc>
                <a:spcPct val="90000"/>
              </a:lnSpc>
              <a:buFont typeface="Arial"/>
              <a:buChar char="•"/>
            </a:pPr>
            <a:endParaRPr lang="en-US" sz="1600" dirty="0">
              <a:solidFill>
                <a:schemeClr val="bg2">
                  <a:lumMod val="50000"/>
                </a:schemeClr>
              </a:solidFill>
              <a:latin typeface="+mj-lt"/>
            </a:endParaRPr>
          </a:p>
          <a:p>
            <a:pPr marL="285750" indent="-285750" algn="l">
              <a:lnSpc>
                <a:spcPct val="90000"/>
              </a:lnSpc>
              <a:buFont typeface="Arial"/>
              <a:buChar char="•"/>
            </a:pPr>
            <a:endParaRPr lang="en-US" sz="1600" dirty="0" smtClean="0">
              <a:solidFill>
                <a:schemeClr val="bg2">
                  <a:lumMod val="50000"/>
                </a:schemeClr>
              </a:solidFill>
              <a:latin typeface="+mj-lt"/>
            </a:endParaRPr>
          </a:p>
          <a:p>
            <a:pPr marL="285750" indent="-285750" algn="l">
              <a:lnSpc>
                <a:spcPct val="90000"/>
              </a:lnSpc>
              <a:buFont typeface="Arial"/>
              <a:buChar char="•"/>
            </a:pPr>
            <a:endParaRPr lang="en-US" sz="1600" dirty="0" smtClean="0">
              <a:solidFill>
                <a:schemeClr val="bg2">
                  <a:lumMod val="50000"/>
                </a:schemeClr>
              </a:solidFill>
              <a:latin typeface="+mj-lt"/>
            </a:endParaRPr>
          </a:p>
          <a:p>
            <a:pPr marL="285750" indent="-285750" algn="l">
              <a:lnSpc>
                <a:spcPct val="90000"/>
              </a:lnSpc>
              <a:buFont typeface="Arial"/>
              <a:buChar char="•"/>
            </a:pPr>
            <a:endParaRPr lang="en-US" sz="1600" dirty="0">
              <a:solidFill>
                <a:schemeClr val="bg2">
                  <a:lumMod val="50000"/>
                </a:schemeClr>
              </a:solidFill>
              <a:latin typeface="+mj-lt"/>
            </a:endParaRPr>
          </a:p>
          <a:p>
            <a:pPr marL="285750" indent="-285750" algn="l">
              <a:lnSpc>
                <a:spcPct val="90000"/>
              </a:lnSpc>
              <a:buFont typeface="Arial"/>
              <a:buChar char="•"/>
            </a:pPr>
            <a:endParaRPr lang="en-US" sz="1600" dirty="0" smtClean="0">
              <a:solidFill>
                <a:schemeClr val="bg2">
                  <a:lumMod val="50000"/>
                </a:schemeClr>
              </a:solidFill>
              <a:latin typeface="+mj-lt"/>
            </a:endParaRPr>
          </a:p>
          <a:p>
            <a:pPr marL="285750" indent="-285750" algn="l">
              <a:lnSpc>
                <a:spcPct val="90000"/>
              </a:lnSpc>
              <a:buFont typeface="Arial"/>
              <a:buChar char="•"/>
            </a:pPr>
            <a:endParaRPr lang="en-US" sz="1600" dirty="0">
              <a:solidFill>
                <a:schemeClr val="bg2">
                  <a:lumMod val="50000"/>
                </a:schemeClr>
              </a:solidFill>
              <a:latin typeface="+mj-lt"/>
            </a:endParaRPr>
          </a:p>
          <a:p>
            <a:pPr marL="285750" indent="-285750" algn="l">
              <a:lnSpc>
                <a:spcPct val="90000"/>
              </a:lnSpc>
              <a:buFont typeface="Arial"/>
              <a:buChar char="•"/>
            </a:pPr>
            <a:endParaRPr lang="en-US" sz="1600" dirty="0">
              <a:solidFill>
                <a:schemeClr val="bg2">
                  <a:lumMod val="50000"/>
                </a:schemeClr>
              </a:solidFill>
              <a:latin typeface="+mj-lt"/>
            </a:endParaRPr>
          </a:p>
          <a:p>
            <a:pPr algn="l">
              <a:lnSpc>
                <a:spcPct val="90000"/>
              </a:lnSpc>
            </a:pPr>
            <a:endParaRPr lang="en-US" sz="1600" dirty="0" smtClean="0">
              <a:solidFill>
                <a:schemeClr val="bg2">
                  <a:lumMod val="50000"/>
                </a:schemeClr>
              </a:solidFill>
              <a:latin typeface="+mj-lt"/>
            </a:endParaRPr>
          </a:p>
          <a:p>
            <a:pPr marL="285750" indent="-285750" algn="l">
              <a:lnSpc>
                <a:spcPct val="90000"/>
              </a:lnSpc>
              <a:buFont typeface="Arial"/>
              <a:buChar char="•"/>
            </a:pPr>
            <a:r>
              <a:rPr lang="en-US" sz="1600" dirty="0" smtClean="0">
                <a:solidFill>
                  <a:schemeClr val="bg2">
                    <a:lumMod val="50000"/>
                  </a:schemeClr>
                </a:solidFill>
                <a:latin typeface="+mj-lt"/>
              </a:rPr>
              <a:t>Server</a:t>
            </a:r>
          </a:p>
          <a:p>
            <a:pPr marL="285750" indent="-285750" algn="l">
              <a:lnSpc>
                <a:spcPct val="90000"/>
              </a:lnSpc>
              <a:buFont typeface="Arial"/>
              <a:buChar char="•"/>
            </a:pPr>
            <a:r>
              <a:rPr lang="en-US" sz="1600" dirty="0" smtClean="0">
                <a:solidFill>
                  <a:schemeClr val="bg2">
                    <a:lumMod val="50000"/>
                  </a:schemeClr>
                </a:solidFill>
                <a:latin typeface="+mj-lt"/>
              </a:rPr>
              <a:t>Storage</a:t>
            </a:r>
          </a:p>
          <a:p>
            <a:pPr marL="285750" indent="-285750" algn="l">
              <a:lnSpc>
                <a:spcPct val="90000"/>
              </a:lnSpc>
              <a:buFont typeface="Arial"/>
              <a:buChar char="•"/>
            </a:pPr>
            <a:r>
              <a:rPr lang="en-US" sz="1600" dirty="0" smtClean="0">
                <a:solidFill>
                  <a:schemeClr val="bg2">
                    <a:lumMod val="50000"/>
                  </a:schemeClr>
                </a:solidFill>
                <a:latin typeface="+mj-lt"/>
              </a:rPr>
              <a:t>Availability </a:t>
            </a:r>
          </a:p>
          <a:p>
            <a:pPr marL="285750" indent="-285750" algn="l">
              <a:lnSpc>
                <a:spcPct val="90000"/>
              </a:lnSpc>
              <a:buFont typeface="Arial"/>
              <a:buChar char="•"/>
            </a:pPr>
            <a:r>
              <a:rPr lang="en-US" sz="1600" dirty="0" smtClean="0">
                <a:solidFill>
                  <a:schemeClr val="bg2">
                    <a:lumMod val="50000"/>
                  </a:schemeClr>
                </a:solidFill>
                <a:latin typeface="+mj-lt"/>
              </a:rPr>
              <a:t>Licenses</a:t>
            </a:r>
            <a:endParaRPr lang="en-US" sz="1600" dirty="0">
              <a:solidFill>
                <a:schemeClr val="bg2">
                  <a:lumMod val="50000"/>
                </a:schemeClr>
              </a:solidFill>
              <a:latin typeface="+mj-lt"/>
            </a:endParaRPr>
          </a:p>
        </p:txBody>
      </p:sp>
      <p:sp>
        <p:nvSpPr>
          <p:cNvPr id="23" name="Rectangle 22"/>
          <p:cNvSpPr/>
          <p:nvPr/>
        </p:nvSpPr>
        <p:spPr bwMode="auto">
          <a:xfrm>
            <a:off x="7686592" y="1769056"/>
            <a:ext cx="3348224"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Extensive Reporting</a:t>
            </a:r>
            <a:endParaRPr kumimoji="0" lang="en-US" b="1" i="0" u="none" strike="noStrike" cap="none" normalizeH="0" baseline="0" dirty="0" smtClean="0">
              <a:ln>
                <a:noFill/>
              </a:ln>
              <a:solidFill>
                <a:schemeClr val="bg1"/>
              </a:solidFill>
              <a:effectLst/>
            </a:endParaRPr>
          </a:p>
        </p:txBody>
      </p:sp>
      <p:sp>
        <p:nvSpPr>
          <p:cNvPr id="19" name="Rectangle 18"/>
          <p:cNvSpPr/>
          <p:nvPr/>
        </p:nvSpPr>
        <p:spPr bwMode="auto">
          <a:xfrm>
            <a:off x="4295692" y="2239244"/>
            <a:ext cx="3352800" cy="3770066"/>
          </a:xfrm>
          <a:prstGeom prst="rect">
            <a:avLst/>
          </a:prstGeom>
          <a:solidFill>
            <a:srgbClr val="FADBD2"/>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marL="285750" indent="-285750">
              <a:lnSpc>
                <a:spcPct val="90000"/>
              </a:lnSpc>
              <a:buFont typeface="Arial"/>
              <a:buChar char="•"/>
            </a:pPr>
            <a:endParaRPr lang="en-US" sz="1600" dirty="0" smtClean="0">
              <a:solidFill>
                <a:schemeClr val="tx1">
                  <a:lumMod val="75000"/>
                  <a:lumOff val="25000"/>
                </a:schemeClr>
              </a:solidFill>
            </a:endParaRPr>
          </a:p>
          <a:p>
            <a:pPr marL="285750" indent="-285750">
              <a:lnSpc>
                <a:spcPct val="90000"/>
              </a:lnSpc>
              <a:buFont typeface="Arial"/>
              <a:buChar char="•"/>
            </a:pPr>
            <a:endParaRPr lang="en-US" sz="1600" dirty="0">
              <a:solidFill>
                <a:schemeClr val="tx1">
                  <a:lumMod val="75000"/>
                  <a:lumOff val="25000"/>
                </a:schemeClr>
              </a:solidFill>
            </a:endParaRPr>
          </a:p>
          <a:p>
            <a:pPr marL="285750" indent="-285750">
              <a:lnSpc>
                <a:spcPct val="90000"/>
              </a:lnSpc>
              <a:buFont typeface="Arial"/>
              <a:buChar char="•"/>
            </a:pPr>
            <a:endParaRPr lang="en-US" sz="1600" dirty="0" smtClean="0">
              <a:solidFill>
                <a:schemeClr val="tx1">
                  <a:lumMod val="75000"/>
                  <a:lumOff val="25000"/>
                </a:schemeClr>
              </a:solidFill>
            </a:endParaRPr>
          </a:p>
          <a:p>
            <a:pPr marL="285750" indent="-285750">
              <a:lnSpc>
                <a:spcPct val="90000"/>
              </a:lnSpc>
              <a:buFont typeface="Arial"/>
              <a:buChar char="•"/>
            </a:pPr>
            <a:endParaRPr lang="en-US" sz="1600" dirty="0">
              <a:solidFill>
                <a:schemeClr val="tx1">
                  <a:lumMod val="75000"/>
                  <a:lumOff val="25000"/>
                </a:schemeClr>
              </a:solidFill>
            </a:endParaRPr>
          </a:p>
          <a:p>
            <a:pPr marL="285750" indent="-285750">
              <a:lnSpc>
                <a:spcPct val="90000"/>
              </a:lnSpc>
              <a:buFont typeface="Arial"/>
              <a:buChar char="•"/>
            </a:pPr>
            <a:endParaRPr lang="en-US" sz="1600" dirty="0" smtClean="0">
              <a:solidFill>
                <a:schemeClr val="tx1">
                  <a:lumMod val="75000"/>
                  <a:lumOff val="25000"/>
                </a:schemeClr>
              </a:solidFill>
            </a:endParaRPr>
          </a:p>
          <a:p>
            <a:pPr marL="285750" indent="-285750">
              <a:lnSpc>
                <a:spcPct val="90000"/>
              </a:lnSpc>
              <a:buFont typeface="Arial"/>
              <a:buChar char="•"/>
            </a:pPr>
            <a:endParaRPr lang="en-US" sz="1600" dirty="0">
              <a:solidFill>
                <a:schemeClr val="tx1">
                  <a:lumMod val="75000"/>
                  <a:lumOff val="25000"/>
                </a:schemeClr>
              </a:solidFill>
            </a:endParaRPr>
          </a:p>
          <a:p>
            <a:pPr>
              <a:lnSpc>
                <a:spcPct val="90000"/>
              </a:lnSpc>
            </a:pPr>
            <a:endParaRPr lang="en-US" sz="1600" dirty="0" smtClean="0">
              <a:solidFill>
                <a:schemeClr val="tx1">
                  <a:lumMod val="75000"/>
                  <a:lumOff val="25000"/>
                </a:schemeClr>
              </a:solidFill>
            </a:endParaRPr>
          </a:p>
          <a:p>
            <a:pPr marL="285750" indent="-285750">
              <a:lnSpc>
                <a:spcPct val="90000"/>
              </a:lnSpc>
              <a:buFont typeface="Arial"/>
              <a:buChar char="•"/>
            </a:pPr>
            <a:endParaRPr lang="en-US" sz="1600" dirty="0">
              <a:solidFill>
                <a:schemeClr val="tx1">
                  <a:lumMod val="75000"/>
                  <a:lumOff val="25000"/>
                </a:schemeClr>
              </a:solidFill>
            </a:endParaRPr>
          </a:p>
          <a:p>
            <a:pPr marL="285750" indent="-285750">
              <a:lnSpc>
                <a:spcPct val="90000"/>
              </a:lnSpc>
              <a:buFont typeface="Arial"/>
              <a:buChar char="•"/>
            </a:pPr>
            <a:endParaRPr lang="en-US" sz="1600" dirty="0" smtClean="0">
              <a:solidFill>
                <a:schemeClr val="tx1">
                  <a:lumMod val="75000"/>
                  <a:lumOff val="25000"/>
                </a:schemeClr>
              </a:solidFill>
            </a:endParaRPr>
          </a:p>
          <a:p>
            <a:pPr marL="285750" indent="-285750">
              <a:lnSpc>
                <a:spcPct val="90000"/>
              </a:lnSpc>
              <a:buFont typeface="Arial"/>
              <a:buChar char="•"/>
            </a:pPr>
            <a:r>
              <a:rPr lang="en-US" sz="1600" dirty="0" smtClean="0">
                <a:solidFill>
                  <a:schemeClr val="tx1">
                    <a:lumMod val="75000"/>
                    <a:lumOff val="25000"/>
                  </a:schemeClr>
                </a:solidFill>
              </a:rPr>
              <a:t>Virtual Business Services</a:t>
            </a:r>
          </a:p>
          <a:p>
            <a:pPr marL="285750" indent="-285750">
              <a:lnSpc>
                <a:spcPct val="90000"/>
              </a:lnSpc>
              <a:buFont typeface="Arial"/>
              <a:buChar char="•"/>
            </a:pPr>
            <a:r>
              <a:rPr lang="en-US" sz="1600" dirty="0" smtClean="0">
                <a:solidFill>
                  <a:schemeClr val="tx1">
                    <a:lumMod val="75000"/>
                    <a:lumOff val="25000"/>
                  </a:schemeClr>
                </a:solidFill>
              </a:rPr>
              <a:t>Recovery automation</a:t>
            </a:r>
          </a:p>
          <a:p>
            <a:pPr marL="285750" indent="-285750">
              <a:lnSpc>
                <a:spcPct val="90000"/>
              </a:lnSpc>
              <a:buFont typeface="Arial"/>
              <a:buChar char="•"/>
            </a:pPr>
            <a:r>
              <a:rPr lang="en-US" sz="1600" dirty="0" smtClean="0">
                <a:solidFill>
                  <a:schemeClr val="tx1">
                    <a:lumMod val="75000"/>
                    <a:lumOff val="25000"/>
                  </a:schemeClr>
                </a:solidFill>
              </a:rPr>
              <a:t>Built-in wizards</a:t>
            </a:r>
          </a:p>
          <a:p>
            <a:pPr marL="285750" indent="-285750">
              <a:lnSpc>
                <a:spcPct val="90000"/>
              </a:lnSpc>
              <a:buFont typeface="Arial"/>
              <a:buChar char="•"/>
            </a:pPr>
            <a:r>
              <a:rPr lang="en-US" sz="1600" dirty="0" smtClean="0">
                <a:solidFill>
                  <a:schemeClr val="tx1">
                    <a:lumMod val="75000"/>
                    <a:lumOff val="25000"/>
                  </a:schemeClr>
                </a:solidFill>
              </a:rPr>
              <a:t>Policy driven</a:t>
            </a: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11</a:t>
            </a:fld>
            <a:endParaRPr lang="en-US" dirty="0"/>
          </a:p>
        </p:txBody>
      </p:sp>
      <p:sp>
        <p:nvSpPr>
          <p:cNvPr id="12" name="Footer Placeholder 11"/>
          <p:cNvSpPr>
            <a:spLocks noGrp="1"/>
          </p:cNvSpPr>
          <p:nvPr>
            <p:ph type="ftr" sz="quarter" idx="11"/>
          </p:nvPr>
        </p:nvSpPr>
        <p:spPr/>
        <p:txBody>
          <a:bodyPr/>
          <a:lstStyle/>
          <a:p>
            <a:r>
              <a:rPr lang="en-US" smtClean="0"/>
              <a:t>Copyright © 2015 Symantec Corporation</a:t>
            </a:r>
            <a:endParaRPr lang="en-US"/>
          </a:p>
        </p:txBody>
      </p:sp>
      <p:sp>
        <p:nvSpPr>
          <p:cNvPr id="61" name="Rectangle 60"/>
          <p:cNvSpPr/>
          <p:nvPr/>
        </p:nvSpPr>
        <p:spPr bwMode="auto">
          <a:xfrm>
            <a:off x="4295692" y="1769056"/>
            <a:ext cx="3348224"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Automation and Control</a:t>
            </a:r>
            <a:endParaRPr kumimoji="0" lang="en-US" b="1" i="0" u="none" strike="noStrike" cap="none" normalizeH="0" baseline="0" dirty="0" smtClean="0">
              <a:ln>
                <a:noFill/>
              </a:ln>
              <a:solidFill>
                <a:schemeClr val="bg1"/>
              </a:solidFill>
              <a:effectLst/>
            </a:endParaRPr>
          </a:p>
        </p:txBody>
      </p:sp>
      <p:sp>
        <p:nvSpPr>
          <p:cNvPr id="62" name="Rectangle 61"/>
          <p:cNvSpPr/>
          <p:nvPr/>
        </p:nvSpPr>
        <p:spPr bwMode="auto">
          <a:xfrm>
            <a:off x="904791" y="1769056"/>
            <a:ext cx="3348224"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Centralized Visibility</a:t>
            </a:r>
            <a:endParaRPr kumimoji="0" lang="en-US" b="1" i="0" u="none" strike="noStrike" cap="none" normalizeH="0" baseline="0" dirty="0" smtClean="0">
              <a:ln>
                <a:noFill/>
              </a:ln>
              <a:solidFill>
                <a:schemeClr val="bg1"/>
              </a:solidFill>
              <a:effectLst/>
            </a:endParaRPr>
          </a:p>
        </p:txBody>
      </p:sp>
      <p:sp>
        <p:nvSpPr>
          <p:cNvPr id="6" name="TextBox 5"/>
          <p:cNvSpPr txBox="1"/>
          <p:nvPr/>
        </p:nvSpPr>
        <p:spPr bwMode="ltGray">
          <a:xfrm>
            <a:off x="4946129" y="1769056"/>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endParaRPr lang="en-US" dirty="0"/>
          </a:p>
        </p:txBody>
      </p:sp>
      <p:pic>
        <p:nvPicPr>
          <p:cNvPr id="32" name="Picture 31" descr="db_cntrlmngt.png"/>
          <p:cNvPicPr>
            <a:picLocks noChangeAspect="1"/>
          </p:cNvPicPr>
          <p:nvPr/>
        </p:nvPicPr>
        <p:blipFill>
          <a:blip r:embed="rId3"/>
          <a:stretch>
            <a:fillRect/>
          </a:stretch>
        </p:blipFill>
        <p:spPr>
          <a:xfrm>
            <a:off x="1742991" y="2531056"/>
            <a:ext cx="1676400" cy="1768420"/>
          </a:xfrm>
          <a:prstGeom prst="rect">
            <a:avLst/>
          </a:prstGeom>
        </p:spPr>
      </p:pic>
      <p:pic>
        <p:nvPicPr>
          <p:cNvPr id="33" name="Picture 32" descr="Tech.png"/>
          <p:cNvPicPr>
            <a:picLocks noChangeAspect="1"/>
          </p:cNvPicPr>
          <p:nvPr/>
        </p:nvPicPr>
        <p:blipFill>
          <a:blip r:embed="rId4"/>
          <a:stretch>
            <a:fillRect/>
          </a:stretch>
        </p:blipFill>
        <p:spPr>
          <a:xfrm>
            <a:off x="5610585" y="2531056"/>
            <a:ext cx="723014" cy="1371600"/>
          </a:xfrm>
          <a:prstGeom prst="rect">
            <a:avLst/>
          </a:prstGeom>
        </p:spPr>
      </p:pic>
      <p:pic>
        <p:nvPicPr>
          <p:cNvPr id="24" name="Picture 23" descr="policy.png">
            <a:hlinkClick r:id="" action="ppaction://noaction"/>
          </p:cNvPr>
          <p:cNvPicPr>
            <a:picLocks noChangeAspect="1"/>
          </p:cNvPicPr>
          <p:nvPr/>
        </p:nvPicPr>
        <p:blipFill>
          <a:blip r:embed="rId5" cstate="print"/>
          <a:stretch>
            <a:fillRect/>
          </a:stretch>
        </p:blipFill>
        <p:spPr>
          <a:xfrm>
            <a:off x="8981991" y="2574533"/>
            <a:ext cx="1040914" cy="694827"/>
          </a:xfrm>
          <a:prstGeom prst="rect">
            <a:avLst/>
          </a:prstGeom>
        </p:spPr>
      </p:pic>
      <p:pic>
        <p:nvPicPr>
          <p:cNvPr id="27" name="Picture 26" descr="policy.png">
            <a:hlinkClick r:id="" action="ppaction://noaction"/>
          </p:cNvPr>
          <p:cNvPicPr>
            <a:picLocks noChangeAspect="1"/>
          </p:cNvPicPr>
          <p:nvPr/>
        </p:nvPicPr>
        <p:blipFill>
          <a:blip r:embed="rId5" cstate="print"/>
          <a:stretch>
            <a:fillRect/>
          </a:stretch>
        </p:blipFill>
        <p:spPr>
          <a:xfrm>
            <a:off x="8562891" y="2921946"/>
            <a:ext cx="1040914" cy="694827"/>
          </a:xfrm>
          <a:prstGeom prst="rect">
            <a:avLst/>
          </a:prstGeom>
        </p:spPr>
      </p:pic>
      <p:pic>
        <p:nvPicPr>
          <p:cNvPr id="28" name="Picture 27" descr="policy.png">
            <a:hlinkClick r:id="" action="ppaction://noaction"/>
          </p:cNvPr>
          <p:cNvPicPr>
            <a:picLocks noChangeAspect="1"/>
          </p:cNvPicPr>
          <p:nvPr/>
        </p:nvPicPr>
        <p:blipFill>
          <a:blip r:embed="rId5" cstate="print"/>
          <a:stretch>
            <a:fillRect/>
          </a:stretch>
        </p:blipFill>
        <p:spPr>
          <a:xfrm>
            <a:off x="8042434" y="3269360"/>
            <a:ext cx="1040914" cy="694827"/>
          </a:xfrm>
          <a:prstGeom prst="rect">
            <a:avLst/>
          </a:prstGeom>
        </p:spPr>
      </p:pic>
    </p:spTree>
    <p:extLst>
      <p:ext uri="{BB962C8B-B14F-4D97-AF65-F5344CB8AC3E}">
        <p14:creationId xmlns:p14="http://schemas.microsoft.com/office/powerpoint/2010/main" val="46991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More information</a:t>
            </a:r>
            <a:endParaRPr lang="en-US" dirty="0"/>
          </a:p>
        </p:txBody>
      </p:sp>
      <p:sp>
        <p:nvSpPr>
          <p:cNvPr id="5" name="Content Placeholder 4"/>
          <p:cNvSpPr>
            <a:spLocks noGrp="1"/>
          </p:cNvSpPr>
          <p:nvPr>
            <p:ph idx="1"/>
          </p:nvPr>
        </p:nvSpPr>
        <p:spPr/>
        <p:txBody>
          <a:bodyPr/>
          <a:lstStyle/>
          <a:p>
            <a:r>
              <a:rPr lang="en-US" dirty="0" smtClean="0"/>
              <a:t>Access datasheets and whitepapers - </a:t>
            </a:r>
            <a:r>
              <a:rPr lang="en-US" dirty="0" smtClean="0">
                <a:hlinkClick r:id="rId3"/>
              </a:rPr>
              <a:t>InfoScale product page</a:t>
            </a:r>
            <a:endParaRPr lang="en-US" dirty="0" smtClean="0"/>
          </a:p>
          <a:p>
            <a:r>
              <a:rPr lang="en-US" dirty="0" smtClean="0"/>
              <a:t>Watch short videos to learn about underlying technologies – </a:t>
            </a:r>
            <a:r>
              <a:rPr lang="en-US" dirty="0" smtClean="0">
                <a:hlinkClick r:id="rId4"/>
              </a:rPr>
              <a:t>InfoBits videos page</a:t>
            </a:r>
            <a:endParaRPr lang="en-US" dirty="0"/>
          </a:p>
        </p:txBody>
      </p:sp>
      <p:sp>
        <p:nvSpPr>
          <p:cNvPr id="2" name="Footer Placeholder 1"/>
          <p:cNvSpPr>
            <a:spLocks noGrp="1"/>
          </p:cNvSpPr>
          <p:nvPr>
            <p:ph type="ftr" sz="quarter" idx="11"/>
          </p:nvPr>
        </p:nvSpPr>
        <p:spPr/>
        <p:txBody>
          <a:bodyPr/>
          <a:lstStyle/>
          <a:p>
            <a:r>
              <a:rPr lang="en-US" smtClean="0"/>
              <a:t>Copyright © 2015 Symantec Corporation</a:t>
            </a:r>
            <a:endParaRPr lang="en-US"/>
          </a:p>
        </p:txBody>
      </p:sp>
      <p:sp>
        <p:nvSpPr>
          <p:cNvPr id="3" name="Slide Number Placeholder 2"/>
          <p:cNvSpPr>
            <a:spLocks noGrp="1"/>
          </p:cNvSpPr>
          <p:nvPr>
            <p:ph type="sldNum" sz="quarter" idx="12"/>
          </p:nvPr>
        </p:nvSpPr>
        <p:spPr/>
        <p:txBody>
          <a:bodyPr/>
          <a:lstStyle/>
          <a:p>
            <a:pPr algn="l"/>
            <a:fld id="{C1960183-D323-4677-9D78-78D1D39B0029}" type="slidenum">
              <a:rPr lang="en-US" smtClean="0"/>
              <a:pPr algn="l"/>
              <a:t>12</a:t>
            </a:fld>
            <a:endParaRPr lang="en-US"/>
          </a:p>
        </p:txBody>
      </p:sp>
    </p:spTree>
    <p:extLst>
      <p:ext uri="{BB962C8B-B14F-4D97-AF65-F5344CB8AC3E}">
        <p14:creationId xmlns:p14="http://schemas.microsoft.com/office/powerpoint/2010/main" val="6310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Marius </a:t>
            </a:r>
            <a:r>
              <a:rPr lang="ro-RO" dirty="0" smtClean="0"/>
              <a:t>ȚURLEA</a:t>
            </a:r>
            <a:endParaRPr lang="en-US" dirty="0"/>
          </a:p>
        </p:txBody>
      </p:sp>
      <p:sp>
        <p:nvSpPr>
          <p:cNvPr id="3" name="Text Placeholder 2"/>
          <p:cNvSpPr>
            <a:spLocks noGrp="1"/>
          </p:cNvSpPr>
          <p:nvPr>
            <p:ph type="body" sz="quarter" idx="11"/>
          </p:nvPr>
        </p:nvSpPr>
        <p:spPr/>
        <p:txBody>
          <a:bodyPr/>
          <a:lstStyle/>
          <a:p>
            <a:r>
              <a:rPr lang="en-US" dirty="0" smtClean="0"/>
              <a:t>marius.turlea@veritas.com</a:t>
            </a:r>
            <a:endParaRPr lang="en-US" dirty="0"/>
          </a:p>
        </p:txBody>
      </p:sp>
    </p:spTree>
    <p:extLst>
      <p:ext uri="{BB962C8B-B14F-4D97-AF65-F5344CB8AC3E}">
        <p14:creationId xmlns:p14="http://schemas.microsoft.com/office/powerpoint/2010/main" val="113584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Copyright © 2015 Symantec Corporation</a:t>
            </a:r>
            <a:endParaRPr lang="en-US" dirty="0"/>
          </a:p>
        </p:txBody>
      </p:sp>
      <p:sp>
        <p:nvSpPr>
          <p:cNvPr id="5" name="Slide Number Placeholder 4"/>
          <p:cNvSpPr>
            <a:spLocks noGrp="1"/>
          </p:cNvSpPr>
          <p:nvPr>
            <p:ph type="sldNum" sz="quarter" idx="12"/>
          </p:nvPr>
        </p:nvSpPr>
        <p:spPr/>
        <p:txBody>
          <a:bodyPr/>
          <a:lstStyle/>
          <a:p>
            <a:pPr algn="l"/>
            <a:fld id="{C1960183-D323-4677-9D78-78D1D39B0029}" type="slidenum">
              <a:rPr lang="en-US" smtClean="0"/>
              <a:pPr algn="l"/>
              <a:t>2</a:t>
            </a:fld>
            <a:endParaRPr lang="en-US" dirty="0"/>
          </a:p>
        </p:txBody>
      </p:sp>
      <p:sp>
        <p:nvSpPr>
          <p:cNvPr id="6" name="TextBox 5"/>
          <p:cNvSpPr txBox="1"/>
          <p:nvPr/>
        </p:nvSpPr>
        <p:spPr bwMode="ltGray">
          <a:xfrm>
            <a:off x="2894012" y="3733800"/>
            <a:ext cx="6400800" cy="685800"/>
          </a:xfrm>
          <a:prstGeom prst="rect">
            <a:avLst/>
          </a:prstGeom>
          <a:noFill/>
          <a:ln w="9525">
            <a:noFill/>
            <a:miter lim="800000"/>
            <a:headEnd/>
            <a:tailEnd/>
          </a:ln>
        </p:spPr>
        <p:txBody>
          <a:bodyPr wrap="square" lIns="0" tIns="0" rIns="0" bIns="0" rtlCol="0" anchor="t" anchorCtr="0">
            <a:noAutofit/>
          </a:bodyPr>
          <a:lstStyle/>
          <a:p>
            <a:pPr algn="ctr">
              <a:lnSpc>
                <a:spcPct val="90000"/>
              </a:lnSpc>
              <a:spcBef>
                <a:spcPts val="0"/>
              </a:spcBef>
            </a:pPr>
            <a:r>
              <a:rPr lang="en-US" sz="5400" b="1" dirty="0" smtClean="0"/>
              <a:t>INFRASTRUCTURE</a:t>
            </a:r>
            <a:endParaRPr lang="en-US" sz="6600" b="1" dirty="0"/>
          </a:p>
        </p:txBody>
      </p:sp>
      <p:sp>
        <p:nvSpPr>
          <p:cNvPr id="9" name="TextBox 8"/>
          <p:cNvSpPr txBox="1"/>
          <p:nvPr/>
        </p:nvSpPr>
        <p:spPr bwMode="ltGray">
          <a:xfrm>
            <a:off x="2894012" y="2133600"/>
            <a:ext cx="6400800" cy="914400"/>
          </a:xfrm>
          <a:prstGeom prst="rect">
            <a:avLst/>
          </a:prstGeom>
          <a:noFill/>
          <a:ln w="9525">
            <a:noFill/>
            <a:miter lim="800000"/>
            <a:headEnd/>
            <a:tailEnd/>
          </a:ln>
        </p:spPr>
        <p:txBody>
          <a:bodyPr wrap="square" lIns="0" tIns="0" rIns="0" bIns="0" rtlCol="0" anchor="t" anchorCtr="0">
            <a:noAutofit/>
          </a:bodyPr>
          <a:lstStyle/>
          <a:p>
            <a:pPr algn="ctr">
              <a:lnSpc>
                <a:spcPct val="90000"/>
              </a:lnSpc>
              <a:spcBef>
                <a:spcPts val="0"/>
              </a:spcBef>
            </a:pPr>
            <a:r>
              <a:rPr lang="en-US" sz="7200" b="1" dirty="0" smtClean="0">
                <a:solidFill>
                  <a:schemeClr val="accent1"/>
                </a:solidFill>
              </a:rPr>
              <a:t>INFORMATION</a:t>
            </a:r>
          </a:p>
        </p:txBody>
      </p:sp>
      <p:cxnSp>
        <p:nvCxnSpPr>
          <p:cNvPr id="11" name="Straight Connector 10"/>
          <p:cNvCxnSpPr/>
          <p:nvPr/>
        </p:nvCxnSpPr>
        <p:spPr bwMode="auto">
          <a:xfrm>
            <a:off x="2436813" y="3390900"/>
            <a:ext cx="7312151" cy="0"/>
          </a:xfrm>
          <a:prstGeom prst="line">
            <a:avLst/>
          </a:prstGeom>
          <a:solidFill>
            <a:schemeClr val="accent1"/>
          </a:solidFill>
          <a:ln w="76200" cap="flat" cmpd="sng" algn="ctr">
            <a:solidFill>
              <a:schemeClr val="tx1"/>
            </a:solidFill>
            <a:prstDash val="solid"/>
            <a:miter lim="800000"/>
            <a:headEnd type="none" w="med" len="med"/>
            <a:tailEnd type="none" w="lg" len="lg"/>
          </a:ln>
          <a:effectLst/>
        </p:spPr>
      </p:cxnSp>
      <p:grpSp>
        <p:nvGrpSpPr>
          <p:cNvPr id="3" name="Group 2"/>
          <p:cNvGrpSpPr/>
          <p:nvPr/>
        </p:nvGrpSpPr>
        <p:grpSpPr>
          <a:xfrm>
            <a:off x="5167312" y="1193800"/>
            <a:ext cx="1854200" cy="4394200"/>
            <a:chOff x="5167313" y="1193800"/>
            <a:chExt cx="1854200" cy="4394200"/>
          </a:xfrm>
        </p:grpSpPr>
        <p:pic>
          <p:nvPicPr>
            <p:cNvPr id="7" name="Picture 6"/>
            <p:cNvPicPr>
              <a:picLocks noChangeAspect="1"/>
            </p:cNvPicPr>
            <p:nvPr/>
          </p:nvPicPr>
          <p:blipFill>
            <a:blip r:embed="rId3">
              <a:alphaModFix amt="22000"/>
            </a:blip>
            <a:stretch>
              <a:fillRect/>
            </a:stretch>
          </p:blipFill>
          <p:spPr>
            <a:xfrm>
              <a:off x="5167313" y="1193800"/>
              <a:ext cx="1854200" cy="1854200"/>
            </a:xfrm>
            <a:prstGeom prst="rect">
              <a:avLst/>
            </a:prstGeom>
          </p:spPr>
        </p:pic>
        <p:pic>
          <p:nvPicPr>
            <p:cNvPr id="8" name="Picture 7"/>
            <p:cNvPicPr>
              <a:picLocks noChangeAspect="1"/>
            </p:cNvPicPr>
            <p:nvPr/>
          </p:nvPicPr>
          <p:blipFill>
            <a:blip r:embed="rId4">
              <a:alphaModFix amt="22000"/>
            </a:blip>
            <a:stretch>
              <a:fillRect/>
            </a:stretch>
          </p:blipFill>
          <p:spPr>
            <a:xfrm>
              <a:off x="5167313" y="3733800"/>
              <a:ext cx="1854200" cy="1854200"/>
            </a:xfrm>
            <a:prstGeom prst="rect">
              <a:avLst/>
            </a:prstGeom>
          </p:spPr>
        </p:pic>
      </p:grpSp>
      <p:sp>
        <p:nvSpPr>
          <p:cNvPr id="2" name="TextBox 1"/>
          <p:cNvSpPr txBox="1"/>
          <p:nvPr/>
        </p:nvSpPr>
        <p:spPr bwMode="ltGray">
          <a:xfrm>
            <a:off x="4799012" y="1447800"/>
            <a:ext cx="2667000" cy="381000"/>
          </a:xfrm>
          <a:prstGeom prst="rect">
            <a:avLst/>
          </a:prstGeom>
          <a:noFill/>
          <a:ln w="9525">
            <a:noFill/>
            <a:miter lim="800000"/>
            <a:headEnd/>
            <a:tailEnd/>
          </a:ln>
        </p:spPr>
        <p:txBody>
          <a:bodyPr wrap="square" lIns="0" tIns="0" rIns="0" bIns="0" rtlCol="0" anchor="t" anchorCtr="0">
            <a:noAutofit/>
          </a:bodyPr>
          <a:lstStyle/>
          <a:p>
            <a:pPr algn="ctr">
              <a:lnSpc>
                <a:spcPct val="90000"/>
              </a:lnSpc>
              <a:spcBef>
                <a:spcPts val="0"/>
              </a:spcBef>
            </a:pPr>
            <a:r>
              <a:rPr lang="en-US" sz="3200" b="1" dirty="0" smtClean="0"/>
              <a:t>WE BELIEVE:</a:t>
            </a:r>
            <a:endParaRPr lang="en-US" sz="3200" b="1" dirty="0"/>
          </a:p>
        </p:txBody>
      </p:sp>
      <p:sp>
        <p:nvSpPr>
          <p:cNvPr id="10" name="Rectangle 9"/>
          <p:cNvSpPr/>
          <p:nvPr/>
        </p:nvSpPr>
        <p:spPr>
          <a:xfrm>
            <a:off x="150812" y="4598075"/>
            <a:ext cx="4800600" cy="1754326"/>
          </a:xfrm>
          <a:prstGeom prst="rect">
            <a:avLst/>
          </a:prstGeom>
        </p:spPr>
        <p:txBody>
          <a:bodyPr wrap="square">
            <a:spAutoFit/>
          </a:bodyPr>
          <a:lstStyle/>
          <a:p>
            <a:pPr marL="342900" indent="-342900">
              <a:buAutoNum type="arabicPeriod"/>
            </a:pPr>
            <a:r>
              <a:rPr lang="en-US" b="1" dirty="0" smtClean="0"/>
              <a:t>Data </a:t>
            </a:r>
            <a:r>
              <a:rPr lang="en-US" b="1" dirty="0"/>
              <a:t>and information are not the same </a:t>
            </a:r>
            <a:r>
              <a:rPr lang="en-US" b="1" dirty="0" smtClean="0"/>
              <a:t>thing</a:t>
            </a:r>
          </a:p>
          <a:p>
            <a:pPr marL="342900" indent="-342900">
              <a:buFontTx/>
              <a:buAutoNum type="arabicPeriod"/>
            </a:pPr>
            <a:r>
              <a:rPr lang="en-US" b="1" dirty="0"/>
              <a:t>Infrastructure availability does not equal application availability</a:t>
            </a:r>
            <a:endParaRPr lang="en-US" dirty="0"/>
          </a:p>
          <a:p>
            <a:pPr marL="342900" indent="-342900">
              <a:buFontTx/>
              <a:buAutoNum type="arabicPeriod"/>
            </a:pPr>
            <a:r>
              <a:rPr lang="en-US" b="1" dirty="0"/>
              <a:t>More data does not equal more value</a:t>
            </a:r>
            <a:endParaRPr lang="en-US" dirty="0"/>
          </a:p>
          <a:p>
            <a:pPr marL="342900" indent="-342900">
              <a:buAutoNum type="arabicPeriod"/>
            </a:pPr>
            <a:endParaRPr lang="en-US" dirty="0"/>
          </a:p>
        </p:txBody>
      </p:sp>
    </p:spTree>
    <p:extLst>
      <p:ext uri="{BB962C8B-B14F-4D97-AF65-F5344CB8AC3E}">
        <p14:creationId xmlns:p14="http://schemas.microsoft.com/office/powerpoint/2010/main" val="299607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2785532" y="1477432"/>
            <a:ext cx="908050" cy="4140200"/>
          </a:xfrm>
          <a:custGeom>
            <a:avLst/>
            <a:gdLst>
              <a:gd name="connsiteX0" fmla="*/ 0 w 908050"/>
              <a:gd name="connsiteY0" fmla="*/ 660400 h 4159250"/>
              <a:gd name="connsiteX1" fmla="*/ 908050 w 908050"/>
              <a:gd name="connsiteY1" fmla="*/ 0 h 4159250"/>
              <a:gd name="connsiteX2" fmla="*/ 908050 w 908050"/>
              <a:gd name="connsiteY2" fmla="*/ 4159250 h 4159250"/>
              <a:gd name="connsiteX3" fmla="*/ 6350 w 908050"/>
              <a:gd name="connsiteY3" fmla="*/ 3473450 h 4159250"/>
              <a:gd name="connsiteX4" fmla="*/ 0 w 908050"/>
              <a:gd name="connsiteY4" fmla="*/ 660400 h 4159250"/>
              <a:gd name="connsiteX0" fmla="*/ 0 w 908050"/>
              <a:gd name="connsiteY0" fmla="*/ 660400 h 4140200"/>
              <a:gd name="connsiteX1" fmla="*/ 908050 w 908050"/>
              <a:gd name="connsiteY1" fmla="*/ 0 h 4140200"/>
              <a:gd name="connsiteX2" fmla="*/ 908050 w 908050"/>
              <a:gd name="connsiteY2" fmla="*/ 4140200 h 4140200"/>
              <a:gd name="connsiteX3" fmla="*/ 6350 w 908050"/>
              <a:gd name="connsiteY3" fmla="*/ 3473450 h 4140200"/>
              <a:gd name="connsiteX4" fmla="*/ 0 w 908050"/>
              <a:gd name="connsiteY4" fmla="*/ 660400 h 414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140200">
                <a:moveTo>
                  <a:pt x="0" y="660400"/>
                </a:moveTo>
                <a:lnTo>
                  <a:pt x="908050" y="0"/>
                </a:lnTo>
                <a:lnTo>
                  <a:pt x="908050" y="4140200"/>
                </a:lnTo>
                <a:lnTo>
                  <a:pt x="6350" y="3473450"/>
                </a:lnTo>
                <a:cubicBezTo>
                  <a:pt x="4233" y="2531533"/>
                  <a:pt x="2117" y="1589617"/>
                  <a:pt x="0" y="660400"/>
                </a:cubicBezTo>
                <a:close/>
              </a:path>
            </a:pathLst>
          </a:custGeom>
          <a:gradFill flip="none" rotWithShape="1">
            <a:gsLst>
              <a:gs pos="0">
                <a:schemeClr val="bg1">
                  <a:lumMod val="65000"/>
                </a:schemeClr>
              </a:gs>
              <a:gs pos="100000">
                <a:schemeClr val="bg1">
                  <a:lumMod val="95000"/>
                </a:schemeClr>
              </a:gs>
            </a:gsLst>
            <a:lin ang="0" scaled="1"/>
            <a:tileRect/>
          </a:gradFill>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i="0" u="none" strike="noStrike" kern="0" cap="none" spc="0" normalizeH="0" baseline="0" noProof="0" dirty="0" smtClean="0">
              <a:ln>
                <a:noFill/>
              </a:ln>
              <a:solidFill>
                <a:schemeClr val="bg1"/>
              </a:solidFill>
              <a:effectLst/>
              <a:uLnTx/>
              <a:uFillTx/>
              <a:latin typeface="Calibri"/>
            </a:endParaRPr>
          </a:p>
        </p:txBody>
      </p:sp>
      <p:sp>
        <p:nvSpPr>
          <p:cNvPr id="51" name="Freeform 50"/>
          <p:cNvSpPr/>
          <p:nvPr/>
        </p:nvSpPr>
        <p:spPr>
          <a:xfrm>
            <a:off x="6772720" y="1026582"/>
            <a:ext cx="908661" cy="5048250"/>
          </a:xfrm>
          <a:custGeom>
            <a:avLst/>
            <a:gdLst>
              <a:gd name="connsiteX0" fmla="*/ 0 w 908050"/>
              <a:gd name="connsiteY0" fmla="*/ 660400 h 4159250"/>
              <a:gd name="connsiteX1" fmla="*/ 908050 w 908050"/>
              <a:gd name="connsiteY1" fmla="*/ 0 h 4159250"/>
              <a:gd name="connsiteX2" fmla="*/ 908050 w 908050"/>
              <a:gd name="connsiteY2" fmla="*/ 4159250 h 4159250"/>
              <a:gd name="connsiteX3" fmla="*/ 6350 w 908050"/>
              <a:gd name="connsiteY3" fmla="*/ 3473450 h 4159250"/>
              <a:gd name="connsiteX4" fmla="*/ 0 w 908050"/>
              <a:gd name="connsiteY4" fmla="*/ 660400 h 4159250"/>
              <a:gd name="connsiteX0" fmla="*/ 0 w 908050"/>
              <a:gd name="connsiteY0" fmla="*/ 377885 h 4159250"/>
              <a:gd name="connsiteX1" fmla="*/ 908050 w 908050"/>
              <a:gd name="connsiteY1" fmla="*/ 0 h 4159250"/>
              <a:gd name="connsiteX2" fmla="*/ 908050 w 908050"/>
              <a:gd name="connsiteY2" fmla="*/ 4159250 h 4159250"/>
              <a:gd name="connsiteX3" fmla="*/ 6350 w 908050"/>
              <a:gd name="connsiteY3" fmla="*/ 3473450 h 4159250"/>
              <a:gd name="connsiteX4" fmla="*/ 0 w 908050"/>
              <a:gd name="connsiteY4" fmla="*/ 377885 h 4159250"/>
              <a:gd name="connsiteX0" fmla="*/ 611 w 908661"/>
              <a:gd name="connsiteY0" fmla="*/ 377885 h 4159250"/>
              <a:gd name="connsiteX1" fmla="*/ 908661 w 908661"/>
              <a:gd name="connsiteY1" fmla="*/ 0 h 4159250"/>
              <a:gd name="connsiteX2" fmla="*/ 908661 w 908661"/>
              <a:gd name="connsiteY2" fmla="*/ 4159250 h 4159250"/>
              <a:gd name="connsiteX3" fmla="*/ 611 w 908661"/>
              <a:gd name="connsiteY3" fmla="*/ 3771661 h 4159250"/>
              <a:gd name="connsiteX4" fmla="*/ 611 w 908661"/>
              <a:gd name="connsiteY4" fmla="*/ 377885 h 415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661" h="4159250">
                <a:moveTo>
                  <a:pt x="611" y="377885"/>
                </a:moveTo>
                <a:lnTo>
                  <a:pt x="908661" y="0"/>
                </a:lnTo>
                <a:lnTo>
                  <a:pt x="908661" y="4159250"/>
                </a:lnTo>
                <a:lnTo>
                  <a:pt x="611" y="3771661"/>
                </a:lnTo>
                <a:cubicBezTo>
                  <a:pt x="-1506" y="2829744"/>
                  <a:pt x="2728" y="1307102"/>
                  <a:pt x="611" y="377885"/>
                </a:cubicBezTo>
                <a:close/>
              </a:path>
            </a:pathLst>
          </a:custGeom>
          <a:gradFill flip="none" rotWithShape="1">
            <a:gsLst>
              <a:gs pos="0">
                <a:schemeClr val="bg1">
                  <a:lumMod val="65000"/>
                </a:schemeClr>
              </a:gs>
              <a:gs pos="100000">
                <a:schemeClr val="bg1">
                  <a:lumMod val="95000"/>
                </a:schemeClr>
              </a:gs>
            </a:gsLst>
            <a:lin ang="0" scaled="1"/>
            <a:tileRect/>
          </a:gradFill>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i="0" u="none" strike="noStrike" kern="0" cap="none" spc="0" normalizeH="0" baseline="0" noProof="0" dirty="0" smtClean="0">
              <a:ln>
                <a:noFill/>
              </a:ln>
              <a:solidFill>
                <a:schemeClr val="bg1"/>
              </a:solidFill>
              <a:effectLst/>
              <a:uLnTx/>
              <a:uFillTx/>
              <a:latin typeface="Calibri"/>
            </a:endParaRPr>
          </a:p>
        </p:txBody>
      </p:sp>
      <p:sp>
        <p:nvSpPr>
          <p:cNvPr id="3" name="Slide Number Placeholder 2"/>
          <p:cNvSpPr>
            <a:spLocks noGrp="1"/>
          </p:cNvSpPr>
          <p:nvPr>
            <p:ph type="sldNum" sz="quarter" idx="12"/>
          </p:nvPr>
        </p:nvSpPr>
        <p:spPr>
          <a:xfrm>
            <a:off x="534732" y="6425184"/>
            <a:ext cx="406294" cy="182880"/>
          </a:xfrm>
        </p:spPr>
        <p:txBody>
          <a:bodyPr/>
          <a:lstStyle/>
          <a:p>
            <a:pPr algn="ctr"/>
            <a:fld id="{C51EAA63-D034-42AE-91FA-B13B9518C7BE}" type="slidenum">
              <a:rPr lang="en-US" smtClean="0"/>
              <a:pPr algn="ctr"/>
              <a:t>3</a:t>
            </a:fld>
            <a:endParaRPr lang="en-US" dirty="0"/>
          </a:p>
        </p:txBody>
      </p:sp>
      <p:sp>
        <p:nvSpPr>
          <p:cNvPr id="39" name="TextBox 38"/>
          <p:cNvSpPr txBox="1"/>
          <p:nvPr/>
        </p:nvSpPr>
        <p:spPr>
          <a:xfrm>
            <a:off x="749400" y="667320"/>
            <a:ext cx="8771957" cy="523220"/>
          </a:xfrm>
          <a:prstGeom prst="rect">
            <a:avLst/>
          </a:prstGeom>
          <a:noFill/>
        </p:spPr>
        <p:txBody>
          <a:bodyPr wrap="square" rtlCol="0" anchor="t">
            <a:spAutoFit/>
          </a:bodyPr>
          <a:lstStyle/>
          <a:p>
            <a:r>
              <a:rPr lang="en-US" sz="2800" b="1" dirty="0" smtClean="0"/>
              <a:t>Data </a:t>
            </a:r>
            <a:r>
              <a:rPr lang="en-US" sz="2800" b="1" dirty="0"/>
              <a:t>c</a:t>
            </a:r>
            <a:r>
              <a:rPr lang="en-US" sz="2800" b="1" dirty="0" smtClean="0"/>
              <a:t>enter </a:t>
            </a:r>
            <a:r>
              <a:rPr lang="en-US" sz="2800" b="1" dirty="0"/>
              <a:t>t</a:t>
            </a:r>
            <a:r>
              <a:rPr lang="en-US" sz="2800" b="1" dirty="0" smtClean="0"/>
              <a:t>ransformation</a:t>
            </a:r>
            <a:endParaRPr lang="en-US" sz="2800" b="1" dirty="0"/>
          </a:p>
        </p:txBody>
      </p:sp>
      <p:grpSp>
        <p:nvGrpSpPr>
          <p:cNvPr id="41" name="Group 40"/>
          <p:cNvGrpSpPr/>
          <p:nvPr/>
        </p:nvGrpSpPr>
        <p:grpSpPr>
          <a:xfrm>
            <a:off x="7666849" y="1040272"/>
            <a:ext cx="3771741" cy="5021859"/>
            <a:chOff x="1625600" y="1361159"/>
            <a:chExt cx="9144000" cy="603766"/>
          </a:xfrm>
        </p:grpSpPr>
        <p:sp>
          <p:nvSpPr>
            <p:cNvPr id="42" name="Rectangle 41"/>
            <p:cNvSpPr/>
            <p:nvPr/>
          </p:nvSpPr>
          <p:spPr bwMode="auto">
            <a:xfrm>
              <a:off x="1625600" y="1361159"/>
              <a:ext cx="9144000" cy="603766"/>
            </a:xfrm>
            <a:prstGeom prst="rect">
              <a:avLst/>
            </a:prstGeom>
            <a:solidFill>
              <a:schemeClr val="tx2">
                <a:lumMod val="75000"/>
                <a:lumOff val="25000"/>
              </a:schemeClr>
            </a:solidFill>
            <a:ln w="25400" cap="flat" cmpd="sng" algn="ctr">
              <a:solidFill>
                <a:schemeClr val="accent1"/>
              </a:solid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b="1" i="0" u="none" strike="noStrike" kern="0" cap="none" spc="0" normalizeH="0" baseline="0" noProof="0" dirty="0" smtClean="0">
                <a:ln>
                  <a:noFill/>
                </a:ln>
                <a:solidFill>
                  <a:schemeClr val="accent1"/>
                </a:solidFill>
                <a:effectLst/>
                <a:uLnTx/>
                <a:uFillTx/>
                <a:latin typeface="Calibri"/>
              </a:endParaRPr>
            </a:p>
          </p:txBody>
        </p:sp>
        <p:sp>
          <p:nvSpPr>
            <p:cNvPr id="43" name="Rectangle 42"/>
            <p:cNvSpPr/>
            <p:nvPr/>
          </p:nvSpPr>
          <p:spPr bwMode="auto">
            <a:xfrm>
              <a:off x="1821368" y="1371460"/>
              <a:ext cx="8738390" cy="583365"/>
            </a:xfrm>
            <a:prstGeom prst="rect">
              <a:avLst/>
            </a:prstGeom>
            <a:solidFill>
              <a:schemeClr val="bg1"/>
            </a:solidFill>
            <a:ln w="25400" cap="flat" cmpd="sng" algn="ctr">
              <a:no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defTabSz="914400">
                <a:buClr>
                  <a:srgbClr val="E98306"/>
                </a:buClr>
              </a:pPr>
              <a:endParaRPr kumimoji="0" lang="en-US" sz="2000" b="1" i="0" u="none" strike="noStrike" kern="0" cap="none" spc="0" normalizeH="0" baseline="0" noProof="0" dirty="0" smtClean="0">
                <a:ln>
                  <a:noFill/>
                </a:ln>
                <a:solidFill>
                  <a:schemeClr val="tx2">
                    <a:lumMod val="75000"/>
                    <a:lumOff val="25000"/>
                  </a:schemeClr>
                </a:solidFill>
                <a:effectLst/>
                <a:uLnTx/>
                <a:uFillTx/>
                <a:latin typeface="Calibri"/>
              </a:endParaRPr>
            </a:p>
          </p:txBody>
        </p:sp>
      </p:grpSp>
      <p:grpSp>
        <p:nvGrpSpPr>
          <p:cNvPr id="44" name="Group 43"/>
          <p:cNvGrpSpPr/>
          <p:nvPr/>
        </p:nvGrpSpPr>
        <p:grpSpPr>
          <a:xfrm>
            <a:off x="3685517" y="1497860"/>
            <a:ext cx="3084385" cy="4106683"/>
            <a:chOff x="1625600" y="1361159"/>
            <a:chExt cx="9144000" cy="603766"/>
          </a:xfrm>
        </p:grpSpPr>
        <p:sp>
          <p:nvSpPr>
            <p:cNvPr id="45" name="Rectangle 44"/>
            <p:cNvSpPr/>
            <p:nvPr/>
          </p:nvSpPr>
          <p:spPr bwMode="auto">
            <a:xfrm>
              <a:off x="1625600" y="1361159"/>
              <a:ext cx="9144000" cy="603766"/>
            </a:xfrm>
            <a:prstGeom prst="rect">
              <a:avLst/>
            </a:prstGeom>
            <a:solidFill>
              <a:schemeClr val="tx2">
                <a:lumMod val="75000"/>
                <a:lumOff val="25000"/>
              </a:schemeClr>
            </a:solidFill>
            <a:ln w="25400" cap="flat" cmpd="sng" algn="ctr">
              <a:solidFill>
                <a:schemeClr val="accent1"/>
              </a:solid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b="1" i="0" u="none" strike="noStrike" kern="0" cap="none" spc="0" normalizeH="0" baseline="0" noProof="0" dirty="0" smtClean="0">
                <a:ln>
                  <a:noFill/>
                </a:ln>
                <a:solidFill>
                  <a:schemeClr val="accent1"/>
                </a:solidFill>
                <a:effectLst/>
                <a:uLnTx/>
                <a:uFillTx/>
                <a:latin typeface="Calibri"/>
              </a:endParaRPr>
            </a:p>
          </p:txBody>
        </p:sp>
        <p:sp>
          <p:nvSpPr>
            <p:cNvPr id="46" name="Rectangle 45"/>
            <p:cNvSpPr/>
            <p:nvPr/>
          </p:nvSpPr>
          <p:spPr bwMode="auto">
            <a:xfrm>
              <a:off x="1881689" y="1374338"/>
              <a:ext cx="8596878" cy="575707"/>
            </a:xfrm>
            <a:prstGeom prst="rect">
              <a:avLst/>
            </a:prstGeom>
            <a:solidFill>
              <a:schemeClr val="bg1"/>
            </a:solidFill>
            <a:ln w="25400" cap="flat" cmpd="sng" algn="ctr">
              <a:no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defTabSz="914400">
                <a:buClr>
                  <a:srgbClr val="E98306"/>
                </a:buClr>
              </a:pPr>
              <a:endParaRPr kumimoji="0" lang="en-US" sz="2000" b="1" i="0" u="none" strike="noStrike" kern="0" cap="none" spc="0" normalizeH="0" baseline="0" noProof="0" dirty="0" smtClean="0">
                <a:ln>
                  <a:noFill/>
                </a:ln>
                <a:solidFill>
                  <a:schemeClr val="tx2">
                    <a:lumMod val="75000"/>
                    <a:lumOff val="25000"/>
                  </a:schemeClr>
                </a:solidFill>
                <a:effectLst/>
                <a:uLnTx/>
                <a:uFillTx/>
                <a:latin typeface="Calibri"/>
              </a:endParaRPr>
            </a:p>
          </p:txBody>
        </p:sp>
      </p:grpSp>
      <p:grpSp>
        <p:nvGrpSpPr>
          <p:cNvPr id="47" name="Group 46"/>
          <p:cNvGrpSpPr/>
          <p:nvPr/>
        </p:nvGrpSpPr>
        <p:grpSpPr>
          <a:xfrm>
            <a:off x="685552" y="2151177"/>
            <a:ext cx="2103018" cy="2800049"/>
            <a:chOff x="1625600" y="1361159"/>
            <a:chExt cx="9144000" cy="603766"/>
          </a:xfrm>
        </p:grpSpPr>
        <p:sp>
          <p:nvSpPr>
            <p:cNvPr id="48" name="Rectangle 47"/>
            <p:cNvSpPr/>
            <p:nvPr/>
          </p:nvSpPr>
          <p:spPr bwMode="auto">
            <a:xfrm>
              <a:off x="1625600" y="1361159"/>
              <a:ext cx="9144000" cy="603766"/>
            </a:xfrm>
            <a:prstGeom prst="rect">
              <a:avLst/>
            </a:prstGeom>
            <a:solidFill>
              <a:schemeClr val="tx2">
                <a:lumMod val="75000"/>
                <a:lumOff val="25000"/>
              </a:schemeClr>
            </a:solidFill>
            <a:ln w="25400" cap="flat" cmpd="sng" algn="ctr">
              <a:solidFill>
                <a:schemeClr val="accent1"/>
              </a:solid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b="1" i="0" u="none" strike="noStrike" kern="0" cap="none" spc="0" normalizeH="0" baseline="0" noProof="0" dirty="0" smtClean="0">
                <a:ln>
                  <a:noFill/>
                </a:ln>
                <a:solidFill>
                  <a:schemeClr val="accent1"/>
                </a:solidFill>
                <a:effectLst/>
                <a:uLnTx/>
                <a:uFillTx/>
                <a:latin typeface="Calibri"/>
              </a:endParaRPr>
            </a:p>
          </p:txBody>
        </p:sp>
        <p:sp>
          <p:nvSpPr>
            <p:cNvPr id="49" name="Rectangle 48"/>
            <p:cNvSpPr/>
            <p:nvPr/>
          </p:nvSpPr>
          <p:spPr bwMode="auto">
            <a:xfrm>
              <a:off x="1957990" y="1376538"/>
              <a:ext cx="8448675" cy="573251"/>
            </a:xfrm>
            <a:prstGeom prst="rect">
              <a:avLst/>
            </a:prstGeom>
            <a:solidFill>
              <a:schemeClr val="bg1"/>
            </a:solidFill>
            <a:ln w="25400" cap="flat" cmpd="sng" algn="ctr">
              <a:noFill/>
              <a:prstDash val="soli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defTabSz="914400">
                <a:buClr>
                  <a:srgbClr val="E98306"/>
                </a:buClr>
              </a:pPr>
              <a:endParaRPr kumimoji="0" lang="en-US" sz="2000" b="1" i="0" u="none" strike="noStrike" kern="0" cap="none" spc="0" normalizeH="0" baseline="0" noProof="0" dirty="0" smtClean="0">
                <a:ln>
                  <a:noFill/>
                </a:ln>
                <a:solidFill>
                  <a:schemeClr val="tx2">
                    <a:lumMod val="75000"/>
                    <a:lumOff val="25000"/>
                  </a:schemeClr>
                </a:solidFill>
                <a:effectLst/>
                <a:uLnTx/>
                <a:uFillTx/>
                <a:latin typeface="Calibri"/>
              </a:endParaRPr>
            </a:p>
          </p:txBody>
        </p:sp>
      </p:grpSp>
      <p:sp>
        <p:nvSpPr>
          <p:cNvPr id="6" name="Rectangle 5"/>
          <p:cNvSpPr/>
          <p:nvPr/>
        </p:nvSpPr>
        <p:spPr>
          <a:xfrm>
            <a:off x="762492" y="2287027"/>
            <a:ext cx="1940490" cy="400110"/>
          </a:xfrm>
          <a:prstGeom prst="rect">
            <a:avLst/>
          </a:prstGeom>
        </p:spPr>
        <p:txBody>
          <a:bodyPr wrap="square">
            <a:spAutoFit/>
          </a:bodyPr>
          <a:lstStyle/>
          <a:p>
            <a:pPr algn="ctr" defTabSz="914400">
              <a:buClr>
                <a:srgbClr val="E98306"/>
              </a:buClr>
            </a:pPr>
            <a:r>
              <a:rPr lang="en-US" sz="2000" b="1" kern="0" dirty="0" smtClean="0">
                <a:solidFill>
                  <a:schemeClr val="accent1"/>
                </a:solidFill>
              </a:rPr>
              <a:t>Trends</a:t>
            </a:r>
            <a:endParaRPr lang="en-US" sz="2000" b="1" kern="0" dirty="0">
              <a:solidFill>
                <a:schemeClr val="accent1"/>
              </a:solidFill>
            </a:endParaRPr>
          </a:p>
        </p:txBody>
      </p:sp>
      <p:sp>
        <p:nvSpPr>
          <p:cNvPr id="67" name="Rectangle 66"/>
          <p:cNvSpPr/>
          <p:nvPr/>
        </p:nvSpPr>
        <p:spPr>
          <a:xfrm>
            <a:off x="809124" y="3573440"/>
            <a:ext cx="2131520" cy="1231106"/>
          </a:xfrm>
          <a:prstGeom prst="rect">
            <a:avLst/>
          </a:prstGeom>
        </p:spPr>
        <p:txBody>
          <a:bodyPr wrap="square">
            <a:spAutoFit/>
          </a:bodyPr>
          <a:lstStyle/>
          <a:p>
            <a:pPr marL="285750" indent="-285750" defTabSz="914400">
              <a:spcAft>
                <a:spcPts val="600"/>
              </a:spcAft>
              <a:buClr>
                <a:schemeClr val="accent1"/>
              </a:buClr>
              <a:buFont typeface="Arial" panose="020B0604020202020204" pitchFamily="34" charset="0"/>
              <a:buChar char="•"/>
            </a:pPr>
            <a:r>
              <a:rPr lang="en-US" sz="1600" kern="0" dirty="0" smtClean="0">
                <a:solidFill>
                  <a:schemeClr val="tx2">
                    <a:lumMod val="75000"/>
                    <a:lumOff val="25000"/>
                  </a:schemeClr>
                </a:solidFill>
              </a:rPr>
              <a:t>Data center transformation</a:t>
            </a:r>
          </a:p>
          <a:p>
            <a:pPr marL="285750" indent="-285750" defTabSz="914400">
              <a:spcAft>
                <a:spcPts val="600"/>
              </a:spcAft>
              <a:buClr>
                <a:schemeClr val="accent1"/>
              </a:buClr>
              <a:buFont typeface="Arial" panose="020B0604020202020204" pitchFamily="34" charset="0"/>
              <a:buChar char="•"/>
            </a:pPr>
            <a:r>
              <a:rPr lang="en-US" sz="1600" kern="0" dirty="0" smtClean="0">
                <a:solidFill>
                  <a:schemeClr val="tx2">
                    <a:lumMod val="75000"/>
                    <a:lumOff val="25000"/>
                  </a:schemeClr>
                </a:solidFill>
              </a:rPr>
              <a:t>Cloud</a:t>
            </a:r>
          </a:p>
          <a:p>
            <a:pPr marL="285750" indent="-285750" defTabSz="914400">
              <a:spcAft>
                <a:spcPts val="600"/>
              </a:spcAft>
              <a:buClr>
                <a:schemeClr val="accent1"/>
              </a:buClr>
              <a:buFont typeface="Arial" panose="020B0604020202020204" pitchFamily="34" charset="0"/>
              <a:buChar char="•"/>
            </a:pPr>
            <a:r>
              <a:rPr lang="en-US" sz="1600" kern="0" dirty="0" smtClean="0">
                <a:solidFill>
                  <a:schemeClr val="tx2">
                    <a:lumMod val="75000"/>
                    <a:lumOff val="25000"/>
                  </a:schemeClr>
                </a:solidFill>
              </a:rPr>
              <a:t>Virtualization</a:t>
            </a:r>
            <a:endParaRPr lang="en-US" sz="1600" kern="0" dirty="0">
              <a:solidFill>
                <a:schemeClr val="tx2">
                  <a:lumMod val="75000"/>
                  <a:lumOff val="25000"/>
                </a:schemeClr>
              </a:solidFill>
            </a:endParaRPr>
          </a:p>
        </p:txBody>
      </p:sp>
      <p:sp>
        <p:nvSpPr>
          <p:cNvPr id="87" name="Rectangle 86"/>
          <p:cNvSpPr/>
          <p:nvPr/>
        </p:nvSpPr>
        <p:spPr>
          <a:xfrm>
            <a:off x="3772392" y="1709177"/>
            <a:ext cx="2899340" cy="400110"/>
          </a:xfrm>
          <a:prstGeom prst="rect">
            <a:avLst/>
          </a:prstGeom>
        </p:spPr>
        <p:txBody>
          <a:bodyPr wrap="square">
            <a:spAutoFit/>
          </a:bodyPr>
          <a:lstStyle/>
          <a:p>
            <a:pPr algn="ctr" defTabSz="914400">
              <a:buClr>
                <a:srgbClr val="E98306"/>
              </a:buClr>
            </a:pPr>
            <a:r>
              <a:rPr lang="en-US" sz="2000" b="1" kern="0" dirty="0" smtClean="0">
                <a:solidFill>
                  <a:schemeClr val="accent1"/>
                </a:solidFill>
              </a:rPr>
              <a:t>Challenges</a:t>
            </a:r>
            <a:endParaRPr lang="en-US" sz="2000" b="1" kern="0" dirty="0">
              <a:solidFill>
                <a:schemeClr val="accent1"/>
              </a:solidFill>
            </a:endParaRPr>
          </a:p>
        </p:txBody>
      </p:sp>
      <p:sp>
        <p:nvSpPr>
          <p:cNvPr id="88" name="Rectangle 87"/>
          <p:cNvSpPr/>
          <p:nvPr/>
        </p:nvSpPr>
        <p:spPr>
          <a:xfrm>
            <a:off x="4823882" y="2477527"/>
            <a:ext cx="1956330" cy="615553"/>
          </a:xfrm>
          <a:prstGeom prst="rect">
            <a:avLst/>
          </a:prstGeom>
        </p:spPr>
        <p:txBody>
          <a:bodyPr wrap="square">
            <a:spAutoFit/>
          </a:bodyPr>
          <a:lstStyle/>
          <a:p>
            <a:pPr defTabSz="914400">
              <a:buClr>
                <a:srgbClr val="E98306"/>
              </a:buClr>
            </a:pPr>
            <a:r>
              <a:rPr lang="en-US" sz="1700" kern="0" dirty="0" smtClean="0">
                <a:solidFill>
                  <a:schemeClr val="tx2">
                    <a:lumMod val="75000"/>
                    <a:lumOff val="25000"/>
                  </a:schemeClr>
                </a:solidFill>
              </a:rPr>
              <a:t>Multiple </a:t>
            </a:r>
            <a:br>
              <a:rPr lang="en-US" sz="1700" kern="0" dirty="0" smtClean="0">
                <a:solidFill>
                  <a:schemeClr val="tx2">
                    <a:lumMod val="75000"/>
                    <a:lumOff val="25000"/>
                  </a:schemeClr>
                </a:solidFill>
              </a:rPr>
            </a:br>
            <a:r>
              <a:rPr lang="en-US" sz="1700" kern="0" dirty="0" smtClean="0">
                <a:solidFill>
                  <a:schemeClr val="tx2">
                    <a:lumMod val="75000"/>
                    <a:lumOff val="25000"/>
                  </a:schemeClr>
                </a:solidFill>
              </a:rPr>
              <a:t>point tools</a:t>
            </a:r>
            <a:endParaRPr lang="en-US" sz="1700" kern="0" dirty="0">
              <a:solidFill>
                <a:schemeClr val="tx2">
                  <a:lumMod val="75000"/>
                  <a:lumOff val="25000"/>
                </a:schemeClr>
              </a:solidFill>
            </a:endParaRPr>
          </a:p>
        </p:txBody>
      </p:sp>
      <p:sp>
        <p:nvSpPr>
          <p:cNvPr id="89" name="Rectangle 88"/>
          <p:cNvSpPr/>
          <p:nvPr/>
        </p:nvSpPr>
        <p:spPr>
          <a:xfrm>
            <a:off x="4823882" y="3461777"/>
            <a:ext cx="1956330" cy="615553"/>
          </a:xfrm>
          <a:prstGeom prst="rect">
            <a:avLst/>
          </a:prstGeom>
        </p:spPr>
        <p:txBody>
          <a:bodyPr wrap="square">
            <a:spAutoFit/>
          </a:bodyPr>
          <a:lstStyle/>
          <a:p>
            <a:pPr defTabSz="914400">
              <a:buClr>
                <a:srgbClr val="E98306"/>
              </a:buClr>
            </a:pPr>
            <a:r>
              <a:rPr lang="en-US" sz="1700" kern="0" dirty="0" smtClean="0">
                <a:solidFill>
                  <a:schemeClr val="tx2">
                    <a:lumMod val="75000"/>
                    <a:lumOff val="25000"/>
                  </a:schemeClr>
                </a:solidFill>
              </a:rPr>
              <a:t>Operational </a:t>
            </a:r>
            <a:br>
              <a:rPr lang="en-US" sz="1700" kern="0" dirty="0" smtClean="0">
                <a:solidFill>
                  <a:schemeClr val="tx2">
                    <a:lumMod val="75000"/>
                    <a:lumOff val="25000"/>
                  </a:schemeClr>
                </a:solidFill>
              </a:rPr>
            </a:br>
            <a:r>
              <a:rPr lang="en-US" sz="1700" kern="0" dirty="0" smtClean="0">
                <a:solidFill>
                  <a:schemeClr val="tx2">
                    <a:lumMod val="75000"/>
                    <a:lumOff val="25000"/>
                  </a:schemeClr>
                </a:solidFill>
              </a:rPr>
              <a:t>complexity</a:t>
            </a:r>
            <a:endParaRPr lang="en-US" sz="1700" kern="0" dirty="0">
              <a:solidFill>
                <a:schemeClr val="tx2">
                  <a:lumMod val="75000"/>
                  <a:lumOff val="25000"/>
                </a:schemeClr>
              </a:solidFill>
            </a:endParaRPr>
          </a:p>
        </p:txBody>
      </p:sp>
      <p:sp>
        <p:nvSpPr>
          <p:cNvPr id="90" name="Rectangle 89"/>
          <p:cNvSpPr/>
          <p:nvPr/>
        </p:nvSpPr>
        <p:spPr>
          <a:xfrm>
            <a:off x="4823882" y="4471427"/>
            <a:ext cx="1956330" cy="615553"/>
          </a:xfrm>
          <a:prstGeom prst="rect">
            <a:avLst/>
          </a:prstGeom>
        </p:spPr>
        <p:txBody>
          <a:bodyPr wrap="square">
            <a:spAutoFit/>
          </a:bodyPr>
          <a:lstStyle/>
          <a:p>
            <a:pPr defTabSz="914400">
              <a:buClr>
                <a:srgbClr val="E98306"/>
              </a:buClr>
            </a:pPr>
            <a:r>
              <a:rPr lang="en-US" sz="1700" kern="0" dirty="0" smtClean="0">
                <a:solidFill>
                  <a:schemeClr val="tx2">
                    <a:lumMod val="75000"/>
                    <a:lumOff val="25000"/>
                  </a:schemeClr>
                </a:solidFill>
              </a:rPr>
              <a:t>Unpredictable </a:t>
            </a:r>
            <a:br>
              <a:rPr lang="en-US" sz="1700" kern="0" dirty="0" smtClean="0">
                <a:solidFill>
                  <a:schemeClr val="tx2">
                    <a:lumMod val="75000"/>
                    <a:lumOff val="25000"/>
                  </a:schemeClr>
                </a:solidFill>
              </a:rPr>
            </a:br>
            <a:r>
              <a:rPr lang="en-US" sz="1700" kern="0" dirty="0" smtClean="0">
                <a:solidFill>
                  <a:schemeClr val="tx2">
                    <a:lumMod val="75000"/>
                    <a:lumOff val="25000"/>
                  </a:schemeClr>
                </a:solidFill>
              </a:rPr>
              <a:t>service levels</a:t>
            </a:r>
            <a:endParaRPr lang="en-US" sz="1700" kern="0" dirty="0">
              <a:solidFill>
                <a:schemeClr val="tx2">
                  <a:lumMod val="75000"/>
                  <a:lumOff val="25000"/>
                </a:schemeClr>
              </a:solidFill>
            </a:endParaRPr>
          </a:p>
        </p:txBody>
      </p:sp>
      <p:pic>
        <p:nvPicPr>
          <p:cNvPr id="7" name="Picture 6" descr="MULIPLE POINT TOOL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0457" y="2410882"/>
            <a:ext cx="704088" cy="704088"/>
          </a:xfrm>
          <a:prstGeom prst="rect">
            <a:avLst/>
          </a:prstGeom>
        </p:spPr>
      </p:pic>
      <p:pic>
        <p:nvPicPr>
          <p:cNvPr id="8" name="Picture 7" descr="OPERATIONAL COMPLEXITY.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0457" y="3401482"/>
            <a:ext cx="704088" cy="704088"/>
          </a:xfrm>
          <a:prstGeom prst="rect">
            <a:avLst/>
          </a:prstGeom>
        </p:spPr>
      </p:pic>
      <p:pic>
        <p:nvPicPr>
          <p:cNvPr id="9" name="Picture 8" descr="UNPREDICTABLE SERVICE LEVEL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90457" y="4398432"/>
            <a:ext cx="704088" cy="704088"/>
          </a:xfrm>
          <a:prstGeom prst="rect">
            <a:avLst/>
          </a:prstGeom>
        </p:spPr>
      </p:pic>
      <p:sp>
        <p:nvSpPr>
          <p:cNvPr id="91" name="Rectangle 90"/>
          <p:cNvSpPr/>
          <p:nvPr/>
        </p:nvSpPr>
        <p:spPr>
          <a:xfrm>
            <a:off x="7753842" y="1245627"/>
            <a:ext cx="3610540" cy="400110"/>
          </a:xfrm>
          <a:prstGeom prst="rect">
            <a:avLst/>
          </a:prstGeom>
        </p:spPr>
        <p:txBody>
          <a:bodyPr wrap="square">
            <a:spAutoFit/>
          </a:bodyPr>
          <a:lstStyle/>
          <a:p>
            <a:pPr algn="ctr" defTabSz="914400">
              <a:buClr>
                <a:srgbClr val="E98306"/>
              </a:buClr>
            </a:pPr>
            <a:r>
              <a:rPr lang="en-US" sz="2000" b="1" kern="0" dirty="0" smtClean="0">
                <a:solidFill>
                  <a:schemeClr val="accent1"/>
                </a:solidFill>
              </a:rPr>
              <a:t>Markets</a:t>
            </a:r>
            <a:endParaRPr lang="en-US" sz="2000" b="1" kern="0" dirty="0">
              <a:solidFill>
                <a:schemeClr val="accent1"/>
              </a:solidFill>
            </a:endParaRPr>
          </a:p>
        </p:txBody>
      </p:sp>
      <p:sp>
        <p:nvSpPr>
          <p:cNvPr id="92" name="Rectangle 91"/>
          <p:cNvSpPr/>
          <p:nvPr/>
        </p:nvSpPr>
        <p:spPr>
          <a:xfrm>
            <a:off x="8881532" y="2242577"/>
            <a:ext cx="2114550" cy="369332"/>
          </a:xfrm>
          <a:prstGeom prst="rect">
            <a:avLst/>
          </a:prstGeom>
        </p:spPr>
        <p:txBody>
          <a:bodyPr wrap="square">
            <a:spAutoFit/>
          </a:bodyPr>
          <a:lstStyle/>
          <a:p>
            <a:pPr defTabSz="914400">
              <a:buClr>
                <a:srgbClr val="E98306"/>
              </a:buClr>
            </a:pPr>
            <a:r>
              <a:rPr lang="en-US" kern="0" dirty="0" smtClean="0">
                <a:solidFill>
                  <a:schemeClr val="tx2">
                    <a:lumMod val="75000"/>
                    <a:lumOff val="25000"/>
                  </a:schemeClr>
                </a:solidFill>
              </a:rPr>
              <a:t>Software defined</a:t>
            </a:r>
            <a:endParaRPr lang="en-US" kern="0" dirty="0">
              <a:solidFill>
                <a:schemeClr val="tx2">
                  <a:lumMod val="75000"/>
                  <a:lumOff val="25000"/>
                </a:schemeClr>
              </a:solidFill>
            </a:endParaRPr>
          </a:p>
        </p:txBody>
      </p:sp>
      <p:sp>
        <p:nvSpPr>
          <p:cNvPr id="93" name="Rectangle 92"/>
          <p:cNvSpPr/>
          <p:nvPr/>
        </p:nvSpPr>
        <p:spPr>
          <a:xfrm>
            <a:off x="8881531" y="3526346"/>
            <a:ext cx="2267731" cy="369332"/>
          </a:xfrm>
          <a:prstGeom prst="rect">
            <a:avLst/>
          </a:prstGeom>
        </p:spPr>
        <p:txBody>
          <a:bodyPr wrap="square">
            <a:spAutoFit/>
          </a:bodyPr>
          <a:lstStyle/>
          <a:p>
            <a:pPr defTabSz="914400">
              <a:buClr>
                <a:srgbClr val="E98306"/>
              </a:buClr>
            </a:pPr>
            <a:r>
              <a:rPr lang="en-US" kern="0" dirty="0" smtClean="0">
                <a:solidFill>
                  <a:schemeClr val="tx2">
                    <a:lumMod val="75000"/>
                    <a:lumOff val="25000"/>
                  </a:schemeClr>
                </a:solidFill>
              </a:rPr>
              <a:t>Business continuity</a:t>
            </a:r>
            <a:endParaRPr lang="en-US" kern="0" dirty="0">
              <a:solidFill>
                <a:schemeClr val="tx2">
                  <a:lumMod val="75000"/>
                  <a:lumOff val="25000"/>
                </a:schemeClr>
              </a:solidFill>
            </a:endParaRPr>
          </a:p>
        </p:txBody>
      </p:sp>
      <p:sp>
        <p:nvSpPr>
          <p:cNvPr id="94" name="Rectangle 93"/>
          <p:cNvSpPr/>
          <p:nvPr/>
        </p:nvSpPr>
        <p:spPr>
          <a:xfrm>
            <a:off x="8881532" y="4738127"/>
            <a:ext cx="2540000" cy="369332"/>
          </a:xfrm>
          <a:prstGeom prst="rect">
            <a:avLst/>
          </a:prstGeom>
        </p:spPr>
        <p:txBody>
          <a:bodyPr wrap="square">
            <a:spAutoFit/>
          </a:bodyPr>
          <a:lstStyle/>
          <a:p>
            <a:pPr defTabSz="914400">
              <a:buClr>
                <a:srgbClr val="E98306"/>
              </a:buClr>
            </a:pPr>
            <a:r>
              <a:rPr lang="en-US" kern="0" dirty="0" smtClean="0">
                <a:solidFill>
                  <a:schemeClr val="tx2">
                    <a:lumMod val="75000"/>
                    <a:lumOff val="25000"/>
                  </a:schemeClr>
                </a:solidFill>
              </a:rPr>
              <a:t>Virtualization &amp; cloud</a:t>
            </a:r>
            <a:endParaRPr lang="en-US" kern="0" dirty="0">
              <a:solidFill>
                <a:schemeClr val="tx2">
                  <a:lumMod val="75000"/>
                  <a:lumOff val="25000"/>
                </a:schemeClr>
              </a:solidFill>
            </a:endParaRPr>
          </a:p>
        </p:txBody>
      </p:sp>
      <p:pic>
        <p:nvPicPr>
          <p:cNvPr id="10" name="Picture 9" descr="PERFORMANCE.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87114" y="4563532"/>
            <a:ext cx="704088" cy="704088"/>
          </a:xfrm>
          <a:prstGeom prst="rect">
            <a:avLst/>
          </a:prstGeom>
        </p:spPr>
      </p:pic>
      <p:pic>
        <p:nvPicPr>
          <p:cNvPr id="11" name="Picture 10" descr="TRUST.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87114" y="2055282"/>
            <a:ext cx="704088" cy="704088"/>
          </a:xfrm>
          <a:prstGeom prst="rect">
            <a:avLst/>
          </a:prstGeom>
        </p:spPr>
      </p:pic>
      <p:grpSp>
        <p:nvGrpSpPr>
          <p:cNvPr id="95" name="Group 27"/>
          <p:cNvGrpSpPr>
            <a:grpSpLocks/>
          </p:cNvGrpSpPr>
          <p:nvPr/>
        </p:nvGrpSpPr>
        <p:grpSpPr bwMode="auto">
          <a:xfrm>
            <a:off x="743946" y="2667000"/>
            <a:ext cx="1804521" cy="870236"/>
            <a:chOff x="1065212" y="3810000"/>
            <a:chExt cx="2057400" cy="992187"/>
          </a:xfrm>
        </p:grpSpPr>
        <p:grpSp>
          <p:nvGrpSpPr>
            <p:cNvPr id="96" name="Group 9"/>
            <p:cNvGrpSpPr>
              <a:grpSpLocks/>
            </p:cNvGrpSpPr>
            <p:nvPr/>
          </p:nvGrpSpPr>
          <p:grpSpPr bwMode="auto">
            <a:xfrm>
              <a:off x="1217612" y="3810000"/>
              <a:ext cx="1868487" cy="695325"/>
              <a:chOff x="1010275" y="3414833"/>
              <a:chExt cx="1868393" cy="694584"/>
            </a:xfrm>
          </p:grpSpPr>
          <p:grpSp>
            <p:nvGrpSpPr>
              <p:cNvPr id="103" name="Group 11"/>
              <p:cNvGrpSpPr>
                <a:grpSpLocks/>
              </p:cNvGrpSpPr>
              <p:nvPr/>
            </p:nvGrpSpPr>
            <p:grpSpPr bwMode="auto">
              <a:xfrm>
                <a:off x="1010275" y="3414833"/>
                <a:ext cx="606860" cy="694584"/>
                <a:chOff x="5890196" y="4720407"/>
                <a:chExt cx="487808" cy="558324"/>
              </a:xfrm>
            </p:grpSpPr>
            <p:pic>
              <p:nvPicPr>
                <p:cNvPr id="110" name="Picture 109"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90196" y="4720407"/>
                  <a:ext cx="236060" cy="558323"/>
                </a:xfrm>
                <a:prstGeom prst="rect">
                  <a:avLst/>
                </a:prstGeom>
                <a:effectLst>
                  <a:outerShdw blurRad="127000" dist="38100" dir="5400000" algn="t" rotWithShape="0">
                    <a:prstClr val="black">
                      <a:alpha val="60000"/>
                    </a:prstClr>
                  </a:outerShdw>
                </a:effectLst>
              </p:spPr>
            </p:pic>
            <p:pic>
              <p:nvPicPr>
                <p:cNvPr id="111" name="Picture 110"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1568" y="4720407"/>
                  <a:ext cx="236061" cy="558323"/>
                </a:xfrm>
                <a:prstGeom prst="rect">
                  <a:avLst/>
                </a:prstGeom>
                <a:effectLst>
                  <a:outerShdw blurRad="127000" dist="38100" dir="5400000" algn="t" rotWithShape="0">
                    <a:prstClr val="black">
                      <a:alpha val="60000"/>
                    </a:prstClr>
                  </a:outerShdw>
                </a:effectLst>
              </p:spPr>
            </p:pic>
          </p:grpSp>
          <p:grpSp>
            <p:nvGrpSpPr>
              <p:cNvPr id="104" name="Group 12"/>
              <p:cNvGrpSpPr>
                <a:grpSpLocks/>
              </p:cNvGrpSpPr>
              <p:nvPr/>
            </p:nvGrpSpPr>
            <p:grpSpPr bwMode="auto">
              <a:xfrm>
                <a:off x="1645275" y="3414833"/>
                <a:ext cx="606860" cy="694584"/>
                <a:chOff x="5890196" y="4720407"/>
                <a:chExt cx="487808" cy="558324"/>
              </a:xfrm>
            </p:grpSpPr>
            <p:pic>
              <p:nvPicPr>
                <p:cNvPr id="108" name="Picture 107"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90170" y="4720407"/>
                  <a:ext cx="236060" cy="558323"/>
                </a:xfrm>
                <a:prstGeom prst="rect">
                  <a:avLst/>
                </a:prstGeom>
                <a:effectLst>
                  <a:outerShdw blurRad="127000" dist="38100" dir="5400000" algn="t" rotWithShape="0">
                    <a:prstClr val="black">
                      <a:alpha val="60000"/>
                    </a:prstClr>
                  </a:outerShdw>
                </a:effectLst>
              </p:spPr>
            </p:pic>
            <p:pic>
              <p:nvPicPr>
                <p:cNvPr id="109" name="Picture 108"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1543" y="4720407"/>
                  <a:ext cx="236061" cy="558323"/>
                </a:xfrm>
                <a:prstGeom prst="rect">
                  <a:avLst/>
                </a:prstGeom>
                <a:effectLst>
                  <a:outerShdw blurRad="127000" dist="38100" dir="5400000" algn="t" rotWithShape="0">
                    <a:prstClr val="black">
                      <a:alpha val="60000"/>
                    </a:prstClr>
                  </a:outerShdw>
                </a:effectLst>
              </p:spPr>
            </p:pic>
          </p:grpSp>
          <p:grpSp>
            <p:nvGrpSpPr>
              <p:cNvPr id="105" name="Group 13"/>
              <p:cNvGrpSpPr>
                <a:grpSpLocks/>
              </p:cNvGrpSpPr>
              <p:nvPr/>
            </p:nvGrpSpPr>
            <p:grpSpPr bwMode="auto">
              <a:xfrm>
                <a:off x="2271808" y="3414833"/>
                <a:ext cx="606860" cy="694584"/>
                <a:chOff x="5890196" y="4720407"/>
                <a:chExt cx="487808" cy="558324"/>
              </a:xfrm>
            </p:grpSpPr>
            <p:pic>
              <p:nvPicPr>
                <p:cNvPr id="106" name="Picture 105"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90571" y="4720407"/>
                  <a:ext cx="236061" cy="558323"/>
                </a:xfrm>
                <a:prstGeom prst="rect">
                  <a:avLst/>
                </a:prstGeom>
                <a:effectLst>
                  <a:outerShdw blurRad="127000" dist="38100" dir="5400000" algn="t" rotWithShape="0">
                    <a:prstClr val="black">
                      <a:alpha val="60000"/>
                    </a:prstClr>
                  </a:outerShdw>
                </a:effectLst>
              </p:spPr>
            </p:pic>
            <p:pic>
              <p:nvPicPr>
                <p:cNvPr id="107" name="Picture 106" descr="server.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41944" y="4720407"/>
                  <a:ext cx="236060" cy="558323"/>
                </a:xfrm>
                <a:prstGeom prst="rect">
                  <a:avLst/>
                </a:prstGeom>
                <a:effectLst>
                  <a:outerShdw blurRad="127000" dist="38100" dir="5400000" algn="t" rotWithShape="0">
                    <a:prstClr val="black">
                      <a:alpha val="60000"/>
                    </a:prstClr>
                  </a:outerShdw>
                </a:effectLst>
              </p:spPr>
            </p:pic>
          </p:grpSp>
        </p:grpSp>
        <p:sp>
          <p:nvSpPr>
            <p:cNvPr id="97" name="Rectangle 96"/>
            <p:cNvSpPr/>
            <p:nvPr/>
          </p:nvSpPr>
          <p:spPr bwMode="gray">
            <a:xfrm>
              <a:off x="1065212" y="3810000"/>
              <a:ext cx="2057400" cy="761999"/>
            </a:xfrm>
            <a:prstGeom prst="rect">
              <a:avLst/>
            </a:prstGeom>
            <a:solidFill>
              <a:schemeClr val="bg1">
                <a:alpha val="48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endParaRPr lang="en-US" dirty="0"/>
            </a:p>
          </p:txBody>
        </p:sp>
        <p:pic>
          <p:nvPicPr>
            <p:cNvPr id="98" name="Picture 97" descr="datacenter.png"/>
            <p:cNvPicPr>
              <a:picLocks noChangeAspect="1"/>
            </p:cNvPicPr>
            <p:nvPr/>
          </p:nvPicPr>
          <p:blipFill rotWithShape="1">
            <a:blip r:embed="rId9" cstate="print">
              <a:extLst>
                <a:ext uri="{28A0092B-C50C-407E-A947-70E740481C1C}">
                  <a14:useLocalDpi xmlns:a14="http://schemas.microsoft.com/office/drawing/2010/main" val="0"/>
                </a:ext>
              </a:extLst>
            </a:blip>
            <a:srcRect l="12839" t="18395" r="5309" b="10124"/>
            <a:stretch/>
          </p:blipFill>
          <p:spPr>
            <a:xfrm>
              <a:off x="1751012" y="3962400"/>
              <a:ext cx="960437" cy="839787"/>
            </a:xfrm>
            <a:prstGeom prst="rect">
              <a:avLst/>
            </a:prstGeom>
            <a:effectLst>
              <a:outerShdw blurRad="76200" dist="38100" dir="10800000" algn="r" rotWithShape="0">
                <a:prstClr val="black">
                  <a:alpha val="45000"/>
                </a:prstClr>
              </a:outerShdw>
            </a:effectLst>
          </p:spPr>
        </p:pic>
      </p:grpSp>
      <p:pic>
        <p:nvPicPr>
          <p:cNvPr id="50" name="Picture 4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bwMode="auto">
          <a:xfrm>
            <a:off x="8007249" y="3271563"/>
            <a:ext cx="848121" cy="84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dirty="0" smtClean="0"/>
              <a:t>Copyright © 2015 Symantec Corporation</a:t>
            </a:r>
            <a:endParaRPr lang="en-US" dirty="0"/>
          </a:p>
        </p:txBody>
      </p:sp>
      <p:sp>
        <p:nvSpPr>
          <p:cNvPr id="2" name="Donut 1"/>
          <p:cNvSpPr/>
          <p:nvPr/>
        </p:nvSpPr>
        <p:spPr bwMode="auto">
          <a:xfrm>
            <a:off x="4090223" y="2409473"/>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52" name="Donut 51"/>
          <p:cNvSpPr/>
          <p:nvPr/>
        </p:nvSpPr>
        <p:spPr bwMode="auto">
          <a:xfrm>
            <a:off x="4090223" y="3399616"/>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53" name="Donut 52"/>
          <p:cNvSpPr/>
          <p:nvPr/>
        </p:nvSpPr>
        <p:spPr bwMode="auto">
          <a:xfrm>
            <a:off x="4090223" y="4398316"/>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54" name="Donut 53"/>
          <p:cNvSpPr/>
          <p:nvPr/>
        </p:nvSpPr>
        <p:spPr bwMode="auto">
          <a:xfrm>
            <a:off x="8085257" y="4561802"/>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55" name="Donut 54"/>
          <p:cNvSpPr/>
          <p:nvPr/>
        </p:nvSpPr>
        <p:spPr bwMode="auto">
          <a:xfrm>
            <a:off x="8085257" y="2059576"/>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56" name="Donut 55"/>
          <p:cNvSpPr/>
          <p:nvPr/>
        </p:nvSpPr>
        <p:spPr bwMode="auto">
          <a:xfrm>
            <a:off x="8079031" y="3343345"/>
            <a:ext cx="704556" cy="704556"/>
          </a:xfrm>
          <a:prstGeom prst="donut">
            <a:avLst>
              <a:gd name="adj" fmla="val 10461"/>
            </a:avLst>
          </a:prstGeom>
          <a:solidFill>
            <a:schemeClr val="accent1"/>
          </a:solid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12" name="Oval 11"/>
          <p:cNvSpPr/>
          <p:nvPr/>
        </p:nvSpPr>
        <p:spPr bwMode="auto">
          <a:xfrm>
            <a:off x="8002185" y="3265485"/>
            <a:ext cx="858248" cy="858248"/>
          </a:xfrm>
          <a:prstGeom prst="ellipse">
            <a:avLst/>
          </a:prstGeom>
          <a:noFill/>
          <a:ln w="19050" cap="flat" cmpd="sng" algn="ctr">
            <a:solidFill>
              <a:schemeClr val="accent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Tree>
    <p:extLst>
      <p:ext uri="{BB962C8B-B14F-4D97-AF65-F5344CB8AC3E}">
        <p14:creationId xmlns:p14="http://schemas.microsoft.com/office/powerpoint/2010/main" val="321185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525475" y="1524000"/>
            <a:ext cx="8836138" cy="4963882"/>
            <a:chOff x="1677876" y="1524000"/>
            <a:chExt cx="8836138" cy="4963882"/>
          </a:xfrm>
        </p:grpSpPr>
        <p:grpSp>
          <p:nvGrpSpPr>
            <p:cNvPr id="5" name="Group 4"/>
            <p:cNvGrpSpPr/>
            <p:nvPr/>
          </p:nvGrpSpPr>
          <p:grpSpPr>
            <a:xfrm>
              <a:off x="1677876" y="1524000"/>
              <a:ext cx="8836138" cy="4963882"/>
              <a:chOff x="1677874" y="1665518"/>
              <a:chExt cx="8836138" cy="4963882"/>
            </a:xfrm>
          </p:grpSpPr>
          <p:grpSp>
            <p:nvGrpSpPr>
              <p:cNvPr id="6" name="Group 5"/>
              <p:cNvGrpSpPr/>
              <p:nvPr/>
            </p:nvGrpSpPr>
            <p:grpSpPr>
              <a:xfrm>
                <a:off x="1677874" y="1981200"/>
                <a:ext cx="8836138" cy="4648200"/>
                <a:chOff x="1677874" y="1981200"/>
                <a:chExt cx="8836138" cy="4648200"/>
              </a:xfrm>
            </p:grpSpPr>
            <p:sp>
              <p:nvSpPr>
                <p:cNvPr id="9" name="Isosceles Triangle 8"/>
                <p:cNvSpPr/>
                <p:nvPr/>
              </p:nvSpPr>
              <p:spPr bwMode="auto">
                <a:xfrm flipV="1">
                  <a:off x="1677874" y="1981200"/>
                  <a:ext cx="8836138" cy="4648200"/>
                </a:xfrm>
                <a:prstGeom prst="triangle">
                  <a:avLst/>
                </a:prstGeom>
                <a:solidFill>
                  <a:schemeClr val="accent4"/>
                </a:solidFill>
                <a:ln w="19050">
                  <a:solidFill>
                    <a:schemeClr val="accent4"/>
                  </a:solidFill>
                  <a:miter lim="800000"/>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ct val="90000"/>
                    </a:lnSpc>
                  </a:pPr>
                  <a:endParaRPr lang="en-US" dirty="0">
                    <a:solidFill>
                      <a:schemeClr val="accent1"/>
                    </a:solidFill>
                  </a:endParaRPr>
                </a:p>
              </p:txBody>
            </p:sp>
            <p:sp>
              <p:nvSpPr>
                <p:cNvPr id="10" name="TextBox 9"/>
                <p:cNvSpPr txBox="1"/>
                <p:nvPr/>
              </p:nvSpPr>
              <p:spPr bwMode="ltGray">
                <a:xfrm>
                  <a:off x="4482165" y="2105895"/>
                  <a:ext cx="3429000" cy="3810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r>
                    <a:rPr lang="en-US" sz="1600" b="1" dirty="0" smtClean="0"/>
                    <a:t>InfoScale Operations Manager</a:t>
                  </a:r>
                  <a:endParaRPr lang="en-US" sz="1600" b="1" dirty="0"/>
                </a:p>
              </p:txBody>
            </p:sp>
          </p:grpSp>
          <p:sp>
            <p:nvSpPr>
              <p:cNvPr id="7" name="TextBox 6"/>
              <p:cNvSpPr txBox="1"/>
              <p:nvPr/>
            </p:nvSpPr>
            <p:spPr>
              <a:xfrm>
                <a:off x="3901406" y="1665518"/>
                <a:ext cx="4479004" cy="914400"/>
              </a:xfrm>
              <a:prstGeom prst="rect">
                <a:avLst/>
              </a:prstGeom>
              <a:noFill/>
            </p:spPr>
            <p:txBody>
              <a:bodyPr wrap="square" lIns="0" tIns="0" rIns="0" bIns="0" rtlCol="0">
                <a:noAutofit/>
              </a:bodyPr>
              <a:lstStyle/>
              <a:p>
                <a:pPr>
                  <a:lnSpc>
                    <a:spcPct val="90000"/>
                  </a:lnSpc>
                </a:pPr>
                <a:r>
                  <a:rPr lang="en-US" b="1" i="1" dirty="0" smtClean="0">
                    <a:solidFill>
                      <a:schemeClr val="accent4">
                        <a:lumMod val="75000"/>
                      </a:schemeClr>
                    </a:solidFill>
                  </a:rPr>
                  <a:t>Value added graphical management tool</a:t>
                </a:r>
                <a:endParaRPr lang="en-US" b="1" i="1" dirty="0">
                  <a:solidFill>
                    <a:schemeClr val="accent4">
                      <a:lumMod val="75000"/>
                    </a:schemeClr>
                  </a:solidFill>
                </a:endParaRPr>
              </a:p>
            </p:txBody>
          </p:sp>
        </p:gr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3262" y="5480592"/>
              <a:ext cx="565366" cy="565366"/>
            </a:xfrm>
            <a:prstGeom prst="rect">
              <a:avLst/>
            </a:prstGeom>
          </p:spPr>
        </p:pic>
      </p:grpSp>
      <p:sp>
        <p:nvSpPr>
          <p:cNvPr id="2" name="Title 1"/>
          <p:cNvSpPr>
            <a:spLocks noGrp="1"/>
          </p:cNvSpPr>
          <p:nvPr>
            <p:ph type="title"/>
          </p:nvPr>
        </p:nvSpPr>
        <p:spPr/>
        <p:txBody>
          <a:bodyPr/>
          <a:lstStyle/>
          <a:p>
            <a:r>
              <a:rPr lang="en-US" dirty="0" smtClean="0"/>
              <a:t>Introducing the InfoScale family</a:t>
            </a:r>
            <a:endParaRPr lang="en-US" dirty="0"/>
          </a:p>
        </p:txBody>
      </p:sp>
      <p:sp>
        <p:nvSpPr>
          <p:cNvPr id="4" name="Slide Number Placeholder 3"/>
          <p:cNvSpPr>
            <a:spLocks noGrp="1"/>
          </p:cNvSpPr>
          <p:nvPr>
            <p:ph type="sldNum" sz="quarter" idx="12"/>
          </p:nvPr>
        </p:nvSpPr>
        <p:spPr/>
        <p:txBody>
          <a:bodyPr/>
          <a:lstStyle/>
          <a:p>
            <a:pPr algn="l"/>
            <a:fld id="{C1960183-D323-4677-9D78-78D1D39B0029}" type="slidenum">
              <a:rPr lang="en-US" smtClean="0"/>
              <a:pPr algn="l"/>
              <a:t>4</a:t>
            </a:fld>
            <a:endParaRPr lang="en-US"/>
          </a:p>
        </p:txBody>
      </p:sp>
      <p:grpSp>
        <p:nvGrpSpPr>
          <p:cNvPr id="11" name="Group 10"/>
          <p:cNvGrpSpPr/>
          <p:nvPr/>
        </p:nvGrpSpPr>
        <p:grpSpPr>
          <a:xfrm>
            <a:off x="2436811" y="4530286"/>
            <a:ext cx="5481648" cy="1108514"/>
            <a:chOff x="2589212" y="4530286"/>
            <a:chExt cx="5481649" cy="1108514"/>
          </a:xfrm>
        </p:grpSpPr>
        <p:grpSp>
          <p:nvGrpSpPr>
            <p:cNvPr id="12" name="Group 11"/>
            <p:cNvGrpSpPr/>
            <p:nvPr/>
          </p:nvGrpSpPr>
          <p:grpSpPr>
            <a:xfrm>
              <a:off x="4083887" y="4530286"/>
              <a:ext cx="3986974" cy="707986"/>
              <a:chOff x="3342189" y="3124200"/>
              <a:chExt cx="4430509" cy="914400"/>
            </a:xfrm>
            <a:solidFill>
              <a:schemeClr val="accent1">
                <a:lumMod val="50000"/>
              </a:schemeClr>
            </a:solidFill>
          </p:grpSpPr>
          <p:sp>
            <p:nvSpPr>
              <p:cNvPr id="15" name="Rectangle 14"/>
              <p:cNvSpPr/>
              <p:nvPr/>
            </p:nvSpPr>
            <p:spPr bwMode="gray">
              <a:xfrm>
                <a:off x="4113212" y="3124200"/>
                <a:ext cx="2895600" cy="914400"/>
              </a:xfrm>
              <a:prstGeom prst="rect">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bg1"/>
                    </a:solidFill>
                  </a:rPr>
                  <a:t>InfoScale Foundation</a:t>
                </a:r>
                <a:endParaRPr lang="en-US" sz="1600" b="1" dirty="0">
                  <a:solidFill>
                    <a:schemeClr val="bg1"/>
                  </a:solidFill>
                </a:endParaRPr>
              </a:p>
            </p:txBody>
          </p:sp>
          <p:sp>
            <p:nvSpPr>
              <p:cNvPr id="16" name="Right Triangle 15"/>
              <p:cNvSpPr/>
              <p:nvPr/>
            </p:nvSpPr>
            <p:spPr bwMode="gray">
              <a:xfrm rot="5400000">
                <a:off x="6934848" y="3200749"/>
                <a:ext cx="913700" cy="762000"/>
              </a:xfrm>
              <a:prstGeom prst="rtTriangle">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600" dirty="0">
                  <a:solidFill>
                    <a:schemeClr val="bg1"/>
                  </a:solidFill>
                </a:endParaRPr>
              </a:p>
            </p:txBody>
          </p:sp>
          <p:sp>
            <p:nvSpPr>
              <p:cNvPr id="17" name="Right Triangle 16"/>
              <p:cNvSpPr/>
              <p:nvPr/>
            </p:nvSpPr>
            <p:spPr bwMode="gray">
              <a:xfrm rot="16200000" flipH="1">
                <a:off x="3273872" y="3192517"/>
                <a:ext cx="898634" cy="762000"/>
              </a:xfrm>
              <a:prstGeom prst="rtTriangle">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600" dirty="0">
                  <a:solidFill>
                    <a:schemeClr val="bg1"/>
                  </a:solidFill>
                </a:endParaRPr>
              </a:p>
            </p:txBody>
          </p:sp>
        </p:grpSp>
        <p:sp>
          <p:nvSpPr>
            <p:cNvPr id="13" name="TextBox 12"/>
            <p:cNvSpPr txBox="1"/>
            <p:nvPr/>
          </p:nvSpPr>
          <p:spPr>
            <a:xfrm>
              <a:off x="2589212" y="4724400"/>
              <a:ext cx="2209800" cy="914400"/>
            </a:xfrm>
            <a:prstGeom prst="rect">
              <a:avLst/>
            </a:prstGeom>
            <a:noFill/>
          </p:spPr>
          <p:txBody>
            <a:bodyPr wrap="square" lIns="0" tIns="0" rIns="0" bIns="0" rtlCol="0">
              <a:noAutofit/>
            </a:bodyPr>
            <a:lstStyle/>
            <a:p>
              <a:pPr>
                <a:lnSpc>
                  <a:spcPct val="90000"/>
                </a:lnSpc>
              </a:pPr>
              <a:r>
                <a:rPr lang="en-US" b="1" i="1" dirty="0" smtClean="0">
                  <a:solidFill>
                    <a:srgbClr val="EA683C"/>
                  </a:solidFill>
                </a:rPr>
                <a:t>Base offering targeting storage management</a:t>
              </a:r>
              <a:endParaRPr lang="en-US" b="1" i="1" dirty="0">
                <a:solidFill>
                  <a:srgbClr val="EA683C"/>
                </a:solidFill>
              </a:endParaRPr>
            </a:p>
          </p:txBody>
        </p:sp>
      </p:grpSp>
      <p:grpSp>
        <p:nvGrpSpPr>
          <p:cNvPr id="18" name="Group 17"/>
          <p:cNvGrpSpPr/>
          <p:nvPr/>
        </p:nvGrpSpPr>
        <p:grpSpPr>
          <a:xfrm>
            <a:off x="608012" y="3468308"/>
            <a:ext cx="5220033" cy="1027492"/>
            <a:chOff x="760413" y="3468308"/>
            <a:chExt cx="5220033" cy="1027492"/>
          </a:xfrm>
        </p:grpSpPr>
        <p:sp>
          <p:nvSpPr>
            <p:cNvPr id="19" name="Rectangle 18"/>
            <p:cNvSpPr/>
            <p:nvPr/>
          </p:nvSpPr>
          <p:spPr bwMode="gray">
            <a:xfrm>
              <a:off x="3934215" y="3468308"/>
              <a:ext cx="2046231" cy="836994"/>
            </a:xfrm>
            <a:prstGeom prst="rect">
              <a:avLst/>
            </a:prstGeom>
            <a:solidFill>
              <a:srgbClr val="31565D"/>
            </a:solidFill>
            <a:ln w="19050">
              <a:solidFill>
                <a:srgbClr val="31565D"/>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t>InfoScale Storage</a:t>
              </a:r>
              <a:endParaRPr lang="en-US" sz="1600" b="1" dirty="0"/>
            </a:p>
          </p:txBody>
        </p:sp>
        <p:sp>
          <p:nvSpPr>
            <p:cNvPr id="20" name="Right Triangle 19"/>
            <p:cNvSpPr/>
            <p:nvPr/>
          </p:nvSpPr>
          <p:spPr bwMode="gray">
            <a:xfrm rot="16200000" flipH="1">
              <a:off x="3102070" y="3480349"/>
              <a:ext cx="836994" cy="812912"/>
            </a:xfrm>
            <a:prstGeom prst="rtTriangle">
              <a:avLst/>
            </a:prstGeom>
            <a:solidFill>
              <a:srgbClr val="31565D"/>
            </a:solidFill>
            <a:ln w="19050">
              <a:solidFill>
                <a:srgbClr val="31565D"/>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600" dirty="0"/>
            </a:p>
          </p:txBody>
        </p:sp>
        <p:sp>
          <p:nvSpPr>
            <p:cNvPr id="21" name="TextBox 20"/>
            <p:cNvSpPr txBox="1"/>
            <p:nvPr/>
          </p:nvSpPr>
          <p:spPr>
            <a:xfrm>
              <a:off x="760413" y="3581400"/>
              <a:ext cx="2743200" cy="914400"/>
            </a:xfrm>
            <a:prstGeom prst="rect">
              <a:avLst/>
            </a:prstGeom>
            <a:noFill/>
          </p:spPr>
          <p:txBody>
            <a:bodyPr wrap="square" lIns="0" tIns="0" rIns="0" bIns="0" rtlCol="0">
              <a:noAutofit/>
            </a:bodyPr>
            <a:lstStyle/>
            <a:p>
              <a:pPr>
                <a:lnSpc>
                  <a:spcPct val="90000"/>
                </a:lnSpc>
              </a:pPr>
              <a:r>
                <a:rPr lang="en-US" b="1" i="1" dirty="0" smtClean="0">
                  <a:solidFill>
                    <a:schemeClr val="accent3">
                      <a:lumMod val="50000"/>
                    </a:schemeClr>
                  </a:solidFill>
                </a:rPr>
                <a:t>Software defined storage; comprehensive storage management</a:t>
              </a:r>
              <a:endParaRPr lang="en-US" b="1" i="1" dirty="0">
                <a:solidFill>
                  <a:schemeClr val="accent3">
                    <a:lumMod val="50000"/>
                  </a:schemeClr>
                </a:solidFill>
              </a:endParaRPr>
            </a:p>
          </p:txBody>
        </p:sp>
      </p:grpSp>
      <p:grpSp>
        <p:nvGrpSpPr>
          <p:cNvPr id="23" name="Group 22"/>
          <p:cNvGrpSpPr/>
          <p:nvPr/>
        </p:nvGrpSpPr>
        <p:grpSpPr>
          <a:xfrm>
            <a:off x="1979582" y="2453455"/>
            <a:ext cx="10093684" cy="1149553"/>
            <a:chOff x="2131983" y="2453455"/>
            <a:chExt cx="10093684" cy="1149553"/>
          </a:xfrm>
        </p:grpSpPr>
        <p:sp>
          <p:nvSpPr>
            <p:cNvPr id="24" name="Rectangle 23"/>
            <p:cNvSpPr/>
            <p:nvPr/>
          </p:nvSpPr>
          <p:spPr bwMode="gray">
            <a:xfrm>
              <a:off x="2948289" y="2453455"/>
              <a:ext cx="6301803" cy="835575"/>
            </a:xfrm>
            <a:prstGeom prst="rect">
              <a:avLst/>
            </a:prstGeom>
            <a:solidFill>
              <a:srgbClr val="8C290E"/>
            </a:solid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t>InfoScale Enterprise</a:t>
              </a:r>
              <a:endParaRPr lang="en-US" sz="1600" b="1" dirty="0"/>
            </a:p>
          </p:txBody>
        </p:sp>
        <p:sp>
          <p:nvSpPr>
            <p:cNvPr id="25" name="Right Triangle 24"/>
            <p:cNvSpPr/>
            <p:nvPr/>
          </p:nvSpPr>
          <p:spPr bwMode="gray">
            <a:xfrm rot="16200000" flipH="1">
              <a:off x="2119942" y="2465497"/>
              <a:ext cx="836994" cy="812912"/>
            </a:xfrm>
            <a:prstGeom prst="rtTriangle">
              <a:avLst/>
            </a:prstGeom>
            <a:solidFill>
              <a:srgbClr val="8C290E"/>
            </a:solid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600" b="1" dirty="0"/>
            </a:p>
          </p:txBody>
        </p:sp>
        <p:sp>
          <p:nvSpPr>
            <p:cNvPr id="26" name="Right Triangle 25"/>
            <p:cNvSpPr/>
            <p:nvPr/>
          </p:nvSpPr>
          <p:spPr bwMode="gray">
            <a:xfrm rot="5400000">
              <a:off x="9238051" y="2465496"/>
              <a:ext cx="836994" cy="812912"/>
            </a:xfrm>
            <a:prstGeom prst="rtTriangle">
              <a:avLst/>
            </a:prstGeom>
            <a:solidFill>
              <a:srgbClr val="8C290E"/>
            </a:solid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600" b="1" dirty="0"/>
            </a:p>
          </p:txBody>
        </p:sp>
        <p:sp>
          <p:nvSpPr>
            <p:cNvPr id="27" name="TextBox 26"/>
            <p:cNvSpPr txBox="1"/>
            <p:nvPr/>
          </p:nvSpPr>
          <p:spPr>
            <a:xfrm>
              <a:off x="9857904" y="2688608"/>
              <a:ext cx="2367763" cy="914400"/>
            </a:xfrm>
            <a:prstGeom prst="rect">
              <a:avLst/>
            </a:prstGeom>
            <a:noFill/>
          </p:spPr>
          <p:txBody>
            <a:bodyPr wrap="square" lIns="0" tIns="0" rIns="0" bIns="0" rtlCol="0">
              <a:noAutofit/>
            </a:bodyPr>
            <a:lstStyle/>
            <a:p>
              <a:pPr>
                <a:lnSpc>
                  <a:spcPct val="90000"/>
                </a:lnSpc>
              </a:pPr>
              <a:r>
                <a:rPr lang="en-US" b="1" i="1" dirty="0" smtClean="0">
                  <a:solidFill>
                    <a:schemeClr val="accent1">
                      <a:lumMod val="75000"/>
                    </a:schemeClr>
                  </a:solidFill>
                </a:rPr>
                <a:t>Extensive application availability coupled with software defined storage</a:t>
              </a:r>
              <a:endParaRPr lang="en-US" b="1" i="1" dirty="0">
                <a:solidFill>
                  <a:schemeClr val="accent1">
                    <a:lumMod val="75000"/>
                  </a:schemeClr>
                </a:solidFill>
              </a:endParaRPr>
            </a:p>
          </p:txBody>
        </p:sp>
      </p:grpSp>
      <p:grpSp>
        <p:nvGrpSpPr>
          <p:cNvPr id="29" name="Group 28"/>
          <p:cNvGrpSpPr/>
          <p:nvPr/>
        </p:nvGrpSpPr>
        <p:grpSpPr>
          <a:xfrm>
            <a:off x="6080561" y="3468310"/>
            <a:ext cx="5625229" cy="1248130"/>
            <a:chOff x="6232962" y="3468308"/>
            <a:chExt cx="5625228" cy="1248130"/>
          </a:xfrm>
        </p:grpSpPr>
        <p:sp>
          <p:nvSpPr>
            <p:cNvPr id="30" name="Right Triangle 29"/>
            <p:cNvSpPr/>
            <p:nvPr/>
          </p:nvSpPr>
          <p:spPr bwMode="gray">
            <a:xfrm rot="5400000">
              <a:off x="8278321" y="3480349"/>
              <a:ext cx="836994" cy="812912"/>
            </a:xfrm>
            <a:prstGeom prst="rtTriangle">
              <a:avLst/>
            </a:prstGeom>
            <a:solidFill>
              <a:srgbClr val="867C50"/>
            </a:solidFill>
            <a:ln w="19050">
              <a:solidFill>
                <a:srgbClr val="867C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just">
                <a:lnSpc>
                  <a:spcPct val="90000"/>
                </a:lnSpc>
              </a:pPr>
              <a:endParaRPr lang="en-US" sz="1600" b="1" dirty="0">
                <a:solidFill>
                  <a:schemeClr val="bg1"/>
                </a:solidFill>
              </a:endParaRPr>
            </a:p>
          </p:txBody>
        </p:sp>
        <p:sp>
          <p:nvSpPr>
            <p:cNvPr id="31" name="TextBox 30"/>
            <p:cNvSpPr txBox="1"/>
            <p:nvPr/>
          </p:nvSpPr>
          <p:spPr>
            <a:xfrm>
              <a:off x="8842728" y="3802038"/>
              <a:ext cx="3015462" cy="914400"/>
            </a:xfrm>
            <a:prstGeom prst="rect">
              <a:avLst/>
            </a:prstGeom>
            <a:noFill/>
          </p:spPr>
          <p:txBody>
            <a:bodyPr wrap="square" lIns="0" tIns="0" rIns="0" bIns="0" rtlCol="0">
              <a:noAutofit/>
            </a:bodyPr>
            <a:lstStyle/>
            <a:p>
              <a:pPr>
                <a:lnSpc>
                  <a:spcPct val="90000"/>
                </a:lnSpc>
              </a:pPr>
              <a:r>
                <a:rPr lang="en-US" b="1" i="1" dirty="0" smtClean="0"/>
                <a:t>Extensive capability (including DR) for application availability</a:t>
              </a:r>
              <a:endParaRPr lang="en-US" b="1" i="1" dirty="0"/>
            </a:p>
          </p:txBody>
        </p:sp>
        <p:sp>
          <p:nvSpPr>
            <p:cNvPr id="33" name="Rectangle 32"/>
            <p:cNvSpPr/>
            <p:nvPr/>
          </p:nvSpPr>
          <p:spPr bwMode="gray">
            <a:xfrm>
              <a:off x="6232962" y="3468308"/>
              <a:ext cx="2046231" cy="836994"/>
            </a:xfrm>
            <a:prstGeom prst="rect">
              <a:avLst/>
            </a:prstGeom>
            <a:solidFill>
              <a:srgbClr val="867C50"/>
            </a:solidFill>
            <a:ln w="19050">
              <a:solidFill>
                <a:srgbClr val="867C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just">
                <a:lnSpc>
                  <a:spcPct val="90000"/>
                </a:lnSpc>
              </a:pPr>
              <a:r>
                <a:rPr lang="en-US" sz="1600" b="1" dirty="0">
                  <a:solidFill>
                    <a:schemeClr val="bg1"/>
                  </a:solidFill>
                </a:rPr>
                <a:t>InfoScale </a:t>
              </a:r>
              <a:r>
                <a:rPr lang="en-US" sz="1600" b="1" dirty="0" smtClean="0">
                  <a:solidFill>
                    <a:schemeClr val="bg1"/>
                  </a:solidFill>
                </a:rPr>
                <a:t>Availability</a:t>
              </a:r>
              <a:endParaRPr lang="en-US" sz="1600" b="1" dirty="0">
                <a:solidFill>
                  <a:schemeClr val="bg1"/>
                </a:solidFill>
              </a:endParaRPr>
            </a:p>
          </p:txBody>
        </p:sp>
      </p:grpSp>
      <p:sp>
        <p:nvSpPr>
          <p:cNvPr id="32" name="Footer Placeholder 3"/>
          <p:cNvSpPr>
            <a:spLocks noGrp="1"/>
          </p:cNvSpPr>
          <p:nvPr>
            <p:ph type="ftr" sz="quarter" idx="11"/>
          </p:nvPr>
        </p:nvSpPr>
        <p:spPr>
          <a:xfrm>
            <a:off x="1117310" y="6425184"/>
            <a:ext cx="4215102" cy="182880"/>
          </a:xfrm>
        </p:spPr>
        <p:txBody>
          <a:bodyPr/>
          <a:lstStyle/>
          <a:p>
            <a:r>
              <a:rPr lang="en-US" dirty="0" smtClean="0"/>
              <a:t>Copyright © 2015 Symantec Corporation</a:t>
            </a:r>
            <a:endParaRPr lang="en-US" dirty="0"/>
          </a:p>
        </p:txBody>
      </p:sp>
    </p:spTree>
    <p:extLst>
      <p:ext uri="{BB962C8B-B14F-4D97-AF65-F5344CB8AC3E}">
        <p14:creationId xmlns:p14="http://schemas.microsoft.com/office/powerpoint/2010/main" val="2969351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364237" y="1277486"/>
            <a:ext cx="11472644" cy="4970913"/>
            <a:chOff x="364237" y="1277486"/>
            <a:chExt cx="11472644" cy="4970913"/>
          </a:xfrm>
        </p:grpSpPr>
        <p:sp>
          <p:nvSpPr>
            <p:cNvPr id="60" name="Trapezoid 59"/>
            <p:cNvSpPr/>
            <p:nvPr/>
          </p:nvSpPr>
          <p:spPr bwMode="auto">
            <a:xfrm flipV="1">
              <a:off x="364237" y="1277486"/>
              <a:ext cx="11472644" cy="4970913"/>
            </a:xfrm>
            <a:prstGeom prst="trapezoid">
              <a:avLst>
                <a:gd name="adj" fmla="val 95834"/>
              </a:avLst>
            </a:prstGeom>
            <a:solidFill>
              <a:schemeClr val="accent4"/>
            </a:solidFill>
            <a:ln w="19050" cap="flat" cmpd="sng" algn="ctr">
              <a:solidFill>
                <a:schemeClr val="accent3"/>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smtClean="0">
                <a:solidFill>
                  <a:srgbClr val="FFFFFF"/>
                </a:solidFill>
                <a:latin typeface="+mn-lt"/>
              </a:endParaRPr>
            </a:p>
          </p:txBody>
        </p:sp>
        <p:sp>
          <p:nvSpPr>
            <p:cNvPr id="61" name="TextBox 60"/>
            <p:cNvSpPr txBox="1"/>
            <p:nvPr/>
          </p:nvSpPr>
          <p:spPr bwMode="ltGray">
            <a:xfrm>
              <a:off x="4427274" y="1322091"/>
              <a:ext cx="3239188" cy="514173"/>
            </a:xfrm>
            <a:prstGeom prst="rect">
              <a:avLst/>
            </a:prstGeom>
            <a:noFill/>
            <a:ln w="9525">
              <a:noFill/>
              <a:miter lim="800000"/>
              <a:headEnd/>
              <a:tailEnd/>
            </a:ln>
          </p:spPr>
          <p:txBody>
            <a:bodyPr wrap="none" lIns="0" tIns="0" rIns="0" bIns="0" rtlCol="0" anchor="t" anchorCtr="0">
              <a:noAutofit/>
            </a:bodyPr>
            <a:lstStyle/>
            <a:p>
              <a:pPr algn="ctr">
                <a:lnSpc>
                  <a:spcPct val="90000"/>
                </a:lnSpc>
                <a:spcBef>
                  <a:spcPts val="0"/>
                </a:spcBef>
              </a:pPr>
              <a:r>
                <a:rPr lang="en-US" sz="2000" b="1" dirty="0" smtClean="0"/>
                <a:t>InfoScale Operations Manager</a:t>
              </a:r>
              <a:endParaRPr lang="en-US" sz="2000" b="1" dirty="0"/>
            </a:p>
          </p:txBody>
        </p:sp>
      </p:grpSp>
      <p:sp>
        <p:nvSpPr>
          <p:cNvPr id="2" name="Title 1"/>
          <p:cNvSpPr>
            <a:spLocks noGrp="1"/>
          </p:cNvSpPr>
          <p:nvPr>
            <p:ph type="title"/>
          </p:nvPr>
        </p:nvSpPr>
        <p:spPr/>
        <p:txBody>
          <a:bodyPr/>
          <a:lstStyle/>
          <a:p>
            <a:r>
              <a:rPr lang="en-US" dirty="0"/>
              <a:t>Mapping to previous SFHA offerings</a:t>
            </a:r>
          </a:p>
        </p:txBody>
      </p:sp>
      <p:sp>
        <p:nvSpPr>
          <p:cNvPr id="5" name="Slide Number Placeholder 4"/>
          <p:cNvSpPr>
            <a:spLocks noGrp="1"/>
          </p:cNvSpPr>
          <p:nvPr>
            <p:ph type="sldNum" sz="quarter" idx="12"/>
          </p:nvPr>
        </p:nvSpPr>
        <p:spPr/>
        <p:txBody>
          <a:bodyPr/>
          <a:lstStyle/>
          <a:p>
            <a:pPr algn="l"/>
            <a:fld id="{C1960183-D323-4677-9D78-78D1D39B0029}" type="slidenum">
              <a:rPr lang="en-US" smtClean="0"/>
              <a:pPr algn="l"/>
              <a:t>5</a:t>
            </a:fld>
            <a:endParaRPr lang="en-US"/>
          </a:p>
        </p:txBody>
      </p:sp>
      <p:sp>
        <p:nvSpPr>
          <p:cNvPr id="6" name="Up Arrow 5"/>
          <p:cNvSpPr/>
          <p:nvPr/>
        </p:nvSpPr>
        <p:spPr bwMode="gray">
          <a:xfrm>
            <a:off x="5027612" y="2823331"/>
            <a:ext cx="375666" cy="2040041"/>
          </a:xfrm>
          <a:prstGeom prst="upArrow">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grpSp>
        <p:nvGrpSpPr>
          <p:cNvPr id="7" name="Group 6"/>
          <p:cNvGrpSpPr/>
          <p:nvPr/>
        </p:nvGrpSpPr>
        <p:grpSpPr>
          <a:xfrm>
            <a:off x="3063387" y="4876796"/>
            <a:ext cx="6007600" cy="1066799"/>
            <a:chOff x="3063387" y="4876796"/>
            <a:chExt cx="6007600" cy="1066799"/>
          </a:xfrm>
        </p:grpSpPr>
        <p:grpSp>
          <p:nvGrpSpPr>
            <p:cNvPr id="8" name="Group 7"/>
            <p:cNvGrpSpPr/>
            <p:nvPr/>
          </p:nvGrpSpPr>
          <p:grpSpPr>
            <a:xfrm>
              <a:off x="3063387" y="4876796"/>
              <a:ext cx="6007600" cy="1066799"/>
              <a:chOff x="3342189" y="3124200"/>
              <a:chExt cx="4430509" cy="914400"/>
            </a:xfrm>
            <a:solidFill>
              <a:schemeClr val="accent1">
                <a:lumMod val="50000"/>
              </a:schemeClr>
            </a:solidFill>
          </p:grpSpPr>
          <p:sp>
            <p:nvSpPr>
              <p:cNvPr id="12" name="Rectangle 11"/>
              <p:cNvSpPr/>
              <p:nvPr/>
            </p:nvSpPr>
            <p:spPr bwMode="gray">
              <a:xfrm>
                <a:off x="4113212" y="3124200"/>
                <a:ext cx="2895600" cy="914400"/>
              </a:xfrm>
              <a:prstGeom prst="rect">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r>
                  <a:rPr lang="en-US" sz="2000" b="1" dirty="0" smtClean="0">
                    <a:solidFill>
                      <a:schemeClr val="bg1"/>
                    </a:solidFill>
                  </a:rPr>
                  <a:t>InfoScale Foundation</a:t>
                </a:r>
                <a:endParaRPr lang="en-US" sz="2000" b="1" dirty="0">
                  <a:solidFill>
                    <a:schemeClr val="bg1"/>
                  </a:solidFill>
                </a:endParaRPr>
              </a:p>
            </p:txBody>
          </p:sp>
          <p:sp>
            <p:nvSpPr>
              <p:cNvPr id="13" name="Right Triangle 12"/>
              <p:cNvSpPr/>
              <p:nvPr/>
            </p:nvSpPr>
            <p:spPr bwMode="gray">
              <a:xfrm rot="5400000">
                <a:off x="6934848" y="3200749"/>
                <a:ext cx="913700" cy="762000"/>
              </a:xfrm>
              <a:prstGeom prst="rtTriangle">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solidFill>
                    <a:schemeClr val="bg1"/>
                  </a:solidFill>
                </a:endParaRPr>
              </a:p>
            </p:txBody>
          </p:sp>
          <p:sp>
            <p:nvSpPr>
              <p:cNvPr id="14" name="Right Triangle 13"/>
              <p:cNvSpPr/>
              <p:nvPr/>
            </p:nvSpPr>
            <p:spPr bwMode="gray">
              <a:xfrm rot="16200000" flipH="1">
                <a:off x="3273872" y="3192517"/>
                <a:ext cx="898634" cy="762000"/>
              </a:xfrm>
              <a:prstGeom prst="rtTriangle">
                <a:avLst/>
              </a:prstGeom>
              <a:solidFill>
                <a:srgbClr val="EA683C"/>
              </a:solidFill>
              <a:ln w="19050">
                <a:solidFill>
                  <a:srgbClr val="EA683C"/>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solidFill>
                    <a:schemeClr val="bg1"/>
                  </a:solidFill>
                </a:endParaRPr>
              </a:p>
            </p:txBody>
          </p:sp>
        </p:grpSp>
        <p:sp>
          <p:nvSpPr>
            <p:cNvPr id="9" name="Rectangle 8"/>
            <p:cNvSpPr/>
            <p:nvPr/>
          </p:nvSpPr>
          <p:spPr bwMode="gray">
            <a:xfrm>
              <a:off x="4599068" y="5257823"/>
              <a:ext cx="914400" cy="609600"/>
            </a:xfrm>
            <a:prstGeom prst="rect">
              <a:avLst/>
            </a:prstGeom>
            <a:solidFill>
              <a:srgbClr val="C0000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DMP</a:t>
              </a:r>
              <a:endParaRPr lang="en-US" b="1" dirty="0">
                <a:solidFill>
                  <a:schemeClr val="tx2"/>
                </a:solidFill>
              </a:endParaRPr>
            </a:p>
          </p:txBody>
        </p:sp>
        <p:sp>
          <p:nvSpPr>
            <p:cNvPr id="10" name="Rectangle 9"/>
            <p:cNvSpPr/>
            <p:nvPr/>
          </p:nvSpPr>
          <p:spPr bwMode="gray">
            <a:xfrm>
              <a:off x="5589668" y="5257823"/>
              <a:ext cx="914400" cy="609600"/>
            </a:xfrm>
            <a:prstGeom prst="rect">
              <a:avLst/>
            </a:prstGeom>
            <a:solidFill>
              <a:srgbClr val="828282"/>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vDMP</a:t>
              </a:r>
              <a:endParaRPr lang="en-US" b="1" dirty="0">
                <a:solidFill>
                  <a:schemeClr val="tx2"/>
                </a:solidFill>
              </a:endParaRPr>
            </a:p>
          </p:txBody>
        </p:sp>
        <p:sp>
          <p:nvSpPr>
            <p:cNvPr id="11" name="Rectangle 10"/>
            <p:cNvSpPr/>
            <p:nvPr/>
          </p:nvSpPr>
          <p:spPr bwMode="gray">
            <a:xfrm>
              <a:off x="6563264" y="5257800"/>
              <a:ext cx="914400" cy="609600"/>
            </a:xfrm>
            <a:prstGeom prst="rect">
              <a:avLst/>
            </a:prstGeom>
            <a:solidFill>
              <a:srgbClr val="867C5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a:t>
              </a:r>
              <a:endParaRPr lang="en-US" b="1" dirty="0">
                <a:solidFill>
                  <a:schemeClr val="tx2"/>
                </a:solidFill>
              </a:endParaRPr>
            </a:p>
          </p:txBody>
        </p:sp>
      </p:grpSp>
      <p:sp>
        <p:nvSpPr>
          <p:cNvPr id="15" name="Up Arrow 14"/>
          <p:cNvSpPr/>
          <p:nvPr/>
        </p:nvSpPr>
        <p:spPr bwMode="gray">
          <a:xfrm>
            <a:off x="3966146" y="2838925"/>
            <a:ext cx="375666" cy="420345"/>
          </a:xfrm>
          <a:prstGeom prst="upArrow">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16" name="Up Arrow 15"/>
          <p:cNvSpPr/>
          <p:nvPr/>
        </p:nvSpPr>
        <p:spPr bwMode="gray">
          <a:xfrm>
            <a:off x="7542212" y="2837057"/>
            <a:ext cx="375666" cy="420345"/>
          </a:xfrm>
          <a:prstGeom prst="upArrow">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17" name="Up Arrow 16"/>
          <p:cNvSpPr/>
          <p:nvPr/>
        </p:nvSpPr>
        <p:spPr bwMode="gray">
          <a:xfrm>
            <a:off x="3984584" y="4349728"/>
            <a:ext cx="375666" cy="522891"/>
          </a:xfrm>
          <a:prstGeom prst="upArrow">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18" name="TextBox 17"/>
          <p:cNvSpPr txBox="1"/>
          <p:nvPr/>
        </p:nvSpPr>
        <p:spPr>
          <a:xfrm>
            <a:off x="10437812" y="5025019"/>
            <a:ext cx="1219200" cy="385181"/>
          </a:xfrm>
          <a:prstGeom prst="rect">
            <a:avLst/>
          </a:prstGeom>
          <a:noFill/>
        </p:spPr>
        <p:txBody>
          <a:bodyPr wrap="square" lIns="0" tIns="0" rIns="0" bIns="0" rtlCol="0">
            <a:noAutofit/>
          </a:bodyPr>
          <a:lstStyle/>
          <a:p>
            <a:pPr>
              <a:lnSpc>
                <a:spcPct val="90000"/>
              </a:lnSpc>
            </a:pPr>
            <a:r>
              <a:rPr lang="en-US" dirty="0" smtClean="0"/>
              <a:t>Transitions</a:t>
            </a:r>
            <a:endParaRPr lang="en-US" dirty="0"/>
          </a:p>
        </p:txBody>
      </p:sp>
      <p:sp>
        <p:nvSpPr>
          <p:cNvPr id="19" name="TextBox 18"/>
          <p:cNvSpPr txBox="1"/>
          <p:nvPr/>
        </p:nvSpPr>
        <p:spPr>
          <a:xfrm>
            <a:off x="10437812" y="5558419"/>
            <a:ext cx="1219200" cy="385181"/>
          </a:xfrm>
          <a:prstGeom prst="rect">
            <a:avLst/>
          </a:prstGeom>
          <a:noFill/>
        </p:spPr>
        <p:txBody>
          <a:bodyPr wrap="square" lIns="0" tIns="0" rIns="0" bIns="0" rtlCol="0">
            <a:noAutofit/>
          </a:bodyPr>
          <a:lstStyle/>
          <a:p>
            <a:pPr>
              <a:lnSpc>
                <a:spcPct val="90000"/>
              </a:lnSpc>
            </a:pPr>
            <a:r>
              <a:rPr lang="en-US" dirty="0" smtClean="0"/>
              <a:t>Co-Deploy</a:t>
            </a:r>
            <a:endParaRPr lang="en-US" dirty="0"/>
          </a:p>
        </p:txBody>
      </p:sp>
      <p:sp>
        <p:nvSpPr>
          <p:cNvPr id="20" name="Up Arrow 19"/>
          <p:cNvSpPr/>
          <p:nvPr/>
        </p:nvSpPr>
        <p:spPr bwMode="gray">
          <a:xfrm>
            <a:off x="9909746" y="4807673"/>
            <a:ext cx="375666" cy="522891"/>
          </a:xfrm>
          <a:prstGeom prst="upArrow">
            <a:avLst/>
          </a:prstGeom>
          <a:solidFill>
            <a:schemeClr val="accent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21" name="Plus 20"/>
          <p:cNvSpPr/>
          <p:nvPr/>
        </p:nvSpPr>
        <p:spPr bwMode="gray">
          <a:xfrm>
            <a:off x="9815753" y="5410602"/>
            <a:ext cx="545859" cy="514599"/>
          </a:xfrm>
          <a:prstGeom prst="mathPlus">
            <a:avLst/>
          </a:prstGeom>
          <a:solidFill>
            <a:schemeClr val="accent1">
              <a:lumMod val="40000"/>
              <a:lumOff val="6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22" name="Plus 21"/>
          <p:cNvSpPr/>
          <p:nvPr/>
        </p:nvSpPr>
        <p:spPr bwMode="gray">
          <a:xfrm>
            <a:off x="8063153" y="4343400"/>
            <a:ext cx="545859" cy="514599"/>
          </a:xfrm>
          <a:prstGeom prst="mathPlus">
            <a:avLst/>
          </a:prstGeom>
          <a:solidFill>
            <a:schemeClr val="accent1">
              <a:lumMod val="40000"/>
              <a:lumOff val="6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23" name="Plus 22"/>
          <p:cNvSpPr/>
          <p:nvPr/>
        </p:nvSpPr>
        <p:spPr bwMode="gray">
          <a:xfrm>
            <a:off x="6985565" y="3581400"/>
            <a:ext cx="545859" cy="514599"/>
          </a:xfrm>
          <a:prstGeom prst="mathPlus">
            <a:avLst/>
          </a:prstGeom>
          <a:solidFill>
            <a:schemeClr val="accent1">
              <a:lumMod val="40000"/>
              <a:lumOff val="60000"/>
            </a:schemeClr>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grpSp>
        <p:nvGrpSpPr>
          <p:cNvPr id="24" name="Group 23"/>
          <p:cNvGrpSpPr/>
          <p:nvPr/>
        </p:nvGrpSpPr>
        <p:grpSpPr>
          <a:xfrm>
            <a:off x="7542211" y="3276472"/>
            <a:ext cx="2962625" cy="1068294"/>
            <a:chOff x="7542211" y="3276472"/>
            <a:chExt cx="2962625" cy="1068294"/>
          </a:xfrm>
        </p:grpSpPr>
        <p:grpSp>
          <p:nvGrpSpPr>
            <p:cNvPr id="25" name="Group 24"/>
            <p:cNvGrpSpPr/>
            <p:nvPr/>
          </p:nvGrpSpPr>
          <p:grpSpPr>
            <a:xfrm>
              <a:off x="7542211" y="3276472"/>
              <a:ext cx="2962625" cy="1068294"/>
              <a:chOff x="6811318" y="2055905"/>
              <a:chExt cx="3597861" cy="1068294"/>
            </a:xfrm>
            <a:solidFill>
              <a:srgbClr val="867C50"/>
            </a:solidFill>
          </p:grpSpPr>
          <p:sp>
            <p:nvSpPr>
              <p:cNvPr id="29" name="Right Triangle 28"/>
              <p:cNvSpPr/>
              <p:nvPr/>
            </p:nvSpPr>
            <p:spPr bwMode="gray">
              <a:xfrm rot="5400000">
                <a:off x="9364831" y="2067010"/>
                <a:ext cx="1055454" cy="1033243"/>
              </a:xfrm>
              <a:prstGeom prst="rtTriangle">
                <a:avLst/>
              </a:prstGeom>
              <a:grpFill/>
              <a:ln w="19050">
                <a:solidFill>
                  <a:srgbClr val="867C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dirty="0">
                  <a:solidFill>
                    <a:schemeClr val="bg1"/>
                  </a:solidFill>
                </a:endParaRPr>
              </a:p>
            </p:txBody>
          </p:sp>
          <p:sp>
            <p:nvSpPr>
              <p:cNvPr id="30" name="Rectangle 29"/>
              <p:cNvSpPr/>
              <p:nvPr/>
            </p:nvSpPr>
            <p:spPr bwMode="gray">
              <a:xfrm>
                <a:off x="6811318" y="2057399"/>
                <a:ext cx="2555475" cy="1066800"/>
              </a:xfrm>
              <a:prstGeom prst="rect">
                <a:avLst/>
              </a:prstGeom>
              <a:grpFill/>
              <a:ln w="19050">
                <a:solidFill>
                  <a:srgbClr val="867C50"/>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just">
                  <a:lnSpc>
                    <a:spcPct val="90000"/>
                  </a:lnSpc>
                </a:pPr>
                <a:r>
                  <a:rPr lang="en-US" sz="2000" b="1" dirty="0" smtClean="0">
                    <a:solidFill>
                      <a:schemeClr val="bg1"/>
                    </a:solidFill>
                  </a:rPr>
                  <a:t>InfoScale Availability</a:t>
                </a:r>
                <a:endParaRPr lang="en-US" sz="2000" b="1" dirty="0">
                  <a:solidFill>
                    <a:schemeClr val="bg1"/>
                  </a:solidFill>
                </a:endParaRPr>
              </a:p>
            </p:txBody>
          </p:sp>
        </p:grpSp>
        <p:grpSp>
          <p:nvGrpSpPr>
            <p:cNvPr id="26" name="Group 25"/>
            <p:cNvGrpSpPr/>
            <p:nvPr/>
          </p:nvGrpSpPr>
          <p:grpSpPr>
            <a:xfrm>
              <a:off x="7825837" y="3683900"/>
              <a:ext cx="1820654" cy="609600"/>
              <a:chOff x="7618412" y="3683900"/>
              <a:chExt cx="2036260" cy="609600"/>
            </a:xfrm>
          </p:grpSpPr>
          <p:sp>
            <p:nvSpPr>
              <p:cNvPr id="27" name="Rectangle 26"/>
              <p:cNvSpPr/>
              <p:nvPr/>
            </p:nvSpPr>
            <p:spPr bwMode="gray">
              <a:xfrm>
                <a:off x="7618412" y="3683900"/>
                <a:ext cx="914400" cy="609600"/>
              </a:xfrm>
              <a:prstGeom prst="rect">
                <a:avLst/>
              </a:prstGeom>
              <a:solidFill>
                <a:schemeClr val="accent3"/>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a:solidFill>
                      <a:schemeClr val="tx2"/>
                    </a:solidFill>
                  </a:rPr>
                  <a:t>VCS</a:t>
                </a:r>
              </a:p>
            </p:txBody>
          </p:sp>
          <p:sp>
            <p:nvSpPr>
              <p:cNvPr id="28" name="Rectangle 27"/>
              <p:cNvSpPr/>
              <p:nvPr/>
            </p:nvSpPr>
            <p:spPr bwMode="gray">
              <a:xfrm>
                <a:off x="8663032" y="3683900"/>
                <a:ext cx="991640" cy="609600"/>
              </a:xfrm>
              <a:prstGeom prst="rect">
                <a:avLst/>
              </a:prstGeom>
              <a:solidFill>
                <a:schemeClr val="accent4">
                  <a:lumMod val="60000"/>
                  <a:lumOff val="40000"/>
                </a:schemeClr>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a:solidFill>
                      <a:schemeClr val="tx2"/>
                    </a:solidFill>
                  </a:rPr>
                  <a:t>HA DR</a:t>
                </a:r>
              </a:p>
            </p:txBody>
          </p:sp>
        </p:grpSp>
      </p:grpSp>
      <p:grpSp>
        <p:nvGrpSpPr>
          <p:cNvPr id="31" name="Group 30"/>
          <p:cNvGrpSpPr/>
          <p:nvPr/>
        </p:nvGrpSpPr>
        <p:grpSpPr>
          <a:xfrm>
            <a:off x="1622996" y="3276599"/>
            <a:ext cx="5362569" cy="1080943"/>
            <a:chOff x="1622996" y="3276599"/>
            <a:chExt cx="5362569" cy="1080943"/>
          </a:xfrm>
        </p:grpSpPr>
        <p:grpSp>
          <p:nvGrpSpPr>
            <p:cNvPr id="32" name="Group 31"/>
            <p:cNvGrpSpPr/>
            <p:nvPr/>
          </p:nvGrpSpPr>
          <p:grpSpPr>
            <a:xfrm>
              <a:off x="1622996" y="3276599"/>
              <a:ext cx="5362569" cy="1080943"/>
              <a:chOff x="2165570" y="2046890"/>
              <a:chExt cx="4279073" cy="1070399"/>
            </a:xfrm>
            <a:solidFill>
              <a:srgbClr val="31565D"/>
            </a:solidFill>
          </p:grpSpPr>
          <p:sp>
            <p:nvSpPr>
              <p:cNvPr id="38" name="Rectangle 37"/>
              <p:cNvSpPr/>
              <p:nvPr/>
            </p:nvSpPr>
            <p:spPr bwMode="gray">
              <a:xfrm>
                <a:off x="3207955" y="2046890"/>
                <a:ext cx="3236688" cy="1066800"/>
              </a:xfrm>
              <a:prstGeom prst="rect">
                <a:avLst/>
              </a:prstGeom>
              <a:grpFill/>
              <a:ln w="19050">
                <a:solidFill>
                  <a:srgbClr val="31565D"/>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r>
                  <a:rPr lang="en-US" sz="2000" b="1" dirty="0" smtClean="0"/>
                  <a:t>InfoScale Storage</a:t>
                </a:r>
                <a:endParaRPr lang="en-US" sz="2000" b="1" dirty="0"/>
              </a:p>
            </p:txBody>
          </p:sp>
          <p:sp>
            <p:nvSpPr>
              <p:cNvPr id="39" name="Right Triangle 38"/>
              <p:cNvSpPr/>
              <p:nvPr/>
            </p:nvSpPr>
            <p:spPr bwMode="gray">
              <a:xfrm rot="16200000" flipH="1">
                <a:off x="2147510" y="2065985"/>
                <a:ext cx="1069364" cy="1033243"/>
              </a:xfrm>
              <a:prstGeom prst="rtTriangle">
                <a:avLst/>
              </a:prstGeom>
              <a:grpFill/>
              <a:ln w="19050">
                <a:solidFill>
                  <a:srgbClr val="31565D"/>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dirty="0"/>
              </a:p>
            </p:txBody>
          </p:sp>
        </p:grpSp>
        <p:sp>
          <p:nvSpPr>
            <p:cNvPr id="33" name="Rectangle 32"/>
            <p:cNvSpPr/>
            <p:nvPr/>
          </p:nvSpPr>
          <p:spPr bwMode="gray">
            <a:xfrm>
              <a:off x="2895897" y="3683900"/>
              <a:ext cx="794212" cy="609600"/>
            </a:xfrm>
            <a:prstGeom prst="rect">
              <a:avLst/>
            </a:prstGeom>
            <a:solidFill>
              <a:srgbClr val="C0000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DMP</a:t>
              </a:r>
              <a:endParaRPr lang="en-US" sz="1600" b="1" dirty="0">
                <a:solidFill>
                  <a:schemeClr val="tx2"/>
                </a:solidFill>
              </a:endParaRPr>
            </a:p>
          </p:txBody>
        </p:sp>
        <p:sp>
          <p:nvSpPr>
            <p:cNvPr id="34" name="Rectangle 33"/>
            <p:cNvSpPr/>
            <p:nvPr/>
          </p:nvSpPr>
          <p:spPr bwMode="gray">
            <a:xfrm>
              <a:off x="3717914" y="3683900"/>
              <a:ext cx="794212" cy="609600"/>
            </a:xfrm>
            <a:prstGeom prst="rect">
              <a:avLst/>
            </a:prstGeom>
            <a:solidFill>
              <a:srgbClr val="828282"/>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vDMP</a:t>
              </a:r>
              <a:endParaRPr lang="en-US" sz="1600" b="1" dirty="0">
                <a:solidFill>
                  <a:schemeClr val="tx2"/>
                </a:solidFill>
              </a:endParaRPr>
            </a:p>
          </p:txBody>
        </p:sp>
        <p:sp>
          <p:nvSpPr>
            <p:cNvPr id="35" name="Rectangle 34"/>
            <p:cNvSpPr/>
            <p:nvPr/>
          </p:nvSpPr>
          <p:spPr bwMode="gray">
            <a:xfrm>
              <a:off x="4529860" y="3683900"/>
              <a:ext cx="721779" cy="609600"/>
            </a:xfrm>
            <a:prstGeom prst="rect">
              <a:avLst/>
            </a:prstGeom>
            <a:solidFill>
              <a:srgbClr val="867C5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a:t>
              </a:r>
              <a:endParaRPr lang="en-US" sz="1600" b="1" dirty="0">
                <a:solidFill>
                  <a:schemeClr val="tx2"/>
                </a:solidFill>
              </a:endParaRPr>
            </a:p>
          </p:txBody>
        </p:sp>
        <p:sp>
          <p:nvSpPr>
            <p:cNvPr id="36" name="Rectangle 35"/>
            <p:cNvSpPr/>
            <p:nvPr/>
          </p:nvSpPr>
          <p:spPr bwMode="gray">
            <a:xfrm>
              <a:off x="5273584" y="3683900"/>
              <a:ext cx="871650" cy="609600"/>
            </a:xfrm>
            <a:prstGeom prst="rect">
              <a:avLst/>
            </a:prstGeom>
            <a:solidFill>
              <a:srgbClr val="487463"/>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SFCFS</a:t>
              </a:r>
              <a:endParaRPr lang="en-US" sz="1600" b="1" dirty="0">
                <a:solidFill>
                  <a:schemeClr val="tx2"/>
                </a:solidFill>
              </a:endParaRPr>
            </a:p>
          </p:txBody>
        </p:sp>
        <p:sp>
          <p:nvSpPr>
            <p:cNvPr id="37" name="Rectangle 36"/>
            <p:cNvSpPr/>
            <p:nvPr/>
          </p:nvSpPr>
          <p:spPr bwMode="gray">
            <a:xfrm>
              <a:off x="6173105" y="3683900"/>
              <a:ext cx="794212" cy="609600"/>
            </a:xfrm>
            <a:prstGeom prst="rect">
              <a:avLst/>
            </a:prstGeom>
            <a:solidFill>
              <a:schemeClr val="accent5"/>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Repli-cator</a:t>
              </a:r>
              <a:endParaRPr lang="en-US" sz="1600" b="1" dirty="0">
                <a:solidFill>
                  <a:schemeClr val="tx2"/>
                </a:solidFill>
              </a:endParaRPr>
            </a:p>
          </p:txBody>
        </p:sp>
      </p:grpSp>
      <p:grpSp>
        <p:nvGrpSpPr>
          <p:cNvPr id="40" name="Group 39"/>
          <p:cNvGrpSpPr/>
          <p:nvPr/>
        </p:nvGrpSpPr>
        <p:grpSpPr>
          <a:xfrm>
            <a:off x="361153" y="1749552"/>
            <a:ext cx="11472642" cy="1073781"/>
            <a:chOff x="361153" y="1749552"/>
            <a:chExt cx="11472642" cy="1073781"/>
          </a:xfrm>
        </p:grpSpPr>
        <p:grpSp>
          <p:nvGrpSpPr>
            <p:cNvPr id="41" name="Group 40"/>
            <p:cNvGrpSpPr/>
            <p:nvPr/>
          </p:nvGrpSpPr>
          <p:grpSpPr>
            <a:xfrm>
              <a:off x="361153" y="1749552"/>
              <a:ext cx="11472642" cy="1073781"/>
              <a:chOff x="-238019" y="2330652"/>
              <a:chExt cx="11472642" cy="1073781"/>
            </a:xfrm>
            <a:solidFill>
              <a:srgbClr val="8C290E"/>
            </a:solidFill>
          </p:grpSpPr>
          <p:sp>
            <p:nvSpPr>
              <p:cNvPr id="52" name="Rectangle 51"/>
              <p:cNvSpPr/>
              <p:nvPr/>
            </p:nvSpPr>
            <p:spPr bwMode="gray">
              <a:xfrm>
                <a:off x="795224" y="2330652"/>
                <a:ext cx="9406157" cy="1066802"/>
              </a:xfrm>
              <a:prstGeom prst="rect">
                <a:avLst/>
              </a:prstGeom>
              <a:grp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r>
                  <a:rPr lang="en-US" sz="2000" b="1" dirty="0" smtClean="0"/>
                  <a:t>InfoScale Enterprise</a:t>
                </a:r>
                <a:endParaRPr lang="en-US" sz="2000" b="1" dirty="0"/>
              </a:p>
            </p:txBody>
          </p:sp>
          <p:sp>
            <p:nvSpPr>
              <p:cNvPr id="53" name="Right Triangle 52"/>
              <p:cNvSpPr/>
              <p:nvPr/>
            </p:nvSpPr>
            <p:spPr bwMode="gray">
              <a:xfrm rot="5400000">
                <a:off x="10184954" y="2347786"/>
                <a:ext cx="1066096" cy="1033243"/>
              </a:xfrm>
              <a:prstGeom prst="rtTriangle">
                <a:avLst/>
              </a:prstGeom>
              <a:grp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sp>
            <p:nvSpPr>
              <p:cNvPr id="54" name="Right Triangle 53"/>
              <p:cNvSpPr/>
              <p:nvPr/>
            </p:nvSpPr>
            <p:spPr bwMode="gray">
              <a:xfrm rot="16200000" flipH="1">
                <a:off x="-257935" y="2351274"/>
                <a:ext cx="1073075" cy="1033243"/>
              </a:xfrm>
              <a:prstGeom prst="rtTriangle">
                <a:avLst/>
              </a:prstGeom>
              <a:grpFill/>
              <a:ln w="19050">
                <a:solidFill>
                  <a:srgbClr val="8C290E"/>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p>
            </p:txBody>
          </p:sp>
        </p:grpSp>
        <p:sp>
          <p:nvSpPr>
            <p:cNvPr id="42" name="Rectangle 41"/>
            <p:cNvSpPr/>
            <p:nvPr/>
          </p:nvSpPr>
          <p:spPr bwMode="gray">
            <a:xfrm>
              <a:off x="1395005" y="2134668"/>
              <a:ext cx="878428" cy="609600"/>
            </a:xfrm>
            <a:prstGeom prst="rect">
              <a:avLst/>
            </a:prstGeom>
            <a:solidFill>
              <a:srgbClr val="C0000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DMP</a:t>
              </a:r>
              <a:endParaRPr lang="en-US" sz="1400" b="1" dirty="0">
                <a:solidFill>
                  <a:schemeClr val="tx2"/>
                </a:solidFill>
              </a:endParaRPr>
            </a:p>
          </p:txBody>
        </p:sp>
        <p:sp>
          <p:nvSpPr>
            <p:cNvPr id="43" name="Rectangle 42"/>
            <p:cNvSpPr/>
            <p:nvPr/>
          </p:nvSpPr>
          <p:spPr bwMode="gray">
            <a:xfrm>
              <a:off x="2341186" y="2134668"/>
              <a:ext cx="878428" cy="609600"/>
            </a:xfrm>
            <a:prstGeom prst="rect">
              <a:avLst/>
            </a:prstGeom>
            <a:solidFill>
              <a:srgbClr val="828282"/>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vDMP</a:t>
              </a:r>
              <a:endParaRPr lang="en-US" b="1" dirty="0">
                <a:solidFill>
                  <a:schemeClr val="tx2"/>
                </a:solidFill>
              </a:endParaRPr>
            </a:p>
          </p:txBody>
        </p:sp>
        <p:sp>
          <p:nvSpPr>
            <p:cNvPr id="44" name="Rectangle 43"/>
            <p:cNvSpPr/>
            <p:nvPr/>
          </p:nvSpPr>
          <p:spPr bwMode="gray">
            <a:xfrm>
              <a:off x="8966020" y="2134668"/>
              <a:ext cx="878428" cy="609600"/>
            </a:xfrm>
            <a:prstGeom prst="rect">
              <a:avLst/>
            </a:prstGeom>
            <a:solidFill>
              <a:schemeClr val="accent3"/>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VCS</a:t>
              </a:r>
              <a:endParaRPr lang="en-US" b="1" dirty="0">
                <a:solidFill>
                  <a:schemeClr val="tx2"/>
                </a:solidFill>
              </a:endParaRPr>
            </a:p>
          </p:txBody>
        </p:sp>
        <p:sp>
          <p:nvSpPr>
            <p:cNvPr id="45" name="Rectangle 44"/>
            <p:cNvSpPr/>
            <p:nvPr/>
          </p:nvSpPr>
          <p:spPr bwMode="gray">
            <a:xfrm>
              <a:off x="3296551" y="2134668"/>
              <a:ext cx="878428" cy="609600"/>
            </a:xfrm>
            <a:prstGeom prst="rect">
              <a:avLst/>
            </a:prstGeom>
            <a:solidFill>
              <a:srgbClr val="867C50"/>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a:t>
              </a:r>
              <a:endParaRPr lang="en-US" b="1" dirty="0">
                <a:solidFill>
                  <a:schemeClr val="tx2"/>
                </a:solidFill>
              </a:endParaRPr>
            </a:p>
          </p:txBody>
        </p:sp>
        <p:sp>
          <p:nvSpPr>
            <p:cNvPr id="46" name="Rectangle 45"/>
            <p:cNvSpPr/>
            <p:nvPr/>
          </p:nvSpPr>
          <p:spPr bwMode="gray">
            <a:xfrm>
              <a:off x="4248181" y="2134668"/>
              <a:ext cx="878428" cy="609600"/>
            </a:xfrm>
            <a:prstGeom prst="rect">
              <a:avLst/>
            </a:prstGeom>
            <a:solidFill>
              <a:schemeClr val="accent4"/>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SFHA</a:t>
              </a:r>
              <a:endParaRPr lang="en-US" b="1" dirty="0">
                <a:solidFill>
                  <a:schemeClr val="tx2"/>
                </a:solidFill>
              </a:endParaRPr>
            </a:p>
          </p:txBody>
        </p:sp>
        <p:sp>
          <p:nvSpPr>
            <p:cNvPr id="47" name="Rectangle 46"/>
            <p:cNvSpPr/>
            <p:nvPr/>
          </p:nvSpPr>
          <p:spPr bwMode="gray">
            <a:xfrm>
              <a:off x="5183421" y="2134668"/>
              <a:ext cx="878428" cy="609600"/>
            </a:xfrm>
            <a:prstGeom prst="rect">
              <a:avLst/>
            </a:prstGeom>
            <a:solidFill>
              <a:srgbClr val="487463"/>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SFCFSHA</a:t>
              </a:r>
              <a:endParaRPr lang="en-US" sz="1400" b="1" dirty="0">
                <a:solidFill>
                  <a:schemeClr val="tx2"/>
                </a:solidFill>
              </a:endParaRPr>
            </a:p>
          </p:txBody>
        </p:sp>
        <p:sp>
          <p:nvSpPr>
            <p:cNvPr id="48" name="Rectangle 47"/>
            <p:cNvSpPr/>
            <p:nvPr/>
          </p:nvSpPr>
          <p:spPr bwMode="gray">
            <a:xfrm>
              <a:off x="7003892" y="2134668"/>
              <a:ext cx="946326" cy="609600"/>
            </a:xfrm>
            <a:prstGeom prst="rect">
              <a:avLst/>
            </a:prstGeom>
            <a:solidFill>
              <a:schemeClr val="accent4">
                <a:lumMod val="60000"/>
                <a:lumOff val="40000"/>
              </a:schemeClr>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SFRAC</a:t>
              </a:r>
              <a:endParaRPr lang="en-US" sz="1400" b="1" dirty="0">
                <a:solidFill>
                  <a:schemeClr val="tx2"/>
                </a:solidFill>
              </a:endParaRPr>
            </a:p>
          </p:txBody>
        </p:sp>
        <p:sp>
          <p:nvSpPr>
            <p:cNvPr id="49" name="Rectangle 48"/>
            <p:cNvSpPr/>
            <p:nvPr/>
          </p:nvSpPr>
          <p:spPr bwMode="gray">
            <a:xfrm>
              <a:off x="8018905" y="2134668"/>
              <a:ext cx="878428" cy="609600"/>
            </a:xfrm>
            <a:prstGeom prst="rect">
              <a:avLst/>
            </a:prstGeom>
            <a:solidFill>
              <a:srgbClr val="EA683C"/>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SFSYBCE</a:t>
              </a:r>
              <a:endParaRPr lang="en-US" sz="1400" b="1" dirty="0">
                <a:solidFill>
                  <a:schemeClr val="tx2"/>
                </a:solidFill>
              </a:endParaRPr>
            </a:p>
          </p:txBody>
        </p:sp>
        <p:sp>
          <p:nvSpPr>
            <p:cNvPr id="50" name="Rectangle 49"/>
            <p:cNvSpPr/>
            <p:nvPr/>
          </p:nvSpPr>
          <p:spPr bwMode="gray">
            <a:xfrm>
              <a:off x="9904362" y="2134668"/>
              <a:ext cx="878428" cy="609600"/>
            </a:xfrm>
            <a:prstGeom prst="rect">
              <a:avLst/>
            </a:prstGeom>
            <a:solidFill>
              <a:schemeClr val="accent4">
                <a:lumMod val="60000"/>
                <a:lumOff val="40000"/>
              </a:schemeClr>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a:solidFill>
                    <a:schemeClr val="tx2"/>
                  </a:solidFill>
                </a:rPr>
                <a:t>HA DR</a:t>
              </a:r>
            </a:p>
          </p:txBody>
        </p:sp>
        <p:sp>
          <p:nvSpPr>
            <p:cNvPr id="51" name="Rectangle 50"/>
            <p:cNvSpPr/>
            <p:nvPr/>
          </p:nvSpPr>
          <p:spPr bwMode="gray">
            <a:xfrm>
              <a:off x="6155151" y="2134668"/>
              <a:ext cx="794212" cy="609600"/>
            </a:xfrm>
            <a:prstGeom prst="rect">
              <a:avLst/>
            </a:prstGeom>
            <a:solidFill>
              <a:schemeClr val="accent5"/>
            </a:solidFill>
            <a:ln w="19050">
              <a:noFill/>
              <a:miter lim="800000"/>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r>
                <a:rPr lang="en-US" sz="1600" b="1" dirty="0" smtClean="0">
                  <a:solidFill>
                    <a:schemeClr val="tx2"/>
                  </a:solidFill>
                </a:rPr>
                <a:t>Repli-cator</a:t>
              </a:r>
              <a:endParaRPr lang="en-US" sz="1600" b="1" dirty="0">
                <a:solidFill>
                  <a:schemeClr val="tx2"/>
                </a:solidFill>
              </a:endParaRPr>
            </a:p>
          </p:txBody>
        </p:sp>
      </p:grpSp>
      <p:sp>
        <p:nvSpPr>
          <p:cNvPr id="55" name="TextBox 54"/>
          <p:cNvSpPr txBox="1"/>
          <p:nvPr/>
        </p:nvSpPr>
        <p:spPr bwMode="ltGray">
          <a:xfrm>
            <a:off x="150834" y="6072043"/>
            <a:ext cx="8719203" cy="190005"/>
          </a:xfrm>
          <a:prstGeom prst="rect">
            <a:avLst/>
          </a:prstGeom>
          <a:noFill/>
          <a:ln w="9525">
            <a:noFill/>
            <a:miter lim="800000"/>
            <a:headEnd/>
            <a:tailEnd/>
          </a:ln>
        </p:spPr>
        <p:txBody>
          <a:bodyPr wrap="square" lIns="0" tIns="0" rIns="0" bIns="0" rtlCol="0" anchor="t" anchorCtr="0">
            <a:noAutofit/>
          </a:bodyPr>
          <a:lstStyle/>
          <a:p>
            <a:pPr>
              <a:lnSpc>
                <a:spcPct val="90000"/>
              </a:lnSpc>
              <a:spcBef>
                <a:spcPts val="0"/>
              </a:spcBef>
            </a:pPr>
            <a:r>
              <a:rPr lang="en-US" sz="1400" dirty="0" smtClean="0"/>
              <a:t>*Subset of features available in Storage Foundation Standard</a:t>
            </a:r>
            <a:endParaRPr lang="en-US" sz="1400" dirty="0"/>
          </a:p>
        </p:txBody>
      </p:sp>
      <p:sp>
        <p:nvSpPr>
          <p:cNvPr id="58" name="Footer Placeholder 3"/>
          <p:cNvSpPr>
            <a:spLocks noGrp="1"/>
          </p:cNvSpPr>
          <p:nvPr>
            <p:ph type="ftr" sz="quarter" idx="11"/>
          </p:nvPr>
        </p:nvSpPr>
        <p:spPr>
          <a:xfrm>
            <a:off x="1117310" y="6425184"/>
            <a:ext cx="4215102" cy="182880"/>
          </a:xfrm>
        </p:spPr>
        <p:txBody>
          <a:bodyPr/>
          <a:lstStyle/>
          <a:p>
            <a:r>
              <a:rPr lang="en-US" dirty="0" smtClean="0"/>
              <a:t>Copyright © 2015 Symantec Corporation</a:t>
            </a:r>
            <a:endParaRPr lang="en-US" dirty="0"/>
          </a:p>
        </p:txBody>
      </p:sp>
    </p:spTree>
    <p:extLst>
      <p:ext uri="{BB962C8B-B14F-4D97-AF65-F5344CB8AC3E}">
        <p14:creationId xmlns:p14="http://schemas.microsoft.com/office/powerpoint/2010/main" val="162887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8" grpId="0"/>
      <p:bldP spid="19" grpId="0"/>
      <p:bldP spid="20" grpId="0" animBg="1"/>
      <p:bldP spid="21" grpId="0" animBg="1"/>
      <p:bldP spid="22" grpId="0" animBg="1"/>
      <p:bldP spid="23" grpId="0" animBg="1"/>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management challenges</a:t>
            </a:r>
            <a:endParaRPr lang="en-GB" dirty="0"/>
          </a:p>
        </p:txBody>
      </p:sp>
      <p:sp>
        <p:nvSpPr>
          <p:cNvPr id="25" name="Rectangle 24"/>
          <p:cNvSpPr/>
          <p:nvPr/>
        </p:nvSpPr>
        <p:spPr bwMode="auto">
          <a:xfrm>
            <a:off x="1065212" y="2505167"/>
            <a:ext cx="3352800" cy="2391960"/>
          </a:xfrm>
          <a:prstGeom prst="rect">
            <a:avLst/>
          </a:prstGeom>
          <a:solidFill>
            <a:schemeClr val="bg1">
              <a:lumMod val="75000"/>
            </a:schemeClr>
          </a:solidFill>
          <a:ln w="19050" cap="flat" cmpd="sng" algn="ctr">
            <a:solidFill>
              <a:srgbClr val="7F7F7F"/>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nSpc>
                <a:spcPct val="90000"/>
              </a:lnSpc>
            </a:pPr>
            <a:endParaRPr lang="en-US" sz="1600" dirty="0" smtClean="0">
              <a:solidFill>
                <a:schemeClr val="bg2">
                  <a:lumMod val="50000"/>
                </a:schemeClr>
              </a:solidFill>
              <a:latin typeface="+mj-lt"/>
            </a:endParaRPr>
          </a:p>
          <a:p>
            <a:pPr>
              <a:lnSpc>
                <a:spcPct val="90000"/>
              </a:lnSpc>
            </a:pPr>
            <a:endParaRPr lang="en-US" sz="1600" dirty="0">
              <a:solidFill>
                <a:schemeClr val="bg2">
                  <a:lumMod val="50000"/>
                </a:schemeClr>
              </a:solidFill>
              <a:latin typeface="+mj-lt"/>
            </a:endParaRPr>
          </a:p>
          <a:p>
            <a:pPr>
              <a:lnSpc>
                <a:spcPct val="90000"/>
              </a:lnSpc>
            </a:pPr>
            <a:endParaRPr lang="en-US" sz="1600" dirty="0" smtClean="0">
              <a:solidFill>
                <a:schemeClr val="bg2">
                  <a:lumMod val="50000"/>
                </a:schemeClr>
              </a:solidFill>
              <a:latin typeface="+mj-lt"/>
            </a:endParaRPr>
          </a:p>
          <a:p>
            <a:pPr>
              <a:lnSpc>
                <a:spcPct val="90000"/>
              </a:lnSpc>
            </a:pPr>
            <a:endParaRPr lang="en-US" sz="1600" dirty="0">
              <a:solidFill>
                <a:schemeClr val="bg2">
                  <a:lumMod val="50000"/>
                </a:schemeClr>
              </a:solidFill>
              <a:latin typeface="+mj-lt"/>
            </a:endParaRPr>
          </a:p>
          <a:p>
            <a:pPr>
              <a:lnSpc>
                <a:spcPct val="90000"/>
              </a:lnSpc>
            </a:pPr>
            <a:endParaRPr lang="en-US" sz="1600" dirty="0" smtClean="0">
              <a:solidFill>
                <a:schemeClr val="bg2">
                  <a:lumMod val="50000"/>
                </a:schemeClr>
              </a:solidFill>
              <a:latin typeface="+mj-lt"/>
            </a:endParaRPr>
          </a:p>
          <a:p>
            <a:pPr>
              <a:lnSpc>
                <a:spcPct val="90000"/>
              </a:lnSpc>
            </a:pPr>
            <a:endParaRPr lang="en-US" sz="1600" dirty="0">
              <a:solidFill>
                <a:schemeClr val="bg2">
                  <a:lumMod val="50000"/>
                </a:schemeClr>
              </a:solidFill>
              <a:latin typeface="+mj-lt"/>
            </a:endParaRPr>
          </a:p>
          <a:p>
            <a:pPr>
              <a:lnSpc>
                <a:spcPct val="90000"/>
              </a:lnSpc>
            </a:pPr>
            <a:endParaRPr lang="en-US" sz="1600" dirty="0" smtClean="0">
              <a:solidFill>
                <a:schemeClr val="bg2">
                  <a:lumMod val="50000"/>
                </a:schemeClr>
              </a:solidFill>
              <a:latin typeface="+mj-lt"/>
            </a:endParaRPr>
          </a:p>
        </p:txBody>
      </p:sp>
      <p:sp>
        <p:nvSpPr>
          <p:cNvPr id="26" name="Rectangle 25"/>
          <p:cNvSpPr/>
          <p:nvPr/>
        </p:nvSpPr>
        <p:spPr bwMode="auto">
          <a:xfrm>
            <a:off x="7847012" y="2505167"/>
            <a:ext cx="3352800" cy="2391960"/>
          </a:xfrm>
          <a:prstGeom prst="rect">
            <a:avLst/>
          </a:prstGeom>
          <a:solidFill>
            <a:schemeClr val="bg1">
              <a:lumMod val="75000"/>
            </a:schemeClr>
          </a:solidFill>
          <a:ln w="19050" cap="flat" cmpd="sng" algn="ctr">
            <a:solidFill>
              <a:srgbClr val="7F7F7F"/>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l">
              <a:lnSpc>
                <a:spcPct val="90000"/>
              </a:lnSpc>
            </a:pPr>
            <a:endParaRPr lang="en-US" sz="1600" dirty="0">
              <a:solidFill>
                <a:schemeClr val="bg2">
                  <a:lumMod val="50000"/>
                </a:schemeClr>
              </a:solidFill>
              <a:latin typeface="+mj-lt"/>
            </a:endParaRPr>
          </a:p>
        </p:txBody>
      </p:sp>
      <p:sp>
        <p:nvSpPr>
          <p:cNvPr id="23" name="Rectangle 22"/>
          <p:cNvSpPr/>
          <p:nvPr/>
        </p:nvSpPr>
        <p:spPr bwMode="auto">
          <a:xfrm>
            <a:off x="7847013" y="1806379"/>
            <a:ext cx="3348224" cy="685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n-lt"/>
              </a:rPr>
              <a:t>Mapping Applications to the Right Storage</a:t>
            </a:r>
          </a:p>
        </p:txBody>
      </p:sp>
      <p:sp>
        <p:nvSpPr>
          <p:cNvPr id="19" name="Rectangle 18"/>
          <p:cNvSpPr/>
          <p:nvPr/>
        </p:nvSpPr>
        <p:spPr bwMode="auto">
          <a:xfrm>
            <a:off x="4456113" y="2505167"/>
            <a:ext cx="3352800" cy="2391960"/>
          </a:xfrm>
          <a:prstGeom prst="rect">
            <a:avLst/>
          </a:prstGeom>
          <a:solidFill>
            <a:schemeClr val="bg1">
              <a:lumMod val="85000"/>
            </a:schemeClr>
          </a:solidFill>
          <a:ln w="19050" cap="flat" cmpd="sng" algn="ctr">
            <a:solidFill>
              <a:srgbClr val="7F7F7F"/>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nSpc>
                <a:spcPct val="90000"/>
              </a:lnSpc>
            </a:pPr>
            <a:endParaRPr lang="en-US" sz="1600" dirty="0">
              <a:solidFill>
                <a:schemeClr val="tx1">
                  <a:lumMod val="75000"/>
                  <a:lumOff val="25000"/>
                </a:schemeClr>
              </a:solidFill>
            </a:endParaRP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6</a:t>
            </a:fld>
            <a:endParaRPr lang="en-US" dirty="0"/>
          </a:p>
        </p:txBody>
      </p:sp>
      <p:sp>
        <p:nvSpPr>
          <p:cNvPr id="12" name="Footer Placeholder 11"/>
          <p:cNvSpPr>
            <a:spLocks noGrp="1"/>
          </p:cNvSpPr>
          <p:nvPr>
            <p:ph type="ftr" sz="quarter" idx="11"/>
          </p:nvPr>
        </p:nvSpPr>
        <p:spPr/>
        <p:txBody>
          <a:bodyPr/>
          <a:lstStyle/>
          <a:p>
            <a:r>
              <a:rPr lang="en-US" smtClean="0"/>
              <a:t>Copyright © 2015 Symantec Corporation</a:t>
            </a:r>
            <a:endParaRPr lang="en-US"/>
          </a:p>
        </p:txBody>
      </p:sp>
      <p:sp>
        <p:nvSpPr>
          <p:cNvPr id="61" name="Rectangle 60"/>
          <p:cNvSpPr/>
          <p:nvPr/>
        </p:nvSpPr>
        <p:spPr bwMode="auto">
          <a:xfrm>
            <a:off x="4456113" y="1806379"/>
            <a:ext cx="3348224" cy="685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Persistent Data Availability Requirements</a:t>
            </a:r>
            <a:endParaRPr kumimoji="0" lang="en-US" b="1" i="0" u="none" strike="noStrike" cap="none" normalizeH="0" baseline="0" dirty="0" smtClean="0">
              <a:ln>
                <a:noFill/>
              </a:ln>
              <a:solidFill>
                <a:schemeClr val="bg1"/>
              </a:solidFill>
              <a:effectLst/>
            </a:endParaRPr>
          </a:p>
        </p:txBody>
      </p:sp>
      <p:sp>
        <p:nvSpPr>
          <p:cNvPr id="62" name="Rectangle 61"/>
          <p:cNvSpPr/>
          <p:nvPr/>
        </p:nvSpPr>
        <p:spPr bwMode="auto">
          <a:xfrm>
            <a:off x="1065212" y="1806379"/>
            <a:ext cx="3348224" cy="6858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lnSpc>
                <a:spcPct val="90000"/>
              </a:lnSpc>
              <a:spcBef>
                <a:spcPct val="0"/>
              </a:spcBef>
              <a:spcAft>
                <a:spcPct val="0"/>
              </a:spcAft>
            </a:pPr>
            <a:r>
              <a:rPr lang="en-US" b="1" dirty="0">
                <a:solidFill>
                  <a:schemeClr val="bg1"/>
                </a:solidFill>
              </a:rPr>
              <a:t>Multiple Vendors &amp; Diverse Protocol </a:t>
            </a:r>
            <a:r>
              <a:rPr lang="en-US" b="1" dirty="0" smtClean="0">
                <a:solidFill>
                  <a:schemeClr val="bg1"/>
                </a:solidFill>
              </a:rPr>
              <a:t>Needs</a:t>
            </a:r>
            <a:endParaRPr lang="en-US" b="1" dirty="0">
              <a:solidFill>
                <a:schemeClr val="bg1"/>
              </a:solidFill>
            </a:endParaRPr>
          </a:p>
        </p:txBody>
      </p:sp>
      <p:sp>
        <p:nvSpPr>
          <p:cNvPr id="115" name="Freeform 114"/>
          <p:cNvSpPr/>
          <p:nvPr/>
        </p:nvSpPr>
        <p:spPr>
          <a:xfrm>
            <a:off x="9294812" y="3198299"/>
            <a:ext cx="533400" cy="1012180"/>
          </a:xfrm>
          <a:custGeom>
            <a:avLst/>
            <a:gdLst>
              <a:gd name="connsiteX0" fmla="*/ 0 w 908050"/>
              <a:gd name="connsiteY0" fmla="*/ 660400 h 4159250"/>
              <a:gd name="connsiteX1" fmla="*/ 908050 w 908050"/>
              <a:gd name="connsiteY1" fmla="*/ 0 h 4159250"/>
              <a:gd name="connsiteX2" fmla="*/ 908050 w 908050"/>
              <a:gd name="connsiteY2" fmla="*/ 4159250 h 4159250"/>
              <a:gd name="connsiteX3" fmla="*/ 6350 w 908050"/>
              <a:gd name="connsiteY3" fmla="*/ 3473450 h 4159250"/>
              <a:gd name="connsiteX4" fmla="*/ 0 w 908050"/>
              <a:gd name="connsiteY4" fmla="*/ 660400 h 4159250"/>
              <a:gd name="connsiteX0" fmla="*/ 0 w 908050"/>
              <a:gd name="connsiteY0" fmla="*/ 660400 h 4140200"/>
              <a:gd name="connsiteX1" fmla="*/ 908050 w 908050"/>
              <a:gd name="connsiteY1" fmla="*/ 0 h 4140200"/>
              <a:gd name="connsiteX2" fmla="*/ 908050 w 908050"/>
              <a:gd name="connsiteY2" fmla="*/ 4140200 h 4140200"/>
              <a:gd name="connsiteX3" fmla="*/ 6350 w 908050"/>
              <a:gd name="connsiteY3" fmla="*/ 3473450 h 4140200"/>
              <a:gd name="connsiteX4" fmla="*/ 0 w 908050"/>
              <a:gd name="connsiteY4" fmla="*/ 660400 h 414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140200">
                <a:moveTo>
                  <a:pt x="0" y="660400"/>
                </a:moveTo>
                <a:lnTo>
                  <a:pt x="908050" y="0"/>
                </a:lnTo>
                <a:lnTo>
                  <a:pt x="908050" y="4140200"/>
                </a:lnTo>
                <a:lnTo>
                  <a:pt x="6350" y="3473450"/>
                </a:lnTo>
                <a:cubicBezTo>
                  <a:pt x="4233" y="2531533"/>
                  <a:pt x="2117" y="1589617"/>
                  <a:pt x="0" y="660400"/>
                </a:cubicBezTo>
                <a:close/>
              </a:path>
            </a:pathLst>
          </a:custGeom>
          <a:gradFill flip="none" rotWithShape="1">
            <a:gsLst>
              <a:gs pos="0">
                <a:schemeClr val="accent3">
                  <a:lumMod val="75000"/>
                </a:schemeClr>
              </a:gs>
              <a:gs pos="100000">
                <a:schemeClr val="bg1">
                  <a:lumMod val="95000"/>
                </a:schemeClr>
              </a:gs>
            </a:gsLst>
            <a:lin ang="0" scaled="1"/>
            <a:tileRect/>
          </a:gradFill>
        </p:spPr>
        <p:txBody>
          <a:bodyPr vert="horz" wrap="square" lIns="45720" tIns="45720" rIns="45720" bIns="45720" numCol="1" rtlCol="0" anchor="ctr" anchorCtr="0" compatLnSpc="1">
            <a:prstTxWarp prst="textNoShape">
              <a:avLst/>
            </a:prstTxWarp>
          </a:bodyPr>
          <a:lstStyle/>
          <a:p>
            <a:pPr marL="0" marR="0" indent="0" algn="ctr" defTabSz="914400" eaLnBrk="1" fontAlgn="auto" latinLnBrk="0" hangingPunct="1">
              <a:lnSpc>
                <a:spcPct val="100000"/>
              </a:lnSpc>
              <a:spcBef>
                <a:spcPts val="0"/>
              </a:spcBef>
              <a:buClr>
                <a:srgbClr val="E98306"/>
              </a:buClr>
              <a:buSzTx/>
              <a:buFontTx/>
              <a:buNone/>
              <a:tabLst/>
            </a:pPr>
            <a:endParaRPr kumimoji="0" lang="en-US" sz="1800" i="0" u="none" strike="noStrike" kern="0" cap="none" spc="0" normalizeH="0" baseline="0" noProof="0" dirty="0" smtClean="0">
              <a:ln>
                <a:noFill/>
              </a:ln>
              <a:solidFill>
                <a:schemeClr val="bg1"/>
              </a:solidFill>
              <a:effectLst/>
              <a:uLnTx/>
              <a:uFillTx/>
              <a:latin typeface="Calibri"/>
            </a:endParaRPr>
          </a:p>
        </p:txBody>
      </p:sp>
      <p:pic>
        <p:nvPicPr>
          <p:cNvPr id="116" name="Picture 115" descr="hdd.png"/>
          <p:cNvPicPr>
            <a:picLocks noChangeAspect="1"/>
          </p:cNvPicPr>
          <p:nvPr/>
        </p:nvPicPr>
        <p:blipFill>
          <a:blip r:embed="rId9"/>
          <a:stretch>
            <a:fillRect/>
          </a:stretch>
        </p:blipFill>
        <p:spPr>
          <a:xfrm>
            <a:off x="9828212" y="3393447"/>
            <a:ext cx="897466" cy="609600"/>
          </a:xfrm>
          <a:prstGeom prst="rect">
            <a:avLst/>
          </a:prstGeom>
        </p:spPr>
      </p:pic>
      <p:pic>
        <p:nvPicPr>
          <p:cNvPr id="117" name="Picture 116" descr="SSD.png"/>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9988441" y="2783847"/>
            <a:ext cx="577008" cy="389277"/>
          </a:xfrm>
          <a:prstGeom prst="rect">
            <a:avLst/>
          </a:prstGeom>
        </p:spPr>
      </p:pic>
      <p:sp>
        <p:nvSpPr>
          <p:cNvPr id="118" name="Freeform 108"/>
          <p:cNvSpPr>
            <a:spLocks noEditPoints="1"/>
          </p:cNvSpPr>
          <p:nvPr>
            <p:custDataLst>
              <p:tags r:id="rId1"/>
            </p:custDataLst>
          </p:nvPr>
        </p:nvSpPr>
        <p:spPr bwMode="auto">
          <a:xfrm>
            <a:off x="8456612" y="3088647"/>
            <a:ext cx="842435" cy="118359"/>
          </a:xfrm>
          <a:custGeom>
            <a:avLst/>
            <a:gdLst>
              <a:gd name="T0" fmla="*/ 0 w 661"/>
              <a:gd name="T1" fmla="*/ 0 h 86"/>
              <a:gd name="T2" fmla="*/ 0 w 661"/>
              <a:gd name="T3" fmla="*/ 0 h 86"/>
              <a:gd name="T4" fmla="*/ 0 w 661"/>
              <a:gd name="T5" fmla="*/ 0 h 86"/>
              <a:gd name="T6" fmla="*/ 0 w 661"/>
              <a:gd name="T7" fmla="*/ 0 h 86"/>
              <a:gd name="T8" fmla="*/ 0 w 661"/>
              <a:gd name="T9" fmla="*/ 0 h 86"/>
              <a:gd name="T10" fmla="*/ 0 w 661"/>
              <a:gd name="T11" fmla="*/ 0 h 86"/>
              <a:gd name="T12" fmla="*/ 0 w 661"/>
              <a:gd name="T13" fmla="*/ 0 h 86"/>
              <a:gd name="T14" fmla="*/ 0 w 661"/>
              <a:gd name="T15" fmla="*/ 0 h 86"/>
              <a:gd name="T16" fmla="*/ 0 w 661"/>
              <a:gd name="T17" fmla="*/ 0 h 86"/>
              <a:gd name="T18" fmla="*/ 0 w 661"/>
              <a:gd name="T19" fmla="*/ 0 h 86"/>
              <a:gd name="T20" fmla="*/ 0 w 661"/>
              <a:gd name="T21" fmla="*/ 0 h 86"/>
              <a:gd name="T22" fmla="*/ 0 w 661"/>
              <a:gd name="T23" fmla="*/ 0 h 86"/>
              <a:gd name="T24" fmla="*/ 0 w 661"/>
              <a:gd name="T25" fmla="*/ 0 h 86"/>
              <a:gd name="T26" fmla="*/ 0 w 661"/>
              <a:gd name="T27" fmla="*/ 0 h 86"/>
              <a:gd name="T28" fmla="*/ 0 w 661"/>
              <a:gd name="T29" fmla="*/ 0 h 86"/>
              <a:gd name="T30" fmla="*/ 0 w 661"/>
              <a:gd name="T31" fmla="*/ 0 h 86"/>
              <a:gd name="T32" fmla="*/ 0 w 661"/>
              <a:gd name="T33" fmla="*/ 0 h 86"/>
              <a:gd name="T34" fmla="*/ 0 w 661"/>
              <a:gd name="T35" fmla="*/ 0 h 86"/>
              <a:gd name="T36" fmla="*/ 0 w 661"/>
              <a:gd name="T37" fmla="*/ 0 h 86"/>
              <a:gd name="T38" fmla="*/ 0 w 661"/>
              <a:gd name="T39" fmla="*/ 0 h 86"/>
              <a:gd name="T40" fmla="*/ 0 w 661"/>
              <a:gd name="T41" fmla="*/ 0 h 86"/>
              <a:gd name="T42" fmla="*/ 0 w 661"/>
              <a:gd name="T43" fmla="*/ 0 h 86"/>
              <a:gd name="T44" fmla="*/ 0 w 661"/>
              <a:gd name="T45" fmla="*/ 0 h 86"/>
              <a:gd name="T46" fmla="*/ 0 w 661"/>
              <a:gd name="T47" fmla="*/ 0 h 86"/>
              <a:gd name="T48" fmla="*/ 0 w 661"/>
              <a:gd name="T49" fmla="*/ 0 h 86"/>
              <a:gd name="T50" fmla="*/ 0 w 661"/>
              <a:gd name="T51" fmla="*/ 0 h 86"/>
              <a:gd name="T52" fmla="*/ 0 w 661"/>
              <a:gd name="T53" fmla="*/ 0 h 86"/>
              <a:gd name="T54" fmla="*/ 0 w 661"/>
              <a:gd name="T55" fmla="*/ 0 h 86"/>
              <a:gd name="T56" fmla="*/ 0 w 661"/>
              <a:gd name="T57" fmla="*/ 0 h 86"/>
              <a:gd name="T58" fmla="*/ 0 w 661"/>
              <a:gd name="T59" fmla="*/ 0 h 86"/>
              <a:gd name="T60" fmla="*/ 0 w 661"/>
              <a:gd name="T61" fmla="*/ 0 h 86"/>
              <a:gd name="T62" fmla="*/ 0 w 661"/>
              <a:gd name="T63" fmla="*/ 0 h 86"/>
              <a:gd name="T64" fmla="*/ 0 w 661"/>
              <a:gd name="T65" fmla="*/ 0 h 86"/>
              <a:gd name="T66" fmla="*/ 0 w 661"/>
              <a:gd name="T67" fmla="*/ 0 h 86"/>
              <a:gd name="T68" fmla="*/ 0 w 661"/>
              <a:gd name="T69" fmla="*/ 0 h 86"/>
              <a:gd name="T70" fmla="*/ 0 w 661"/>
              <a:gd name="T71" fmla="*/ 0 h 86"/>
              <a:gd name="T72" fmla="*/ 0 w 661"/>
              <a:gd name="T73" fmla="*/ 0 h 86"/>
              <a:gd name="T74" fmla="*/ 0 w 661"/>
              <a:gd name="T75" fmla="*/ 0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1"/>
              <a:gd name="T115" fmla="*/ 0 h 86"/>
              <a:gd name="T116" fmla="*/ 661 w 661"/>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1" h="86">
                <a:moveTo>
                  <a:pt x="285" y="56"/>
                </a:moveTo>
                <a:cubicBezTo>
                  <a:pt x="329" y="56"/>
                  <a:pt x="329" y="56"/>
                  <a:pt x="329" y="56"/>
                </a:cubicBezTo>
                <a:cubicBezTo>
                  <a:pt x="306" y="19"/>
                  <a:pt x="306" y="19"/>
                  <a:pt x="306" y="19"/>
                </a:cubicBezTo>
                <a:cubicBezTo>
                  <a:pt x="264" y="86"/>
                  <a:pt x="264" y="86"/>
                  <a:pt x="264" y="86"/>
                </a:cubicBezTo>
                <a:cubicBezTo>
                  <a:pt x="244" y="86"/>
                  <a:pt x="244" y="86"/>
                  <a:pt x="244" y="86"/>
                </a:cubicBezTo>
                <a:cubicBezTo>
                  <a:pt x="296" y="6"/>
                  <a:pt x="296" y="6"/>
                  <a:pt x="296" y="6"/>
                </a:cubicBezTo>
                <a:cubicBezTo>
                  <a:pt x="298" y="2"/>
                  <a:pt x="302" y="0"/>
                  <a:pt x="306" y="0"/>
                </a:cubicBezTo>
                <a:cubicBezTo>
                  <a:pt x="310" y="0"/>
                  <a:pt x="314" y="2"/>
                  <a:pt x="316" y="6"/>
                </a:cubicBezTo>
                <a:cubicBezTo>
                  <a:pt x="368" y="86"/>
                  <a:pt x="368" y="86"/>
                  <a:pt x="368" y="86"/>
                </a:cubicBezTo>
                <a:cubicBezTo>
                  <a:pt x="348" y="86"/>
                  <a:pt x="348" y="86"/>
                  <a:pt x="348" y="86"/>
                </a:cubicBezTo>
                <a:cubicBezTo>
                  <a:pt x="339" y="71"/>
                  <a:pt x="339" y="71"/>
                  <a:pt x="339" y="71"/>
                </a:cubicBezTo>
                <a:cubicBezTo>
                  <a:pt x="295" y="71"/>
                  <a:pt x="295" y="71"/>
                  <a:pt x="295" y="71"/>
                </a:cubicBezTo>
                <a:cubicBezTo>
                  <a:pt x="285" y="56"/>
                  <a:pt x="285" y="56"/>
                  <a:pt x="285" y="56"/>
                </a:cubicBezTo>
                <a:close/>
                <a:moveTo>
                  <a:pt x="486" y="71"/>
                </a:moveTo>
                <a:cubicBezTo>
                  <a:pt x="486" y="1"/>
                  <a:pt x="486" y="1"/>
                  <a:pt x="486" y="1"/>
                </a:cubicBezTo>
                <a:cubicBezTo>
                  <a:pt x="470" y="1"/>
                  <a:pt x="470" y="1"/>
                  <a:pt x="470" y="1"/>
                </a:cubicBezTo>
                <a:cubicBezTo>
                  <a:pt x="470" y="78"/>
                  <a:pt x="470" y="78"/>
                  <a:pt x="470" y="78"/>
                </a:cubicBezTo>
                <a:cubicBezTo>
                  <a:pt x="470" y="80"/>
                  <a:pt x="470" y="82"/>
                  <a:pt x="472" y="84"/>
                </a:cubicBezTo>
                <a:cubicBezTo>
                  <a:pt x="474" y="86"/>
                  <a:pt x="476" y="86"/>
                  <a:pt x="478" y="86"/>
                </a:cubicBezTo>
                <a:cubicBezTo>
                  <a:pt x="553" y="86"/>
                  <a:pt x="553" y="86"/>
                  <a:pt x="553" y="86"/>
                </a:cubicBezTo>
                <a:cubicBezTo>
                  <a:pt x="562" y="71"/>
                  <a:pt x="562" y="71"/>
                  <a:pt x="562" y="71"/>
                </a:cubicBezTo>
                <a:cubicBezTo>
                  <a:pt x="486" y="71"/>
                  <a:pt x="486" y="71"/>
                  <a:pt x="486" y="71"/>
                </a:cubicBezTo>
                <a:close/>
                <a:moveTo>
                  <a:pt x="215" y="59"/>
                </a:moveTo>
                <a:cubicBezTo>
                  <a:pt x="231" y="59"/>
                  <a:pt x="244" y="46"/>
                  <a:pt x="244" y="30"/>
                </a:cubicBezTo>
                <a:cubicBezTo>
                  <a:pt x="244" y="14"/>
                  <a:pt x="231" y="1"/>
                  <a:pt x="215" y="1"/>
                </a:cubicBezTo>
                <a:cubicBezTo>
                  <a:pt x="143" y="1"/>
                  <a:pt x="143" y="1"/>
                  <a:pt x="143" y="1"/>
                </a:cubicBezTo>
                <a:cubicBezTo>
                  <a:pt x="143" y="86"/>
                  <a:pt x="143" y="86"/>
                  <a:pt x="143" y="86"/>
                </a:cubicBezTo>
                <a:cubicBezTo>
                  <a:pt x="160" y="86"/>
                  <a:pt x="160" y="86"/>
                  <a:pt x="160" y="86"/>
                </a:cubicBezTo>
                <a:cubicBezTo>
                  <a:pt x="160" y="16"/>
                  <a:pt x="160" y="16"/>
                  <a:pt x="160" y="16"/>
                </a:cubicBezTo>
                <a:cubicBezTo>
                  <a:pt x="214" y="16"/>
                  <a:pt x="214" y="16"/>
                  <a:pt x="214" y="16"/>
                </a:cubicBezTo>
                <a:cubicBezTo>
                  <a:pt x="221" y="16"/>
                  <a:pt x="228" y="22"/>
                  <a:pt x="228" y="30"/>
                </a:cubicBezTo>
                <a:cubicBezTo>
                  <a:pt x="228" y="38"/>
                  <a:pt x="221" y="44"/>
                  <a:pt x="214" y="44"/>
                </a:cubicBezTo>
                <a:cubicBezTo>
                  <a:pt x="168" y="44"/>
                  <a:pt x="168" y="44"/>
                  <a:pt x="168" y="44"/>
                </a:cubicBezTo>
                <a:cubicBezTo>
                  <a:pt x="216" y="86"/>
                  <a:pt x="216" y="86"/>
                  <a:pt x="216" y="86"/>
                </a:cubicBezTo>
                <a:cubicBezTo>
                  <a:pt x="240" y="86"/>
                  <a:pt x="240" y="86"/>
                  <a:pt x="240" y="86"/>
                </a:cubicBezTo>
                <a:cubicBezTo>
                  <a:pt x="207" y="59"/>
                  <a:pt x="207" y="59"/>
                  <a:pt x="207" y="59"/>
                </a:cubicBezTo>
                <a:cubicBezTo>
                  <a:pt x="215" y="59"/>
                  <a:pt x="215" y="59"/>
                  <a:pt x="215" y="59"/>
                </a:cubicBezTo>
                <a:close/>
                <a:moveTo>
                  <a:pt x="42" y="86"/>
                </a:moveTo>
                <a:cubicBezTo>
                  <a:pt x="19" y="86"/>
                  <a:pt x="0" y="67"/>
                  <a:pt x="0" y="44"/>
                </a:cubicBezTo>
                <a:cubicBezTo>
                  <a:pt x="0" y="20"/>
                  <a:pt x="19" y="1"/>
                  <a:pt x="42" y="1"/>
                </a:cubicBezTo>
                <a:cubicBezTo>
                  <a:pt x="92" y="1"/>
                  <a:pt x="92" y="1"/>
                  <a:pt x="92" y="1"/>
                </a:cubicBezTo>
                <a:cubicBezTo>
                  <a:pt x="115" y="1"/>
                  <a:pt x="134" y="20"/>
                  <a:pt x="134" y="44"/>
                </a:cubicBezTo>
                <a:cubicBezTo>
                  <a:pt x="134" y="67"/>
                  <a:pt x="115" y="86"/>
                  <a:pt x="92" y="86"/>
                </a:cubicBezTo>
                <a:cubicBezTo>
                  <a:pt x="42" y="86"/>
                  <a:pt x="42" y="86"/>
                  <a:pt x="42" y="86"/>
                </a:cubicBezTo>
                <a:close/>
                <a:moveTo>
                  <a:pt x="91" y="71"/>
                </a:moveTo>
                <a:cubicBezTo>
                  <a:pt x="106" y="71"/>
                  <a:pt x="118" y="59"/>
                  <a:pt x="118" y="44"/>
                </a:cubicBezTo>
                <a:cubicBezTo>
                  <a:pt x="118" y="29"/>
                  <a:pt x="106" y="16"/>
                  <a:pt x="91" y="16"/>
                </a:cubicBezTo>
                <a:cubicBezTo>
                  <a:pt x="43" y="16"/>
                  <a:pt x="43" y="16"/>
                  <a:pt x="43" y="16"/>
                </a:cubicBezTo>
                <a:cubicBezTo>
                  <a:pt x="28" y="16"/>
                  <a:pt x="16" y="29"/>
                  <a:pt x="16" y="44"/>
                </a:cubicBezTo>
                <a:cubicBezTo>
                  <a:pt x="16" y="59"/>
                  <a:pt x="28" y="71"/>
                  <a:pt x="43" y="71"/>
                </a:cubicBezTo>
                <a:cubicBezTo>
                  <a:pt x="91" y="71"/>
                  <a:pt x="91" y="71"/>
                  <a:pt x="91" y="71"/>
                </a:cubicBezTo>
                <a:close/>
                <a:moveTo>
                  <a:pt x="402" y="86"/>
                </a:moveTo>
                <a:cubicBezTo>
                  <a:pt x="378" y="86"/>
                  <a:pt x="359" y="67"/>
                  <a:pt x="359" y="44"/>
                </a:cubicBezTo>
                <a:cubicBezTo>
                  <a:pt x="359" y="20"/>
                  <a:pt x="378" y="1"/>
                  <a:pt x="402" y="1"/>
                </a:cubicBezTo>
                <a:cubicBezTo>
                  <a:pt x="461" y="1"/>
                  <a:pt x="461" y="1"/>
                  <a:pt x="461" y="1"/>
                </a:cubicBezTo>
                <a:cubicBezTo>
                  <a:pt x="451" y="16"/>
                  <a:pt x="451" y="16"/>
                  <a:pt x="451" y="16"/>
                </a:cubicBezTo>
                <a:cubicBezTo>
                  <a:pt x="403" y="16"/>
                  <a:pt x="403" y="16"/>
                  <a:pt x="403" y="16"/>
                </a:cubicBezTo>
                <a:cubicBezTo>
                  <a:pt x="388" y="16"/>
                  <a:pt x="375" y="29"/>
                  <a:pt x="375" y="44"/>
                </a:cubicBezTo>
                <a:cubicBezTo>
                  <a:pt x="375" y="59"/>
                  <a:pt x="388" y="71"/>
                  <a:pt x="403" y="71"/>
                </a:cubicBezTo>
                <a:cubicBezTo>
                  <a:pt x="462" y="71"/>
                  <a:pt x="462" y="71"/>
                  <a:pt x="462" y="71"/>
                </a:cubicBezTo>
                <a:cubicBezTo>
                  <a:pt x="452" y="86"/>
                  <a:pt x="452" y="86"/>
                  <a:pt x="452" y="86"/>
                </a:cubicBezTo>
                <a:cubicBezTo>
                  <a:pt x="402" y="86"/>
                  <a:pt x="402" y="86"/>
                  <a:pt x="402" y="86"/>
                </a:cubicBezTo>
                <a:close/>
                <a:moveTo>
                  <a:pt x="602" y="71"/>
                </a:moveTo>
                <a:cubicBezTo>
                  <a:pt x="590" y="71"/>
                  <a:pt x="579" y="63"/>
                  <a:pt x="576" y="51"/>
                </a:cubicBezTo>
                <a:cubicBezTo>
                  <a:pt x="646" y="51"/>
                  <a:pt x="646" y="51"/>
                  <a:pt x="646" y="51"/>
                </a:cubicBezTo>
                <a:cubicBezTo>
                  <a:pt x="656" y="36"/>
                  <a:pt x="656" y="36"/>
                  <a:pt x="656" y="36"/>
                </a:cubicBezTo>
                <a:cubicBezTo>
                  <a:pt x="576" y="36"/>
                  <a:pt x="576" y="36"/>
                  <a:pt x="576" y="36"/>
                </a:cubicBezTo>
                <a:cubicBezTo>
                  <a:pt x="579" y="25"/>
                  <a:pt x="590" y="16"/>
                  <a:pt x="602" y="16"/>
                </a:cubicBezTo>
                <a:cubicBezTo>
                  <a:pt x="650" y="16"/>
                  <a:pt x="650" y="16"/>
                  <a:pt x="650" y="16"/>
                </a:cubicBezTo>
                <a:cubicBezTo>
                  <a:pt x="660" y="1"/>
                  <a:pt x="660" y="1"/>
                  <a:pt x="660" y="1"/>
                </a:cubicBezTo>
                <a:cubicBezTo>
                  <a:pt x="601" y="1"/>
                  <a:pt x="601" y="1"/>
                  <a:pt x="601" y="1"/>
                </a:cubicBezTo>
                <a:cubicBezTo>
                  <a:pt x="578" y="1"/>
                  <a:pt x="559" y="20"/>
                  <a:pt x="559" y="44"/>
                </a:cubicBezTo>
                <a:cubicBezTo>
                  <a:pt x="559" y="67"/>
                  <a:pt x="578" y="86"/>
                  <a:pt x="601" y="86"/>
                </a:cubicBezTo>
                <a:cubicBezTo>
                  <a:pt x="652" y="86"/>
                  <a:pt x="652" y="86"/>
                  <a:pt x="652" y="86"/>
                </a:cubicBezTo>
                <a:cubicBezTo>
                  <a:pt x="661" y="71"/>
                  <a:pt x="661" y="71"/>
                  <a:pt x="661" y="71"/>
                </a:cubicBezTo>
                <a:cubicBezTo>
                  <a:pt x="602" y="71"/>
                  <a:pt x="602" y="71"/>
                  <a:pt x="602" y="71"/>
                </a:cubicBezTo>
                <a:close/>
              </a:path>
            </a:pathLst>
          </a:custGeom>
          <a:solidFill>
            <a:srgbClr val="FF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pic>
        <p:nvPicPr>
          <p:cNvPr id="119" name="Picture 113"/>
          <p:cNvPicPr preferRelativeResize="0">
            <a:picLocks noChangeAspect="1" noChangeArrowheads="1"/>
          </p:cNvPicPr>
          <p:nvPr>
            <p:custDataLst>
              <p:tags r:id="rId2"/>
            </p:custDataLst>
          </p:nvPr>
        </p:nvPicPr>
        <p:blipFill>
          <a:blip r:embed="rId11" cstate="print"/>
          <a:srcRect/>
          <a:stretch>
            <a:fillRect/>
          </a:stretch>
        </p:blipFill>
        <p:spPr bwMode="auto">
          <a:xfrm>
            <a:off x="8602665" y="3566740"/>
            <a:ext cx="550329" cy="220839"/>
          </a:xfrm>
          <a:prstGeom prst="rect">
            <a:avLst/>
          </a:prstGeom>
          <a:noFill/>
          <a:ln w="19050">
            <a:noFill/>
            <a:miter lim="800000"/>
            <a:headEnd/>
            <a:tailEnd/>
          </a:ln>
        </p:spPr>
      </p:pic>
      <p:pic>
        <p:nvPicPr>
          <p:cNvPr id="120" name="Picture 124"/>
          <p:cNvPicPr>
            <a:picLocks noChangeAspect="1" noChangeArrowheads="1"/>
          </p:cNvPicPr>
          <p:nvPr>
            <p:custDataLst>
              <p:tags r:id="rId3"/>
            </p:custDataLst>
          </p:nvPr>
        </p:nvPicPr>
        <p:blipFill>
          <a:blip r:embed="rId12" cstate="print"/>
          <a:srcRect/>
          <a:stretch>
            <a:fillRect/>
          </a:stretch>
        </p:blipFill>
        <p:spPr bwMode="auto">
          <a:xfrm>
            <a:off x="8609012" y="4003047"/>
            <a:ext cx="670560" cy="279400"/>
          </a:xfrm>
          <a:prstGeom prst="rect">
            <a:avLst/>
          </a:prstGeom>
          <a:noFill/>
          <a:ln w="12700">
            <a:noFill/>
            <a:miter lim="800000"/>
            <a:headEnd/>
            <a:tailEnd type="none" w="med" len="sm"/>
          </a:ln>
        </p:spPr>
      </p:pic>
      <p:pic>
        <p:nvPicPr>
          <p:cNvPr id="121" name="Picture 120" descr="CentralMgt.png"/>
          <p:cNvPicPr>
            <a:picLocks noChangeAspect="1"/>
          </p:cNvPicPr>
          <p:nvPr/>
        </p:nvPicPr>
        <p:blipFill>
          <a:blip r:embed="rId13"/>
          <a:stretch>
            <a:fillRect/>
          </a:stretch>
        </p:blipFill>
        <p:spPr>
          <a:xfrm>
            <a:off x="4921983" y="2479047"/>
            <a:ext cx="2286000" cy="2286000"/>
          </a:xfrm>
          <a:prstGeom prst="rect">
            <a:avLst/>
          </a:prstGeom>
        </p:spPr>
      </p:pic>
      <p:sp>
        <p:nvSpPr>
          <p:cNvPr id="122" name="TextBox 121"/>
          <p:cNvSpPr txBox="1"/>
          <p:nvPr/>
        </p:nvSpPr>
        <p:spPr bwMode="ltGray">
          <a:xfrm>
            <a:off x="5607783" y="3164847"/>
            <a:ext cx="914400" cy="914400"/>
          </a:xfrm>
          <a:prstGeom prst="rect">
            <a:avLst/>
          </a:prstGeom>
          <a:noFill/>
          <a:ln w="9525">
            <a:noFill/>
            <a:miter lim="800000"/>
            <a:headEnd/>
            <a:tailEnd/>
          </a:ln>
        </p:spPr>
        <p:txBody>
          <a:bodyPr wrap="none" lIns="0" tIns="0" rIns="0" bIns="0" rtlCol="0" anchor="ctr" anchorCtr="0">
            <a:noAutofit/>
          </a:bodyPr>
          <a:lstStyle/>
          <a:p>
            <a:pPr algn="ctr">
              <a:lnSpc>
                <a:spcPct val="90000"/>
              </a:lnSpc>
              <a:spcBef>
                <a:spcPts val="0"/>
              </a:spcBef>
            </a:pPr>
            <a:r>
              <a:rPr lang="en-US" sz="8800" b="1" dirty="0" smtClean="0">
                <a:solidFill>
                  <a:schemeClr val="accent1"/>
                </a:solidFill>
              </a:rPr>
              <a:t>?</a:t>
            </a:r>
            <a:endParaRPr lang="en-US" sz="8800" b="1" dirty="0">
              <a:solidFill>
                <a:schemeClr val="accent1"/>
              </a:solidFill>
            </a:endParaRPr>
          </a:p>
        </p:txBody>
      </p:sp>
      <p:sp>
        <p:nvSpPr>
          <p:cNvPr id="123" name="Rectangle 122"/>
          <p:cNvSpPr/>
          <p:nvPr/>
        </p:nvSpPr>
        <p:spPr bwMode="auto">
          <a:xfrm>
            <a:off x="1065212" y="4930579"/>
            <a:ext cx="10134600" cy="609600"/>
          </a:xfrm>
          <a:prstGeom prst="rect">
            <a:avLst/>
          </a:prstGeom>
          <a:solidFill>
            <a:schemeClr val="bg1">
              <a:lumMod val="50000"/>
            </a:schemeClr>
          </a:solidFill>
          <a:ln w="19050"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lnSpc>
                <a:spcPct val="90000"/>
              </a:lnSpc>
              <a:spcBef>
                <a:spcPct val="0"/>
              </a:spcBef>
              <a:spcAft>
                <a:spcPct val="0"/>
              </a:spcAft>
            </a:pPr>
            <a:r>
              <a:rPr lang="en-US" b="1" dirty="0" smtClean="0">
                <a:solidFill>
                  <a:schemeClr val="bg1"/>
                </a:solidFill>
              </a:rPr>
              <a:t>High Total Cost of Ownership</a:t>
            </a:r>
          </a:p>
        </p:txBody>
      </p:sp>
      <p:grpSp>
        <p:nvGrpSpPr>
          <p:cNvPr id="124" name="Group 8"/>
          <p:cNvGrpSpPr>
            <a:grpSpLocks noChangeAspect="1"/>
          </p:cNvGrpSpPr>
          <p:nvPr/>
        </p:nvGrpSpPr>
        <p:grpSpPr bwMode="auto">
          <a:xfrm>
            <a:off x="2436812" y="3711379"/>
            <a:ext cx="436807" cy="163625"/>
            <a:chOff x="1151" y="3677"/>
            <a:chExt cx="182" cy="70"/>
          </a:xfrm>
        </p:grpSpPr>
        <p:sp>
          <p:nvSpPr>
            <p:cNvPr id="125" name="AutoShape 9"/>
            <p:cNvSpPr>
              <a:spLocks noChangeAspect="1" noChangeArrowheads="1" noTextEdit="1"/>
            </p:cNvSpPr>
            <p:nvPr/>
          </p:nvSpPr>
          <p:spPr bwMode="auto">
            <a:xfrm>
              <a:off x="1151" y="3677"/>
              <a:ext cx="182" cy="70"/>
            </a:xfrm>
            <a:prstGeom prst="rect">
              <a:avLst/>
            </a:prstGeom>
            <a:noFill/>
            <a:ln w="9525">
              <a:noFill/>
              <a:miter lim="800000"/>
              <a:headEnd/>
              <a:tailEnd/>
            </a:ln>
          </p:spPr>
          <p:txBody>
            <a:bodyPr>
              <a:prstTxWarp prst="textNoShape">
                <a:avLst/>
              </a:prstTxWarp>
            </a:bodyPr>
            <a:lstStyle/>
            <a:p>
              <a:pPr algn="l"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26" name="Freeform 10"/>
            <p:cNvSpPr>
              <a:spLocks noEditPoints="1"/>
            </p:cNvSpPr>
            <p:nvPr/>
          </p:nvSpPr>
          <p:spPr bwMode="auto">
            <a:xfrm>
              <a:off x="1151" y="3677"/>
              <a:ext cx="182" cy="70"/>
            </a:xfrm>
            <a:custGeom>
              <a:avLst/>
              <a:gdLst>
                <a:gd name="T0" fmla="*/ 0 w 351"/>
                <a:gd name="T1" fmla="*/ 1 h 135"/>
                <a:gd name="T2" fmla="*/ 1 w 351"/>
                <a:gd name="T3" fmla="*/ 1 h 135"/>
                <a:gd name="T4" fmla="*/ 1 w 351"/>
                <a:gd name="T5" fmla="*/ 1 h 135"/>
                <a:gd name="T6" fmla="*/ 1 w 351"/>
                <a:gd name="T7" fmla="*/ 1 h 135"/>
                <a:gd name="T8" fmla="*/ 1 w 351"/>
                <a:gd name="T9" fmla="*/ 1 h 135"/>
                <a:gd name="T10" fmla="*/ 1 w 351"/>
                <a:gd name="T11" fmla="*/ 1 h 135"/>
                <a:gd name="T12" fmla="*/ 1 w 351"/>
                <a:gd name="T13" fmla="*/ 1 h 135"/>
                <a:gd name="T14" fmla="*/ 1 w 351"/>
                <a:gd name="T15" fmla="*/ 1 h 135"/>
                <a:gd name="T16" fmla="*/ 1 w 351"/>
                <a:gd name="T17" fmla="*/ 1 h 135"/>
                <a:gd name="T18" fmla="*/ 1 w 351"/>
                <a:gd name="T19" fmla="*/ 1 h 135"/>
                <a:gd name="T20" fmla="*/ 1 w 351"/>
                <a:gd name="T21" fmla="*/ 1 h 135"/>
                <a:gd name="T22" fmla="*/ 1 w 351"/>
                <a:gd name="T23" fmla="*/ 0 h 135"/>
                <a:gd name="T24" fmla="*/ 1 w 351"/>
                <a:gd name="T25" fmla="*/ 1 h 135"/>
                <a:gd name="T26" fmla="*/ 1 w 351"/>
                <a:gd name="T27" fmla="*/ 1 h 135"/>
                <a:gd name="T28" fmla="*/ 1 w 351"/>
                <a:gd name="T29" fmla="*/ 1 h 135"/>
                <a:gd name="T30" fmla="*/ 1 w 351"/>
                <a:gd name="T31" fmla="*/ 1 h 135"/>
                <a:gd name="T32" fmla="*/ 1 w 351"/>
                <a:gd name="T33" fmla="*/ 1 h 135"/>
                <a:gd name="T34" fmla="*/ 1 w 351"/>
                <a:gd name="T35" fmla="*/ 1 h 135"/>
                <a:gd name="T36" fmla="*/ 1 w 351"/>
                <a:gd name="T37" fmla="*/ 1 h 135"/>
                <a:gd name="T38" fmla="*/ 1 w 351"/>
                <a:gd name="T39" fmla="*/ 1 h 135"/>
                <a:gd name="T40" fmla="*/ 1 w 351"/>
                <a:gd name="T41" fmla="*/ 1 h 135"/>
                <a:gd name="T42" fmla="*/ 1 w 351"/>
                <a:gd name="T43" fmla="*/ 1 h 135"/>
                <a:gd name="T44" fmla="*/ 1 w 351"/>
                <a:gd name="T45" fmla="*/ 1 h 135"/>
                <a:gd name="T46" fmla="*/ 1 w 351"/>
                <a:gd name="T47" fmla="*/ 1 h 135"/>
                <a:gd name="T48" fmla="*/ 1 w 351"/>
                <a:gd name="T49" fmla="*/ 1 h 135"/>
                <a:gd name="T50" fmla="*/ 1 w 351"/>
                <a:gd name="T51" fmla="*/ 1 h 135"/>
                <a:gd name="T52" fmla="*/ 1 w 351"/>
                <a:gd name="T53" fmla="*/ 1 h 135"/>
                <a:gd name="T54" fmla="*/ 1 w 351"/>
                <a:gd name="T55" fmla="*/ 1 h 135"/>
                <a:gd name="T56" fmla="*/ 1 w 351"/>
                <a:gd name="T57" fmla="*/ 1 h 135"/>
                <a:gd name="T58" fmla="*/ 1 w 351"/>
                <a:gd name="T59" fmla="*/ 1 h 135"/>
                <a:gd name="T60" fmla="*/ 1 w 351"/>
                <a:gd name="T61" fmla="*/ 1 h 135"/>
                <a:gd name="T62" fmla="*/ 1 w 351"/>
                <a:gd name="T63" fmla="*/ 1 h 135"/>
                <a:gd name="T64" fmla="*/ 1 w 351"/>
                <a:gd name="T65" fmla="*/ 1 h 135"/>
                <a:gd name="T66" fmla="*/ 1 w 351"/>
                <a:gd name="T67" fmla="*/ 1 h 135"/>
                <a:gd name="T68" fmla="*/ 1 w 351"/>
                <a:gd name="T69" fmla="*/ 1 h 135"/>
                <a:gd name="T70" fmla="*/ 1 w 351"/>
                <a:gd name="T71" fmla="*/ 1 h 135"/>
                <a:gd name="T72" fmla="*/ 1 w 351"/>
                <a:gd name="T73" fmla="*/ 1 h 135"/>
                <a:gd name="T74" fmla="*/ 1 w 351"/>
                <a:gd name="T75" fmla="*/ 1 h 135"/>
                <a:gd name="T76" fmla="*/ 1 w 351"/>
                <a:gd name="T77" fmla="*/ 1 h 135"/>
                <a:gd name="T78" fmla="*/ 1 w 351"/>
                <a:gd name="T79" fmla="*/ 1 h 135"/>
                <a:gd name="T80" fmla="*/ 1 w 351"/>
                <a:gd name="T81" fmla="*/ 1 h 135"/>
                <a:gd name="T82" fmla="*/ 1 w 351"/>
                <a:gd name="T83" fmla="*/ 1 h 135"/>
                <a:gd name="T84" fmla="*/ 1 w 351"/>
                <a:gd name="T85" fmla="*/ 1 h 135"/>
                <a:gd name="T86" fmla="*/ 1 w 351"/>
                <a:gd name="T87" fmla="*/ 1 h 135"/>
                <a:gd name="T88" fmla="*/ 1 w 351"/>
                <a:gd name="T89" fmla="*/ 1 h 135"/>
                <a:gd name="T90" fmla="*/ 1 w 351"/>
                <a:gd name="T91" fmla="*/ 1 h 135"/>
                <a:gd name="T92" fmla="*/ 1 w 351"/>
                <a:gd name="T93" fmla="*/ 1 h 135"/>
                <a:gd name="T94" fmla="*/ 1 w 351"/>
                <a:gd name="T95" fmla="*/ 1 h 135"/>
                <a:gd name="T96" fmla="*/ 0 w 351"/>
                <a:gd name="T97" fmla="*/ 1 h 135"/>
                <a:gd name="T98" fmla="*/ 1 w 351"/>
                <a:gd name="T99" fmla="*/ 1 h 1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1"/>
                <a:gd name="T151" fmla="*/ 0 h 135"/>
                <a:gd name="T152" fmla="*/ 351 w 351"/>
                <a:gd name="T153" fmla="*/ 135 h 1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1" h="135">
                  <a:moveTo>
                    <a:pt x="0" y="0"/>
                  </a:moveTo>
                  <a:cubicBezTo>
                    <a:pt x="71" y="0"/>
                    <a:pt x="71" y="0"/>
                    <a:pt x="71" y="0"/>
                  </a:cubicBezTo>
                  <a:cubicBezTo>
                    <a:pt x="71" y="10"/>
                    <a:pt x="71" y="10"/>
                    <a:pt x="71" y="10"/>
                  </a:cubicBezTo>
                  <a:cubicBezTo>
                    <a:pt x="0" y="10"/>
                    <a:pt x="0" y="10"/>
                    <a:pt x="0" y="10"/>
                  </a:cubicBezTo>
                  <a:cubicBezTo>
                    <a:pt x="0" y="0"/>
                    <a:pt x="0" y="0"/>
                    <a:pt x="0" y="0"/>
                  </a:cubicBezTo>
                  <a:close/>
                  <a:moveTo>
                    <a:pt x="198" y="0"/>
                  </a:moveTo>
                  <a:cubicBezTo>
                    <a:pt x="252" y="0"/>
                    <a:pt x="252" y="0"/>
                    <a:pt x="252" y="0"/>
                  </a:cubicBezTo>
                  <a:cubicBezTo>
                    <a:pt x="256" y="10"/>
                    <a:pt x="256" y="10"/>
                    <a:pt x="256" y="10"/>
                  </a:cubicBezTo>
                  <a:cubicBezTo>
                    <a:pt x="198" y="10"/>
                    <a:pt x="198" y="10"/>
                    <a:pt x="198" y="10"/>
                  </a:cubicBezTo>
                  <a:cubicBezTo>
                    <a:pt x="198" y="0"/>
                    <a:pt x="198" y="0"/>
                    <a:pt x="198" y="0"/>
                  </a:cubicBezTo>
                  <a:close/>
                  <a:moveTo>
                    <a:pt x="259" y="17"/>
                  </a:moveTo>
                  <a:cubicBezTo>
                    <a:pt x="263" y="29"/>
                    <a:pt x="263" y="29"/>
                    <a:pt x="263" y="29"/>
                  </a:cubicBezTo>
                  <a:cubicBezTo>
                    <a:pt x="217" y="29"/>
                    <a:pt x="217" y="29"/>
                    <a:pt x="217" y="29"/>
                  </a:cubicBezTo>
                  <a:cubicBezTo>
                    <a:pt x="198" y="29"/>
                    <a:pt x="198" y="29"/>
                    <a:pt x="198" y="29"/>
                  </a:cubicBezTo>
                  <a:cubicBezTo>
                    <a:pt x="198" y="17"/>
                    <a:pt x="198" y="17"/>
                    <a:pt x="198" y="17"/>
                  </a:cubicBezTo>
                  <a:cubicBezTo>
                    <a:pt x="259" y="17"/>
                    <a:pt x="259" y="17"/>
                    <a:pt x="259" y="17"/>
                  </a:cubicBezTo>
                  <a:close/>
                  <a:moveTo>
                    <a:pt x="265" y="36"/>
                  </a:moveTo>
                  <a:cubicBezTo>
                    <a:pt x="270" y="47"/>
                    <a:pt x="270" y="47"/>
                    <a:pt x="270" y="47"/>
                  </a:cubicBezTo>
                  <a:cubicBezTo>
                    <a:pt x="217" y="47"/>
                    <a:pt x="217" y="47"/>
                    <a:pt x="217" y="47"/>
                  </a:cubicBezTo>
                  <a:cubicBezTo>
                    <a:pt x="217" y="36"/>
                    <a:pt x="217" y="36"/>
                    <a:pt x="217" y="36"/>
                  </a:cubicBezTo>
                  <a:cubicBezTo>
                    <a:pt x="265" y="36"/>
                    <a:pt x="265" y="36"/>
                    <a:pt x="265" y="36"/>
                  </a:cubicBezTo>
                  <a:close/>
                  <a:moveTo>
                    <a:pt x="272" y="52"/>
                  </a:moveTo>
                  <a:cubicBezTo>
                    <a:pt x="274" y="60"/>
                    <a:pt x="274" y="60"/>
                    <a:pt x="274" y="60"/>
                  </a:cubicBezTo>
                  <a:cubicBezTo>
                    <a:pt x="278" y="52"/>
                    <a:pt x="278" y="52"/>
                    <a:pt x="278" y="52"/>
                  </a:cubicBezTo>
                  <a:cubicBezTo>
                    <a:pt x="333" y="52"/>
                    <a:pt x="333" y="52"/>
                    <a:pt x="333" y="52"/>
                  </a:cubicBezTo>
                  <a:cubicBezTo>
                    <a:pt x="333" y="64"/>
                    <a:pt x="333" y="64"/>
                    <a:pt x="333" y="64"/>
                  </a:cubicBezTo>
                  <a:cubicBezTo>
                    <a:pt x="304" y="64"/>
                    <a:pt x="304" y="64"/>
                    <a:pt x="304" y="64"/>
                  </a:cubicBezTo>
                  <a:cubicBezTo>
                    <a:pt x="304" y="57"/>
                    <a:pt x="304" y="57"/>
                    <a:pt x="304" y="57"/>
                  </a:cubicBezTo>
                  <a:cubicBezTo>
                    <a:pt x="301" y="64"/>
                    <a:pt x="301" y="64"/>
                    <a:pt x="301" y="64"/>
                  </a:cubicBezTo>
                  <a:cubicBezTo>
                    <a:pt x="249" y="64"/>
                    <a:pt x="249" y="64"/>
                    <a:pt x="249" y="64"/>
                  </a:cubicBezTo>
                  <a:cubicBezTo>
                    <a:pt x="247" y="57"/>
                    <a:pt x="247" y="57"/>
                    <a:pt x="247" y="57"/>
                  </a:cubicBezTo>
                  <a:cubicBezTo>
                    <a:pt x="247" y="64"/>
                    <a:pt x="247" y="64"/>
                    <a:pt x="247" y="64"/>
                  </a:cubicBezTo>
                  <a:cubicBezTo>
                    <a:pt x="217" y="64"/>
                    <a:pt x="217" y="64"/>
                    <a:pt x="217" y="64"/>
                  </a:cubicBezTo>
                  <a:cubicBezTo>
                    <a:pt x="217" y="52"/>
                    <a:pt x="217" y="52"/>
                    <a:pt x="217" y="52"/>
                  </a:cubicBezTo>
                  <a:cubicBezTo>
                    <a:pt x="272" y="52"/>
                    <a:pt x="272" y="52"/>
                    <a:pt x="272" y="52"/>
                  </a:cubicBezTo>
                  <a:close/>
                  <a:moveTo>
                    <a:pt x="279" y="47"/>
                  </a:moveTo>
                  <a:cubicBezTo>
                    <a:pt x="284" y="36"/>
                    <a:pt x="284" y="36"/>
                    <a:pt x="284" y="36"/>
                  </a:cubicBezTo>
                  <a:cubicBezTo>
                    <a:pt x="333" y="36"/>
                    <a:pt x="333" y="36"/>
                    <a:pt x="333" y="36"/>
                  </a:cubicBezTo>
                  <a:cubicBezTo>
                    <a:pt x="333" y="47"/>
                    <a:pt x="333" y="47"/>
                    <a:pt x="333" y="47"/>
                  </a:cubicBezTo>
                  <a:cubicBezTo>
                    <a:pt x="279" y="47"/>
                    <a:pt x="279" y="47"/>
                    <a:pt x="279" y="47"/>
                  </a:cubicBezTo>
                  <a:close/>
                  <a:moveTo>
                    <a:pt x="286" y="29"/>
                  </a:moveTo>
                  <a:cubicBezTo>
                    <a:pt x="290" y="17"/>
                    <a:pt x="290" y="17"/>
                    <a:pt x="290" y="17"/>
                  </a:cubicBezTo>
                  <a:cubicBezTo>
                    <a:pt x="351" y="17"/>
                    <a:pt x="351" y="17"/>
                    <a:pt x="351" y="17"/>
                  </a:cubicBezTo>
                  <a:cubicBezTo>
                    <a:pt x="351" y="29"/>
                    <a:pt x="351" y="29"/>
                    <a:pt x="351" y="29"/>
                  </a:cubicBezTo>
                  <a:cubicBezTo>
                    <a:pt x="333" y="29"/>
                    <a:pt x="333" y="29"/>
                    <a:pt x="333" y="29"/>
                  </a:cubicBezTo>
                  <a:cubicBezTo>
                    <a:pt x="286" y="29"/>
                    <a:pt x="286" y="29"/>
                    <a:pt x="286" y="29"/>
                  </a:cubicBezTo>
                  <a:close/>
                  <a:moveTo>
                    <a:pt x="293" y="10"/>
                  </a:moveTo>
                  <a:cubicBezTo>
                    <a:pt x="297" y="0"/>
                    <a:pt x="297" y="0"/>
                    <a:pt x="297" y="0"/>
                  </a:cubicBezTo>
                  <a:cubicBezTo>
                    <a:pt x="351" y="0"/>
                    <a:pt x="351" y="0"/>
                    <a:pt x="351" y="0"/>
                  </a:cubicBezTo>
                  <a:cubicBezTo>
                    <a:pt x="351" y="10"/>
                    <a:pt x="351" y="10"/>
                    <a:pt x="351" y="10"/>
                  </a:cubicBezTo>
                  <a:cubicBezTo>
                    <a:pt x="293" y="10"/>
                    <a:pt x="293" y="10"/>
                    <a:pt x="293" y="10"/>
                  </a:cubicBezTo>
                  <a:close/>
                  <a:moveTo>
                    <a:pt x="333" y="71"/>
                  </a:moveTo>
                  <a:cubicBezTo>
                    <a:pt x="333" y="83"/>
                    <a:pt x="333" y="83"/>
                    <a:pt x="333" y="83"/>
                  </a:cubicBezTo>
                  <a:cubicBezTo>
                    <a:pt x="304" y="83"/>
                    <a:pt x="304" y="83"/>
                    <a:pt x="304" y="83"/>
                  </a:cubicBezTo>
                  <a:cubicBezTo>
                    <a:pt x="304" y="71"/>
                    <a:pt x="304" y="71"/>
                    <a:pt x="304" y="71"/>
                  </a:cubicBezTo>
                  <a:cubicBezTo>
                    <a:pt x="333" y="71"/>
                    <a:pt x="333" y="71"/>
                    <a:pt x="333" y="71"/>
                  </a:cubicBezTo>
                  <a:close/>
                  <a:moveTo>
                    <a:pt x="333" y="88"/>
                  </a:moveTo>
                  <a:cubicBezTo>
                    <a:pt x="333" y="100"/>
                    <a:pt x="333" y="100"/>
                    <a:pt x="333" y="100"/>
                  </a:cubicBezTo>
                  <a:cubicBezTo>
                    <a:pt x="304" y="100"/>
                    <a:pt x="304" y="100"/>
                    <a:pt x="304" y="100"/>
                  </a:cubicBezTo>
                  <a:cubicBezTo>
                    <a:pt x="304" y="88"/>
                    <a:pt x="304" y="88"/>
                    <a:pt x="304" y="88"/>
                  </a:cubicBezTo>
                  <a:cubicBezTo>
                    <a:pt x="333" y="88"/>
                    <a:pt x="333" y="88"/>
                    <a:pt x="333" y="88"/>
                  </a:cubicBezTo>
                  <a:close/>
                  <a:moveTo>
                    <a:pt x="333" y="106"/>
                  </a:moveTo>
                  <a:cubicBezTo>
                    <a:pt x="351" y="106"/>
                    <a:pt x="351" y="106"/>
                    <a:pt x="351" y="106"/>
                  </a:cubicBezTo>
                  <a:cubicBezTo>
                    <a:pt x="351" y="118"/>
                    <a:pt x="351" y="118"/>
                    <a:pt x="351" y="118"/>
                  </a:cubicBezTo>
                  <a:cubicBezTo>
                    <a:pt x="304" y="118"/>
                    <a:pt x="304" y="118"/>
                    <a:pt x="304" y="118"/>
                  </a:cubicBezTo>
                  <a:cubicBezTo>
                    <a:pt x="304" y="106"/>
                    <a:pt x="304" y="106"/>
                    <a:pt x="304" y="106"/>
                  </a:cubicBezTo>
                  <a:cubicBezTo>
                    <a:pt x="333" y="106"/>
                    <a:pt x="333" y="106"/>
                    <a:pt x="333" y="106"/>
                  </a:cubicBezTo>
                  <a:close/>
                  <a:moveTo>
                    <a:pt x="351" y="123"/>
                  </a:moveTo>
                  <a:cubicBezTo>
                    <a:pt x="351" y="134"/>
                    <a:pt x="351" y="134"/>
                    <a:pt x="351" y="134"/>
                  </a:cubicBezTo>
                  <a:cubicBezTo>
                    <a:pt x="304" y="134"/>
                    <a:pt x="304" y="134"/>
                    <a:pt x="304" y="134"/>
                  </a:cubicBezTo>
                  <a:cubicBezTo>
                    <a:pt x="304" y="123"/>
                    <a:pt x="304" y="123"/>
                    <a:pt x="304" y="123"/>
                  </a:cubicBezTo>
                  <a:cubicBezTo>
                    <a:pt x="351" y="123"/>
                    <a:pt x="351" y="123"/>
                    <a:pt x="351" y="123"/>
                  </a:cubicBezTo>
                  <a:close/>
                  <a:moveTo>
                    <a:pt x="299" y="71"/>
                  </a:moveTo>
                  <a:cubicBezTo>
                    <a:pt x="294" y="83"/>
                    <a:pt x="294" y="83"/>
                    <a:pt x="294" y="83"/>
                  </a:cubicBezTo>
                  <a:cubicBezTo>
                    <a:pt x="256" y="83"/>
                    <a:pt x="256" y="83"/>
                    <a:pt x="256" y="83"/>
                  </a:cubicBezTo>
                  <a:cubicBezTo>
                    <a:pt x="251" y="71"/>
                    <a:pt x="251" y="71"/>
                    <a:pt x="251" y="71"/>
                  </a:cubicBezTo>
                  <a:cubicBezTo>
                    <a:pt x="299" y="71"/>
                    <a:pt x="299" y="71"/>
                    <a:pt x="299" y="71"/>
                  </a:cubicBezTo>
                  <a:close/>
                  <a:moveTo>
                    <a:pt x="292" y="88"/>
                  </a:moveTo>
                  <a:cubicBezTo>
                    <a:pt x="288" y="100"/>
                    <a:pt x="288" y="100"/>
                    <a:pt x="288" y="100"/>
                  </a:cubicBezTo>
                  <a:cubicBezTo>
                    <a:pt x="262" y="100"/>
                    <a:pt x="262" y="100"/>
                    <a:pt x="262" y="100"/>
                  </a:cubicBezTo>
                  <a:cubicBezTo>
                    <a:pt x="258" y="88"/>
                    <a:pt x="258" y="88"/>
                    <a:pt x="258" y="88"/>
                  </a:cubicBezTo>
                  <a:cubicBezTo>
                    <a:pt x="292" y="88"/>
                    <a:pt x="292" y="88"/>
                    <a:pt x="292" y="88"/>
                  </a:cubicBezTo>
                  <a:close/>
                  <a:moveTo>
                    <a:pt x="286" y="106"/>
                  </a:moveTo>
                  <a:cubicBezTo>
                    <a:pt x="283" y="118"/>
                    <a:pt x="283" y="118"/>
                    <a:pt x="283" y="118"/>
                  </a:cubicBezTo>
                  <a:cubicBezTo>
                    <a:pt x="269" y="118"/>
                    <a:pt x="269" y="118"/>
                    <a:pt x="269" y="118"/>
                  </a:cubicBezTo>
                  <a:cubicBezTo>
                    <a:pt x="264" y="106"/>
                    <a:pt x="264" y="106"/>
                    <a:pt x="264" y="106"/>
                  </a:cubicBezTo>
                  <a:cubicBezTo>
                    <a:pt x="286" y="106"/>
                    <a:pt x="286" y="106"/>
                    <a:pt x="286" y="106"/>
                  </a:cubicBezTo>
                  <a:close/>
                  <a:moveTo>
                    <a:pt x="280" y="123"/>
                  </a:moveTo>
                  <a:cubicBezTo>
                    <a:pt x="276" y="135"/>
                    <a:pt x="276" y="135"/>
                    <a:pt x="276" y="135"/>
                  </a:cubicBezTo>
                  <a:cubicBezTo>
                    <a:pt x="271" y="123"/>
                    <a:pt x="271" y="123"/>
                    <a:pt x="271" y="123"/>
                  </a:cubicBezTo>
                  <a:cubicBezTo>
                    <a:pt x="280" y="123"/>
                    <a:pt x="280" y="123"/>
                    <a:pt x="280" y="123"/>
                  </a:cubicBezTo>
                  <a:close/>
                  <a:moveTo>
                    <a:pt x="247" y="71"/>
                  </a:moveTo>
                  <a:cubicBezTo>
                    <a:pt x="247" y="83"/>
                    <a:pt x="247" y="83"/>
                    <a:pt x="247" y="83"/>
                  </a:cubicBezTo>
                  <a:cubicBezTo>
                    <a:pt x="217" y="83"/>
                    <a:pt x="217" y="83"/>
                    <a:pt x="217" y="83"/>
                  </a:cubicBezTo>
                  <a:cubicBezTo>
                    <a:pt x="217" y="71"/>
                    <a:pt x="217" y="71"/>
                    <a:pt x="217" y="71"/>
                  </a:cubicBezTo>
                  <a:cubicBezTo>
                    <a:pt x="247" y="71"/>
                    <a:pt x="247" y="71"/>
                    <a:pt x="247" y="71"/>
                  </a:cubicBezTo>
                  <a:close/>
                  <a:moveTo>
                    <a:pt x="247" y="88"/>
                  </a:moveTo>
                  <a:cubicBezTo>
                    <a:pt x="247" y="100"/>
                    <a:pt x="247" y="100"/>
                    <a:pt x="247" y="100"/>
                  </a:cubicBezTo>
                  <a:cubicBezTo>
                    <a:pt x="217" y="100"/>
                    <a:pt x="217" y="100"/>
                    <a:pt x="217" y="100"/>
                  </a:cubicBezTo>
                  <a:cubicBezTo>
                    <a:pt x="217" y="88"/>
                    <a:pt x="217" y="88"/>
                    <a:pt x="217" y="88"/>
                  </a:cubicBezTo>
                  <a:cubicBezTo>
                    <a:pt x="247" y="88"/>
                    <a:pt x="247" y="88"/>
                    <a:pt x="247" y="88"/>
                  </a:cubicBezTo>
                  <a:close/>
                  <a:moveTo>
                    <a:pt x="247" y="106"/>
                  </a:moveTo>
                  <a:cubicBezTo>
                    <a:pt x="247" y="118"/>
                    <a:pt x="247" y="118"/>
                    <a:pt x="247" y="118"/>
                  </a:cubicBezTo>
                  <a:cubicBezTo>
                    <a:pt x="198" y="118"/>
                    <a:pt x="198" y="118"/>
                    <a:pt x="198" y="118"/>
                  </a:cubicBezTo>
                  <a:cubicBezTo>
                    <a:pt x="198" y="106"/>
                    <a:pt x="198" y="106"/>
                    <a:pt x="198" y="106"/>
                  </a:cubicBezTo>
                  <a:cubicBezTo>
                    <a:pt x="217" y="106"/>
                    <a:pt x="217" y="106"/>
                    <a:pt x="217" y="106"/>
                  </a:cubicBezTo>
                  <a:cubicBezTo>
                    <a:pt x="247" y="106"/>
                    <a:pt x="247" y="106"/>
                    <a:pt x="247" y="106"/>
                  </a:cubicBezTo>
                  <a:close/>
                  <a:moveTo>
                    <a:pt x="247" y="123"/>
                  </a:moveTo>
                  <a:cubicBezTo>
                    <a:pt x="247" y="134"/>
                    <a:pt x="247" y="134"/>
                    <a:pt x="247" y="134"/>
                  </a:cubicBezTo>
                  <a:cubicBezTo>
                    <a:pt x="198" y="134"/>
                    <a:pt x="198" y="134"/>
                    <a:pt x="198" y="134"/>
                  </a:cubicBezTo>
                  <a:cubicBezTo>
                    <a:pt x="198" y="123"/>
                    <a:pt x="198" y="123"/>
                    <a:pt x="198" y="123"/>
                  </a:cubicBezTo>
                  <a:cubicBezTo>
                    <a:pt x="247" y="123"/>
                    <a:pt x="247" y="123"/>
                    <a:pt x="247" y="123"/>
                  </a:cubicBezTo>
                  <a:close/>
                  <a:moveTo>
                    <a:pt x="79" y="0"/>
                  </a:moveTo>
                  <a:cubicBezTo>
                    <a:pt x="149" y="0"/>
                    <a:pt x="149" y="0"/>
                    <a:pt x="149" y="0"/>
                  </a:cubicBezTo>
                  <a:cubicBezTo>
                    <a:pt x="161" y="0"/>
                    <a:pt x="172" y="5"/>
                    <a:pt x="178" y="10"/>
                  </a:cubicBezTo>
                  <a:cubicBezTo>
                    <a:pt x="79" y="10"/>
                    <a:pt x="79" y="10"/>
                    <a:pt x="79" y="10"/>
                  </a:cubicBezTo>
                  <a:cubicBezTo>
                    <a:pt x="79" y="0"/>
                    <a:pt x="79" y="0"/>
                    <a:pt x="79" y="0"/>
                  </a:cubicBezTo>
                  <a:close/>
                  <a:moveTo>
                    <a:pt x="184" y="17"/>
                  </a:moveTo>
                  <a:cubicBezTo>
                    <a:pt x="186" y="21"/>
                    <a:pt x="187" y="24"/>
                    <a:pt x="187" y="29"/>
                  </a:cubicBezTo>
                  <a:cubicBezTo>
                    <a:pt x="99" y="29"/>
                    <a:pt x="99" y="29"/>
                    <a:pt x="99" y="29"/>
                  </a:cubicBezTo>
                  <a:cubicBezTo>
                    <a:pt x="79" y="29"/>
                    <a:pt x="79" y="29"/>
                    <a:pt x="79" y="29"/>
                  </a:cubicBezTo>
                  <a:cubicBezTo>
                    <a:pt x="79" y="17"/>
                    <a:pt x="79" y="17"/>
                    <a:pt x="79" y="17"/>
                  </a:cubicBezTo>
                  <a:cubicBezTo>
                    <a:pt x="184" y="17"/>
                    <a:pt x="184" y="17"/>
                    <a:pt x="184" y="17"/>
                  </a:cubicBezTo>
                  <a:close/>
                  <a:moveTo>
                    <a:pt x="188" y="36"/>
                  </a:moveTo>
                  <a:cubicBezTo>
                    <a:pt x="188" y="40"/>
                    <a:pt x="187" y="43"/>
                    <a:pt x="187" y="47"/>
                  </a:cubicBezTo>
                  <a:cubicBezTo>
                    <a:pt x="157" y="47"/>
                    <a:pt x="157" y="47"/>
                    <a:pt x="157" y="47"/>
                  </a:cubicBezTo>
                  <a:cubicBezTo>
                    <a:pt x="157" y="36"/>
                    <a:pt x="157" y="36"/>
                    <a:pt x="157" y="36"/>
                  </a:cubicBezTo>
                  <a:cubicBezTo>
                    <a:pt x="188" y="36"/>
                    <a:pt x="188" y="36"/>
                    <a:pt x="188" y="36"/>
                  </a:cubicBezTo>
                  <a:close/>
                  <a:moveTo>
                    <a:pt x="129" y="47"/>
                  </a:moveTo>
                  <a:cubicBezTo>
                    <a:pt x="99" y="47"/>
                    <a:pt x="99" y="47"/>
                    <a:pt x="99" y="47"/>
                  </a:cubicBezTo>
                  <a:cubicBezTo>
                    <a:pt x="99" y="36"/>
                    <a:pt x="99" y="36"/>
                    <a:pt x="99" y="36"/>
                  </a:cubicBezTo>
                  <a:cubicBezTo>
                    <a:pt x="129" y="36"/>
                    <a:pt x="129" y="36"/>
                    <a:pt x="129" y="36"/>
                  </a:cubicBezTo>
                  <a:cubicBezTo>
                    <a:pt x="129" y="47"/>
                    <a:pt x="129" y="47"/>
                    <a:pt x="129" y="47"/>
                  </a:cubicBezTo>
                  <a:close/>
                  <a:moveTo>
                    <a:pt x="184" y="52"/>
                  </a:moveTo>
                  <a:cubicBezTo>
                    <a:pt x="181" y="57"/>
                    <a:pt x="178" y="60"/>
                    <a:pt x="174" y="64"/>
                  </a:cubicBezTo>
                  <a:cubicBezTo>
                    <a:pt x="99" y="64"/>
                    <a:pt x="99" y="64"/>
                    <a:pt x="99" y="64"/>
                  </a:cubicBezTo>
                  <a:cubicBezTo>
                    <a:pt x="99" y="52"/>
                    <a:pt x="99" y="52"/>
                    <a:pt x="99" y="52"/>
                  </a:cubicBezTo>
                  <a:cubicBezTo>
                    <a:pt x="184" y="52"/>
                    <a:pt x="184" y="52"/>
                    <a:pt x="184" y="52"/>
                  </a:cubicBezTo>
                  <a:close/>
                  <a:moveTo>
                    <a:pt x="175" y="71"/>
                  </a:moveTo>
                  <a:cubicBezTo>
                    <a:pt x="179" y="74"/>
                    <a:pt x="182" y="78"/>
                    <a:pt x="185" y="83"/>
                  </a:cubicBezTo>
                  <a:cubicBezTo>
                    <a:pt x="99" y="83"/>
                    <a:pt x="99" y="83"/>
                    <a:pt x="99" y="83"/>
                  </a:cubicBezTo>
                  <a:cubicBezTo>
                    <a:pt x="99" y="71"/>
                    <a:pt x="99" y="71"/>
                    <a:pt x="99" y="71"/>
                  </a:cubicBezTo>
                  <a:cubicBezTo>
                    <a:pt x="175" y="71"/>
                    <a:pt x="175" y="71"/>
                    <a:pt x="175" y="71"/>
                  </a:cubicBezTo>
                  <a:close/>
                  <a:moveTo>
                    <a:pt x="187" y="88"/>
                  </a:moveTo>
                  <a:cubicBezTo>
                    <a:pt x="188" y="92"/>
                    <a:pt x="189" y="95"/>
                    <a:pt x="189" y="100"/>
                  </a:cubicBezTo>
                  <a:cubicBezTo>
                    <a:pt x="157" y="100"/>
                    <a:pt x="157" y="100"/>
                    <a:pt x="157" y="100"/>
                  </a:cubicBezTo>
                  <a:cubicBezTo>
                    <a:pt x="157" y="88"/>
                    <a:pt x="157" y="88"/>
                    <a:pt x="157" y="88"/>
                  </a:cubicBezTo>
                  <a:cubicBezTo>
                    <a:pt x="187" y="88"/>
                    <a:pt x="187" y="88"/>
                    <a:pt x="187" y="88"/>
                  </a:cubicBezTo>
                  <a:close/>
                  <a:moveTo>
                    <a:pt x="129" y="100"/>
                  </a:moveTo>
                  <a:cubicBezTo>
                    <a:pt x="99" y="100"/>
                    <a:pt x="99" y="100"/>
                    <a:pt x="99" y="100"/>
                  </a:cubicBezTo>
                  <a:cubicBezTo>
                    <a:pt x="99" y="88"/>
                    <a:pt x="99" y="88"/>
                    <a:pt x="99" y="88"/>
                  </a:cubicBezTo>
                  <a:cubicBezTo>
                    <a:pt x="129" y="88"/>
                    <a:pt x="129" y="88"/>
                    <a:pt x="129" y="88"/>
                  </a:cubicBezTo>
                  <a:cubicBezTo>
                    <a:pt x="129" y="100"/>
                    <a:pt x="129" y="100"/>
                    <a:pt x="129" y="100"/>
                  </a:cubicBezTo>
                  <a:close/>
                  <a:moveTo>
                    <a:pt x="189" y="106"/>
                  </a:moveTo>
                  <a:cubicBezTo>
                    <a:pt x="188" y="109"/>
                    <a:pt x="187" y="114"/>
                    <a:pt x="185" y="118"/>
                  </a:cubicBezTo>
                  <a:cubicBezTo>
                    <a:pt x="79" y="118"/>
                    <a:pt x="79" y="118"/>
                    <a:pt x="79" y="118"/>
                  </a:cubicBezTo>
                  <a:cubicBezTo>
                    <a:pt x="79" y="106"/>
                    <a:pt x="79" y="106"/>
                    <a:pt x="79" y="106"/>
                  </a:cubicBezTo>
                  <a:cubicBezTo>
                    <a:pt x="99" y="106"/>
                    <a:pt x="99" y="106"/>
                    <a:pt x="99" y="106"/>
                  </a:cubicBezTo>
                  <a:cubicBezTo>
                    <a:pt x="189" y="106"/>
                    <a:pt x="189" y="106"/>
                    <a:pt x="189" y="106"/>
                  </a:cubicBezTo>
                  <a:close/>
                  <a:moveTo>
                    <a:pt x="180" y="123"/>
                  </a:moveTo>
                  <a:cubicBezTo>
                    <a:pt x="173" y="130"/>
                    <a:pt x="164" y="134"/>
                    <a:pt x="153" y="134"/>
                  </a:cubicBezTo>
                  <a:cubicBezTo>
                    <a:pt x="79" y="134"/>
                    <a:pt x="79" y="134"/>
                    <a:pt x="79" y="134"/>
                  </a:cubicBezTo>
                  <a:cubicBezTo>
                    <a:pt x="79" y="123"/>
                    <a:pt x="79" y="123"/>
                    <a:pt x="79" y="123"/>
                  </a:cubicBezTo>
                  <a:cubicBezTo>
                    <a:pt x="180" y="123"/>
                    <a:pt x="180" y="123"/>
                    <a:pt x="180" y="123"/>
                  </a:cubicBezTo>
                  <a:close/>
                  <a:moveTo>
                    <a:pt x="71" y="17"/>
                  </a:moveTo>
                  <a:cubicBezTo>
                    <a:pt x="71" y="29"/>
                    <a:pt x="71" y="29"/>
                    <a:pt x="71" y="29"/>
                  </a:cubicBezTo>
                  <a:cubicBezTo>
                    <a:pt x="51" y="29"/>
                    <a:pt x="51" y="29"/>
                    <a:pt x="51" y="29"/>
                  </a:cubicBezTo>
                  <a:cubicBezTo>
                    <a:pt x="19" y="29"/>
                    <a:pt x="19" y="29"/>
                    <a:pt x="19" y="29"/>
                  </a:cubicBezTo>
                  <a:cubicBezTo>
                    <a:pt x="0" y="29"/>
                    <a:pt x="0" y="29"/>
                    <a:pt x="0" y="29"/>
                  </a:cubicBezTo>
                  <a:cubicBezTo>
                    <a:pt x="0" y="17"/>
                    <a:pt x="0" y="17"/>
                    <a:pt x="0" y="17"/>
                  </a:cubicBezTo>
                  <a:cubicBezTo>
                    <a:pt x="71" y="17"/>
                    <a:pt x="71" y="17"/>
                    <a:pt x="71" y="17"/>
                  </a:cubicBezTo>
                  <a:close/>
                  <a:moveTo>
                    <a:pt x="51" y="36"/>
                  </a:moveTo>
                  <a:cubicBezTo>
                    <a:pt x="51" y="47"/>
                    <a:pt x="51" y="47"/>
                    <a:pt x="51" y="47"/>
                  </a:cubicBezTo>
                  <a:cubicBezTo>
                    <a:pt x="19" y="47"/>
                    <a:pt x="19" y="47"/>
                    <a:pt x="19" y="47"/>
                  </a:cubicBezTo>
                  <a:cubicBezTo>
                    <a:pt x="19" y="36"/>
                    <a:pt x="19" y="36"/>
                    <a:pt x="19" y="36"/>
                  </a:cubicBezTo>
                  <a:cubicBezTo>
                    <a:pt x="51" y="36"/>
                    <a:pt x="51" y="36"/>
                    <a:pt x="51" y="36"/>
                  </a:cubicBezTo>
                  <a:close/>
                  <a:moveTo>
                    <a:pt x="51" y="52"/>
                  </a:moveTo>
                  <a:cubicBezTo>
                    <a:pt x="51" y="64"/>
                    <a:pt x="51" y="64"/>
                    <a:pt x="51" y="64"/>
                  </a:cubicBezTo>
                  <a:cubicBezTo>
                    <a:pt x="19" y="64"/>
                    <a:pt x="19" y="64"/>
                    <a:pt x="19" y="64"/>
                  </a:cubicBezTo>
                  <a:cubicBezTo>
                    <a:pt x="19" y="52"/>
                    <a:pt x="19" y="52"/>
                    <a:pt x="19" y="52"/>
                  </a:cubicBezTo>
                  <a:cubicBezTo>
                    <a:pt x="51" y="52"/>
                    <a:pt x="51" y="52"/>
                    <a:pt x="51" y="52"/>
                  </a:cubicBezTo>
                  <a:close/>
                  <a:moveTo>
                    <a:pt x="51" y="71"/>
                  </a:moveTo>
                  <a:cubicBezTo>
                    <a:pt x="51" y="83"/>
                    <a:pt x="51" y="83"/>
                    <a:pt x="51" y="83"/>
                  </a:cubicBezTo>
                  <a:cubicBezTo>
                    <a:pt x="19" y="83"/>
                    <a:pt x="19" y="83"/>
                    <a:pt x="19" y="83"/>
                  </a:cubicBezTo>
                  <a:cubicBezTo>
                    <a:pt x="19" y="71"/>
                    <a:pt x="19" y="71"/>
                    <a:pt x="19" y="71"/>
                  </a:cubicBezTo>
                  <a:cubicBezTo>
                    <a:pt x="51" y="71"/>
                    <a:pt x="51" y="71"/>
                    <a:pt x="51" y="71"/>
                  </a:cubicBezTo>
                  <a:close/>
                  <a:moveTo>
                    <a:pt x="51" y="88"/>
                  </a:moveTo>
                  <a:cubicBezTo>
                    <a:pt x="51" y="100"/>
                    <a:pt x="51" y="100"/>
                    <a:pt x="51" y="100"/>
                  </a:cubicBezTo>
                  <a:cubicBezTo>
                    <a:pt x="19" y="100"/>
                    <a:pt x="19" y="100"/>
                    <a:pt x="19" y="100"/>
                  </a:cubicBezTo>
                  <a:cubicBezTo>
                    <a:pt x="19" y="88"/>
                    <a:pt x="19" y="88"/>
                    <a:pt x="19" y="88"/>
                  </a:cubicBezTo>
                  <a:cubicBezTo>
                    <a:pt x="51" y="88"/>
                    <a:pt x="51" y="88"/>
                    <a:pt x="51" y="88"/>
                  </a:cubicBezTo>
                  <a:close/>
                  <a:moveTo>
                    <a:pt x="51" y="106"/>
                  </a:moveTo>
                  <a:cubicBezTo>
                    <a:pt x="71" y="106"/>
                    <a:pt x="71" y="106"/>
                    <a:pt x="71" y="106"/>
                  </a:cubicBezTo>
                  <a:cubicBezTo>
                    <a:pt x="71" y="118"/>
                    <a:pt x="71" y="118"/>
                    <a:pt x="71" y="118"/>
                  </a:cubicBezTo>
                  <a:cubicBezTo>
                    <a:pt x="0" y="118"/>
                    <a:pt x="0" y="118"/>
                    <a:pt x="0" y="118"/>
                  </a:cubicBezTo>
                  <a:cubicBezTo>
                    <a:pt x="0" y="106"/>
                    <a:pt x="0" y="106"/>
                    <a:pt x="0" y="106"/>
                  </a:cubicBezTo>
                  <a:cubicBezTo>
                    <a:pt x="19" y="106"/>
                    <a:pt x="19" y="106"/>
                    <a:pt x="19" y="106"/>
                  </a:cubicBezTo>
                  <a:cubicBezTo>
                    <a:pt x="51" y="106"/>
                    <a:pt x="51" y="106"/>
                    <a:pt x="51" y="106"/>
                  </a:cubicBezTo>
                  <a:close/>
                  <a:moveTo>
                    <a:pt x="71" y="123"/>
                  </a:moveTo>
                  <a:cubicBezTo>
                    <a:pt x="71" y="134"/>
                    <a:pt x="71" y="134"/>
                    <a:pt x="71" y="134"/>
                  </a:cubicBezTo>
                  <a:cubicBezTo>
                    <a:pt x="0" y="134"/>
                    <a:pt x="0" y="134"/>
                    <a:pt x="0" y="134"/>
                  </a:cubicBezTo>
                  <a:cubicBezTo>
                    <a:pt x="0" y="123"/>
                    <a:pt x="0" y="123"/>
                    <a:pt x="0" y="123"/>
                  </a:cubicBezTo>
                  <a:cubicBezTo>
                    <a:pt x="71" y="123"/>
                    <a:pt x="71" y="123"/>
                    <a:pt x="71" y="123"/>
                  </a:cubicBezTo>
                  <a:close/>
                </a:path>
              </a:pathLst>
            </a:custGeom>
            <a:solidFill>
              <a:srgbClr val="23629B"/>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grpSp>
      <p:grpSp>
        <p:nvGrpSpPr>
          <p:cNvPr id="127" name="Group 193"/>
          <p:cNvGrpSpPr>
            <a:grpSpLocks noChangeAspect="1"/>
          </p:cNvGrpSpPr>
          <p:nvPr/>
        </p:nvGrpSpPr>
        <p:grpSpPr bwMode="auto">
          <a:xfrm>
            <a:off x="3794346" y="2796979"/>
            <a:ext cx="376240" cy="200578"/>
            <a:chOff x="4396" y="1350"/>
            <a:chExt cx="296" cy="161"/>
          </a:xfrm>
        </p:grpSpPr>
        <p:sp>
          <p:nvSpPr>
            <p:cNvPr id="128" name="Freeform 300"/>
            <p:cNvSpPr>
              <a:spLocks/>
            </p:cNvSpPr>
            <p:nvPr/>
          </p:nvSpPr>
          <p:spPr bwMode="auto">
            <a:xfrm>
              <a:off x="4396" y="1350"/>
              <a:ext cx="103" cy="161"/>
            </a:xfrm>
            <a:custGeom>
              <a:avLst/>
              <a:gdLst>
                <a:gd name="T0" fmla="*/ 0 w 223"/>
                <a:gd name="T1" fmla="*/ 0 h 343"/>
                <a:gd name="T2" fmla="*/ 0 w 223"/>
                <a:gd name="T3" fmla="*/ 0 h 343"/>
                <a:gd name="T4" fmla="*/ 0 w 223"/>
                <a:gd name="T5" fmla="*/ 0 h 343"/>
                <a:gd name="T6" fmla="*/ 0 w 223"/>
                <a:gd name="T7" fmla="*/ 0 h 343"/>
                <a:gd name="T8" fmla="*/ 0 w 223"/>
                <a:gd name="T9" fmla="*/ 0 h 343"/>
                <a:gd name="T10" fmla="*/ 0 w 223"/>
                <a:gd name="T11" fmla="*/ 0 h 343"/>
                <a:gd name="T12" fmla="*/ 0 w 223"/>
                <a:gd name="T13" fmla="*/ 0 h 343"/>
                <a:gd name="T14" fmla="*/ 0 w 223"/>
                <a:gd name="T15" fmla="*/ 0 h 343"/>
                <a:gd name="T16" fmla="*/ 0 w 223"/>
                <a:gd name="T17" fmla="*/ 0 h 343"/>
                <a:gd name="T18" fmla="*/ 0 w 223"/>
                <a:gd name="T19" fmla="*/ 0 h 3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3"/>
                <a:gd name="T31" fmla="*/ 0 h 343"/>
                <a:gd name="T32" fmla="*/ 223 w 223"/>
                <a:gd name="T33" fmla="*/ 343 h 3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3" h="343">
                  <a:moveTo>
                    <a:pt x="220" y="0"/>
                  </a:moveTo>
                  <a:cubicBezTo>
                    <a:pt x="36" y="0"/>
                    <a:pt x="36" y="0"/>
                    <a:pt x="36" y="0"/>
                  </a:cubicBezTo>
                  <a:cubicBezTo>
                    <a:pt x="16" y="0"/>
                    <a:pt x="0" y="17"/>
                    <a:pt x="0" y="37"/>
                  </a:cubicBezTo>
                  <a:cubicBezTo>
                    <a:pt x="0" y="307"/>
                    <a:pt x="0" y="307"/>
                    <a:pt x="0" y="307"/>
                  </a:cubicBezTo>
                  <a:cubicBezTo>
                    <a:pt x="0" y="327"/>
                    <a:pt x="16" y="343"/>
                    <a:pt x="36" y="343"/>
                  </a:cubicBezTo>
                  <a:cubicBezTo>
                    <a:pt x="213" y="343"/>
                    <a:pt x="213" y="343"/>
                    <a:pt x="213" y="343"/>
                  </a:cubicBezTo>
                  <a:cubicBezTo>
                    <a:pt x="223" y="316"/>
                    <a:pt x="223" y="316"/>
                    <a:pt x="223" y="316"/>
                  </a:cubicBezTo>
                  <a:cubicBezTo>
                    <a:pt x="160" y="301"/>
                    <a:pt x="113" y="241"/>
                    <a:pt x="113" y="168"/>
                  </a:cubicBezTo>
                  <a:cubicBezTo>
                    <a:pt x="113" y="101"/>
                    <a:pt x="154" y="43"/>
                    <a:pt x="211" y="24"/>
                  </a:cubicBezTo>
                  <a:cubicBezTo>
                    <a:pt x="220" y="0"/>
                    <a:pt x="220" y="0"/>
                    <a:pt x="220" y="0"/>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a:solidFill>
                  <a:srgbClr val="000000"/>
                </a:solidFill>
                <a:latin typeface="Arial" pitchFamily="-112" charset="0"/>
                <a:ea typeface="+mn-ea"/>
                <a:cs typeface="Arial" pitchFamily="-112" charset="0"/>
              </a:endParaRPr>
            </a:p>
          </p:txBody>
        </p:sp>
        <p:sp>
          <p:nvSpPr>
            <p:cNvPr id="129" name="Freeform 301"/>
            <p:cNvSpPr>
              <a:spLocks/>
            </p:cNvSpPr>
            <p:nvPr/>
          </p:nvSpPr>
          <p:spPr bwMode="auto">
            <a:xfrm>
              <a:off x="4529" y="1350"/>
              <a:ext cx="122" cy="161"/>
            </a:xfrm>
            <a:custGeom>
              <a:avLst/>
              <a:gdLst>
                <a:gd name="T0" fmla="*/ 0 w 263"/>
                <a:gd name="T1" fmla="*/ 0 h 343"/>
                <a:gd name="T2" fmla="*/ 0 w 263"/>
                <a:gd name="T3" fmla="*/ 0 h 343"/>
                <a:gd name="T4" fmla="*/ 0 w 263"/>
                <a:gd name="T5" fmla="*/ 0 h 343"/>
                <a:gd name="T6" fmla="*/ 0 w 263"/>
                <a:gd name="T7" fmla="*/ 0 h 343"/>
                <a:gd name="T8" fmla="*/ 0 w 263"/>
                <a:gd name="T9" fmla="*/ 0 h 343"/>
                <a:gd name="T10" fmla="*/ 0 w 263"/>
                <a:gd name="T11" fmla="*/ 0 h 343"/>
                <a:gd name="T12" fmla="*/ 0 w 263"/>
                <a:gd name="T13" fmla="*/ 0 h 343"/>
                <a:gd name="T14" fmla="*/ 0 w 263"/>
                <a:gd name="T15" fmla="*/ 0 h 343"/>
                <a:gd name="T16" fmla="*/ 0 w 263"/>
                <a:gd name="T17" fmla="*/ 0 h 343"/>
                <a:gd name="T18" fmla="*/ 0 w 263"/>
                <a:gd name="T19" fmla="*/ 0 h 343"/>
                <a:gd name="T20" fmla="*/ 0 w 263"/>
                <a:gd name="T21" fmla="*/ 0 h 3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3"/>
                <a:gd name="T34" fmla="*/ 0 h 343"/>
                <a:gd name="T35" fmla="*/ 263 w 263"/>
                <a:gd name="T36" fmla="*/ 343 h 3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3" h="343">
                  <a:moveTo>
                    <a:pt x="8" y="319"/>
                  </a:moveTo>
                  <a:cubicBezTo>
                    <a:pt x="85" y="319"/>
                    <a:pt x="147" y="253"/>
                    <a:pt x="147" y="171"/>
                  </a:cubicBezTo>
                  <a:cubicBezTo>
                    <a:pt x="147" y="90"/>
                    <a:pt x="85" y="24"/>
                    <a:pt x="8" y="24"/>
                  </a:cubicBezTo>
                  <a:cubicBezTo>
                    <a:pt x="5" y="24"/>
                    <a:pt x="2" y="24"/>
                    <a:pt x="0" y="24"/>
                  </a:cubicBezTo>
                  <a:cubicBezTo>
                    <a:pt x="7" y="0"/>
                    <a:pt x="7" y="0"/>
                    <a:pt x="7" y="0"/>
                  </a:cubicBezTo>
                  <a:cubicBezTo>
                    <a:pt x="228" y="0"/>
                    <a:pt x="228" y="0"/>
                    <a:pt x="228" y="0"/>
                  </a:cubicBezTo>
                  <a:cubicBezTo>
                    <a:pt x="247" y="0"/>
                    <a:pt x="263" y="17"/>
                    <a:pt x="263" y="37"/>
                  </a:cubicBezTo>
                  <a:cubicBezTo>
                    <a:pt x="263" y="307"/>
                    <a:pt x="263" y="307"/>
                    <a:pt x="263" y="307"/>
                  </a:cubicBezTo>
                  <a:cubicBezTo>
                    <a:pt x="263" y="327"/>
                    <a:pt x="247" y="343"/>
                    <a:pt x="228" y="343"/>
                  </a:cubicBezTo>
                  <a:cubicBezTo>
                    <a:pt x="0" y="343"/>
                    <a:pt x="0" y="343"/>
                    <a:pt x="0" y="343"/>
                  </a:cubicBezTo>
                  <a:cubicBezTo>
                    <a:pt x="8" y="319"/>
                    <a:pt x="8" y="319"/>
                    <a:pt x="8" y="319"/>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a:solidFill>
                  <a:srgbClr val="000000"/>
                </a:solidFill>
                <a:latin typeface="Arial" pitchFamily="-112" charset="0"/>
                <a:ea typeface="+mn-ea"/>
                <a:cs typeface="Arial" pitchFamily="-112" charset="0"/>
              </a:endParaRPr>
            </a:p>
          </p:txBody>
        </p:sp>
        <p:sp>
          <p:nvSpPr>
            <p:cNvPr id="130" name="Freeform 302"/>
            <p:cNvSpPr>
              <a:spLocks noEditPoints="1"/>
            </p:cNvSpPr>
            <p:nvPr/>
          </p:nvSpPr>
          <p:spPr bwMode="auto">
            <a:xfrm>
              <a:off x="4503" y="1399"/>
              <a:ext cx="80" cy="112"/>
            </a:xfrm>
            <a:custGeom>
              <a:avLst/>
              <a:gdLst>
                <a:gd name="T0" fmla="*/ 0 w 174"/>
                <a:gd name="T1" fmla="*/ 0 h 240"/>
                <a:gd name="T2" fmla="*/ 0 w 174"/>
                <a:gd name="T3" fmla="*/ 0 h 240"/>
                <a:gd name="T4" fmla="*/ 0 w 174"/>
                <a:gd name="T5" fmla="*/ 0 h 240"/>
                <a:gd name="T6" fmla="*/ 0 w 174"/>
                <a:gd name="T7" fmla="*/ 0 h 240"/>
                <a:gd name="T8" fmla="*/ 0 w 174"/>
                <a:gd name="T9" fmla="*/ 0 h 240"/>
                <a:gd name="T10" fmla="*/ 0 w 174"/>
                <a:gd name="T11" fmla="*/ 0 h 240"/>
                <a:gd name="T12" fmla="*/ 0 w 174"/>
                <a:gd name="T13" fmla="*/ 0 h 240"/>
                <a:gd name="T14" fmla="*/ 0 w 174"/>
                <a:gd name="T15" fmla="*/ 0 h 240"/>
                <a:gd name="T16" fmla="*/ 0 w 174"/>
                <a:gd name="T17" fmla="*/ 0 h 240"/>
                <a:gd name="T18" fmla="*/ 0 w 174"/>
                <a:gd name="T19" fmla="*/ 0 h 240"/>
                <a:gd name="T20" fmla="*/ 0 w 174"/>
                <a:gd name="T21" fmla="*/ 0 h 240"/>
                <a:gd name="T22" fmla="*/ 0 w 174"/>
                <a:gd name="T23" fmla="*/ 0 h 240"/>
                <a:gd name="T24" fmla="*/ 0 w 174"/>
                <a:gd name="T25" fmla="*/ 0 h 240"/>
                <a:gd name="T26" fmla="*/ 0 w 174"/>
                <a:gd name="T27" fmla="*/ 0 h 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4"/>
                <a:gd name="T43" fmla="*/ 0 h 240"/>
                <a:gd name="T44" fmla="*/ 174 w 174"/>
                <a:gd name="T45" fmla="*/ 240 h 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4" h="240">
                  <a:moveTo>
                    <a:pt x="146" y="0"/>
                  </a:moveTo>
                  <a:cubicBezTo>
                    <a:pt x="86" y="0"/>
                    <a:pt x="86" y="0"/>
                    <a:pt x="86" y="0"/>
                  </a:cubicBezTo>
                  <a:cubicBezTo>
                    <a:pt x="0" y="240"/>
                    <a:pt x="0" y="240"/>
                    <a:pt x="0" y="240"/>
                  </a:cubicBezTo>
                  <a:cubicBezTo>
                    <a:pt x="37" y="240"/>
                    <a:pt x="37" y="240"/>
                    <a:pt x="37" y="240"/>
                  </a:cubicBezTo>
                  <a:cubicBezTo>
                    <a:pt x="74" y="137"/>
                    <a:pt x="74" y="137"/>
                    <a:pt x="74" y="137"/>
                  </a:cubicBezTo>
                  <a:cubicBezTo>
                    <a:pt x="111" y="137"/>
                    <a:pt x="111" y="137"/>
                    <a:pt x="111" y="137"/>
                  </a:cubicBezTo>
                  <a:cubicBezTo>
                    <a:pt x="119" y="137"/>
                    <a:pt x="129" y="135"/>
                    <a:pt x="133" y="123"/>
                  </a:cubicBezTo>
                  <a:cubicBezTo>
                    <a:pt x="138" y="111"/>
                    <a:pt x="161" y="47"/>
                    <a:pt x="167" y="27"/>
                  </a:cubicBezTo>
                  <a:cubicBezTo>
                    <a:pt x="174" y="8"/>
                    <a:pt x="158" y="0"/>
                    <a:pt x="146" y="0"/>
                  </a:cubicBezTo>
                  <a:close/>
                  <a:moveTo>
                    <a:pt x="99" y="118"/>
                  </a:moveTo>
                  <a:cubicBezTo>
                    <a:pt x="81" y="118"/>
                    <a:pt x="81" y="118"/>
                    <a:pt x="81" y="118"/>
                  </a:cubicBezTo>
                  <a:cubicBezTo>
                    <a:pt x="115" y="20"/>
                    <a:pt x="115" y="20"/>
                    <a:pt x="115" y="20"/>
                  </a:cubicBezTo>
                  <a:cubicBezTo>
                    <a:pt x="134" y="20"/>
                    <a:pt x="134" y="20"/>
                    <a:pt x="134" y="20"/>
                  </a:cubicBezTo>
                  <a:cubicBezTo>
                    <a:pt x="99" y="118"/>
                    <a:pt x="99" y="118"/>
                    <a:pt x="99" y="118"/>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a:solidFill>
                  <a:srgbClr val="000000"/>
                </a:solidFill>
                <a:latin typeface="Arial" pitchFamily="-112" charset="0"/>
                <a:ea typeface="+mn-ea"/>
                <a:cs typeface="Arial" pitchFamily="-112" charset="0"/>
              </a:endParaRPr>
            </a:p>
          </p:txBody>
        </p:sp>
        <p:sp>
          <p:nvSpPr>
            <p:cNvPr id="131" name="Freeform 303"/>
            <p:cNvSpPr>
              <a:spLocks/>
            </p:cNvSpPr>
            <p:nvPr/>
          </p:nvSpPr>
          <p:spPr bwMode="auto">
            <a:xfrm>
              <a:off x="4468" y="1350"/>
              <a:ext cx="61" cy="111"/>
            </a:xfrm>
            <a:custGeom>
              <a:avLst/>
              <a:gdLst>
                <a:gd name="T0" fmla="*/ 0 w 134"/>
                <a:gd name="T1" fmla="*/ 0 h 237"/>
                <a:gd name="T2" fmla="*/ 0 w 134"/>
                <a:gd name="T3" fmla="*/ 0 h 237"/>
                <a:gd name="T4" fmla="*/ 0 w 134"/>
                <a:gd name="T5" fmla="*/ 0 h 237"/>
                <a:gd name="T6" fmla="*/ 0 w 134"/>
                <a:gd name="T7" fmla="*/ 0 h 237"/>
                <a:gd name="T8" fmla="*/ 0 w 134"/>
                <a:gd name="T9" fmla="*/ 0 h 237"/>
                <a:gd name="T10" fmla="*/ 0 w 134"/>
                <a:gd name="T11" fmla="*/ 0 h 237"/>
                <a:gd name="T12" fmla="*/ 0 w 134"/>
                <a:gd name="T13" fmla="*/ 0 h 237"/>
                <a:gd name="T14" fmla="*/ 0 w 134"/>
                <a:gd name="T15" fmla="*/ 0 h 237"/>
                <a:gd name="T16" fmla="*/ 0 w 134"/>
                <a:gd name="T17" fmla="*/ 0 h 237"/>
                <a:gd name="T18" fmla="*/ 0 w 134"/>
                <a:gd name="T19" fmla="*/ 0 h 237"/>
                <a:gd name="T20" fmla="*/ 0 w 134"/>
                <a:gd name="T21" fmla="*/ 0 h 237"/>
                <a:gd name="T22" fmla="*/ 0 w 134"/>
                <a:gd name="T23" fmla="*/ 0 h 2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
                <a:gd name="T37" fmla="*/ 0 h 237"/>
                <a:gd name="T38" fmla="*/ 134 w 134"/>
                <a:gd name="T39" fmla="*/ 237 h 2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 h="237">
                  <a:moveTo>
                    <a:pt x="129" y="134"/>
                  </a:moveTo>
                  <a:cubicBezTo>
                    <a:pt x="92" y="237"/>
                    <a:pt x="92" y="237"/>
                    <a:pt x="92" y="237"/>
                  </a:cubicBezTo>
                  <a:cubicBezTo>
                    <a:pt x="56" y="237"/>
                    <a:pt x="56" y="237"/>
                    <a:pt x="56" y="237"/>
                  </a:cubicBezTo>
                  <a:cubicBezTo>
                    <a:pt x="96" y="124"/>
                    <a:pt x="96" y="124"/>
                    <a:pt x="96" y="124"/>
                  </a:cubicBezTo>
                  <a:cubicBezTo>
                    <a:pt x="77" y="124"/>
                    <a:pt x="77" y="124"/>
                    <a:pt x="77" y="124"/>
                  </a:cubicBezTo>
                  <a:cubicBezTo>
                    <a:pt x="37" y="237"/>
                    <a:pt x="37" y="237"/>
                    <a:pt x="37" y="237"/>
                  </a:cubicBezTo>
                  <a:cubicBezTo>
                    <a:pt x="0" y="237"/>
                    <a:pt x="0" y="237"/>
                    <a:pt x="0" y="237"/>
                  </a:cubicBezTo>
                  <a:cubicBezTo>
                    <a:pt x="84" y="0"/>
                    <a:pt x="84" y="0"/>
                    <a:pt x="84" y="0"/>
                  </a:cubicBezTo>
                  <a:cubicBezTo>
                    <a:pt x="121" y="0"/>
                    <a:pt x="121" y="0"/>
                    <a:pt x="121" y="0"/>
                  </a:cubicBezTo>
                  <a:cubicBezTo>
                    <a:pt x="84" y="104"/>
                    <a:pt x="84" y="104"/>
                    <a:pt x="84" y="104"/>
                  </a:cubicBezTo>
                  <a:cubicBezTo>
                    <a:pt x="109" y="104"/>
                    <a:pt x="109" y="104"/>
                    <a:pt x="109" y="104"/>
                  </a:cubicBezTo>
                  <a:cubicBezTo>
                    <a:pt x="127" y="104"/>
                    <a:pt x="134" y="119"/>
                    <a:pt x="129" y="134"/>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a:solidFill>
                  <a:srgbClr val="000000"/>
                </a:solidFill>
                <a:latin typeface="Arial" pitchFamily="-112" charset="0"/>
                <a:ea typeface="+mn-ea"/>
                <a:cs typeface="Arial" pitchFamily="-112" charset="0"/>
              </a:endParaRPr>
            </a:p>
          </p:txBody>
        </p:sp>
        <p:sp>
          <p:nvSpPr>
            <p:cNvPr id="132" name="Freeform 311"/>
            <p:cNvSpPr>
              <a:spLocks noEditPoints="1"/>
            </p:cNvSpPr>
            <p:nvPr/>
          </p:nvSpPr>
          <p:spPr bwMode="auto">
            <a:xfrm>
              <a:off x="4665" y="1350"/>
              <a:ext cx="27" cy="27"/>
            </a:xfrm>
            <a:custGeom>
              <a:avLst/>
              <a:gdLst>
                <a:gd name="T0" fmla="*/ 0 w 59"/>
                <a:gd name="T1" fmla="*/ 0 h 58"/>
                <a:gd name="T2" fmla="*/ 0 w 59"/>
                <a:gd name="T3" fmla="*/ 0 h 58"/>
                <a:gd name="T4" fmla="*/ 0 w 59"/>
                <a:gd name="T5" fmla="*/ 0 h 58"/>
                <a:gd name="T6" fmla="*/ 0 w 59"/>
                <a:gd name="T7" fmla="*/ 0 h 58"/>
                <a:gd name="T8" fmla="*/ 0 w 59"/>
                <a:gd name="T9" fmla="*/ 0 h 58"/>
                <a:gd name="T10" fmla="*/ 0 w 59"/>
                <a:gd name="T11" fmla="*/ 0 h 58"/>
                <a:gd name="T12" fmla="*/ 0 w 59"/>
                <a:gd name="T13" fmla="*/ 0 h 58"/>
                <a:gd name="T14" fmla="*/ 0 w 59"/>
                <a:gd name="T15" fmla="*/ 0 h 58"/>
                <a:gd name="T16" fmla="*/ 0 w 59"/>
                <a:gd name="T17" fmla="*/ 0 h 58"/>
                <a:gd name="T18" fmla="*/ 0 w 59"/>
                <a:gd name="T19" fmla="*/ 0 h 58"/>
                <a:gd name="T20" fmla="*/ 0 w 59"/>
                <a:gd name="T21" fmla="*/ 0 h 58"/>
                <a:gd name="T22" fmla="*/ 0 w 59"/>
                <a:gd name="T23" fmla="*/ 0 h 58"/>
                <a:gd name="T24" fmla="*/ 0 w 59"/>
                <a:gd name="T25" fmla="*/ 0 h 58"/>
                <a:gd name="T26" fmla="*/ 0 w 59"/>
                <a:gd name="T27" fmla="*/ 0 h 58"/>
                <a:gd name="T28" fmla="*/ 0 w 59"/>
                <a:gd name="T29" fmla="*/ 0 h 58"/>
                <a:gd name="T30" fmla="*/ 0 w 59"/>
                <a:gd name="T31" fmla="*/ 0 h 58"/>
                <a:gd name="T32" fmla="*/ 0 w 59"/>
                <a:gd name="T33" fmla="*/ 0 h 58"/>
                <a:gd name="T34" fmla="*/ 0 w 59"/>
                <a:gd name="T35" fmla="*/ 0 h 58"/>
                <a:gd name="T36" fmla="*/ 0 w 59"/>
                <a:gd name="T37" fmla="*/ 0 h 58"/>
                <a:gd name="T38" fmla="*/ 0 w 59"/>
                <a:gd name="T39" fmla="*/ 0 h 58"/>
                <a:gd name="T40" fmla="*/ 0 w 59"/>
                <a:gd name="T41" fmla="*/ 0 h 58"/>
                <a:gd name="T42" fmla="*/ 0 w 59"/>
                <a:gd name="T43" fmla="*/ 0 h 58"/>
                <a:gd name="T44" fmla="*/ 0 w 59"/>
                <a:gd name="T45" fmla="*/ 0 h 58"/>
                <a:gd name="T46" fmla="*/ 0 w 59"/>
                <a:gd name="T47" fmla="*/ 0 h 58"/>
                <a:gd name="T48" fmla="*/ 0 w 59"/>
                <a:gd name="T49" fmla="*/ 0 h 58"/>
                <a:gd name="T50" fmla="*/ 0 w 59"/>
                <a:gd name="T51" fmla="*/ 0 h 58"/>
                <a:gd name="T52" fmla="*/ 0 w 59"/>
                <a:gd name="T53" fmla="*/ 0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9"/>
                <a:gd name="T82" fmla="*/ 0 h 58"/>
                <a:gd name="T83" fmla="*/ 59 w 59"/>
                <a:gd name="T84" fmla="*/ 58 h 5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9" h="58">
                  <a:moveTo>
                    <a:pt x="6" y="29"/>
                  </a:moveTo>
                  <a:cubicBezTo>
                    <a:pt x="6" y="16"/>
                    <a:pt x="16" y="5"/>
                    <a:pt x="29" y="5"/>
                  </a:cubicBezTo>
                  <a:cubicBezTo>
                    <a:pt x="43" y="5"/>
                    <a:pt x="53" y="16"/>
                    <a:pt x="53" y="29"/>
                  </a:cubicBezTo>
                  <a:cubicBezTo>
                    <a:pt x="53" y="43"/>
                    <a:pt x="43" y="54"/>
                    <a:pt x="29" y="54"/>
                  </a:cubicBezTo>
                  <a:cubicBezTo>
                    <a:pt x="16" y="54"/>
                    <a:pt x="6" y="43"/>
                    <a:pt x="6" y="29"/>
                  </a:cubicBezTo>
                  <a:close/>
                  <a:moveTo>
                    <a:pt x="29" y="58"/>
                  </a:moveTo>
                  <a:cubicBezTo>
                    <a:pt x="45" y="58"/>
                    <a:pt x="59" y="46"/>
                    <a:pt x="59" y="29"/>
                  </a:cubicBezTo>
                  <a:cubicBezTo>
                    <a:pt x="59" y="13"/>
                    <a:pt x="45" y="0"/>
                    <a:pt x="29" y="0"/>
                  </a:cubicBezTo>
                  <a:cubicBezTo>
                    <a:pt x="13" y="0"/>
                    <a:pt x="0" y="13"/>
                    <a:pt x="0" y="29"/>
                  </a:cubicBezTo>
                  <a:cubicBezTo>
                    <a:pt x="0" y="46"/>
                    <a:pt x="13" y="58"/>
                    <a:pt x="29" y="58"/>
                  </a:cubicBezTo>
                  <a:close/>
                  <a:moveTo>
                    <a:pt x="23" y="32"/>
                  </a:moveTo>
                  <a:cubicBezTo>
                    <a:pt x="29" y="32"/>
                    <a:pt x="29" y="32"/>
                    <a:pt x="29" y="32"/>
                  </a:cubicBezTo>
                  <a:cubicBezTo>
                    <a:pt x="38" y="46"/>
                    <a:pt x="38" y="46"/>
                    <a:pt x="38" y="46"/>
                  </a:cubicBezTo>
                  <a:cubicBezTo>
                    <a:pt x="44" y="46"/>
                    <a:pt x="44" y="46"/>
                    <a:pt x="44" y="46"/>
                  </a:cubicBezTo>
                  <a:cubicBezTo>
                    <a:pt x="34" y="31"/>
                    <a:pt x="34" y="31"/>
                    <a:pt x="34" y="31"/>
                  </a:cubicBezTo>
                  <a:cubicBezTo>
                    <a:pt x="39" y="31"/>
                    <a:pt x="43" y="28"/>
                    <a:pt x="43" y="22"/>
                  </a:cubicBezTo>
                  <a:cubicBezTo>
                    <a:pt x="43" y="16"/>
                    <a:pt x="39" y="13"/>
                    <a:pt x="31" y="13"/>
                  </a:cubicBezTo>
                  <a:cubicBezTo>
                    <a:pt x="18" y="13"/>
                    <a:pt x="18" y="13"/>
                    <a:pt x="18" y="13"/>
                  </a:cubicBezTo>
                  <a:cubicBezTo>
                    <a:pt x="18" y="46"/>
                    <a:pt x="18" y="46"/>
                    <a:pt x="18" y="46"/>
                  </a:cubicBezTo>
                  <a:cubicBezTo>
                    <a:pt x="23" y="46"/>
                    <a:pt x="23" y="46"/>
                    <a:pt x="23" y="46"/>
                  </a:cubicBezTo>
                  <a:cubicBezTo>
                    <a:pt x="23" y="32"/>
                    <a:pt x="23" y="32"/>
                    <a:pt x="23" y="32"/>
                  </a:cubicBezTo>
                  <a:close/>
                  <a:moveTo>
                    <a:pt x="23" y="27"/>
                  </a:moveTo>
                  <a:cubicBezTo>
                    <a:pt x="23" y="17"/>
                    <a:pt x="23" y="17"/>
                    <a:pt x="23" y="17"/>
                  </a:cubicBezTo>
                  <a:cubicBezTo>
                    <a:pt x="30" y="17"/>
                    <a:pt x="30" y="17"/>
                    <a:pt x="30" y="17"/>
                  </a:cubicBezTo>
                  <a:cubicBezTo>
                    <a:pt x="34" y="17"/>
                    <a:pt x="38" y="18"/>
                    <a:pt x="38" y="22"/>
                  </a:cubicBezTo>
                  <a:cubicBezTo>
                    <a:pt x="38" y="27"/>
                    <a:pt x="34" y="27"/>
                    <a:pt x="29" y="27"/>
                  </a:cubicBezTo>
                  <a:cubicBezTo>
                    <a:pt x="23" y="27"/>
                    <a:pt x="23" y="27"/>
                    <a:pt x="23" y="27"/>
                  </a:cubicBezTo>
                  <a:close/>
                </a:path>
              </a:pathLst>
            </a:custGeom>
            <a:solidFill>
              <a:srgbClr val="000000"/>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a:solidFill>
                  <a:srgbClr val="000000"/>
                </a:solidFill>
                <a:latin typeface="Arial" pitchFamily="-112" charset="0"/>
                <a:ea typeface="+mn-ea"/>
                <a:cs typeface="Arial" pitchFamily="-112" charset="0"/>
              </a:endParaRPr>
            </a:p>
          </p:txBody>
        </p:sp>
      </p:grpSp>
      <p:grpSp>
        <p:nvGrpSpPr>
          <p:cNvPr id="133" name="Group 17"/>
          <p:cNvGrpSpPr>
            <a:grpSpLocks noChangeAspect="1"/>
          </p:cNvGrpSpPr>
          <p:nvPr/>
        </p:nvGrpSpPr>
        <p:grpSpPr bwMode="auto">
          <a:xfrm>
            <a:off x="2212382" y="3323693"/>
            <a:ext cx="515164" cy="207264"/>
            <a:chOff x="1160" y="3423"/>
            <a:chExt cx="197" cy="78"/>
          </a:xfrm>
        </p:grpSpPr>
        <p:sp>
          <p:nvSpPr>
            <p:cNvPr id="134" name="Freeform 18"/>
            <p:cNvSpPr>
              <a:spLocks/>
            </p:cNvSpPr>
            <p:nvPr/>
          </p:nvSpPr>
          <p:spPr bwMode="auto">
            <a:xfrm>
              <a:off x="1160" y="3491"/>
              <a:ext cx="14" cy="10"/>
            </a:xfrm>
            <a:custGeom>
              <a:avLst/>
              <a:gdLst>
                <a:gd name="T0" fmla="*/ 0 w 122"/>
                <a:gd name="T1" fmla="*/ 0 h 87"/>
                <a:gd name="T2" fmla="*/ 0 w 122"/>
                <a:gd name="T3" fmla="*/ 0 h 87"/>
                <a:gd name="T4" fmla="*/ 0 w 122"/>
                <a:gd name="T5" fmla="*/ 0 h 87"/>
                <a:gd name="T6" fmla="*/ 0 w 122"/>
                <a:gd name="T7" fmla="*/ 0 h 87"/>
                <a:gd name="T8" fmla="*/ 0 w 122"/>
                <a:gd name="T9" fmla="*/ 0 h 87"/>
                <a:gd name="T10" fmla="*/ 0 w 122"/>
                <a:gd name="T11" fmla="*/ 0 h 87"/>
                <a:gd name="T12" fmla="*/ 0 w 122"/>
                <a:gd name="T13" fmla="*/ 0 h 87"/>
                <a:gd name="T14" fmla="*/ 0 w 122"/>
                <a:gd name="T15" fmla="*/ 0 h 87"/>
                <a:gd name="T16" fmla="*/ 0 w 122"/>
                <a:gd name="T17" fmla="*/ 0 h 87"/>
                <a:gd name="T18" fmla="*/ 0 w 122"/>
                <a:gd name="T19" fmla="*/ 0 h 87"/>
                <a:gd name="T20" fmla="*/ 0 w 122"/>
                <a:gd name="T21" fmla="*/ 0 h 87"/>
                <a:gd name="T22" fmla="*/ 0 w 122"/>
                <a:gd name="T23" fmla="*/ 0 h 87"/>
                <a:gd name="T24" fmla="*/ 0 w 122"/>
                <a:gd name="T25" fmla="*/ 0 h 87"/>
                <a:gd name="T26" fmla="*/ 0 w 122"/>
                <a:gd name="T27" fmla="*/ 0 h 87"/>
                <a:gd name="T28" fmla="*/ 0 w 122"/>
                <a:gd name="T29" fmla="*/ 0 h 87"/>
                <a:gd name="T30" fmla="*/ 0 w 122"/>
                <a:gd name="T31" fmla="*/ 0 h 87"/>
                <a:gd name="T32" fmla="*/ 0 w 122"/>
                <a:gd name="T33" fmla="*/ 0 h 87"/>
                <a:gd name="T34" fmla="*/ 0 w 122"/>
                <a:gd name="T35" fmla="*/ 0 h 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2"/>
                <a:gd name="T55" fmla="*/ 0 h 87"/>
                <a:gd name="T56" fmla="*/ 122 w 122"/>
                <a:gd name="T57" fmla="*/ 87 h 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2" h="87">
                  <a:moveTo>
                    <a:pt x="61" y="18"/>
                  </a:moveTo>
                  <a:lnTo>
                    <a:pt x="61" y="18"/>
                  </a:lnTo>
                  <a:lnTo>
                    <a:pt x="45" y="87"/>
                  </a:lnTo>
                  <a:lnTo>
                    <a:pt x="23" y="87"/>
                  </a:lnTo>
                  <a:lnTo>
                    <a:pt x="0" y="0"/>
                  </a:lnTo>
                  <a:lnTo>
                    <a:pt x="21" y="0"/>
                  </a:lnTo>
                  <a:lnTo>
                    <a:pt x="35" y="66"/>
                  </a:lnTo>
                  <a:lnTo>
                    <a:pt x="49" y="0"/>
                  </a:lnTo>
                  <a:lnTo>
                    <a:pt x="73" y="0"/>
                  </a:lnTo>
                  <a:lnTo>
                    <a:pt x="87" y="66"/>
                  </a:lnTo>
                  <a:lnTo>
                    <a:pt x="101" y="0"/>
                  </a:lnTo>
                  <a:lnTo>
                    <a:pt x="122" y="0"/>
                  </a:lnTo>
                  <a:lnTo>
                    <a:pt x="99" y="87"/>
                  </a:lnTo>
                  <a:lnTo>
                    <a:pt x="75" y="87"/>
                  </a:lnTo>
                  <a:lnTo>
                    <a:pt x="61" y="18"/>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35" name="Freeform 19"/>
            <p:cNvSpPr>
              <a:spLocks/>
            </p:cNvSpPr>
            <p:nvPr/>
          </p:nvSpPr>
          <p:spPr bwMode="auto">
            <a:xfrm>
              <a:off x="1176" y="3486"/>
              <a:ext cx="8" cy="15"/>
            </a:xfrm>
            <a:custGeom>
              <a:avLst/>
              <a:gdLst>
                <a:gd name="T0" fmla="*/ 0 w 29"/>
                <a:gd name="T1" fmla="*/ 0 h 54"/>
                <a:gd name="T2" fmla="*/ 0 w 29"/>
                <a:gd name="T3" fmla="*/ 0 h 54"/>
                <a:gd name="T4" fmla="*/ 0 w 29"/>
                <a:gd name="T5" fmla="*/ 0 h 54"/>
                <a:gd name="T6" fmla="*/ 0 w 29"/>
                <a:gd name="T7" fmla="*/ 0 h 54"/>
                <a:gd name="T8" fmla="*/ 0 w 29"/>
                <a:gd name="T9" fmla="*/ 0 h 54"/>
                <a:gd name="T10" fmla="*/ 0 w 29"/>
                <a:gd name="T11" fmla="*/ 0 h 54"/>
                <a:gd name="T12" fmla="*/ 0 w 29"/>
                <a:gd name="T13" fmla="*/ 0 h 54"/>
                <a:gd name="T14" fmla="*/ 0 w 29"/>
                <a:gd name="T15" fmla="*/ 0 h 54"/>
                <a:gd name="T16" fmla="*/ 0 w 29"/>
                <a:gd name="T17" fmla="*/ 0 h 54"/>
                <a:gd name="T18" fmla="*/ 0 w 29"/>
                <a:gd name="T19" fmla="*/ 0 h 54"/>
                <a:gd name="T20" fmla="*/ 0 w 29"/>
                <a:gd name="T21" fmla="*/ 0 h 54"/>
                <a:gd name="T22" fmla="*/ 0 w 29"/>
                <a:gd name="T23" fmla="*/ 0 h 54"/>
                <a:gd name="T24" fmla="*/ 0 w 29"/>
                <a:gd name="T25" fmla="*/ 0 h 54"/>
                <a:gd name="T26" fmla="*/ 0 w 29"/>
                <a:gd name="T27" fmla="*/ 0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54"/>
                <a:gd name="T44" fmla="*/ 29 w 29"/>
                <a:gd name="T45" fmla="*/ 54 h 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54">
                  <a:moveTo>
                    <a:pt x="0" y="0"/>
                  </a:moveTo>
                  <a:cubicBezTo>
                    <a:pt x="9" y="0"/>
                    <a:pt x="9" y="0"/>
                    <a:pt x="9" y="0"/>
                  </a:cubicBezTo>
                  <a:cubicBezTo>
                    <a:pt x="9" y="22"/>
                    <a:pt x="9" y="22"/>
                    <a:pt x="9" y="22"/>
                  </a:cubicBezTo>
                  <a:cubicBezTo>
                    <a:pt x="9" y="22"/>
                    <a:pt x="9" y="22"/>
                    <a:pt x="9" y="22"/>
                  </a:cubicBezTo>
                  <a:cubicBezTo>
                    <a:pt x="11" y="19"/>
                    <a:pt x="13" y="17"/>
                    <a:pt x="18" y="17"/>
                  </a:cubicBezTo>
                  <a:cubicBezTo>
                    <a:pt x="26" y="17"/>
                    <a:pt x="29" y="23"/>
                    <a:pt x="29" y="30"/>
                  </a:cubicBezTo>
                  <a:cubicBezTo>
                    <a:pt x="29" y="54"/>
                    <a:pt x="29" y="54"/>
                    <a:pt x="29" y="54"/>
                  </a:cubicBezTo>
                  <a:cubicBezTo>
                    <a:pt x="20" y="54"/>
                    <a:pt x="20" y="54"/>
                    <a:pt x="20" y="54"/>
                  </a:cubicBezTo>
                  <a:cubicBezTo>
                    <a:pt x="20" y="32"/>
                    <a:pt x="20" y="32"/>
                    <a:pt x="20" y="32"/>
                  </a:cubicBezTo>
                  <a:cubicBezTo>
                    <a:pt x="20" y="26"/>
                    <a:pt x="19" y="24"/>
                    <a:pt x="15" y="24"/>
                  </a:cubicBezTo>
                  <a:cubicBezTo>
                    <a:pt x="10" y="24"/>
                    <a:pt x="9" y="28"/>
                    <a:pt x="9" y="32"/>
                  </a:cubicBezTo>
                  <a:cubicBezTo>
                    <a:pt x="9" y="54"/>
                    <a:pt x="9" y="54"/>
                    <a:pt x="9" y="54"/>
                  </a:cubicBezTo>
                  <a:cubicBezTo>
                    <a:pt x="0" y="54"/>
                    <a:pt x="0" y="54"/>
                    <a:pt x="0" y="54"/>
                  </a:cubicBezTo>
                  <a:cubicBezTo>
                    <a:pt x="0" y="0"/>
                    <a:pt x="0" y="0"/>
                    <a:pt x="0" y="0"/>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36" name="Freeform 20"/>
            <p:cNvSpPr>
              <a:spLocks noEditPoints="1"/>
            </p:cNvSpPr>
            <p:nvPr/>
          </p:nvSpPr>
          <p:spPr bwMode="auto">
            <a:xfrm>
              <a:off x="1186"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37"/>
                <a:gd name="T44" fmla="*/ 29 w 29"/>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37">
                  <a:moveTo>
                    <a:pt x="8" y="15"/>
                  </a:moveTo>
                  <a:cubicBezTo>
                    <a:pt x="8" y="10"/>
                    <a:pt x="10" y="5"/>
                    <a:pt x="15" y="5"/>
                  </a:cubicBezTo>
                  <a:cubicBezTo>
                    <a:pt x="19" y="5"/>
                    <a:pt x="21" y="9"/>
                    <a:pt x="21" y="15"/>
                  </a:cubicBezTo>
                  <a:cubicBezTo>
                    <a:pt x="8" y="15"/>
                    <a:pt x="8" y="15"/>
                    <a:pt x="8" y="15"/>
                  </a:cubicBezTo>
                  <a:close/>
                  <a:moveTo>
                    <a:pt x="27" y="28"/>
                  </a:moveTo>
                  <a:cubicBezTo>
                    <a:pt x="25" y="29"/>
                    <a:pt x="23" y="31"/>
                    <a:pt x="18" y="31"/>
                  </a:cubicBezTo>
                  <a:cubicBezTo>
                    <a:pt x="11" y="31"/>
                    <a:pt x="8" y="27"/>
                    <a:pt x="8" y="21"/>
                  </a:cubicBezTo>
                  <a:cubicBezTo>
                    <a:pt x="29" y="21"/>
                    <a:pt x="29" y="21"/>
                    <a:pt x="29" y="21"/>
                  </a:cubicBezTo>
                  <a:cubicBezTo>
                    <a:pt x="29" y="19"/>
                    <a:pt x="29" y="19"/>
                    <a:pt x="29" y="19"/>
                  </a:cubicBezTo>
                  <a:cubicBezTo>
                    <a:pt x="29" y="4"/>
                    <a:pt x="23" y="0"/>
                    <a:pt x="15" y="0"/>
                  </a:cubicBezTo>
                  <a:cubicBezTo>
                    <a:pt x="6" y="0"/>
                    <a:pt x="0" y="8"/>
                    <a:pt x="0" y="19"/>
                  </a:cubicBezTo>
                  <a:cubicBezTo>
                    <a:pt x="0" y="29"/>
                    <a:pt x="5" y="37"/>
                    <a:pt x="17" y="37"/>
                  </a:cubicBezTo>
                  <a:cubicBezTo>
                    <a:pt x="22" y="37"/>
                    <a:pt x="26" y="36"/>
                    <a:pt x="28" y="35"/>
                  </a:cubicBezTo>
                  <a:cubicBezTo>
                    <a:pt x="27" y="28"/>
                    <a:pt x="27" y="28"/>
                    <a:pt x="27"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37" name="Freeform 21"/>
            <p:cNvSpPr>
              <a:spLocks/>
            </p:cNvSpPr>
            <p:nvPr/>
          </p:nvSpPr>
          <p:spPr bwMode="auto">
            <a:xfrm>
              <a:off x="1196" y="3491"/>
              <a:ext cx="5"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10" y="4"/>
                    <a:pt x="12" y="0"/>
                    <a:pt x="18" y="0"/>
                  </a:cubicBezTo>
                  <a:cubicBezTo>
                    <a:pt x="18" y="0"/>
                    <a:pt x="19" y="0"/>
                    <a:pt x="19" y="0"/>
                  </a:cubicBezTo>
                  <a:cubicBezTo>
                    <a:pt x="19" y="8"/>
                    <a:pt x="19" y="8"/>
                    <a:pt x="19" y="8"/>
                  </a:cubicBezTo>
                  <a:cubicBezTo>
                    <a:pt x="18" y="8"/>
                    <a:pt x="18" y="8"/>
                    <a:pt x="17"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38" name="Freeform 22"/>
            <p:cNvSpPr>
              <a:spLocks noEditPoints="1"/>
            </p:cNvSpPr>
            <p:nvPr/>
          </p:nvSpPr>
          <p:spPr bwMode="auto">
            <a:xfrm>
              <a:off x="1202" y="3491"/>
              <a:ext cx="8"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4"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39" name="Freeform 23"/>
            <p:cNvSpPr>
              <a:spLocks noEditPoints="1"/>
            </p:cNvSpPr>
            <p:nvPr/>
          </p:nvSpPr>
          <p:spPr bwMode="auto">
            <a:xfrm>
              <a:off x="1218" y="3487"/>
              <a:ext cx="2"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0" name="Freeform 24"/>
            <p:cNvSpPr>
              <a:spLocks/>
            </p:cNvSpPr>
            <p:nvPr/>
          </p:nvSpPr>
          <p:spPr bwMode="auto">
            <a:xfrm>
              <a:off x="1223"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1" y="6"/>
                  </a:moveTo>
                  <a:cubicBezTo>
                    <a:pt x="1" y="4"/>
                    <a:pt x="0" y="2"/>
                    <a:pt x="0" y="0"/>
                  </a:cubicBezTo>
                  <a:cubicBezTo>
                    <a:pt x="8" y="0"/>
                    <a:pt x="8" y="0"/>
                    <a:pt x="8" y="0"/>
                  </a:cubicBezTo>
                  <a:cubicBezTo>
                    <a:pt x="9" y="2"/>
                    <a:pt x="9" y="4"/>
                    <a:pt x="9" y="6"/>
                  </a:cubicBezTo>
                  <a:cubicBezTo>
                    <a:pt x="9" y="6"/>
                    <a:pt x="9" y="6"/>
                    <a:pt x="9" y="6"/>
                  </a:cubicBezTo>
                  <a:cubicBezTo>
                    <a:pt x="9" y="6"/>
                    <a:pt x="9" y="6"/>
                    <a:pt x="9" y="6"/>
                  </a:cubicBezTo>
                  <a:cubicBezTo>
                    <a:pt x="10" y="3"/>
                    <a:pt x="13" y="0"/>
                    <a:pt x="19" y="0"/>
                  </a:cubicBezTo>
                  <a:cubicBezTo>
                    <a:pt x="27" y="0"/>
                    <a:pt x="29" y="6"/>
                    <a:pt x="29" y="13"/>
                  </a:cubicBezTo>
                  <a:cubicBezTo>
                    <a:pt x="29" y="37"/>
                    <a:pt x="29" y="37"/>
                    <a:pt x="29" y="37"/>
                  </a:cubicBezTo>
                  <a:cubicBezTo>
                    <a:pt x="21" y="37"/>
                    <a:pt x="21" y="37"/>
                    <a:pt x="21" y="37"/>
                  </a:cubicBezTo>
                  <a:cubicBezTo>
                    <a:pt x="21" y="15"/>
                    <a:pt x="21" y="15"/>
                    <a:pt x="21" y="15"/>
                  </a:cubicBezTo>
                  <a:cubicBezTo>
                    <a:pt x="21" y="9"/>
                    <a:pt x="19" y="7"/>
                    <a:pt x="16" y="7"/>
                  </a:cubicBezTo>
                  <a:cubicBezTo>
                    <a:pt x="11" y="7"/>
                    <a:pt x="9" y="11"/>
                    <a:pt x="9" y="15"/>
                  </a:cubicBezTo>
                  <a:cubicBezTo>
                    <a:pt x="9" y="37"/>
                    <a:pt x="9" y="37"/>
                    <a:pt x="9" y="37"/>
                  </a:cubicBezTo>
                  <a:cubicBezTo>
                    <a:pt x="1" y="37"/>
                    <a:pt x="1" y="37"/>
                    <a:pt x="1" y="37"/>
                  </a:cubicBezTo>
                  <a:cubicBezTo>
                    <a:pt x="1" y="6"/>
                    <a:pt x="1" y="6"/>
                    <a:pt x="1"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1" name="Freeform 25"/>
            <p:cNvSpPr>
              <a:spLocks/>
            </p:cNvSpPr>
            <p:nvPr/>
          </p:nvSpPr>
          <p:spPr bwMode="auto">
            <a:xfrm>
              <a:off x="1232" y="3486"/>
              <a:ext cx="6" cy="15"/>
            </a:xfrm>
            <a:custGeom>
              <a:avLst/>
              <a:gdLst>
                <a:gd name="T0" fmla="*/ 0 w 23"/>
                <a:gd name="T1" fmla="*/ 0 h 54"/>
                <a:gd name="T2" fmla="*/ 0 w 23"/>
                <a:gd name="T3" fmla="*/ 0 h 54"/>
                <a:gd name="T4" fmla="*/ 0 w 23"/>
                <a:gd name="T5" fmla="*/ 0 h 54"/>
                <a:gd name="T6" fmla="*/ 0 w 23"/>
                <a:gd name="T7" fmla="*/ 0 h 54"/>
                <a:gd name="T8" fmla="*/ 0 w 23"/>
                <a:gd name="T9" fmla="*/ 0 h 54"/>
                <a:gd name="T10" fmla="*/ 0 w 23"/>
                <a:gd name="T11" fmla="*/ 0 h 54"/>
                <a:gd name="T12" fmla="*/ 0 w 23"/>
                <a:gd name="T13" fmla="*/ 0 h 54"/>
                <a:gd name="T14" fmla="*/ 0 w 23"/>
                <a:gd name="T15" fmla="*/ 0 h 54"/>
                <a:gd name="T16" fmla="*/ 0 w 23"/>
                <a:gd name="T17" fmla="*/ 0 h 54"/>
                <a:gd name="T18" fmla="*/ 0 w 23"/>
                <a:gd name="T19" fmla="*/ 0 h 54"/>
                <a:gd name="T20" fmla="*/ 0 w 23"/>
                <a:gd name="T21" fmla="*/ 0 h 54"/>
                <a:gd name="T22" fmla="*/ 0 w 23"/>
                <a:gd name="T23" fmla="*/ 0 h 54"/>
                <a:gd name="T24" fmla="*/ 0 w 23"/>
                <a:gd name="T25" fmla="*/ 0 h 54"/>
                <a:gd name="T26" fmla="*/ 0 w 23"/>
                <a:gd name="T27" fmla="*/ 0 h 54"/>
                <a:gd name="T28" fmla="*/ 0 w 23"/>
                <a:gd name="T29" fmla="*/ 0 h 54"/>
                <a:gd name="T30" fmla="*/ 0 w 23"/>
                <a:gd name="T31" fmla="*/ 0 h 54"/>
                <a:gd name="T32" fmla="*/ 0 w 23"/>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54"/>
                <a:gd name="T53" fmla="*/ 23 w 23"/>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54">
                  <a:moveTo>
                    <a:pt x="6" y="24"/>
                  </a:moveTo>
                  <a:cubicBezTo>
                    <a:pt x="0" y="24"/>
                    <a:pt x="0" y="24"/>
                    <a:pt x="0" y="24"/>
                  </a:cubicBezTo>
                  <a:cubicBezTo>
                    <a:pt x="0" y="17"/>
                    <a:pt x="0" y="17"/>
                    <a:pt x="0" y="17"/>
                  </a:cubicBezTo>
                  <a:cubicBezTo>
                    <a:pt x="6" y="17"/>
                    <a:pt x="6" y="17"/>
                    <a:pt x="6" y="17"/>
                  </a:cubicBezTo>
                  <a:cubicBezTo>
                    <a:pt x="6" y="10"/>
                    <a:pt x="6" y="10"/>
                    <a:pt x="6" y="10"/>
                  </a:cubicBezTo>
                  <a:cubicBezTo>
                    <a:pt x="6" y="4"/>
                    <a:pt x="9" y="0"/>
                    <a:pt x="17" y="0"/>
                  </a:cubicBezTo>
                  <a:cubicBezTo>
                    <a:pt x="19" y="0"/>
                    <a:pt x="21" y="0"/>
                    <a:pt x="23" y="0"/>
                  </a:cubicBezTo>
                  <a:cubicBezTo>
                    <a:pt x="22" y="7"/>
                    <a:pt x="22" y="7"/>
                    <a:pt x="22" y="7"/>
                  </a:cubicBezTo>
                  <a:cubicBezTo>
                    <a:pt x="21" y="7"/>
                    <a:pt x="20" y="6"/>
                    <a:pt x="19" y="6"/>
                  </a:cubicBezTo>
                  <a:cubicBezTo>
                    <a:pt x="16" y="6"/>
                    <a:pt x="15" y="8"/>
                    <a:pt x="15" y="11"/>
                  </a:cubicBezTo>
                  <a:cubicBezTo>
                    <a:pt x="15" y="17"/>
                    <a:pt x="15" y="17"/>
                    <a:pt x="15" y="17"/>
                  </a:cubicBezTo>
                  <a:cubicBezTo>
                    <a:pt x="21" y="17"/>
                    <a:pt x="21" y="17"/>
                    <a:pt x="21" y="17"/>
                  </a:cubicBezTo>
                  <a:cubicBezTo>
                    <a:pt x="21" y="24"/>
                    <a:pt x="21" y="24"/>
                    <a:pt x="21" y="24"/>
                  </a:cubicBezTo>
                  <a:cubicBezTo>
                    <a:pt x="15" y="24"/>
                    <a:pt x="15" y="24"/>
                    <a:pt x="15" y="24"/>
                  </a:cubicBezTo>
                  <a:cubicBezTo>
                    <a:pt x="15" y="54"/>
                    <a:pt x="15" y="54"/>
                    <a:pt x="15" y="54"/>
                  </a:cubicBezTo>
                  <a:cubicBezTo>
                    <a:pt x="6" y="54"/>
                    <a:pt x="6" y="54"/>
                    <a:pt x="6" y="54"/>
                  </a:cubicBezTo>
                  <a:cubicBezTo>
                    <a:pt x="6" y="24"/>
                    <a:pt x="6" y="24"/>
                    <a:pt x="6" y="24"/>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2" name="Freeform 26"/>
            <p:cNvSpPr>
              <a:spLocks noEditPoints="1"/>
            </p:cNvSpPr>
            <p:nvPr/>
          </p:nvSpPr>
          <p:spPr bwMode="auto">
            <a:xfrm>
              <a:off x="1239"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0" y="6"/>
                    <a:pt x="16" y="6"/>
                  </a:cubicBezTo>
                  <a:cubicBezTo>
                    <a:pt x="22" y="6"/>
                    <a:pt x="23" y="12"/>
                    <a:pt x="23" y="18"/>
                  </a:cubicBezTo>
                  <a:cubicBezTo>
                    <a:pt x="23" y="24"/>
                    <a:pt x="22" y="31"/>
                    <a:pt x="16" y="31"/>
                  </a:cubicBezTo>
                  <a:cubicBezTo>
                    <a:pt x="10" y="31"/>
                    <a:pt x="9" y="24"/>
                    <a:pt x="9" y="18"/>
                  </a:cubicBezTo>
                  <a:close/>
                  <a:moveTo>
                    <a:pt x="0" y="18"/>
                  </a:moveTo>
                  <a:cubicBezTo>
                    <a:pt x="0" y="34"/>
                    <a:pt x="8" y="37"/>
                    <a:pt x="16" y="37"/>
                  </a:cubicBezTo>
                  <a:cubicBezTo>
                    <a:pt x="23" y="37"/>
                    <a:pt x="32" y="34"/>
                    <a:pt x="32" y="18"/>
                  </a:cubicBezTo>
                  <a:cubicBezTo>
                    <a:pt x="32" y="3"/>
                    <a:pt x="23" y="0"/>
                    <a:pt x="16" y="0"/>
                  </a:cubicBezTo>
                  <a:cubicBezTo>
                    <a:pt x="8"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3" name="Freeform 27"/>
            <p:cNvSpPr>
              <a:spLocks/>
            </p:cNvSpPr>
            <p:nvPr/>
          </p:nvSpPr>
          <p:spPr bwMode="auto">
            <a:xfrm>
              <a:off x="1250" y="3491"/>
              <a:ext cx="6"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9" y="4"/>
                    <a:pt x="12" y="0"/>
                    <a:pt x="17" y="0"/>
                  </a:cubicBezTo>
                  <a:cubicBezTo>
                    <a:pt x="18" y="0"/>
                    <a:pt x="18" y="0"/>
                    <a:pt x="19" y="0"/>
                  </a:cubicBezTo>
                  <a:cubicBezTo>
                    <a:pt x="19" y="8"/>
                    <a:pt x="19" y="8"/>
                    <a:pt x="19" y="8"/>
                  </a:cubicBezTo>
                  <a:cubicBezTo>
                    <a:pt x="18" y="8"/>
                    <a:pt x="17" y="8"/>
                    <a:pt x="16"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4" name="Freeform 28"/>
            <p:cNvSpPr>
              <a:spLocks/>
            </p:cNvSpPr>
            <p:nvPr/>
          </p:nvSpPr>
          <p:spPr bwMode="auto">
            <a:xfrm>
              <a:off x="1257" y="3491"/>
              <a:ext cx="14" cy="10"/>
            </a:xfrm>
            <a:custGeom>
              <a:avLst/>
              <a:gdLst>
                <a:gd name="T0" fmla="*/ 0 w 48"/>
                <a:gd name="T1" fmla="*/ 0 h 37"/>
                <a:gd name="T2" fmla="*/ 0 w 48"/>
                <a:gd name="T3" fmla="*/ 0 h 37"/>
                <a:gd name="T4" fmla="*/ 0 w 48"/>
                <a:gd name="T5" fmla="*/ 0 h 37"/>
                <a:gd name="T6" fmla="*/ 0 w 48"/>
                <a:gd name="T7" fmla="*/ 0 h 37"/>
                <a:gd name="T8" fmla="*/ 0 w 48"/>
                <a:gd name="T9" fmla="*/ 0 h 37"/>
                <a:gd name="T10" fmla="*/ 0 w 48"/>
                <a:gd name="T11" fmla="*/ 0 h 37"/>
                <a:gd name="T12" fmla="*/ 0 w 48"/>
                <a:gd name="T13" fmla="*/ 0 h 37"/>
                <a:gd name="T14" fmla="*/ 0 w 48"/>
                <a:gd name="T15" fmla="*/ 0 h 37"/>
                <a:gd name="T16" fmla="*/ 0 w 48"/>
                <a:gd name="T17" fmla="*/ 0 h 37"/>
                <a:gd name="T18" fmla="*/ 0 w 48"/>
                <a:gd name="T19" fmla="*/ 0 h 37"/>
                <a:gd name="T20" fmla="*/ 0 w 48"/>
                <a:gd name="T21" fmla="*/ 0 h 37"/>
                <a:gd name="T22" fmla="*/ 0 w 48"/>
                <a:gd name="T23" fmla="*/ 0 h 37"/>
                <a:gd name="T24" fmla="*/ 0 w 48"/>
                <a:gd name="T25" fmla="*/ 0 h 37"/>
                <a:gd name="T26" fmla="*/ 0 w 48"/>
                <a:gd name="T27" fmla="*/ 0 h 37"/>
                <a:gd name="T28" fmla="*/ 0 w 48"/>
                <a:gd name="T29" fmla="*/ 0 h 37"/>
                <a:gd name="T30" fmla="*/ 0 w 48"/>
                <a:gd name="T31" fmla="*/ 0 h 37"/>
                <a:gd name="T32" fmla="*/ 0 w 48"/>
                <a:gd name="T33" fmla="*/ 0 h 37"/>
                <a:gd name="T34" fmla="*/ 0 w 48"/>
                <a:gd name="T35" fmla="*/ 0 h 37"/>
                <a:gd name="T36" fmla="*/ 0 w 48"/>
                <a:gd name="T37" fmla="*/ 0 h 37"/>
                <a:gd name="T38" fmla="*/ 0 w 48"/>
                <a:gd name="T39" fmla="*/ 0 h 37"/>
                <a:gd name="T40" fmla="*/ 0 w 48"/>
                <a:gd name="T41" fmla="*/ 0 h 37"/>
                <a:gd name="T42" fmla="*/ 0 w 48"/>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37"/>
                <a:gd name="T68" fmla="*/ 48 w 48"/>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37">
                  <a:moveTo>
                    <a:pt x="0" y="6"/>
                  </a:moveTo>
                  <a:cubicBezTo>
                    <a:pt x="0" y="3"/>
                    <a:pt x="0" y="1"/>
                    <a:pt x="0" y="0"/>
                  </a:cubicBezTo>
                  <a:cubicBezTo>
                    <a:pt x="9" y="0"/>
                    <a:pt x="9" y="0"/>
                    <a:pt x="9" y="0"/>
                  </a:cubicBezTo>
                  <a:cubicBezTo>
                    <a:pt x="9" y="2"/>
                    <a:pt x="9" y="4"/>
                    <a:pt x="9" y="6"/>
                  </a:cubicBezTo>
                  <a:cubicBezTo>
                    <a:pt x="9" y="6"/>
                    <a:pt x="9" y="6"/>
                    <a:pt x="9" y="6"/>
                  </a:cubicBezTo>
                  <a:cubicBezTo>
                    <a:pt x="11" y="3"/>
                    <a:pt x="14" y="0"/>
                    <a:pt x="19" y="0"/>
                  </a:cubicBezTo>
                  <a:cubicBezTo>
                    <a:pt x="25" y="0"/>
                    <a:pt x="27" y="3"/>
                    <a:pt x="28" y="5"/>
                  </a:cubicBezTo>
                  <a:cubicBezTo>
                    <a:pt x="30" y="3"/>
                    <a:pt x="32" y="0"/>
                    <a:pt x="38" y="0"/>
                  </a:cubicBezTo>
                  <a:cubicBezTo>
                    <a:pt x="45" y="0"/>
                    <a:pt x="48" y="5"/>
                    <a:pt x="48" y="14"/>
                  </a:cubicBezTo>
                  <a:cubicBezTo>
                    <a:pt x="48" y="37"/>
                    <a:pt x="48" y="37"/>
                    <a:pt x="48" y="37"/>
                  </a:cubicBezTo>
                  <a:cubicBezTo>
                    <a:pt x="39" y="37"/>
                    <a:pt x="39" y="37"/>
                    <a:pt x="39" y="37"/>
                  </a:cubicBezTo>
                  <a:cubicBezTo>
                    <a:pt x="39" y="14"/>
                    <a:pt x="39" y="14"/>
                    <a:pt x="39" y="14"/>
                  </a:cubicBezTo>
                  <a:cubicBezTo>
                    <a:pt x="39" y="9"/>
                    <a:pt x="38" y="7"/>
                    <a:pt x="35" y="7"/>
                  </a:cubicBezTo>
                  <a:cubicBezTo>
                    <a:pt x="31" y="7"/>
                    <a:pt x="29" y="10"/>
                    <a:pt x="29" y="14"/>
                  </a:cubicBezTo>
                  <a:cubicBezTo>
                    <a:pt x="29" y="37"/>
                    <a:pt x="29" y="37"/>
                    <a:pt x="29" y="37"/>
                  </a:cubicBezTo>
                  <a:cubicBezTo>
                    <a:pt x="20" y="37"/>
                    <a:pt x="20" y="37"/>
                    <a:pt x="20" y="37"/>
                  </a:cubicBezTo>
                  <a:cubicBezTo>
                    <a:pt x="20" y="14"/>
                    <a:pt x="20" y="14"/>
                    <a:pt x="20" y="14"/>
                  </a:cubicBezTo>
                  <a:cubicBezTo>
                    <a:pt x="20" y="9"/>
                    <a:pt x="18" y="7"/>
                    <a:pt x="15" y="7"/>
                  </a:cubicBezTo>
                  <a:cubicBezTo>
                    <a:pt x="11" y="7"/>
                    <a:pt x="9" y="10"/>
                    <a:pt x="9" y="14"/>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5" name="Freeform 29"/>
            <p:cNvSpPr>
              <a:spLocks noEditPoints="1"/>
            </p:cNvSpPr>
            <p:nvPr/>
          </p:nvSpPr>
          <p:spPr bwMode="auto">
            <a:xfrm>
              <a:off x="1272"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w 29"/>
                <a:gd name="T33" fmla="*/ 0 h 37"/>
                <a:gd name="T34" fmla="*/ 0 w 29"/>
                <a:gd name="T35" fmla="*/ 0 h 37"/>
                <a:gd name="T36" fmla="*/ 0 w 29"/>
                <a:gd name="T37" fmla="*/ 0 h 37"/>
                <a:gd name="T38" fmla="*/ 0 w 29"/>
                <a:gd name="T39" fmla="*/ 0 h 37"/>
                <a:gd name="T40" fmla="*/ 0 w 29"/>
                <a:gd name="T41" fmla="*/ 0 h 37"/>
                <a:gd name="T42" fmla="*/ 0 w 29"/>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37"/>
                <a:gd name="T68" fmla="*/ 29 w 29"/>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37">
                  <a:moveTo>
                    <a:pt x="21" y="21"/>
                  </a:moveTo>
                  <a:cubicBezTo>
                    <a:pt x="21" y="27"/>
                    <a:pt x="19" y="31"/>
                    <a:pt x="14" y="31"/>
                  </a:cubicBezTo>
                  <a:cubicBezTo>
                    <a:pt x="10" y="31"/>
                    <a:pt x="8" y="29"/>
                    <a:pt x="8" y="26"/>
                  </a:cubicBezTo>
                  <a:cubicBezTo>
                    <a:pt x="8" y="20"/>
                    <a:pt x="13" y="19"/>
                    <a:pt x="20" y="19"/>
                  </a:cubicBezTo>
                  <a:cubicBezTo>
                    <a:pt x="21" y="19"/>
                    <a:pt x="21" y="19"/>
                    <a:pt x="21" y="19"/>
                  </a:cubicBezTo>
                  <a:cubicBezTo>
                    <a:pt x="21" y="21"/>
                    <a:pt x="21" y="21"/>
                    <a:pt x="21" y="21"/>
                  </a:cubicBezTo>
                  <a:close/>
                  <a:moveTo>
                    <a:pt x="4" y="9"/>
                  </a:moveTo>
                  <a:cubicBezTo>
                    <a:pt x="6" y="8"/>
                    <a:pt x="10" y="6"/>
                    <a:pt x="14" y="6"/>
                  </a:cubicBezTo>
                  <a:cubicBezTo>
                    <a:pt x="19" y="6"/>
                    <a:pt x="21" y="9"/>
                    <a:pt x="21" y="13"/>
                  </a:cubicBezTo>
                  <a:cubicBezTo>
                    <a:pt x="21" y="14"/>
                    <a:pt x="21" y="14"/>
                    <a:pt x="21" y="14"/>
                  </a:cubicBezTo>
                  <a:cubicBezTo>
                    <a:pt x="19" y="14"/>
                    <a:pt x="19" y="14"/>
                    <a:pt x="19" y="14"/>
                  </a:cubicBezTo>
                  <a:cubicBezTo>
                    <a:pt x="8" y="14"/>
                    <a:pt x="0" y="16"/>
                    <a:pt x="0" y="26"/>
                  </a:cubicBezTo>
                  <a:cubicBezTo>
                    <a:pt x="0" y="33"/>
                    <a:pt x="5" y="37"/>
                    <a:pt x="11" y="37"/>
                  </a:cubicBezTo>
                  <a:cubicBezTo>
                    <a:pt x="16" y="37"/>
                    <a:pt x="19" y="35"/>
                    <a:pt x="21" y="32"/>
                  </a:cubicBezTo>
                  <a:cubicBezTo>
                    <a:pt x="21" y="32"/>
                    <a:pt x="21" y="32"/>
                    <a:pt x="21" y="32"/>
                  </a:cubicBezTo>
                  <a:cubicBezTo>
                    <a:pt x="21" y="33"/>
                    <a:pt x="21" y="35"/>
                    <a:pt x="22" y="37"/>
                  </a:cubicBezTo>
                  <a:cubicBezTo>
                    <a:pt x="29" y="37"/>
                    <a:pt x="29" y="37"/>
                    <a:pt x="29" y="37"/>
                  </a:cubicBezTo>
                  <a:cubicBezTo>
                    <a:pt x="29" y="35"/>
                    <a:pt x="29" y="33"/>
                    <a:pt x="29" y="30"/>
                  </a:cubicBezTo>
                  <a:cubicBezTo>
                    <a:pt x="29" y="14"/>
                    <a:pt x="29" y="14"/>
                    <a:pt x="29" y="14"/>
                  </a:cubicBezTo>
                  <a:cubicBezTo>
                    <a:pt x="29" y="5"/>
                    <a:pt x="26" y="0"/>
                    <a:pt x="15" y="0"/>
                  </a:cubicBezTo>
                  <a:cubicBezTo>
                    <a:pt x="9" y="0"/>
                    <a:pt x="6" y="1"/>
                    <a:pt x="4" y="2"/>
                  </a:cubicBezTo>
                  <a:cubicBezTo>
                    <a:pt x="4" y="9"/>
                    <a:pt x="4" y="9"/>
                    <a:pt x="4" y="9"/>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6" name="Freeform 30"/>
            <p:cNvSpPr>
              <a:spLocks/>
            </p:cNvSpPr>
            <p:nvPr/>
          </p:nvSpPr>
          <p:spPr bwMode="auto">
            <a:xfrm>
              <a:off x="1282" y="3488"/>
              <a:ext cx="6" cy="13"/>
            </a:xfrm>
            <a:custGeom>
              <a:avLst/>
              <a:gdLst>
                <a:gd name="T0" fmla="*/ 0 w 21"/>
                <a:gd name="T1" fmla="*/ 0 h 47"/>
                <a:gd name="T2" fmla="*/ 0 w 21"/>
                <a:gd name="T3" fmla="*/ 0 h 47"/>
                <a:gd name="T4" fmla="*/ 0 w 21"/>
                <a:gd name="T5" fmla="*/ 0 h 47"/>
                <a:gd name="T6" fmla="*/ 0 w 21"/>
                <a:gd name="T7" fmla="*/ 0 h 47"/>
                <a:gd name="T8" fmla="*/ 0 w 21"/>
                <a:gd name="T9" fmla="*/ 0 h 47"/>
                <a:gd name="T10" fmla="*/ 0 w 21"/>
                <a:gd name="T11" fmla="*/ 0 h 47"/>
                <a:gd name="T12" fmla="*/ 0 w 21"/>
                <a:gd name="T13" fmla="*/ 0 h 47"/>
                <a:gd name="T14" fmla="*/ 0 w 21"/>
                <a:gd name="T15" fmla="*/ 0 h 47"/>
                <a:gd name="T16" fmla="*/ 0 w 21"/>
                <a:gd name="T17" fmla="*/ 0 h 47"/>
                <a:gd name="T18" fmla="*/ 0 w 21"/>
                <a:gd name="T19" fmla="*/ 0 h 47"/>
                <a:gd name="T20" fmla="*/ 0 w 21"/>
                <a:gd name="T21" fmla="*/ 0 h 47"/>
                <a:gd name="T22" fmla="*/ 0 w 21"/>
                <a:gd name="T23" fmla="*/ 0 h 47"/>
                <a:gd name="T24" fmla="*/ 0 w 21"/>
                <a:gd name="T25" fmla="*/ 0 h 47"/>
                <a:gd name="T26" fmla="*/ 0 w 21"/>
                <a:gd name="T27" fmla="*/ 0 h 47"/>
                <a:gd name="T28" fmla="*/ 0 w 21"/>
                <a:gd name="T29" fmla="*/ 0 h 47"/>
                <a:gd name="T30" fmla="*/ 0 w 21"/>
                <a:gd name="T31" fmla="*/ 0 h 47"/>
                <a:gd name="T32" fmla="*/ 0 w 21"/>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47"/>
                <a:gd name="T53" fmla="*/ 21 w 21"/>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47">
                  <a:moveTo>
                    <a:pt x="5" y="3"/>
                  </a:moveTo>
                  <a:cubicBezTo>
                    <a:pt x="14" y="0"/>
                    <a:pt x="14" y="0"/>
                    <a:pt x="14" y="0"/>
                  </a:cubicBezTo>
                  <a:cubicBezTo>
                    <a:pt x="14" y="10"/>
                    <a:pt x="14" y="10"/>
                    <a:pt x="14" y="10"/>
                  </a:cubicBezTo>
                  <a:cubicBezTo>
                    <a:pt x="21" y="10"/>
                    <a:pt x="21" y="10"/>
                    <a:pt x="21" y="10"/>
                  </a:cubicBezTo>
                  <a:cubicBezTo>
                    <a:pt x="21" y="17"/>
                    <a:pt x="21" y="17"/>
                    <a:pt x="21" y="17"/>
                  </a:cubicBezTo>
                  <a:cubicBezTo>
                    <a:pt x="14" y="17"/>
                    <a:pt x="14" y="17"/>
                    <a:pt x="14" y="17"/>
                  </a:cubicBezTo>
                  <a:cubicBezTo>
                    <a:pt x="14" y="35"/>
                    <a:pt x="14" y="35"/>
                    <a:pt x="14" y="35"/>
                  </a:cubicBezTo>
                  <a:cubicBezTo>
                    <a:pt x="14" y="39"/>
                    <a:pt x="16" y="40"/>
                    <a:pt x="18" y="40"/>
                  </a:cubicBezTo>
                  <a:cubicBezTo>
                    <a:pt x="20" y="40"/>
                    <a:pt x="21" y="40"/>
                    <a:pt x="21" y="40"/>
                  </a:cubicBezTo>
                  <a:cubicBezTo>
                    <a:pt x="21" y="46"/>
                    <a:pt x="21" y="46"/>
                    <a:pt x="21" y="46"/>
                  </a:cubicBezTo>
                  <a:cubicBezTo>
                    <a:pt x="20" y="47"/>
                    <a:pt x="18" y="47"/>
                    <a:pt x="16" y="47"/>
                  </a:cubicBezTo>
                  <a:cubicBezTo>
                    <a:pt x="9" y="47"/>
                    <a:pt x="5" y="44"/>
                    <a:pt x="5" y="36"/>
                  </a:cubicBezTo>
                  <a:cubicBezTo>
                    <a:pt x="5" y="17"/>
                    <a:pt x="5" y="17"/>
                    <a:pt x="5" y="17"/>
                  </a:cubicBezTo>
                  <a:cubicBezTo>
                    <a:pt x="0" y="17"/>
                    <a:pt x="0" y="17"/>
                    <a:pt x="0" y="17"/>
                  </a:cubicBezTo>
                  <a:cubicBezTo>
                    <a:pt x="0" y="10"/>
                    <a:pt x="0" y="10"/>
                    <a:pt x="0" y="10"/>
                  </a:cubicBezTo>
                  <a:cubicBezTo>
                    <a:pt x="5" y="10"/>
                    <a:pt x="5" y="10"/>
                    <a:pt x="5" y="10"/>
                  </a:cubicBezTo>
                  <a:cubicBezTo>
                    <a:pt x="5" y="3"/>
                    <a:pt x="5" y="3"/>
                    <a:pt x="5" y="3"/>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7" name="Freeform 31"/>
            <p:cNvSpPr>
              <a:spLocks noEditPoints="1"/>
            </p:cNvSpPr>
            <p:nvPr/>
          </p:nvSpPr>
          <p:spPr bwMode="auto">
            <a:xfrm>
              <a:off x="1290" y="3487"/>
              <a:ext cx="2" cy="14"/>
            </a:xfrm>
            <a:custGeom>
              <a:avLst/>
              <a:gdLst>
                <a:gd name="T0" fmla="*/ 0 w 22"/>
                <a:gd name="T1" fmla="*/ 0 h 123"/>
                <a:gd name="T2" fmla="*/ 0 w 22"/>
                <a:gd name="T3" fmla="*/ 0 h 123"/>
                <a:gd name="T4" fmla="*/ 0 w 22"/>
                <a:gd name="T5" fmla="*/ 0 h 123"/>
                <a:gd name="T6" fmla="*/ 0 w 22"/>
                <a:gd name="T7" fmla="*/ 0 h 123"/>
                <a:gd name="T8" fmla="*/ 0 w 22"/>
                <a:gd name="T9" fmla="*/ 0 h 123"/>
                <a:gd name="T10" fmla="*/ 0 w 22"/>
                <a:gd name="T11" fmla="*/ 0 h 123"/>
                <a:gd name="T12" fmla="*/ 0 w 22"/>
                <a:gd name="T13" fmla="*/ 0 h 123"/>
                <a:gd name="T14" fmla="*/ 0 w 22"/>
                <a:gd name="T15" fmla="*/ 0 h 123"/>
                <a:gd name="T16" fmla="*/ 0 w 22"/>
                <a:gd name="T17" fmla="*/ 0 h 123"/>
                <a:gd name="T18" fmla="*/ 0 w 22"/>
                <a:gd name="T19" fmla="*/ 0 h 123"/>
                <a:gd name="T20" fmla="*/ 0 w 22"/>
                <a:gd name="T21" fmla="*/ 0 h 123"/>
                <a:gd name="T22" fmla="*/ 0 w 22"/>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123"/>
                <a:gd name="T38" fmla="*/ 22 w 22"/>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123">
                  <a:moveTo>
                    <a:pt x="0" y="36"/>
                  </a:moveTo>
                  <a:lnTo>
                    <a:pt x="22" y="36"/>
                  </a:lnTo>
                  <a:lnTo>
                    <a:pt x="22" y="123"/>
                  </a:lnTo>
                  <a:lnTo>
                    <a:pt x="0" y="123"/>
                  </a:lnTo>
                  <a:lnTo>
                    <a:pt x="0" y="36"/>
                  </a:lnTo>
                  <a:close/>
                  <a:moveTo>
                    <a:pt x="0" y="0"/>
                  </a:moveTo>
                  <a:lnTo>
                    <a:pt x="22" y="0"/>
                  </a:lnTo>
                  <a:lnTo>
                    <a:pt x="22"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8" name="Freeform 32"/>
            <p:cNvSpPr>
              <a:spLocks noEditPoints="1"/>
            </p:cNvSpPr>
            <p:nvPr/>
          </p:nvSpPr>
          <p:spPr bwMode="auto">
            <a:xfrm>
              <a:off x="1294"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1" y="6"/>
                    <a:pt x="16" y="6"/>
                  </a:cubicBezTo>
                  <a:cubicBezTo>
                    <a:pt x="22" y="6"/>
                    <a:pt x="23" y="12"/>
                    <a:pt x="23" y="18"/>
                  </a:cubicBezTo>
                  <a:cubicBezTo>
                    <a:pt x="23" y="24"/>
                    <a:pt x="22" y="31"/>
                    <a:pt x="16" y="31"/>
                  </a:cubicBezTo>
                  <a:cubicBezTo>
                    <a:pt x="11" y="31"/>
                    <a:pt x="9" y="24"/>
                    <a:pt x="9" y="18"/>
                  </a:cubicBezTo>
                  <a:close/>
                  <a:moveTo>
                    <a:pt x="0" y="18"/>
                  </a:moveTo>
                  <a:cubicBezTo>
                    <a:pt x="0" y="34"/>
                    <a:pt x="9" y="37"/>
                    <a:pt x="16" y="37"/>
                  </a:cubicBezTo>
                  <a:cubicBezTo>
                    <a:pt x="24" y="37"/>
                    <a:pt x="32" y="34"/>
                    <a:pt x="32" y="18"/>
                  </a:cubicBezTo>
                  <a:cubicBezTo>
                    <a:pt x="32" y="3"/>
                    <a:pt x="24" y="0"/>
                    <a:pt x="16" y="0"/>
                  </a:cubicBezTo>
                  <a:cubicBezTo>
                    <a:pt x="9"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49" name="Freeform 33"/>
            <p:cNvSpPr>
              <a:spLocks/>
            </p:cNvSpPr>
            <p:nvPr/>
          </p:nvSpPr>
          <p:spPr bwMode="auto">
            <a:xfrm>
              <a:off x="1305"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0" y="6"/>
                  </a:moveTo>
                  <a:cubicBezTo>
                    <a:pt x="0" y="4"/>
                    <a:pt x="0" y="2"/>
                    <a:pt x="0" y="0"/>
                  </a:cubicBezTo>
                  <a:cubicBezTo>
                    <a:pt x="8" y="0"/>
                    <a:pt x="8" y="0"/>
                    <a:pt x="8" y="0"/>
                  </a:cubicBezTo>
                  <a:cubicBezTo>
                    <a:pt x="8" y="2"/>
                    <a:pt x="9" y="4"/>
                    <a:pt x="9" y="6"/>
                  </a:cubicBezTo>
                  <a:cubicBezTo>
                    <a:pt x="9" y="6"/>
                    <a:pt x="9" y="6"/>
                    <a:pt x="9" y="6"/>
                  </a:cubicBezTo>
                  <a:cubicBezTo>
                    <a:pt x="9" y="6"/>
                    <a:pt x="9" y="6"/>
                    <a:pt x="9" y="6"/>
                  </a:cubicBezTo>
                  <a:cubicBezTo>
                    <a:pt x="10" y="3"/>
                    <a:pt x="13" y="0"/>
                    <a:pt x="18" y="0"/>
                  </a:cubicBezTo>
                  <a:cubicBezTo>
                    <a:pt x="27" y="0"/>
                    <a:pt x="29" y="6"/>
                    <a:pt x="29" y="13"/>
                  </a:cubicBezTo>
                  <a:cubicBezTo>
                    <a:pt x="29" y="37"/>
                    <a:pt x="29" y="37"/>
                    <a:pt x="29" y="37"/>
                  </a:cubicBezTo>
                  <a:cubicBezTo>
                    <a:pt x="20" y="37"/>
                    <a:pt x="20" y="37"/>
                    <a:pt x="20" y="37"/>
                  </a:cubicBezTo>
                  <a:cubicBezTo>
                    <a:pt x="20" y="15"/>
                    <a:pt x="20" y="15"/>
                    <a:pt x="20" y="15"/>
                  </a:cubicBezTo>
                  <a:cubicBezTo>
                    <a:pt x="20" y="9"/>
                    <a:pt x="19" y="7"/>
                    <a:pt x="15" y="7"/>
                  </a:cubicBezTo>
                  <a:cubicBezTo>
                    <a:pt x="11" y="7"/>
                    <a:pt x="9" y="11"/>
                    <a:pt x="9" y="15"/>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0" name="Freeform 34"/>
            <p:cNvSpPr>
              <a:spLocks/>
            </p:cNvSpPr>
            <p:nvPr/>
          </p:nvSpPr>
          <p:spPr bwMode="auto">
            <a:xfrm>
              <a:off x="1321" y="3486"/>
              <a:ext cx="2" cy="15"/>
            </a:xfrm>
            <a:custGeom>
              <a:avLst/>
              <a:gdLst>
                <a:gd name="T0" fmla="*/ 0 w 21"/>
                <a:gd name="T1" fmla="*/ 0 h 128"/>
                <a:gd name="T2" fmla="*/ 0 w 21"/>
                <a:gd name="T3" fmla="*/ 0 h 128"/>
                <a:gd name="T4" fmla="*/ 0 w 21"/>
                <a:gd name="T5" fmla="*/ 0 h 128"/>
                <a:gd name="T6" fmla="*/ 0 w 21"/>
                <a:gd name="T7" fmla="*/ 0 h 128"/>
                <a:gd name="T8" fmla="*/ 0 w 21"/>
                <a:gd name="T9" fmla="*/ 0 h 128"/>
                <a:gd name="T10" fmla="*/ 0 w 21"/>
                <a:gd name="T11" fmla="*/ 0 h 128"/>
                <a:gd name="T12" fmla="*/ 0 60000 65536"/>
                <a:gd name="T13" fmla="*/ 0 60000 65536"/>
                <a:gd name="T14" fmla="*/ 0 60000 65536"/>
                <a:gd name="T15" fmla="*/ 0 60000 65536"/>
                <a:gd name="T16" fmla="*/ 0 60000 65536"/>
                <a:gd name="T17" fmla="*/ 0 60000 65536"/>
                <a:gd name="T18" fmla="*/ 0 w 21"/>
                <a:gd name="T19" fmla="*/ 0 h 128"/>
                <a:gd name="T20" fmla="*/ 21 w 21"/>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21" h="128">
                  <a:moveTo>
                    <a:pt x="0" y="0"/>
                  </a:moveTo>
                  <a:lnTo>
                    <a:pt x="21" y="0"/>
                  </a:lnTo>
                  <a:lnTo>
                    <a:pt x="21" y="128"/>
                  </a:lnTo>
                  <a:lnTo>
                    <a:pt x="0" y="128"/>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1" name="Freeform 35"/>
            <p:cNvSpPr>
              <a:spLocks noEditPoints="1"/>
            </p:cNvSpPr>
            <p:nvPr/>
          </p:nvSpPr>
          <p:spPr bwMode="auto">
            <a:xfrm>
              <a:off x="1326" y="3487"/>
              <a:ext cx="3"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2" name="Freeform 36"/>
            <p:cNvSpPr>
              <a:spLocks/>
            </p:cNvSpPr>
            <p:nvPr/>
          </p:nvSpPr>
          <p:spPr bwMode="auto">
            <a:xfrm>
              <a:off x="1330" y="3491"/>
              <a:ext cx="9" cy="10"/>
            </a:xfrm>
            <a:custGeom>
              <a:avLst/>
              <a:gdLst>
                <a:gd name="T0" fmla="*/ 0 w 78"/>
                <a:gd name="T1" fmla="*/ 0 h 87"/>
                <a:gd name="T2" fmla="*/ 0 w 78"/>
                <a:gd name="T3" fmla="*/ 0 h 87"/>
                <a:gd name="T4" fmla="*/ 0 w 78"/>
                <a:gd name="T5" fmla="*/ 0 h 87"/>
                <a:gd name="T6" fmla="*/ 0 w 78"/>
                <a:gd name="T7" fmla="*/ 0 h 87"/>
                <a:gd name="T8" fmla="*/ 0 w 78"/>
                <a:gd name="T9" fmla="*/ 0 h 87"/>
                <a:gd name="T10" fmla="*/ 0 w 78"/>
                <a:gd name="T11" fmla="*/ 0 h 87"/>
                <a:gd name="T12" fmla="*/ 0 w 78"/>
                <a:gd name="T13" fmla="*/ 0 h 87"/>
                <a:gd name="T14" fmla="*/ 0 w 78"/>
                <a:gd name="T15" fmla="*/ 0 h 87"/>
                <a:gd name="T16" fmla="*/ 0 w 78"/>
                <a:gd name="T17" fmla="*/ 0 h 87"/>
                <a:gd name="T18" fmla="*/ 0 w 78"/>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87"/>
                <a:gd name="T32" fmla="*/ 78 w 78"/>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87">
                  <a:moveTo>
                    <a:pt x="0" y="0"/>
                  </a:moveTo>
                  <a:lnTo>
                    <a:pt x="21" y="0"/>
                  </a:lnTo>
                  <a:lnTo>
                    <a:pt x="40" y="66"/>
                  </a:lnTo>
                  <a:lnTo>
                    <a:pt x="56" y="0"/>
                  </a:lnTo>
                  <a:lnTo>
                    <a:pt x="78" y="0"/>
                  </a:lnTo>
                  <a:lnTo>
                    <a:pt x="49" y="87"/>
                  </a:lnTo>
                  <a:lnTo>
                    <a:pt x="26" y="87"/>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3" name="Freeform 37"/>
            <p:cNvSpPr>
              <a:spLocks noEditPoints="1"/>
            </p:cNvSpPr>
            <p:nvPr/>
          </p:nvSpPr>
          <p:spPr bwMode="auto">
            <a:xfrm>
              <a:off x="1340" y="3491"/>
              <a:ext cx="9"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3"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4" name="Freeform 38"/>
            <p:cNvSpPr>
              <a:spLocks/>
            </p:cNvSpPr>
            <p:nvPr/>
          </p:nvSpPr>
          <p:spPr bwMode="auto">
            <a:xfrm>
              <a:off x="1350" y="3491"/>
              <a:ext cx="7" cy="10"/>
            </a:xfrm>
            <a:custGeom>
              <a:avLst/>
              <a:gdLst>
                <a:gd name="T0" fmla="*/ 0 w 24"/>
                <a:gd name="T1" fmla="*/ 0 h 37"/>
                <a:gd name="T2" fmla="*/ 0 w 24"/>
                <a:gd name="T3" fmla="*/ 0 h 37"/>
                <a:gd name="T4" fmla="*/ 0 w 24"/>
                <a:gd name="T5" fmla="*/ 0 h 37"/>
                <a:gd name="T6" fmla="*/ 0 w 24"/>
                <a:gd name="T7" fmla="*/ 0 h 37"/>
                <a:gd name="T8" fmla="*/ 0 w 24"/>
                <a:gd name="T9" fmla="*/ 0 h 37"/>
                <a:gd name="T10" fmla="*/ 0 w 24"/>
                <a:gd name="T11" fmla="*/ 0 h 37"/>
                <a:gd name="T12" fmla="*/ 0 w 24"/>
                <a:gd name="T13" fmla="*/ 0 h 37"/>
                <a:gd name="T14" fmla="*/ 0 w 24"/>
                <a:gd name="T15" fmla="*/ 0 h 37"/>
                <a:gd name="T16" fmla="*/ 0 w 24"/>
                <a:gd name="T17" fmla="*/ 0 h 37"/>
                <a:gd name="T18" fmla="*/ 0 w 24"/>
                <a:gd name="T19" fmla="*/ 0 h 37"/>
                <a:gd name="T20" fmla="*/ 0 w 24"/>
                <a:gd name="T21" fmla="*/ 0 h 37"/>
                <a:gd name="T22" fmla="*/ 0 w 24"/>
                <a:gd name="T23" fmla="*/ 0 h 37"/>
                <a:gd name="T24" fmla="*/ 0 w 24"/>
                <a:gd name="T25" fmla="*/ 0 h 37"/>
                <a:gd name="T26" fmla="*/ 0 w 24"/>
                <a:gd name="T27" fmla="*/ 0 h 37"/>
                <a:gd name="T28" fmla="*/ 0 w 24"/>
                <a:gd name="T29" fmla="*/ 0 h 37"/>
                <a:gd name="T30" fmla="*/ 0 w 24"/>
                <a:gd name="T31" fmla="*/ 0 h 37"/>
                <a:gd name="T32" fmla="*/ 0 w 24"/>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37"/>
                <a:gd name="T53" fmla="*/ 24 w 24"/>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37">
                  <a:moveTo>
                    <a:pt x="1" y="28"/>
                  </a:moveTo>
                  <a:cubicBezTo>
                    <a:pt x="2" y="29"/>
                    <a:pt x="6" y="30"/>
                    <a:pt x="10" y="30"/>
                  </a:cubicBezTo>
                  <a:cubicBezTo>
                    <a:pt x="13" y="30"/>
                    <a:pt x="16" y="30"/>
                    <a:pt x="16" y="27"/>
                  </a:cubicBezTo>
                  <a:cubicBezTo>
                    <a:pt x="16" y="25"/>
                    <a:pt x="15" y="24"/>
                    <a:pt x="12" y="22"/>
                  </a:cubicBezTo>
                  <a:cubicBezTo>
                    <a:pt x="8" y="20"/>
                    <a:pt x="8" y="20"/>
                    <a:pt x="8" y="20"/>
                  </a:cubicBezTo>
                  <a:cubicBezTo>
                    <a:pt x="4" y="18"/>
                    <a:pt x="0" y="16"/>
                    <a:pt x="0" y="10"/>
                  </a:cubicBezTo>
                  <a:cubicBezTo>
                    <a:pt x="0" y="5"/>
                    <a:pt x="5" y="0"/>
                    <a:pt x="13" y="0"/>
                  </a:cubicBezTo>
                  <a:cubicBezTo>
                    <a:pt x="18" y="0"/>
                    <a:pt x="21" y="1"/>
                    <a:pt x="22" y="1"/>
                  </a:cubicBezTo>
                  <a:cubicBezTo>
                    <a:pt x="22" y="8"/>
                    <a:pt x="22" y="8"/>
                    <a:pt x="22" y="8"/>
                  </a:cubicBezTo>
                  <a:cubicBezTo>
                    <a:pt x="19" y="7"/>
                    <a:pt x="17" y="6"/>
                    <a:pt x="14" y="6"/>
                  </a:cubicBezTo>
                  <a:cubicBezTo>
                    <a:pt x="10" y="6"/>
                    <a:pt x="9" y="8"/>
                    <a:pt x="9" y="10"/>
                  </a:cubicBezTo>
                  <a:cubicBezTo>
                    <a:pt x="9" y="12"/>
                    <a:pt x="10" y="13"/>
                    <a:pt x="13" y="14"/>
                  </a:cubicBezTo>
                  <a:cubicBezTo>
                    <a:pt x="17" y="17"/>
                    <a:pt x="17" y="17"/>
                    <a:pt x="17" y="17"/>
                  </a:cubicBezTo>
                  <a:cubicBezTo>
                    <a:pt x="22" y="20"/>
                    <a:pt x="24" y="22"/>
                    <a:pt x="24" y="26"/>
                  </a:cubicBezTo>
                  <a:cubicBezTo>
                    <a:pt x="24" y="33"/>
                    <a:pt x="18" y="37"/>
                    <a:pt x="10" y="37"/>
                  </a:cubicBezTo>
                  <a:cubicBezTo>
                    <a:pt x="6" y="37"/>
                    <a:pt x="2" y="36"/>
                    <a:pt x="0" y="35"/>
                  </a:cubicBezTo>
                  <a:cubicBezTo>
                    <a:pt x="1" y="28"/>
                    <a:pt x="1" y="28"/>
                    <a:pt x="1"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5" name="Freeform 39"/>
            <p:cNvSpPr>
              <a:spLocks/>
            </p:cNvSpPr>
            <p:nvPr/>
          </p:nvSpPr>
          <p:spPr bwMode="auto">
            <a:xfrm>
              <a:off x="1185" y="3433"/>
              <a:ext cx="38" cy="43"/>
            </a:xfrm>
            <a:custGeom>
              <a:avLst/>
              <a:gdLst>
                <a:gd name="T0" fmla="*/ 0 w 138"/>
                <a:gd name="T1" fmla="*/ 0 h 152"/>
                <a:gd name="T2" fmla="*/ 0 w 138"/>
                <a:gd name="T3" fmla="*/ 0 h 152"/>
                <a:gd name="T4" fmla="*/ 0 w 138"/>
                <a:gd name="T5" fmla="*/ 0 h 152"/>
                <a:gd name="T6" fmla="*/ 0 w 138"/>
                <a:gd name="T7" fmla="*/ 0 h 152"/>
                <a:gd name="T8" fmla="*/ 0 w 138"/>
                <a:gd name="T9" fmla="*/ 0 h 152"/>
                <a:gd name="T10" fmla="*/ 0 w 138"/>
                <a:gd name="T11" fmla="*/ 0 h 152"/>
                <a:gd name="T12" fmla="*/ 0 w 138"/>
                <a:gd name="T13" fmla="*/ 0 h 152"/>
                <a:gd name="T14" fmla="*/ 0 w 138"/>
                <a:gd name="T15" fmla="*/ 0 h 152"/>
                <a:gd name="T16" fmla="*/ 0 w 138"/>
                <a:gd name="T17" fmla="*/ 0 h 152"/>
                <a:gd name="T18" fmla="*/ 0 w 138"/>
                <a:gd name="T19" fmla="*/ 0 h 152"/>
                <a:gd name="T20" fmla="*/ 0 w 138"/>
                <a:gd name="T21" fmla="*/ 0 h 152"/>
                <a:gd name="T22" fmla="*/ 0 w 138"/>
                <a:gd name="T23" fmla="*/ 0 h 152"/>
                <a:gd name="T24" fmla="*/ 0 w 138"/>
                <a:gd name="T25" fmla="*/ 0 h 152"/>
                <a:gd name="T26" fmla="*/ 0 w 138"/>
                <a:gd name="T27" fmla="*/ 0 h 152"/>
                <a:gd name="T28" fmla="*/ 0 w 138"/>
                <a:gd name="T29" fmla="*/ 0 h 152"/>
                <a:gd name="T30" fmla="*/ 0 w 138"/>
                <a:gd name="T31" fmla="*/ 0 h 152"/>
                <a:gd name="T32" fmla="*/ 0 w 138"/>
                <a:gd name="T33" fmla="*/ 0 h 152"/>
                <a:gd name="T34" fmla="*/ 0 w 138"/>
                <a:gd name="T35" fmla="*/ 0 h 152"/>
                <a:gd name="T36" fmla="*/ 0 w 138"/>
                <a:gd name="T37" fmla="*/ 0 h 152"/>
                <a:gd name="T38" fmla="*/ 0 w 138"/>
                <a:gd name="T39" fmla="*/ 0 h 152"/>
                <a:gd name="T40" fmla="*/ 0 w 138"/>
                <a:gd name="T41" fmla="*/ 0 h 152"/>
                <a:gd name="T42" fmla="*/ 0 w 138"/>
                <a:gd name="T43" fmla="*/ 0 h 152"/>
                <a:gd name="T44" fmla="*/ 0 w 138"/>
                <a:gd name="T45" fmla="*/ 0 h 152"/>
                <a:gd name="T46" fmla="*/ 0 w 138"/>
                <a:gd name="T47" fmla="*/ 0 h 152"/>
                <a:gd name="T48" fmla="*/ 0 w 138"/>
                <a:gd name="T49" fmla="*/ 0 h 152"/>
                <a:gd name="T50" fmla="*/ 0 w 138"/>
                <a:gd name="T51" fmla="*/ 0 h 1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8"/>
                <a:gd name="T79" fmla="*/ 0 h 152"/>
                <a:gd name="T80" fmla="*/ 138 w 138"/>
                <a:gd name="T81" fmla="*/ 152 h 1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8" h="152">
                  <a:moveTo>
                    <a:pt x="2" y="0"/>
                  </a:moveTo>
                  <a:cubicBezTo>
                    <a:pt x="134" y="1"/>
                    <a:pt x="134" y="1"/>
                    <a:pt x="134" y="1"/>
                  </a:cubicBezTo>
                  <a:cubicBezTo>
                    <a:pt x="134" y="40"/>
                    <a:pt x="134" y="40"/>
                    <a:pt x="134" y="40"/>
                  </a:cubicBezTo>
                  <a:cubicBezTo>
                    <a:pt x="134" y="42"/>
                    <a:pt x="131" y="42"/>
                    <a:pt x="131" y="39"/>
                  </a:cubicBezTo>
                  <a:cubicBezTo>
                    <a:pt x="129" y="33"/>
                    <a:pt x="118" y="18"/>
                    <a:pt x="116" y="16"/>
                  </a:cubicBezTo>
                  <a:cubicBezTo>
                    <a:pt x="61" y="16"/>
                    <a:pt x="61" y="16"/>
                    <a:pt x="61" y="16"/>
                  </a:cubicBezTo>
                  <a:cubicBezTo>
                    <a:pt x="61" y="64"/>
                    <a:pt x="61" y="64"/>
                    <a:pt x="61" y="64"/>
                  </a:cubicBezTo>
                  <a:cubicBezTo>
                    <a:pt x="107" y="64"/>
                    <a:pt x="107" y="64"/>
                    <a:pt x="107" y="64"/>
                  </a:cubicBezTo>
                  <a:cubicBezTo>
                    <a:pt x="111" y="63"/>
                    <a:pt x="116" y="53"/>
                    <a:pt x="120" y="44"/>
                  </a:cubicBezTo>
                  <a:cubicBezTo>
                    <a:pt x="121" y="41"/>
                    <a:pt x="123" y="43"/>
                    <a:pt x="123" y="44"/>
                  </a:cubicBezTo>
                  <a:cubicBezTo>
                    <a:pt x="123" y="59"/>
                    <a:pt x="123" y="87"/>
                    <a:pt x="123" y="98"/>
                  </a:cubicBezTo>
                  <a:cubicBezTo>
                    <a:pt x="123" y="102"/>
                    <a:pt x="121" y="104"/>
                    <a:pt x="120" y="100"/>
                  </a:cubicBezTo>
                  <a:cubicBezTo>
                    <a:pt x="118" y="96"/>
                    <a:pt x="112" y="83"/>
                    <a:pt x="108" y="79"/>
                  </a:cubicBezTo>
                  <a:cubicBezTo>
                    <a:pt x="61" y="79"/>
                    <a:pt x="61" y="79"/>
                    <a:pt x="61" y="79"/>
                  </a:cubicBezTo>
                  <a:cubicBezTo>
                    <a:pt x="61" y="134"/>
                    <a:pt x="61" y="134"/>
                    <a:pt x="61" y="134"/>
                  </a:cubicBezTo>
                  <a:cubicBezTo>
                    <a:pt x="121" y="134"/>
                    <a:pt x="121" y="134"/>
                    <a:pt x="121" y="134"/>
                  </a:cubicBezTo>
                  <a:cubicBezTo>
                    <a:pt x="124" y="131"/>
                    <a:pt x="133" y="112"/>
                    <a:pt x="134" y="107"/>
                  </a:cubicBezTo>
                  <a:cubicBezTo>
                    <a:pt x="134" y="105"/>
                    <a:pt x="138" y="105"/>
                    <a:pt x="138" y="106"/>
                  </a:cubicBezTo>
                  <a:cubicBezTo>
                    <a:pt x="138" y="151"/>
                    <a:pt x="138" y="151"/>
                    <a:pt x="138" y="151"/>
                  </a:cubicBezTo>
                  <a:cubicBezTo>
                    <a:pt x="44" y="150"/>
                    <a:pt x="44" y="150"/>
                    <a:pt x="44" y="150"/>
                  </a:cubicBezTo>
                  <a:cubicBezTo>
                    <a:pt x="25" y="150"/>
                    <a:pt x="21" y="150"/>
                    <a:pt x="2" y="152"/>
                  </a:cubicBezTo>
                  <a:cubicBezTo>
                    <a:pt x="0" y="152"/>
                    <a:pt x="0" y="148"/>
                    <a:pt x="2" y="147"/>
                  </a:cubicBezTo>
                  <a:cubicBezTo>
                    <a:pt x="22" y="137"/>
                    <a:pt x="25" y="142"/>
                    <a:pt x="25" y="113"/>
                  </a:cubicBezTo>
                  <a:cubicBezTo>
                    <a:pt x="25" y="32"/>
                    <a:pt x="25" y="32"/>
                    <a:pt x="25" y="32"/>
                  </a:cubicBezTo>
                  <a:cubicBezTo>
                    <a:pt x="25" y="10"/>
                    <a:pt x="19" y="11"/>
                    <a:pt x="2" y="5"/>
                  </a:cubicBezTo>
                  <a:cubicBezTo>
                    <a:pt x="0" y="4"/>
                    <a:pt x="1" y="1"/>
                    <a:pt x="2"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6" name="Freeform 40"/>
            <p:cNvSpPr>
              <a:spLocks/>
            </p:cNvSpPr>
            <p:nvPr/>
          </p:nvSpPr>
          <p:spPr bwMode="auto">
            <a:xfrm>
              <a:off x="1226" y="3433"/>
              <a:ext cx="70" cy="43"/>
            </a:xfrm>
            <a:custGeom>
              <a:avLst/>
              <a:gdLst>
                <a:gd name="T0" fmla="*/ 0 w 252"/>
                <a:gd name="T1" fmla="*/ 0 h 151"/>
                <a:gd name="T2" fmla="*/ 0 w 252"/>
                <a:gd name="T3" fmla="*/ 0 h 151"/>
                <a:gd name="T4" fmla="*/ 0 w 252"/>
                <a:gd name="T5" fmla="*/ 0 h 151"/>
                <a:gd name="T6" fmla="*/ 0 w 252"/>
                <a:gd name="T7" fmla="*/ 0 h 151"/>
                <a:gd name="T8" fmla="*/ 0 w 252"/>
                <a:gd name="T9" fmla="*/ 0 h 151"/>
                <a:gd name="T10" fmla="*/ 0 w 252"/>
                <a:gd name="T11" fmla="*/ 0 h 151"/>
                <a:gd name="T12" fmla="*/ 0 w 252"/>
                <a:gd name="T13" fmla="*/ 0 h 151"/>
                <a:gd name="T14" fmla="*/ 0 w 252"/>
                <a:gd name="T15" fmla="*/ 0 h 151"/>
                <a:gd name="T16" fmla="*/ 0 w 252"/>
                <a:gd name="T17" fmla="*/ 0 h 151"/>
                <a:gd name="T18" fmla="*/ 0 w 252"/>
                <a:gd name="T19" fmla="*/ 0 h 151"/>
                <a:gd name="T20" fmla="*/ 0 w 252"/>
                <a:gd name="T21" fmla="*/ 0 h 151"/>
                <a:gd name="T22" fmla="*/ 0 w 252"/>
                <a:gd name="T23" fmla="*/ 0 h 151"/>
                <a:gd name="T24" fmla="*/ 0 w 252"/>
                <a:gd name="T25" fmla="*/ 0 h 151"/>
                <a:gd name="T26" fmla="*/ 0 w 252"/>
                <a:gd name="T27" fmla="*/ 0 h 151"/>
                <a:gd name="T28" fmla="*/ 0 w 252"/>
                <a:gd name="T29" fmla="*/ 0 h 151"/>
                <a:gd name="T30" fmla="*/ 0 w 252"/>
                <a:gd name="T31" fmla="*/ 0 h 151"/>
                <a:gd name="T32" fmla="*/ 0 w 252"/>
                <a:gd name="T33" fmla="*/ 0 h 151"/>
                <a:gd name="T34" fmla="*/ 0 w 252"/>
                <a:gd name="T35" fmla="*/ 0 h 151"/>
                <a:gd name="T36" fmla="*/ 0 w 252"/>
                <a:gd name="T37" fmla="*/ 0 h 151"/>
                <a:gd name="T38" fmla="*/ 0 w 252"/>
                <a:gd name="T39" fmla="*/ 0 h 151"/>
                <a:gd name="T40" fmla="*/ 0 w 252"/>
                <a:gd name="T41" fmla="*/ 0 h 151"/>
                <a:gd name="T42" fmla="*/ 0 w 252"/>
                <a:gd name="T43" fmla="*/ 0 h 151"/>
                <a:gd name="T44" fmla="*/ 0 w 252"/>
                <a:gd name="T45" fmla="*/ 0 h 151"/>
                <a:gd name="T46" fmla="*/ 0 w 252"/>
                <a:gd name="T47" fmla="*/ 0 h 151"/>
                <a:gd name="T48" fmla="*/ 0 w 252"/>
                <a:gd name="T49" fmla="*/ 0 h 151"/>
                <a:gd name="T50" fmla="*/ 0 w 252"/>
                <a:gd name="T51" fmla="*/ 0 h 151"/>
                <a:gd name="T52" fmla="*/ 0 w 252"/>
                <a:gd name="T53" fmla="*/ 0 h 1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2"/>
                <a:gd name="T82" fmla="*/ 0 h 151"/>
                <a:gd name="T83" fmla="*/ 252 w 252"/>
                <a:gd name="T84" fmla="*/ 151 h 1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2" h="151">
                  <a:moveTo>
                    <a:pt x="18" y="0"/>
                  </a:moveTo>
                  <a:cubicBezTo>
                    <a:pt x="79" y="1"/>
                    <a:pt x="79" y="1"/>
                    <a:pt x="79" y="1"/>
                  </a:cubicBezTo>
                  <a:cubicBezTo>
                    <a:pt x="126" y="97"/>
                    <a:pt x="126" y="97"/>
                    <a:pt x="126" y="97"/>
                  </a:cubicBezTo>
                  <a:cubicBezTo>
                    <a:pt x="175" y="2"/>
                    <a:pt x="175" y="2"/>
                    <a:pt x="175" y="2"/>
                  </a:cubicBezTo>
                  <a:cubicBezTo>
                    <a:pt x="175" y="2"/>
                    <a:pt x="213" y="2"/>
                    <a:pt x="216" y="2"/>
                  </a:cubicBezTo>
                  <a:cubicBezTo>
                    <a:pt x="220" y="2"/>
                    <a:pt x="233" y="1"/>
                    <a:pt x="235" y="0"/>
                  </a:cubicBezTo>
                  <a:cubicBezTo>
                    <a:pt x="237" y="0"/>
                    <a:pt x="237" y="4"/>
                    <a:pt x="236" y="5"/>
                  </a:cubicBezTo>
                  <a:cubicBezTo>
                    <a:pt x="234" y="6"/>
                    <a:pt x="214" y="14"/>
                    <a:pt x="212" y="17"/>
                  </a:cubicBezTo>
                  <a:cubicBezTo>
                    <a:pt x="224" y="135"/>
                    <a:pt x="224" y="135"/>
                    <a:pt x="224" y="135"/>
                  </a:cubicBezTo>
                  <a:cubicBezTo>
                    <a:pt x="225" y="139"/>
                    <a:pt x="246" y="147"/>
                    <a:pt x="250" y="148"/>
                  </a:cubicBezTo>
                  <a:cubicBezTo>
                    <a:pt x="252" y="148"/>
                    <a:pt x="251" y="151"/>
                    <a:pt x="250" y="151"/>
                  </a:cubicBezTo>
                  <a:cubicBezTo>
                    <a:pt x="237" y="150"/>
                    <a:pt x="178" y="150"/>
                    <a:pt x="165" y="151"/>
                  </a:cubicBezTo>
                  <a:cubicBezTo>
                    <a:pt x="164" y="151"/>
                    <a:pt x="158" y="149"/>
                    <a:pt x="164" y="147"/>
                  </a:cubicBezTo>
                  <a:cubicBezTo>
                    <a:pt x="171" y="145"/>
                    <a:pt x="185" y="141"/>
                    <a:pt x="187" y="136"/>
                  </a:cubicBezTo>
                  <a:cubicBezTo>
                    <a:pt x="179" y="33"/>
                    <a:pt x="179" y="33"/>
                    <a:pt x="179" y="33"/>
                  </a:cubicBezTo>
                  <a:cubicBezTo>
                    <a:pt x="121" y="151"/>
                    <a:pt x="121" y="151"/>
                    <a:pt x="121" y="151"/>
                  </a:cubicBezTo>
                  <a:cubicBezTo>
                    <a:pt x="111" y="151"/>
                    <a:pt x="111" y="151"/>
                    <a:pt x="111" y="151"/>
                  </a:cubicBezTo>
                  <a:cubicBezTo>
                    <a:pt x="58" y="36"/>
                    <a:pt x="58" y="36"/>
                    <a:pt x="58" y="36"/>
                  </a:cubicBezTo>
                  <a:cubicBezTo>
                    <a:pt x="48" y="135"/>
                    <a:pt x="48" y="135"/>
                    <a:pt x="48" y="135"/>
                  </a:cubicBezTo>
                  <a:cubicBezTo>
                    <a:pt x="52" y="142"/>
                    <a:pt x="70" y="146"/>
                    <a:pt x="72" y="147"/>
                  </a:cubicBezTo>
                  <a:cubicBezTo>
                    <a:pt x="74" y="147"/>
                    <a:pt x="74" y="151"/>
                    <a:pt x="73" y="150"/>
                  </a:cubicBezTo>
                  <a:cubicBezTo>
                    <a:pt x="60" y="149"/>
                    <a:pt x="13" y="150"/>
                    <a:pt x="7" y="151"/>
                  </a:cubicBezTo>
                  <a:cubicBezTo>
                    <a:pt x="5" y="151"/>
                    <a:pt x="0" y="148"/>
                    <a:pt x="6" y="146"/>
                  </a:cubicBezTo>
                  <a:cubicBezTo>
                    <a:pt x="23" y="141"/>
                    <a:pt x="28" y="146"/>
                    <a:pt x="32" y="107"/>
                  </a:cubicBezTo>
                  <a:cubicBezTo>
                    <a:pt x="42" y="23"/>
                    <a:pt x="42" y="23"/>
                    <a:pt x="42" y="23"/>
                  </a:cubicBezTo>
                  <a:cubicBezTo>
                    <a:pt x="43" y="9"/>
                    <a:pt x="26" y="7"/>
                    <a:pt x="18" y="4"/>
                  </a:cubicBezTo>
                  <a:cubicBezTo>
                    <a:pt x="16" y="4"/>
                    <a:pt x="15" y="0"/>
                    <a:pt x="18"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7" name="Freeform 41"/>
            <p:cNvSpPr>
              <a:spLocks/>
            </p:cNvSpPr>
            <p:nvPr/>
          </p:nvSpPr>
          <p:spPr bwMode="auto">
            <a:xfrm>
              <a:off x="1290" y="3431"/>
              <a:ext cx="41" cy="48"/>
            </a:xfrm>
            <a:custGeom>
              <a:avLst/>
              <a:gdLst>
                <a:gd name="T0" fmla="*/ 0 w 146"/>
                <a:gd name="T1" fmla="*/ 0 h 174"/>
                <a:gd name="T2" fmla="*/ 0 w 146"/>
                <a:gd name="T3" fmla="*/ 0 h 174"/>
                <a:gd name="T4" fmla="*/ 0 w 146"/>
                <a:gd name="T5" fmla="*/ 0 h 174"/>
                <a:gd name="T6" fmla="*/ 0 w 146"/>
                <a:gd name="T7" fmla="*/ 0 h 174"/>
                <a:gd name="T8" fmla="*/ 0 w 146"/>
                <a:gd name="T9" fmla="*/ 0 h 174"/>
                <a:gd name="T10" fmla="*/ 0 w 146"/>
                <a:gd name="T11" fmla="*/ 0 h 174"/>
                <a:gd name="T12" fmla="*/ 0 w 146"/>
                <a:gd name="T13" fmla="*/ 0 h 174"/>
                <a:gd name="T14" fmla="*/ 0 w 146"/>
                <a:gd name="T15" fmla="*/ 0 h 174"/>
                <a:gd name="T16" fmla="*/ 0 w 146"/>
                <a:gd name="T17" fmla="*/ 0 h 174"/>
                <a:gd name="T18" fmla="*/ 0 w 146"/>
                <a:gd name="T19" fmla="*/ 0 h 174"/>
                <a:gd name="T20" fmla="*/ 0 w 146"/>
                <a:gd name="T21" fmla="*/ 0 h 174"/>
                <a:gd name="T22" fmla="*/ 0 w 146"/>
                <a:gd name="T23" fmla="*/ 0 h 174"/>
                <a:gd name="T24" fmla="*/ 0 w 146"/>
                <a:gd name="T25" fmla="*/ 0 h 174"/>
                <a:gd name="T26" fmla="*/ 0 w 146"/>
                <a:gd name="T27" fmla="*/ 0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6"/>
                <a:gd name="T43" fmla="*/ 0 h 174"/>
                <a:gd name="T44" fmla="*/ 146 w 146"/>
                <a:gd name="T45" fmla="*/ 174 h 1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6" h="174">
                  <a:moveTo>
                    <a:pt x="141" y="48"/>
                  </a:moveTo>
                  <a:cubicBezTo>
                    <a:pt x="143" y="10"/>
                    <a:pt x="143" y="10"/>
                    <a:pt x="143" y="10"/>
                  </a:cubicBezTo>
                  <a:cubicBezTo>
                    <a:pt x="125" y="7"/>
                    <a:pt x="83" y="0"/>
                    <a:pt x="47" y="26"/>
                  </a:cubicBezTo>
                  <a:cubicBezTo>
                    <a:pt x="10" y="53"/>
                    <a:pt x="0" y="123"/>
                    <a:pt x="48" y="154"/>
                  </a:cubicBezTo>
                  <a:cubicBezTo>
                    <a:pt x="80" y="174"/>
                    <a:pt x="138" y="160"/>
                    <a:pt x="142" y="158"/>
                  </a:cubicBezTo>
                  <a:cubicBezTo>
                    <a:pt x="144" y="157"/>
                    <a:pt x="146" y="156"/>
                    <a:pt x="146" y="154"/>
                  </a:cubicBezTo>
                  <a:cubicBezTo>
                    <a:pt x="146" y="152"/>
                    <a:pt x="146" y="118"/>
                    <a:pt x="146" y="116"/>
                  </a:cubicBezTo>
                  <a:cubicBezTo>
                    <a:pt x="146" y="114"/>
                    <a:pt x="144" y="115"/>
                    <a:pt x="142" y="116"/>
                  </a:cubicBezTo>
                  <a:cubicBezTo>
                    <a:pt x="141" y="118"/>
                    <a:pt x="134" y="143"/>
                    <a:pt x="128" y="146"/>
                  </a:cubicBezTo>
                  <a:cubicBezTo>
                    <a:pt x="115" y="153"/>
                    <a:pt x="82" y="157"/>
                    <a:pt x="65" y="123"/>
                  </a:cubicBezTo>
                  <a:cubicBezTo>
                    <a:pt x="54" y="100"/>
                    <a:pt x="54" y="69"/>
                    <a:pt x="70" y="41"/>
                  </a:cubicBezTo>
                  <a:cubicBezTo>
                    <a:pt x="87" y="12"/>
                    <a:pt x="118" y="20"/>
                    <a:pt x="122" y="23"/>
                  </a:cubicBezTo>
                  <a:cubicBezTo>
                    <a:pt x="129" y="27"/>
                    <a:pt x="134" y="36"/>
                    <a:pt x="137" y="48"/>
                  </a:cubicBezTo>
                  <a:cubicBezTo>
                    <a:pt x="138" y="53"/>
                    <a:pt x="141" y="52"/>
                    <a:pt x="141" y="48"/>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sp>
          <p:nvSpPr>
            <p:cNvPr id="158" name="Freeform 42"/>
            <p:cNvSpPr>
              <a:spLocks/>
            </p:cNvSpPr>
            <p:nvPr/>
          </p:nvSpPr>
          <p:spPr bwMode="auto">
            <a:xfrm>
              <a:off x="1333" y="3423"/>
              <a:ext cx="14" cy="20"/>
            </a:xfrm>
            <a:custGeom>
              <a:avLst/>
              <a:gdLst>
                <a:gd name="T0" fmla="*/ 0 w 49"/>
                <a:gd name="T1" fmla="*/ 0 h 71"/>
                <a:gd name="T2" fmla="*/ 0 w 49"/>
                <a:gd name="T3" fmla="*/ 0 h 71"/>
                <a:gd name="T4" fmla="*/ 0 w 49"/>
                <a:gd name="T5" fmla="*/ 0 h 71"/>
                <a:gd name="T6" fmla="*/ 0 w 49"/>
                <a:gd name="T7" fmla="*/ 0 h 71"/>
                <a:gd name="T8" fmla="*/ 0 w 49"/>
                <a:gd name="T9" fmla="*/ 0 h 71"/>
                <a:gd name="T10" fmla="*/ 0 w 49"/>
                <a:gd name="T11" fmla="*/ 0 h 71"/>
                <a:gd name="T12" fmla="*/ 0 w 49"/>
                <a:gd name="T13" fmla="*/ 0 h 71"/>
                <a:gd name="T14" fmla="*/ 0 w 49"/>
                <a:gd name="T15" fmla="*/ 0 h 71"/>
                <a:gd name="T16" fmla="*/ 0 w 49"/>
                <a:gd name="T17" fmla="*/ 0 h 71"/>
                <a:gd name="T18" fmla="*/ 0 w 49"/>
                <a:gd name="T19" fmla="*/ 0 h 71"/>
                <a:gd name="T20" fmla="*/ 0 w 49"/>
                <a:gd name="T21" fmla="*/ 0 h 71"/>
                <a:gd name="T22" fmla="*/ 0 w 49"/>
                <a:gd name="T23" fmla="*/ 0 h 71"/>
                <a:gd name="T24" fmla="*/ 0 w 49"/>
                <a:gd name="T25" fmla="*/ 0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71"/>
                <a:gd name="T41" fmla="*/ 49 w 49"/>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71">
                  <a:moveTo>
                    <a:pt x="1" y="17"/>
                  </a:moveTo>
                  <a:cubicBezTo>
                    <a:pt x="19" y="0"/>
                    <a:pt x="35" y="6"/>
                    <a:pt x="40" y="12"/>
                  </a:cubicBezTo>
                  <a:cubicBezTo>
                    <a:pt x="46" y="17"/>
                    <a:pt x="49" y="29"/>
                    <a:pt x="36" y="42"/>
                  </a:cubicBezTo>
                  <a:cubicBezTo>
                    <a:pt x="30" y="48"/>
                    <a:pt x="17" y="59"/>
                    <a:pt x="17" y="59"/>
                  </a:cubicBezTo>
                  <a:cubicBezTo>
                    <a:pt x="17" y="59"/>
                    <a:pt x="38" y="59"/>
                    <a:pt x="37" y="59"/>
                  </a:cubicBezTo>
                  <a:cubicBezTo>
                    <a:pt x="39" y="58"/>
                    <a:pt x="43" y="51"/>
                    <a:pt x="44" y="49"/>
                  </a:cubicBezTo>
                  <a:cubicBezTo>
                    <a:pt x="45" y="48"/>
                    <a:pt x="46" y="48"/>
                    <a:pt x="46" y="50"/>
                  </a:cubicBezTo>
                  <a:cubicBezTo>
                    <a:pt x="46" y="51"/>
                    <a:pt x="46" y="71"/>
                    <a:pt x="46" y="71"/>
                  </a:cubicBezTo>
                  <a:cubicBezTo>
                    <a:pt x="40" y="71"/>
                    <a:pt x="5" y="71"/>
                    <a:pt x="0" y="71"/>
                  </a:cubicBezTo>
                  <a:cubicBezTo>
                    <a:pt x="0" y="64"/>
                    <a:pt x="0" y="64"/>
                    <a:pt x="0" y="64"/>
                  </a:cubicBezTo>
                  <a:cubicBezTo>
                    <a:pt x="9" y="56"/>
                    <a:pt x="18" y="46"/>
                    <a:pt x="24" y="38"/>
                  </a:cubicBezTo>
                  <a:cubicBezTo>
                    <a:pt x="31" y="29"/>
                    <a:pt x="30" y="7"/>
                    <a:pt x="6" y="20"/>
                  </a:cubicBezTo>
                  <a:cubicBezTo>
                    <a:pt x="3" y="22"/>
                    <a:pt x="0" y="20"/>
                    <a:pt x="1" y="17"/>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grpSp>
      <p:pic>
        <p:nvPicPr>
          <p:cNvPr id="159" name="Picture 22"/>
          <p:cNvPicPr>
            <a:picLocks noChangeAspect="1" noChangeArrowheads="1"/>
          </p:cNvPicPr>
          <p:nvPr/>
        </p:nvPicPr>
        <p:blipFill>
          <a:blip r:embed="rId14" cstate="print">
            <a:clrChange>
              <a:clrFrom>
                <a:srgbClr val="FFFFFF"/>
              </a:clrFrom>
              <a:clrTo>
                <a:srgbClr val="FFFFFF">
                  <a:alpha val="0"/>
                </a:srgbClr>
              </a:clrTo>
            </a:clrChange>
          </a:blip>
          <a:srcRect t="14999" r="76337" b="14999"/>
          <a:stretch>
            <a:fillRect/>
          </a:stretch>
        </p:blipFill>
        <p:spPr bwMode="auto">
          <a:xfrm>
            <a:off x="3718146" y="3254179"/>
            <a:ext cx="574225" cy="261801"/>
          </a:xfrm>
          <a:prstGeom prst="rect">
            <a:avLst/>
          </a:prstGeom>
          <a:noFill/>
          <a:ln w="9525">
            <a:noFill/>
            <a:miter lim="800000"/>
            <a:headEnd/>
            <a:tailEnd/>
          </a:ln>
        </p:spPr>
      </p:pic>
      <p:pic>
        <p:nvPicPr>
          <p:cNvPr id="160" name="Picture 4"/>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2224267" y="2873179"/>
            <a:ext cx="517345" cy="163625"/>
          </a:xfrm>
          <a:prstGeom prst="rect">
            <a:avLst/>
          </a:prstGeom>
          <a:noFill/>
          <a:ln w="9525">
            <a:noFill/>
            <a:miter lim="800000"/>
            <a:headEnd/>
            <a:tailEnd/>
          </a:ln>
        </p:spPr>
      </p:pic>
      <p:pic>
        <p:nvPicPr>
          <p:cNvPr id="161" name="Picture 19"/>
          <p:cNvPicPr>
            <a:picLocks noChangeAspect="1" noChangeArrowheads="1"/>
          </p:cNvPicPr>
          <p:nvPr/>
        </p:nvPicPr>
        <p:blipFill>
          <a:blip r:embed="rId16" cstate="print"/>
          <a:stretch>
            <a:fillRect/>
          </a:stretch>
        </p:blipFill>
        <p:spPr bwMode="auto">
          <a:xfrm>
            <a:off x="3061902" y="3607157"/>
            <a:ext cx="517910" cy="189479"/>
          </a:xfrm>
          <a:prstGeom prst="rect">
            <a:avLst/>
          </a:prstGeom>
          <a:noFill/>
          <a:ln w="9525">
            <a:noFill/>
            <a:miter lim="800000"/>
            <a:headEnd/>
            <a:tailEnd/>
          </a:ln>
        </p:spPr>
      </p:pic>
      <p:pic>
        <p:nvPicPr>
          <p:cNvPr id="162" name="Picture 20"/>
          <p:cNvPicPr>
            <a:picLocks noChangeAspect="1" noChangeArrowheads="1"/>
          </p:cNvPicPr>
          <p:nvPr/>
        </p:nvPicPr>
        <p:blipFill>
          <a:blip r:embed="rId17" cstate="print"/>
          <a:stretch>
            <a:fillRect/>
          </a:stretch>
        </p:blipFill>
        <p:spPr bwMode="auto">
          <a:xfrm>
            <a:off x="3489546" y="4244779"/>
            <a:ext cx="712534" cy="197495"/>
          </a:xfrm>
          <a:prstGeom prst="rect">
            <a:avLst/>
          </a:prstGeom>
          <a:noFill/>
          <a:ln w="9525">
            <a:noFill/>
            <a:miter lim="800000"/>
            <a:headEnd/>
            <a:tailEnd/>
          </a:ln>
        </p:spPr>
      </p:pic>
      <p:pic>
        <p:nvPicPr>
          <p:cNvPr id="163" name="Picture 18" descr="http://www.netapp.com/images/netapp-logo.gif"/>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2817812" y="4379204"/>
            <a:ext cx="204532" cy="246575"/>
          </a:xfrm>
          <a:prstGeom prst="rect">
            <a:avLst/>
          </a:prstGeom>
          <a:noFill/>
          <a:ln w="9525">
            <a:noFill/>
            <a:miter lim="800000"/>
            <a:headEnd/>
            <a:tailEnd/>
          </a:ln>
        </p:spPr>
      </p:pic>
      <p:sp>
        <p:nvSpPr>
          <p:cNvPr id="164" name="Freeform 108"/>
          <p:cNvSpPr>
            <a:spLocks noChangeAspect="1" noEditPoints="1"/>
          </p:cNvSpPr>
          <p:nvPr/>
        </p:nvSpPr>
        <p:spPr bwMode="auto">
          <a:xfrm>
            <a:off x="2879946" y="2873179"/>
            <a:ext cx="698781" cy="98175"/>
          </a:xfrm>
          <a:custGeom>
            <a:avLst/>
            <a:gdLst>
              <a:gd name="T0" fmla="*/ 0 w 661"/>
              <a:gd name="T1" fmla="*/ 0 h 86"/>
              <a:gd name="T2" fmla="*/ 0 w 661"/>
              <a:gd name="T3" fmla="*/ 0 h 86"/>
              <a:gd name="T4" fmla="*/ 0 w 661"/>
              <a:gd name="T5" fmla="*/ 0 h 86"/>
              <a:gd name="T6" fmla="*/ 0 w 661"/>
              <a:gd name="T7" fmla="*/ 0 h 86"/>
              <a:gd name="T8" fmla="*/ 0 w 661"/>
              <a:gd name="T9" fmla="*/ 0 h 86"/>
              <a:gd name="T10" fmla="*/ 0 w 661"/>
              <a:gd name="T11" fmla="*/ 0 h 86"/>
              <a:gd name="T12" fmla="*/ 0 w 661"/>
              <a:gd name="T13" fmla="*/ 0 h 86"/>
              <a:gd name="T14" fmla="*/ 0 w 661"/>
              <a:gd name="T15" fmla="*/ 0 h 86"/>
              <a:gd name="T16" fmla="*/ 0 w 661"/>
              <a:gd name="T17" fmla="*/ 0 h 86"/>
              <a:gd name="T18" fmla="*/ 0 w 661"/>
              <a:gd name="T19" fmla="*/ 0 h 86"/>
              <a:gd name="T20" fmla="*/ 0 w 661"/>
              <a:gd name="T21" fmla="*/ 0 h 86"/>
              <a:gd name="T22" fmla="*/ 0 w 661"/>
              <a:gd name="T23" fmla="*/ 0 h 86"/>
              <a:gd name="T24" fmla="*/ 0 w 661"/>
              <a:gd name="T25" fmla="*/ 0 h 86"/>
              <a:gd name="T26" fmla="*/ 0 w 661"/>
              <a:gd name="T27" fmla="*/ 0 h 86"/>
              <a:gd name="T28" fmla="*/ 0 w 661"/>
              <a:gd name="T29" fmla="*/ 0 h 86"/>
              <a:gd name="T30" fmla="*/ 0 w 661"/>
              <a:gd name="T31" fmla="*/ 0 h 86"/>
              <a:gd name="T32" fmla="*/ 0 w 661"/>
              <a:gd name="T33" fmla="*/ 0 h 86"/>
              <a:gd name="T34" fmla="*/ 0 w 661"/>
              <a:gd name="T35" fmla="*/ 0 h 86"/>
              <a:gd name="T36" fmla="*/ 0 w 661"/>
              <a:gd name="T37" fmla="*/ 0 h 86"/>
              <a:gd name="T38" fmla="*/ 0 w 661"/>
              <a:gd name="T39" fmla="*/ 0 h 86"/>
              <a:gd name="T40" fmla="*/ 0 w 661"/>
              <a:gd name="T41" fmla="*/ 0 h 86"/>
              <a:gd name="T42" fmla="*/ 0 w 661"/>
              <a:gd name="T43" fmla="*/ 0 h 86"/>
              <a:gd name="T44" fmla="*/ 0 w 661"/>
              <a:gd name="T45" fmla="*/ 0 h 86"/>
              <a:gd name="T46" fmla="*/ 0 w 661"/>
              <a:gd name="T47" fmla="*/ 0 h 86"/>
              <a:gd name="T48" fmla="*/ 0 w 661"/>
              <a:gd name="T49" fmla="*/ 0 h 86"/>
              <a:gd name="T50" fmla="*/ 0 w 661"/>
              <a:gd name="T51" fmla="*/ 0 h 86"/>
              <a:gd name="T52" fmla="*/ 0 w 661"/>
              <a:gd name="T53" fmla="*/ 0 h 86"/>
              <a:gd name="T54" fmla="*/ 0 w 661"/>
              <a:gd name="T55" fmla="*/ 0 h 86"/>
              <a:gd name="T56" fmla="*/ 0 w 661"/>
              <a:gd name="T57" fmla="*/ 0 h 86"/>
              <a:gd name="T58" fmla="*/ 0 w 661"/>
              <a:gd name="T59" fmla="*/ 0 h 86"/>
              <a:gd name="T60" fmla="*/ 0 w 661"/>
              <a:gd name="T61" fmla="*/ 0 h 86"/>
              <a:gd name="T62" fmla="*/ 0 w 661"/>
              <a:gd name="T63" fmla="*/ 0 h 86"/>
              <a:gd name="T64" fmla="*/ 0 w 661"/>
              <a:gd name="T65" fmla="*/ 0 h 86"/>
              <a:gd name="T66" fmla="*/ 0 w 661"/>
              <a:gd name="T67" fmla="*/ 0 h 86"/>
              <a:gd name="T68" fmla="*/ 0 w 661"/>
              <a:gd name="T69" fmla="*/ 0 h 86"/>
              <a:gd name="T70" fmla="*/ 0 w 661"/>
              <a:gd name="T71" fmla="*/ 0 h 86"/>
              <a:gd name="T72" fmla="*/ 0 w 661"/>
              <a:gd name="T73" fmla="*/ 0 h 86"/>
              <a:gd name="T74" fmla="*/ 0 w 661"/>
              <a:gd name="T75" fmla="*/ 0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1"/>
              <a:gd name="T115" fmla="*/ 0 h 86"/>
              <a:gd name="T116" fmla="*/ 661 w 661"/>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1" h="86">
                <a:moveTo>
                  <a:pt x="285" y="56"/>
                </a:moveTo>
                <a:cubicBezTo>
                  <a:pt x="329" y="56"/>
                  <a:pt x="329" y="56"/>
                  <a:pt x="329" y="56"/>
                </a:cubicBezTo>
                <a:cubicBezTo>
                  <a:pt x="306" y="19"/>
                  <a:pt x="306" y="19"/>
                  <a:pt x="306" y="19"/>
                </a:cubicBezTo>
                <a:cubicBezTo>
                  <a:pt x="264" y="86"/>
                  <a:pt x="264" y="86"/>
                  <a:pt x="264" y="86"/>
                </a:cubicBezTo>
                <a:cubicBezTo>
                  <a:pt x="244" y="86"/>
                  <a:pt x="244" y="86"/>
                  <a:pt x="244" y="86"/>
                </a:cubicBezTo>
                <a:cubicBezTo>
                  <a:pt x="296" y="6"/>
                  <a:pt x="296" y="6"/>
                  <a:pt x="296" y="6"/>
                </a:cubicBezTo>
                <a:cubicBezTo>
                  <a:pt x="298" y="2"/>
                  <a:pt x="302" y="0"/>
                  <a:pt x="306" y="0"/>
                </a:cubicBezTo>
                <a:cubicBezTo>
                  <a:pt x="310" y="0"/>
                  <a:pt x="314" y="2"/>
                  <a:pt x="316" y="6"/>
                </a:cubicBezTo>
                <a:cubicBezTo>
                  <a:pt x="368" y="86"/>
                  <a:pt x="368" y="86"/>
                  <a:pt x="368" y="86"/>
                </a:cubicBezTo>
                <a:cubicBezTo>
                  <a:pt x="348" y="86"/>
                  <a:pt x="348" y="86"/>
                  <a:pt x="348" y="86"/>
                </a:cubicBezTo>
                <a:cubicBezTo>
                  <a:pt x="339" y="71"/>
                  <a:pt x="339" y="71"/>
                  <a:pt x="339" y="71"/>
                </a:cubicBezTo>
                <a:cubicBezTo>
                  <a:pt x="295" y="71"/>
                  <a:pt x="295" y="71"/>
                  <a:pt x="295" y="71"/>
                </a:cubicBezTo>
                <a:cubicBezTo>
                  <a:pt x="285" y="56"/>
                  <a:pt x="285" y="56"/>
                  <a:pt x="285" y="56"/>
                </a:cubicBezTo>
                <a:close/>
                <a:moveTo>
                  <a:pt x="486" y="71"/>
                </a:moveTo>
                <a:cubicBezTo>
                  <a:pt x="486" y="1"/>
                  <a:pt x="486" y="1"/>
                  <a:pt x="486" y="1"/>
                </a:cubicBezTo>
                <a:cubicBezTo>
                  <a:pt x="470" y="1"/>
                  <a:pt x="470" y="1"/>
                  <a:pt x="470" y="1"/>
                </a:cubicBezTo>
                <a:cubicBezTo>
                  <a:pt x="470" y="78"/>
                  <a:pt x="470" y="78"/>
                  <a:pt x="470" y="78"/>
                </a:cubicBezTo>
                <a:cubicBezTo>
                  <a:pt x="470" y="80"/>
                  <a:pt x="470" y="82"/>
                  <a:pt x="472" y="84"/>
                </a:cubicBezTo>
                <a:cubicBezTo>
                  <a:pt x="474" y="86"/>
                  <a:pt x="476" y="86"/>
                  <a:pt x="478" y="86"/>
                </a:cubicBezTo>
                <a:cubicBezTo>
                  <a:pt x="553" y="86"/>
                  <a:pt x="553" y="86"/>
                  <a:pt x="553" y="86"/>
                </a:cubicBezTo>
                <a:cubicBezTo>
                  <a:pt x="562" y="71"/>
                  <a:pt x="562" y="71"/>
                  <a:pt x="562" y="71"/>
                </a:cubicBezTo>
                <a:cubicBezTo>
                  <a:pt x="486" y="71"/>
                  <a:pt x="486" y="71"/>
                  <a:pt x="486" y="71"/>
                </a:cubicBezTo>
                <a:close/>
                <a:moveTo>
                  <a:pt x="215" y="59"/>
                </a:moveTo>
                <a:cubicBezTo>
                  <a:pt x="231" y="59"/>
                  <a:pt x="244" y="46"/>
                  <a:pt x="244" y="30"/>
                </a:cubicBezTo>
                <a:cubicBezTo>
                  <a:pt x="244" y="14"/>
                  <a:pt x="231" y="1"/>
                  <a:pt x="215" y="1"/>
                </a:cubicBezTo>
                <a:cubicBezTo>
                  <a:pt x="143" y="1"/>
                  <a:pt x="143" y="1"/>
                  <a:pt x="143" y="1"/>
                </a:cubicBezTo>
                <a:cubicBezTo>
                  <a:pt x="143" y="86"/>
                  <a:pt x="143" y="86"/>
                  <a:pt x="143" y="86"/>
                </a:cubicBezTo>
                <a:cubicBezTo>
                  <a:pt x="160" y="86"/>
                  <a:pt x="160" y="86"/>
                  <a:pt x="160" y="86"/>
                </a:cubicBezTo>
                <a:cubicBezTo>
                  <a:pt x="160" y="16"/>
                  <a:pt x="160" y="16"/>
                  <a:pt x="160" y="16"/>
                </a:cubicBezTo>
                <a:cubicBezTo>
                  <a:pt x="214" y="16"/>
                  <a:pt x="214" y="16"/>
                  <a:pt x="214" y="16"/>
                </a:cubicBezTo>
                <a:cubicBezTo>
                  <a:pt x="221" y="16"/>
                  <a:pt x="228" y="22"/>
                  <a:pt x="228" y="30"/>
                </a:cubicBezTo>
                <a:cubicBezTo>
                  <a:pt x="228" y="38"/>
                  <a:pt x="221" y="44"/>
                  <a:pt x="214" y="44"/>
                </a:cubicBezTo>
                <a:cubicBezTo>
                  <a:pt x="168" y="44"/>
                  <a:pt x="168" y="44"/>
                  <a:pt x="168" y="44"/>
                </a:cubicBezTo>
                <a:cubicBezTo>
                  <a:pt x="216" y="86"/>
                  <a:pt x="216" y="86"/>
                  <a:pt x="216" y="86"/>
                </a:cubicBezTo>
                <a:cubicBezTo>
                  <a:pt x="240" y="86"/>
                  <a:pt x="240" y="86"/>
                  <a:pt x="240" y="86"/>
                </a:cubicBezTo>
                <a:cubicBezTo>
                  <a:pt x="207" y="59"/>
                  <a:pt x="207" y="59"/>
                  <a:pt x="207" y="59"/>
                </a:cubicBezTo>
                <a:cubicBezTo>
                  <a:pt x="215" y="59"/>
                  <a:pt x="215" y="59"/>
                  <a:pt x="215" y="59"/>
                </a:cubicBezTo>
                <a:close/>
                <a:moveTo>
                  <a:pt x="42" y="86"/>
                </a:moveTo>
                <a:cubicBezTo>
                  <a:pt x="19" y="86"/>
                  <a:pt x="0" y="67"/>
                  <a:pt x="0" y="44"/>
                </a:cubicBezTo>
                <a:cubicBezTo>
                  <a:pt x="0" y="20"/>
                  <a:pt x="19" y="1"/>
                  <a:pt x="42" y="1"/>
                </a:cubicBezTo>
                <a:cubicBezTo>
                  <a:pt x="92" y="1"/>
                  <a:pt x="92" y="1"/>
                  <a:pt x="92" y="1"/>
                </a:cubicBezTo>
                <a:cubicBezTo>
                  <a:pt x="115" y="1"/>
                  <a:pt x="134" y="20"/>
                  <a:pt x="134" y="44"/>
                </a:cubicBezTo>
                <a:cubicBezTo>
                  <a:pt x="134" y="67"/>
                  <a:pt x="115" y="86"/>
                  <a:pt x="92" y="86"/>
                </a:cubicBezTo>
                <a:cubicBezTo>
                  <a:pt x="42" y="86"/>
                  <a:pt x="42" y="86"/>
                  <a:pt x="42" y="86"/>
                </a:cubicBezTo>
                <a:close/>
                <a:moveTo>
                  <a:pt x="91" y="71"/>
                </a:moveTo>
                <a:cubicBezTo>
                  <a:pt x="106" y="71"/>
                  <a:pt x="118" y="59"/>
                  <a:pt x="118" y="44"/>
                </a:cubicBezTo>
                <a:cubicBezTo>
                  <a:pt x="118" y="29"/>
                  <a:pt x="106" y="16"/>
                  <a:pt x="91" y="16"/>
                </a:cubicBezTo>
                <a:cubicBezTo>
                  <a:pt x="43" y="16"/>
                  <a:pt x="43" y="16"/>
                  <a:pt x="43" y="16"/>
                </a:cubicBezTo>
                <a:cubicBezTo>
                  <a:pt x="28" y="16"/>
                  <a:pt x="16" y="29"/>
                  <a:pt x="16" y="44"/>
                </a:cubicBezTo>
                <a:cubicBezTo>
                  <a:pt x="16" y="59"/>
                  <a:pt x="28" y="71"/>
                  <a:pt x="43" y="71"/>
                </a:cubicBezTo>
                <a:cubicBezTo>
                  <a:pt x="91" y="71"/>
                  <a:pt x="91" y="71"/>
                  <a:pt x="91" y="71"/>
                </a:cubicBezTo>
                <a:close/>
                <a:moveTo>
                  <a:pt x="402" y="86"/>
                </a:moveTo>
                <a:cubicBezTo>
                  <a:pt x="378" y="86"/>
                  <a:pt x="359" y="67"/>
                  <a:pt x="359" y="44"/>
                </a:cubicBezTo>
                <a:cubicBezTo>
                  <a:pt x="359" y="20"/>
                  <a:pt x="378" y="1"/>
                  <a:pt x="402" y="1"/>
                </a:cubicBezTo>
                <a:cubicBezTo>
                  <a:pt x="461" y="1"/>
                  <a:pt x="461" y="1"/>
                  <a:pt x="461" y="1"/>
                </a:cubicBezTo>
                <a:cubicBezTo>
                  <a:pt x="451" y="16"/>
                  <a:pt x="451" y="16"/>
                  <a:pt x="451" y="16"/>
                </a:cubicBezTo>
                <a:cubicBezTo>
                  <a:pt x="403" y="16"/>
                  <a:pt x="403" y="16"/>
                  <a:pt x="403" y="16"/>
                </a:cubicBezTo>
                <a:cubicBezTo>
                  <a:pt x="388" y="16"/>
                  <a:pt x="375" y="29"/>
                  <a:pt x="375" y="44"/>
                </a:cubicBezTo>
                <a:cubicBezTo>
                  <a:pt x="375" y="59"/>
                  <a:pt x="388" y="71"/>
                  <a:pt x="403" y="71"/>
                </a:cubicBezTo>
                <a:cubicBezTo>
                  <a:pt x="462" y="71"/>
                  <a:pt x="462" y="71"/>
                  <a:pt x="462" y="71"/>
                </a:cubicBezTo>
                <a:cubicBezTo>
                  <a:pt x="452" y="86"/>
                  <a:pt x="452" y="86"/>
                  <a:pt x="452" y="86"/>
                </a:cubicBezTo>
                <a:cubicBezTo>
                  <a:pt x="402" y="86"/>
                  <a:pt x="402" y="86"/>
                  <a:pt x="402" y="86"/>
                </a:cubicBezTo>
                <a:close/>
                <a:moveTo>
                  <a:pt x="602" y="71"/>
                </a:moveTo>
                <a:cubicBezTo>
                  <a:pt x="590" y="71"/>
                  <a:pt x="579" y="63"/>
                  <a:pt x="576" y="51"/>
                </a:cubicBezTo>
                <a:cubicBezTo>
                  <a:pt x="646" y="51"/>
                  <a:pt x="646" y="51"/>
                  <a:pt x="646" y="51"/>
                </a:cubicBezTo>
                <a:cubicBezTo>
                  <a:pt x="656" y="36"/>
                  <a:pt x="656" y="36"/>
                  <a:pt x="656" y="36"/>
                </a:cubicBezTo>
                <a:cubicBezTo>
                  <a:pt x="576" y="36"/>
                  <a:pt x="576" y="36"/>
                  <a:pt x="576" y="36"/>
                </a:cubicBezTo>
                <a:cubicBezTo>
                  <a:pt x="579" y="25"/>
                  <a:pt x="590" y="16"/>
                  <a:pt x="602" y="16"/>
                </a:cubicBezTo>
                <a:cubicBezTo>
                  <a:pt x="650" y="16"/>
                  <a:pt x="650" y="16"/>
                  <a:pt x="650" y="16"/>
                </a:cubicBezTo>
                <a:cubicBezTo>
                  <a:pt x="660" y="1"/>
                  <a:pt x="660" y="1"/>
                  <a:pt x="660" y="1"/>
                </a:cubicBezTo>
                <a:cubicBezTo>
                  <a:pt x="601" y="1"/>
                  <a:pt x="601" y="1"/>
                  <a:pt x="601" y="1"/>
                </a:cubicBezTo>
                <a:cubicBezTo>
                  <a:pt x="578" y="1"/>
                  <a:pt x="559" y="20"/>
                  <a:pt x="559" y="44"/>
                </a:cubicBezTo>
                <a:cubicBezTo>
                  <a:pt x="559" y="67"/>
                  <a:pt x="578" y="86"/>
                  <a:pt x="601" y="86"/>
                </a:cubicBezTo>
                <a:cubicBezTo>
                  <a:pt x="652" y="86"/>
                  <a:pt x="652" y="86"/>
                  <a:pt x="652" y="86"/>
                </a:cubicBezTo>
                <a:cubicBezTo>
                  <a:pt x="661" y="71"/>
                  <a:pt x="661" y="71"/>
                  <a:pt x="661" y="71"/>
                </a:cubicBezTo>
                <a:cubicBezTo>
                  <a:pt x="602" y="71"/>
                  <a:pt x="602" y="71"/>
                  <a:pt x="602" y="71"/>
                </a:cubicBezTo>
                <a:close/>
              </a:path>
            </a:pathLst>
          </a:custGeom>
          <a:solidFill>
            <a:srgbClr val="FF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a:solidFill>
                <a:srgbClr val="000000"/>
              </a:solidFill>
              <a:latin typeface="Arial" pitchFamily="-112" charset="0"/>
              <a:ea typeface="+mn-ea"/>
              <a:cs typeface="Arial" pitchFamily="-112" charset="0"/>
            </a:endParaRPr>
          </a:p>
        </p:txBody>
      </p:sp>
      <p:grpSp>
        <p:nvGrpSpPr>
          <p:cNvPr id="165" name="Group 20"/>
          <p:cNvGrpSpPr>
            <a:grpSpLocks noChangeAspect="1"/>
          </p:cNvGrpSpPr>
          <p:nvPr/>
        </p:nvGrpSpPr>
        <p:grpSpPr>
          <a:xfrm>
            <a:off x="2994472" y="3177979"/>
            <a:ext cx="432940" cy="167148"/>
            <a:chOff x="-1470660" y="2788920"/>
            <a:chExt cx="1066800" cy="480060"/>
          </a:xfrm>
        </p:grpSpPr>
        <p:sp>
          <p:nvSpPr>
            <p:cNvPr id="166" name="Rectangle 165"/>
            <p:cNvSpPr/>
            <p:nvPr/>
          </p:nvSpPr>
          <p:spPr bwMode="auto">
            <a:xfrm>
              <a:off x="-1470660" y="2788920"/>
              <a:ext cx="1066800" cy="48006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GB" sz="2400" i="0" u="none" strike="noStrike" cap="none" normalizeH="0" baseline="0" dirty="0" err="1" smtClean="0">
                <a:ln>
                  <a:noFill/>
                </a:ln>
                <a:solidFill>
                  <a:schemeClr val="bg1"/>
                </a:solidFill>
                <a:effectLst/>
                <a:latin typeface="+mn-lt"/>
              </a:endParaRPr>
            </a:p>
          </p:txBody>
        </p:sp>
        <p:pic>
          <p:nvPicPr>
            <p:cNvPr id="167" name="Picture 3"/>
            <p:cNvPicPr>
              <a:picLocks noChangeAspect="1" noChangeArrowheads="1"/>
            </p:cNvPicPr>
            <p:nvPr/>
          </p:nvPicPr>
          <p:blipFill>
            <a:blip r:embed="rId19" cstate="print"/>
            <a:srcRect/>
            <a:stretch>
              <a:fillRect/>
            </a:stretch>
          </p:blipFill>
          <p:spPr bwMode="auto">
            <a:xfrm>
              <a:off x="-1402080" y="2872740"/>
              <a:ext cx="906780" cy="288521"/>
            </a:xfrm>
            <a:prstGeom prst="rect">
              <a:avLst/>
            </a:prstGeom>
            <a:noFill/>
            <a:ln w="9525">
              <a:noFill/>
              <a:miter lim="800000"/>
              <a:headEnd/>
              <a:tailEnd/>
            </a:ln>
          </p:spPr>
        </p:pic>
      </p:grpSp>
      <p:pic>
        <p:nvPicPr>
          <p:cNvPr id="168" name="Picture 20" descr="https://encrypted-tbn2.google.com/images?q=tbn:ANd9GcTYbg_4uRWm-ZW9sn-IRn6uvvTqz0nIUV_yP7TuTwRKutw_a20MXg"/>
          <p:cNvPicPr>
            <a:picLocks noChangeAspect="1" noChangeArrowheads="1"/>
          </p:cNvPicPr>
          <p:nvPr/>
        </p:nvPicPr>
        <p:blipFill>
          <a:blip r:embed="rId20" cstate="print">
            <a:clrChange>
              <a:clrFrom>
                <a:srgbClr val="FFFFFF"/>
              </a:clrFrom>
              <a:clrTo>
                <a:srgbClr val="FFFFFF">
                  <a:alpha val="0"/>
                </a:srgbClr>
              </a:clrTo>
            </a:clrChange>
            <a:extLst>
              <a:ext uri="{BEBA8EAE-BF5A-486C-A8C5-ECC9F3942E4B}">
                <a14:imgProps xmlns:a14="http://schemas.microsoft.com/office/drawing/2010/main">
                  <a14:imgLayer r:embed="rId21">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360612" y="4016179"/>
            <a:ext cx="914399" cy="228600"/>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3" descr="http://www.storagesearch.com/kaminario.jpg"/>
          <p:cNvPicPr>
            <a:picLocks noChangeAspect="1" noChangeArrowheads="1"/>
          </p:cNvPicPr>
          <p:nvPr/>
        </p:nvPicPr>
        <p:blipFill rotWithShape="1">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3503612" y="3852553"/>
            <a:ext cx="776066" cy="163626"/>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314"/>
          <p:cNvPicPr>
            <a:picLocks noChangeAspect="1" noChangeArrowheads="1"/>
          </p:cNvPicPr>
          <p:nvPr>
            <p:custDataLst>
              <p:tags r:id="rId4"/>
            </p:custDataLst>
          </p:nvPr>
        </p:nvPicPr>
        <p:blipFill>
          <a:blip r:embed="rId23" cstate="print"/>
          <a:srcRect/>
          <a:stretch>
            <a:fillRect/>
          </a:stretch>
        </p:blipFill>
        <p:spPr bwMode="auto">
          <a:xfrm>
            <a:off x="1370012" y="2873179"/>
            <a:ext cx="261881" cy="315325"/>
          </a:xfrm>
          <a:prstGeom prst="rect">
            <a:avLst/>
          </a:prstGeom>
          <a:noFill/>
          <a:ln w="9525">
            <a:noFill/>
            <a:miter lim="800000"/>
            <a:headEnd/>
            <a:tailEnd/>
          </a:ln>
        </p:spPr>
      </p:pic>
      <p:pic>
        <p:nvPicPr>
          <p:cNvPr id="171" name="Picture 213" descr="Windows"/>
          <p:cNvPicPr>
            <a:picLocks noChangeAspect="1" noChangeArrowheads="1"/>
          </p:cNvPicPr>
          <p:nvPr>
            <p:custDataLst>
              <p:tags r:id="rId5"/>
            </p:custDataLst>
          </p:nvPr>
        </p:nvPicPr>
        <p:blipFill>
          <a:blip r:embed="rId24" cstate="print"/>
          <a:srcRect/>
          <a:stretch>
            <a:fillRect/>
          </a:stretch>
        </p:blipFill>
        <p:spPr bwMode="auto">
          <a:xfrm>
            <a:off x="1660524" y="3330379"/>
            <a:ext cx="270788" cy="229128"/>
          </a:xfrm>
          <a:prstGeom prst="rect">
            <a:avLst/>
          </a:prstGeom>
          <a:noFill/>
          <a:ln w="9525">
            <a:noFill/>
            <a:miter lim="800000"/>
            <a:headEnd/>
            <a:tailEnd/>
          </a:ln>
        </p:spPr>
      </p:pic>
      <p:pic>
        <p:nvPicPr>
          <p:cNvPr id="172" name="Picture 171" descr="vmwarelogo.jpg"/>
          <p:cNvPicPr>
            <a:picLocks noChangeAspect="1"/>
          </p:cNvPicPr>
          <p:nvPr>
            <p:custDataLst>
              <p:tags r:id="rId6"/>
            </p:custDataLst>
          </p:nvPr>
        </p:nvPicPr>
        <p:blipFill>
          <a:blip r:embed="rId25" cstate="print"/>
          <a:srcRect/>
          <a:stretch>
            <a:fillRect/>
          </a:stretch>
        </p:blipFill>
        <p:spPr bwMode="auto">
          <a:xfrm>
            <a:off x="1217612" y="3863779"/>
            <a:ext cx="928688" cy="358775"/>
          </a:xfrm>
          <a:prstGeom prst="rect">
            <a:avLst/>
          </a:prstGeom>
          <a:noFill/>
          <a:ln w="9525">
            <a:noFill/>
            <a:miter lim="800000"/>
            <a:headEnd/>
            <a:tailEnd/>
          </a:ln>
        </p:spPr>
      </p:pic>
      <p:pic>
        <p:nvPicPr>
          <p:cNvPr id="173" name="Picture 172" descr="cost.png"/>
          <p:cNvPicPr>
            <a:picLocks noChangeAspect="1"/>
          </p:cNvPicPr>
          <p:nvPr/>
        </p:nvPicPr>
        <p:blipFill>
          <a:blip r:embed="rId26" cstate="screen">
            <a:extLst>
              <a:ext uri="{28A0092B-C50C-407E-A947-70E740481C1C}">
                <a14:useLocalDpi xmlns:a14="http://schemas.microsoft.com/office/drawing/2010/main"/>
              </a:ext>
            </a:extLst>
          </a:blip>
          <a:srcRect/>
          <a:stretch>
            <a:fillRect/>
          </a:stretch>
        </p:blipFill>
        <p:spPr bwMode="auto">
          <a:xfrm>
            <a:off x="7770812" y="5006779"/>
            <a:ext cx="947994" cy="555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73" descr="TapeDrive.png"/>
          <p:cNvPicPr>
            <a:picLocks noChangeAspect="1"/>
          </p:cNvPicPr>
          <p:nvPr/>
        </p:nvPicPr>
        <p:blipFill>
          <a:blip r:embed="rId27"/>
          <a:stretch>
            <a:fillRect/>
          </a:stretch>
        </p:blipFill>
        <p:spPr>
          <a:xfrm>
            <a:off x="9980612" y="3939979"/>
            <a:ext cx="684780" cy="829734"/>
          </a:xfrm>
          <a:prstGeom prst="rect">
            <a:avLst/>
          </a:prstGeom>
        </p:spPr>
      </p:pic>
    </p:spTree>
    <p:extLst>
      <p:ext uri="{BB962C8B-B14F-4D97-AF65-F5344CB8AC3E}">
        <p14:creationId xmlns:p14="http://schemas.microsoft.com/office/powerpoint/2010/main" val="291970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InfoScale supports the diverse technologies of today and tomorrow</a:t>
            </a:r>
            <a:endParaRPr lang="en-GB" dirty="0"/>
          </a:p>
        </p:txBody>
      </p:sp>
      <p:sp>
        <p:nvSpPr>
          <p:cNvPr id="25" name="Rectangle 24"/>
          <p:cNvSpPr/>
          <p:nvPr/>
        </p:nvSpPr>
        <p:spPr bwMode="auto">
          <a:xfrm>
            <a:off x="1065212" y="2832388"/>
            <a:ext cx="3352800" cy="1511012"/>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smtClean="0"/>
              <a:t>Platforms</a:t>
            </a:r>
          </a:p>
          <a:p>
            <a:pPr marL="285750" indent="-285750">
              <a:lnSpc>
                <a:spcPct val="90000"/>
              </a:lnSpc>
              <a:buFont typeface="Arial"/>
              <a:buChar char="•"/>
            </a:pPr>
            <a:endParaRPr lang="en-US" sz="1600" dirty="0" smtClean="0"/>
          </a:p>
          <a:p>
            <a:pPr>
              <a:lnSpc>
                <a:spcPct val="90000"/>
              </a:lnSpc>
            </a:pPr>
            <a:endParaRPr lang="en-US" sz="1600" dirty="0" smtClean="0"/>
          </a:p>
          <a:p>
            <a:pPr>
              <a:lnSpc>
                <a:spcPct val="90000"/>
              </a:lnSpc>
            </a:pPr>
            <a:endParaRPr lang="en-US" sz="1600" dirty="0" smtClean="0"/>
          </a:p>
          <a:p>
            <a:pPr>
              <a:lnSpc>
                <a:spcPct val="90000"/>
              </a:lnSpc>
            </a:pPr>
            <a:endParaRPr lang="en-US" sz="1600" dirty="0"/>
          </a:p>
          <a:p>
            <a:pPr>
              <a:lnSpc>
                <a:spcPct val="90000"/>
              </a:lnSpc>
            </a:pPr>
            <a:endParaRPr lang="en-US" sz="1600" dirty="0" smtClean="0"/>
          </a:p>
          <a:p>
            <a:pPr>
              <a:lnSpc>
                <a:spcPct val="90000"/>
              </a:lnSpc>
            </a:pPr>
            <a:endParaRPr lang="en-US" sz="1600" dirty="0" smtClean="0"/>
          </a:p>
          <a:p>
            <a:pPr>
              <a:lnSpc>
                <a:spcPct val="90000"/>
              </a:lnSpc>
            </a:pPr>
            <a:endParaRPr lang="en-US" sz="1600" dirty="0" smtClean="0"/>
          </a:p>
        </p:txBody>
      </p:sp>
      <p:sp>
        <p:nvSpPr>
          <p:cNvPr id="26" name="Rectangle 25"/>
          <p:cNvSpPr/>
          <p:nvPr/>
        </p:nvSpPr>
        <p:spPr bwMode="auto">
          <a:xfrm>
            <a:off x="7847012" y="2832388"/>
            <a:ext cx="3352800" cy="1511012"/>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nSpc>
                <a:spcPct val="90000"/>
              </a:lnSpc>
            </a:pPr>
            <a:r>
              <a:rPr lang="en-US" sz="1600" dirty="0" smtClean="0">
                <a:solidFill>
                  <a:srgbClr val="414142"/>
                </a:solidFill>
                <a:latin typeface="+mj-lt"/>
              </a:rPr>
              <a:t>                 </a:t>
            </a:r>
            <a:r>
              <a:rPr lang="en-US" sz="1600" b="1" dirty="0" smtClean="0">
                <a:solidFill>
                  <a:srgbClr val="414142"/>
                </a:solidFill>
                <a:latin typeface="+mj-lt"/>
              </a:rPr>
              <a:t>Protocols</a:t>
            </a:r>
          </a:p>
        </p:txBody>
      </p:sp>
      <p:sp>
        <p:nvSpPr>
          <p:cNvPr id="19" name="Rectangle 18"/>
          <p:cNvSpPr/>
          <p:nvPr/>
        </p:nvSpPr>
        <p:spPr bwMode="auto">
          <a:xfrm>
            <a:off x="4456113" y="2832388"/>
            <a:ext cx="3352800" cy="1511012"/>
          </a:xfrm>
          <a:prstGeom prst="rect">
            <a:avLst/>
          </a:prstGeom>
          <a:solidFill>
            <a:srgbClr val="FADBD2"/>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smtClean="0">
                <a:solidFill>
                  <a:srgbClr val="414142"/>
                </a:solidFill>
              </a:rPr>
              <a:t>Storage</a:t>
            </a:r>
            <a:endParaRPr lang="en-US" sz="1600" b="1" dirty="0">
              <a:solidFill>
                <a:srgbClr val="414142"/>
              </a:solidFill>
            </a:endParaRP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7</a:t>
            </a:fld>
            <a:endParaRPr lang="en-US" dirty="0"/>
          </a:p>
        </p:txBody>
      </p:sp>
      <p:sp>
        <p:nvSpPr>
          <p:cNvPr id="12" name="Footer Placeholder 11"/>
          <p:cNvSpPr>
            <a:spLocks noGrp="1"/>
          </p:cNvSpPr>
          <p:nvPr>
            <p:ph type="ftr" sz="quarter" idx="11"/>
          </p:nvPr>
        </p:nvSpPr>
        <p:spPr/>
        <p:txBody>
          <a:bodyPr/>
          <a:lstStyle/>
          <a:p>
            <a:r>
              <a:rPr lang="en-US" dirty="0" smtClean="0"/>
              <a:t>Copyright © 2015 Symantec Corporation</a:t>
            </a:r>
            <a:endParaRPr lang="en-US" dirty="0"/>
          </a:p>
        </p:txBody>
      </p:sp>
      <p:sp>
        <p:nvSpPr>
          <p:cNvPr id="62" name="Rectangle 61"/>
          <p:cNvSpPr/>
          <p:nvPr/>
        </p:nvSpPr>
        <p:spPr bwMode="auto">
          <a:xfrm>
            <a:off x="1065212" y="2362200"/>
            <a:ext cx="10134600"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Heterogeneous Support</a:t>
            </a:r>
            <a:endParaRPr kumimoji="0" lang="en-US" b="1" i="0" u="none" strike="noStrike" cap="none" normalizeH="0" baseline="0" dirty="0" smtClean="0">
              <a:ln>
                <a:noFill/>
              </a:ln>
              <a:solidFill>
                <a:schemeClr val="bg1"/>
              </a:solidFill>
              <a:effectLst/>
            </a:endParaRPr>
          </a:p>
        </p:txBody>
      </p:sp>
      <p:grpSp>
        <p:nvGrpSpPr>
          <p:cNvPr id="64" name="Group 8"/>
          <p:cNvGrpSpPr>
            <a:grpSpLocks noChangeAspect="1"/>
          </p:cNvGrpSpPr>
          <p:nvPr/>
        </p:nvGrpSpPr>
        <p:grpSpPr bwMode="auto">
          <a:xfrm>
            <a:off x="5027612" y="3657600"/>
            <a:ext cx="436807" cy="163625"/>
            <a:chOff x="1151" y="3677"/>
            <a:chExt cx="182" cy="70"/>
          </a:xfrm>
        </p:grpSpPr>
        <p:sp>
          <p:nvSpPr>
            <p:cNvPr id="66" name="AutoShape 9"/>
            <p:cNvSpPr>
              <a:spLocks noChangeAspect="1" noChangeArrowheads="1" noTextEdit="1"/>
            </p:cNvSpPr>
            <p:nvPr/>
          </p:nvSpPr>
          <p:spPr bwMode="auto">
            <a:xfrm>
              <a:off x="1151" y="3677"/>
              <a:ext cx="182" cy="70"/>
            </a:xfrm>
            <a:prstGeom prst="rect">
              <a:avLst/>
            </a:prstGeom>
            <a:noFill/>
            <a:ln w="9525">
              <a:noFill/>
              <a:miter lim="800000"/>
              <a:headEnd/>
              <a:tailEnd/>
            </a:ln>
          </p:spPr>
          <p:txBody>
            <a:bodyPr>
              <a:prstTxWarp prst="textNoShape">
                <a:avLst/>
              </a:prstTxWarp>
            </a:bodyPr>
            <a:lstStyle/>
            <a:p>
              <a:pPr algn="l"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67" name="Freeform 10"/>
            <p:cNvSpPr>
              <a:spLocks noEditPoints="1"/>
            </p:cNvSpPr>
            <p:nvPr/>
          </p:nvSpPr>
          <p:spPr bwMode="auto">
            <a:xfrm>
              <a:off x="1151" y="3677"/>
              <a:ext cx="182" cy="70"/>
            </a:xfrm>
            <a:custGeom>
              <a:avLst/>
              <a:gdLst>
                <a:gd name="T0" fmla="*/ 0 w 351"/>
                <a:gd name="T1" fmla="*/ 1 h 135"/>
                <a:gd name="T2" fmla="*/ 1 w 351"/>
                <a:gd name="T3" fmla="*/ 1 h 135"/>
                <a:gd name="T4" fmla="*/ 1 w 351"/>
                <a:gd name="T5" fmla="*/ 1 h 135"/>
                <a:gd name="T6" fmla="*/ 1 w 351"/>
                <a:gd name="T7" fmla="*/ 1 h 135"/>
                <a:gd name="T8" fmla="*/ 1 w 351"/>
                <a:gd name="T9" fmla="*/ 1 h 135"/>
                <a:gd name="T10" fmla="*/ 1 w 351"/>
                <a:gd name="T11" fmla="*/ 1 h 135"/>
                <a:gd name="T12" fmla="*/ 1 w 351"/>
                <a:gd name="T13" fmla="*/ 1 h 135"/>
                <a:gd name="T14" fmla="*/ 1 w 351"/>
                <a:gd name="T15" fmla="*/ 1 h 135"/>
                <a:gd name="T16" fmla="*/ 1 w 351"/>
                <a:gd name="T17" fmla="*/ 1 h 135"/>
                <a:gd name="T18" fmla="*/ 1 w 351"/>
                <a:gd name="T19" fmla="*/ 1 h 135"/>
                <a:gd name="T20" fmla="*/ 1 w 351"/>
                <a:gd name="T21" fmla="*/ 1 h 135"/>
                <a:gd name="T22" fmla="*/ 1 w 351"/>
                <a:gd name="T23" fmla="*/ 0 h 135"/>
                <a:gd name="T24" fmla="*/ 1 w 351"/>
                <a:gd name="T25" fmla="*/ 1 h 135"/>
                <a:gd name="T26" fmla="*/ 1 w 351"/>
                <a:gd name="T27" fmla="*/ 1 h 135"/>
                <a:gd name="T28" fmla="*/ 1 w 351"/>
                <a:gd name="T29" fmla="*/ 1 h 135"/>
                <a:gd name="T30" fmla="*/ 1 w 351"/>
                <a:gd name="T31" fmla="*/ 1 h 135"/>
                <a:gd name="T32" fmla="*/ 1 w 351"/>
                <a:gd name="T33" fmla="*/ 1 h 135"/>
                <a:gd name="T34" fmla="*/ 1 w 351"/>
                <a:gd name="T35" fmla="*/ 1 h 135"/>
                <a:gd name="T36" fmla="*/ 1 w 351"/>
                <a:gd name="T37" fmla="*/ 1 h 135"/>
                <a:gd name="T38" fmla="*/ 1 w 351"/>
                <a:gd name="T39" fmla="*/ 1 h 135"/>
                <a:gd name="T40" fmla="*/ 1 w 351"/>
                <a:gd name="T41" fmla="*/ 1 h 135"/>
                <a:gd name="T42" fmla="*/ 1 w 351"/>
                <a:gd name="T43" fmla="*/ 1 h 135"/>
                <a:gd name="T44" fmla="*/ 1 w 351"/>
                <a:gd name="T45" fmla="*/ 1 h 135"/>
                <a:gd name="T46" fmla="*/ 1 w 351"/>
                <a:gd name="T47" fmla="*/ 1 h 135"/>
                <a:gd name="T48" fmla="*/ 1 w 351"/>
                <a:gd name="T49" fmla="*/ 1 h 135"/>
                <a:gd name="T50" fmla="*/ 1 w 351"/>
                <a:gd name="T51" fmla="*/ 1 h 135"/>
                <a:gd name="T52" fmla="*/ 1 w 351"/>
                <a:gd name="T53" fmla="*/ 1 h 135"/>
                <a:gd name="T54" fmla="*/ 1 w 351"/>
                <a:gd name="T55" fmla="*/ 1 h 135"/>
                <a:gd name="T56" fmla="*/ 1 w 351"/>
                <a:gd name="T57" fmla="*/ 1 h 135"/>
                <a:gd name="T58" fmla="*/ 1 w 351"/>
                <a:gd name="T59" fmla="*/ 1 h 135"/>
                <a:gd name="T60" fmla="*/ 1 w 351"/>
                <a:gd name="T61" fmla="*/ 1 h 135"/>
                <a:gd name="T62" fmla="*/ 1 w 351"/>
                <a:gd name="T63" fmla="*/ 1 h 135"/>
                <a:gd name="T64" fmla="*/ 1 w 351"/>
                <a:gd name="T65" fmla="*/ 1 h 135"/>
                <a:gd name="T66" fmla="*/ 1 w 351"/>
                <a:gd name="T67" fmla="*/ 1 h 135"/>
                <a:gd name="T68" fmla="*/ 1 w 351"/>
                <a:gd name="T69" fmla="*/ 1 h 135"/>
                <a:gd name="T70" fmla="*/ 1 w 351"/>
                <a:gd name="T71" fmla="*/ 1 h 135"/>
                <a:gd name="T72" fmla="*/ 1 w 351"/>
                <a:gd name="T73" fmla="*/ 1 h 135"/>
                <a:gd name="T74" fmla="*/ 1 w 351"/>
                <a:gd name="T75" fmla="*/ 1 h 135"/>
                <a:gd name="T76" fmla="*/ 1 w 351"/>
                <a:gd name="T77" fmla="*/ 1 h 135"/>
                <a:gd name="T78" fmla="*/ 1 w 351"/>
                <a:gd name="T79" fmla="*/ 1 h 135"/>
                <a:gd name="T80" fmla="*/ 1 w 351"/>
                <a:gd name="T81" fmla="*/ 1 h 135"/>
                <a:gd name="T82" fmla="*/ 1 w 351"/>
                <a:gd name="T83" fmla="*/ 1 h 135"/>
                <a:gd name="T84" fmla="*/ 1 w 351"/>
                <a:gd name="T85" fmla="*/ 1 h 135"/>
                <a:gd name="T86" fmla="*/ 1 w 351"/>
                <a:gd name="T87" fmla="*/ 1 h 135"/>
                <a:gd name="T88" fmla="*/ 1 w 351"/>
                <a:gd name="T89" fmla="*/ 1 h 135"/>
                <a:gd name="T90" fmla="*/ 1 w 351"/>
                <a:gd name="T91" fmla="*/ 1 h 135"/>
                <a:gd name="T92" fmla="*/ 1 w 351"/>
                <a:gd name="T93" fmla="*/ 1 h 135"/>
                <a:gd name="T94" fmla="*/ 1 w 351"/>
                <a:gd name="T95" fmla="*/ 1 h 135"/>
                <a:gd name="T96" fmla="*/ 0 w 351"/>
                <a:gd name="T97" fmla="*/ 1 h 135"/>
                <a:gd name="T98" fmla="*/ 1 w 351"/>
                <a:gd name="T99" fmla="*/ 1 h 1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1"/>
                <a:gd name="T151" fmla="*/ 0 h 135"/>
                <a:gd name="T152" fmla="*/ 351 w 351"/>
                <a:gd name="T153" fmla="*/ 135 h 1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1" h="135">
                  <a:moveTo>
                    <a:pt x="0" y="0"/>
                  </a:moveTo>
                  <a:cubicBezTo>
                    <a:pt x="71" y="0"/>
                    <a:pt x="71" y="0"/>
                    <a:pt x="71" y="0"/>
                  </a:cubicBezTo>
                  <a:cubicBezTo>
                    <a:pt x="71" y="10"/>
                    <a:pt x="71" y="10"/>
                    <a:pt x="71" y="10"/>
                  </a:cubicBezTo>
                  <a:cubicBezTo>
                    <a:pt x="0" y="10"/>
                    <a:pt x="0" y="10"/>
                    <a:pt x="0" y="10"/>
                  </a:cubicBezTo>
                  <a:cubicBezTo>
                    <a:pt x="0" y="0"/>
                    <a:pt x="0" y="0"/>
                    <a:pt x="0" y="0"/>
                  </a:cubicBezTo>
                  <a:close/>
                  <a:moveTo>
                    <a:pt x="198" y="0"/>
                  </a:moveTo>
                  <a:cubicBezTo>
                    <a:pt x="252" y="0"/>
                    <a:pt x="252" y="0"/>
                    <a:pt x="252" y="0"/>
                  </a:cubicBezTo>
                  <a:cubicBezTo>
                    <a:pt x="256" y="10"/>
                    <a:pt x="256" y="10"/>
                    <a:pt x="256" y="10"/>
                  </a:cubicBezTo>
                  <a:cubicBezTo>
                    <a:pt x="198" y="10"/>
                    <a:pt x="198" y="10"/>
                    <a:pt x="198" y="10"/>
                  </a:cubicBezTo>
                  <a:cubicBezTo>
                    <a:pt x="198" y="0"/>
                    <a:pt x="198" y="0"/>
                    <a:pt x="198" y="0"/>
                  </a:cubicBezTo>
                  <a:close/>
                  <a:moveTo>
                    <a:pt x="259" y="17"/>
                  </a:moveTo>
                  <a:cubicBezTo>
                    <a:pt x="263" y="29"/>
                    <a:pt x="263" y="29"/>
                    <a:pt x="263" y="29"/>
                  </a:cubicBezTo>
                  <a:cubicBezTo>
                    <a:pt x="217" y="29"/>
                    <a:pt x="217" y="29"/>
                    <a:pt x="217" y="29"/>
                  </a:cubicBezTo>
                  <a:cubicBezTo>
                    <a:pt x="198" y="29"/>
                    <a:pt x="198" y="29"/>
                    <a:pt x="198" y="29"/>
                  </a:cubicBezTo>
                  <a:cubicBezTo>
                    <a:pt x="198" y="17"/>
                    <a:pt x="198" y="17"/>
                    <a:pt x="198" y="17"/>
                  </a:cubicBezTo>
                  <a:cubicBezTo>
                    <a:pt x="259" y="17"/>
                    <a:pt x="259" y="17"/>
                    <a:pt x="259" y="17"/>
                  </a:cubicBezTo>
                  <a:close/>
                  <a:moveTo>
                    <a:pt x="265" y="36"/>
                  </a:moveTo>
                  <a:cubicBezTo>
                    <a:pt x="270" y="47"/>
                    <a:pt x="270" y="47"/>
                    <a:pt x="270" y="47"/>
                  </a:cubicBezTo>
                  <a:cubicBezTo>
                    <a:pt x="217" y="47"/>
                    <a:pt x="217" y="47"/>
                    <a:pt x="217" y="47"/>
                  </a:cubicBezTo>
                  <a:cubicBezTo>
                    <a:pt x="217" y="36"/>
                    <a:pt x="217" y="36"/>
                    <a:pt x="217" y="36"/>
                  </a:cubicBezTo>
                  <a:cubicBezTo>
                    <a:pt x="265" y="36"/>
                    <a:pt x="265" y="36"/>
                    <a:pt x="265" y="36"/>
                  </a:cubicBezTo>
                  <a:close/>
                  <a:moveTo>
                    <a:pt x="272" y="52"/>
                  </a:moveTo>
                  <a:cubicBezTo>
                    <a:pt x="274" y="60"/>
                    <a:pt x="274" y="60"/>
                    <a:pt x="274" y="60"/>
                  </a:cubicBezTo>
                  <a:cubicBezTo>
                    <a:pt x="278" y="52"/>
                    <a:pt x="278" y="52"/>
                    <a:pt x="278" y="52"/>
                  </a:cubicBezTo>
                  <a:cubicBezTo>
                    <a:pt x="333" y="52"/>
                    <a:pt x="333" y="52"/>
                    <a:pt x="333" y="52"/>
                  </a:cubicBezTo>
                  <a:cubicBezTo>
                    <a:pt x="333" y="64"/>
                    <a:pt x="333" y="64"/>
                    <a:pt x="333" y="64"/>
                  </a:cubicBezTo>
                  <a:cubicBezTo>
                    <a:pt x="304" y="64"/>
                    <a:pt x="304" y="64"/>
                    <a:pt x="304" y="64"/>
                  </a:cubicBezTo>
                  <a:cubicBezTo>
                    <a:pt x="304" y="57"/>
                    <a:pt x="304" y="57"/>
                    <a:pt x="304" y="57"/>
                  </a:cubicBezTo>
                  <a:cubicBezTo>
                    <a:pt x="301" y="64"/>
                    <a:pt x="301" y="64"/>
                    <a:pt x="301" y="64"/>
                  </a:cubicBezTo>
                  <a:cubicBezTo>
                    <a:pt x="249" y="64"/>
                    <a:pt x="249" y="64"/>
                    <a:pt x="249" y="64"/>
                  </a:cubicBezTo>
                  <a:cubicBezTo>
                    <a:pt x="247" y="57"/>
                    <a:pt x="247" y="57"/>
                    <a:pt x="247" y="57"/>
                  </a:cubicBezTo>
                  <a:cubicBezTo>
                    <a:pt x="247" y="64"/>
                    <a:pt x="247" y="64"/>
                    <a:pt x="247" y="64"/>
                  </a:cubicBezTo>
                  <a:cubicBezTo>
                    <a:pt x="217" y="64"/>
                    <a:pt x="217" y="64"/>
                    <a:pt x="217" y="64"/>
                  </a:cubicBezTo>
                  <a:cubicBezTo>
                    <a:pt x="217" y="52"/>
                    <a:pt x="217" y="52"/>
                    <a:pt x="217" y="52"/>
                  </a:cubicBezTo>
                  <a:cubicBezTo>
                    <a:pt x="272" y="52"/>
                    <a:pt x="272" y="52"/>
                    <a:pt x="272" y="52"/>
                  </a:cubicBezTo>
                  <a:close/>
                  <a:moveTo>
                    <a:pt x="279" y="47"/>
                  </a:moveTo>
                  <a:cubicBezTo>
                    <a:pt x="284" y="36"/>
                    <a:pt x="284" y="36"/>
                    <a:pt x="284" y="36"/>
                  </a:cubicBezTo>
                  <a:cubicBezTo>
                    <a:pt x="333" y="36"/>
                    <a:pt x="333" y="36"/>
                    <a:pt x="333" y="36"/>
                  </a:cubicBezTo>
                  <a:cubicBezTo>
                    <a:pt x="333" y="47"/>
                    <a:pt x="333" y="47"/>
                    <a:pt x="333" y="47"/>
                  </a:cubicBezTo>
                  <a:cubicBezTo>
                    <a:pt x="279" y="47"/>
                    <a:pt x="279" y="47"/>
                    <a:pt x="279" y="47"/>
                  </a:cubicBezTo>
                  <a:close/>
                  <a:moveTo>
                    <a:pt x="286" y="29"/>
                  </a:moveTo>
                  <a:cubicBezTo>
                    <a:pt x="290" y="17"/>
                    <a:pt x="290" y="17"/>
                    <a:pt x="290" y="17"/>
                  </a:cubicBezTo>
                  <a:cubicBezTo>
                    <a:pt x="351" y="17"/>
                    <a:pt x="351" y="17"/>
                    <a:pt x="351" y="17"/>
                  </a:cubicBezTo>
                  <a:cubicBezTo>
                    <a:pt x="351" y="29"/>
                    <a:pt x="351" y="29"/>
                    <a:pt x="351" y="29"/>
                  </a:cubicBezTo>
                  <a:cubicBezTo>
                    <a:pt x="333" y="29"/>
                    <a:pt x="333" y="29"/>
                    <a:pt x="333" y="29"/>
                  </a:cubicBezTo>
                  <a:cubicBezTo>
                    <a:pt x="286" y="29"/>
                    <a:pt x="286" y="29"/>
                    <a:pt x="286" y="29"/>
                  </a:cubicBezTo>
                  <a:close/>
                  <a:moveTo>
                    <a:pt x="293" y="10"/>
                  </a:moveTo>
                  <a:cubicBezTo>
                    <a:pt x="297" y="0"/>
                    <a:pt x="297" y="0"/>
                    <a:pt x="297" y="0"/>
                  </a:cubicBezTo>
                  <a:cubicBezTo>
                    <a:pt x="351" y="0"/>
                    <a:pt x="351" y="0"/>
                    <a:pt x="351" y="0"/>
                  </a:cubicBezTo>
                  <a:cubicBezTo>
                    <a:pt x="351" y="10"/>
                    <a:pt x="351" y="10"/>
                    <a:pt x="351" y="10"/>
                  </a:cubicBezTo>
                  <a:cubicBezTo>
                    <a:pt x="293" y="10"/>
                    <a:pt x="293" y="10"/>
                    <a:pt x="293" y="10"/>
                  </a:cubicBezTo>
                  <a:close/>
                  <a:moveTo>
                    <a:pt x="333" y="71"/>
                  </a:moveTo>
                  <a:cubicBezTo>
                    <a:pt x="333" y="83"/>
                    <a:pt x="333" y="83"/>
                    <a:pt x="333" y="83"/>
                  </a:cubicBezTo>
                  <a:cubicBezTo>
                    <a:pt x="304" y="83"/>
                    <a:pt x="304" y="83"/>
                    <a:pt x="304" y="83"/>
                  </a:cubicBezTo>
                  <a:cubicBezTo>
                    <a:pt x="304" y="71"/>
                    <a:pt x="304" y="71"/>
                    <a:pt x="304" y="71"/>
                  </a:cubicBezTo>
                  <a:cubicBezTo>
                    <a:pt x="333" y="71"/>
                    <a:pt x="333" y="71"/>
                    <a:pt x="333" y="71"/>
                  </a:cubicBezTo>
                  <a:close/>
                  <a:moveTo>
                    <a:pt x="333" y="88"/>
                  </a:moveTo>
                  <a:cubicBezTo>
                    <a:pt x="333" y="100"/>
                    <a:pt x="333" y="100"/>
                    <a:pt x="333" y="100"/>
                  </a:cubicBezTo>
                  <a:cubicBezTo>
                    <a:pt x="304" y="100"/>
                    <a:pt x="304" y="100"/>
                    <a:pt x="304" y="100"/>
                  </a:cubicBezTo>
                  <a:cubicBezTo>
                    <a:pt x="304" y="88"/>
                    <a:pt x="304" y="88"/>
                    <a:pt x="304" y="88"/>
                  </a:cubicBezTo>
                  <a:cubicBezTo>
                    <a:pt x="333" y="88"/>
                    <a:pt x="333" y="88"/>
                    <a:pt x="333" y="88"/>
                  </a:cubicBezTo>
                  <a:close/>
                  <a:moveTo>
                    <a:pt x="333" y="106"/>
                  </a:moveTo>
                  <a:cubicBezTo>
                    <a:pt x="351" y="106"/>
                    <a:pt x="351" y="106"/>
                    <a:pt x="351" y="106"/>
                  </a:cubicBezTo>
                  <a:cubicBezTo>
                    <a:pt x="351" y="118"/>
                    <a:pt x="351" y="118"/>
                    <a:pt x="351" y="118"/>
                  </a:cubicBezTo>
                  <a:cubicBezTo>
                    <a:pt x="304" y="118"/>
                    <a:pt x="304" y="118"/>
                    <a:pt x="304" y="118"/>
                  </a:cubicBezTo>
                  <a:cubicBezTo>
                    <a:pt x="304" y="106"/>
                    <a:pt x="304" y="106"/>
                    <a:pt x="304" y="106"/>
                  </a:cubicBezTo>
                  <a:cubicBezTo>
                    <a:pt x="333" y="106"/>
                    <a:pt x="333" y="106"/>
                    <a:pt x="333" y="106"/>
                  </a:cubicBezTo>
                  <a:close/>
                  <a:moveTo>
                    <a:pt x="351" y="123"/>
                  </a:moveTo>
                  <a:cubicBezTo>
                    <a:pt x="351" y="134"/>
                    <a:pt x="351" y="134"/>
                    <a:pt x="351" y="134"/>
                  </a:cubicBezTo>
                  <a:cubicBezTo>
                    <a:pt x="304" y="134"/>
                    <a:pt x="304" y="134"/>
                    <a:pt x="304" y="134"/>
                  </a:cubicBezTo>
                  <a:cubicBezTo>
                    <a:pt x="304" y="123"/>
                    <a:pt x="304" y="123"/>
                    <a:pt x="304" y="123"/>
                  </a:cubicBezTo>
                  <a:cubicBezTo>
                    <a:pt x="351" y="123"/>
                    <a:pt x="351" y="123"/>
                    <a:pt x="351" y="123"/>
                  </a:cubicBezTo>
                  <a:close/>
                  <a:moveTo>
                    <a:pt x="299" y="71"/>
                  </a:moveTo>
                  <a:cubicBezTo>
                    <a:pt x="294" y="83"/>
                    <a:pt x="294" y="83"/>
                    <a:pt x="294" y="83"/>
                  </a:cubicBezTo>
                  <a:cubicBezTo>
                    <a:pt x="256" y="83"/>
                    <a:pt x="256" y="83"/>
                    <a:pt x="256" y="83"/>
                  </a:cubicBezTo>
                  <a:cubicBezTo>
                    <a:pt x="251" y="71"/>
                    <a:pt x="251" y="71"/>
                    <a:pt x="251" y="71"/>
                  </a:cubicBezTo>
                  <a:cubicBezTo>
                    <a:pt x="299" y="71"/>
                    <a:pt x="299" y="71"/>
                    <a:pt x="299" y="71"/>
                  </a:cubicBezTo>
                  <a:close/>
                  <a:moveTo>
                    <a:pt x="292" y="88"/>
                  </a:moveTo>
                  <a:cubicBezTo>
                    <a:pt x="288" y="100"/>
                    <a:pt x="288" y="100"/>
                    <a:pt x="288" y="100"/>
                  </a:cubicBezTo>
                  <a:cubicBezTo>
                    <a:pt x="262" y="100"/>
                    <a:pt x="262" y="100"/>
                    <a:pt x="262" y="100"/>
                  </a:cubicBezTo>
                  <a:cubicBezTo>
                    <a:pt x="258" y="88"/>
                    <a:pt x="258" y="88"/>
                    <a:pt x="258" y="88"/>
                  </a:cubicBezTo>
                  <a:cubicBezTo>
                    <a:pt x="292" y="88"/>
                    <a:pt x="292" y="88"/>
                    <a:pt x="292" y="88"/>
                  </a:cubicBezTo>
                  <a:close/>
                  <a:moveTo>
                    <a:pt x="286" y="106"/>
                  </a:moveTo>
                  <a:cubicBezTo>
                    <a:pt x="283" y="118"/>
                    <a:pt x="283" y="118"/>
                    <a:pt x="283" y="118"/>
                  </a:cubicBezTo>
                  <a:cubicBezTo>
                    <a:pt x="269" y="118"/>
                    <a:pt x="269" y="118"/>
                    <a:pt x="269" y="118"/>
                  </a:cubicBezTo>
                  <a:cubicBezTo>
                    <a:pt x="264" y="106"/>
                    <a:pt x="264" y="106"/>
                    <a:pt x="264" y="106"/>
                  </a:cubicBezTo>
                  <a:cubicBezTo>
                    <a:pt x="286" y="106"/>
                    <a:pt x="286" y="106"/>
                    <a:pt x="286" y="106"/>
                  </a:cubicBezTo>
                  <a:close/>
                  <a:moveTo>
                    <a:pt x="280" y="123"/>
                  </a:moveTo>
                  <a:cubicBezTo>
                    <a:pt x="276" y="135"/>
                    <a:pt x="276" y="135"/>
                    <a:pt x="276" y="135"/>
                  </a:cubicBezTo>
                  <a:cubicBezTo>
                    <a:pt x="271" y="123"/>
                    <a:pt x="271" y="123"/>
                    <a:pt x="271" y="123"/>
                  </a:cubicBezTo>
                  <a:cubicBezTo>
                    <a:pt x="280" y="123"/>
                    <a:pt x="280" y="123"/>
                    <a:pt x="280" y="123"/>
                  </a:cubicBezTo>
                  <a:close/>
                  <a:moveTo>
                    <a:pt x="247" y="71"/>
                  </a:moveTo>
                  <a:cubicBezTo>
                    <a:pt x="247" y="83"/>
                    <a:pt x="247" y="83"/>
                    <a:pt x="247" y="83"/>
                  </a:cubicBezTo>
                  <a:cubicBezTo>
                    <a:pt x="217" y="83"/>
                    <a:pt x="217" y="83"/>
                    <a:pt x="217" y="83"/>
                  </a:cubicBezTo>
                  <a:cubicBezTo>
                    <a:pt x="217" y="71"/>
                    <a:pt x="217" y="71"/>
                    <a:pt x="217" y="71"/>
                  </a:cubicBezTo>
                  <a:cubicBezTo>
                    <a:pt x="247" y="71"/>
                    <a:pt x="247" y="71"/>
                    <a:pt x="247" y="71"/>
                  </a:cubicBezTo>
                  <a:close/>
                  <a:moveTo>
                    <a:pt x="247" y="88"/>
                  </a:moveTo>
                  <a:cubicBezTo>
                    <a:pt x="247" y="100"/>
                    <a:pt x="247" y="100"/>
                    <a:pt x="247" y="100"/>
                  </a:cubicBezTo>
                  <a:cubicBezTo>
                    <a:pt x="217" y="100"/>
                    <a:pt x="217" y="100"/>
                    <a:pt x="217" y="100"/>
                  </a:cubicBezTo>
                  <a:cubicBezTo>
                    <a:pt x="217" y="88"/>
                    <a:pt x="217" y="88"/>
                    <a:pt x="217" y="88"/>
                  </a:cubicBezTo>
                  <a:cubicBezTo>
                    <a:pt x="247" y="88"/>
                    <a:pt x="247" y="88"/>
                    <a:pt x="247" y="88"/>
                  </a:cubicBezTo>
                  <a:close/>
                  <a:moveTo>
                    <a:pt x="247" y="106"/>
                  </a:moveTo>
                  <a:cubicBezTo>
                    <a:pt x="247" y="118"/>
                    <a:pt x="247" y="118"/>
                    <a:pt x="247" y="118"/>
                  </a:cubicBezTo>
                  <a:cubicBezTo>
                    <a:pt x="198" y="118"/>
                    <a:pt x="198" y="118"/>
                    <a:pt x="198" y="118"/>
                  </a:cubicBezTo>
                  <a:cubicBezTo>
                    <a:pt x="198" y="106"/>
                    <a:pt x="198" y="106"/>
                    <a:pt x="198" y="106"/>
                  </a:cubicBezTo>
                  <a:cubicBezTo>
                    <a:pt x="217" y="106"/>
                    <a:pt x="217" y="106"/>
                    <a:pt x="217" y="106"/>
                  </a:cubicBezTo>
                  <a:cubicBezTo>
                    <a:pt x="247" y="106"/>
                    <a:pt x="247" y="106"/>
                    <a:pt x="247" y="106"/>
                  </a:cubicBezTo>
                  <a:close/>
                  <a:moveTo>
                    <a:pt x="247" y="123"/>
                  </a:moveTo>
                  <a:cubicBezTo>
                    <a:pt x="247" y="134"/>
                    <a:pt x="247" y="134"/>
                    <a:pt x="247" y="134"/>
                  </a:cubicBezTo>
                  <a:cubicBezTo>
                    <a:pt x="198" y="134"/>
                    <a:pt x="198" y="134"/>
                    <a:pt x="198" y="134"/>
                  </a:cubicBezTo>
                  <a:cubicBezTo>
                    <a:pt x="198" y="123"/>
                    <a:pt x="198" y="123"/>
                    <a:pt x="198" y="123"/>
                  </a:cubicBezTo>
                  <a:cubicBezTo>
                    <a:pt x="247" y="123"/>
                    <a:pt x="247" y="123"/>
                    <a:pt x="247" y="123"/>
                  </a:cubicBezTo>
                  <a:close/>
                  <a:moveTo>
                    <a:pt x="79" y="0"/>
                  </a:moveTo>
                  <a:cubicBezTo>
                    <a:pt x="149" y="0"/>
                    <a:pt x="149" y="0"/>
                    <a:pt x="149" y="0"/>
                  </a:cubicBezTo>
                  <a:cubicBezTo>
                    <a:pt x="161" y="0"/>
                    <a:pt x="172" y="5"/>
                    <a:pt x="178" y="10"/>
                  </a:cubicBezTo>
                  <a:cubicBezTo>
                    <a:pt x="79" y="10"/>
                    <a:pt x="79" y="10"/>
                    <a:pt x="79" y="10"/>
                  </a:cubicBezTo>
                  <a:cubicBezTo>
                    <a:pt x="79" y="0"/>
                    <a:pt x="79" y="0"/>
                    <a:pt x="79" y="0"/>
                  </a:cubicBezTo>
                  <a:close/>
                  <a:moveTo>
                    <a:pt x="184" y="17"/>
                  </a:moveTo>
                  <a:cubicBezTo>
                    <a:pt x="186" y="21"/>
                    <a:pt x="187" y="24"/>
                    <a:pt x="187" y="29"/>
                  </a:cubicBezTo>
                  <a:cubicBezTo>
                    <a:pt x="99" y="29"/>
                    <a:pt x="99" y="29"/>
                    <a:pt x="99" y="29"/>
                  </a:cubicBezTo>
                  <a:cubicBezTo>
                    <a:pt x="79" y="29"/>
                    <a:pt x="79" y="29"/>
                    <a:pt x="79" y="29"/>
                  </a:cubicBezTo>
                  <a:cubicBezTo>
                    <a:pt x="79" y="17"/>
                    <a:pt x="79" y="17"/>
                    <a:pt x="79" y="17"/>
                  </a:cubicBezTo>
                  <a:cubicBezTo>
                    <a:pt x="184" y="17"/>
                    <a:pt x="184" y="17"/>
                    <a:pt x="184" y="17"/>
                  </a:cubicBezTo>
                  <a:close/>
                  <a:moveTo>
                    <a:pt x="188" y="36"/>
                  </a:moveTo>
                  <a:cubicBezTo>
                    <a:pt x="188" y="40"/>
                    <a:pt x="187" y="43"/>
                    <a:pt x="187" y="47"/>
                  </a:cubicBezTo>
                  <a:cubicBezTo>
                    <a:pt x="157" y="47"/>
                    <a:pt x="157" y="47"/>
                    <a:pt x="157" y="47"/>
                  </a:cubicBezTo>
                  <a:cubicBezTo>
                    <a:pt x="157" y="36"/>
                    <a:pt x="157" y="36"/>
                    <a:pt x="157" y="36"/>
                  </a:cubicBezTo>
                  <a:cubicBezTo>
                    <a:pt x="188" y="36"/>
                    <a:pt x="188" y="36"/>
                    <a:pt x="188" y="36"/>
                  </a:cubicBezTo>
                  <a:close/>
                  <a:moveTo>
                    <a:pt x="129" y="47"/>
                  </a:moveTo>
                  <a:cubicBezTo>
                    <a:pt x="99" y="47"/>
                    <a:pt x="99" y="47"/>
                    <a:pt x="99" y="47"/>
                  </a:cubicBezTo>
                  <a:cubicBezTo>
                    <a:pt x="99" y="36"/>
                    <a:pt x="99" y="36"/>
                    <a:pt x="99" y="36"/>
                  </a:cubicBezTo>
                  <a:cubicBezTo>
                    <a:pt x="129" y="36"/>
                    <a:pt x="129" y="36"/>
                    <a:pt x="129" y="36"/>
                  </a:cubicBezTo>
                  <a:cubicBezTo>
                    <a:pt x="129" y="47"/>
                    <a:pt x="129" y="47"/>
                    <a:pt x="129" y="47"/>
                  </a:cubicBezTo>
                  <a:close/>
                  <a:moveTo>
                    <a:pt x="184" y="52"/>
                  </a:moveTo>
                  <a:cubicBezTo>
                    <a:pt x="181" y="57"/>
                    <a:pt x="178" y="60"/>
                    <a:pt x="174" y="64"/>
                  </a:cubicBezTo>
                  <a:cubicBezTo>
                    <a:pt x="99" y="64"/>
                    <a:pt x="99" y="64"/>
                    <a:pt x="99" y="64"/>
                  </a:cubicBezTo>
                  <a:cubicBezTo>
                    <a:pt x="99" y="52"/>
                    <a:pt x="99" y="52"/>
                    <a:pt x="99" y="52"/>
                  </a:cubicBezTo>
                  <a:cubicBezTo>
                    <a:pt x="184" y="52"/>
                    <a:pt x="184" y="52"/>
                    <a:pt x="184" y="52"/>
                  </a:cubicBezTo>
                  <a:close/>
                  <a:moveTo>
                    <a:pt x="175" y="71"/>
                  </a:moveTo>
                  <a:cubicBezTo>
                    <a:pt x="179" y="74"/>
                    <a:pt x="182" y="78"/>
                    <a:pt x="185" y="83"/>
                  </a:cubicBezTo>
                  <a:cubicBezTo>
                    <a:pt x="99" y="83"/>
                    <a:pt x="99" y="83"/>
                    <a:pt x="99" y="83"/>
                  </a:cubicBezTo>
                  <a:cubicBezTo>
                    <a:pt x="99" y="71"/>
                    <a:pt x="99" y="71"/>
                    <a:pt x="99" y="71"/>
                  </a:cubicBezTo>
                  <a:cubicBezTo>
                    <a:pt x="175" y="71"/>
                    <a:pt x="175" y="71"/>
                    <a:pt x="175" y="71"/>
                  </a:cubicBezTo>
                  <a:close/>
                  <a:moveTo>
                    <a:pt x="187" y="88"/>
                  </a:moveTo>
                  <a:cubicBezTo>
                    <a:pt x="188" y="92"/>
                    <a:pt x="189" y="95"/>
                    <a:pt x="189" y="100"/>
                  </a:cubicBezTo>
                  <a:cubicBezTo>
                    <a:pt x="157" y="100"/>
                    <a:pt x="157" y="100"/>
                    <a:pt x="157" y="100"/>
                  </a:cubicBezTo>
                  <a:cubicBezTo>
                    <a:pt x="157" y="88"/>
                    <a:pt x="157" y="88"/>
                    <a:pt x="157" y="88"/>
                  </a:cubicBezTo>
                  <a:cubicBezTo>
                    <a:pt x="187" y="88"/>
                    <a:pt x="187" y="88"/>
                    <a:pt x="187" y="88"/>
                  </a:cubicBezTo>
                  <a:close/>
                  <a:moveTo>
                    <a:pt x="129" y="100"/>
                  </a:moveTo>
                  <a:cubicBezTo>
                    <a:pt x="99" y="100"/>
                    <a:pt x="99" y="100"/>
                    <a:pt x="99" y="100"/>
                  </a:cubicBezTo>
                  <a:cubicBezTo>
                    <a:pt x="99" y="88"/>
                    <a:pt x="99" y="88"/>
                    <a:pt x="99" y="88"/>
                  </a:cubicBezTo>
                  <a:cubicBezTo>
                    <a:pt x="129" y="88"/>
                    <a:pt x="129" y="88"/>
                    <a:pt x="129" y="88"/>
                  </a:cubicBezTo>
                  <a:cubicBezTo>
                    <a:pt x="129" y="100"/>
                    <a:pt x="129" y="100"/>
                    <a:pt x="129" y="100"/>
                  </a:cubicBezTo>
                  <a:close/>
                  <a:moveTo>
                    <a:pt x="189" y="106"/>
                  </a:moveTo>
                  <a:cubicBezTo>
                    <a:pt x="188" y="109"/>
                    <a:pt x="187" y="114"/>
                    <a:pt x="185" y="118"/>
                  </a:cubicBezTo>
                  <a:cubicBezTo>
                    <a:pt x="79" y="118"/>
                    <a:pt x="79" y="118"/>
                    <a:pt x="79" y="118"/>
                  </a:cubicBezTo>
                  <a:cubicBezTo>
                    <a:pt x="79" y="106"/>
                    <a:pt x="79" y="106"/>
                    <a:pt x="79" y="106"/>
                  </a:cubicBezTo>
                  <a:cubicBezTo>
                    <a:pt x="99" y="106"/>
                    <a:pt x="99" y="106"/>
                    <a:pt x="99" y="106"/>
                  </a:cubicBezTo>
                  <a:cubicBezTo>
                    <a:pt x="189" y="106"/>
                    <a:pt x="189" y="106"/>
                    <a:pt x="189" y="106"/>
                  </a:cubicBezTo>
                  <a:close/>
                  <a:moveTo>
                    <a:pt x="180" y="123"/>
                  </a:moveTo>
                  <a:cubicBezTo>
                    <a:pt x="173" y="130"/>
                    <a:pt x="164" y="134"/>
                    <a:pt x="153" y="134"/>
                  </a:cubicBezTo>
                  <a:cubicBezTo>
                    <a:pt x="79" y="134"/>
                    <a:pt x="79" y="134"/>
                    <a:pt x="79" y="134"/>
                  </a:cubicBezTo>
                  <a:cubicBezTo>
                    <a:pt x="79" y="123"/>
                    <a:pt x="79" y="123"/>
                    <a:pt x="79" y="123"/>
                  </a:cubicBezTo>
                  <a:cubicBezTo>
                    <a:pt x="180" y="123"/>
                    <a:pt x="180" y="123"/>
                    <a:pt x="180" y="123"/>
                  </a:cubicBezTo>
                  <a:close/>
                  <a:moveTo>
                    <a:pt x="71" y="17"/>
                  </a:moveTo>
                  <a:cubicBezTo>
                    <a:pt x="71" y="29"/>
                    <a:pt x="71" y="29"/>
                    <a:pt x="71" y="29"/>
                  </a:cubicBezTo>
                  <a:cubicBezTo>
                    <a:pt x="51" y="29"/>
                    <a:pt x="51" y="29"/>
                    <a:pt x="51" y="29"/>
                  </a:cubicBezTo>
                  <a:cubicBezTo>
                    <a:pt x="19" y="29"/>
                    <a:pt x="19" y="29"/>
                    <a:pt x="19" y="29"/>
                  </a:cubicBezTo>
                  <a:cubicBezTo>
                    <a:pt x="0" y="29"/>
                    <a:pt x="0" y="29"/>
                    <a:pt x="0" y="29"/>
                  </a:cubicBezTo>
                  <a:cubicBezTo>
                    <a:pt x="0" y="17"/>
                    <a:pt x="0" y="17"/>
                    <a:pt x="0" y="17"/>
                  </a:cubicBezTo>
                  <a:cubicBezTo>
                    <a:pt x="71" y="17"/>
                    <a:pt x="71" y="17"/>
                    <a:pt x="71" y="17"/>
                  </a:cubicBezTo>
                  <a:close/>
                  <a:moveTo>
                    <a:pt x="51" y="36"/>
                  </a:moveTo>
                  <a:cubicBezTo>
                    <a:pt x="51" y="47"/>
                    <a:pt x="51" y="47"/>
                    <a:pt x="51" y="47"/>
                  </a:cubicBezTo>
                  <a:cubicBezTo>
                    <a:pt x="19" y="47"/>
                    <a:pt x="19" y="47"/>
                    <a:pt x="19" y="47"/>
                  </a:cubicBezTo>
                  <a:cubicBezTo>
                    <a:pt x="19" y="36"/>
                    <a:pt x="19" y="36"/>
                    <a:pt x="19" y="36"/>
                  </a:cubicBezTo>
                  <a:cubicBezTo>
                    <a:pt x="51" y="36"/>
                    <a:pt x="51" y="36"/>
                    <a:pt x="51" y="36"/>
                  </a:cubicBezTo>
                  <a:close/>
                  <a:moveTo>
                    <a:pt x="51" y="52"/>
                  </a:moveTo>
                  <a:cubicBezTo>
                    <a:pt x="51" y="64"/>
                    <a:pt x="51" y="64"/>
                    <a:pt x="51" y="64"/>
                  </a:cubicBezTo>
                  <a:cubicBezTo>
                    <a:pt x="19" y="64"/>
                    <a:pt x="19" y="64"/>
                    <a:pt x="19" y="64"/>
                  </a:cubicBezTo>
                  <a:cubicBezTo>
                    <a:pt x="19" y="52"/>
                    <a:pt x="19" y="52"/>
                    <a:pt x="19" y="52"/>
                  </a:cubicBezTo>
                  <a:cubicBezTo>
                    <a:pt x="51" y="52"/>
                    <a:pt x="51" y="52"/>
                    <a:pt x="51" y="52"/>
                  </a:cubicBezTo>
                  <a:close/>
                  <a:moveTo>
                    <a:pt x="51" y="71"/>
                  </a:moveTo>
                  <a:cubicBezTo>
                    <a:pt x="51" y="83"/>
                    <a:pt x="51" y="83"/>
                    <a:pt x="51" y="83"/>
                  </a:cubicBezTo>
                  <a:cubicBezTo>
                    <a:pt x="19" y="83"/>
                    <a:pt x="19" y="83"/>
                    <a:pt x="19" y="83"/>
                  </a:cubicBezTo>
                  <a:cubicBezTo>
                    <a:pt x="19" y="71"/>
                    <a:pt x="19" y="71"/>
                    <a:pt x="19" y="71"/>
                  </a:cubicBezTo>
                  <a:cubicBezTo>
                    <a:pt x="51" y="71"/>
                    <a:pt x="51" y="71"/>
                    <a:pt x="51" y="71"/>
                  </a:cubicBezTo>
                  <a:close/>
                  <a:moveTo>
                    <a:pt x="51" y="88"/>
                  </a:moveTo>
                  <a:cubicBezTo>
                    <a:pt x="51" y="100"/>
                    <a:pt x="51" y="100"/>
                    <a:pt x="51" y="100"/>
                  </a:cubicBezTo>
                  <a:cubicBezTo>
                    <a:pt x="19" y="100"/>
                    <a:pt x="19" y="100"/>
                    <a:pt x="19" y="100"/>
                  </a:cubicBezTo>
                  <a:cubicBezTo>
                    <a:pt x="19" y="88"/>
                    <a:pt x="19" y="88"/>
                    <a:pt x="19" y="88"/>
                  </a:cubicBezTo>
                  <a:cubicBezTo>
                    <a:pt x="51" y="88"/>
                    <a:pt x="51" y="88"/>
                    <a:pt x="51" y="88"/>
                  </a:cubicBezTo>
                  <a:close/>
                  <a:moveTo>
                    <a:pt x="51" y="106"/>
                  </a:moveTo>
                  <a:cubicBezTo>
                    <a:pt x="71" y="106"/>
                    <a:pt x="71" y="106"/>
                    <a:pt x="71" y="106"/>
                  </a:cubicBezTo>
                  <a:cubicBezTo>
                    <a:pt x="71" y="118"/>
                    <a:pt x="71" y="118"/>
                    <a:pt x="71" y="118"/>
                  </a:cubicBezTo>
                  <a:cubicBezTo>
                    <a:pt x="0" y="118"/>
                    <a:pt x="0" y="118"/>
                    <a:pt x="0" y="118"/>
                  </a:cubicBezTo>
                  <a:cubicBezTo>
                    <a:pt x="0" y="106"/>
                    <a:pt x="0" y="106"/>
                    <a:pt x="0" y="106"/>
                  </a:cubicBezTo>
                  <a:cubicBezTo>
                    <a:pt x="19" y="106"/>
                    <a:pt x="19" y="106"/>
                    <a:pt x="19" y="106"/>
                  </a:cubicBezTo>
                  <a:cubicBezTo>
                    <a:pt x="51" y="106"/>
                    <a:pt x="51" y="106"/>
                    <a:pt x="51" y="106"/>
                  </a:cubicBezTo>
                  <a:close/>
                  <a:moveTo>
                    <a:pt x="71" y="123"/>
                  </a:moveTo>
                  <a:cubicBezTo>
                    <a:pt x="71" y="134"/>
                    <a:pt x="71" y="134"/>
                    <a:pt x="71" y="134"/>
                  </a:cubicBezTo>
                  <a:cubicBezTo>
                    <a:pt x="0" y="134"/>
                    <a:pt x="0" y="134"/>
                    <a:pt x="0" y="134"/>
                  </a:cubicBezTo>
                  <a:cubicBezTo>
                    <a:pt x="0" y="123"/>
                    <a:pt x="0" y="123"/>
                    <a:pt x="0" y="123"/>
                  </a:cubicBezTo>
                  <a:cubicBezTo>
                    <a:pt x="71" y="123"/>
                    <a:pt x="71" y="123"/>
                    <a:pt x="71" y="123"/>
                  </a:cubicBezTo>
                  <a:close/>
                </a:path>
              </a:pathLst>
            </a:custGeom>
            <a:solidFill>
              <a:srgbClr val="23629B"/>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grpSp>
      <p:grpSp>
        <p:nvGrpSpPr>
          <p:cNvPr id="68" name="Group 193"/>
          <p:cNvGrpSpPr>
            <a:grpSpLocks noChangeAspect="1"/>
          </p:cNvGrpSpPr>
          <p:nvPr/>
        </p:nvGrpSpPr>
        <p:grpSpPr bwMode="auto">
          <a:xfrm>
            <a:off x="6327772" y="3304622"/>
            <a:ext cx="376240" cy="200578"/>
            <a:chOff x="4396" y="1350"/>
            <a:chExt cx="296" cy="161"/>
          </a:xfrm>
        </p:grpSpPr>
        <p:sp>
          <p:nvSpPr>
            <p:cNvPr id="69" name="Freeform 300"/>
            <p:cNvSpPr>
              <a:spLocks/>
            </p:cNvSpPr>
            <p:nvPr/>
          </p:nvSpPr>
          <p:spPr bwMode="auto">
            <a:xfrm>
              <a:off x="4396" y="1350"/>
              <a:ext cx="103" cy="161"/>
            </a:xfrm>
            <a:custGeom>
              <a:avLst/>
              <a:gdLst>
                <a:gd name="T0" fmla="*/ 0 w 223"/>
                <a:gd name="T1" fmla="*/ 0 h 343"/>
                <a:gd name="T2" fmla="*/ 0 w 223"/>
                <a:gd name="T3" fmla="*/ 0 h 343"/>
                <a:gd name="T4" fmla="*/ 0 w 223"/>
                <a:gd name="T5" fmla="*/ 0 h 343"/>
                <a:gd name="T6" fmla="*/ 0 w 223"/>
                <a:gd name="T7" fmla="*/ 0 h 343"/>
                <a:gd name="T8" fmla="*/ 0 w 223"/>
                <a:gd name="T9" fmla="*/ 0 h 343"/>
                <a:gd name="T10" fmla="*/ 0 w 223"/>
                <a:gd name="T11" fmla="*/ 0 h 343"/>
                <a:gd name="T12" fmla="*/ 0 w 223"/>
                <a:gd name="T13" fmla="*/ 0 h 343"/>
                <a:gd name="T14" fmla="*/ 0 w 223"/>
                <a:gd name="T15" fmla="*/ 0 h 343"/>
                <a:gd name="T16" fmla="*/ 0 w 223"/>
                <a:gd name="T17" fmla="*/ 0 h 343"/>
                <a:gd name="T18" fmla="*/ 0 w 223"/>
                <a:gd name="T19" fmla="*/ 0 h 3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3"/>
                <a:gd name="T31" fmla="*/ 0 h 343"/>
                <a:gd name="T32" fmla="*/ 223 w 223"/>
                <a:gd name="T33" fmla="*/ 343 h 3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3" h="343">
                  <a:moveTo>
                    <a:pt x="220" y="0"/>
                  </a:moveTo>
                  <a:cubicBezTo>
                    <a:pt x="36" y="0"/>
                    <a:pt x="36" y="0"/>
                    <a:pt x="36" y="0"/>
                  </a:cubicBezTo>
                  <a:cubicBezTo>
                    <a:pt x="16" y="0"/>
                    <a:pt x="0" y="17"/>
                    <a:pt x="0" y="37"/>
                  </a:cubicBezTo>
                  <a:cubicBezTo>
                    <a:pt x="0" y="307"/>
                    <a:pt x="0" y="307"/>
                    <a:pt x="0" y="307"/>
                  </a:cubicBezTo>
                  <a:cubicBezTo>
                    <a:pt x="0" y="327"/>
                    <a:pt x="16" y="343"/>
                    <a:pt x="36" y="343"/>
                  </a:cubicBezTo>
                  <a:cubicBezTo>
                    <a:pt x="213" y="343"/>
                    <a:pt x="213" y="343"/>
                    <a:pt x="213" y="343"/>
                  </a:cubicBezTo>
                  <a:cubicBezTo>
                    <a:pt x="223" y="316"/>
                    <a:pt x="223" y="316"/>
                    <a:pt x="223" y="316"/>
                  </a:cubicBezTo>
                  <a:cubicBezTo>
                    <a:pt x="160" y="301"/>
                    <a:pt x="113" y="241"/>
                    <a:pt x="113" y="168"/>
                  </a:cubicBezTo>
                  <a:cubicBezTo>
                    <a:pt x="113" y="101"/>
                    <a:pt x="154" y="43"/>
                    <a:pt x="211" y="24"/>
                  </a:cubicBezTo>
                  <a:cubicBezTo>
                    <a:pt x="220" y="0"/>
                    <a:pt x="220" y="0"/>
                    <a:pt x="220" y="0"/>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dirty="0">
                <a:solidFill>
                  <a:srgbClr val="000000"/>
                </a:solidFill>
                <a:latin typeface="Arial" pitchFamily="-112" charset="0"/>
                <a:ea typeface="+mn-ea"/>
                <a:cs typeface="Arial" pitchFamily="-112" charset="0"/>
              </a:endParaRPr>
            </a:p>
          </p:txBody>
        </p:sp>
        <p:sp>
          <p:nvSpPr>
            <p:cNvPr id="70" name="Freeform 301"/>
            <p:cNvSpPr>
              <a:spLocks/>
            </p:cNvSpPr>
            <p:nvPr/>
          </p:nvSpPr>
          <p:spPr bwMode="auto">
            <a:xfrm>
              <a:off x="4529" y="1350"/>
              <a:ext cx="122" cy="161"/>
            </a:xfrm>
            <a:custGeom>
              <a:avLst/>
              <a:gdLst>
                <a:gd name="T0" fmla="*/ 0 w 263"/>
                <a:gd name="T1" fmla="*/ 0 h 343"/>
                <a:gd name="T2" fmla="*/ 0 w 263"/>
                <a:gd name="T3" fmla="*/ 0 h 343"/>
                <a:gd name="T4" fmla="*/ 0 w 263"/>
                <a:gd name="T5" fmla="*/ 0 h 343"/>
                <a:gd name="T6" fmla="*/ 0 w 263"/>
                <a:gd name="T7" fmla="*/ 0 h 343"/>
                <a:gd name="T8" fmla="*/ 0 w 263"/>
                <a:gd name="T9" fmla="*/ 0 h 343"/>
                <a:gd name="T10" fmla="*/ 0 w 263"/>
                <a:gd name="T11" fmla="*/ 0 h 343"/>
                <a:gd name="T12" fmla="*/ 0 w 263"/>
                <a:gd name="T13" fmla="*/ 0 h 343"/>
                <a:gd name="T14" fmla="*/ 0 w 263"/>
                <a:gd name="T15" fmla="*/ 0 h 343"/>
                <a:gd name="T16" fmla="*/ 0 w 263"/>
                <a:gd name="T17" fmla="*/ 0 h 343"/>
                <a:gd name="T18" fmla="*/ 0 w 263"/>
                <a:gd name="T19" fmla="*/ 0 h 343"/>
                <a:gd name="T20" fmla="*/ 0 w 263"/>
                <a:gd name="T21" fmla="*/ 0 h 3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3"/>
                <a:gd name="T34" fmla="*/ 0 h 343"/>
                <a:gd name="T35" fmla="*/ 263 w 263"/>
                <a:gd name="T36" fmla="*/ 343 h 3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3" h="343">
                  <a:moveTo>
                    <a:pt x="8" y="319"/>
                  </a:moveTo>
                  <a:cubicBezTo>
                    <a:pt x="85" y="319"/>
                    <a:pt x="147" y="253"/>
                    <a:pt x="147" y="171"/>
                  </a:cubicBezTo>
                  <a:cubicBezTo>
                    <a:pt x="147" y="90"/>
                    <a:pt x="85" y="24"/>
                    <a:pt x="8" y="24"/>
                  </a:cubicBezTo>
                  <a:cubicBezTo>
                    <a:pt x="5" y="24"/>
                    <a:pt x="2" y="24"/>
                    <a:pt x="0" y="24"/>
                  </a:cubicBezTo>
                  <a:cubicBezTo>
                    <a:pt x="7" y="0"/>
                    <a:pt x="7" y="0"/>
                    <a:pt x="7" y="0"/>
                  </a:cubicBezTo>
                  <a:cubicBezTo>
                    <a:pt x="228" y="0"/>
                    <a:pt x="228" y="0"/>
                    <a:pt x="228" y="0"/>
                  </a:cubicBezTo>
                  <a:cubicBezTo>
                    <a:pt x="247" y="0"/>
                    <a:pt x="263" y="17"/>
                    <a:pt x="263" y="37"/>
                  </a:cubicBezTo>
                  <a:cubicBezTo>
                    <a:pt x="263" y="307"/>
                    <a:pt x="263" y="307"/>
                    <a:pt x="263" y="307"/>
                  </a:cubicBezTo>
                  <a:cubicBezTo>
                    <a:pt x="263" y="327"/>
                    <a:pt x="247" y="343"/>
                    <a:pt x="228" y="343"/>
                  </a:cubicBezTo>
                  <a:cubicBezTo>
                    <a:pt x="0" y="343"/>
                    <a:pt x="0" y="343"/>
                    <a:pt x="0" y="343"/>
                  </a:cubicBezTo>
                  <a:cubicBezTo>
                    <a:pt x="8" y="319"/>
                    <a:pt x="8" y="319"/>
                    <a:pt x="8" y="319"/>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dirty="0">
                <a:solidFill>
                  <a:srgbClr val="000000"/>
                </a:solidFill>
                <a:latin typeface="Arial" pitchFamily="-112" charset="0"/>
                <a:ea typeface="+mn-ea"/>
                <a:cs typeface="Arial" pitchFamily="-112" charset="0"/>
              </a:endParaRPr>
            </a:p>
          </p:txBody>
        </p:sp>
        <p:sp>
          <p:nvSpPr>
            <p:cNvPr id="71" name="Freeform 302"/>
            <p:cNvSpPr>
              <a:spLocks noEditPoints="1"/>
            </p:cNvSpPr>
            <p:nvPr/>
          </p:nvSpPr>
          <p:spPr bwMode="auto">
            <a:xfrm>
              <a:off x="4503" y="1399"/>
              <a:ext cx="80" cy="112"/>
            </a:xfrm>
            <a:custGeom>
              <a:avLst/>
              <a:gdLst>
                <a:gd name="T0" fmla="*/ 0 w 174"/>
                <a:gd name="T1" fmla="*/ 0 h 240"/>
                <a:gd name="T2" fmla="*/ 0 w 174"/>
                <a:gd name="T3" fmla="*/ 0 h 240"/>
                <a:gd name="T4" fmla="*/ 0 w 174"/>
                <a:gd name="T5" fmla="*/ 0 h 240"/>
                <a:gd name="T6" fmla="*/ 0 w 174"/>
                <a:gd name="T7" fmla="*/ 0 h 240"/>
                <a:gd name="T8" fmla="*/ 0 w 174"/>
                <a:gd name="T9" fmla="*/ 0 h 240"/>
                <a:gd name="T10" fmla="*/ 0 w 174"/>
                <a:gd name="T11" fmla="*/ 0 h 240"/>
                <a:gd name="T12" fmla="*/ 0 w 174"/>
                <a:gd name="T13" fmla="*/ 0 h 240"/>
                <a:gd name="T14" fmla="*/ 0 w 174"/>
                <a:gd name="T15" fmla="*/ 0 h 240"/>
                <a:gd name="T16" fmla="*/ 0 w 174"/>
                <a:gd name="T17" fmla="*/ 0 h 240"/>
                <a:gd name="T18" fmla="*/ 0 w 174"/>
                <a:gd name="T19" fmla="*/ 0 h 240"/>
                <a:gd name="T20" fmla="*/ 0 w 174"/>
                <a:gd name="T21" fmla="*/ 0 h 240"/>
                <a:gd name="T22" fmla="*/ 0 w 174"/>
                <a:gd name="T23" fmla="*/ 0 h 240"/>
                <a:gd name="T24" fmla="*/ 0 w 174"/>
                <a:gd name="T25" fmla="*/ 0 h 240"/>
                <a:gd name="T26" fmla="*/ 0 w 174"/>
                <a:gd name="T27" fmla="*/ 0 h 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4"/>
                <a:gd name="T43" fmla="*/ 0 h 240"/>
                <a:gd name="T44" fmla="*/ 174 w 174"/>
                <a:gd name="T45" fmla="*/ 240 h 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4" h="240">
                  <a:moveTo>
                    <a:pt x="146" y="0"/>
                  </a:moveTo>
                  <a:cubicBezTo>
                    <a:pt x="86" y="0"/>
                    <a:pt x="86" y="0"/>
                    <a:pt x="86" y="0"/>
                  </a:cubicBezTo>
                  <a:cubicBezTo>
                    <a:pt x="0" y="240"/>
                    <a:pt x="0" y="240"/>
                    <a:pt x="0" y="240"/>
                  </a:cubicBezTo>
                  <a:cubicBezTo>
                    <a:pt x="37" y="240"/>
                    <a:pt x="37" y="240"/>
                    <a:pt x="37" y="240"/>
                  </a:cubicBezTo>
                  <a:cubicBezTo>
                    <a:pt x="74" y="137"/>
                    <a:pt x="74" y="137"/>
                    <a:pt x="74" y="137"/>
                  </a:cubicBezTo>
                  <a:cubicBezTo>
                    <a:pt x="111" y="137"/>
                    <a:pt x="111" y="137"/>
                    <a:pt x="111" y="137"/>
                  </a:cubicBezTo>
                  <a:cubicBezTo>
                    <a:pt x="119" y="137"/>
                    <a:pt x="129" y="135"/>
                    <a:pt x="133" y="123"/>
                  </a:cubicBezTo>
                  <a:cubicBezTo>
                    <a:pt x="138" y="111"/>
                    <a:pt x="161" y="47"/>
                    <a:pt x="167" y="27"/>
                  </a:cubicBezTo>
                  <a:cubicBezTo>
                    <a:pt x="174" y="8"/>
                    <a:pt x="158" y="0"/>
                    <a:pt x="146" y="0"/>
                  </a:cubicBezTo>
                  <a:close/>
                  <a:moveTo>
                    <a:pt x="99" y="118"/>
                  </a:moveTo>
                  <a:cubicBezTo>
                    <a:pt x="81" y="118"/>
                    <a:pt x="81" y="118"/>
                    <a:pt x="81" y="118"/>
                  </a:cubicBezTo>
                  <a:cubicBezTo>
                    <a:pt x="115" y="20"/>
                    <a:pt x="115" y="20"/>
                    <a:pt x="115" y="20"/>
                  </a:cubicBezTo>
                  <a:cubicBezTo>
                    <a:pt x="134" y="20"/>
                    <a:pt x="134" y="20"/>
                    <a:pt x="134" y="20"/>
                  </a:cubicBezTo>
                  <a:cubicBezTo>
                    <a:pt x="99" y="118"/>
                    <a:pt x="99" y="118"/>
                    <a:pt x="99" y="118"/>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dirty="0">
                <a:solidFill>
                  <a:srgbClr val="000000"/>
                </a:solidFill>
                <a:latin typeface="Arial" pitchFamily="-112" charset="0"/>
                <a:ea typeface="+mn-ea"/>
                <a:cs typeface="Arial" pitchFamily="-112" charset="0"/>
              </a:endParaRPr>
            </a:p>
          </p:txBody>
        </p:sp>
        <p:sp>
          <p:nvSpPr>
            <p:cNvPr id="72" name="Freeform 303"/>
            <p:cNvSpPr>
              <a:spLocks/>
            </p:cNvSpPr>
            <p:nvPr/>
          </p:nvSpPr>
          <p:spPr bwMode="auto">
            <a:xfrm>
              <a:off x="4468" y="1350"/>
              <a:ext cx="61" cy="111"/>
            </a:xfrm>
            <a:custGeom>
              <a:avLst/>
              <a:gdLst>
                <a:gd name="T0" fmla="*/ 0 w 134"/>
                <a:gd name="T1" fmla="*/ 0 h 237"/>
                <a:gd name="T2" fmla="*/ 0 w 134"/>
                <a:gd name="T3" fmla="*/ 0 h 237"/>
                <a:gd name="T4" fmla="*/ 0 w 134"/>
                <a:gd name="T5" fmla="*/ 0 h 237"/>
                <a:gd name="T6" fmla="*/ 0 w 134"/>
                <a:gd name="T7" fmla="*/ 0 h 237"/>
                <a:gd name="T8" fmla="*/ 0 w 134"/>
                <a:gd name="T9" fmla="*/ 0 h 237"/>
                <a:gd name="T10" fmla="*/ 0 w 134"/>
                <a:gd name="T11" fmla="*/ 0 h 237"/>
                <a:gd name="T12" fmla="*/ 0 w 134"/>
                <a:gd name="T13" fmla="*/ 0 h 237"/>
                <a:gd name="T14" fmla="*/ 0 w 134"/>
                <a:gd name="T15" fmla="*/ 0 h 237"/>
                <a:gd name="T16" fmla="*/ 0 w 134"/>
                <a:gd name="T17" fmla="*/ 0 h 237"/>
                <a:gd name="T18" fmla="*/ 0 w 134"/>
                <a:gd name="T19" fmla="*/ 0 h 237"/>
                <a:gd name="T20" fmla="*/ 0 w 134"/>
                <a:gd name="T21" fmla="*/ 0 h 237"/>
                <a:gd name="T22" fmla="*/ 0 w 134"/>
                <a:gd name="T23" fmla="*/ 0 h 2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
                <a:gd name="T37" fmla="*/ 0 h 237"/>
                <a:gd name="T38" fmla="*/ 134 w 134"/>
                <a:gd name="T39" fmla="*/ 237 h 2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 h="237">
                  <a:moveTo>
                    <a:pt x="129" y="134"/>
                  </a:moveTo>
                  <a:cubicBezTo>
                    <a:pt x="92" y="237"/>
                    <a:pt x="92" y="237"/>
                    <a:pt x="92" y="237"/>
                  </a:cubicBezTo>
                  <a:cubicBezTo>
                    <a:pt x="56" y="237"/>
                    <a:pt x="56" y="237"/>
                    <a:pt x="56" y="237"/>
                  </a:cubicBezTo>
                  <a:cubicBezTo>
                    <a:pt x="96" y="124"/>
                    <a:pt x="96" y="124"/>
                    <a:pt x="96" y="124"/>
                  </a:cubicBezTo>
                  <a:cubicBezTo>
                    <a:pt x="77" y="124"/>
                    <a:pt x="77" y="124"/>
                    <a:pt x="77" y="124"/>
                  </a:cubicBezTo>
                  <a:cubicBezTo>
                    <a:pt x="37" y="237"/>
                    <a:pt x="37" y="237"/>
                    <a:pt x="37" y="237"/>
                  </a:cubicBezTo>
                  <a:cubicBezTo>
                    <a:pt x="0" y="237"/>
                    <a:pt x="0" y="237"/>
                    <a:pt x="0" y="237"/>
                  </a:cubicBezTo>
                  <a:cubicBezTo>
                    <a:pt x="84" y="0"/>
                    <a:pt x="84" y="0"/>
                    <a:pt x="84" y="0"/>
                  </a:cubicBezTo>
                  <a:cubicBezTo>
                    <a:pt x="121" y="0"/>
                    <a:pt x="121" y="0"/>
                    <a:pt x="121" y="0"/>
                  </a:cubicBezTo>
                  <a:cubicBezTo>
                    <a:pt x="84" y="104"/>
                    <a:pt x="84" y="104"/>
                    <a:pt x="84" y="104"/>
                  </a:cubicBezTo>
                  <a:cubicBezTo>
                    <a:pt x="109" y="104"/>
                    <a:pt x="109" y="104"/>
                    <a:pt x="109" y="104"/>
                  </a:cubicBezTo>
                  <a:cubicBezTo>
                    <a:pt x="127" y="104"/>
                    <a:pt x="134" y="119"/>
                    <a:pt x="129" y="134"/>
                  </a:cubicBezTo>
                  <a:close/>
                </a:path>
              </a:pathLst>
            </a:custGeom>
            <a:solidFill>
              <a:srgbClr val="005699"/>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dirty="0">
                <a:solidFill>
                  <a:srgbClr val="000000"/>
                </a:solidFill>
                <a:latin typeface="Arial" pitchFamily="-112" charset="0"/>
                <a:ea typeface="+mn-ea"/>
                <a:cs typeface="Arial" pitchFamily="-112" charset="0"/>
              </a:endParaRPr>
            </a:p>
          </p:txBody>
        </p:sp>
        <p:sp>
          <p:nvSpPr>
            <p:cNvPr id="73" name="Freeform 311"/>
            <p:cNvSpPr>
              <a:spLocks noEditPoints="1"/>
            </p:cNvSpPr>
            <p:nvPr/>
          </p:nvSpPr>
          <p:spPr bwMode="auto">
            <a:xfrm>
              <a:off x="4665" y="1350"/>
              <a:ext cx="27" cy="27"/>
            </a:xfrm>
            <a:custGeom>
              <a:avLst/>
              <a:gdLst>
                <a:gd name="T0" fmla="*/ 0 w 59"/>
                <a:gd name="T1" fmla="*/ 0 h 58"/>
                <a:gd name="T2" fmla="*/ 0 w 59"/>
                <a:gd name="T3" fmla="*/ 0 h 58"/>
                <a:gd name="T4" fmla="*/ 0 w 59"/>
                <a:gd name="T5" fmla="*/ 0 h 58"/>
                <a:gd name="T6" fmla="*/ 0 w 59"/>
                <a:gd name="T7" fmla="*/ 0 h 58"/>
                <a:gd name="T8" fmla="*/ 0 w 59"/>
                <a:gd name="T9" fmla="*/ 0 h 58"/>
                <a:gd name="T10" fmla="*/ 0 w 59"/>
                <a:gd name="T11" fmla="*/ 0 h 58"/>
                <a:gd name="T12" fmla="*/ 0 w 59"/>
                <a:gd name="T13" fmla="*/ 0 h 58"/>
                <a:gd name="T14" fmla="*/ 0 w 59"/>
                <a:gd name="T15" fmla="*/ 0 h 58"/>
                <a:gd name="T16" fmla="*/ 0 w 59"/>
                <a:gd name="T17" fmla="*/ 0 h 58"/>
                <a:gd name="T18" fmla="*/ 0 w 59"/>
                <a:gd name="T19" fmla="*/ 0 h 58"/>
                <a:gd name="T20" fmla="*/ 0 w 59"/>
                <a:gd name="T21" fmla="*/ 0 h 58"/>
                <a:gd name="T22" fmla="*/ 0 w 59"/>
                <a:gd name="T23" fmla="*/ 0 h 58"/>
                <a:gd name="T24" fmla="*/ 0 w 59"/>
                <a:gd name="T25" fmla="*/ 0 h 58"/>
                <a:gd name="T26" fmla="*/ 0 w 59"/>
                <a:gd name="T27" fmla="*/ 0 h 58"/>
                <a:gd name="T28" fmla="*/ 0 w 59"/>
                <a:gd name="T29" fmla="*/ 0 h 58"/>
                <a:gd name="T30" fmla="*/ 0 w 59"/>
                <a:gd name="T31" fmla="*/ 0 h 58"/>
                <a:gd name="T32" fmla="*/ 0 w 59"/>
                <a:gd name="T33" fmla="*/ 0 h 58"/>
                <a:gd name="T34" fmla="*/ 0 w 59"/>
                <a:gd name="T35" fmla="*/ 0 h 58"/>
                <a:gd name="T36" fmla="*/ 0 w 59"/>
                <a:gd name="T37" fmla="*/ 0 h 58"/>
                <a:gd name="T38" fmla="*/ 0 w 59"/>
                <a:gd name="T39" fmla="*/ 0 h 58"/>
                <a:gd name="T40" fmla="*/ 0 w 59"/>
                <a:gd name="T41" fmla="*/ 0 h 58"/>
                <a:gd name="T42" fmla="*/ 0 w 59"/>
                <a:gd name="T43" fmla="*/ 0 h 58"/>
                <a:gd name="T44" fmla="*/ 0 w 59"/>
                <a:gd name="T45" fmla="*/ 0 h 58"/>
                <a:gd name="T46" fmla="*/ 0 w 59"/>
                <a:gd name="T47" fmla="*/ 0 h 58"/>
                <a:gd name="T48" fmla="*/ 0 w 59"/>
                <a:gd name="T49" fmla="*/ 0 h 58"/>
                <a:gd name="T50" fmla="*/ 0 w 59"/>
                <a:gd name="T51" fmla="*/ 0 h 58"/>
                <a:gd name="T52" fmla="*/ 0 w 59"/>
                <a:gd name="T53" fmla="*/ 0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9"/>
                <a:gd name="T82" fmla="*/ 0 h 58"/>
                <a:gd name="T83" fmla="*/ 59 w 59"/>
                <a:gd name="T84" fmla="*/ 58 h 5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9" h="58">
                  <a:moveTo>
                    <a:pt x="6" y="29"/>
                  </a:moveTo>
                  <a:cubicBezTo>
                    <a:pt x="6" y="16"/>
                    <a:pt x="16" y="5"/>
                    <a:pt x="29" y="5"/>
                  </a:cubicBezTo>
                  <a:cubicBezTo>
                    <a:pt x="43" y="5"/>
                    <a:pt x="53" y="16"/>
                    <a:pt x="53" y="29"/>
                  </a:cubicBezTo>
                  <a:cubicBezTo>
                    <a:pt x="53" y="43"/>
                    <a:pt x="43" y="54"/>
                    <a:pt x="29" y="54"/>
                  </a:cubicBezTo>
                  <a:cubicBezTo>
                    <a:pt x="16" y="54"/>
                    <a:pt x="6" y="43"/>
                    <a:pt x="6" y="29"/>
                  </a:cubicBezTo>
                  <a:close/>
                  <a:moveTo>
                    <a:pt x="29" y="58"/>
                  </a:moveTo>
                  <a:cubicBezTo>
                    <a:pt x="45" y="58"/>
                    <a:pt x="59" y="46"/>
                    <a:pt x="59" y="29"/>
                  </a:cubicBezTo>
                  <a:cubicBezTo>
                    <a:pt x="59" y="13"/>
                    <a:pt x="45" y="0"/>
                    <a:pt x="29" y="0"/>
                  </a:cubicBezTo>
                  <a:cubicBezTo>
                    <a:pt x="13" y="0"/>
                    <a:pt x="0" y="13"/>
                    <a:pt x="0" y="29"/>
                  </a:cubicBezTo>
                  <a:cubicBezTo>
                    <a:pt x="0" y="46"/>
                    <a:pt x="13" y="58"/>
                    <a:pt x="29" y="58"/>
                  </a:cubicBezTo>
                  <a:close/>
                  <a:moveTo>
                    <a:pt x="23" y="32"/>
                  </a:moveTo>
                  <a:cubicBezTo>
                    <a:pt x="29" y="32"/>
                    <a:pt x="29" y="32"/>
                    <a:pt x="29" y="32"/>
                  </a:cubicBezTo>
                  <a:cubicBezTo>
                    <a:pt x="38" y="46"/>
                    <a:pt x="38" y="46"/>
                    <a:pt x="38" y="46"/>
                  </a:cubicBezTo>
                  <a:cubicBezTo>
                    <a:pt x="44" y="46"/>
                    <a:pt x="44" y="46"/>
                    <a:pt x="44" y="46"/>
                  </a:cubicBezTo>
                  <a:cubicBezTo>
                    <a:pt x="34" y="31"/>
                    <a:pt x="34" y="31"/>
                    <a:pt x="34" y="31"/>
                  </a:cubicBezTo>
                  <a:cubicBezTo>
                    <a:pt x="39" y="31"/>
                    <a:pt x="43" y="28"/>
                    <a:pt x="43" y="22"/>
                  </a:cubicBezTo>
                  <a:cubicBezTo>
                    <a:pt x="43" y="16"/>
                    <a:pt x="39" y="13"/>
                    <a:pt x="31" y="13"/>
                  </a:cubicBezTo>
                  <a:cubicBezTo>
                    <a:pt x="18" y="13"/>
                    <a:pt x="18" y="13"/>
                    <a:pt x="18" y="13"/>
                  </a:cubicBezTo>
                  <a:cubicBezTo>
                    <a:pt x="18" y="46"/>
                    <a:pt x="18" y="46"/>
                    <a:pt x="18" y="46"/>
                  </a:cubicBezTo>
                  <a:cubicBezTo>
                    <a:pt x="23" y="46"/>
                    <a:pt x="23" y="46"/>
                    <a:pt x="23" y="46"/>
                  </a:cubicBezTo>
                  <a:cubicBezTo>
                    <a:pt x="23" y="32"/>
                    <a:pt x="23" y="32"/>
                    <a:pt x="23" y="32"/>
                  </a:cubicBezTo>
                  <a:close/>
                  <a:moveTo>
                    <a:pt x="23" y="27"/>
                  </a:moveTo>
                  <a:cubicBezTo>
                    <a:pt x="23" y="17"/>
                    <a:pt x="23" y="17"/>
                    <a:pt x="23" y="17"/>
                  </a:cubicBezTo>
                  <a:cubicBezTo>
                    <a:pt x="30" y="17"/>
                    <a:pt x="30" y="17"/>
                    <a:pt x="30" y="17"/>
                  </a:cubicBezTo>
                  <a:cubicBezTo>
                    <a:pt x="34" y="17"/>
                    <a:pt x="38" y="18"/>
                    <a:pt x="38" y="22"/>
                  </a:cubicBezTo>
                  <a:cubicBezTo>
                    <a:pt x="38" y="27"/>
                    <a:pt x="34" y="27"/>
                    <a:pt x="29" y="27"/>
                  </a:cubicBezTo>
                  <a:cubicBezTo>
                    <a:pt x="23" y="27"/>
                    <a:pt x="23" y="27"/>
                    <a:pt x="23" y="27"/>
                  </a:cubicBezTo>
                  <a:close/>
                </a:path>
              </a:pathLst>
            </a:custGeom>
            <a:solidFill>
              <a:srgbClr val="000000"/>
            </a:solidFill>
            <a:ln w="9525">
              <a:noFill/>
              <a:round/>
              <a:headEnd/>
              <a:tailEnd/>
            </a:ln>
          </p:spPr>
          <p:txBody>
            <a:bodyPr lIns="38405" tIns="19202" rIns="38405" bIns="19202">
              <a:prstTxWarp prst="textNoShape">
                <a:avLst/>
              </a:prstTxWarp>
            </a:bodyPr>
            <a:lstStyle/>
            <a:p>
              <a:pPr algn="ctr" defTabSz="384175" rtl="0" fontAlgn="base">
                <a:spcBef>
                  <a:spcPct val="0"/>
                </a:spcBef>
                <a:spcAft>
                  <a:spcPct val="0"/>
                </a:spcAft>
              </a:pPr>
              <a:endParaRPr lang="en-US" sz="1000" b="1" kern="1200" dirty="0">
                <a:solidFill>
                  <a:srgbClr val="000000"/>
                </a:solidFill>
                <a:latin typeface="Arial" pitchFamily="-112" charset="0"/>
                <a:ea typeface="+mn-ea"/>
                <a:cs typeface="Arial" pitchFamily="-112" charset="0"/>
              </a:endParaRPr>
            </a:p>
          </p:txBody>
        </p:sp>
      </p:grpSp>
      <p:grpSp>
        <p:nvGrpSpPr>
          <p:cNvPr id="74" name="Group 17"/>
          <p:cNvGrpSpPr>
            <a:grpSpLocks noChangeAspect="1"/>
          </p:cNvGrpSpPr>
          <p:nvPr/>
        </p:nvGrpSpPr>
        <p:grpSpPr bwMode="auto">
          <a:xfrm>
            <a:off x="5655448" y="3602736"/>
            <a:ext cx="515164" cy="207264"/>
            <a:chOff x="1160" y="3423"/>
            <a:chExt cx="197" cy="78"/>
          </a:xfrm>
        </p:grpSpPr>
        <p:sp>
          <p:nvSpPr>
            <p:cNvPr id="75" name="Freeform 18"/>
            <p:cNvSpPr>
              <a:spLocks/>
            </p:cNvSpPr>
            <p:nvPr/>
          </p:nvSpPr>
          <p:spPr bwMode="auto">
            <a:xfrm>
              <a:off x="1160" y="3491"/>
              <a:ext cx="14" cy="10"/>
            </a:xfrm>
            <a:custGeom>
              <a:avLst/>
              <a:gdLst>
                <a:gd name="T0" fmla="*/ 0 w 122"/>
                <a:gd name="T1" fmla="*/ 0 h 87"/>
                <a:gd name="T2" fmla="*/ 0 w 122"/>
                <a:gd name="T3" fmla="*/ 0 h 87"/>
                <a:gd name="T4" fmla="*/ 0 w 122"/>
                <a:gd name="T5" fmla="*/ 0 h 87"/>
                <a:gd name="T6" fmla="*/ 0 w 122"/>
                <a:gd name="T7" fmla="*/ 0 h 87"/>
                <a:gd name="T8" fmla="*/ 0 w 122"/>
                <a:gd name="T9" fmla="*/ 0 h 87"/>
                <a:gd name="T10" fmla="*/ 0 w 122"/>
                <a:gd name="T11" fmla="*/ 0 h 87"/>
                <a:gd name="T12" fmla="*/ 0 w 122"/>
                <a:gd name="T13" fmla="*/ 0 h 87"/>
                <a:gd name="T14" fmla="*/ 0 w 122"/>
                <a:gd name="T15" fmla="*/ 0 h 87"/>
                <a:gd name="T16" fmla="*/ 0 w 122"/>
                <a:gd name="T17" fmla="*/ 0 h 87"/>
                <a:gd name="T18" fmla="*/ 0 w 122"/>
                <a:gd name="T19" fmla="*/ 0 h 87"/>
                <a:gd name="T20" fmla="*/ 0 w 122"/>
                <a:gd name="T21" fmla="*/ 0 h 87"/>
                <a:gd name="T22" fmla="*/ 0 w 122"/>
                <a:gd name="T23" fmla="*/ 0 h 87"/>
                <a:gd name="T24" fmla="*/ 0 w 122"/>
                <a:gd name="T25" fmla="*/ 0 h 87"/>
                <a:gd name="T26" fmla="*/ 0 w 122"/>
                <a:gd name="T27" fmla="*/ 0 h 87"/>
                <a:gd name="T28" fmla="*/ 0 w 122"/>
                <a:gd name="T29" fmla="*/ 0 h 87"/>
                <a:gd name="T30" fmla="*/ 0 w 122"/>
                <a:gd name="T31" fmla="*/ 0 h 87"/>
                <a:gd name="T32" fmla="*/ 0 w 122"/>
                <a:gd name="T33" fmla="*/ 0 h 87"/>
                <a:gd name="T34" fmla="*/ 0 w 122"/>
                <a:gd name="T35" fmla="*/ 0 h 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2"/>
                <a:gd name="T55" fmla="*/ 0 h 87"/>
                <a:gd name="T56" fmla="*/ 122 w 122"/>
                <a:gd name="T57" fmla="*/ 87 h 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2" h="87">
                  <a:moveTo>
                    <a:pt x="61" y="18"/>
                  </a:moveTo>
                  <a:lnTo>
                    <a:pt x="61" y="18"/>
                  </a:lnTo>
                  <a:lnTo>
                    <a:pt x="45" y="87"/>
                  </a:lnTo>
                  <a:lnTo>
                    <a:pt x="23" y="87"/>
                  </a:lnTo>
                  <a:lnTo>
                    <a:pt x="0" y="0"/>
                  </a:lnTo>
                  <a:lnTo>
                    <a:pt x="21" y="0"/>
                  </a:lnTo>
                  <a:lnTo>
                    <a:pt x="35" y="66"/>
                  </a:lnTo>
                  <a:lnTo>
                    <a:pt x="49" y="0"/>
                  </a:lnTo>
                  <a:lnTo>
                    <a:pt x="73" y="0"/>
                  </a:lnTo>
                  <a:lnTo>
                    <a:pt x="87" y="66"/>
                  </a:lnTo>
                  <a:lnTo>
                    <a:pt x="101" y="0"/>
                  </a:lnTo>
                  <a:lnTo>
                    <a:pt x="122" y="0"/>
                  </a:lnTo>
                  <a:lnTo>
                    <a:pt x="99" y="87"/>
                  </a:lnTo>
                  <a:lnTo>
                    <a:pt x="75" y="87"/>
                  </a:lnTo>
                  <a:lnTo>
                    <a:pt x="61" y="18"/>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76" name="Freeform 19"/>
            <p:cNvSpPr>
              <a:spLocks/>
            </p:cNvSpPr>
            <p:nvPr/>
          </p:nvSpPr>
          <p:spPr bwMode="auto">
            <a:xfrm>
              <a:off x="1176" y="3486"/>
              <a:ext cx="8" cy="15"/>
            </a:xfrm>
            <a:custGeom>
              <a:avLst/>
              <a:gdLst>
                <a:gd name="T0" fmla="*/ 0 w 29"/>
                <a:gd name="T1" fmla="*/ 0 h 54"/>
                <a:gd name="T2" fmla="*/ 0 w 29"/>
                <a:gd name="T3" fmla="*/ 0 h 54"/>
                <a:gd name="T4" fmla="*/ 0 w 29"/>
                <a:gd name="T5" fmla="*/ 0 h 54"/>
                <a:gd name="T6" fmla="*/ 0 w 29"/>
                <a:gd name="T7" fmla="*/ 0 h 54"/>
                <a:gd name="T8" fmla="*/ 0 w 29"/>
                <a:gd name="T9" fmla="*/ 0 h 54"/>
                <a:gd name="T10" fmla="*/ 0 w 29"/>
                <a:gd name="T11" fmla="*/ 0 h 54"/>
                <a:gd name="T12" fmla="*/ 0 w 29"/>
                <a:gd name="T13" fmla="*/ 0 h 54"/>
                <a:gd name="T14" fmla="*/ 0 w 29"/>
                <a:gd name="T15" fmla="*/ 0 h 54"/>
                <a:gd name="T16" fmla="*/ 0 w 29"/>
                <a:gd name="T17" fmla="*/ 0 h 54"/>
                <a:gd name="T18" fmla="*/ 0 w 29"/>
                <a:gd name="T19" fmla="*/ 0 h 54"/>
                <a:gd name="T20" fmla="*/ 0 w 29"/>
                <a:gd name="T21" fmla="*/ 0 h 54"/>
                <a:gd name="T22" fmla="*/ 0 w 29"/>
                <a:gd name="T23" fmla="*/ 0 h 54"/>
                <a:gd name="T24" fmla="*/ 0 w 29"/>
                <a:gd name="T25" fmla="*/ 0 h 54"/>
                <a:gd name="T26" fmla="*/ 0 w 29"/>
                <a:gd name="T27" fmla="*/ 0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54"/>
                <a:gd name="T44" fmla="*/ 29 w 29"/>
                <a:gd name="T45" fmla="*/ 54 h 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54">
                  <a:moveTo>
                    <a:pt x="0" y="0"/>
                  </a:moveTo>
                  <a:cubicBezTo>
                    <a:pt x="9" y="0"/>
                    <a:pt x="9" y="0"/>
                    <a:pt x="9" y="0"/>
                  </a:cubicBezTo>
                  <a:cubicBezTo>
                    <a:pt x="9" y="22"/>
                    <a:pt x="9" y="22"/>
                    <a:pt x="9" y="22"/>
                  </a:cubicBezTo>
                  <a:cubicBezTo>
                    <a:pt x="9" y="22"/>
                    <a:pt x="9" y="22"/>
                    <a:pt x="9" y="22"/>
                  </a:cubicBezTo>
                  <a:cubicBezTo>
                    <a:pt x="11" y="19"/>
                    <a:pt x="13" y="17"/>
                    <a:pt x="18" y="17"/>
                  </a:cubicBezTo>
                  <a:cubicBezTo>
                    <a:pt x="26" y="17"/>
                    <a:pt x="29" y="23"/>
                    <a:pt x="29" y="30"/>
                  </a:cubicBezTo>
                  <a:cubicBezTo>
                    <a:pt x="29" y="54"/>
                    <a:pt x="29" y="54"/>
                    <a:pt x="29" y="54"/>
                  </a:cubicBezTo>
                  <a:cubicBezTo>
                    <a:pt x="20" y="54"/>
                    <a:pt x="20" y="54"/>
                    <a:pt x="20" y="54"/>
                  </a:cubicBezTo>
                  <a:cubicBezTo>
                    <a:pt x="20" y="32"/>
                    <a:pt x="20" y="32"/>
                    <a:pt x="20" y="32"/>
                  </a:cubicBezTo>
                  <a:cubicBezTo>
                    <a:pt x="20" y="26"/>
                    <a:pt x="19" y="24"/>
                    <a:pt x="15" y="24"/>
                  </a:cubicBezTo>
                  <a:cubicBezTo>
                    <a:pt x="10" y="24"/>
                    <a:pt x="9" y="28"/>
                    <a:pt x="9" y="32"/>
                  </a:cubicBezTo>
                  <a:cubicBezTo>
                    <a:pt x="9" y="54"/>
                    <a:pt x="9" y="54"/>
                    <a:pt x="9" y="54"/>
                  </a:cubicBezTo>
                  <a:cubicBezTo>
                    <a:pt x="0" y="54"/>
                    <a:pt x="0" y="54"/>
                    <a:pt x="0" y="54"/>
                  </a:cubicBezTo>
                  <a:cubicBezTo>
                    <a:pt x="0" y="0"/>
                    <a:pt x="0" y="0"/>
                    <a:pt x="0" y="0"/>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77" name="Freeform 20"/>
            <p:cNvSpPr>
              <a:spLocks noEditPoints="1"/>
            </p:cNvSpPr>
            <p:nvPr/>
          </p:nvSpPr>
          <p:spPr bwMode="auto">
            <a:xfrm>
              <a:off x="1186"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37"/>
                <a:gd name="T44" fmla="*/ 29 w 29"/>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37">
                  <a:moveTo>
                    <a:pt x="8" y="15"/>
                  </a:moveTo>
                  <a:cubicBezTo>
                    <a:pt x="8" y="10"/>
                    <a:pt x="10" y="5"/>
                    <a:pt x="15" y="5"/>
                  </a:cubicBezTo>
                  <a:cubicBezTo>
                    <a:pt x="19" y="5"/>
                    <a:pt x="21" y="9"/>
                    <a:pt x="21" y="15"/>
                  </a:cubicBezTo>
                  <a:cubicBezTo>
                    <a:pt x="8" y="15"/>
                    <a:pt x="8" y="15"/>
                    <a:pt x="8" y="15"/>
                  </a:cubicBezTo>
                  <a:close/>
                  <a:moveTo>
                    <a:pt x="27" y="28"/>
                  </a:moveTo>
                  <a:cubicBezTo>
                    <a:pt x="25" y="29"/>
                    <a:pt x="23" y="31"/>
                    <a:pt x="18" y="31"/>
                  </a:cubicBezTo>
                  <a:cubicBezTo>
                    <a:pt x="11" y="31"/>
                    <a:pt x="8" y="27"/>
                    <a:pt x="8" y="21"/>
                  </a:cubicBezTo>
                  <a:cubicBezTo>
                    <a:pt x="29" y="21"/>
                    <a:pt x="29" y="21"/>
                    <a:pt x="29" y="21"/>
                  </a:cubicBezTo>
                  <a:cubicBezTo>
                    <a:pt x="29" y="19"/>
                    <a:pt x="29" y="19"/>
                    <a:pt x="29" y="19"/>
                  </a:cubicBezTo>
                  <a:cubicBezTo>
                    <a:pt x="29" y="4"/>
                    <a:pt x="23" y="0"/>
                    <a:pt x="15" y="0"/>
                  </a:cubicBezTo>
                  <a:cubicBezTo>
                    <a:pt x="6" y="0"/>
                    <a:pt x="0" y="8"/>
                    <a:pt x="0" y="19"/>
                  </a:cubicBezTo>
                  <a:cubicBezTo>
                    <a:pt x="0" y="29"/>
                    <a:pt x="5" y="37"/>
                    <a:pt x="17" y="37"/>
                  </a:cubicBezTo>
                  <a:cubicBezTo>
                    <a:pt x="22" y="37"/>
                    <a:pt x="26" y="36"/>
                    <a:pt x="28" y="35"/>
                  </a:cubicBezTo>
                  <a:cubicBezTo>
                    <a:pt x="27" y="28"/>
                    <a:pt x="27" y="28"/>
                    <a:pt x="27"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78" name="Freeform 21"/>
            <p:cNvSpPr>
              <a:spLocks/>
            </p:cNvSpPr>
            <p:nvPr/>
          </p:nvSpPr>
          <p:spPr bwMode="auto">
            <a:xfrm>
              <a:off x="1196" y="3491"/>
              <a:ext cx="5"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10" y="4"/>
                    <a:pt x="12" y="0"/>
                    <a:pt x="18" y="0"/>
                  </a:cubicBezTo>
                  <a:cubicBezTo>
                    <a:pt x="18" y="0"/>
                    <a:pt x="19" y="0"/>
                    <a:pt x="19" y="0"/>
                  </a:cubicBezTo>
                  <a:cubicBezTo>
                    <a:pt x="19" y="8"/>
                    <a:pt x="19" y="8"/>
                    <a:pt x="19" y="8"/>
                  </a:cubicBezTo>
                  <a:cubicBezTo>
                    <a:pt x="18" y="8"/>
                    <a:pt x="18" y="8"/>
                    <a:pt x="17"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79" name="Freeform 22"/>
            <p:cNvSpPr>
              <a:spLocks noEditPoints="1"/>
            </p:cNvSpPr>
            <p:nvPr/>
          </p:nvSpPr>
          <p:spPr bwMode="auto">
            <a:xfrm>
              <a:off x="1202" y="3491"/>
              <a:ext cx="8"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4"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0" name="Freeform 23"/>
            <p:cNvSpPr>
              <a:spLocks noEditPoints="1"/>
            </p:cNvSpPr>
            <p:nvPr/>
          </p:nvSpPr>
          <p:spPr bwMode="auto">
            <a:xfrm>
              <a:off x="1218" y="3487"/>
              <a:ext cx="2"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1" name="Freeform 24"/>
            <p:cNvSpPr>
              <a:spLocks/>
            </p:cNvSpPr>
            <p:nvPr/>
          </p:nvSpPr>
          <p:spPr bwMode="auto">
            <a:xfrm>
              <a:off x="1223"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1" y="6"/>
                  </a:moveTo>
                  <a:cubicBezTo>
                    <a:pt x="1" y="4"/>
                    <a:pt x="0" y="2"/>
                    <a:pt x="0" y="0"/>
                  </a:cubicBezTo>
                  <a:cubicBezTo>
                    <a:pt x="8" y="0"/>
                    <a:pt x="8" y="0"/>
                    <a:pt x="8" y="0"/>
                  </a:cubicBezTo>
                  <a:cubicBezTo>
                    <a:pt x="9" y="2"/>
                    <a:pt x="9" y="4"/>
                    <a:pt x="9" y="6"/>
                  </a:cubicBezTo>
                  <a:cubicBezTo>
                    <a:pt x="9" y="6"/>
                    <a:pt x="9" y="6"/>
                    <a:pt x="9" y="6"/>
                  </a:cubicBezTo>
                  <a:cubicBezTo>
                    <a:pt x="9" y="6"/>
                    <a:pt x="9" y="6"/>
                    <a:pt x="9" y="6"/>
                  </a:cubicBezTo>
                  <a:cubicBezTo>
                    <a:pt x="10" y="3"/>
                    <a:pt x="13" y="0"/>
                    <a:pt x="19" y="0"/>
                  </a:cubicBezTo>
                  <a:cubicBezTo>
                    <a:pt x="27" y="0"/>
                    <a:pt x="29" y="6"/>
                    <a:pt x="29" y="13"/>
                  </a:cubicBezTo>
                  <a:cubicBezTo>
                    <a:pt x="29" y="37"/>
                    <a:pt x="29" y="37"/>
                    <a:pt x="29" y="37"/>
                  </a:cubicBezTo>
                  <a:cubicBezTo>
                    <a:pt x="21" y="37"/>
                    <a:pt x="21" y="37"/>
                    <a:pt x="21" y="37"/>
                  </a:cubicBezTo>
                  <a:cubicBezTo>
                    <a:pt x="21" y="15"/>
                    <a:pt x="21" y="15"/>
                    <a:pt x="21" y="15"/>
                  </a:cubicBezTo>
                  <a:cubicBezTo>
                    <a:pt x="21" y="9"/>
                    <a:pt x="19" y="7"/>
                    <a:pt x="16" y="7"/>
                  </a:cubicBezTo>
                  <a:cubicBezTo>
                    <a:pt x="11" y="7"/>
                    <a:pt x="9" y="11"/>
                    <a:pt x="9" y="15"/>
                  </a:cubicBezTo>
                  <a:cubicBezTo>
                    <a:pt x="9" y="37"/>
                    <a:pt x="9" y="37"/>
                    <a:pt x="9" y="37"/>
                  </a:cubicBezTo>
                  <a:cubicBezTo>
                    <a:pt x="1" y="37"/>
                    <a:pt x="1" y="37"/>
                    <a:pt x="1" y="37"/>
                  </a:cubicBezTo>
                  <a:cubicBezTo>
                    <a:pt x="1" y="6"/>
                    <a:pt x="1" y="6"/>
                    <a:pt x="1"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2" name="Freeform 25"/>
            <p:cNvSpPr>
              <a:spLocks/>
            </p:cNvSpPr>
            <p:nvPr/>
          </p:nvSpPr>
          <p:spPr bwMode="auto">
            <a:xfrm>
              <a:off x="1232" y="3486"/>
              <a:ext cx="6" cy="15"/>
            </a:xfrm>
            <a:custGeom>
              <a:avLst/>
              <a:gdLst>
                <a:gd name="T0" fmla="*/ 0 w 23"/>
                <a:gd name="T1" fmla="*/ 0 h 54"/>
                <a:gd name="T2" fmla="*/ 0 w 23"/>
                <a:gd name="T3" fmla="*/ 0 h 54"/>
                <a:gd name="T4" fmla="*/ 0 w 23"/>
                <a:gd name="T5" fmla="*/ 0 h 54"/>
                <a:gd name="T6" fmla="*/ 0 w 23"/>
                <a:gd name="T7" fmla="*/ 0 h 54"/>
                <a:gd name="T8" fmla="*/ 0 w 23"/>
                <a:gd name="T9" fmla="*/ 0 h 54"/>
                <a:gd name="T10" fmla="*/ 0 w 23"/>
                <a:gd name="T11" fmla="*/ 0 h 54"/>
                <a:gd name="T12" fmla="*/ 0 w 23"/>
                <a:gd name="T13" fmla="*/ 0 h 54"/>
                <a:gd name="T14" fmla="*/ 0 w 23"/>
                <a:gd name="T15" fmla="*/ 0 h 54"/>
                <a:gd name="T16" fmla="*/ 0 w 23"/>
                <a:gd name="T17" fmla="*/ 0 h 54"/>
                <a:gd name="T18" fmla="*/ 0 w 23"/>
                <a:gd name="T19" fmla="*/ 0 h 54"/>
                <a:gd name="T20" fmla="*/ 0 w 23"/>
                <a:gd name="T21" fmla="*/ 0 h 54"/>
                <a:gd name="T22" fmla="*/ 0 w 23"/>
                <a:gd name="T23" fmla="*/ 0 h 54"/>
                <a:gd name="T24" fmla="*/ 0 w 23"/>
                <a:gd name="T25" fmla="*/ 0 h 54"/>
                <a:gd name="T26" fmla="*/ 0 w 23"/>
                <a:gd name="T27" fmla="*/ 0 h 54"/>
                <a:gd name="T28" fmla="*/ 0 w 23"/>
                <a:gd name="T29" fmla="*/ 0 h 54"/>
                <a:gd name="T30" fmla="*/ 0 w 23"/>
                <a:gd name="T31" fmla="*/ 0 h 54"/>
                <a:gd name="T32" fmla="*/ 0 w 23"/>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54"/>
                <a:gd name="T53" fmla="*/ 23 w 23"/>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54">
                  <a:moveTo>
                    <a:pt x="6" y="24"/>
                  </a:moveTo>
                  <a:cubicBezTo>
                    <a:pt x="0" y="24"/>
                    <a:pt x="0" y="24"/>
                    <a:pt x="0" y="24"/>
                  </a:cubicBezTo>
                  <a:cubicBezTo>
                    <a:pt x="0" y="17"/>
                    <a:pt x="0" y="17"/>
                    <a:pt x="0" y="17"/>
                  </a:cubicBezTo>
                  <a:cubicBezTo>
                    <a:pt x="6" y="17"/>
                    <a:pt x="6" y="17"/>
                    <a:pt x="6" y="17"/>
                  </a:cubicBezTo>
                  <a:cubicBezTo>
                    <a:pt x="6" y="10"/>
                    <a:pt x="6" y="10"/>
                    <a:pt x="6" y="10"/>
                  </a:cubicBezTo>
                  <a:cubicBezTo>
                    <a:pt x="6" y="4"/>
                    <a:pt x="9" y="0"/>
                    <a:pt x="17" y="0"/>
                  </a:cubicBezTo>
                  <a:cubicBezTo>
                    <a:pt x="19" y="0"/>
                    <a:pt x="21" y="0"/>
                    <a:pt x="23" y="0"/>
                  </a:cubicBezTo>
                  <a:cubicBezTo>
                    <a:pt x="22" y="7"/>
                    <a:pt x="22" y="7"/>
                    <a:pt x="22" y="7"/>
                  </a:cubicBezTo>
                  <a:cubicBezTo>
                    <a:pt x="21" y="7"/>
                    <a:pt x="20" y="6"/>
                    <a:pt x="19" y="6"/>
                  </a:cubicBezTo>
                  <a:cubicBezTo>
                    <a:pt x="16" y="6"/>
                    <a:pt x="15" y="8"/>
                    <a:pt x="15" y="11"/>
                  </a:cubicBezTo>
                  <a:cubicBezTo>
                    <a:pt x="15" y="17"/>
                    <a:pt x="15" y="17"/>
                    <a:pt x="15" y="17"/>
                  </a:cubicBezTo>
                  <a:cubicBezTo>
                    <a:pt x="21" y="17"/>
                    <a:pt x="21" y="17"/>
                    <a:pt x="21" y="17"/>
                  </a:cubicBezTo>
                  <a:cubicBezTo>
                    <a:pt x="21" y="24"/>
                    <a:pt x="21" y="24"/>
                    <a:pt x="21" y="24"/>
                  </a:cubicBezTo>
                  <a:cubicBezTo>
                    <a:pt x="15" y="24"/>
                    <a:pt x="15" y="24"/>
                    <a:pt x="15" y="24"/>
                  </a:cubicBezTo>
                  <a:cubicBezTo>
                    <a:pt x="15" y="54"/>
                    <a:pt x="15" y="54"/>
                    <a:pt x="15" y="54"/>
                  </a:cubicBezTo>
                  <a:cubicBezTo>
                    <a:pt x="6" y="54"/>
                    <a:pt x="6" y="54"/>
                    <a:pt x="6" y="54"/>
                  </a:cubicBezTo>
                  <a:cubicBezTo>
                    <a:pt x="6" y="24"/>
                    <a:pt x="6" y="24"/>
                    <a:pt x="6" y="24"/>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3" name="Freeform 26"/>
            <p:cNvSpPr>
              <a:spLocks noEditPoints="1"/>
            </p:cNvSpPr>
            <p:nvPr/>
          </p:nvSpPr>
          <p:spPr bwMode="auto">
            <a:xfrm>
              <a:off x="1239"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0" y="6"/>
                    <a:pt x="16" y="6"/>
                  </a:cubicBezTo>
                  <a:cubicBezTo>
                    <a:pt x="22" y="6"/>
                    <a:pt x="23" y="12"/>
                    <a:pt x="23" y="18"/>
                  </a:cubicBezTo>
                  <a:cubicBezTo>
                    <a:pt x="23" y="24"/>
                    <a:pt x="22" y="31"/>
                    <a:pt x="16" y="31"/>
                  </a:cubicBezTo>
                  <a:cubicBezTo>
                    <a:pt x="10" y="31"/>
                    <a:pt x="9" y="24"/>
                    <a:pt x="9" y="18"/>
                  </a:cubicBezTo>
                  <a:close/>
                  <a:moveTo>
                    <a:pt x="0" y="18"/>
                  </a:moveTo>
                  <a:cubicBezTo>
                    <a:pt x="0" y="34"/>
                    <a:pt x="8" y="37"/>
                    <a:pt x="16" y="37"/>
                  </a:cubicBezTo>
                  <a:cubicBezTo>
                    <a:pt x="23" y="37"/>
                    <a:pt x="32" y="34"/>
                    <a:pt x="32" y="18"/>
                  </a:cubicBezTo>
                  <a:cubicBezTo>
                    <a:pt x="32" y="3"/>
                    <a:pt x="23" y="0"/>
                    <a:pt x="16" y="0"/>
                  </a:cubicBezTo>
                  <a:cubicBezTo>
                    <a:pt x="8"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4" name="Freeform 27"/>
            <p:cNvSpPr>
              <a:spLocks/>
            </p:cNvSpPr>
            <p:nvPr/>
          </p:nvSpPr>
          <p:spPr bwMode="auto">
            <a:xfrm>
              <a:off x="1250" y="3491"/>
              <a:ext cx="6"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9" y="4"/>
                    <a:pt x="12" y="0"/>
                    <a:pt x="17" y="0"/>
                  </a:cubicBezTo>
                  <a:cubicBezTo>
                    <a:pt x="18" y="0"/>
                    <a:pt x="18" y="0"/>
                    <a:pt x="19" y="0"/>
                  </a:cubicBezTo>
                  <a:cubicBezTo>
                    <a:pt x="19" y="8"/>
                    <a:pt x="19" y="8"/>
                    <a:pt x="19" y="8"/>
                  </a:cubicBezTo>
                  <a:cubicBezTo>
                    <a:pt x="18" y="8"/>
                    <a:pt x="17" y="8"/>
                    <a:pt x="16"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5" name="Freeform 28"/>
            <p:cNvSpPr>
              <a:spLocks/>
            </p:cNvSpPr>
            <p:nvPr/>
          </p:nvSpPr>
          <p:spPr bwMode="auto">
            <a:xfrm>
              <a:off x="1257" y="3491"/>
              <a:ext cx="14" cy="10"/>
            </a:xfrm>
            <a:custGeom>
              <a:avLst/>
              <a:gdLst>
                <a:gd name="T0" fmla="*/ 0 w 48"/>
                <a:gd name="T1" fmla="*/ 0 h 37"/>
                <a:gd name="T2" fmla="*/ 0 w 48"/>
                <a:gd name="T3" fmla="*/ 0 h 37"/>
                <a:gd name="T4" fmla="*/ 0 w 48"/>
                <a:gd name="T5" fmla="*/ 0 h 37"/>
                <a:gd name="T6" fmla="*/ 0 w 48"/>
                <a:gd name="T7" fmla="*/ 0 h 37"/>
                <a:gd name="T8" fmla="*/ 0 w 48"/>
                <a:gd name="T9" fmla="*/ 0 h 37"/>
                <a:gd name="T10" fmla="*/ 0 w 48"/>
                <a:gd name="T11" fmla="*/ 0 h 37"/>
                <a:gd name="T12" fmla="*/ 0 w 48"/>
                <a:gd name="T13" fmla="*/ 0 h 37"/>
                <a:gd name="T14" fmla="*/ 0 w 48"/>
                <a:gd name="T15" fmla="*/ 0 h 37"/>
                <a:gd name="T16" fmla="*/ 0 w 48"/>
                <a:gd name="T17" fmla="*/ 0 h 37"/>
                <a:gd name="T18" fmla="*/ 0 w 48"/>
                <a:gd name="T19" fmla="*/ 0 h 37"/>
                <a:gd name="T20" fmla="*/ 0 w 48"/>
                <a:gd name="T21" fmla="*/ 0 h 37"/>
                <a:gd name="T22" fmla="*/ 0 w 48"/>
                <a:gd name="T23" fmla="*/ 0 h 37"/>
                <a:gd name="T24" fmla="*/ 0 w 48"/>
                <a:gd name="T25" fmla="*/ 0 h 37"/>
                <a:gd name="T26" fmla="*/ 0 w 48"/>
                <a:gd name="T27" fmla="*/ 0 h 37"/>
                <a:gd name="T28" fmla="*/ 0 w 48"/>
                <a:gd name="T29" fmla="*/ 0 h 37"/>
                <a:gd name="T30" fmla="*/ 0 w 48"/>
                <a:gd name="T31" fmla="*/ 0 h 37"/>
                <a:gd name="T32" fmla="*/ 0 w 48"/>
                <a:gd name="T33" fmla="*/ 0 h 37"/>
                <a:gd name="T34" fmla="*/ 0 w 48"/>
                <a:gd name="T35" fmla="*/ 0 h 37"/>
                <a:gd name="T36" fmla="*/ 0 w 48"/>
                <a:gd name="T37" fmla="*/ 0 h 37"/>
                <a:gd name="T38" fmla="*/ 0 w 48"/>
                <a:gd name="T39" fmla="*/ 0 h 37"/>
                <a:gd name="T40" fmla="*/ 0 w 48"/>
                <a:gd name="T41" fmla="*/ 0 h 37"/>
                <a:gd name="T42" fmla="*/ 0 w 48"/>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37"/>
                <a:gd name="T68" fmla="*/ 48 w 48"/>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37">
                  <a:moveTo>
                    <a:pt x="0" y="6"/>
                  </a:moveTo>
                  <a:cubicBezTo>
                    <a:pt x="0" y="3"/>
                    <a:pt x="0" y="1"/>
                    <a:pt x="0" y="0"/>
                  </a:cubicBezTo>
                  <a:cubicBezTo>
                    <a:pt x="9" y="0"/>
                    <a:pt x="9" y="0"/>
                    <a:pt x="9" y="0"/>
                  </a:cubicBezTo>
                  <a:cubicBezTo>
                    <a:pt x="9" y="2"/>
                    <a:pt x="9" y="4"/>
                    <a:pt x="9" y="6"/>
                  </a:cubicBezTo>
                  <a:cubicBezTo>
                    <a:pt x="9" y="6"/>
                    <a:pt x="9" y="6"/>
                    <a:pt x="9" y="6"/>
                  </a:cubicBezTo>
                  <a:cubicBezTo>
                    <a:pt x="11" y="3"/>
                    <a:pt x="14" y="0"/>
                    <a:pt x="19" y="0"/>
                  </a:cubicBezTo>
                  <a:cubicBezTo>
                    <a:pt x="25" y="0"/>
                    <a:pt x="27" y="3"/>
                    <a:pt x="28" y="5"/>
                  </a:cubicBezTo>
                  <a:cubicBezTo>
                    <a:pt x="30" y="3"/>
                    <a:pt x="32" y="0"/>
                    <a:pt x="38" y="0"/>
                  </a:cubicBezTo>
                  <a:cubicBezTo>
                    <a:pt x="45" y="0"/>
                    <a:pt x="48" y="5"/>
                    <a:pt x="48" y="14"/>
                  </a:cubicBezTo>
                  <a:cubicBezTo>
                    <a:pt x="48" y="37"/>
                    <a:pt x="48" y="37"/>
                    <a:pt x="48" y="37"/>
                  </a:cubicBezTo>
                  <a:cubicBezTo>
                    <a:pt x="39" y="37"/>
                    <a:pt x="39" y="37"/>
                    <a:pt x="39" y="37"/>
                  </a:cubicBezTo>
                  <a:cubicBezTo>
                    <a:pt x="39" y="14"/>
                    <a:pt x="39" y="14"/>
                    <a:pt x="39" y="14"/>
                  </a:cubicBezTo>
                  <a:cubicBezTo>
                    <a:pt x="39" y="9"/>
                    <a:pt x="38" y="7"/>
                    <a:pt x="35" y="7"/>
                  </a:cubicBezTo>
                  <a:cubicBezTo>
                    <a:pt x="31" y="7"/>
                    <a:pt x="29" y="10"/>
                    <a:pt x="29" y="14"/>
                  </a:cubicBezTo>
                  <a:cubicBezTo>
                    <a:pt x="29" y="37"/>
                    <a:pt x="29" y="37"/>
                    <a:pt x="29" y="37"/>
                  </a:cubicBezTo>
                  <a:cubicBezTo>
                    <a:pt x="20" y="37"/>
                    <a:pt x="20" y="37"/>
                    <a:pt x="20" y="37"/>
                  </a:cubicBezTo>
                  <a:cubicBezTo>
                    <a:pt x="20" y="14"/>
                    <a:pt x="20" y="14"/>
                    <a:pt x="20" y="14"/>
                  </a:cubicBezTo>
                  <a:cubicBezTo>
                    <a:pt x="20" y="9"/>
                    <a:pt x="18" y="7"/>
                    <a:pt x="15" y="7"/>
                  </a:cubicBezTo>
                  <a:cubicBezTo>
                    <a:pt x="11" y="7"/>
                    <a:pt x="9" y="10"/>
                    <a:pt x="9" y="14"/>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6" name="Freeform 29"/>
            <p:cNvSpPr>
              <a:spLocks noEditPoints="1"/>
            </p:cNvSpPr>
            <p:nvPr/>
          </p:nvSpPr>
          <p:spPr bwMode="auto">
            <a:xfrm>
              <a:off x="1272"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w 29"/>
                <a:gd name="T33" fmla="*/ 0 h 37"/>
                <a:gd name="T34" fmla="*/ 0 w 29"/>
                <a:gd name="T35" fmla="*/ 0 h 37"/>
                <a:gd name="T36" fmla="*/ 0 w 29"/>
                <a:gd name="T37" fmla="*/ 0 h 37"/>
                <a:gd name="T38" fmla="*/ 0 w 29"/>
                <a:gd name="T39" fmla="*/ 0 h 37"/>
                <a:gd name="T40" fmla="*/ 0 w 29"/>
                <a:gd name="T41" fmla="*/ 0 h 37"/>
                <a:gd name="T42" fmla="*/ 0 w 29"/>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37"/>
                <a:gd name="T68" fmla="*/ 29 w 29"/>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37">
                  <a:moveTo>
                    <a:pt x="21" y="21"/>
                  </a:moveTo>
                  <a:cubicBezTo>
                    <a:pt x="21" y="27"/>
                    <a:pt x="19" y="31"/>
                    <a:pt x="14" y="31"/>
                  </a:cubicBezTo>
                  <a:cubicBezTo>
                    <a:pt x="10" y="31"/>
                    <a:pt x="8" y="29"/>
                    <a:pt x="8" y="26"/>
                  </a:cubicBezTo>
                  <a:cubicBezTo>
                    <a:pt x="8" y="20"/>
                    <a:pt x="13" y="19"/>
                    <a:pt x="20" y="19"/>
                  </a:cubicBezTo>
                  <a:cubicBezTo>
                    <a:pt x="21" y="19"/>
                    <a:pt x="21" y="19"/>
                    <a:pt x="21" y="19"/>
                  </a:cubicBezTo>
                  <a:cubicBezTo>
                    <a:pt x="21" y="21"/>
                    <a:pt x="21" y="21"/>
                    <a:pt x="21" y="21"/>
                  </a:cubicBezTo>
                  <a:close/>
                  <a:moveTo>
                    <a:pt x="4" y="9"/>
                  </a:moveTo>
                  <a:cubicBezTo>
                    <a:pt x="6" y="8"/>
                    <a:pt x="10" y="6"/>
                    <a:pt x="14" y="6"/>
                  </a:cubicBezTo>
                  <a:cubicBezTo>
                    <a:pt x="19" y="6"/>
                    <a:pt x="21" y="9"/>
                    <a:pt x="21" y="13"/>
                  </a:cubicBezTo>
                  <a:cubicBezTo>
                    <a:pt x="21" y="14"/>
                    <a:pt x="21" y="14"/>
                    <a:pt x="21" y="14"/>
                  </a:cubicBezTo>
                  <a:cubicBezTo>
                    <a:pt x="19" y="14"/>
                    <a:pt x="19" y="14"/>
                    <a:pt x="19" y="14"/>
                  </a:cubicBezTo>
                  <a:cubicBezTo>
                    <a:pt x="8" y="14"/>
                    <a:pt x="0" y="16"/>
                    <a:pt x="0" y="26"/>
                  </a:cubicBezTo>
                  <a:cubicBezTo>
                    <a:pt x="0" y="33"/>
                    <a:pt x="5" y="37"/>
                    <a:pt x="11" y="37"/>
                  </a:cubicBezTo>
                  <a:cubicBezTo>
                    <a:pt x="16" y="37"/>
                    <a:pt x="19" y="35"/>
                    <a:pt x="21" y="32"/>
                  </a:cubicBezTo>
                  <a:cubicBezTo>
                    <a:pt x="21" y="32"/>
                    <a:pt x="21" y="32"/>
                    <a:pt x="21" y="32"/>
                  </a:cubicBezTo>
                  <a:cubicBezTo>
                    <a:pt x="21" y="33"/>
                    <a:pt x="21" y="35"/>
                    <a:pt x="22" y="37"/>
                  </a:cubicBezTo>
                  <a:cubicBezTo>
                    <a:pt x="29" y="37"/>
                    <a:pt x="29" y="37"/>
                    <a:pt x="29" y="37"/>
                  </a:cubicBezTo>
                  <a:cubicBezTo>
                    <a:pt x="29" y="35"/>
                    <a:pt x="29" y="33"/>
                    <a:pt x="29" y="30"/>
                  </a:cubicBezTo>
                  <a:cubicBezTo>
                    <a:pt x="29" y="14"/>
                    <a:pt x="29" y="14"/>
                    <a:pt x="29" y="14"/>
                  </a:cubicBezTo>
                  <a:cubicBezTo>
                    <a:pt x="29" y="5"/>
                    <a:pt x="26" y="0"/>
                    <a:pt x="15" y="0"/>
                  </a:cubicBezTo>
                  <a:cubicBezTo>
                    <a:pt x="9" y="0"/>
                    <a:pt x="6" y="1"/>
                    <a:pt x="4" y="2"/>
                  </a:cubicBezTo>
                  <a:cubicBezTo>
                    <a:pt x="4" y="9"/>
                    <a:pt x="4" y="9"/>
                    <a:pt x="4" y="9"/>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7" name="Freeform 30"/>
            <p:cNvSpPr>
              <a:spLocks/>
            </p:cNvSpPr>
            <p:nvPr/>
          </p:nvSpPr>
          <p:spPr bwMode="auto">
            <a:xfrm>
              <a:off x="1282" y="3488"/>
              <a:ext cx="6" cy="13"/>
            </a:xfrm>
            <a:custGeom>
              <a:avLst/>
              <a:gdLst>
                <a:gd name="T0" fmla="*/ 0 w 21"/>
                <a:gd name="T1" fmla="*/ 0 h 47"/>
                <a:gd name="T2" fmla="*/ 0 w 21"/>
                <a:gd name="T3" fmla="*/ 0 h 47"/>
                <a:gd name="T4" fmla="*/ 0 w 21"/>
                <a:gd name="T5" fmla="*/ 0 h 47"/>
                <a:gd name="T6" fmla="*/ 0 w 21"/>
                <a:gd name="T7" fmla="*/ 0 h 47"/>
                <a:gd name="T8" fmla="*/ 0 w 21"/>
                <a:gd name="T9" fmla="*/ 0 h 47"/>
                <a:gd name="T10" fmla="*/ 0 w 21"/>
                <a:gd name="T11" fmla="*/ 0 h 47"/>
                <a:gd name="T12" fmla="*/ 0 w 21"/>
                <a:gd name="T13" fmla="*/ 0 h 47"/>
                <a:gd name="T14" fmla="*/ 0 w 21"/>
                <a:gd name="T15" fmla="*/ 0 h 47"/>
                <a:gd name="T16" fmla="*/ 0 w 21"/>
                <a:gd name="T17" fmla="*/ 0 h 47"/>
                <a:gd name="T18" fmla="*/ 0 w 21"/>
                <a:gd name="T19" fmla="*/ 0 h 47"/>
                <a:gd name="T20" fmla="*/ 0 w 21"/>
                <a:gd name="T21" fmla="*/ 0 h 47"/>
                <a:gd name="T22" fmla="*/ 0 w 21"/>
                <a:gd name="T23" fmla="*/ 0 h 47"/>
                <a:gd name="T24" fmla="*/ 0 w 21"/>
                <a:gd name="T25" fmla="*/ 0 h 47"/>
                <a:gd name="T26" fmla="*/ 0 w 21"/>
                <a:gd name="T27" fmla="*/ 0 h 47"/>
                <a:gd name="T28" fmla="*/ 0 w 21"/>
                <a:gd name="T29" fmla="*/ 0 h 47"/>
                <a:gd name="T30" fmla="*/ 0 w 21"/>
                <a:gd name="T31" fmla="*/ 0 h 47"/>
                <a:gd name="T32" fmla="*/ 0 w 21"/>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47"/>
                <a:gd name="T53" fmla="*/ 21 w 21"/>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47">
                  <a:moveTo>
                    <a:pt x="5" y="3"/>
                  </a:moveTo>
                  <a:cubicBezTo>
                    <a:pt x="14" y="0"/>
                    <a:pt x="14" y="0"/>
                    <a:pt x="14" y="0"/>
                  </a:cubicBezTo>
                  <a:cubicBezTo>
                    <a:pt x="14" y="10"/>
                    <a:pt x="14" y="10"/>
                    <a:pt x="14" y="10"/>
                  </a:cubicBezTo>
                  <a:cubicBezTo>
                    <a:pt x="21" y="10"/>
                    <a:pt x="21" y="10"/>
                    <a:pt x="21" y="10"/>
                  </a:cubicBezTo>
                  <a:cubicBezTo>
                    <a:pt x="21" y="17"/>
                    <a:pt x="21" y="17"/>
                    <a:pt x="21" y="17"/>
                  </a:cubicBezTo>
                  <a:cubicBezTo>
                    <a:pt x="14" y="17"/>
                    <a:pt x="14" y="17"/>
                    <a:pt x="14" y="17"/>
                  </a:cubicBezTo>
                  <a:cubicBezTo>
                    <a:pt x="14" y="35"/>
                    <a:pt x="14" y="35"/>
                    <a:pt x="14" y="35"/>
                  </a:cubicBezTo>
                  <a:cubicBezTo>
                    <a:pt x="14" y="39"/>
                    <a:pt x="16" y="40"/>
                    <a:pt x="18" y="40"/>
                  </a:cubicBezTo>
                  <a:cubicBezTo>
                    <a:pt x="20" y="40"/>
                    <a:pt x="21" y="40"/>
                    <a:pt x="21" y="40"/>
                  </a:cubicBezTo>
                  <a:cubicBezTo>
                    <a:pt x="21" y="46"/>
                    <a:pt x="21" y="46"/>
                    <a:pt x="21" y="46"/>
                  </a:cubicBezTo>
                  <a:cubicBezTo>
                    <a:pt x="20" y="47"/>
                    <a:pt x="18" y="47"/>
                    <a:pt x="16" y="47"/>
                  </a:cubicBezTo>
                  <a:cubicBezTo>
                    <a:pt x="9" y="47"/>
                    <a:pt x="5" y="44"/>
                    <a:pt x="5" y="36"/>
                  </a:cubicBezTo>
                  <a:cubicBezTo>
                    <a:pt x="5" y="17"/>
                    <a:pt x="5" y="17"/>
                    <a:pt x="5" y="17"/>
                  </a:cubicBezTo>
                  <a:cubicBezTo>
                    <a:pt x="0" y="17"/>
                    <a:pt x="0" y="17"/>
                    <a:pt x="0" y="17"/>
                  </a:cubicBezTo>
                  <a:cubicBezTo>
                    <a:pt x="0" y="10"/>
                    <a:pt x="0" y="10"/>
                    <a:pt x="0" y="10"/>
                  </a:cubicBezTo>
                  <a:cubicBezTo>
                    <a:pt x="5" y="10"/>
                    <a:pt x="5" y="10"/>
                    <a:pt x="5" y="10"/>
                  </a:cubicBezTo>
                  <a:cubicBezTo>
                    <a:pt x="5" y="3"/>
                    <a:pt x="5" y="3"/>
                    <a:pt x="5" y="3"/>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8" name="Freeform 31"/>
            <p:cNvSpPr>
              <a:spLocks noEditPoints="1"/>
            </p:cNvSpPr>
            <p:nvPr/>
          </p:nvSpPr>
          <p:spPr bwMode="auto">
            <a:xfrm>
              <a:off x="1290" y="3487"/>
              <a:ext cx="2" cy="14"/>
            </a:xfrm>
            <a:custGeom>
              <a:avLst/>
              <a:gdLst>
                <a:gd name="T0" fmla="*/ 0 w 22"/>
                <a:gd name="T1" fmla="*/ 0 h 123"/>
                <a:gd name="T2" fmla="*/ 0 w 22"/>
                <a:gd name="T3" fmla="*/ 0 h 123"/>
                <a:gd name="T4" fmla="*/ 0 w 22"/>
                <a:gd name="T5" fmla="*/ 0 h 123"/>
                <a:gd name="T6" fmla="*/ 0 w 22"/>
                <a:gd name="T7" fmla="*/ 0 h 123"/>
                <a:gd name="T8" fmla="*/ 0 w 22"/>
                <a:gd name="T9" fmla="*/ 0 h 123"/>
                <a:gd name="T10" fmla="*/ 0 w 22"/>
                <a:gd name="T11" fmla="*/ 0 h 123"/>
                <a:gd name="T12" fmla="*/ 0 w 22"/>
                <a:gd name="T13" fmla="*/ 0 h 123"/>
                <a:gd name="T14" fmla="*/ 0 w 22"/>
                <a:gd name="T15" fmla="*/ 0 h 123"/>
                <a:gd name="T16" fmla="*/ 0 w 22"/>
                <a:gd name="T17" fmla="*/ 0 h 123"/>
                <a:gd name="T18" fmla="*/ 0 w 22"/>
                <a:gd name="T19" fmla="*/ 0 h 123"/>
                <a:gd name="T20" fmla="*/ 0 w 22"/>
                <a:gd name="T21" fmla="*/ 0 h 123"/>
                <a:gd name="T22" fmla="*/ 0 w 22"/>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123"/>
                <a:gd name="T38" fmla="*/ 22 w 22"/>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123">
                  <a:moveTo>
                    <a:pt x="0" y="36"/>
                  </a:moveTo>
                  <a:lnTo>
                    <a:pt x="22" y="36"/>
                  </a:lnTo>
                  <a:lnTo>
                    <a:pt x="22" y="123"/>
                  </a:lnTo>
                  <a:lnTo>
                    <a:pt x="0" y="123"/>
                  </a:lnTo>
                  <a:lnTo>
                    <a:pt x="0" y="36"/>
                  </a:lnTo>
                  <a:close/>
                  <a:moveTo>
                    <a:pt x="0" y="0"/>
                  </a:moveTo>
                  <a:lnTo>
                    <a:pt x="22" y="0"/>
                  </a:lnTo>
                  <a:lnTo>
                    <a:pt x="22"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89" name="Freeform 32"/>
            <p:cNvSpPr>
              <a:spLocks noEditPoints="1"/>
            </p:cNvSpPr>
            <p:nvPr/>
          </p:nvSpPr>
          <p:spPr bwMode="auto">
            <a:xfrm>
              <a:off x="1294"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1" y="6"/>
                    <a:pt x="16" y="6"/>
                  </a:cubicBezTo>
                  <a:cubicBezTo>
                    <a:pt x="22" y="6"/>
                    <a:pt x="23" y="12"/>
                    <a:pt x="23" y="18"/>
                  </a:cubicBezTo>
                  <a:cubicBezTo>
                    <a:pt x="23" y="24"/>
                    <a:pt x="22" y="31"/>
                    <a:pt x="16" y="31"/>
                  </a:cubicBezTo>
                  <a:cubicBezTo>
                    <a:pt x="11" y="31"/>
                    <a:pt x="9" y="24"/>
                    <a:pt x="9" y="18"/>
                  </a:cubicBezTo>
                  <a:close/>
                  <a:moveTo>
                    <a:pt x="0" y="18"/>
                  </a:moveTo>
                  <a:cubicBezTo>
                    <a:pt x="0" y="34"/>
                    <a:pt x="9" y="37"/>
                    <a:pt x="16" y="37"/>
                  </a:cubicBezTo>
                  <a:cubicBezTo>
                    <a:pt x="24" y="37"/>
                    <a:pt x="32" y="34"/>
                    <a:pt x="32" y="18"/>
                  </a:cubicBezTo>
                  <a:cubicBezTo>
                    <a:pt x="32" y="3"/>
                    <a:pt x="24" y="0"/>
                    <a:pt x="16" y="0"/>
                  </a:cubicBezTo>
                  <a:cubicBezTo>
                    <a:pt x="9"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0" name="Freeform 33"/>
            <p:cNvSpPr>
              <a:spLocks/>
            </p:cNvSpPr>
            <p:nvPr/>
          </p:nvSpPr>
          <p:spPr bwMode="auto">
            <a:xfrm>
              <a:off x="1305"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0" y="6"/>
                  </a:moveTo>
                  <a:cubicBezTo>
                    <a:pt x="0" y="4"/>
                    <a:pt x="0" y="2"/>
                    <a:pt x="0" y="0"/>
                  </a:cubicBezTo>
                  <a:cubicBezTo>
                    <a:pt x="8" y="0"/>
                    <a:pt x="8" y="0"/>
                    <a:pt x="8" y="0"/>
                  </a:cubicBezTo>
                  <a:cubicBezTo>
                    <a:pt x="8" y="2"/>
                    <a:pt x="9" y="4"/>
                    <a:pt x="9" y="6"/>
                  </a:cubicBezTo>
                  <a:cubicBezTo>
                    <a:pt x="9" y="6"/>
                    <a:pt x="9" y="6"/>
                    <a:pt x="9" y="6"/>
                  </a:cubicBezTo>
                  <a:cubicBezTo>
                    <a:pt x="9" y="6"/>
                    <a:pt x="9" y="6"/>
                    <a:pt x="9" y="6"/>
                  </a:cubicBezTo>
                  <a:cubicBezTo>
                    <a:pt x="10" y="3"/>
                    <a:pt x="13" y="0"/>
                    <a:pt x="18" y="0"/>
                  </a:cubicBezTo>
                  <a:cubicBezTo>
                    <a:pt x="27" y="0"/>
                    <a:pt x="29" y="6"/>
                    <a:pt x="29" y="13"/>
                  </a:cubicBezTo>
                  <a:cubicBezTo>
                    <a:pt x="29" y="37"/>
                    <a:pt x="29" y="37"/>
                    <a:pt x="29" y="37"/>
                  </a:cubicBezTo>
                  <a:cubicBezTo>
                    <a:pt x="20" y="37"/>
                    <a:pt x="20" y="37"/>
                    <a:pt x="20" y="37"/>
                  </a:cubicBezTo>
                  <a:cubicBezTo>
                    <a:pt x="20" y="15"/>
                    <a:pt x="20" y="15"/>
                    <a:pt x="20" y="15"/>
                  </a:cubicBezTo>
                  <a:cubicBezTo>
                    <a:pt x="20" y="9"/>
                    <a:pt x="19" y="7"/>
                    <a:pt x="15" y="7"/>
                  </a:cubicBezTo>
                  <a:cubicBezTo>
                    <a:pt x="11" y="7"/>
                    <a:pt x="9" y="11"/>
                    <a:pt x="9" y="15"/>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1" name="Freeform 34"/>
            <p:cNvSpPr>
              <a:spLocks/>
            </p:cNvSpPr>
            <p:nvPr/>
          </p:nvSpPr>
          <p:spPr bwMode="auto">
            <a:xfrm>
              <a:off x="1321" y="3486"/>
              <a:ext cx="2" cy="15"/>
            </a:xfrm>
            <a:custGeom>
              <a:avLst/>
              <a:gdLst>
                <a:gd name="T0" fmla="*/ 0 w 21"/>
                <a:gd name="T1" fmla="*/ 0 h 128"/>
                <a:gd name="T2" fmla="*/ 0 w 21"/>
                <a:gd name="T3" fmla="*/ 0 h 128"/>
                <a:gd name="T4" fmla="*/ 0 w 21"/>
                <a:gd name="T5" fmla="*/ 0 h 128"/>
                <a:gd name="T6" fmla="*/ 0 w 21"/>
                <a:gd name="T7" fmla="*/ 0 h 128"/>
                <a:gd name="T8" fmla="*/ 0 w 21"/>
                <a:gd name="T9" fmla="*/ 0 h 128"/>
                <a:gd name="T10" fmla="*/ 0 w 21"/>
                <a:gd name="T11" fmla="*/ 0 h 128"/>
                <a:gd name="T12" fmla="*/ 0 60000 65536"/>
                <a:gd name="T13" fmla="*/ 0 60000 65536"/>
                <a:gd name="T14" fmla="*/ 0 60000 65536"/>
                <a:gd name="T15" fmla="*/ 0 60000 65536"/>
                <a:gd name="T16" fmla="*/ 0 60000 65536"/>
                <a:gd name="T17" fmla="*/ 0 60000 65536"/>
                <a:gd name="T18" fmla="*/ 0 w 21"/>
                <a:gd name="T19" fmla="*/ 0 h 128"/>
                <a:gd name="T20" fmla="*/ 21 w 21"/>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21" h="128">
                  <a:moveTo>
                    <a:pt x="0" y="0"/>
                  </a:moveTo>
                  <a:lnTo>
                    <a:pt x="21" y="0"/>
                  </a:lnTo>
                  <a:lnTo>
                    <a:pt x="21" y="128"/>
                  </a:lnTo>
                  <a:lnTo>
                    <a:pt x="0" y="128"/>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2" name="Freeform 35"/>
            <p:cNvSpPr>
              <a:spLocks noEditPoints="1"/>
            </p:cNvSpPr>
            <p:nvPr/>
          </p:nvSpPr>
          <p:spPr bwMode="auto">
            <a:xfrm>
              <a:off x="1326" y="3487"/>
              <a:ext cx="3"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3" name="Freeform 36"/>
            <p:cNvSpPr>
              <a:spLocks/>
            </p:cNvSpPr>
            <p:nvPr/>
          </p:nvSpPr>
          <p:spPr bwMode="auto">
            <a:xfrm>
              <a:off x="1330" y="3491"/>
              <a:ext cx="9" cy="10"/>
            </a:xfrm>
            <a:custGeom>
              <a:avLst/>
              <a:gdLst>
                <a:gd name="T0" fmla="*/ 0 w 78"/>
                <a:gd name="T1" fmla="*/ 0 h 87"/>
                <a:gd name="T2" fmla="*/ 0 w 78"/>
                <a:gd name="T3" fmla="*/ 0 h 87"/>
                <a:gd name="T4" fmla="*/ 0 w 78"/>
                <a:gd name="T5" fmla="*/ 0 h 87"/>
                <a:gd name="T6" fmla="*/ 0 w 78"/>
                <a:gd name="T7" fmla="*/ 0 h 87"/>
                <a:gd name="T8" fmla="*/ 0 w 78"/>
                <a:gd name="T9" fmla="*/ 0 h 87"/>
                <a:gd name="T10" fmla="*/ 0 w 78"/>
                <a:gd name="T11" fmla="*/ 0 h 87"/>
                <a:gd name="T12" fmla="*/ 0 w 78"/>
                <a:gd name="T13" fmla="*/ 0 h 87"/>
                <a:gd name="T14" fmla="*/ 0 w 78"/>
                <a:gd name="T15" fmla="*/ 0 h 87"/>
                <a:gd name="T16" fmla="*/ 0 w 78"/>
                <a:gd name="T17" fmla="*/ 0 h 87"/>
                <a:gd name="T18" fmla="*/ 0 w 78"/>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87"/>
                <a:gd name="T32" fmla="*/ 78 w 78"/>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87">
                  <a:moveTo>
                    <a:pt x="0" y="0"/>
                  </a:moveTo>
                  <a:lnTo>
                    <a:pt x="21" y="0"/>
                  </a:lnTo>
                  <a:lnTo>
                    <a:pt x="40" y="66"/>
                  </a:lnTo>
                  <a:lnTo>
                    <a:pt x="56" y="0"/>
                  </a:lnTo>
                  <a:lnTo>
                    <a:pt x="78" y="0"/>
                  </a:lnTo>
                  <a:lnTo>
                    <a:pt x="49" y="87"/>
                  </a:lnTo>
                  <a:lnTo>
                    <a:pt x="26" y="87"/>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4" name="Freeform 37"/>
            <p:cNvSpPr>
              <a:spLocks noEditPoints="1"/>
            </p:cNvSpPr>
            <p:nvPr/>
          </p:nvSpPr>
          <p:spPr bwMode="auto">
            <a:xfrm>
              <a:off x="1340" y="3491"/>
              <a:ext cx="9"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3"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5" name="Freeform 38"/>
            <p:cNvSpPr>
              <a:spLocks/>
            </p:cNvSpPr>
            <p:nvPr/>
          </p:nvSpPr>
          <p:spPr bwMode="auto">
            <a:xfrm>
              <a:off x="1350" y="3491"/>
              <a:ext cx="7" cy="10"/>
            </a:xfrm>
            <a:custGeom>
              <a:avLst/>
              <a:gdLst>
                <a:gd name="T0" fmla="*/ 0 w 24"/>
                <a:gd name="T1" fmla="*/ 0 h 37"/>
                <a:gd name="T2" fmla="*/ 0 w 24"/>
                <a:gd name="T3" fmla="*/ 0 h 37"/>
                <a:gd name="T4" fmla="*/ 0 w 24"/>
                <a:gd name="T5" fmla="*/ 0 h 37"/>
                <a:gd name="T6" fmla="*/ 0 w 24"/>
                <a:gd name="T7" fmla="*/ 0 h 37"/>
                <a:gd name="T8" fmla="*/ 0 w 24"/>
                <a:gd name="T9" fmla="*/ 0 h 37"/>
                <a:gd name="T10" fmla="*/ 0 w 24"/>
                <a:gd name="T11" fmla="*/ 0 h 37"/>
                <a:gd name="T12" fmla="*/ 0 w 24"/>
                <a:gd name="T13" fmla="*/ 0 h 37"/>
                <a:gd name="T14" fmla="*/ 0 w 24"/>
                <a:gd name="T15" fmla="*/ 0 h 37"/>
                <a:gd name="T16" fmla="*/ 0 w 24"/>
                <a:gd name="T17" fmla="*/ 0 h 37"/>
                <a:gd name="T18" fmla="*/ 0 w 24"/>
                <a:gd name="T19" fmla="*/ 0 h 37"/>
                <a:gd name="T20" fmla="*/ 0 w 24"/>
                <a:gd name="T21" fmla="*/ 0 h 37"/>
                <a:gd name="T22" fmla="*/ 0 w 24"/>
                <a:gd name="T23" fmla="*/ 0 h 37"/>
                <a:gd name="T24" fmla="*/ 0 w 24"/>
                <a:gd name="T25" fmla="*/ 0 h 37"/>
                <a:gd name="T26" fmla="*/ 0 w 24"/>
                <a:gd name="T27" fmla="*/ 0 h 37"/>
                <a:gd name="T28" fmla="*/ 0 w 24"/>
                <a:gd name="T29" fmla="*/ 0 h 37"/>
                <a:gd name="T30" fmla="*/ 0 w 24"/>
                <a:gd name="T31" fmla="*/ 0 h 37"/>
                <a:gd name="T32" fmla="*/ 0 w 24"/>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37"/>
                <a:gd name="T53" fmla="*/ 24 w 24"/>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37">
                  <a:moveTo>
                    <a:pt x="1" y="28"/>
                  </a:moveTo>
                  <a:cubicBezTo>
                    <a:pt x="2" y="29"/>
                    <a:pt x="6" y="30"/>
                    <a:pt x="10" y="30"/>
                  </a:cubicBezTo>
                  <a:cubicBezTo>
                    <a:pt x="13" y="30"/>
                    <a:pt x="16" y="30"/>
                    <a:pt x="16" y="27"/>
                  </a:cubicBezTo>
                  <a:cubicBezTo>
                    <a:pt x="16" y="25"/>
                    <a:pt x="15" y="24"/>
                    <a:pt x="12" y="22"/>
                  </a:cubicBezTo>
                  <a:cubicBezTo>
                    <a:pt x="8" y="20"/>
                    <a:pt x="8" y="20"/>
                    <a:pt x="8" y="20"/>
                  </a:cubicBezTo>
                  <a:cubicBezTo>
                    <a:pt x="4" y="18"/>
                    <a:pt x="0" y="16"/>
                    <a:pt x="0" y="10"/>
                  </a:cubicBezTo>
                  <a:cubicBezTo>
                    <a:pt x="0" y="5"/>
                    <a:pt x="5" y="0"/>
                    <a:pt x="13" y="0"/>
                  </a:cubicBezTo>
                  <a:cubicBezTo>
                    <a:pt x="18" y="0"/>
                    <a:pt x="21" y="1"/>
                    <a:pt x="22" y="1"/>
                  </a:cubicBezTo>
                  <a:cubicBezTo>
                    <a:pt x="22" y="8"/>
                    <a:pt x="22" y="8"/>
                    <a:pt x="22" y="8"/>
                  </a:cubicBezTo>
                  <a:cubicBezTo>
                    <a:pt x="19" y="7"/>
                    <a:pt x="17" y="6"/>
                    <a:pt x="14" y="6"/>
                  </a:cubicBezTo>
                  <a:cubicBezTo>
                    <a:pt x="10" y="6"/>
                    <a:pt x="9" y="8"/>
                    <a:pt x="9" y="10"/>
                  </a:cubicBezTo>
                  <a:cubicBezTo>
                    <a:pt x="9" y="12"/>
                    <a:pt x="10" y="13"/>
                    <a:pt x="13" y="14"/>
                  </a:cubicBezTo>
                  <a:cubicBezTo>
                    <a:pt x="17" y="17"/>
                    <a:pt x="17" y="17"/>
                    <a:pt x="17" y="17"/>
                  </a:cubicBezTo>
                  <a:cubicBezTo>
                    <a:pt x="22" y="20"/>
                    <a:pt x="24" y="22"/>
                    <a:pt x="24" y="26"/>
                  </a:cubicBezTo>
                  <a:cubicBezTo>
                    <a:pt x="24" y="33"/>
                    <a:pt x="18" y="37"/>
                    <a:pt x="10" y="37"/>
                  </a:cubicBezTo>
                  <a:cubicBezTo>
                    <a:pt x="6" y="37"/>
                    <a:pt x="2" y="36"/>
                    <a:pt x="0" y="35"/>
                  </a:cubicBezTo>
                  <a:cubicBezTo>
                    <a:pt x="1" y="28"/>
                    <a:pt x="1" y="28"/>
                    <a:pt x="1"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6" name="Freeform 39"/>
            <p:cNvSpPr>
              <a:spLocks/>
            </p:cNvSpPr>
            <p:nvPr/>
          </p:nvSpPr>
          <p:spPr bwMode="auto">
            <a:xfrm>
              <a:off x="1185" y="3433"/>
              <a:ext cx="38" cy="43"/>
            </a:xfrm>
            <a:custGeom>
              <a:avLst/>
              <a:gdLst>
                <a:gd name="T0" fmla="*/ 0 w 138"/>
                <a:gd name="T1" fmla="*/ 0 h 152"/>
                <a:gd name="T2" fmla="*/ 0 w 138"/>
                <a:gd name="T3" fmla="*/ 0 h 152"/>
                <a:gd name="T4" fmla="*/ 0 w 138"/>
                <a:gd name="T5" fmla="*/ 0 h 152"/>
                <a:gd name="T6" fmla="*/ 0 w 138"/>
                <a:gd name="T7" fmla="*/ 0 h 152"/>
                <a:gd name="T8" fmla="*/ 0 w 138"/>
                <a:gd name="T9" fmla="*/ 0 h 152"/>
                <a:gd name="T10" fmla="*/ 0 w 138"/>
                <a:gd name="T11" fmla="*/ 0 h 152"/>
                <a:gd name="T12" fmla="*/ 0 w 138"/>
                <a:gd name="T13" fmla="*/ 0 h 152"/>
                <a:gd name="T14" fmla="*/ 0 w 138"/>
                <a:gd name="T15" fmla="*/ 0 h 152"/>
                <a:gd name="T16" fmla="*/ 0 w 138"/>
                <a:gd name="T17" fmla="*/ 0 h 152"/>
                <a:gd name="T18" fmla="*/ 0 w 138"/>
                <a:gd name="T19" fmla="*/ 0 h 152"/>
                <a:gd name="T20" fmla="*/ 0 w 138"/>
                <a:gd name="T21" fmla="*/ 0 h 152"/>
                <a:gd name="T22" fmla="*/ 0 w 138"/>
                <a:gd name="T23" fmla="*/ 0 h 152"/>
                <a:gd name="T24" fmla="*/ 0 w 138"/>
                <a:gd name="T25" fmla="*/ 0 h 152"/>
                <a:gd name="T26" fmla="*/ 0 w 138"/>
                <a:gd name="T27" fmla="*/ 0 h 152"/>
                <a:gd name="T28" fmla="*/ 0 w 138"/>
                <a:gd name="T29" fmla="*/ 0 h 152"/>
                <a:gd name="T30" fmla="*/ 0 w 138"/>
                <a:gd name="T31" fmla="*/ 0 h 152"/>
                <a:gd name="T32" fmla="*/ 0 w 138"/>
                <a:gd name="T33" fmla="*/ 0 h 152"/>
                <a:gd name="T34" fmla="*/ 0 w 138"/>
                <a:gd name="T35" fmla="*/ 0 h 152"/>
                <a:gd name="T36" fmla="*/ 0 w 138"/>
                <a:gd name="T37" fmla="*/ 0 h 152"/>
                <a:gd name="T38" fmla="*/ 0 w 138"/>
                <a:gd name="T39" fmla="*/ 0 h 152"/>
                <a:gd name="T40" fmla="*/ 0 w 138"/>
                <a:gd name="T41" fmla="*/ 0 h 152"/>
                <a:gd name="T42" fmla="*/ 0 w 138"/>
                <a:gd name="T43" fmla="*/ 0 h 152"/>
                <a:gd name="T44" fmla="*/ 0 w 138"/>
                <a:gd name="T45" fmla="*/ 0 h 152"/>
                <a:gd name="T46" fmla="*/ 0 w 138"/>
                <a:gd name="T47" fmla="*/ 0 h 152"/>
                <a:gd name="T48" fmla="*/ 0 w 138"/>
                <a:gd name="T49" fmla="*/ 0 h 152"/>
                <a:gd name="T50" fmla="*/ 0 w 138"/>
                <a:gd name="T51" fmla="*/ 0 h 1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8"/>
                <a:gd name="T79" fmla="*/ 0 h 152"/>
                <a:gd name="T80" fmla="*/ 138 w 138"/>
                <a:gd name="T81" fmla="*/ 152 h 1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8" h="152">
                  <a:moveTo>
                    <a:pt x="2" y="0"/>
                  </a:moveTo>
                  <a:cubicBezTo>
                    <a:pt x="134" y="1"/>
                    <a:pt x="134" y="1"/>
                    <a:pt x="134" y="1"/>
                  </a:cubicBezTo>
                  <a:cubicBezTo>
                    <a:pt x="134" y="40"/>
                    <a:pt x="134" y="40"/>
                    <a:pt x="134" y="40"/>
                  </a:cubicBezTo>
                  <a:cubicBezTo>
                    <a:pt x="134" y="42"/>
                    <a:pt x="131" y="42"/>
                    <a:pt x="131" y="39"/>
                  </a:cubicBezTo>
                  <a:cubicBezTo>
                    <a:pt x="129" y="33"/>
                    <a:pt x="118" y="18"/>
                    <a:pt x="116" y="16"/>
                  </a:cubicBezTo>
                  <a:cubicBezTo>
                    <a:pt x="61" y="16"/>
                    <a:pt x="61" y="16"/>
                    <a:pt x="61" y="16"/>
                  </a:cubicBezTo>
                  <a:cubicBezTo>
                    <a:pt x="61" y="64"/>
                    <a:pt x="61" y="64"/>
                    <a:pt x="61" y="64"/>
                  </a:cubicBezTo>
                  <a:cubicBezTo>
                    <a:pt x="107" y="64"/>
                    <a:pt x="107" y="64"/>
                    <a:pt x="107" y="64"/>
                  </a:cubicBezTo>
                  <a:cubicBezTo>
                    <a:pt x="111" y="63"/>
                    <a:pt x="116" y="53"/>
                    <a:pt x="120" y="44"/>
                  </a:cubicBezTo>
                  <a:cubicBezTo>
                    <a:pt x="121" y="41"/>
                    <a:pt x="123" y="43"/>
                    <a:pt x="123" y="44"/>
                  </a:cubicBezTo>
                  <a:cubicBezTo>
                    <a:pt x="123" y="59"/>
                    <a:pt x="123" y="87"/>
                    <a:pt x="123" y="98"/>
                  </a:cubicBezTo>
                  <a:cubicBezTo>
                    <a:pt x="123" y="102"/>
                    <a:pt x="121" y="104"/>
                    <a:pt x="120" y="100"/>
                  </a:cubicBezTo>
                  <a:cubicBezTo>
                    <a:pt x="118" y="96"/>
                    <a:pt x="112" y="83"/>
                    <a:pt x="108" y="79"/>
                  </a:cubicBezTo>
                  <a:cubicBezTo>
                    <a:pt x="61" y="79"/>
                    <a:pt x="61" y="79"/>
                    <a:pt x="61" y="79"/>
                  </a:cubicBezTo>
                  <a:cubicBezTo>
                    <a:pt x="61" y="134"/>
                    <a:pt x="61" y="134"/>
                    <a:pt x="61" y="134"/>
                  </a:cubicBezTo>
                  <a:cubicBezTo>
                    <a:pt x="121" y="134"/>
                    <a:pt x="121" y="134"/>
                    <a:pt x="121" y="134"/>
                  </a:cubicBezTo>
                  <a:cubicBezTo>
                    <a:pt x="124" y="131"/>
                    <a:pt x="133" y="112"/>
                    <a:pt x="134" y="107"/>
                  </a:cubicBezTo>
                  <a:cubicBezTo>
                    <a:pt x="134" y="105"/>
                    <a:pt x="138" y="105"/>
                    <a:pt x="138" y="106"/>
                  </a:cubicBezTo>
                  <a:cubicBezTo>
                    <a:pt x="138" y="151"/>
                    <a:pt x="138" y="151"/>
                    <a:pt x="138" y="151"/>
                  </a:cubicBezTo>
                  <a:cubicBezTo>
                    <a:pt x="44" y="150"/>
                    <a:pt x="44" y="150"/>
                    <a:pt x="44" y="150"/>
                  </a:cubicBezTo>
                  <a:cubicBezTo>
                    <a:pt x="25" y="150"/>
                    <a:pt x="21" y="150"/>
                    <a:pt x="2" y="152"/>
                  </a:cubicBezTo>
                  <a:cubicBezTo>
                    <a:pt x="0" y="152"/>
                    <a:pt x="0" y="148"/>
                    <a:pt x="2" y="147"/>
                  </a:cubicBezTo>
                  <a:cubicBezTo>
                    <a:pt x="22" y="137"/>
                    <a:pt x="25" y="142"/>
                    <a:pt x="25" y="113"/>
                  </a:cubicBezTo>
                  <a:cubicBezTo>
                    <a:pt x="25" y="32"/>
                    <a:pt x="25" y="32"/>
                    <a:pt x="25" y="32"/>
                  </a:cubicBezTo>
                  <a:cubicBezTo>
                    <a:pt x="25" y="10"/>
                    <a:pt x="19" y="11"/>
                    <a:pt x="2" y="5"/>
                  </a:cubicBezTo>
                  <a:cubicBezTo>
                    <a:pt x="0" y="4"/>
                    <a:pt x="1" y="1"/>
                    <a:pt x="2"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7" name="Freeform 40"/>
            <p:cNvSpPr>
              <a:spLocks/>
            </p:cNvSpPr>
            <p:nvPr/>
          </p:nvSpPr>
          <p:spPr bwMode="auto">
            <a:xfrm>
              <a:off x="1226" y="3433"/>
              <a:ext cx="70" cy="43"/>
            </a:xfrm>
            <a:custGeom>
              <a:avLst/>
              <a:gdLst>
                <a:gd name="T0" fmla="*/ 0 w 252"/>
                <a:gd name="T1" fmla="*/ 0 h 151"/>
                <a:gd name="T2" fmla="*/ 0 w 252"/>
                <a:gd name="T3" fmla="*/ 0 h 151"/>
                <a:gd name="T4" fmla="*/ 0 w 252"/>
                <a:gd name="T5" fmla="*/ 0 h 151"/>
                <a:gd name="T6" fmla="*/ 0 w 252"/>
                <a:gd name="T7" fmla="*/ 0 h 151"/>
                <a:gd name="T8" fmla="*/ 0 w 252"/>
                <a:gd name="T9" fmla="*/ 0 h 151"/>
                <a:gd name="T10" fmla="*/ 0 w 252"/>
                <a:gd name="T11" fmla="*/ 0 h 151"/>
                <a:gd name="T12" fmla="*/ 0 w 252"/>
                <a:gd name="T13" fmla="*/ 0 h 151"/>
                <a:gd name="T14" fmla="*/ 0 w 252"/>
                <a:gd name="T15" fmla="*/ 0 h 151"/>
                <a:gd name="T16" fmla="*/ 0 w 252"/>
                <a:gd name="T17" fmla="*/ 0 h 151"/>
                <a:gd name="T18" fmla="*/ 0 w 252"/>
                <a:gd name="T19" fmla="*/ 0 h 151"/>
                <a:gd name="T20" fmla="*/ 0 w 252"/>
                <a:gd name="T21" fmla="*/ 0 h 151"/>
                <a:gd name="T22" fmla="*/ 0 w 252"/>
                <a:gd name="T23" fmla="*/ 0 h 151"/>
                <a:gd name="T24" fmla="*/ 0 w 252"/>
                <a:gd name="T25" fmla="*/ 0 h 151"/>
                <a:gd name="T26" fmla="*/ 0 w 252"/>
                <a:gd name="T27" fmla="*/ 0 h 151"/>
                <a:gd name="T28" fmla="*/ 0 w 252"/>
                <a:gd name="T29" fmla="*/ 0 h 151"/>
                <a:gd name="T30" fmla="*/ 0 w 252"/>
                <a:gd name="T31" fmla="*/ 0 h 151"/>
                <a:gd name="T32" fmla="*/ 0 w 252"/>
                <a:gd name="T33" fmla="*/ 0 h 151"/>
                <a:gd name="T34" fmla="*/ 0 w 252"/>
                <a:gd name="T35" fmla="*/ 0 h 151"/>
                <a:gd name="T36" fmla="*/ 0 w 252"/>
                <a:gd name="T37" fmla="*/ 0 h 151"/>
                <a:gd name="T38" fmla="*/ 0 w 252"/>
                <a:gd name="T39" fmla="*/ 0 h 151"/>
                <a:gd name="T40" fmla="*/ 0 w 252"/>
                <a:gd name="T41" fmla="*/ 0 h 151"/>
                <a:gd name="T42" fmla="*/ 0 w 252"/>
                <a:gd name="T43" fmla="*/ 0 h 151"/>
                <a:gd name="T44" fmla="*/ 0 w 252"/>
                <a:gd name="T45" fmla="*/ 0 h 151"/>
                <a:gd name="T46" fmla="*/ 0 w 252"/>
                <a:gd name="T47" fmla="*/ 0 h 151"/>
                <a:gd name="T48" fmla="*/ 0 w 252"/>
                <a:gd name="T49" fmla="*/ 0 h 151"/>
                <a:gd name="T50" fmla="*/ 0 w 252"/>
                <a:gd name="T51" fmla="*/ 0 h 151"/>
                <a:gd name="T52" fmla="*/ 0 w 252"/>
                <a:gd name="T53" fmla="*/ 0 h 1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2"/>
                <a:gd name="T82" fmla="*/ 0 h 151"/>
                <a:gd name="T83" fmla="*/ 252 w 252"/>
                <a:gd name="T84" fmla="*/ 151 h 1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2" h="151">
                  <a:moveTo>
                    <a:pt x="18" y="0"/>
                  </a:moveTo>
                  <a:cubicBezTo>
                    <a:pt x="79" y="1"/>
                    <a:pt x="79" y="1"/>
                    <a:pt x="79" y="1"/>
                  </a:cubicBezTo>
                  <a:cubicBezTo>
                    <a:pt x="126" y="97"/>
                    <a:pt x="126" y="97"/>
                    <a:pt x="126" y="97"/>
                  </a:cubicBezTo>
                  <a:cubicBezTo>
                    <a:pt x="175" y="2"/>
                    <a:pt x="175" y="2"/>
                    <a:pt x="175" y="2"/>
                  </a:cubicBezTo>
                  <a:cubicBezTo>
                    <a:pt x="175" y="2"/>
                    <a:pt x="213" y="2"/>
                    <a:pt x="216" y="2"/>
                  </a:cubicBezTo>
                  <a:cubicBezTo>
                    <a:pt x="220" y="2"/>
                    <a:pt x="233" y="1"/>
                    <a:pt x="235" y="0"/>
                  </a:cubicBezTo>
                  <a:cubicBezTo>
                    <a:pt x="237" y="0"/>
                    <a:pt x="237" y="4"/>
                    <a:pt x="236" y="5"/>
                  </a:cubicBezTo>
                  <a:cubicBezTo>
                    <a:pt x="234" y="6"/>
                    <a:pt x="214" y="14"/>
                    <a:pt x="212" y="17"/>
                  </a:cubicBezTo>
                  <a:cubicBezTo>
                    <a:pt x="224" y="135"/>
                    <a:pt x="224" y="135"/>
                    <a:pt x="224" y="135"/>
                  </a:cubicBezTo>
                  <a:cubicBezTo>
                    <a:pt x="225" y="139"/>
                    <a:pt x="246" y="147"/>
                    <a:pt x="250" y="148"/>
                  </a:cubicBezTo>
                  <a:cubicBezTo>
                    <a:pt x="252" y="148"/>
                    <a:pt x="251" y="151"/>
                    <a:pt x="250" y="151"/>
                  </a:cubicBezTo>
                  <a:cubicBezTo>
                    <a:pt x="237" y="150"/>
                    <a:pt x="178" y="150"/>
                    <a:pt x="165" y="151"/>
                  </a:cubicBezTo>
                  <a:cubicBezTo>
                    <a:pt x="164" y="151"/>
                    <a:pt x="158" y="149"/>
                    <a:pt x="164" y="147"/>
                  </a:cubicBezTo>
                  <a:cubicBezTo>
                    <a:pt x="171" y="145"/>
                    <a:pt x="185" y="141"/>
                    <a:pt x="187" y="136"/>
                  </a:cubicBezTo>
                  <a:cubicBezTo>
                    <a:pt x="179" y="33"/>
                    <a:pt x="179" y="33"/>
                    <a:pt x="179" y="33"/>
                  </a:cubicBezTo>
                  <a:cubicBezTo>
                    <a:pt x="121" y="151"/>
                    <a:pt x="121" y="151"/>
                    <a:pt x="121" y="151"/>
                  </a:cubicBezTo>
                  <a:cubicBezTo>
                    <a:pt x="111" y="151"/>
                    <a:pt x="111" y="151"/>
                    <a:pt x="111" y="151"/>
                  </a:cubicBezTo>
                  <a:cubicBezTo>
                    <a:pt x="58" y="36"/>
                    <a:pt x="58" y="36"/>
                    <a:pt x="58" y="36"/>
                  </a:cubicBezTo>
                  <a:cubicBezTo>
                    <a:pt x="48" y="135"/>
                    <a:pt x="48" y="135"/>
                    <a:pt x="48" y="135"/>
                  </a:cubicBezTo>
                  <a:cubicBezTo>
                    <a:pt x="52" y="142"/>
                    <a:pt x="70" y="146"/>
                    <a:pt x="72" y="147"/>
                  </a:cubicBezTo>
                  <a:cubicBezTo>
                    <a:pt x="74" y="147"/>
                    <a:pt x="74" y="151"/>
                    <a:pt x="73" y="150"/>
                  </a:cubicBezTo>
                  <a:cubicBezTo>
                    <a:pt x="60" y="149"/>
                    <a:pt x="13" y="150"/>
                    <a:pt x="7" y="151"/>
                  </a:cubicBezTo>
                  <a:cubicBezTo>
                    <a:pt x="5" y="151"/>
                    <a:pt x="0" y="148"/>
                    <a:pt x="6" y="146"/>
                  </a:cubicBezTo>
                  <a:cubicBezTo>
                    <a:pt x="23" y="141"/>
                    <a:pt x="28" y="146"/>
                    <a:pt x="32" y="107"/>
                  </a:cubicBezTo>
                  <a:cubicBezTo>
                    <a:pt x="42" y="23"/>
                    <a:pt x="42" y="23"/>
                    <a:pt x="42" y="23"/>
                  </a:cubicBezTo>
                  <a:cubicBezTo>
                    <a:pt x="43" y="9"/>
                    <a:pt x="26" y="7"/>
                    <a:pt x="18" y="4"/>
                  </a:cubicBezTo>
                  <a:cubicBezTo>
                    <a:pt x="16" y="4"/>
                    <a:pt x="15" y="0"/>
                    <a:pt x="18"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8" name="Freeform 41"/>
            <p:cNvSpPr>
              <a:spLocks/>
            </p:cNvSpPr>
            <p:nvPr/>
          </p:nvSpPr>
          <p:spPr bwMode="auto">
            <a:xfrm>
              <a:off x="1290" y="3431"/>
              <a:ext cx="41" cy="48"/>
            </a:xfrm>
            <a:custGeom>
              <a:avLst/>
              <a:gdLst>
                <a:gd name="T0" fmla="*/ 0 w 146"/>
                <a:gd name="T1" fmla="*/ 0 h 174"/>
                <a:gd name="T2" fmla="*/ 0 w 146"/>
                <a:gd name="T3" fmla="*/ 0 h 174"/>
                <a:gd name="T4" fmla="*/ 0 w 146"/>
                <a:gd name="T5" fmla="*/ 0 h 174"/>
                <a:gd name="T6" fmla="*/ 0 w 146"/>
                <a:gd name="T7" fmla="*/ 0 h 174"/>
                <a:gd name="T8" fmla="*/ 0 w 146"/>
                <a:gd name="T9" fmla="*/ 0 h 174"/>
                <a:gd name="T10" fmla="*/ 0 w 146"/>
                <a:gd name="T11" fmla="*/ 0 h 174"/>
                <a:gd name="T12" fmla="*/ 0 w 146"/>
                <a:gd name="T13" fmla="*/ 0 h 174"/>
                <a:gd name="T14" fmla="*/ 0 w 146"/>
                <a:gd name="T15" fmla="*/ 0 h 174"/>
                <a:gd name="T16" fmla="*/ 0 w 146"/>
                <a:gd name="T17" fmla="*/ 0 h 174"/>
                <a:gd name="T18" fmla="*/ 0 w 146"/>
                <a:gd name="T19" fmla="*/ 0 h 174"/>
                <a:gd name="T20" fmla="*/ 0 w 146"/>
                <a:gd name="T21" fmla="*/ 0 h 174"/>
                <a:gd name="T22" fmla="*/ 0 w 146"/>
                <a:gd name="T23" fmla="*/ 0 h 174"/>
                <a:gd name="T24" fmla="*/ 0 w 146"/>
                <a:gd name="T25" fmla="*/ 0 h 174"/>
                <a:gd name="T26" fmla="*/ 0 w 146"/>
                <a:gd name="T27" fmla="*/ 0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6"/>
                <a:gd name="T43" fmla="*/ 0 h 174"/>
                <a:gd name="T44" fmla="*/ 146 w 146"/>
                <a:gd name="T45" fmla="*/ 174 h 1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6" h="174">
                  <a:moveTo>
                    <a:pt x="141" y="48"/>
                  </a:moveTo>
                  <a:cubicBezTo>
                    <a:pt x="143" y="10"/>
                    <a:pt x="143" y="10"/>
                    <a:pt x="143" y="10"/>
                  </a:cubicBezTo>
                  <a:cubicBezTo>
                    <a:pt x="125" y="7"/>
                    <a:pt x="83" y="0"/>
                    <a:pt x="47" y="26"/>
                  </a:cubicBezTo>
                  <a:cubicBezTo>
                    <a:pt x="10" y="53"/>
                    <a:pt x="0" y="123"/>
                    <a:pt x="48" y="154"/>
                  </a:cubicBezTo>
                  <a:cubicBezTo>
                    <a:pt x="80" y="174"/>
                    <a:pt x="138" y="160"/>
                    <a:pt x="142" y="158"/>
                  </a:cubicBezTo>
                  <a:cubicBezTo>
                    <a:pt x="144" y="157"/>
                    <a:pt x="146" y="156"/>
                    <a:pt x="146" y="154"/>
                  </a:cubicBezTo>
                  <a:cubicBezTo>
                    <a:pt x="146" y="152"/>
                    <a:pt x="146" y="118"/>
                    <a:pt x="146" y="116"/>
                  </a:cubicBezTo>
                  <a:cubicBezTo>
                    <a:pt x="146" y="114"/>
                    <a:pt x="144" y="115"/>
                    <a:pt x="142" y="116"/>
                  </a:cubicBezTo>
                  <a:cubicBezTo>
                    <a:pt x="141" y="118"/>
                    <a:pt x="134" y="143"/>
                    <a:pt x="128" y="146"/>
                  </a:cubicBezTo>
                  <a:cubicBezTo>
                    <a:pt x="115" y="153"/>
                    <a:pt x="82" y="157"/>
                    <a:pt x="65" y="123"/>
                  </a:cubicBezTo>
                  <a:cubicBezTo>
                    <a:pt x="54" y="100"/>
                    <a:pt x="54" y="69"/>
                    <a:pt x="70" y="41"/>
                  </a:cubicBezTo>
                  <a:cubicBezTo>
                    <a:pt x="87" y="12"/>
                    <a:pt x="118" y="20"/>
                    <a:pt x="122" y="23"/>
                  </a:cubicBezTo>
                  <a:cubicBezTo>
                    <a:pt x="129" y="27"/>
                    <a:pt x="134" y="36"/>
                    <a:pt x="137" y="48"/>
                  </a:cubicBezTo>
                  <a:cubicBezTo>
                    <a:pt x="138" y="53"/>
                    <a:pt x="141" y="52"/>
                    <a:pt x="141" y="48"/>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99" name="Freeform 42"/>
            <p:cNvSpPr>
              <a:spLocks/>
            </p:cNvSpPr>
            <p:nvPr/>
          </p:nvSpPr>
          <p:spPr bwMode="auto">
            <a:xfrm>
              <a:off x="1333" y="3423"/>
              <a:ext cx="14" cy="20"/>
            </a:xfrm>
            <a:custGeom>
              <a:avLst/>
              <a:gdLst>
                <a:gd name="T0" fmla="*/ 0 w 49"/>
                <a:gd name="T1" fmla="*/ 0 h 71"/>
                <a:gd name="T2" fmla="*/ 0 w 49"/>
                <a:gd name="T3" fmla="*/ 0 h 71"/>
                <a:gd name="T4" fmla="*/ 0 w 49"/>
                <a:gd name="T5" fmla="*/ 0 h 71"/>
                <a:gd name="T6" fmla="*/ 0 w 49"/>
                <a:gd name="T7" fmla="*/ 0 h 71"/>
                <a:gd name="T8" fmla="*/ 0 w 49"/>
                <a:gd name="T9" fmla="*/ 0 h 71"/>
                <a:gd name="T10" fmla="*/ 0 w 49"/>
                <a:gd name="T11" fmla="*/ 0 h 71"/>
                <a:gd name="T12" fmla="*/ 0 w 49"/>
                <a:gd name="T13" fmla="*/ 0 h 71"/>
                <a:gd name="T14" fmla="*/ 0 w 49"/>
                <a:gd name="T15" fmla="*/ 0 h 71"/>
                <a:gd name="T16" fmla="*/ 0 w 49"/>
                <a:gd name="T17" fmla="*/ 0 h 71"/>
                <a:gd name="T18" fmla="*/ 0 w 49"/>
                <a:gd name="T19" fmla="*/ 0 h 71"/>
                <a:gd name="T20" fmla="*/ 0 w 49"/>
                <a:gd name="T21" fmla="*/ 0 h 71"/>
                <a:gd name="T22" fmla="*/ 0 w 49"/>
                <a:gd name="T23" fmla="*/ 0 h 71"/>
                <a:gd name="T24" fmla="*/ 0 w 49"/>
                <a:gd name="T25" fmla="*/ 0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71"/>
                <a:gd name="T41" fmla="*/ 49 w 49"/>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71">
                  <a:moveTo>
                    <a:pt x="1" y="17"/>
                  </a:moveTo>
                  <a:cubicBezTo>
                    <a:pt x="19" y="0"/>
                    <a:pt x="35" y="6"/>
                    <a:pt x="40" y="12"/>
                  </a:cubicBezTo>
                  <a:cubicBezTo>
                    <a:pt x="46" y="17"/>
                    <a:pt x="49" y="29"/>
                    <a:pt x="36" y="42"/>
                  </a:cubicBezTo>
                  <a:cubicBezTo>
                    <a:pt x="30" y="48"/>
                    <a:pt x="17" y="59"/>
                    <a:pt x="17" y="59"/>
                  </a:cubicBezTo>
                  <a:cubicBezTo>
                    <a:pt x="17" y="59"/>
                    <a:pt x="38" y="59"/>
                    <a:pt x="37" y="59"/>
                  </a:cubicBezTo>
                  <a:cubicBezTo>
                    <a:pt x="39" y="58"/>
                    <a:pt x="43" y="51"/>
                    <a:pt x="44" y="49"/>
                  </a:cubicBezTo>
                  <a:cubicBezTo>
                    <a:pt x="45" y="48"/>
                    <a:pt x="46" y="48"/>
                    <a:pt x="46" y="50"/>
                  </a:cubicBezTo>
                  <a:cubicBezTo>
                    <a:pt x="46" y="51"/>
                    <a:pt x="46" y="71"/>
                    <a:pt x="46" y="71"/>
                  </a:cubicBezTo>
                  <a:cubicBezTo>
                    <a:pt x="40" y="71"/>
                    <a:pt x="5" y="71"/>
                    <a:pt x="0" y="71"/>
                  </a:cubicBezTo>
                  <a:cubicBezTo>
                    <a:pt x="0" y="64"/>
                    <a:pt x="0" y="64"/>
                    <a:pt x="0" y="64"/>
                  </a:cubicBezTo>
                  <a:cubicBezTo>
                    <a:pt x="9" y="56"/>
                    <a:pt x="18" y="46"/>
                    <a:pt x="24" y="38"/>
                  </a:cubicBezTo>
                  <a:cubicBezTo>
                    <a:pt x="31" y="29"/>
                    <a:pt x="30" y="7"/>
                    <a:pt x="6" y="20"/>
                  </a:cubicBezTo>
                  <a:cubicBezTo>
                    <a:pt x="3" y="22"/>
                    <a:pt x="0" y="20"/>
                    <a:pt x="1" y="17"/>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grpSp>
      <p:pic>
        <p:nvPicPr>
          <p:cNvPr id="100" name="Picture 22"/>
          <p:cNvPicPr>
            <a:picLocks noChangeAspect="1" noChangeArrowheads="1"/>
          </p:cNvPicPr>
          <p:nvPr/>
        </p:nvPicPr>
        <p:blipFill>
          <a:blip r:embed="rId6" cstate="print">
            <a:clrChange>
              <a:clrFrom>
                <a:srgbClr val="FFFFFF"/>
              </a:clrFrom>
              <a:clrTo>
                <a:srgbClr val="FFFFFF">
                  <a:alpha val="0"/>
                </a:srgbClr>
              </a:clrTo>
            </a:clrChange>
          </a:blip>
          <a:srcRect t="14999" r="76337" b="14999"/>
          <a:stretch>
            <a:fillRect/>
          </a:stretch>
        </p:blipFill>
        <p:spPr bwMode="auto">
          <a:xfrm>
            <a:off x="6967987" y="3319599"/>
            <a:ext cx="574225" cy="261801"/>
          </a:xfrm>
          <a:prstGeom prst="rect">
            <a:avLst/>
          </a:prstGeom>
          <a:noFill/>
          <a:ln w="9525">
            <a:noFill/>
            <a:miter lim="800000"/>
            <a:headEnd/>
            <a:tailEnd/>
          </a:ln>
        </p:spPr>
      </p:pic>
      <p:pic>
        <p:nvPicPr>
          <p:cNvPr id="101" name="Picture 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570412" y="3341575"/>
            <a:ext cx="517345" cy="163625"/>
          </a:xfrm>
          <a:prstGeom prst="rect">
            <a:avLst/>
          </a:prstGeom>
          <a:noFill/>
          <a:ln w="9525">
            <a:noFill/>
            <a:miter lim="800000"/>
            <a:headEnd/>
            <a:tailEnd/>
          </a:ln>
        </p:spPr>
      </p:pic>
      <p:pic>
        <p:nvPicPr>
          <p:cNvPr id="102" name="Picture 19"/>
          <p:cNvPicPr>
            <a:picLocks noChangeAspect="1" noChangeArrowheads="1"/>
          </p:cNvPicPr>
          <p:nvPr/>
        </p:nvPicPr>
        <p:blipFill>
          <a:blip r:embed="rId8" cstate="print"/>
          <a:stretch>
            <a:fillRect/>
          </a:stretch>
        </p:blipFill>
        <p:spPr bwMode="auto">
          <a:xfrm>
            <a:off x="5957502" y="3970416"/>
            <a:ext cx="517910" cy="189479"/>
          </a:xfrm>
          <a:prstGeom prst="rect">
            <a:avLst/>
          </a:prstGeom>
          <a:noFill/>
          <a:ln w="9525">
            <a:noFill/>
            <a:miter lim="800000"/>
            <a:headEnd/>
            <a:tailEnd/>
          </a:ln>
        </p:spPr>
      </p:pic>
      <p:pic>
        <p:nvPicPr>
          <p:cNvPr id="103" name="Picture 20"/>
          <p:cNvPicPr>
            <a:picLocks noChangeAspect="1" noChangeArrowheads="1"/>
          </p:cNvPicPr>
          <p:nvPr/>
        </p:nvPicPr>
        <p:blipFill>
          <a:blip r:embed="rId9" cstate="print"/>
          <a:stretch>
            <a:fillRect/>
          </a:stretch>
        </p:blipFill>
        <p:spPr bwMode="auto">
          <a:xfrm>
            <a:off x="6704012" y="3962400"/>
            <a:ext cx="712534" cy="197495"/>
          </a:xfrm>
          <a:prstGeom prst="rect">
            <a:avLst/>
          </a:prstGeom>
          <a:noFill/>
          <a:ln w="9525">
            <a:noFill/>
            <a:miter lim="800000"/>
            <a:headEnd/>
            <a:tailEnd/>
          </a:ln>
        </p:spPr>
      </p:pic>
      <p:pic>
        <p:nvPicPr>
          <p:cNvPr id="104" name="Picture 18" descr="http://www.netapp.com/images/netapp-logo.gif"/>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4646612" y="3581400"/>
            <a:ext cx="204532" cy="246575"/>
          </a:xfrm>
          <a:prstGeom prst="rect">
            <a:avLst/>
          </a:prstGeom>
          <a:noFill/>
          <a:ln w="9525">
            <a:noFill/>
            <a:miter lim="800000"/>
            <a:headEnd/>
            <a:tailEnd/>
          </a:ln>
        </p:spPr>
      </p:pic>
      <p:sp>
        <p:nvSpPr>
          <p:cNvPr id="105" name="Freeform 108"/>
          <p:cNvSpPr>
            <a:spLocks noChangeAspect="1" noEditPoints="1"/>
          </p:cNvSpPr>
          <p:nvPr/>
        </p:nvSpPr>
        <p:spPr bwMode="auto">
          <a:xfrm>
            <a:off x="5256212" y="3352800"/>
            <a:ext cx="698781" cy="98175"/>
          </a:xfrm>
          <a:custGeom>
            <a:avLst/>
            <a:gdLst>
              <a:gd name="T0" fmla="*/ 0 w 661"/>
              <a:gd name="T1" fmla="*/ 0 h 86"/>
              <a:gd name="T2" fmla="*/ 0 w 661"/>
              <a:gd name="T3" fmla="*/ 0 h 86"/>
              <a:gd name="T4" fmla="*/ 0 w 661"/>
              <a:gd name="T5" fmla="*/ 0 h 86"/>
              <a:gd name="T6" fmla="*/ 0 w 661"/>
              <a:gd name="T7" fmla="*/ 0 h 86"/>
              <a:gd name="T8" fmla="*/ 0 w 661"/>
              <a:gd name="T9" fmla="*/ 0 h 86"/>
              <a:gd name="T10" fmla="*/ 0 w 661"/>
              <a:gd name="T11" fmla="*/ 0 h 86"/>
              <a:gd name="T12" fmla="*/ 0 w 661"/>
              <a:gd name="T13" fmla="*/ 0 h 86"/>
              <a:gd name="T14" fmla="*/ 0 w 661"/>
              <a:gd name="T15" fmla="*/ 0 h 86"/>
              <a:gd name="T16" fmla="*/ 0 w 661"/>
              <a:gd name="T17" fmla="*/ 0 h 86"/>
              <a:gd name="T18" fmla="*/ 0 w 661"/>
              <a:gd name="T19" fmla="*/ 0 h 86"/>
              <a:gd name="T20" fmla="*/ 0 w 661"/>
              <a:gd name="T21" fmla="*/ 0 h 86"/>
              <a:gd name="T22" fmla="*/ 0 w 661"/>
              <a:gd name="T23" fmla="*/ 0 h 86"/>
              <a:gd name="T24" fmla="*/ 0 w 661"/>
              <a:gd name="T25" fmla="*/ 0 h 86"/>
              <a:gd name="T26" fmla="*/ 0 w 661"/>
              <a:gd name="T27" fmla="*/ 0 h 86"/>
              <a:gd name="T28" fmla="*/ 0 w 661"/>
              <a:gd name="T29" fmla="*/ 0 h 86"/>
              <a:gd name="T30" fmla="*/ 0 w 661"/>
              <a:gd name="T31" fmla="*/ 0 h 86"/>
              <a:gd name="T32" fmla="*/ 0 w 661"/>
              <a:gd name="T33" fmla="*/ 0 h 86"/>
              <a:gd name="T34" fmla="*/ 0 w 661"/>
              <a:gd name="T35" fmla="*/ 0 h 86"/>
              <a:gd name="T36" fmla="*/ 0 w 661"/>
              <a:gd name="T37" fmla="*/ 0 h 86"/>
              <a:gd name="T38" fmla="*/ 0 w 661"/>
              <a:gd name="T39" fmla="*/ 0 h 86"/>
              <a:gd name="T40" fmla="*/ 0 w 661"/>
              <a:gd name="T41" fmla="*/ 0 h 86"/>
              <a:gd name="T42" fmla="*/ 0 w 661"/>
              <a:gd name="T43" fmla="*/ 0 h 86"/>
              <a:gd name="T44" fmla="*/ 0 w 661"/>
              <a:gd name="T45" fmla="*/ 0 h 86"/>
              <a:gd name="T46" fmla="*/ 0 w 661"/>
              <a:gd name="T47" fmla="*/ 0 h 86"/>
              <a:gd name="T48" fmla="*/ 0 w 661"/>
              <a:gd name="T49" fmla="*/ 0 h 86"/>
              <a:gd name="T50" fmla="*/ 0 w 661"/>
              <a:gd name="T51" fmla="*/ 0 h 86"/>
              <a:gd name="T52" fmla="*/ 0 w 661"/>
              <a:gd name="T53" fmla="*/ 0 h 86"/>
              <a:gd name="T54" fmla="*/ 0 w 661"/>
              <a:gd name="T55" fmla="*/ 0 h 86"/>
              <a:gd name="T56" fmla="*/ 0 w 661"/>
              <a:gd name="T57" fmla="*/ 0 h 86"/>
              <a:gd name="T58" fmla="*/ 0 w 661"/>
              <a:gd name="T59" fmla="*/ 0 h 86"/>
              <a:gd name="T60" fmla="*/ 0 w 661"/>
              <a:gd name="T61" fmla="*/ 0 h 86"/>
              <a:gd name="T62" fmla="*/ 0 w 661"/>
              <a:gd name="T63" fmla="*/ 0 h 86"/>
              <a:gd name="T64" fmla="*/ 0 w 661"/>
              <a:gd name="T65" fmla="*/ 0 h 86"/>
              <a:gd name="T66" fmla="*/ 0 w 661"/>
              <a:gd name="T67" fmla="*/ 0 h 86"/>
              <a:gd name="T68" fmla="*/ 0 w 661"/>
              <a:gd name="T69" fmla="*/ 0 h 86"/>
              <a:gd name="T70" fmla="*/ 0 w 661"/>
              <a:gd name="T71" fmla="*/ 0 h 86"/>
              <a:gd name="T72" fmla="*/ 0 w 661"/>
              <a:gd name="T73" fmla="*/ 0 h 86"/>
              <a:gd name="T74" fmla="*/ 0 w 661"/>
              <a:gd name="T75" fmla="*/ 0 h 8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61"/>
              <a:gd name="T115" fmla="*/ 0 h 86"/>
              <a:gd name="T116" fmla="*/ 661 w 661"/>
              <a:gd name="T117" fmla="*/ 86 h 8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61" h="86">
                <a:moveTo>
                  <a:pt x="285" y="56"/>
                </a:moveTo>
                <a:cubicBezTo>
                  <a:pt x="329" y="56"/>
                  <a:pt x="329" y="56"/>
                  <a:pt x="329" y="56"/>
                </a:cubicBezTo>
                <a:cubicBezTo>
                  <a:pt x="306" y="19"/>
                  <a:pt x="306" y="19"/>
                  <a:pt x="306" y="19"/>
                </a:cubicBezTo>
                <a:cubicBezTo>
                  <a:pt x="264" y="86"/>
                  <a:pt x="264" y="86"/>
                  <a:pt x="264" y="86"/>
                </a:cubicBezTo>
                <a:cubicBezTo>
                  <a:pt x="244" y="86"/>
                  <a:pt x="244" y="86"/>
                  <a:pt x="244" y="86"/>
                </a:cubicBezTo>
                <a:cubicBezTo>
                  <a:pt x="296" y="6"/>
                  <a:pt x="296" y="6"/>
                  <a:pt x="296" y="6"/>
                </a:cubicBezTo>
                <a:cubicBezTo>
                  <a:pt x="298" y="2"/>
                  <a:pt x="302" y="0"/>
                  <a:pt x="306" y="0"/>
                </a:cubicBezTo>
                <a:cubicBezTo>
                  <a:pt x="310" y="0"/>
                  <a:pt x="314" y="2"/>
                  <a:pt x="316" y="6"/>
                </a:cubicBezTo>
                <a:cubicBezTo>
                  <a:pt x="368" y="86"/>
                  <a:pt x="368" y="86"/>
                  <a:pt x="368" y="86"/>
                </a:cubicBezTo>
                <a:cubicBezTo>
                  <a:pt x="348" y="86"/>
                  <a:pt x="348" y="86"/>
                  <a:pt x="348" y="86"/>
                </a:cubicBezTo>
                <a:cubicBezTo>
                  <a:pt x="339" y="71"/>
                  <a:pt x="339" y="71"/>
                  <a:pt x="339" y="71"/>
                </a:cubicBezTo>
                <a:cubicBezTo>
                  <a:pt x="295" y="71"/>
                  <a:pt x="295" y="71"/>
                  <a:pt x="295" y="71"/>
                </a:cubicBezTo>
                <a:cubicBezTo>
                  <a:pt x="285" y="56"/>
                  <a:pt x="285" y="56"/>
                  <a:pt x="285" y="56"/>
                </a:cubicBezTo>
                <a:close/>
                <a:moveTo>
                  <a:pt x="486" y="71"/>
                </a:moveTo>
                <a:cubicBezTo>
                  <a:pt x="486" y="1"/>
                  <a:pt x="486" y="1"/>
                  <a:pt x="486" y="1"/>
                </a:cubicBezTo>
                <a:cubicBezTo>
                  <a:pt x="470" y="1"/>
                  <a:pt x="470" y="1"/>
                  <a:pt x="470" y="1"/>
                </a:cubicBezTo>
                <a:cubicBezTo>
                  <a:pt x="470" y="78"/>
                  <a:pt x="470" y="78"/>
                  <a:pt x="470" y="78"/>
                </a:cubicBezTo>
                <a:cubicBezTo>
                  <a:pt x="470" y="80"/>
                  <a:pt x="470" y="82"/>
                  <a:pt x="472" y="84"/>
                </a:cubicBezTo>
                <a:cubicBezTo>
                  <a:pt x="474" y="86"/>
                  <a:pt x="476" y="86"/>
                  <a:pt x="478" y="86"/>
                </a:cubicBezTo>
                <a:cubicBezTo>
                  <a:pt x="553" y="86"/>
                  <a:pt x="553" y="86"/>
                  <a:pt x="553" y="86"/>
                </a:cubicBezTo>
                <a:cubicBezTo>
                  <a:pt x="562" y="71"/>
                  <a:pt x="562" y="71"/>
                  <a:pt x="562" y="71"/>
                </a:cubicBezTo>
                <a:cubicBezTo>
                  <a:pt x="486" y="71"/>
                  <a:pt x="486" y="71"/>
                  <a:pt x="486" y="71"/>
                </a:cubicBezTo>
                <a:close/>
                <a:moveTo>
                  <a:pt x="215" y="59"/>
                </a:moveTo>
                <a:cubicBezTo>
                  <a:pt x="231" y="59"/>
                  <a:pt x="244" y="46"/>
                  <a:pt x="244" y="30"/>
                </a:cubicBezTo>
                <a:cubicBezTo>
                  <a:pt x="244" y="14"/>
                  <a:pt x="231" y="1"/>
                  <a:pt x="215" y="1"/>
                </a:cubicBezTo>
                <a:cubicBezTo>
                  <a:pt x="143" y="1"/>
                  <a:pt x="143" y="1"/>
                  <a:pt x="143" y="1"/>
                </a:cubicBezTo>
                <a:cubicBezTo>
                  <a:pt x="143" y="86"/>
                  <a:pt x="143" y="86"/>
                  <a:pt x="143" y="86"/>
                </a:cubicBezTo>
                <a:cubicBezTo>
                  <a:pt x="160" y="86"/>
                  <a:pt x="160" y="86"/>
                  <a:pt x="160" y="86"/>
                </a:cubicBezTo>
                <a:cubicBezTo>
                  <a:pt x="160" y="16"/>
                  <a:pt x="160" y="16"/>
                  <a:pt x="160" y="16"/>
                </a:cubicBezTo>
                <a:cubicBezTo>
                  <a:pt x="214" y="16"/>
                  <a:pt x="214" y="16"/>
                  <a:pt x="214" y="16"/>
                </a:cubicBezTo>
                <a:cubicBezTo>
                  <a:pt x="221" y="16"/>
                  <a:pt x="228" y="22"/>
                  <a:pt x="228" y="30"/>
                </a:cubicBezTo>
                <a:cubicBezTo>
                  <a:pt x="228" y="38"/>
                  <a:pt x="221" y="44"/>
                  <a:pt x="214" y="44"/>
                </a:cubicBezTo>
                <a:cubicBezTo>
                  <a:pt x="168" y="44"/>
                  <a:pt x="168" y="44"/>
                  <a:pt x="168" y="44"/>
                </a:cubicBezTo>
                <a:cubicBezTo>
                  <a:pt x="216" y="86"/>
                  <a:pt x="216" y="86"/>
                  <a:pt x="216" y="86"/>
                </a:cubicBezTo>
                <a:cubicBezTo>
                  <a:pt x="240" y="86"/>
                  <a:pt x="240" y="86"/>
                  <a:pt x="240" y="86"/>
                </a:cubicBezTo>
                <a:cubicBezTo>
                  <a:pt x="207" y="59"/>
                  <a:pt x="207" y="59"/>
                  <a:pt x="207" y="59"/>
                </a:cubicBezTo>
                <a:cubicBezTo>
                  <a:pt x="215" y="59"/>
                  <a:pt x="215" y="59"/>
                  <a:pt x="215" y="59"/>
                </a:cubicBezTo>
                <a:close/>
                <a:moveTo>
                  <a:pt x="42" y="86"/>
                </a:moveTo>
                <a:cubicBezTo>
                  <a:pt x="19" y="86"/>
                  <a:pt x="0" y="67"/>
                  <a:pt x="0" y="44"/>
                </a:cubicBezTo>
                <a:cubicBezTo>
                  <a:pt x="0" y="20"/>
                  <a:pt x="19" y="1"/>
                  <a:pt x="42" y="1"/>
                </a:cubicBezTo>
                <a:cubicBezTo>
                  <a:pt x="92" y="1"/>
                  <a:pt x="92" y="1"/>
                  <a:pt x="92" y="1"/>
                </a:cubicBezTo>
                <a:cubicBezTo>
                  <a:pt x="115" y="1"/>
                  <a:pt x="134" y="20"/>
                  <a:pt x="134" y="44"/>
                </a:cubicBezTo>
                <a:cubicBezTo>
                  <a:pt x="134" y="67"/>
                  <a:pt x="115" y="86"/>
                  <a:pt x="92" y="86"/>
                </a:cubicBezTo>
                <a:cubicBezTo>
                  <a:pt x="42" y="86"/>
                  <a:pt x="42" y="86"/>
                  <a:pt x="42" y="86"/>
                </a:cubicBezTo>
                <a:close/>
                <a:moveTo>
                  <a:pt x="91" y="71"/>
                </a:moveTo>
                <a:cubicBezTo>
                  <a:pt x="106" y="71"/>
                  <a:pt x="118" y="59"/>
                  <a:pt x="118" y="44"/>
                </a:cubicBezTo>
                <a:cubicBezTo>
                  <a:pt x="118" y="29"/>
                  <a:pt x="106" y="16"/>
                  <a:pt x="91" y="16"/>
                </a:cubicBezTo>
                <a:cubicBezTo>
                  <a:pt x="43" y="16"/>
                  <a:pt x="43" y="16"/>
                  <a:pt x="43" y="16"/>
                </a:cubicBezTo>
                <a:cubicBezTo>
                  <a:pt x="28" y="16"/>
                  <a:pt x="16" y="29"/>
                  <a:pt x="16" y="44"/>
                </a:cubicBezTo>
                <a:cubicBezTo>
                  <a:pt x="16" y="59"/>
                  <a:pt x="28" y="71"/>
                  <a:pt x="43" y="71"/>
                </a:cubicBezTo>
                <a:cubicBezTo>
                  <a:pt x="91" y="71"/>
                  <a:pt x="91" y="71"/>
                  <a:pt x="91" y="71"/>
                </a:cubicBezTo>
                <a:close/>
                <a:moveTo>
                  <a:pt x="402" y="86"/>
                </a:moveTo>
                <a:cubicBezTo>
                  <a:pt x="378" y="86"/>
                  <a:pt x="359" y="67"/>
                  <a:pt x="359" y="44"/>
                </a:cubicBezTo>
                <a:cubicBezTo>
                  <a:pt x="359" y="20"/>
                  <a:pt x="378" y="1"/>
                  <a:pt x="402" y="1"/>
                </a:cubicBezTo>
                <a:cubicBezTo>
                  <a:pt x="461" y="1"/>
                  <a:pt x="461" y="1"/>
                  <a:pt x="461" y="1"/>
                </a:cubicBezTo>
                <a:cubicBezTo>
                  <a:pt x="451" y="16"/>
                  <a:pt x="451" y="16"/>
                  <a:pt x="451" y="16"/>
                </a:cubicBezTo>
                <a:cubicBezTo>
                  <a:pt x="403" y="16"/>
                  <a:pt x="403" y="16"/>
                  <a:pt x="403" y="16"/>
                </a:cubicBezTo>
                <a:cubicBezTo>
                  <a:pt x="388" y="16"/>
                  <a:pt x="375" y="29"/>
                  <a:pt x="375" y="44"/>
                </a:cubicBezTo>
                <a:cubicBezTo>
                  <a:pt x="375" y="59"/>
                  <a:pt x="388" y="71"/>
                  <a:pt x="403" y="71"/>
                </a:cubicBezTo>
                <a:cubicBezTo>
                  <a:pt x="462" y="71"/>
                  <a:pt x="462" y="71"/>
                  <a:pt x="462" y="71"/>
                </a:cubicBezTo>
                <a:cubicBezTo>
                  <a:pt x="452" y="86"/>
                  <a:pt x="452" y="86"/>
                  <a:pt x="452" y="86"/>
                </a:cubicBezTo>
                <a:cubicBezTo>
                  <a:pt x="402" y="86"/>
                  <a:pt x="402" y="86"/>
                  <a:pt x="402" y="86"/>
                </a:cubicBezTo>
                <a:close/>
                <a:moveTo>
                  <a:pt x="602" y="71"/>
                </a:moveTo>
                <a:cubicBezTo>
                  <a:pt x="590" y="71"/>
                  <a:pt x="579" y="63"/>
                  <a:pt x="576" y="51"/>
                </a:cubicBezTo>
                <a:cubicBezTo>
                  <a:pt x="646" y="51"/>
                  <a:pt x="646" y="51"/>
                  <a:pt x="646" y="51"/>
                </a:cubicBezTo>
                <a:cubicBezTo>
                  <a:pt x="656" y="36"/>
                  <a:pt x="656" y="36"/>
                  <a:pt x="656" y="36"/>
                </a:cubicBezTo>
                <a:cubicBezTo>
                  <a:pt x="576" y="36"/>
                  <a:pt x="576" y="36"/>
                  <a:pt x="576" y="36"/>
                </a:cubicBezTo>
                <a:cubicBezTo>
                  <a:pt x="579" y="25"/>
                  <a:pt x="590" y="16"/>
                  <a:pt x="602" y="16"/>
                </a:cubicBezTo>
                <a:cubicBezTo>
                  <a:pt x="650" y="16"/>
                  <a:pt x="650" y="16"/>
                  <a:pt x="650" y="16"/>
                </a:cubicBezTo>
                <a:cubicBezTo>
                  <a:pt x="660" y="1"/>
                  <a:pt x="660" y="1"/>
                  <a:pt x="660" y="1"/>
                </a:cubicBezTo>
                <a:cubicBezTo>
                  <a:pt x="601" y="1"/>
                  <a:pt x="601" y="1"/>
                  <a:pt x="601" y="1"/>
                </a:cubicBezTo>
                <a:cubicBezTo>
                  <a:pt x="578" y="1"/>
                  <a:pt x="559" y="20"/>
                  <a:pt x="559" y="44"/>
                </a:cubicBezTo>
                <a:cubicBezTo>
                  <a:pt x="559" y="67"/>
                  <a:pt x="578" y="86"/>
                  <a:pt x="601" y="86"/>
                </a:cubicBezTo>
                <a:cubicBezTo>
                  <a:pt x="652" y="86"/>
                  <a:pt x="652" y="86"/>
                  <a:pt x="652" y="86"/>
                </a:cubicBezTo>
                <a:cubicBezTo>
                  <a:pt x="661" y="71"/>
                  <a:pt x="661" y="71"/>
                  <a:pt x="661" y="71"/>
                </a:cubicBezTo>
                <a:cubicBezTo>
                  <a:pt x="602" y="71"/>
                  <a:pt x="602" y="71"/>
                  <a:pt x="602" y="71"/>
                </a:cubicBezTo>
                <a:close/>
              </a:path>
            </a:pathLst>
          </a:custGeom>
          <a:solidFill>
            <a:srgbClr val="FF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grpSp>
        <p:nvGrpSpPr>
          <p:cNvPr id="107" name="Group 20"/>
          <p:cNvGrpSpPr>
            <a:grpSpLocks noChangeAspect="1"/>
          </p:cNvGrpSpPr>
          <p:nvPr/>
        </p:nvGrpSpPr>
        <p:grpSpPr>
          <a:xfrm>
            <a:off x="6347272" y="3654078"/>
            <a:ext cx="432940" cy="167148"/>
            <a:chOff x="-1470660" y="2788920"/>
            <a:chExt cx="1066800" cy="480060"/>
          </a:xfrm>
        </p:grpSpPr>
        <p:sp>
          <p:nvSpPr>
            <p:cNvPr id="108" name="Rectangle 107"/>
            <p:cNvSpPr/>
            <p:nvPr/>
          </p:nvSpPr>
          <p:spPr bwMode="auto">
            <a:xfrm>
              <a:off x="-1470660" y="2788920"/>
              <a:ext cx="1066800" cy="48006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GB" sz="2400" i="0" u="none" strike="noStrike" cap="none" normalizeH="0" baseline="0" dirty="0" smtClean="0">
                <a:ln>
                  <a:noFill/>
                </a:ln>
                <a:solidFill>
                  <a:schemeClr val="bg1"/>
                </a:solidFill>
                <a:effectLst/>
                <a:latin typeface="+mn-lt"/>
              </a:endParaRPr>
            </a:p>
          </p:txBody>
        </p:sp>
        <p:pic>
          <p:nvPicPr>
            <p:cNvPr id="109" name="Picture 3"/>
            <p:cNvPicPr>
              <a:picLocks noChangeAspect="1" noChangeArrowheads="1"/>
            </p:cNvPicPr>
            <p:nvPr/>
          </p:nvPicPr>
          <p:blipFill>
            <a:blip r:embed="rId11" cstate="print"/>
            <a:srcRect/>
            <a:stretch>
              <a:fillRect/>
            </a:stretch>
          </p:blipFill>
          <p:spPr bwMode="auto">
            <a:xfrm>
              <a:off x="-1402080" y="2872740"/>
              <a:ext cx="906780" cy="288521"/>
            </a:xfrm>
            <a:prstGeom prst="rect">
              <a:avLst/>
            </a:prstGeom>
            <a:noFill/>
            <a:ln w="9525">
              <a:noFill/>
              <a:miter lim="800000"/>
              <a:headEnd/>
              <a:tailEnd/>
            </a:ln>
          </p:spPr>
        </p:pic>
      </p:grpSp>
      <p:pic>
        <p:nvPicPr>
          <p:cNvPr id="110" name="Picture 20" descr="https://encrypted-tbn2.google.com/images?q=tbn:ANd9GcTYbg_4uRWm-ZW9sn-IRn6uvvTqz0nIUV_yP7TuTwRKutw_a20MXg"/>
          <p:cNvPicPr>
            <a:picLocks noChangeAspect="1" noChangeArrowheads="1"/>
          </p:cNvPicPr>
          <p:nvPr/>
        </p:nvPicPr>
        <p:blipFill>
          <a:blip r:embed="rId12" cstate="print">
            <a:clrChange>
              <a:clrFrom>
                <a:srgbClr val="FFFFFF"/>
              </a:clrFrom>
              <a:clrTo>
                <a:srgbClr val="FFFFFF">
                  <a:alpha val="0"/>
                </a:srgbClr>
              </a:clrTo>
            </a:clrChange>
            <a:extLst>
              <a:ext uri="{BEBA8EAE-BF5A-486C-A8C5-ECC9F3942E4B}">
                <a14:imgProps xmlns:a14="http://schemas.microsoft.com/office/drawing/2010/main">
                  <a14:imgLayer r:embed="rId1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875213" y="3962400"/>
            <a:ext cx="914399" cy="228600"/>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43" descr="http://www.storagesearch.com/kaminario.jpg"/>
          <p:cNvPicPr>
            <a:picLocks noChangeAspect="1" noChangeArrowheads="1"/>
          </p:cNvPicPr>
          <p:nvPr/>
        </p:nvPicPr>
        <p:blipFill rotWithShape="1">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6918546" y="3646374"/>
            <a:ext cx="776066" cy="163626"/>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314"/>
          <p:cNvPicPr>
            <a:picLocks noChangeAspect="1" noChangeArrowheads="1"/>
          </p:cNvPicPr>
          <p:nvPr>
            <p:custDataLst>
              <p:tags r:id="rId1"/>
            </p:custDataLst>
          </p:nvPr>
        </p:nvPicPr>
        <p:blipFill>
          <a:blip r:embed="rId15" cstate="print"/>
          <a:srcRect/>
          <a:stretch>
            <a:fillRect/>
          </a:stretch>
        </p:blipFill>
        <p:spPr bwMode="auto">
          <a:xfrm>
            <a:off x="1598611" y="3471645"/>
            <a:ext cx="261881" cy="315325"/>
          </a:xfrm>
          <a:prstGeom prst="rect">
            <a:avLst/>
          </a:prstGeom>
          <a:noFill/>
          <a:ln w="9525">
            <a:noFill/>
            <a:miter lim="800000"/>
            <a:headEnd/>
            <a:tailEnd/>
          </a:ln>
        </p:spPr>
      </p:pic>
      <p:pic>
        <p:nvPicPr>
          <p:cNvPr id="113" name="Picture 213" descr="Windows"/>
          <p:cNvPicPr>
            <a:picLocks noChangeAspect="1" noChangeArrowheads="1"/>
          </p:cNvPicPr>
          <p:nvPr>
            <p:custDataLst>
              <p:tags r:id="rId2"/>
            </p:custDataLst>
          </p:nvPr>
        </p:nvPicPr>
        <p:blipFill>
          <a:blip r:embed="rId16" cstate="print"/>
          <a:srcRect/>
          <a:stretch>
            <a:fillRect/>
          </a:stretch>
        </p:blipFill>
        <p:spPr bwMode="auto">
          <a:xfrm>
            <a:off x="2203757" y="3514743"/>
            <a:ext cx="270788" cy="229128"/>
          </a:xfrm>
          <a:prstGeom prst="rect">
            <a:avLst/>
          </a:prstGeom>
          <a:noFill/>
          <a:ln w="9525">
            <a:noFill/>
            <a:miter lim="800000"/>
            <a:headEnd/>
            <a:tailEnd/>
          </a:ln>
        </p:spPr>
      </p:pic>
      <p:pic>
        <p:nvPicPr>
          <p:cNvPr id="114" name="Picture 113" descr="vmwarelogo.jpg"/>
          <p:cNvPicPr>
            <a:picLocks noChangeAspect="1"/>
          </p:cNvPicPr>
          <p:nvPr>
            <p:custDataLst>
              <p:tags r:id="rId3"/>
            </p:custDataLst>
          </p:nvPr>
        </p:nvPicPr>
        <p:blipFill>
          <a:blip r:embed="rId17" cstate="print"/>
          <a:srcRect/>
          <a:stretch>
            <a:fillRect/>
          </a:stretch>
        </p:blipFill>
        <p:spPr bwMode="auto">
          <a:xfrm>
            <a:off x="2817811" y="3449920"/>
            <a:ext cx="928688" cy="358775"/>
          </a:xfrm>
          <a:prstGeom prst="rect">
            <a:avLst/>
          </a:prstGeom>
          <a:noFill/>
          <a:ln w="9525">
            <a:noFill/>
            <a:miter lim="800000"/>
            <a:headEnd/>
            <a:tailEnd/>
          </a:ln>
        </p:spPr>
      </p:pic>
      <p:sp>
        <p:nvSpPr>
          <p:cNvPr id="3" name="Rounded Rectangle 2"/>
          <p:cNvSpPr/>
          <p:nvPr/>
        </p:nvSpPr>
        <p:spPr bwMode="auto">
          <a:xfrm>
            <a:off x="8332280" y="3469557"/>
            <a:ext cx="754458" cy="352927"/>
          </a:xfrm>
          <a:prstGeom prst="roundRect">
            <a:avLst/>
          </a:prstGeom>
          <a:solidFill>
            <a:schemeClr val="accent3"/>
          </a:solidFill>
          <a:ln w="19050" cap="flat" cmpd="sng" algn="ctr">
            <a:solidFill>
              <a:schemeClr val="accent3"/>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800" dirty="0" smtClean="0">
                <a:solidFill>
                  <a:srgbClr val="FFFFFF"/>
                </a:solidFill>
                <a:latin typeface="+mn-lt"/>
              </a:rPr>
              <a:t>CIFS</a:t>
            </a:r>
          </a:p>
        </p:txBody>
      </p:sp>
      <p:sp>
        <p:nvSpPr>
          <p:cNvPr id="61" name="Rounded Rectangle 60"/>
          <p:cNvSpPr/>
          <p:nvPr/>
        </p:nvSpPr>
        <p:spPr bwMode="auto">
          <a:xfrm>
            <a:off x="9804819" y="3469557"/>
            <a:ext cx="841410" cy="352927"/>
          </a:xfrm>
          <a:prstGeom prst="roundRect">
            <a:avLst/>
          </a:prstGeom>
          <a:solidFill>
            <a:schemeClr val="accent3"/>
          </a:solidFill>
          <a:ln w="19050" cap="flat" cmpd="sng" algn="ctr">
            <a:solidFill>
              <a:schemeClr val="accent3"/>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800" dirty="0" smtClean="0">
                <a:solidFill>
                  <a:srgbClr val="FFFFFF"/>
                </a:solidFill>
                <a:latin typeface="+mn-lt"/>
              </a:rPr>
              <a:t>NFS</a:t>
            </a:r>
          </a:p>
        </p:txBody>
      </p:sp>
    </p:spTree>
    <p:extLst>
      <p:ext uri="{BB962C8B-B14F-4D97-AF65-F5344CB8AC3E}">
        <p14:creationId xmlns:p14="http://schemas.microsoft.com/office/powerpoint/2010/main" val="125540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InfoScale enables access to data anywhere, anytime</a:t>
            </a:r>
            <a:endParaRPr lang="en-GB" dirty="0"/>
          </a:p>
        </p:txBody>
      </p:sp>
      <p:sp>
        <p:nvSpPr>
          <p:cNvPr id="25" name="Rectangle 24"/>
          <p:cNvSpPr/>
          <p:nvPr/>
        </p:nvSpPr>
        <p:spPr bwMode="auto">
          <a:xfrm>
            <a:off x="1065212" y="2739732"/>
            <a:ext cx="3352800" cy="2670468"/>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smtClean="0"/>
              <a:t>Flexible Storage Sharing</a:t>
            </a:r>
            <a:endParaRPr lang="en-US" sz="1600" b="1" dirty="0"/>
          </a:p>
        </p:txBody>
      </p:sp>
      <p:sp>
        <p:nvSpPr>
          <p:cNvPr id="26" name="Rectangle 25"/>
          <p:cNvSpPr/>
          <p:nvPr/>
        </p:nvSpPr>
        <p:spPr bwMode="auto">
          <a:xfrm>
            <a:off x="7847012" y="2739732"/>
            <a:ext cx="3352800" cy="2670468"/>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a:t>Replication, Snapshots &amp; Checkpoints</a:t>
            </a:r>
          </a:p>
        </p:txBody>
      </p:sp>
      <p:sp>
        <p:nvSpPr>
          <p:cNvPr id="19" name="Rectangle 18"/>
          <p:cNvSpPr/>
          <p:nvPr/>
        </p:nvSpPr>
        <p:spPr bwMode="auto">
          <a:xfrm>
            <a:off x="4456113" y="2739732"/>
            <a:ext cx="3352800" cy="2670468"/>
          </a:xfrm>
          <a:prstGeom prst="rect">
            <a:avLst/>
          </a:prstGeom>
          <a:solidFill>
            <a:srgbClr val="FADBD2"/>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a:t>Dynamic Multi-Pathing</a:t>
            </a:r>
          </a:p>
          <a:p>
            <a:pPr>
              <a:lnSpc>
                <a:spcPct val="90000"/>
              </a:lnSpc>
            </a:pPr>
            <a:endParaRPr lang="en-US" sz="1600" dirty="0">
              <a:solidFill>
                <a:srgbClr val="414142"/>
              </a:solidFill>
            </a:endParaRP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8</a:t>
            </a:fld>
            <a:endParaRPr lang="en-US" dirty="0"/>
          </a:p>
        </p:txBody>
      </p:sp>
      <p:sp>
        <p:nvSpPr>
          <p:cNvPr id="12" name="Footer Placeholder 11"/>
          <p:cNvSpPr>
            <a:spLocks noGrp="1"/>
          </p:cNvSpPr>
          <p:nvPr>
            <p:ph type="ftr" sz="quarter" idx="11"/>
          </p:nvPr>
        </p:nvSpPr>
        <p:spPr/>
        <p:txBody>
          <a:bodyPr/>
          <a:lstStyle/>
          <a:p>
            <a:r>
              <a:rPr lang="en-US" dirty="0" smtClean="0"/>
              <a:t>Copyright © 2015 Symantec Corporation</a:t>
            </a:r>
            <a:endParaRPr lang="en-US" dirty="0"/>
          </a:p>
        </p:txBody>
      </p:sp>
      <p:cxnSp>
        <p:nvCxnSpPr>
          <p:cNvPr id="51" name="Straight Connector 50"/>
          <p:cNvCxnSpPr/>
          <p:nvPr/>
        </p:nvCxnSpPr>
        <p:spPr bwMode="auto">
          <a:xfrm>
            <a:off x="2436812" y="4144219"/>
            <a:ext cx="0" cy="381000"/>
          </a:xfrm>
          <a:prstGeom prst="line">
            <a:avLst/>
          </a:prstGeom>
          <a:solidFill>
            <a:schemeClr val="accent1"/>
          </a:solidFill>
          <a:ln w="19050" cap="flat" cmpd="sng" algn="ctr">
            <a:solidFill>
              <a:schemeClr val="accent2"/>
            </a:solidFill>
            <a:prstDash val="solid"/>
            <a:miter lim="800000"/>
            <a:headEnd type="none" w="med" len="med"/>
            <a:tailEnd type="none" w="lg" len="lg"/>
          </a:ln>
          <a:effectLst/>
        </p:spPr>
      </p:cxnSp>
      <p:cxnSp>
        <p:nvCxnSpPr>
          <p:cNvPr id="52" name="Straight Connector 51"/>
          <p:cNvCxnSpPr/>
          <p:nvPr/>
        </p:nvCxnSpPr>
        <p:spPr bwMode="auto">
          <a:xfrm>
            <a:off x="2970212" y="4144219"/>
            <a:ext cx="0" cy="381000"/>
          </a:xfrm>
          <a:prstGeom prst="line">
            <a:avLst/>
          </a:prstGeom>
          <a:solidFill>
            <a:schemeClr val="accent1"/>
          </a:solidFill>
          <a:ln w="19050" cap="flat" cmpd="sng" algn="ctr">
            <a:solidFill>
              <a:schemeClr val="accent2"/>
            </a:solidFill>
            <a:prstDash val="solid"/>
            <a:miter lim="800000"/>
            <a:headEnd type="none" w="med" len="med"/>
            <a:tailEnd type="none" w="lg" len="lg"/>
          </a:ln>
          <a:effectLst/>
        </p:spPr>
      </p:cxnSp>
      <p:cxnSp>
        <p:nvCxnSpPr>
          <p:cNvPr id="53" name="Straight Connector 52"/>
          <p:cNvCxnSpPr/>
          <p:nvPr/>
        </p:nvCxnSpPr>
        <p:spPr bwMode="auto">
          <a:xfrm>
            <a:off x="3579812" y="4144219"/>
            <a:ext cx="0" cy="381000"/>
          </a:xfrm>
          <a:prstGeom prst="line">
            <a:avLst/>
          </a:prstGeom>
          <a:solidFill>
            <a:schemeClr val="accent1"/>
          </a:solidFill>
          <a:ln w="19050" cap="flat" cmpd="sng" algn="ctr">
            <a:solidFill>
              <a:schemeClr val="accent2"/>
            </a:solidFill>
            <a:prstDash val="solid"/>
            <a:miter lim="800000"/>
            <a:headEnd type="none" w="med" len="med"/>
            <a:tailEnd type="none" w="lg" len="lg"/>
          </a:ln>
          <a:effectLst/>
        </p:spPr>
      </p:cxnSp>
      <p:pic>
        <p:nvPicPr>
          <p:cNvPr id="40" name="Picture 39" descr="utilization2.png"/>
          <p:cNvPicPr>
            <a:picLocks noChangeAspect="1"/>
          </p:cNvPicPr>
          <p:nvPr/>
        </p:nvPicPr>
        <p:blipFill>
          <a:blip r:embed="rId3" cstate="print"/>
          <a:srcRect/>
          <a:stretch>
            <a:fillRect/>
          </a:stretch>
        </p:blipFill>
        <p:spPr bwMode="auto">
          <a:xfrm>
            <a:off x="2138157" y="4404080"/>
            <a:ext cx="590852" cy="585532"/>
          </a:xfrm>
          <a:prstGeom prst="rect">
            <a:avLst/>
          </a:prstGeom>
          <a:noFill/>
          <a:ln w="9525">
            <a:noFill/>
            <a:miter lim="800000"/>
            <a:headEnd/>
            <a:tailEnd/>
          </a:ln>
        </p:spPr>
      </p:pic>
      <p:pic>
        <p:nvPicPr>
          <p:cNvPr id="41" name="Picture 79" descr="utilization2.png"/>
          <p:cNvPicPr>
            <a:picLocks noChangeAspect="1"/>
          </p:cNvPicPr>
          <p:nvPr/>
        </p:nvPicPr>
        <p:blipFill>
          <a:blip r:embed="rId3" cstate="print"/>
          <a:srcRect/>
          <a:stretch>
            <a:fillRect/>
          </a:stretch>
        </p:blipFill>
        <p:spPr bwMode="auto">
          <a:xfrm>
            <a:off x="2722356" y="4404080"/>
            <a:ext cx="590853" cy="585532"/>
          </a:xfrm>
          <a:prstGeom prst="rect">
            <a:avLst/>
          </a:prstGeom>
          <a:noFill/>
          <a:ln w="9525">
            <a:noFill/>
            <a:miter lim="800000"/>
            <a:headEnd/>
            <a:tailEnd/>
          </a:ln>
        </p:spPr>
      </p:pic>
      <p:pic>
        <p:nvPicPr>
          <p:cNvPr id="45" name="Picture 208" descr="DWB_medserver_4.png"/>
          <p:cNvPicPr>
            <a:picLocks noChangeAspect="1"/>
          </p:cNvPicPr>
          <p:nvPr/>
        </p:nvPicPr>
        <p:blipFill>
          <a:blip r:embed="rId4" cstate="print"/>
          <a:srcRect/>
          <a:stretch>
            <a:fillRect/>
          </a:stretch>
        </p:blipFill>
        <p:spPr bwMode="auto">
          <a:xfrm>
            <a:off x="1598612" y="3534619"/>
            <a:ext cx="482470" cy="715219"/>
          </a:xfrm>
          <a:prstGeom prst="rect">
            <a:avLst/>
          </a:prstGeom>
          <a:noFill/>
          <a:ln w="9525">
            <a:noFill/>
            <a:miter lim="800000"/>
            <a:headEnd/>
            <a:tailEnd/>
          </a:ln>
        </p:spPr>
      </p:pic>
      <p:pic>
        <p:nvPicPr>
          <p:cNvPr id="46" name="Picture 208" descr="DWB_medserver_4.png"/>
          <p:cNvPicPr>
            <a:picLocks noChangeAspect="1"/>
          </p:cNvPicPr>
          <p:nvPr/>
        </p:nvPicPr>
        <p:blipFill>
          <a:blip r:embed="rId4" cstate="print"/>
          <a:srcRect/>
          <a:stretch>
            <a:fillRect/>
          </a:stretch>
        </p:blipFill>
        <p:spPr bwMode="auto">
          <a:xfrm>
            <a:off x="2157412" y="3534619"/>
            <a:ext cx="482470" cy="715219"/>
          </a:xfrm>
          <a:prstGeom prst="rect">
            <a:avLst/>
          </a:prstGeom>
          <a:noFill/>
          <a:ln w="9525">
            <a:noFill/>
            <a:miter lim="800000"/>
            <a:headEnd/>
            <a:tailEnd/>
          </a:ln>
        </p:spPr>
      </p:pic>
      <p:pic>
        <p:nvPicPr>
          <p:cNvPr id="47" name="Picture 208" descr="DWB_medserver_4.png"/>
          <p:cNvPicPr>
            <a:picLocks noChangeAspect="1"/>
          </p:cNvPicPr>
          <p:nvPr/>
        </p:nvPicPr>
        <p:blipFill>
          <a:blip r:embed="rId4" cstate="print"/>
          <a:srcRect/>
          <a:stretch>
            <a:fillRect/>
          </a:stretch>
        </p:blipFill>
        <p:spPr bwMode="auto">
          <a:xfrm>
            <a:off x="3275012" y="3534619"/>
            <a:ext cx="482470" cy="715219"/>
          </a:xfrm>
          <a:prstGeom prst="rect">
            <a:avLst/>
          </a:prstGeom>
          <a:noFill/>
          <a:ln w="9525">
            <a:noFill/>
            <a:miter lim="800000"/>
            <a:headEnd/>
            <a:tailEnd/>
          </a:ln>
        </p:spPr>
      </p:pic>
      <p:pic>
        <p:nvPicPr>
          <p:cNvPr id="48" name="Picture 208" descr="DWB_medserver_4.png"/>
          <p:cNvPicPr>
            <a:picLocks noChangeAspect="1"/>
          </p:cNvPicPr>
          <p:nvPr/>
        </p:nvPicPr>
        <p:blipFill>
          <a:blip r:embed="rId4" cstate="print"/>
          <a:srcRect/>
          <a:stretch>
            <a:fillRect/>
          </a:stretch>
        </p:blipFill>
        <p:spPr bwMode="auto">
          <a:xfrm>
            <a:off x="2716212" y="3534619"/>
            <a:ext cx="482470" cy="715219"/>
          </a:xfrm>
          <a:prstGeom prst="rect">
            <a:avLst/>
          </a:prstGeom>
          <a:noFill/>
          <a:ln w="9525">
            <a:noFill/>
            <a:miter lim="800000"/>
            <a:headEnd/>
            <a:tailEnd/>
          </a:ln>
        </p:spPr>
      </p:pic>
      <p:pic>
        <p:nvPicPr>
          <p:cNvPr id="50" name="Picture 79" descr="utilization2.png"/>
          <p:cNvPicPr>
            <a:picLocks noChangeAspect="1"/>
          </p:cNvPicPr>
          <p:nvPr/>
        </p:nvPicPr>
        <p:blipFill>
          <a:blip r:embed="rId3" cstate="print"/>
          <a:srcRect/>
          <a:stretch>
            <a:fillRect/>
          </a:stretch>
        </p:blipFill>
        <p:spPr bwMode="auto">
          <a:xfrm>
            <a:off x="3306556" y="4404080"/>
            <a:ext cx="590853" cy="585532"/>
          </a:xfrm>
          <a:prstGeom prst="rect">
            <a:avLst/>
          </a:prstGeom>
          <a:noFill/>
          <a:ln w="9525">
            <a:noFill/>
            <a:miter lim="800000"/>
            <a:headEnd/>
            <a:tailEnd/>
          </a:ln>
        </p:spPr>
      </p:pic>
      <p:cxnSp>
        <p:nvCxnSpPr>
          <p:cNvPr id="60" name="Straight Connector 59"/>
          <p:cNvCxnSpPr/>
          <p:nvPr/>
        </p:nvCxnSpPr>
        <p:spPr bwMode="auto">
          <a:xfrm>
            <a:off x="1827212" y="4144219"/>
            <a:ext cx="0" cy="381000"/>
          </a:xfrm>
          <a:prstGeom prst="line">
            <a:avLst/>
          </a:prstGeom>
          <a:solidFill>
            <a:schemeClr val="accent1"/>
          </a:solidFill>
          <a:ln w="19050" cap="flat" cmpd="sng" algn="ctr">
            <a:solidFill>
              <a:schemeClr val="accent2"/>
            </a:solidFill>
            <a:prstDash val="solid"/>
            <a:miter lim="800000"/>
            <a:headEnd type="none" w="med" len="med"/>
            <a:tailEnd type="none" w="lg" len="lg"/>
          </a:ln>
          <a:effectLst/>
        </p:spPr>
      </p:cxnSp>
      <p:pic>
        <p:nvPicPr>
          <p:cNvPr id="39" name="Picture 79" descr="utilization2.png"/>
          <p:cNvPicPr>
            <a:picLocks noChangeAspect="1"/>
          </p:cNvPicPr>
          <p:nvPr/>
        </p:nvPicPr>
        <p:blipFill>
          <a:blip r:embed="rId3" cstate="print"/>
          <a:srcRect/>
          <a:stretch>
            <a:fillRect/>
          </a:stretch>
        </p:blipFill>
        <p:spPr bwMode="auto">
          <a:xfrm>
            <a:off x="1553957" y="4404080"/>
            <a:ext cx="590852" cy="585532"/>
          </a:xfrm>
          <a:prstGeom prst="rect">
            <a:avLst/>
          </a:prstGeom>
          <a:noFill/>
          <a:ln w="9525">
            <a:noFill/>
            <a:miter lim="800000"/>
            <a:headEnd/>
            <a:tailEnd/>
          </a:ln>
        </p:spPr>
      </p:pic>
      <p:sp>
        <p:nvSpPr>
          <p:cNvPr id="5" name="Oval 4"/>
          <p:cNvSpPr/>
          <p:nvPr/>
        </p:nvSpPr>
        <p:spPr bwMode="auto">
          <a:xfrm>
            <a:off x="1589376" y="3922812"/>
            <a:ext cx="2209800" cy="304800"/>
          </a:xfrm>
          <a:prstGeom prst="ellipse">
            <a:avLst/>
          </a:prstGeom>
          <a:solidFill>
            <a:schemeClr val="bg1">
              <a:lumMod val="85000"/>
            </a:schemeClr>
          </a:solidFill>
          <a:ln w="19050"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200" dirty="0" smtClean="0">
                <a:latin typeface="+mn-lt"/>
              </a:rPr>
              <a:t>Global Name Space</a:t>
            </a:r>
          </a:p>
        </p:txBody>
      </p:sp>
      <p:sp>
        <p:nvSpPr>
          <p:cNvPr id="62" name="Rectangle 61"/>
          <p:cNvSpPr/>
          <p:nvPr/>
        </p:nvSpPr>
        <p:spPr bwMode="auto">
          <a:xfrm>
            <a:off x="1065212" y="2269544"/>
            <a:ext cx="10134600"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Data Accessibility and Availability</a:t>
            </a:r>
            <a:endParaRPr kumimoji="0" lang="en-US" b="1" i="0" u="none" strike="noStrike" cap="none" normalizeH="0" baseline="0" dirty="0" smtClean="0">
              <a:ln>
                <a:noFill/>
              </a:ln>
              <a:solidFill>
                <a:schemeClr val="bg1"/>
              </a:solidFill>
              <a:effectLst/>
            </a:endParaRPr>
          </a:p>
        </p:txBody>
      </p:sp>
      <p:sp>
        <p:nvSpPr>
          <p:cNvPr id="6" name="TextBox 5"/>
          <p:cNvSpPr txBox="1"/>
          <p:nvPr/>
        </p:nvSpPr>
        <p:spPr bwMode="ltGray">
          <a:xfrm>
            <a:off x="4946129" y="1371600"/>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endParaRPr lang="en-US" dirty="0"/>
          </a:p>
        </p:txBody>
      </p:sp>
      <p:pic>
        <p:nvPicPr>
          <p:cNvPr id="212" name="Picture 208" descr="DWB_medserver_4.png"/>
          <p:cNvPicPr>
            <a:picLocks noChangeAspect="1"/>
          </p:cNvPicPr>
          <p:nvPr/>
        </p:nvPicPr>
        <p:blipFill>
          <a:blip r:embed="rId4" cstate="print"/>
          <a:srcRect/>
          <a:stretch>
            <a:fillRect/>
          </a:stretch>
        </p:blipFill>
        <p:spPr bwMode="auto">
          <a:xfrm>
            <a:off x="5484942" y="3505200"/>
            <a:ext cx="482470" cy="715219"/>
          </a:xfrm>
          <a:prstGeom prst="rect">
            <a:avLst/>
          </a:prstGeom>
          <a:noFill/>
          <a:ln w="9525">
            <a:noFill/>
            <a:miter lim="800000"/>
            <a:headEnd/>
            <a:tailEnd/>
          </a:ln>
        </p:spPr>
      </p:pic>
      <p:pic>
        <p:nvPicPr>
          <p:cNvPr id="213" name="Picture 208" descr="DWB_medserver_4.png"/>
          <p:cNvPicPr>
            <a:picLocks noChangeAspect="1"/>
          </p:cNvPicPr>
          <p:nvPr/>
        </p:nvPicPr>
        <p:blipFill>
          <a:blip r:embed="rId4" cstate="print"/>
          <a:srcRect/>
          <a:stretch>
            <a:fillRect/>
          </a:stretch>
        </p:blipFill>
        <p:spPr bwMode="auto">
          <a:xfrm>
            <a:off x="6043742" y="3505200"/>
            <a:ext cx="482470" cy="715219"/>
          </a:xfrm>
          <a:prstGeom prst="rect">
            <a:avLst/>
          </a:prstGeom>
          <a:noFill/>
          <a:ln w="9525">
            <a:noFill/>
            <a:miter lim="800000"/>
            <a:headEnd/>
            <a:tailEnd/>
          </a:ln>
        </p:spPr>
      </p:pic>
      <p:pic>
        <p:nvPicPr>
          <p:cNvPr id="214" name="Picture 208" descr="DWB_medserver_4.png"/>
          <p:cNvPicPr>
            <a:picLocks noChangeAspect="1"/>
          </p:cNvPicPr>
          <p:nvPr/>
        </p:nvPicPr>
        <p:blipFill>
          <a:blip r:embed="rId4" cstate="print"/>
          <a:srcRect/>
          <a:stretch>
            <a:fillRect/>
          </a:stretch>
        </p:blipFill>
        <p:spPr bwMode="auto">
          <a:xfrm>
            <a:off x="6602542" y="3505200"/>
            <a:ext cx="482470" cy="715219"/>
          </a:xfrm>
          <a:prstGeom prst="rect">
            <a:avLst/>
          </a:prstGeom>
          <a:noFill/>
          <a:ln w="9525">
            <a:noFill/>
            <a:miter lim="800000"/>
            <a:headEnd/>
            <a:tailEnd/>
          </a:ln>
        </p:spPr>
      </p:pic>
      <p:grpSp>
        <p:nvGrpSpPr>
          <p:cNvPr id="216" name="Group 8"/>
          <p:cNvGrpSpPr>
            <a:grpSpLocks noChangeAspect="1"/>
          </p:cNvGrpSpPr>
          <p:nvPr/>
        </p:nvGrpSpPr>
        <p:grpSpPr bwMode="auto">
          <a:xfrm>
            <a:off x="5071556" y="4556324"/>
            <a:ext cx="436807" cy="163625"/>
            <a:chOff x="1151" y="3677"/>
            <a:chExt cx="182" cy="70"/>
          </a:xfrm>
        </p:grpSpPr>
        <p:sp>
          <p:nvSpPr>
            <p:cNvPr id="217" name="AutoShape 9"/>
            <p:cNvSpPr>
              <a:spLocks noChangeAspect="1" noChangeArrowheads="1" noTextEdit="1"/>
            </p:cNvSpPr>
            <p:nvPr/>
          </p:nvSpPr>
          <p:spPr bwMode="auto">
            <a:xfrm>
              <a:off x="1151" y="3677"/>
              <a:ext cx="182" cy="70"/>
            </a:xfrm>
            <a:prstGeom prst="rect">
              <a:avLst/>
            </a:prstGeom>
            <a:noFill/>
            <a:ln w="9525">
              <a:noFill/>
              <a:miter lim="800000"/>
              <a:headEnd/>
              <a:tailEnd/>
            </a:ln>
          </p:spPr>
          <p:txBody>
            <a:bodyPr>
              <a:prstTxWarp prst="textNoShape">
                <a:avLst/>
              </a:prstTxWarp>
            </a:bodyPr>
            <a:lstStyle/>
            <a:p>
              <a:pPr algn="l"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18" name="Freeform 10"/>
            <p:cNvSpPr>
              <a:spLocks noEditPoints="1"/>
            </p:cNvSpPr>
            <p:nvPr/>
          </p:nvSpPr>
          <p:spPr bwMode="auto">
            <a:xfrm>
              <a:off x="1151" y="3677"/>
              <a:ext cx="182" cy="70"/>
            </a:xfrm>
            <a:custGeom>
              <a:avLst/>
              <a:gdLst>
                <a:gd name="T0" fmla="*/ 0 w 351"/>
                <a:gd name="T1" fmla="*/ 1 h 135"/>
                <a:gd name="T2" fmla="*/ 1 w 351"/>
                <a:gd name="T3" fmla="*/ 1 h 135"/>
                <a:gd name="T4" fmla="*/ 1 w 351"/>
                <a:gd name="T5" fmla="*/ 1 h 135"/>
                <a:gd name="T6" fmla="*/ 1 w 351"/>
                <a:gd name="T7" fmla="*/ 1 h 135"/>
                <a:gd name="T8" fmla="*/ 1 w 351"/>
                <a:gd name="T9" fmla="*/ 1 h 135"/>
                <a:gd name="T10" fmla="*/ 1 w 351"/>
                <a:gd name="T11" fmla="*/ 1 h 135"/>
                <a:gd name="T12" fmla="*/ 1 w 351"/>
                <a:gd name="T13" fmla="*/ 1 h 135"/>
                <a:gd name="T14" fmla="*/ 1 w 351"/>
                <a:gd name="T15" fmla="*/ 1 h 135"/>
                <a:gd name="T16" fmla="*/ 1 w 351"/>
                <a:gd name="T17" fmla="*/ 1 h 135"/>
                <a:gd name="T18" fmla="*/ 1 w 351"/>
                <a:gd name="T19" fmla="*/ 1 h 135"/>
                <a:gd name="T20" fmla="*/ 1 w 351"/>
                <a:gd name="T21" fmla="*/ 1 h 135"/>
                <a:gd name="T22" fmla="*/ 1 w 351"/>
                <a:gd name="T23" fmla="*/ 0 h 135"/>
                <a:gd name="T24" fmla="*/ 1 w 351"/>
                <a:gd name="T25" fmla="*/ 1 h 135"/>
                <a:gd name="T26" fmla="*/ 1 w 351"/>
                <a:gd name="T27" fmla="*/ 1 h 135"/>
                <a:gd name="T28" fmla="*/ 1 w 351"/>
                <a:gd name="T29" fmla="*/ 1 h 135"/>
                <a:gd name="T30" fmla="*/ 1 w 351"/>
                <a:gd name="T31" fmla="*/ 1 h 135"/>
                <a:gd name="T32" fmla="*/ 1 w 351"/>
                <a:gd name="T33" fmla="*/ 1 h 135"/>
                <a:gd name="T34" fmla="*/ 1 w 351"/>
                <a:gd name="T35" fmla="*/ 1 h 135"/>
                <a:gd name="T36" fmla="*/ 1 w 351"/>
                <a:gd name="T37" fmla="*/ 1 h 135"/>
                <a:gd name="T38" fmla="*/ 1 w 351"/>
                <a:gd name="T39" fmla="*/ 1 h 135"/>
                <a:gd name="T40" fmla="*/ 1 w 351"/>
                <a:gd name="T41" fmla="*/ 1 h 135"/>
                <a:gd name="T42" fmla="*/ 1 w 351"/>
                <a:gd name="T43" fmla="*/ 1 h 135"/>
                <a:gd name="T44" fmla="*/ 1 w 351"/>
                <a:gd name="T45" fmla="*/ 1 h 135"/>
                <a:gd name="T46" fmla="*/ 1 w 351"/>
                <a:gd name="T47" fmla="*/ 1 h 135"/>
                <a:gd name="T48" fmla="*/ 1 w 351"/>
                <a:gd name="T49" fmla="*/ 1 h 135"/>
                <a:gd name="T50" fmla="*/ 1 w 351"/>
                <a:gd name="T51" fmla="*/ 1 h 135"/>
                <a:gd name="T52" fmla="*/ 1 w 351"/>
                <a:gd name="T53" fmla="*/ 1 h 135"/>
                <a:gd name="T54" fmla="*/ 1 w 351"/>
                <a:gd name="T55" fmla="*/ 1 h 135"/>
                <a:gd name="T56" fmla="*/ 1 w 351"/>
                <a:gd name="T57" fmla="*/ 1 h 135"/>
                <a:gd name="T58" fmla="*/ 1 w 351"/>
                <a:gd name="T59" fmla="*/ 1 h 135"/>
                <a:gd name="T60" fmla="*/ 1 w 351"/>
                <a:gd name="T61" fmla="*/ 1 h 135"/>
                <a:gd name="T62" fmla="*/ 1 w 351"/>
                <a:gd name="T63" fmla="*/ 1 h 135"/>
                <a:gd name="T64" fmla="*/ 1 w 351"/>
                <a:gd name="T65" fmla="*/ 1 h 135"/>
                <a:gd name="T66" fmla="*/ 1 w 351"/>
                <a:gd name="T67" fmla="*/ 1 h 135"/>
                <a:gd name="T68" fmla="*/ 1 w 351"/>
                <a:gd name="T69" fmla="*/ 1 h 135"/>
                <a:gd name="T70" fmla="*/ 1 w 351"/>
                <a:gd name="T71" fmla="*/ 1 h 135"/>
                <a:gd name="T72" fmla="*/ 1 w 351"/>
                <a:gd name="T73" fmla="*/ 1 h 135"/>
                <a:gd name="T74" fmla="*/ 1 w 351"/>
                <a:gd name="T75" fmla="*/ 1 h 135"/>
                <a:gd name="T76" fmla="*/ 1 w 351"/>
                <a:gd name="T77" fmla="*/ 1 h 135"/>
                <a:gd name="T78" fmla="*/ 1 w 351"/>
                <a:gd name="T79" fmla="*/ 1 h 135"/>
                <a:gd name="T80" fmla="*/ 1 w 351"/>
                <a:gd name="T81" fmla="*/ 1 h 135"/>
                <a:gd name="T82" fmla="*/ 1 w 351"/>
                <a:gd name="T83" fmla="*/ 1 h 135"/>
                <a:gd name="T84" fmla="*/ 1 w 351"/>
                <a:gd name="T85" fmla="*/ 1 h 135"/>
                <a:gd name="T86" fmla="*/ 1 w 351"/>
                <a:gd name="T87" fmla="*/ 1 h 135"/>
                <a:gd name="T88" fmla="*/ 1 w 351"/>
                <a:gd name="T89" fmla="*/ 1 h 135"/>
                <a:gd name="T90" fmla="*/ 1 w 351"/>
                <a:gd name="T91" fmla="*/ 1 h 135"/>
                <a:gd name="T92" fmla="*/ 1 w 351"/>
                <a:gd name="T93" fmla="*/ 1 h 135"/>
                <a:gd name="T94" fmla="*/ 1 w 351"/>
                <a:gd name="T95" fmla="*/ 1 h 135"/>
                <a:gd name="T96" fmla="*/ 0 w 351"/>
                <a:gd name="T97" fmla="*/ 1 h 135"/>
                <a:gd name="T98" fmla="*/ 1 w 351"/>
                <a:gd name="T99" fmla="*/ 1 h 1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1"/>
                <a:gd name="T151" fmla="*/ 0 h 135"/>
                <a:gd name="T152" fmla="*/ 351 w 351"/>
                <a:gd name="T153" fmla="*/ 135 h 1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1" h="135">
                  <a:moveTo>
                    <a:pt x="0" y="0"/>
                  </a:moveTo>
                  <a:cubicBezTo>
                    <a:pt x="71" y="0"/>
                    <a:pt x="71" y="0"/>
                    <a:pt x="71" y="0"/>
                  </a:cubicBezTo>
                  <a:cubicBezTo>
                    <a:pt x="71" y="10"/>
                    <a:pt x="71" y="10"/>
                    <a:pt x="71" y="10"/>
                  </a:cubicBezTo>
                  <a:cubicBezTo>
                    <a:pt x="0" y="10"/>
                    <a:pt x="0" y="10"/>
                    <a:pt x="0" y="10"/>
                  </a:cubicBezTo>
                  <a:cubicBezTo>
                    <a:pt x="0" y="0"/>
                    <a:pt x="0" y="0"/>
                    <a:pt x="0" y="0"/>
                  </a:cubicBezTo>
                  <a:close/>
                  <a:moveTo>
                    <a:pt x="198" y="0"/>
                  </a:moveTo>
                  <a:cubicBezTo>
                    <a:pt x="252" y="0"/>
                    <a:pt x="252" y="0"/>
                    <a:pt x="252" y="0"/>
                  </a:cubicBezTo>
                  <a:cubicBezTo>
                    <a:pt x="256" y="10"/>
                    <a:pt x="256" y="10"/>
                    <a:pt x="256" y="10"/>
                  </a:cubicBezTo>
                  <a:cubicBezTo>
                    <a:pt x="198" y="10"/>
                    <a:pt x="198" y="10"/>
                    <a:pt x="198" y="10"/>
                  </a:cubicBezTo>
                  <a:cubicBezTo>
                    <a:pt x="198" y="0"/>
                    <a:pt x="198" y="0"/>
                    <a:pt x="198" y="0"/>
                  </a:cubicBezTo>
                  <a:close/>
                  <a:moveTo>
                    <a:pt x="259" y="17"/>
                  </a:moveTo>
                  <a:cubicBezTo>
                    <a:pt x="263" y="29"/>
                    <a:pt x="263" y="29"/>
                    <a:pt x="263" y="29"/>
                  </a:cubicBezTo>
                  <a:cubicBezTo>
                    <a:pt x="217" y="29"/>
                    <a:pt x="217" y="29"/>
                    <a:pt x="217" y="29"/>
                  </a:cubicBezTo>
                  <a:cubicBezTo>
                    <a:pt x="198" y="29"/>
                    <a:pt x="198" y="29"/>
                    <a:pt x="198" y="29"/>
                  </a:cubicBezTo>
                  <a:cubicBezTo>
                    <a:pt x="198" y="17"/>
                    <a:pt x="198" y="17"/>
                    <a:pt x="198" y="17"/>
                  </a:cubicBezTo>
                  <a:cubicBezTo>
                    <a:pt x="259" y="17"/>
                    <a:pt x="259" y="17"/>
                    <a:pt x="259" y="17"/>
                  </a:cubicBezTo>
                  <a:close/>
                  <a:moveTo>
                    <a:pt x="265" y="36"/>
                  </a:moveTo>
                  <a:cubicBezTo>
                    <a:pt x="270" y="47"/>
                    <a:pt x="270" y="47"/>
                    <a:pt x="270" y="47"/>
                  </a:cubicBezTo>
                  <a:cubicBezTo>
                    <a:pt x="217" y="47"/>
                    <a:pt x="217" y="47"/>
                    <a:pt x="217" y="47"/>
                  </a:cubicBezTo>
                  <a:cubicBezTo>
                    <a:pt x="217" y="36"/>
                    <a:pt x="217" y="36"/>
                    <a:pt x="217" y="36"/>
                  </a:cubicBezTo>
                  <a:cubicBezTo>
                    <a:pt x="265" y="36"/>
                    <a:pt x="265" y="36"/>
                    <a:pt x="265" y="36"/>
                  </a:cubicBezTo>
                  <a:close/>
                  <a:moveTo>
                    <a:pt x="272" y="52"/>
                  </a:moveTo>
                  <a:cubicBezTo>
                    <a:pt x="274" y="60"/>
                    <a:pt x="274" y="60"/>
                    <a:pt x="274" y="60"/>
                  </a:cubicBezTo>
                  <a:cubicBezTo>
                    <a:pt x="278" y="52"/>
                    <a:pt x="278" y="52"/>
                    <a:pt x="278" y="52"/>
                  </a:cubicBezTo>
                  <a:cubicBezTo>
                    <a:pt x="333" y="52"/>
                    <a:pt x="333" y="52"/>
                    <a:pt x="333" y="52"/>
                  </a:cubicBezTo>
                  <a:cubicBezTo>
                    <a:pt x="333" y="64"/>
                    <a:pt x="333" y="64"/>
                    <a:pt x="333" y="64"/>
                  </a:cubicBezTo>
                  <a:cubicBezTo>
                    <a:pt x="304" y="64"/>
                    <a:pt x="304" y="64"/>
                    <a:pt x="304" y="64"/>
                  </a:cubicBezTo>
                  <a:cubicBezTo>
                    <a:pt x="304" y="57"/>
                    <a:pt x="304" y="57"/>
                    <a:pt x="304" y="57"/>
                  </a:cubicBezTo>
                  <a:cubicBezTo>
                    <a:pt x="301" y="64"/>
                    <a:pt x="301" y="64"/>
                    <a:pt x="301" y="64"/>
                  </a:cubicBezTo>
                  <a:cubicBezTo>
                    <a:pt x="249" y="64"/>
                    <a:pt x="249" y="64"/>
                    <a:pt x="249" y="64"/>
                  </a:cubicBezTo>
                  <a:cubicBezTo>
                    <a:pt x="247" y="57"/>
                    <a:pt x="247" y="57"/>
                    <a:pt x="247" y="57"/>
                  </a:cubicBezTo>
                  <a:cubicBezTo>
                    <a:pt x="247" y="64"/>
                    <a:pt x="247" y="64"/>
                    <a:pt x="247" y="64"/>
                  </a:cubicBezTo>
                  <a:cubicBezTo>
                    <a:pt x="217" y="64"/>
                    <a:pt x="217" y="64"/>
                    <a:pt x="217" y="64"/>
                  </a:cubicBezTo>
                  <a:cubicBezTo>
                    <a:pt x="217" y="52"/>
                    <a:pt x="217" y="52"/>
                    <a:pt x="217" y="52"/>
                  </a:cubicBezTo>
                  <a:cubicBezTo>
                    <a:pt x="272" y="52"/>
                    <a:pt x="272" y="52"/>
                    <a:pt x="272" y="52"/>
                  </a:cubicBezTo>
                  <a:close/>
                  <a:moveTo>
                    <a:pt x="279" y="47"/>
                  </a:moveTo>
                  <a:cubicBezTo>
                    <a:pt x="284" y="36"/>
                    <a:pt x="284" y="36"/>
                    <a:pt x="284" y="36"/>
                  </a:cubicBezTo>
                  <a:cubicBezTo>
                    <a:pt x="333" y="36"/>
                    <a:pt x="333" y="36"/>
                    <a:pt x="333" y="36"/>
                  </a:cubicBezTo>
                  <a:cubicBezTo>
                    <a:pt x="333" y="47"/>
                    <a:pt x="333" y="47"/>
                    <a:pt x="333" y="47"/>
                  </a:cubicBezTo>
                  <a:cubicBezTo>
                    <a:pt x="279" y="47"/>
                    <a:pt x="279" y="47"/>
                    <a:pt x="279" y="47"/>
                  </a:cubicBezTo>
                  <a:close/>
                  <a:moveTo>
                    <a:pt x="286" y="29"/>
                  </a:moveTo>
                  <a:cubicBezTo>
                    <a:pt x="290" y="17"/>
                    <a:pt x="290" y="17"/>
                    <a:pt x="290" y="17"/>
                  </a:cubicBezTo>
                  <a:cubicBezTo>
                    <a:pt x="351" y="17"/>
                    <a:pt x="351" y="17"/>
                    <a:pt x="351" y="17"/>
                  </a:cubicBezTo>
                  <a:cubicBezTo>
                    <a:pt x="351" y="29"/>
                    <a:pt x="351" y="29"/>
                    <a:pt x="351" y="29"/>
                  </a:cubicBezTo>
                  <a:cubicBezTo>
                    <a:pt x="333" y="29"/>
                    <a:pt x="333" y="29"/>
                    <a:pt x="333" y="29"/>
                  </a:cubicBezTo>
                  <a:cubicBezTo>
                    <a:pt x="286" y="29"/>
                    <a:pt x="286" y="29"/>
                    <a:pt x="286" y="29"/>
                  </a:cubicBezTo>
                  <a:close/>
                  <a:moveTo>
                    <a:pt x="293" y="10"/>
                  </a:moveTo>
                  <a:cubicBezTo>
                    <a:pt x="297" y="0"/>
                    <a:pt x="297" y="0"/>
                    <a:pt x="297" y="0"/>
                  </a:cubicBezTo>
                  <a:cubicBezTo>
                    <a:pt x="351" y="0"/>
                    <a:pt x="351" y="0"/>
                    <a:pt x="351" y="0"/>
                  </a:cubicBezTo>
                  <a:cubicBezTo>
                    <a:pt x="351" y="10"/>
                    <a:pt x="351" y="10"/>
                    <a:pt x="351" y="10"/>
                  </a:cubicBezTo>
                  <a:cubicBezTo>
                    <a:pt x="293" y="10"/>
                    <a:pt x="293" y="10"/>
                    <a:pt x="293" y="10"/>
                  </a:cubicBezTo>
                  <a:close/>
                  <a:moveTo>
                    <a:pt x="333" y="71"/>
                  </a:moveTo>
                  <a:cubicBezTo>
                    <a:pt x="333" y="83"/>
                    <a:pt x="333" y="83"/>
                    <a:pt x="333" y="83"/>
                  </a:cubicBezTo>
                  <a:cubicBezTo>
                    <a:pt x="304" y="83"/>
                    <a:pt x="304" y="83"/>
                    <a:pt x="304" y="83"/>
                  </a:cubicBezTo>
                  <a:cubicBezTo>
                    <a:pt x="304" y="71"/>
                    <a:pt x="304" y="71"/>
                    <a:pt x="304" y="71"/>
                  </a:cubicBezTo>
                  <a:cubicBezTo>
                    <a:pt x="333" y="71"/>
                    <a:pt x="333" y="71"/>
                    <a:pt x="333" y="71"/>
                  </a:cubicBezTo>
                  <a:close/>
                  <a:moveTo>
                    <a:pt x="333" y="88"/>
                  </a:moveTo>
                  <a:cubicBezTo>
                    <a:pt x="333" y="100"/>
                    <a:pt x="333" y="100"/>
                    <a:pt x="333" y="100"/>
                  </a:cubicBezTo>
                  <a:cubicBezTo>
                    <a:pt x="304" y="100"/>
                    <a:pt x="304" y="100"/>
                    <a:pt x="304" y="100"/>
                  </a:cubicBezTo>
                  <a:cubicBezTo>
                    <a:pt x="304" y="88"/>
                    <a:pt x="304" y="88"/>
                    <a:pt x="304" y="88"/>
                  </a:cubicBezTo>
                  <a:cubicBezTo>
                    <a:pt x="333" y="88"/>
                    <a:pt x="333" y="88"/>
                    <a:pt x="333" y="88"/>
                  </a:cubicBezTo>
                  <a:close/>
                  <a:moveTo>
                    <a:pt x="333" y="106"/>
                  </a:moveTo>
                  <a:cubicBezTo>
                    <a:pt x="351" y="106"/>
                    <a:pt x="351" y="106"/>
                    <a:pt x="351" y="106"/>
                  </a:cubicBezTo>
                  <a:cubicBezTo>
                    <a:pt x="351" y="118"/>
                    <a:pt x="351" y="118"/>
                    <a:pt x="351" y="118"/>
                  </a:cubicBezTo>
                  <a:cubicBezTo>
                    <a:pt x="304" y="118"/>
                    <a:pt x="304" y="118"/>
                    <a:pt x="304" y="118"/>
                  </a:cubicBezTo>
                  <a:cubicBezTo>
                    <a:pt x="304" y="106"/>
                    <a:pt x="304" y="106"/>
                    <a:pt x="304" y="106"/>
                  </a:cubicBezTo>
                  <a:cubicBezTo>
                    <a:pt x="333" y="106"/>
                    <a:pt x="333" y="106"/>
                    <a:pt x="333" y="106"/>
                  </a:cubicBezTo>
                  <a:close/>
                  <a:moveTo>
                    <a:pt x="351" y="123"/>
                  </a:moveTo>
                  <a:cubicBezTo>
                    <a:pt x="351" y="134"/>
                    <a:pt x="351" y="134"/>
                    <a:pt x="351" y="134"/>
                  </a:cubicBezTo>
                  <a:cubicBezTo>
                    <a:pt x="304" y="134"/>
                    <a:pt x="304" y="134"/>
                    <a:pt x="304" y="134"/>
                  </a:cubicBezTo>
                  <a:cubicBezTo>
                    <a:pt x="304" y="123"/>
                    <a:pt x="304" y="123"/>
                    <a:pt x="304" y="123"/>
                  </a:cubicBezTo>
                  <a:cubicBezTo>
                    <a:pt x="351" y="123"/>
                    <a:pt x="351" y="123"/>
                    <a:pt x="351" y="123"/>
                  </a:cubicBezTo>
                  <a:close/>
                  <a:moveTo>
                    <a:pt x="299" y="71"/>
                  </a:moveTo>
                  <a:cubicBezTo>
                    <a:pt x="294" y="83"/>
                    <a:pt x="294" y="83"/>
                    <a:pt x="294" y="83"/>
                  </a:cubicBezTo>
                  <a:cubicBezTo>
                    <a:pt x="256" y="83"/>
                    <a:pt x="256" y="83"/>
                    <a:pt x="256" y="83"/>
                  </a:cubicBezTo>
                  <a:cubicBezTo>
                    <a:pt x="251" y="71"/>
                    <a:pt x="251" y="71"/>
                    <a:pt x="251" y="71"/>
                  </a:cubicBezTo>
                  <a:cubicBezTo>
                    <a:pt x="299" y="71"/>
                    <a:pt x="299" y="71"/>
                    <a:pt x="299" y="71"/>
                  </a:cubicBezTo>
                  <a:close/>
                  <a:moveTo>
                    <a:pt x="292" y="88"/>
                  </a:moveTo>
                  <a:cubicBezTo>
                    <a:pt x="288" y="100"/>
                    <a:pt x="288" y="100"/>
                    <a:pt x="288" y="100"/>
                  </a:cubicBezTo>
                  <a:cubicBezTo>
                    <a:pt x="262" y="100"/>
                    <a:pt x="262" y="100"/>
                    <a:pt x="262" y="100"/>
                  </a:cubicBezTo>
                  <a:cubicBezTo>
                    <a:pt x="258" y="88"/>
                    <a:pt x="258" y="88"/>
                    <a:pt x="258" y="88"/>
                  </a:cubicBezTo>
                  <a:cubicBezTo>
                    <a:pt x="292" y="88"/>
                    <a:pt x="292" y="88"/>
                    <a:pt x="292" y="88"/>
                  </a:cubicBezTo>
                  <a:close/>
                  <a:moveTo>
                    <a:pt x="286" y="106"/>
                  </a:moveTo>
                  <a:cubicBezTo>
                    <a:pt x="283" y="118"/>
                    <a:pt x="283" y="118"/>
                    <a:pt x="283" y="118"/>
                  </a:cubicBezTo>
                  <a:cubicBezTo>
                    <a:pt x="269" y="118"/>
                    <a:pt x="269" y="118"/>
                    <a:pt x="269" y="118"/>
                  </a:cubicBezTo>
                  <a:cubicBezTo>
                    <a:pt x="264" y="106"/>
                    <a:pt x="264" y="106"/>
                    <a:pt x="264" y="106"/>
                  </a:cubicBezTo>
                  <a:cubicBezTo>
                    <a:pt x="286" y="106"/>
                    <a:pt x="286" y="106"/>
                    <a:pt x="286" y="106"/>
                  </a:cubicBezTo>
                  <a:close/>
                  <a:moveTo>
                    <a:pt x="280" y="123"/>
                  </a:moveTo>
                  <a:cubicBezTo>
                    <a:pt x="276" y="135"/>
                    <a:pt x="276" y="135"/>
                    <a:pt x="276" y="135"/>
                  </a:cubicBezTo>
                  <a:cubicBezTo>
                    <a:pt x="271" y="123"/>
                    <a:pt x="271" y="123"/>
                    <a:pt x="271" y="123"/>
                  </a:cubicBezTo>
                  <a:cubicBezTo>
                    <a:pt x="280" y="123"/>
                    <a:pt x="280" y="123"/>
                    <a:pt x="280" y="123"/>
                  </a:cubicBezTo>
                  <a:close/>
                  <a:moveTo>
                    <a:pt x="247" y="71"/>
                  </a:moveTo>
                  <a:cubicBezTo>
                    <a:pt x="247" y="83"/>
                    <a:pt x="247" y="83"/>
                    <a:pt x="247" y="83"/>
                  </a:cubicBezTo>
                  <a:cubicBezTo>
                    <a:pt x="217" y="83"/>
                    <a:pt x="217" y="83"/>
                    <a:pt x="217" y="83"/>
                  </a:cubicBezTo>
                  <a:cubicBezTo>
                    <a:pt x="217" y="71"/>
                    <a:pt x="217" y="71"/>
                    <a:pt x="217" y="71"/>
                  </a:cubicBezTo>
                  <a:cubicBezTo>
                    <a:pt x="247" y="71"/>
                    <a:pt x="247" y="71"/>
                    <a:pt x="247" y="71"/>
                  </a:cubicBezTo>
                  <a:close/>
                  <a:moveTo>
                    <a:pt x="247" y="88"/>
                  </a:moveTo>
                  <a:cubicBezTo>
                    <a:pt x="247" y="100"/>
                    <a:pt x="247" y="100"/>
                    <a:pt x="247" y="100"/>
                  </a:cubicBezTo>
                  <a:cubicBezTo>
                    <a:pt x="217" y="100"/>
                    <a:pt x="217" y="100"/>
                    <a:pt x="217" y="100"/>
                  </a:cubicBezTo>
                  <a:cubicBezTo>
                    <a:pt x="217" y="88"/>
                    <a:pt x="217" y="88"/>
                    <a:pt x="217" y="88"/>
                  </a:cubicBezTo>
                  <a:cubicBezTo>
                    <a:pt x="247" y="88"/>
                    <a:pt x="247" y="88"/>
                    <a:pt x="247" y="88"/>
                  </a:cubicBezTo>
                  <a:close/>
                  <a:moveTo>
                    <a:pt x="247" y="106"/>
                  </a:moveTo>
                  <a:cubicBezTo>
                    <a:pt x="247" y="118"/>
                    <a:pt x="247" y="118"/>
                    <a:pt x="247" y="118"/>
                  </a:cubicBezTo>
                  <a:cubicBezTo>
                    <a:pt x="198" y="118"/>
                    <a:pt x="198" y="118"/>
                    <a:pt x="198" y="118"/>
                  </a:cubicBezTo>
                  <a:cubicBezTo>
                    <a:pt x="198" y="106"/>
                    <a:pt x="198" y="106"/>
                    <a:pt x="198" y="106"/>
                  </a:cubicBezTo>
                  <a:cubicBezTo>
                    <a:pt x="217" y="106"/>
                    <a:pt x="217" y="106"/>
                    <a:pt x="217" y="106"/>
                  </a:cubicBezTo>
                  <a:cubicBezTo>
                    <a:pt x="247" y="106"/>
                    <a:pt x="247" y="106"/>
                    <a:pt x="247" y="106"/>
                  </a:cubicBezTo>
                  <a:close/>
                  <a:moveTo>
                    <a:pt x="247" y="123"/>
                  </a:moveTo>
                  <a:cubicBezTo>
                    <a:pt x="247" y="134"/>
                    <a:pt x="247" y="134"/>
                    <a:pt x="247" y="134"/>
                  </a:cubicBezTo>
                  <a:cubicBezTo>
                    <a:pt x="198" y="134"/>
                    <a:pt x="198" y="134"/>
                    <a:pt x="198" y="134"/>
                  </a:cubicBezTo>
                  <a:cubicBezTo>
                    <a:pt x="198" y="123"/>
                    <a:pt x="198" y="123"/>
                    <a:pt x="198" y="123"/>
                  </a:cubicBezTo>
                  <a:cubicBezTo>
                    <a:pt x="247" y="123"/>
                    <a:pt x="247" y="123"/>
                    <a:pt x="247" y="123"/>
                  </a:cubicBezTo>
                  <a:close/>
                  <a:moveTo>
                    <a:pt x="79" y="0"/>
                  </a:moveTo>
                  <a:cubicBezTo>
                    <a:pt x="149" y="0"/>
                    <a:pt x="149" y="0"/>
                    <a:pt x="149" y="0"/>
                  </a:cubicBezTo>
                  <a:cubicBezTo>
                    <a:pt x="161" y="0"/>
                    <a:pt x="172" y="5"/>
                    <a:pt x="178" y="10"/>
                  </a:cubicBezTo>
                  <a:cubicBezTo>
                    <a:pt x="79" y="10"/>
                    <a:pt x="79" y="10"/>
                    <a:pt x="79" y="10"/>
                  </a:cubicBezTo>
                  <a:cubicBezTo>
                    <a:pt x="79" y="0"/>
                    <a:pt x="79" y="0"/>
                    <a:pt x="79" y="0"/>
                  </a:cubicBezTo>
                  <a:close/>
                  <a:moveTo>
                    <a:pt x="184" y="17"/>
                  </a:moveTo>
                  <a:cubicBezTo>
                    <a:pt x="186" y="21"/>
                    <a:pt x="187" y="24"/>
                    <a:pt x="187" y="29"/>
                  </a:cubicBezTo>
                  <a:cubicBezTo>
                    <a:pt x="99" y="29"/>
                    <a:pt x="99" y="29"/>
                    <a:pt x="99" y="29"/>
                  </a:cubicBezTo>
                  <a:cubicBezTo>
                    <a:pt x="79" y="29"/>
                    <a:pt x="79" y="29"/>
                    <a:pt x="79" y="29"/>
                  </a:cubicBezTo>
                  <a:cubicBezTo>
                    <a:pt x="79" y="17"/>
                    <a:pt x="79" y="17"/>
                    <a:pt x="79" y="17"/>
                  </a:cubicBezTo>
                  <a:cubicBezTo>
                    <a:pt x="184" y="17"/>
                    <a:pt x="184" y="17"/>
                    <a:pt x="184" y="17"/>
                  </a:cubicBezTo>
                  <a:close/>
                  <a:moveTo>
                    <a:pt x="188" y="36"/>
                  </a:moveTo>
                  <a:cubicBezTo>
                    <a:pt x="188" y="40"/>
                    <a:pt x="187" y="43"/>
                    <a:pt x="187" y="47"/>
                  </a:cubicBezTo>
                  <a:cubicBezTo>
                    <a:pt x="157" y="47"/>
                    <a:pt x="157" y="47"/>
                    <a:pt x="157" y="47"/>
                  </a:cubicBezTo>
                  <a:cubicBezTo>
                    <a:pt x="157" y="36"/>
                    <a:pt x="157" y="36"/>
                    <a:pt x="157" y="36"/>
                  </a:cubicBezTo>
                  <a:cubicBezTo>
                    <a:pt x="188" y="36"/>
                    <a:pt x="188" y="36"/>
                    <a:pt x="188" y="36"/>
                  </a:cubicBezTo>
                  <a:close/>
                  <a:moveTo>
                    <a:pt x="129" y="47"/>
                  </a:moveTo>
                  <a:cubicBezTo>
                    <a:pt x="99" y="47"/>
                    <a:pt x="99" y="47"/>
                    <a:pt x="99" y="47"/>
                  </a:cubicBezTo>
                  <a:cubicBezTo>
                    <a:pt x="99" y="36"/>
                    <a:pt x="99" y="36"/>
                    <a:pt x="99" y="36"/>
                  </a:cubicBezTo>
                  <a:cubicBezTo>
                    <a:pt x="129" y="36"/>
                    <a:pt x="129" y="36"/>
                    <a:pt x="129" y="36"/>
                  </a:cubicBezTo>
                  <a:cubicBezTo>
                    <a:pt x="129" y="47"/>
                    <a:pt x="129" y="47"/>
                    <a:pt x="129" y="47"/>
                  </a:cubicBezTo>
                  <a:close/>
                  <a:moveTo>
                    <a:pt x="184" y="52"/>
                  </a:moveTo>
                  <a:cubicBezTo>
                    <a:pt x="181" y="57"/>
                    <a:pt x="178" y="60"/>
                    <a:pt x="174" y="64"/>
                  </a:cubicBezTo>
                  <a:cubicBezTo>
                    <a:pt x="99" y="64"/>
                    <a:pt x="99" y="64"/>
                    <a:pt x="99" y="64"/>
                  </a:cubicBezTo>
                  <a:cubicBezTo>
                    <a:pt x="99" y="52"/>
                    <a:pt x="99" y="52"/>
                    <a:pt x="99" y="52"/>
                  </a:cubicBezTo>
                  <a:cubicBezTo>
                    <a:pt x="184" y="52"/>
                    <a:pt x="184" y="52"/>
                    <a:pt x="184" y="52"/>
                  </a:cubicBezTo>
                  <a:close/>
                  <a:moveTo>
                    <a:pt x="175" y="71"/>
                  </a:moveTo>
                  <a:cubicBezTo>
                    <a:pt x="179" y="74"/>
                    <a:pt x="182" y="78"/>
                    <a:pt x="185" y="83"/>
                  </a:cubicBezTo>
                  <a:cubicBezTo>
                    <a:pt x="99" y="83"/>
                    <a:pt x="99" y="83"/>
                    <a:pt x="99" y="83"/>
                  </a:cubicBezTo>
                  <a:cubicBezTo>
                    <a:pt x="99" y="71"/>
                    <a:pt x="99" y="71"/>
                    <a:pt x="99" y="71"/>
                  </a:cubicBezTo>
                  <a:cubicBezTo>
                    <a:pt x="175" y="71"/>
                    <a:pt x="175" y="71"/>
                    <a:pt x="175" y="71"/>
                  </a:cubicBezTo>
                  <a:close/>
                  <a:moveTo>
                    <a:pt x="187" y="88"/>
                  </a:moveTo>
                  <a:cubicBezTo>
                    <a:pt x="188" y="92"/>
                    <a:pt x="189" y="95"/>
                    <a:pt x="189" y="100"/>
                  </a:cubicBezTo>
                  <a:cubicBezTo>
                    <a:pt x="157" y="100"/>
                    <a:pt x="157" y="100"/>
                    <a:pt x="157" y="100"/>
                  </a:cubicBezTo>
                  <a:cubicBezTo>
                    <a:pt x="157" y="88"/>
                    <a:pt x="157" y="88"/>
                    <a:pt x="157" y="88"/>
                  </a:cubicBezTo>
                  <a:cubicBezTo>
                    <a:pt x="187" y="88"/>
                    <a:pt x="187" y="88"/>
                    <a:pt x="187" y="88"/>
                  </a:cubicBezTo>
                  <a:close/>
                  <a:moveTo>
                    <a:pt x="129" y="100"/>
                  </a:moveTo>
                  <a:cubicBezTo>
                    <a:pt x="99" y="100"/>
                    <a:pt x="99" y="100"/>
                    <a:pt x="99" y="100"/>
                  </a:cubicBezTo>
                  <a:cubicBezTo>
                    <a:pt x="99" y="88"/>
                    <a:pt x="99" y="88"/>
                    <a:pt x="99" y="88"/>
                  </a:cubicBezTo>
                  <a:cubicBezTo>
                    <a:pt x="129" y="88"/>
                    <a:pt x="129" y="88"/>
                    <a:pt x="129" y="88"/>
                  </a:cubicBezTo>
                  <a:cubicBezTo>
                    <a:pt x="129" y="100"/>
                    <a:pt x="129" y="100"/>
                    <a:pt x="129" y="100"/>
                  </a:cubicBezTo>
                  <a:close/>
                  <a:moveTo>
                    <a:pt x="189" y="106"/>
                  </a:moveTo>
                  <a:cubicBezTo>
                    <a:pt x="188" y="109"/>
                    <a:pt x="187" y="114"/>
                    <a:pt x="185" y="118"/>
                  </a:cubicBezTo>
                  <a:cubicBezTo>
                    <a:pt x="79" y="118"/>
                    <a:pt x="79" y="118"/>
                    <a:pt x="79" y="118"/>
                  </a:cubicBezTo>
                  <a:cubicBezTo>
                    <a:pt x="79" y="106"/>
                    <a:pt x="79" y="106"/>
                    <a:pt x="79" y="106"/>
                  </a:cubicBezTo>
                  <a:cubicBezTo>
                    <a:pt x="99" y="106"/>
                    <a:pt x="99" y="106"/>
                    <a:pt x="99" y="106"/>
                  </a:cubicBezTo>
                  <a:cubicBezTo>
                    <a:pt x="189" y="106"/>
                    <a:pt x="189" y="106"/>
                    <a:pt x="189" y="106"/>
                  </a:cubicBezTo>
                  <a:close/>
                  <a:moveTo>
                    <a:pt x="180" y="123"/>
                  </a:moveTo>
                  <a:cubicBezTo>
                    <a:pt x="173" y="130"/>
                    <a:pt x="164" y="134"/>
                    <a:pt x="153" y="134"/>
                  </a:cubicBezTo>
                  <a:cubicBezTo>
                    <a:pt x="79" y="134"/>
                    <a:pt x="79" y="134"/>
                    <a:pt x="79" y="134"/>
                  </a:cubicBezTo>
                  <a:cubicBezTo>
                    <a:pt x="79" y="123"/>
                    <a:pt x="79" y="123"/>
                    <a:pt x="79" y="123"/>
                  </a:cubicBezTo>
                  <a:cubicBezTo>
                    <a:pt x="180" y="123"/>
                    <a:pt x="180" y="123"/>
                    <a:pt x="180" y="123"/>
                  </a:cubicBezTo>
                  <a:close/>
                  <a:moveTo>
                    <a:pt x="71" y="17"/>
                  </a:moveTo>
                  <a:cubicBezTo>
                    <a:pt x="71" y="29"/>
                    <a:pt x="71" y="29"/>
                    <a:pt x="71" y="29"/>
                  </a:cubicBezTo>
                  <a:cubicBezTo>
                    <a:pt x="51" y="29"/>
                    <a:pt x="51" y="29"/>
                    <a:pt x="51" y="29"/>
                  </a:cubicBezTo>
                  <a:cubicBezTo>
                    <a:pt x="19" y="29"/>
                    <a:pt x="19" y="29"/>
                    <a:pt x="19" y="29"/>
                  </a:cubicBezTo>
                  <a:cubicBezTo>
                    <a:pt x="0" y="29"/>
                    <a:pt x="0" y="29"/>
                    <a:pt x="0" y="29"/>
                  </a:cubicBezTo>
                  <a:cubicBezTo>
                    <a:pt x="0" y="17"/>
                    <a:pt x="0" y="17"/>
                    <a:pt x="0" y="17"/>
                  </a:cubicBezTo>
                  <a:cubicBezTo>
                    <a:pt x="71" y="17"/>
                    <a:pt x="71" y="17"/>
                    <a:pt x="71" y="17"/>
                  </a:cubicBezTo>
                  <a:close/>
                  <a:moveTo>
                    <a:pt x="51" y="36"/>
                  </a:moveTo>
                  <a:cubicBezTo>
                    <a:pt x="51" y="47"/>
                    <a:pt x="51" y="47"/>
                    <a:pt x="51" y="47"/>
                  </a:cubicBezTo>
                  <a:cubicBezTo>
                    <a:pt x="19" y="47"/>
                    <a:pt x="19" y="47"/>
                    <a:pt x="19" y="47"/>
                  </a:cubicBezTo>
                  <a:cubicBezTo>
                    <a:pt x="19" y="36"/>
                    <a:pt x="19" y="36"/>
                    <a:pt x="19" y="36"/>
                  </a:cubicBezTo>
                  <a:cubicBezTo>
                    <a:pt x="51" y="36"/>
                    <a:pt x="51" y="36"/>
                    <a:pt x="51" y="36"/>
                  </a:cubicBezTo>
                  <a:close/>
                  <a:moveTo>
                    <a:pt x="51" y="52"/>
                  </a:moveTo>
                  <a:cubicBezTo>
                    <a:pt x="51" y="64"/>
                    <a:pt x="51" y="64"/>
                    <a:pt x="51" y="64"/>
                  </a:cubicBezTo>
                  <a:cubicBezTo>
                    <a:pt x="19" y="64"/>
                    <a:pt x="19" y="64"/>
                    <a:pt x="19" y="64"/>
                  </a:cubicBezTo>
                  <a:cubicBezTo>
                    <a:pt x="19" y="52"/>
                    <a:pt x="19" y="52"/>
                    <a:pt x="19" y="52"/>
                  </a:cubicBezTo>
                  <a:cubicBezTo>
                    <a:pt x="51" y="52"/>
                    <a:pt x="51" y="52"/>
                    <a:pt x="51" y="52"/>
                  </a:cubicBezTo>
                  <a:close/>
                  <a:moveTo>
                    <a:pt x="51" y="71"/>
                  </a:moveTo>
                  <a:cubicBezTo>
                    <a:pt x="51" y="83"/>
                    <a:pt x="51" y="83"/>
                    <a:pt x="51" y="83"/>
                  </a:cubicBezTo>
                  <a:cubicBezTo>
                    <a:pt x="19" y="83"/>
                    <a:pt x="19" y="83"/>
                    <a:pt x="19" y="83"/>
                  </a:cubicBezTo>
                  <a:cubicBezTo>
                    <a:pt x="19" y="71"/>
                    <a:pt x="19" y="71"/>
                    <a:pt x="19" y="71"/>
                  </a:cubicBezTo>
                  <a:cubicBezTo>
                    <a:pt x="51" y="71"/>
                    <a:pt x="51" y="71"/>
                    <a:pt x="51" y="71"/>
                  </a:cubicBezTo>
                  <a:close/>
                  <a:moveTo>
                    <a:pt x="51" y="88"/>
                  </a:moveTo>
                  <a:cubicBezTo>
                    <a:pt x="51" y="100"/>
                    <a:pt x="51" y="100"/>
                    <a:pt x="51" y="100"/>
                  </a:cubicBezTo>
                  <a:cubicBezTo>
                    <a:pt x="19" y="100"/>
                    <a:pt x="19" y="100"/>
                    <a:pt x="19" y="100"/>
                  </a:cubicBezTo>
                  <a:cubicBezTo>
                    <a:pt x="19" y="88"/>
                    <a:pt x="19" y="88"/>
                    <a:pt x="19" y="88"/>
                  </a:cubicBezTo>
                  <a:cubicBezTo>
                    <a:pt x="51" y="88"/>
                    <a:pt x="51" y="88"/>
                    <a:pt x="51" y="88"/>
                  </a:cubicBezTo>
                  <a:close/>
                  <a:moveTo>
                    <a:pt x="51" y="106"/>
                  </a:moveTo>
                  <a:cubicBezTo>
                    <a:pt x="71" y="106"/>
                    <a:pt x="71" y="106"/>
                    <a:pt x="71" y="106"/>
                  </a:cubicBezTo>
                  <a:cubicBezTo>
                    <a:pt x="71" y="118"/>
                    <a:pt x="71" y="118"/>
                    <a:pt x="71" y="118"/>
                  </a:cubicBezTo>
                  <a:cubicBezTo>
                    <a:pt x="0" y="118"/>
                    <a:pt x="0" y="118"/>
                    <a:pt x="0" y="118"/>
                  </a:cubicBezTo>
                  <a:cubicBezTo>
                    <a:pt x="0" y="106"/>
                    <a:pt x="0" y="106"/>
                    <a:pt x="0" y="106"/>
                  </a:cubicBezTo>
                  <a:cubicBezTo>
                    <a:pt x="19" y="106"/>
                    <a:pt x="19" y="106"/>
                    <a:pt x="19" y="106"/>
                  </a:cubicBezTo>
                  <a:cubicBezTo>
                    <a:pt x="51" y="106"/>
                    <a:pt x="51" y="106"/>
                    <a:pt x="51" y="106"/>
                  </a:cubicBezTo>
                  <a:close/>
                  <a:moveTo>
                    <a:pt x="71" y="123"/>
                  </a:moveTo>
                  <a:cubicBezTo>
                    <a:pt x="71" y="134"/>
                    <a:pt x="71" y="134"/>
                    <a:pt x="71" y="134"/>
                  </a:cubicBezTo>
                  <a:cubicBezTo>
                    <a:pt x="0" y="134"/>
                    <a:pt x="0" y="134"/>
                    <a:pt x="0" y="134"/>
                  </a:cubicBezTo>
                  <a:cubicBezTo>
                    <a:pt x="0" y="123"/>
                    <a:pt x="0" y="123"/>
                    <a:pt x="0" y="123"/>
                  </a:cubicBezTo>
                  <a:cubicBezTo>
                    <a:pt x="71" y="123"/>
                    <a:pt x="71" y="123"/>
                    <a:pt x="71" y="123"/>
                  </a:cubicBezTo>
                  <a:close/>
                </a:path>
              </a:pathLst>
            </a:custGeom>
            <a:solidFill>
              <a:srgbClr val="23629B"/>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grpSp>
      <p:grpSp>
        <p:nvGrpSpPr>
          <p:cNvPr id="219" name="Group 17"/>
          <p:cNvGrpSpPr>
            <a:grpSpLocks noChangeAspect="1"/>
          </p:cNvGrpSpPr>
          <p:nvPr/>
        </p:nvGrpSpPr>
        <p:grpSpPr bwMode="auto">
          <a:xfrm>
            <a:off x="5629843" y="4501460"/>
            <a:ext cx="515164" cy="207264"/>
            <a:chOff x="1160" y="3423"/>
            <a:chExt cx="197" cy="78"/>
          </a:xfrm>
        </p:grpSpPr>
        <p:sp>
          <p:nvSpPr>
            <p:cNvPr id="220" name="Freeform 18"/>
            <p:cNvSpPr>
              <a:spLocks/>
            </p:cNvSpPr>
            <p:nvPr/>
          </p:nvSpPr>
          <p:spPr bwMode="auto">
            <a:xfrm>
              <a:off x="1160" y="3491"/>
              <a:ext cx="14" cy="10"/>
            </a:xfrm>
            <a:custGeom>
              <a:avLst/>
              <a:gdLst>
                <a:gd name="T0" fmla="*/ 0 w 122"/>
                <a:gd name="T1" fmla="*/ 0 h 87"/>
                <a:gd name="T2" fmla="*/ 0 w 122"/>
                <a:gd name="T3" fmla="*/ 0 h 87"/>
                <a:gd name="T4" fmla="*/ 0 w 122"/>
                <a:gd name="T5" fmla="*/ 0 h 87"/>
                <a:gd name="T6" fmla="*/ 0 w 122"/>
                <a:gd name="T7" fmla="*/ 0 h 87"/>
                <a:gd name="T8" fmla="*/ 0 w 122"/>
                <a:gd name="T9" fmla="*/ 0 h 87"/>
                <a:gd name="T10" fmla="*/ 0 w 122"/>
                <a:gd name="T11" fmla="*/ 0 h 87"/>
                <a:gd name="T12" fmla="*/ 0 w 122"/>
                <a:gd name="T13" fmla="*/ 0 h 87"/>
                <a:gd name="T14" fmla="*/ 0 w 122"/>
                <a:gd name="T15" fmla="*/ 0 h 87"/>
                <a:gd name="T16" fmla="*/ 0 w 122"/>
                <a:gd name="T17" fmla="*/ 0 h 87"/>
                <a:gd name="T18" fmla="*/ 0 w 122"/>
                <a:gd name="T19" fmla="*/ 0 h 87"/>
                <a:gd name="T20" fmla="*/ 0 w 122"/>
                <a:gd name="T21" fmla="*/ 0 h 87"/>
                <a:gd name="T22" fmla="*/ 0 w 122"/>
                <a:gd name="T23" fmla="*/ 0 h 87"/>
                <a:gd name="T24" fmla="*/ 0 w 122"/>
                <a:gd name="T25" fmla="*/ 0 h 87"/>
                <a:gd name="T26" fmla="*/ 0 w 122"/>
                <a:gd name="T27" fmla="*/ 0 h 87"/>
                <a:gd name="T28" fmla="*/ 0 w 122"/>
                <a:gd name="T29" fmla="*/ 0 h 87"/>
                <a:gd name="T30" fmla="*/ 0 w 122"/>
                <a:gd name="T31" fmla="*/ 0 h 87"/>
                <a:gd name="T32" fmla="*/ 0 w 122"/>
                <a:gd name="T33" fmla="*/ 0 h 87"/>
                <a:gd name="T34" fmla="*/ 0 w 122"/>
                <a:gd name="T35" fmla="*/ 0 h 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2"/>
                <a:gd name="T55" fmla="*/ 0 h 87"/>
                <a:gd name="T56" fmla="*/ 122 w 122"/>
                <a:gd name="T57" fmla="*/ 87 h 8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2" h="87">
                  <a:moveTo>
                    <a:pt x="61" y="18"/>
                  </a:moveTo>
                  <a:lnTo>
                    <a:pt x="61" y="18"/>
                  </a:lnTo>
                  <a:lnTo>
                    <a:pt x="45" y="87"/>
                  </a:lnTo>
                  <a:lnTo>
                    <a:pt x="23" y="87"/>
                  </a:lnTo>
                  <a:lnTo>
                    <a:pt x="0" y="0"/>
                  </a:lnTo>
                  <a:lnTo>
                    <a:pt x="21" y="0"/>
                  </a:lnTo>
                  <a:lnTo>
                    <a:pt x="35" y="66"/>
                  </a:lnTo>
                  <a:lnTo>
                    <a:pt x="49" y="0"/>
                  </a:lnTo>
                  <a:lnTo>
                    <a:pt x="73" y="0"/>
                  </a:lnTo>
                  <a:lnTo>
                    <a:pt x="87" y="66"/>
                  </a:lnTo>
                  <a:lnTo>
                    <a:pt x="101" y="0"/>
                  </a:lnTo>
                  <a:lnTo>
                    <a:pt x="122" y="0"/>
                  </a:lnTo>
                  <a:lnTo>
                    <a:pt x="99" y="87"/>
                  </a:lnTo>
                  <a:lnTo>
                    <a:pt x="75" y="87"/>
                  </a:lnTo>
                  <a:lnTo>
                    <a:pt x="61" y="18"/>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1" name="Freeform 19"/>
            <p:cNvSpPr>
              <a:spLocks/>
            </p:cNvSpPr>
            <p:nvPr/>
          </p:nvSpPr>
          <p:spPr bwMode="auto">
            <a:xfrm>
              <a:off x="1176" y="3486"/>
              <a:ext cx="8" cy="15"/>
            </a:xfrm>
            <a:custGeom>
              <a:avLst/>
              <a:gdLst>
                <a:gd name="T0" fmla="*/ 0 w 29"/>
                <a:gd name="T1" fmla="*/ 0 h 54"/>
                <a:gd name="T2" fmla="*/ 0 w 29"/>
                <a:gd name="T3" fmla="*/ 0 h 54"/>
                <a:gd name="T4" fmla="*/ 0 w 29"/>
                <a:gd name="T5" fmla="*/ 0 h 54"/>
                <a:gd name="T6" fmla="*/ 0 w 29"/>
                <a:gd name="T7" fmla="*/ 0 h 54"/>
                <a:gd name="T8" fmla="*/ 0 w 29"/>
                <a:gd name="T9" fmla="*/ 0 h 54"/>
                <a:gd name="T10" fmla="*/ 0 w 29"/>
                <a:gd name="T11" fmla="*/ 0 h 54"/>
                <a:gd name="T12" fmla="*/ 0 w 29"/>
                <a:gd name="T13" fmla="*/ 0 h 54"/>
                <a:gd name="T14" fmla="*/ 0 w 29"/>
                <a:gd name="T15" fmla="*/ 0 h 54"/>
                <a:gd name="T16" fmla="*/ 0 w 29"/>
                <a:gd name="T17" fmla="*/ 0 h 54"/>
                <a:gd name="T18" fmla="*/ 0 w 29"/>
                <a:gd name="T19" fmla="*/ 0 h 54"/>
                <a:gd name="T20" fmla="*/ 0 w 29"/>
                <a:gd name="T21" fmla="*/ 0 h 54"/>
                <a:gd name="T22" fmla="*/ 0 w 29"/>
                <a:gd name="T23" fmla="*/ 0 h 54"/>
                <a:gd name="T24" fmla="*/ 0 w 29"/>
                <a:gd name="T25" fmla="*/ 0 h 54"/>
                <a:gd name="T26" fmla="*/ 0 w 29"/>
                <a:gd name="T27" fmla="*/ 0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54"/>
                <a:gd name="T44" fmla="*/ 29 w 29"/>
                <a:gd name="T45" fmla="*/ 54 h 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54">
                  <a:moveTo>
                    <a:pt x="0" y="0"/>
                  </a:moveTo>
                  <a:cubicBezTo>
                    <a:pt x="9" y="0"/>
                    <a:pt x="9" y="0"/>
                    <a:pt x="9" y="0"/>
                  </a:cubicBezTo>
                  <a:cubicBezTo>
                    <a:pt x="9" y="22"/>
                    <a:pt x="9" y="22"/>
                    <a:pt x="9" y="22"/>
                  </a:cubicBezTo>
                  <a:cubicBezTo>
                    <a:pt x="9" y="22"/>
                    <a:pt x="9" y="22"/>
                    <a:pt x="9" y="22"/>
                  </a:cubicBezTo>
                  <a:cubicBezTo>
                    <a:pt x="11" y="19"/>
                    <a:pt x="13" y="17"/>
                    <a:pt x="18" y="17"/>
                  </a:cubicBezTo>
                  <a:cubicBezTo>
                    <a:pt x="26" y="17"/>
                    <a:pt x="29" y="23"/>
                    <a:pt x="29" y="30"/>
                  </a:cubicBezTo>
                  <a:cubicBezTo>
                    <a:pt x="29" y="54"/>
                    <a:pt x="29" y="54"/>
                    <a:pt x="29" y="54"/>
                  </a:cubicBezTo>
                  <a:cubicBezTo>
                    <a:pt x="20" y="54"/>
                    <a:pt x="20" y="54"/>
                    <a:pt x="20" y="54"/>
                  </a:cubicBezTo>
                  <a:cubicBezTo>
                    <a:pt x="20" y="32"/>
                    <a:pt x="20" y="32"/>
                    <a:pt x="20" y="32"/>
                  </a:cubicBezTo>
                  <a:cubicBezTo>
                    <a:pt x="20" y="26"/>
                    <a:pt x="19" y="24"/>
                    <a:pt x="15" y="24"/>
                  </a:cubicBezTo>
                  <a:cubicBezTo>
                    <a:pt x="10" y="24"/>
                    <a:pt x="9" y="28"/>
                    <a:pt x="9" y="32"/>
                  </a:cubicBezTo>
                  <a:cubicBezTo>
                    <a:pt x="9" y="54"/>
                    <a:pt x="9" y="54"/>
                    <a:pt x="9" y="54"/>
                  </a:cubicBezTo>
                  <a:cubicBezTo>
                    <a:pt x="0" y="54"/>
                    <a:pt x="0" y="54"/>
                    <a:pt x="0" y="54"/>
                  </a:cubicBezTo>
                  <a:cubicBezTo>
                    <a:pt x="0" y="0"/>
                    <a:pt x="0" y="0"/>
                    <a:pt x="0" y="0"/>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2" name="Freeform 20"/>
            <p:cNvSpPr>
              <a:spLocks noEditPoints="1"/>
            </p:cNvSpPr>
            <p:nvPr/>
          </p:nvSpPr>
          <p:spPr bwMode="auto">
            <a:xfrm>
              <a:off x="1186"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37"/>
                <a:gd name="T44" fmla="*/ 29 w 29"/>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37">
                  <a:moveTo>
                    <a:pt x="8" y="15"/>
                  </a:moveTo>
                  <a:cubicBezTo>
                    <a:pt x="8" y="10"/>
                    <a:pt x="10" y="5"/>
                    <a:pt x="15" y="5"/>
                  </a:cubicBezTo>
                  <a:cubicBezTo>
                    <a:pt x="19" y="5"/>
                    <a:pt x="21" y="9"/>
                    <a:pt x="21" y="15"/>
                  </a:cubicBezTo>
                  <a:cubicBezTo>
                    <a:pt x="8" y="15"/>
                    <a:pt x="8" y="15"/>
                    <a:pt x="8" y="15"/>
                  </a:cubicBezTo>
                  <a:close/>
                  <a:moveTo>
                    <a:pt x="27" y="28"/>
                  </a:moveTo>
                  <a:cubicBezTo>
                    <a:pt x="25" y="29"/>
                    <a:pt x="23" y="31"/>
                    <a:pt x="18" y="31"/>
                  </a:cubicBezTo>
                  <a:cubicBezTo>
                    <a:pt x="11" y="31"/>
                    <a:pt x="8" y="27"/>
                    <a:pt x="8" y="21"/>
                  </a:cubicBezTo>
                  <a:cubicBezTo>
                    <a:pt x="29" y="21"/>
                    <a:pt x="29" y="21"/>
                    <a:pt x="29" y="21"/>
                  </a:cubicBezTo>
                  <a:cubicBezTo>
                    <a:pt x="29" y="19"/>
                    <a:pt x="29" y="19"/>
                    <a:pt x="29" y="19"/>
                  </a:cubicBezTo>
                  <a:cubicBezTo>
                    <a:pt x="29" y="4"/>
                    <a:pt x="23" y="0"/>
                    <a:pt x="15" y="0"/>
                  </a:cubicBezTo>
                  <a:cubicBezTo>
                    <a:pt x="6" y="0"/>
                    <a:pt x="0" y="8"/>
                    <a:pt x="0" y="19"/>
                  </a:cubicBezTo>
                  <a:cubicBezTo>
                    <a:pt x="0" y="29"/>
                    <a:pt x="5" y="37"/>
                    <a:pt x="17" y="37"/>
                  </a:cubicBezTo>
                  <a:cubicBezTo>
                    <a:pt x="22" y="37"/>
                    <a:pt x="26" y="36"/>
                    <a:pt x="28" y="35"/>
                  </a:cubicBezTo>
                  <a:cubicBezTo>
                    <a:pt x="27" y="28"/>
                    <a:pt x="27" y="28"/>
                    <a:pt x="27"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3" name="Freeform 21"/>
            <p:cNvSpPr>
              <a:spLocks/>
            </p:cNvSpPr>
            <p:nvPr/>
          </p:nvSpPr>
          <p:spPr bwMode="auto">
            <a:xfrm>
              <a:off x="1196" y="3491"/>
              <a:ext cx="5"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10" y="4"/>
                    <a:pt x="12" y="0"/>
                    <a:pt x="18" y="0"/>
                  </a:cubicBezTo>
                  <a:cubicBezTo>
                    <a:pt x="18" y="0"/>
                    <a:pt x="19" y="0"/>
                    <a:pt x="19" y="0"/>
                  </a:cubicBezTo>
                  <a:cubicBezTo>
                    <a:pt x="19" y="8"/>
                    <a:pt x="19" y="8"/>
                    <a:pt x="19" y="8"/>
                  </a:cubicBezTo>
                  <a:cubicBezTo>
                    <a:pt x="18" y="8"/>
                    <a:pt x="18" y="8"/>
                    <a:pt x="17"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4" name="Freeform 22"/>
            <p:cNvSpPr>
              <a:spLocks noEditPoints="1"/>
            </p:cNvSpPr>
            <p:nvPr/>
          </p:nvSpPr>
          <p:spPr bwMode="auto">
            <a:xfrm>
              <a:off x="1202" y="3491"/>
              <a:ext cx="8"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4"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5" name="Freeform 23"/>
            <p:cNvSpPr>
              <a:spLocks noEditPoints="1"/>
            </p:cNvSpPr>
            <p:nvPr/>
          </p:nvSpPr>
          <p:spPr bwMode="auto">
            <a:xfrm>
              <a:off x="1218" y="3487"/>
              <a:ext cx="2"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6" name="Freeform 24"/>
            <p:cNvSpPr>
              <a:spLocks/>
            </p:cNvSpPr>
            <p:nvPr/>
          </p:nvSpPr>
          <p:spPr bwMode="auto">
            <a:xfrm>
              <a:off x="1223"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1" y="6"/>
                  </a:moveTo>
                  <a:cubicBezTo>
                    <a:pt x="1" y="4"/>
                    <a:pt x="0" y="2"/>
                    <a:pt x="0" y="0"/>
                  </a:cubicBezTo>
                  <a:cubicBezTo>
                    <a:pt x="8" y="0"/>
                    <a:pt x="8" y="0"/>
                    <a:pt x="8" y="0"/>
                  </a:cubicBezTo>
                  <a:cubicBezTo>
                    <a:pt x="9" y="2"/>
                    <a:pt x="9" y="4"/>
                    <a:pt x="9" y="6"/>
                  </a:cubicBezTo>
                  <a:cubicBezTo>
                    <a:pt x="9" y="6"/>
                    <a:pt x="9" y="6"/>
                    <a:pt x="9" y="6"/>
                  </a:cubicBezTo>
                  <a:cubicBezTo>
                    <a:pt x="9" y="6"/>
                    <a:pt x="9" y="6"/>
                    <a:pt x="9" y="6"/>
                  </a:cubicBezTo>
                  <a:cubicBezTo>
                    <a:pt x="10" y="3"/>
                    <a:pt x="13" y="0"/>
                    <a:pt x="19" y="0"/>
                  </a:cubicBezTo>
                  <a:cubicBezTo>
                    <a:pt x="27" y="0"/>
                    <a:pt x="29" y="6"/>
                    <a:pt x="29" y="13"/>
                  </a:cubicBezTo>
                  <a:cubicBezTo>
                    <a:pt x="29" y="37"/>
                    <a:pt x="29" y="37"/>
                    <a:pt x="29" y="37"/>
                  </a:cubicBezTo>
                  <a:cubicBezTo>
                    <a:pt x="21" y="37"/>
                    <a:pt x="21" y="37"/>
                    <a:pt x="21" y="37"/>
                  </a:cubicBezTo>
                  <a:cubicBezTo>
                    <a:pt x="21" y="15"/>
                    <a:pt x="21" y="15"/>
                    <a:pt x="21" y="15"/>
                  </a:cubicBezTo>
                  <a:cubicBezTo>
                    <a:pt x="21" y="9"/>
                    <a:pt x="19" y="7"/>
                    <a:pt x="16" y="7"/>
                  </a:cubicBezTo>
                  <a:cubicBezTo>
                    <a:pt x="11" y="7"/>
                    <a:pt x="9" y="11"/>
                    <a:pt x="9" y="15"/>
                  </a:cubicBezTo>
                  <a:cubicBezTo>
                    <a:pt x="9" y="37"/>
                    <a:pt x="9" y="37"/>
                    <a:pt x="9" y="37"/>
                  </a:cubicBezTo>
                  <a:cubicBezTo>
                    <a:pt x="1" y="37"/>
                    <a:pt x="1" y="37"/>
                    <a:pt x="1" y="37"/>
                  </a:cubicBezTo>
                  <a:cubicBezTo>
                    <a:pt x="1" y="6"/>
                    <a:pt x="1" y="6"/>
                    <a:pt x="1"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7" name="Freeform 25"/>
            <p:cNvSpPr>
              <a:spLocks/>
            </p:cNvSpPr>
            <p:nvPr/>
          </p:nvSpPr>
          <p:spPr bwMode="auto">
            <a:xfrm>
              <a:off x="1232" y="3486"/>
              <a:ext cx="6" cy="15"/>
            </a:xfrm>
            <a:custGeom>
              <a:avLst/>
              <a:gdLst>
                <a:gd name="T0" fmla="*/ 0 w 23"/>
                <a:gd name="T1" fmla="*/ 0 h 54"/>
                <a:gd name="T2" fmla="*/ 0 w 23"/>
                <a:gd name="T3" fmla="*/ 0 h 54"/>
                <a:gd name="T4" fmla="*/ 0 w 23"/>
                <a:gd name="T5" fmla="*/ 0 h 54"/>
                <a:gd name="T6" fmla="*/ 0 w 23"/>
                <a:gd name="T7" fmla="*/ 0 h 54"/>
                <a:gd name="T8" fmla="*/ 0 w 23"/>
                <a:gd name="T9" fmla="*/ 0 h 54"/>
                <a:gd name="T10" fmla="*/ 0 w 23"/>
                <a:gd name="T11" fmla="*/ 0 h 54"/>
                <a:gd name="T12" fmla="*/ 0 w 23"/>
                <a:gd name="T13" fmla="*/ 0 h 54"/>
                <a:gd name="T14" fmla="*/ 0 w 23"/>
                <a:gd name="T15" fmla="*/ 0 h 54"/>
                <a:gd name="T16" fmla="*/ 0 w 23"/>
                <a:gd name="T17" fmla="*/ 0 h 54"/>
                <a:gd name="T18" fmla="*/ 0 w 23"/>
                <a:gd name="T19" fmla="*/ 0 h 54"/>
                <a:gd name="T20" fmla="*/ 0 w 23"/>
                <a:gd name="T21" fmla="*/ 0 h 54"/>
                <a:gd name="T22" fmla="*/ 0 w 23"/>
                <a:gd name="T23" fmla="*/ 0 h 54"/>
                <a:gd name="T24" fmla="*/ 0 w 23"/>
                <a:gd name="T25" fmla="*/ 0 h 54"/>
                <a:gd name="T26" fmla="*/ 0 w 23"/>
                <a:gd name="T27" fmla="*/ 0 h 54"/>
                <a:gd name="T28" fmla="*/ 0 w 23"/>
                <a:gd name="T29" fmla="*/ 0 h 54"/>
                <a:gd name="T30" fmla="*/ 0 w 23"/>
                <a:gd name="T31" fmla="*/ 0 h 54"/>
                <a:gd name="T32" fmla="*/ 0 w 23"/>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54"/>
                <a:gd name="T53" fmla="*/ 23 w 23"/>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54">
                  <a:moveTo>
                    <a:pt x="6" y="24"/>
                  </a:moveTo>
                  <a:cubicBezTo>
                    <a:pt x="0" y="24"/>
                    <a:pt x="0" y="24"/>
                    <a:pt x="0" y="24"/>
                  </a:cubicBezTo>
                  <a:cubicBezTo>
                    <a:pt x="0" y="17"/>
                    <a:pt x="0" y="17"/>
                    <a:pt x="0" y="17"/>
                  </a:cubicBezTo>
                  <a:cubicBezTo>
                    <a:pt x="6" y="17"/>
                    <a:pt x="6" y="17"/>
                    <a:pt x="6" y="17"/>
                  </a:cubicBezTo>
                  <a:cubicBezTo>
                    <a:pt x="6" y="10"/>
                    <a:pt x="6" y="10"/>
                    <a:pt x="6" y="10"/>
                  </a:cubicBezTo>
                  <a:cubicBezTo>
                    <a:pt x="6" y="4"/>
                    <a:pt x="9" y="0"/>
                    <a:pt x="17" y="0"/>
                  </a:cubicBezTo>
                  <a:cubicBezTo>
                    <a:pt x="19" y="0"/>
                    <a:pt x="21" y="0"/>
                    <a:pt x="23" y="0"/>
                  </a:cubicBezTo>
                  <a:cubicBezTo>
                    <a:pt x="22" y="7"/>
                    <a:pt x="22" y="7"/>
                    <a:pt x="22" y="7"/>
                  </a:cubicBezTo>
                  <a:cubicBezTo>
                    <a:pt x="21" y="7"/>
                    <a:pt x="20" y="6"/>
                    <a:pt x="19" y="6"/>
                  </a:cubicBezTo>
                  <a:cubicBezTo>
                    <a:pt x="16" y="6"/>
                    <a:pt x="15" y="8"/>
                    <a:pt x="15" y="11"/>
                  </a:cubicBezTo>
                  <a:cubicBezTo>
                    <a:pt x="15" y="17"/>
                    <a:pt x="15" y="17"/>
                    <a:pt x="15" y="17"/>
                  </a:cubicBezTo>
                  <a:cubicBezTo>
                    <a:pt x="21" y="17"/>
                    <a:pt x="21" y="17"/>
                    <a:pt x="21" y="17"/>
                  </a:cubicBezTo>
                  <a:cubicBezTo>
                    <a:pt x="21" y="24"/>
                    <a:pt x="21" y="24"/>
                    <a:pt x="21" y="24"/>
                  </a:cubicBezTo>
                  <a:cubicBezTo>
                    <a:pt x="15" y="24"/>
                    <a:pt x="15" y="24"/>
                    <a:pt x="15" y="24"/>
                  </a:cubicBezTo>
                  <a:cubicBezTo>
                    <a:pt x="15" y="54"/>
                    <a:pt x="15" y="54"/>
                    <a:pt x="15" y="54"/>
                  </a:cubicBezTo>
                  <a:cubicBezTo>
                    <a:pt x="6" y="54"/>
                    <a:pt x="6" y="54"/>
                    <a:pt x="6" y="54"/>
                  </a:cubicBezTo>
                  <a:cubicBezTo>
                    <a:pt x="6" y="24"/>
                    <a:pt x="6" y="24"/>
                    <a:pt x="6" y="24"/>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8" name="Freeform 26"/>
            <p:cNvSpPr>
              <a:spLocks noEditPoints="1"/>
            </p:cNvSpPr>
            <p:nvPr/>
          </p:nvSpPr>
          <p:spPr bwMode="auto">
            <a:xfrm>
              <a:off x="1239"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0" y="6"/>
                    <a:pt x="16" y="6"/>
                  </a:cubicBezTo>
                  <a:cubicBezTo>
                    <a:pt x="22" y="6"/>
                    <a:pt x="23" y="12"/>
                    <a:pt x="23" y="18"/>
                  </a:cubicBezTo>
                  <a:cubicBezTo>
                    <a:pt x="23" y="24"/>
                    <a:pt x="22" y="31"/>
                    <a:pt x="16" y="31"/>
                  </a:cubicBezTo>
                  <a:cubicBezTo>
                    <a:pt x="10" y="31"/>
                    <a:pt x="9" y="24"/>
                    <a:pt x="9" y="18"/>
                  </a:cubicBezTo>
                  <a:close/>
                  <a:moveTo>
                    <a:pt x="0" y="18"/>
                  </a:moveTo>
                  <a:cubicBezTo>
                    <a:pt x="0" y="34"/>
                    <a:pt x="8" y="37"/>
                    <a:pt x="16" y="37"/>
                  </a:cubicBezTo>
                  <a:cubicBezTo>
                    <a:pt x="23" y="37"/>
                    <a:pt x="32" y="34"/>
                    <a:pt x="32" y="18"/>
                  </a:cubicBezTo>
                  <a:cubicBezTo>
                    <a:pt x="32" y="3"/>
                    <a:pt x="23" y="0"/>
                    <a:pt x="16" y="0"/>
                  </a:cubicBezTo>
                  <a:cubicBezTo>
                    <a:pt x="8"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29" name="Freeform 27"/>
            <p:cNvSpPr>
              <a:spLocks/>
            </p:cNvSpPr>
            <p:nvPr/>
          </p:nvSpPr>
          <p:spPr bwMode="auto">
            <a:xfrm>
              <a:off x="1250" y="3491"/>
              <a:ext cx="6" cy="10"/>
            </a:xfrm>
            <a:custGeom>
              <a:avLst/>
              <a:gdLst>
                <a:gd name="T0" fmla="*/ 0 w 19"/>
                <a:gd name="T1" fmla="*/ 0 h 37"/>
                <a:gd name="T2" fmla="*/ 0 w 19"/>
                <a:gd name="T3" fmla="*/ 0 h 37"/>
                <a:gd name="T4" fmla="*/ 0 w 19"/>
                <a:gd name="T5" fmla="*/ 0 h 37"/>
                <a:gd name="T6" fmla="*/ 0 w 19"/>
                <a:gd name="T7" fmla="*/ 0 h 37"/>
                <a:gd name="T8" fmla="*/ 0 w 19"/>
                <a:gd name="T9" fmla="*/ 0 h 37"/>
                <a:gd name="T10" fmla="*/ 0 w 19"/>
                <a:gd name="T11" fmla="*/ 0 h 37"/>
                <a:gd name="T12" fmla="*/ 0 w 19"/>
                <a:gd name="T13" fmla="*/ 0 h 37"/>
                <a:gd name="T14" fmla="*/ 0 w 19"/>
                <a:gd name="T15" fmla="*/ 0 h 37"/>
                <a:gd name="T16" fmla="*/ 0 w 19"/>
                <a:gd name="T17" fmla="*/ 0 h 37"/>
                <a:gd name="T18" fmla="*/ 0 w 19"/>
                <a:gd name="T19" fmla="*/ 0 h 37"/>
                <a:gd name="T20" fmla="*/ 0 w 19"/>
                <a:gd name="T21" fmla="*/ 0 h 37"/>
                <a:gd name="T22" fmla="*/ 0 w 19"/>
                <a:gd name="T23" fmla="*/ 0 h 37"/>
                <a:gd name="T24" fmla="*/ 0 w 19"/>
                <a:gd name="T25" fmla="*/ 0 h 3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37"/>
                <a:gd name="T41" fmla="*/ 19 w 19"/>
                <a:gd name="T42" fmla="*/ 37 h 3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37">
                  <a:moveTo>
                    <a:pt x="0" y="6"/>
                  </a:moveTo>
                  <a:cubicBezTo>
                    <a:pt x="0" y="4"/>
                    <a:pt x="0" y="2"/>
                    <a:pt x="0" y="0"/>
                  </a:cubicBezTo>
                  <a:cubicBezTo>
                    <a:pt x="8" y="0"/>
                    <a:pt x="8" y="0"/>
                    <a:pt x="8" y="0"/>
                  </a:cubicBezTo>
                  <a:cubicBezTo>
                    <a:pt x="8" y="2"/>
                    <a:pt x="8" y="5"/>
                    <a:pt x="8" y="7"/>
                  </a:cubicBezTo>
                  <a:cubicBezTo>
                    <a:pt x="8" y="7"/>
                    <a:pt x="8" y="7"/>
                    <a:pt x="8" y="7"/>
                  </a:cubicBezTo>
                  <a:cubicBezTo>
                    <a:pt x="9" y="4"/>
                    <a:pt x="12" y="0"/>
                    <a:pt x="17" y="0"/>
                  </a:cubicBezTo>
                  <a:cubicBezTo>
                    <a:pt x="18" y="0"/>
                    <a:pt x="18" y="0"/>
                    <a:pt x="19" y="0"/>
                  </a:cubicBezTo>
                  <a:cubicBezTo>
                    <a:pt x="19" y="8"/>
                    <a:pt x="19" y="8"/>
                    <a:pt x="19" y="8"/>
                  </a:cubicBezTo>
                  <a:cubicBezTo>
                    <a:pt x="18" y="8"/>
                    <a:pt x="17" y="8"/>
                    <a:pt x="16" y="8"/>
                  </a:cubicBezTo>
                  <a:cubicBezTo>
                    <a:pt x="13" y="8"/>
                    <a:pt x="9" y="10"/>
                    <a:pt x="9" y="17"/>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0" name="Freeform 28"/>
            <p:cNvSpPr>
              <a:spLocks/>
            </p:cNvSpPr>
            <p:nvPr/>
          </p:nvSpPr>
          <p:spPr bwMode="auto">
            <a:xfrm>
              <a:off x="1257" y="3491"/>
              <a:ext cx="14" cy="10"/>
            </a:xfrm>
            <a:custGeom>
              <a:avLst/>
              <a:gdLst>
                <a:gd name="T0" fmla="*/ 0 w 48"/>
                <a:gd name="T1" fmla="*/ 0 h 37"/>
                <a:gd name="T2" fmla="*/ 0 w 48"/>
                <a:gd name="T3" fmla="*/ 0 h 37"/>
                <a:gd name="T4" fmla="*/ 0 w 48"/>
                <a:gd name="T5" fmla="*/ 0 h 37"/>
                <a:gd name="T6" fmla="*/ 0 w 48"/>
                <a:gd name="T7" fmla="*/ 0 h 37"/>
                <a:gd name="T8" fmla="*/ 0 w 48"/>
                <a:gd name="T9" fmla="*/ 0 h 37"/>
                <a:gd name="T10" fmla="*/ 0 w 48"/>
                <a:gd name="T11" fmla="*/ 0 h 37"/>
                <a:gd name="T12" fmla="*/ 0 w 48"/>
                <a:gd name="T13" fmla="*/ 0 h 37"/>
                <a:gd name="T14" fmla="*/ 0 w 48"/>
                <a:gd name="T15" fmla="*/ 0 h 37"/>
                <a:gd name="T16" fmla="*/ 0 w 48"/>
                <a:gd name="T17" fmla="*/ 0 h 37"/>
                <a:gd name="T18" fmla="*/ 0 w 48"/>
                <a:gd name="T19" fmla="*/ 0 h 37"/>
                <a:gd name="T20" fmla="*/ 0 w 48"/>
                <a:gd name="T21" fmla="*/ 0 h 37"/>
                <a:gd name="T22" fmla="*/ 0 w 48"/>
                <a:gd name="T23" fmla="*/ 0 h 37"/>
                <a:gd name="T24" fmla="*/ 0 w 48"/>
                <a:gd name="T25" fmla="*/ 0 h 37"/>
                <a:gd name="T26" fmla="*/ 0 w 48"/>
                <a:gd name="T27" fmla="*/ 0 h 37"/>
                <a:gd name="T28" fmla="*/ 0 w 48"/>
                <a:gd name="T29" fmla="*/ 0 h 37"/>
                <a:gd name="T30" fmla="*/ 0 w 48"/>
                <a:gd name="T31" fmla="*/ 0 h 37"/>
                <a:gd name="T32" fmla="*/ 0 w 48"/>
                <a:gd name="T33" fmla="*/ 0 h 37"/>
                <a:gd name="T34" fmla="*/ 0 w 48"/>
                <a:gd name="T35" fmla="*/ 0 h 37"/>
                <a:gd name="T36" fmla="*/ 0 w 48"/>
                <a:gd name="T37" fmla="*/ 0 h 37"/>
                <a:gd name="T38" fmla="*/ 0 w 48"/>
                <a:gd name="T39" fmla="*/ 0 h 37"/>
                <a:gd name="T40" fmla="*/ 0 w 48"/>
                <a:gd name="T41" fmla="*/ 0 h 37"/>
                <a:gd name="T42" fmla="*/ 0 w 48"/>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37"/>
                <a:gd name="T68" fmla="*/ 48 w 48"/>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37">
                  <a:moveTo>
                    <a:pt x="0" y="6"/>
                  </a:moveTo>
                  <a:cubicBezTo>
                    <a:pt x="0" y="3"/>
                    <a:pt x="0" y="1"/>
                    <a:pt x="0" y="0"/>
                  </a:cubicBezTo>
                  <a:cubicBezTo>
                    <a:pt x="9" y="0"/>
                    <a:pt x="9" y="0"/>
                    <a:pt x="9" y="0"/>
                  </a:cubicBezTo>
                  <a:cubicBezTo>
                    <a:pt x="9" y="2"/>
                    <a:pt x="9" y="4"/>
                    <a:pt x="9" y="6"/>
                  </a:cubicBezTo>
                  <a:cubicBezTo>
                    <a:pt x="9" y="6"/>
                    <a:pt x="9" y="6"/>
                    <a:pt x="9" y="6"/>
                  </a:cubicBezTo>
                  <a:cubicBezTo>
                    <a:pt x="11" y="3"/>
                    <a:pt x="14" y="0"/>
                    <a:pt x="19" y="0"/>
                  </a:cubicBezTo>
                  <a:cubicBezTo>
                    <a:pt x="25" y="0"/>
                    <a:pt x="27" y="3"/>
                    <a:pt x="28" y="5"/>
                  </a:cubicBezTo>
                  <a:cubicBezTo>
                    <a:pt x="30" y="3"/>
                    <a:pt x="32" y="0"/>
                    <a:pt x="38" y="0"/>
                  </a:cubicBezTo>
                  <a:cubicBezTo>
                    <a:pt x="45" y="0"/>
                    <a:pt x="48" y="5"/>
                    <a:pt x="48" y="14"/>
                  </a:cubicBezTo>
                  <a:cubicBezTo>
                    <a:pt x="48" y="37"/>
                    <a:pt x="48" y="37"/>
                    <a:pt x="48" y="37"/>
                  </a:cubicBezTo>
                  <a:cubicBezTo>
                    <a:pt x="39" y="37"/>
                    <a:pt x="39" y="37"/>
                    <a:pt x="39" y="37"/>
                  </a:cubicBezTo>
                  <a:cubicBezTo>
                    <a:pt x="39" y="14"/>
                    <a:pt x="39" y="14"/>
                    <a:pt x="39" y="14"/>
                  </a:cubicBezTo>
                  <a:cubicBezTo>
                    <a:pt x="39" y="9"/>
                    <a:pt x="38" y="7"/>
                    <a:pt x="35" y="7"/>
                  </a:cubicBezTo>
                  <a:cubicBezTo>
                    <a:pt x="31" y="7"/>
                    <a:pt x="29" y="10"/>
                    <a:pt x="29" y="14"/>
                  </a:cubicBezTo>
                  <a:cubicBezTo>
                    <a:pt x="29" y="37"/>
                    <a:pt x="29" y="37"/>
                    <a:pt x="29" y="37"/>
                  </a:cubicBezTo>
                  <a:cubicBezTo>
                    <a:pt x="20" y="37"/>
                    <a:pt x="20" y="37"/>
                    <a:pt x="20" y="37"/>
                  </a:cubicBezTo>
                  <a:cubicBezTo>
                    <a:pt x="20" y="14"/>
                    <a:pt x="20" y="14"/>
                    <a:pt x="20" y="14"/>
                  </a:cubicBezTo>
                  <a:cubicBezTo>
                    <a:pt x="20" y="9"/>
                    <a:pt x="18" y="7"/>
                    <a:pt x="15" y="7"/>
                  </a:cubicBezTo>
                  <a:cubicBezTo>
                    <a:pt x="11" y="7"/>
                    <a:pt x="9" y="10"/>
                    <a:pt x="9" y="14"/>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1" name="Freeform 29"/>
            <p:cNvSpPr>
              <a:spLocks noEditPoints="1"/>
            </p:cNvSpPr>
            <p:nvPr/>
          </p:nvSpPr>
          <p:spPr bwMode="auto">
            <a:xfrm>
              <a:off x="1272"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w 29"/>
                <a:gd name="T33" fmla="*/ 0 h 37"/>
                <a:gd name="T34" fmla="*/ 0 w 29"/>
                <a:gd name="T35" fmla="*/ 0 h 37"/>
                <a:gd name="T36" fmla="*/ 0 w 29"/>
                <a:gd name="T37" fmla="*/ 0 h 37"/>
                <a:gd name="T38" fmla="*/ 0 w 29"/>
                <a:gd name="T39" fmla="*/ 0 h 37"/>
                <a:gd name="T40" fmla="*/ 0 w 29"/>
                <a:gd name="T41" fmla="*/ 0 h 37"/>
                <a:gd name="T42" fmla="*/ 0 w 29"/>
                <a:gd name="T43" fmla="*/ 0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37"/>
                <a:gd name="T68" fmla="*/ 29 w 29"/>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37">
                  <a:moveTo>
                    <a:pt x="21" y="21"/>
                  </a:moveTo>
                  <a:cubicBezTo>
                    <a:pt x="21" y="27"/>
                    <a:pt x="19" y="31"/>
                    <a:pt x="14" y="31"/>
                  </a:cubicBezTo>
                  <a:cubicBezTo>
                    <a:pt x="10" y="31"/>
                    <a:pt x="8" y="29"/>
                    <a:pt x="8" y="26"/>
                  </a:cubicBezTo>
                  <a:cubicBezTo>
                    <a:pt x="8" y="20"/>
                    <a:pt x="13" y="19"/>
                    <a:pt x="20" y="19"/>
                  </a:cubicBezTo>
                  <a:cubicBezTo>
                    <a:pt x="21" y="19"/>
                    <a:pt x="21" y="19"/>
                    <a:pt x="21" y="19"/>
                  </a:cubicBezTo>
                  <a:cubicBezTo>
                    <a:pt x="21" y="21"/>
                    <a:pt x="21" y="21"/>
                    <a:pt x="21" y="21"/>
                  </a:cubicBezTo>
                  <a:close/>
                  <a:moveTo>
                    <a:pt x="4" y="9"/>
                  </a:moveTo>
                  <a:cubicBezTo>
                    <a:pt x="6" y="8"/>
                    <a:pt x="10" y="6"/>
                    <a:pt x="14" y="6"/>
                  </a:cubicBezTo>
                  <a:cubicBezTo>
                    <a:pt x="19" y="6"/>
                    <a:pt x="21" y="9"/>
                    <a:pt x="21" y="13"/>
                  </a:cubicBezTo>
                  <a:cubicBezTo>
                    <a:pt x="21" y="14"/>
                    <a:pt x="21" y="14"/>
                    <a:pt x="21" y="14"/>
                  </a:cubicBezTo>
                  <a:cubicBezTo>
                    <a:pt x="19" y="14"/>
                    <a:pt x="19" y="14"/>
                    <a:pt x="19" y="14"/>
                  </a:cubicBezTo>
                  <a:cubicBezTo>
                    <a:pt x="8" y="14"/>
                    <a:pt x="0" y="16"/>
                    <a:pt x="0" y="26"/>
                  </a:cubicBezTo>
                  <a:cubicBezTo>
                    <a:pt x="0" y="33"/>
                    <a:pt x="5" y="37"/>
                    <a:pt x="11" y="37"/>
                  </a:cubicBezTo>
                  <a:cubicBezTo>
                    <a:pt x="16" y="37"/>
                    <a:pt x="19" y="35"/>
                    <a:pt x="21" y="32"/>
                  </a:cubicBezTo>
                  <a:cubicBezTo>
                    <a:pt x="21" y="32"/>
                    <a:pt x="21" y="32"/>
                    <a:pt x="21" y="32"/>
                  </a:cubicBezTo>
                  <a:cubicBezTo>
                    <a:pt x="21" y="33"/>
                    <a:pt x="21" y="35"/>
                    <a:pt x="22" y="37"/>
                  </a:cubicBezTo>
                  <a:cubicBezTo>
                    <a:pt x="29" y="37"/>
                    <a:pt x="29" y="37"/>
                    <a:pt x="29" y="37"/>
                  </a:cubicBezTo>
                  <a:cubicBezTo>
                    <a:pt x="29" y="35"/>
                    <a:pt x="29" y="33"/>
                    <a:pt x="29" y="30"/>
                  </a:cubicBezTo>
                  <a:cubicBezTo>
                    <a:pt x="29" y="14"/>
                    <a:pt x="29" y="14"/>
                    <a:pt x="29" y="14"/>
                  </a:cubicBezTo>
                  <a:cubicBezTo>
                    <a:pt x="29" y="5"/>
                    <a:pt x="26" y="0"/>
                    <a:pt x="15" y="0"/>
                  </a:cubicBezTo>
                  <a:cubicBezTo>
                    <a:pt x="9" y="0"/>
                    <a:pt x="6" y="1"/>
                    <a:pt x="4" y="2"/>
                  </a:cubicBezTo>
                  <a:cubicBezTo>
                    <a:pt x="4" y="9"/>
                    <a:pt x="4" y="9"/>
                    <a:pt x="4" y="9"/>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2" name="Freeform 30"/>
            <p:cNvSpPr>
              <a:spLocks/>
            </p:cNvSpPr>
            <p:nvPr/>
          </p:nvSpPr>
          <p:spPr bwMode="auto">
            <a:xfrm>
              <a:off x="1282" y="3488"/>
              <a:ext cx="6" cy="13"/>
            </a:xfrm>
            <a:custGeom>
              <a:avLst/>
              <a:gdLst>
                <a:gd name="T0" fmla="*/ 0 w 21"/>
                <a:gd name="T1" fmla="*/ 0 h 47"/>
                <a:gd name="T2" fmla="*/ 0 w 21"/>
                <a:gd name="T3" fmla="*/ 0 h 47"/>
                <a:gd name="T4" fmla="*/ 0 w 21"/>
                <a:gd name="T5" fmla="*/ 0 h 47"/>
                <a:gd name="T6" fmla="*/ 0 w 21"/>
                <a:gd name="T7" fmla="*/ 0 h 47"/>
                <a:gd name="T8" fmla="*/ 0 w 21"/>
                <a:gd name="T9" fmla="*/ 0 h 47"/>
                <a:gd name="T10" fmla="*/ 0 w 21"/>
                <a:gd name="T11" fmla="*/ 0 h 47"/>
                <a:gd name="T12" fmla="*/ 0 w 21"/>
                <a:gd name="T13" fmla="*/ 0 h 47"/>
                <a:gd name="T14" fmla="*/ 0 w 21"/>
                <a:gd name="T15" fmla="*/ 0 h 47"/>
                <a:gd name="T16" fmla="*/ 0 w 21"/>
                <a:gd name="T17" fmla="*/ 0 h 47"/>
                <a:gd name="T18" fmla="*/ 0 w 21"/>
                <a:gd name="T19" fmla="*/ 0 h 47"/>
                <a:gd name="T20" fmla="*/ 0 w 21"/>
                <a:gd name="T21" fmla="*/ 0 h 47"/>
                <a:gd name="T22" fmla="*/ 0 w 21"/>
                <a:gd name="T23" fmla="*/ 0 h 47"/>
                <a:gd name="T24" fmla="*/ 0 w 21"/>
                <a:gd name="T25" fmla="*/ 0 h 47"/>
                <a:gd name="T26" fmla="*/ 0 w 21"/>
                <a:gd name="T27" fmla="*/ 0 h 47"/>
                <a:gd name="T28" fmla="*/ 0 w 21"/>
                <a:gd name="T29" fmla="*/ 0 h 47"/>
                <a:gd name="T30" fmla="*/ 0 w 21"/>
                <a:gd name="T31" fmla="*/ 0 h 47"/>
                <a:gd name="T32" fmla="*/ 0 w 21"/>
                <a:gd name="T33" fmla="*/ 0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
                <a:gd name="T52" fmla="*/ 0 h 47"/>
                <a:gd name="T53" fmla="*/ 21 w 21"/>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 h="47">
                  <a:moveTo>
                    <a:pt x="5" y="3"/>
                  </a:moveTo>
                  <a:cubicBezTo>
                    <a:pt x="14" y="0"/>
                    <a:pt x="14" y="0"/>
                    <a:pt x="14" y="0"/>
                  </a:cubicBezTo>
                  <a:cubicBezTo>
                    <a:pt x="14" y="10"/>
                    <a:pt x="14" y="10"/>
                    <a:pt x="14" y="10"/>
                  </a:cubicBezTo>
                  <a:cubicBezTo>
                    <a:pt x="21" y="10"/>
                    <a:pt x="21" y="10"/>
                    <a:pt x="21" y="10"/>
                  </a:cubicBezTo>
                  <a:cubicBezTo>
                    <a:pt x="21" y="17"/>
                    <a:pt x="21" y="17"/>
                    <a:pt x="21" y="17"/>
                  </a:cubicBezTo>
                  <a:cubicBezTo>
                    <a:pt x="14" y="17"/>
                    <a:pt x="14" y="17"/>
                    <a:pt x="14" y="17"/>
                  </a:cubicBezTo>
                  <a:cubicBezTo>
                    <a:pt x="14" y="35"/>
                    <a:pt x="14" y="35"/>
                    <a:pt x="14" y="35"/>
                  </a:cubicBezTo>
                  <a:cubicBezTo>
                    <a:pt x="14" y="39"/>
                    <a:pt x="16" y="40"/>
                    <a:pt x="18" y="40"/>
                  </a:cubicBezTo>
                  <a:cubicBezTo>
                    <a:pt x="20" y="40"/>
                    <a:pt x="21" y="40"/>
                    <a:pt x="21" y="40"/>
                  </a:cubicBezTo>
                  <a:cubicBezTo>
                    <a:pt x="21" y="46"/>
                    <a:pt x="21" y="46"/>
                    <a:pt x="21" y="46"/>
                  </a:cubicBezTo>
                  <a:cubicBezTo>
                    <a:pt x="20" y="47"/>
                    <a:pt x="18" y="47"/>
                    <a:pt x="16" y="47"/>
                  </a:cubicBezTo>
                  <a:cubicBezTo>
                    <a:pt x="9" y="47"/>
                    <a:pt x="5" y="44"/>
                    <a:pt x="5" y="36"/>
                  </a:cubicBezTo>
                  <a:cubicBezTo>
                    <a:pt x="5" y="17"/>
                    <a:pt x="5" y="17"/>
                    <a:pt x="5" y="17"/>
                  </a:cubicBezTo>
                  <a:cubicBezTo>
                    <a:pt x="0" y="17"/>
                    <a:pt x="0" y="17"/>
                    <a:pt x="0" y="17"/>
                  </a:cubicBezTo>
                  <a:cubicBezTo>
                    <a:pt x="0" y="10"/>
                    <a:pt x="0" y="10"/>
                    <a:pt x="0" y="10"/>
                  </a:cubicBezTo>
                  <a:cubicBezTo>
                    <a:pt x="5" y="10"/>
                    <a:pt x="5" y="10"/>
                    <a:pt x="5" y="10"/>
                  </a:cubicBezTo>
                  <a:cubicBezTo>
                    <a:pt x="5" y="3"/>
                    <a:pt x="5" y="3"/>
                    <a:pt x="5" y="3"/>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3" name="Freeform 31"/>
            <p:cNvSpPr>
              <a:spLocks noEditPoints="1"/>
            </p:cNvSpPr>
            <p:nvPr/>
          </p:nvSpPr>
          <p:spPr bwMode="auto">
            <a:xfrm>
              <a:off x="1290" y="3487"/>
              <a:ext cx="2" cy="14"/>
            </a:xfrm>
            <a:custGeom>
              <a:avLst/>
              <a:gdLst>
                <a:gd name="T0" fmla="*/ 0 w 22"/>
                <a:gd name="T1" fmla="*/ 0 h 123"/>
                <a:gd name="T2" fmla="*/ 0 w 22"/>
                <a:gd name="T3" fmla="*/ 0 h 123"/>
                <a:gd name="T4" fmla="*/ 0 w 22"/>
                <a:gd name="T5" fmla="*/ 0 h 123"/>
                <a:gd name="T6" fmla="*/ 0 w 22"/>
                <a:gd name="T7" fmla="*/ 0 h 123"/>
                <a:gd name="T8" fmla="*/ 0 w 22"/>
                <a:gd name="T9" fmla="*/ 0 h 123"/>
                <a:gd name="T10" fmla="*/ 0 w 22"/>
                <a:gd name="T11" fmla="*/ 0 h 123"/>
                <a:gd name="T12" fmla="*/ 0 w 22"/>
                <a:gd name="T13" fmla="*/ 0 h 123"/>
                <a:gd name="T14" fmla="*/ 0 w 22"/>
                <a:gd name="T15" fmla="*/ 0 h 123"/>
                <a:gd name="T16" fmla="*/ 0 w 22"/>
                <a:gd name="T17" fmla="*/ 0 h 123"/>
                <a:gd name="T18" fmla="*/ 0 w 22"/>
                <a:gd name="T19" fmla="*/ 0 h 123"/>
                <a:gd name="T20" fmla="*/ 0 w 22"/>
                <a:gd name="T21" fmla="*/ 0 h 123"/>
                <a:gd name="T22" fmla="*/ 0 w 22"/>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123"/>
                <a:gd name="T38" fmla="*/ 22 w 22"/>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123">
                  <a:moveTo>
                    <a:pt x="0" y="36"/>
                  </a:moveTo>
                  <a:lnTo>
                    <a:pt x="22" y="36"/>
                  </a:lnTo>
                  <a:lnTo>
                    <a:pt x="22" y="123"/>
                  </a:lnTo>
                  <a:lnTo>
                    <a:pt x="0" y="123"/>
                  </a:lnTo>
                  <a:lnTo>
                    <a:pt x="0" y="36"/>
                  </a:lnTo>
                  <a:close/>
                  <a:moveTo>
                    <a:pt x="0" y="0"/>
                  </a:moveTo>
                  <a:lnTo>
                    <a:pt x="22" y="0"/>
                  </a:lnTo>
                  <a:lnTo>
                    <a:pt x="22"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4" name="Freeform 32"/>
            <p:cNvSpPr>
              <a:spLocks noEditPoints="1"/>
            </p:cNvSpPr>
            <p:nvPr/>
          </p:nvSpPr>
          <p:spPr bwMode="auto">
            <a:xfrm>
              <a:off x="1294" y="3491"/>
              <a:ext cx="9" cy="10"/>
            </a:xfrm>
            <a:custGeom>
              <a:avLst/>
              <a:gdLst>
                <a:gd name="T0" fmla="*/ 0 w 32"/>
                <a:gd name="T1" fmla="*/ 0 h 37"/>
                <a:gd name="T2" fmla="*/ 0 w 32"/>
                <a:gd name="T3" fmla="*/ 0 h 37"/>
                <a:gd name="T4" fmla="*/ 0 w 32"/>
                <a:gd name="T5" fmla="*/ 0 h 37"/>
                <a:gd name="T6" fmla="*/ 0 w 32"/>
                <a:gd name="T7" fmla="*/ 0 h 37"/>
                <a:gd name="T8" fmla="*/ 0 w 32"/>
                <a:gd name="T9" fmla="*/ 0 h 37"/>
                <a:gd name="T10" fmla="*/ 0 w 32"/>
                <a:gd name="T11" fmla="*/ 0 h 37"/>
                <a:gd name="T12" fmla="*/ 0 w 32"/>
                <a:gd name="T13" fmla="*/ 0 h 37"/>
                <a:gd name="T14" fmla="*/ 0 w 32"/>
                <a:gd name="T15" fmla="*/ 0 h 37"/>
                <a:gd name="T16" fmla="*/ 0 w 32"/>
                <a:gd name="T17" fmla="*/ 0 h 37"/>
                <a:gd name="T18" fmla="*/ 0 w 32"/>
                <a:gd name="T19" fmla="*/ 0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7"/>
                <a:gd name="T32" fmla="*/ 32 w 3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7">
                  <a:moveTo>
                    <a:pt x="9" y="18"/>
                  </a:moveTo>
                  <a:cubicBezTo>
                    <a:pt x="9" y="12"/>
                    <a:pt x="11" y="6"/>
                    <a:pt x="16" y="6"/>
                  </a:cubicBezTo>
                  <a:cubicBezTo>
                    <a:pt x="22" y="6"/>
                    <a:pt x="23" y="12"/>
                    <a:pt x="23" y="18"/>
                  </a:cubicBezTo>
                  <a:cubicBezTo>
                    <a:pt x="23" y="24"/>
                    <a:pt x="22" y="31"/>
                    <a:pt x="16" y="31"/>
                  </a:cubicBezTo>
                  <a:cubicBezTo>
                    <a:pt x="11" y="31"/>
                    <a:pt x="9" y="24"/>
                    <a:pt x="9" y="18"/>
                  </a:cubicBezTo>
                  <a:close/>
                  <a:moveTo>
                    <a:pt x="0" y="18"/>
                  </a:moveTo>
                  <a:cubicBezTo>
                    <a:pt x="0" y="34"/>
                    <a:pt x="9" y="37"/>
                    <a:pt x="16" y="37"/>
                  </a:cubicBezTo>
                  <a:cubicBezTo>
                    <a:pt x="24" y="37"/>
                    <a:pt x="32" y="34"/>
                    <a:pt x="32" y="18"/>
                  </a:cubicBezTo>
                  <a:cubicBezTo>
                    <a:pt x="32" y="3"/>
                    <a:pt x="24" y="0"/>
                    <a:pt x="16" y="0"/>
                  </a:cubicBezTo>
                  <a:cubicBezTo>
                    <a:pt x="9" y="0"/>
                    <a:pt x="0" y="3"/>
                    <a:pt x="0" y="1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5" name="Freeform 33"/>
            <p:cNvSpPr>
              <a:spLocks/>
            </p:cNvSpPr>
            <p:nvPr/>
          </p:nvSpPr>
          <p:spPr bwMode="auto">
            <a:xfrm>
              <a:off x="1305" y="3491"/>
              <a:ext cx="8" cy="10"/>
            </a:xfrm>
            <a:custGeom>
              <a:avLst/>
              <a:gdLst>
                <a:gd name="T0" fmla="*/ 0 w 29"/>
                <a:gd name="T1" fmla="*/ 0 h 37"/>
                <a:gd name="T2" fmla="*/ 0 w 29"/>
                <a:gd name="T3" fmla="*/ 0 h 37"/>
                <a:gd name="T4" fmla="*/ 0 w 29"/>
                <a:gd name="T5" fmla="*/ 0 h 37"/>
                <a:gd name="T6" fmla="*/ 0 w 29"/>
                <a:gd name="T7" fmla="*/ 0 h 37"/>
                <a:gd name="T8" fmla="*/ 0 w 29"/>
                <a:gd name="T9" fmla="*/ 0 h 37"/>
                <a:gd name="T10" fmla="*/ 0 w 29"/>
                <a:gd name="T11" fmla="*/ 0 h 37"/>
                <a:gd name="T12" fmla="*/ 0 w 29"/>
                <a:gd name="T13" fmla="*/ 0 h 37"/>
                <a:gd name="T14" fmla="*/ 0 w 29"/>
                <a:gd name="T15" fmla="*/ 0 h 37"/>
                <a:gd name="T16" fmla="*/ 0 w 29"/>
                <a:gd name="T17" fmla="*/ 0 h 37"/>
                <a:gd name="T18" fmla="*/ 0 w 29"/>
                <a:gd name="T19" fmla="*/ 0 h 37"/>
                <a:gd name="T20" fmla="*/ 0 w 29"/>
                <a:gd name="T21" fmla="*/ 0 h 37"/>
                <a:gd name="T22" fmla="*/ 0 w 29"/>
                <a:gd name="T23" fmla="*/ 0 h 37"/>
                <a:gd name="T24" fmla="*/ 0 w 29"/>
                <a:gd name="T25" fmla="*/ 0 h 37"/>
                <a:gd name="T26" fmla="*/ 0 w 29"/>
                <a:gd name="T27" fmla="*/ 0 h 37"/>
                <a:gd name="T28" fmla="*/ 0 w 29"/>
                <a:gd name="T29" fmla="*/ 0 h 37"/>
                <a:gd name="T30" fmla="*/ 0 w 29"/>
                <a:gd name="T31" fmla="*/ 0 h 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
                <a:gd name="T49" fmla="*/ 0 h 37"/>
                <a:gd name="T50" fmla="*/ 29 w 29"/>
                <a:gd name="T51" fmla="*/ 37 h 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 h="37">
                  <a:moveTo>
                    <a:pt x="0" y="6"/>
                  </a:moveTo>
                  <a:cubicBezTo>
                    <a:pt x="0" y="4"/>
                    <a:pt x="0" y="2"/>
                    <a:pt x="0" y="0"/>
                  </a:cubicBezTo>
                  <a:cubicBezTo>
                    <a:pt x="8" y="0"/>
                    <a:pt x="8" y="0"/>
                    <a:pt x="8" y="0"/>
                  </a:cubicBezTo>
                  <a:cubicBezTo>
                    <a:pt x="8" y="2"/>
                    <a:pt x="9" y="4"/>
                    <a:pt x="9" y="6"/>
                  </a:cubicBezTo>
                  <a:cubicBezTo>
                    <a:pt x="9" y="6"/>
                    <a:pt x="9" y="6"/>
                    <a:pt x="9" y="6"/>
                  </a:cubicBezTo>
                  <a:cubicBezTo>
                    <a:pt x="9" y="6"/>
                    <a:pt x="9" y="6"/>
                    <a:pt x="9" y="6"/>
                  </a:cubicBezTo>
                  <a:cubicBezTo>
                    <a:pt x="10" y="3"/>
                    <a:pt x="13" y="0"/>
                    <a:pt x="18" y="0"/>
                  </a:cubicBezTo>
                  <a:cubicBezTo>
                    <a:pt x="27" y="0"/>
                    <a:pt x="29" y="6"/>
                    <a:pt x="29" y="13"/>
                  </a:cubicBezTo>
                  <a:cubicBezTo>
                    <a:pt x="29" y="37"/>
                    <a:pt x="29" y="37"/>
                    <a:pt x="29" y="37"/>
                  </a:cubicBezTo>
                  <a:cubicBezTo>
                    <a:pt x="20" y="37"/>
                    <a:pt x="20" y="37"/>
                    <a:pt x="20" y="37"/>
                  </a:cubicBezTo>
                  <a:cubicBezTo>
                    <a:pt x="20" y="15"/>
                    <a:pt x="20" y="15"/>
                    <a:pt x="20" y="15"/>
                  </a:cubicBezTo>
                  <a:cubicBezTo>
                    <a:pt x="20" y="9"/>
                    <a:pt x="19" y="7"/>
                    <a:pt x="15" y="7"/>
                  </a:cubicBezTo>
                  <a:cubicBezTo>
                    <a:pt x="11" y="7"/>
                    <a:pt x="9" y="11"/>
                    <a:pt x="9" y="15"/>
                  </a:cubicBezTo>
                  <a:cubicBezTo>
                    <a:pt x="9" y="37"/>
                    <a:pt x="9" y="37"/>
                    <a:pt x="9" y="37"/>
                  </a:cubicBezTo>
                  <a:cubicBezTo>
                    <a:pt x="0" y="37"/>
                    <a:pt x="0" y="37"/>
                    <a:pt x="0" y="37"/>
                  </a:cubicBezTo>
                  <a:cubicBezTo>
                    <a:pt x="0" y="6"/>
                    <a:pt x="0" y="6"/>
                    <a:pt x="0" y="6"/>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6" name="Freeform 34"/>
            <p:cNvSpPr>
              <a:spLocks/>
            </p:cNvSpPr>
            <p:nvPr/>
          </p:nvSpPr>
          <p:spPr bwMode="auto">
            <a:xfrm>
              <a:off x="1321" y="3486"/>
              <a:ext cx="2" cy="15"/>
            </a:xfrm>
            <a:custGeom>
              <a:avLst/>
              <a:gdLst>
                <a:gd name="T0" fmla="*/ 0 w 21"/>
                <a:gd name="T1" fmla="*/ 0 h 128"/>
                <a:gd name="T2" fmla="*/ 0 w 21"/>
                <a:gd name="T3" fmla="*/ 0 h 128"/>
                <a:gd name="T4" fmla="*/ 0 w 21"/>
                <a:gd name="T5" fmla="*/ 0 h 128"/>
                <a:gd name="T6" fmla="*/ 0 w 21"/>
                <a:gd name="T7" fmla="*/ 0 h 128"/>
                <a:gd name="T8" fmla="*/ 0 w 21"/>
                <a:gd name="T9" fmla="*/ 0 h 128"/>
                <a:gd name="T10" fmla="*/ 0 w 21"/>
                <a:gd name="T11" fmla="*/ 0 h 128"/>
                <a:gd name="T12" fmla="*/ 0 60000 65536"/>
                <a:gd name="T13" fmla="*/ 0 60000 65536"/>
                <a:gd name="T14" fmla="*/ 0 60000 65536"/>
                <a:gd name="T15" fmla="*/ 0 60000 65536"/>
                <a:gd name="T16" fmla="*/ 0 60000 65536"/>
                <a:gd name="T17" fmla="*/ 0 60000 65536"/>
                <a:gd name="T18" fmla="*/ 0 w 21"/>
                <a:gd name="T19" fmla="*/ 0 h 128"/>
                <a:gd name="T20" fmla="*/ 21 w 21"/>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21" h="128">
                  <a:moveTo>
                    <a:pt x="0" y="0"/>
                  </a:moveTo>
                  <a:lnTo>
                    <a:pt x="21" y="0"/>
                  </a:lnTo>
                  <a:lnTo>
                    <a:pt x="21" y="128"/>
                  </a:lnTo>
                  <a:lnTo>
                    <a:pt x="0" y="128"/>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7" name="Freeform 35"/>
            <p:cNvSpPr>
              <a:spLocks noEditPoints="1"/>
            </p:cNvSpPr>
            <p:nvPr/>
          </p:nvSpPr>
          <p:spPr bwMode="auto">
            <a:xfrm>
              <a:off x="1326" y="3487"/>
              <a:ext cx="3" cy="14"/>
            </a:xfrm>
            <a:custGeom>
              <a:avLst/>
              <a:gdLst>
                <a:gd name="T0" fmla="*/ 0 w 21"/>
                <a:gd name="T1" fmla="*/ 0 h 123"/>
                <a:gd name="T2" fmla="*/ 0 w 21"/>
                <a:gd name="T3" fmla="*/ 0 h 123"/>
                <a:gd name="T4" fmla="*/ 0 w 21"/>
                <a:gd name="T5" fmla="*/ 0 h 123"/>
                <a:gd name="T6" fmla="*/ 0 w 21"/>
                <a:gd name="T7" fmla="*/ 0 h 123"/>
                <a:gd name="T8" fmla="*/ 0 w 21"/>
                <a:gd name="T9" fmla="*/ 0 h 123"/>
                <a:gd name="T10" fmla="*/ 0 w 21"/>
                <a:gd name="T11" fmla="*/ 0 h 123"/>
                <a:gd name="T12" fmla="*/ 0 w 21"/>
                <a:gd name="T13" fmla="*/ 0 h 123"/>
                <a:gd name="T14" fmla="*/ 0 w 21"/>
                <a:gd name="T15" fmla="*/ 0 h 123"/>
                <a:gd name="T16" fmla="*/ 0 w 21"/>
                <a:gd name="T17" fmla="*/ 0 h 123"/>
                <a:gd name="T18" fmla="*/ 0 w 21"/>
                <a:gd name="T19" fmla="*/ 0 h 123"/>
                <a:gd name="T20" fmla="*/ 0 w 21"/>
                <a:gd name="T21" fmla="*/ 0 h 123"/>
                <a:gd name="T22" fmla="*/ 0 w 21"/>
                <a:gd name="T23" fmla="*/ 0 h 12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123"/>
                <a:gd name="T38" fmla="*/ 21 w 21"/>
                <a:gd name="T39" fmla="*/ 123 h 12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123">
                  <a:moveTo>
                    <a:pt x="0" y="36"/>
                  </a:moveTo>
                  <a:lnTo>
                    <a:pt x="21" y="36"/>
                  </a:lnTo>
                  <a:lnTo>
                    <a:pt x="21" y="123"/>
                  </a:lnTo>
                  <a:lnTo>
                    <a:pt x="0" y="123"/>
                  </a:lnTo>
                  <a:lnTo>
                    <a:pt x="0" y="36"/>
                  </a:lnTo>
                  <a:close/>
                  <a:moveTo>
                    <a:pt x="0" y="0"/>
                  </a:moveTo>
                  <a:lnTo>
                    <a:pt x="21" y="0"/>
                  </a:lnTo>
                  <a:lnTo>
                    <a:pt x="21" y="19"/>
                  </a:lnTo>
                  <a:lnTo>
                    <a:pt x="0" y="19"/>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8" name="Freeform 36"/>
            <p:cNvSpPr>
              <a:spLocks/>
            </p:cNvSpPr>
            <p:nvPr/>
          </p:nvSpPr>
          <p:spPr bwMode="auto">
            <a:xfrm>
              <a:off x="1330" y="3491"/>
              <a:ext cx="9" cy="10"/>
            </a:xfrm>
            <a:custGeom>
              <a:avLst/>
              <a:gdLst>
                <a:gd name="T0" fmla="*/ 0 w 78"/>
                <a:gd name="T1" fmla="*/ 0 h 87"/>
                <a:gd name="T2" fmla="*/ 0 w 78"/>
                <a:gd name="T3" fmla="*/ 0 h 87"/>
                <a:gd name="T4" fmla="*/ 0 w 78"/>
                <a:gd name="T5" fmla="*/ 0 h 87"/>
                <a:gd name="T6" fmla="*/ 0 w 78"/>
                <a:gd name="T7" fmla="*/ 0 h 87"/>
                <a:gd name="T8" fmla="*/ 0 w 78"/>
                <a:gd name="T9" fmla="*/ 0 h 87"/>
                <a:gd name="T10" fmla="*/ 0 w 78"/>
                <a:gd name="T11" fmla="*/ 0 h 87"/>
                <a:gd name="T12" fmla="*/ 0 w 78"/>
                <a:gd name="T13" fmla="*/ 0 h 87"/>
                <a:gd name="T14" fmla="*/ 0 w 78"/>
                <a:gd name="T15" fmla="*/ 0 h 87"/>
                <a:gd name="T16" fmla="*/ 0 w 78"/>
                <a:gd name="T17" fmla="*/ 0 h 87"/>
                <a:gd name="T18" fmla="*/ 0 w 78"/>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8"/>
                <a:gd name="T31" fmla="*/ 0 h 87"/>
                <a:gd name="T32" fmla="*/ 78 w 78"/>
                <a:gd name="T33" fmla="*/ 87 h 8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8" h="87">
                  <a:moveTo>
                    <a:pt x="0" y="0"/>
                  </a:moveTo>
                  <a:lnTo>
                    <a:pt x="21" y="0"/>
                  </a:lnTo>
                  <a:lnTo>
                    <a:pt x="40" y="66"/>
                  </a:lnTo>
                  <a:lnTo>
                    <a:pt x="56" y="0"/>
                  </a:lnTo>
                  <a:lnTo>
                    <a:pt x="78" y="0"/>
                  </a:lnTo>
                  <a:lnTo>
                    <a:pt x="49" y="87"/>
                  </a:lnTo>
                  <a:lnTo>
                    <a:pt x="26" y="87"/>
                  </a:lnTo>
                  <a:lnTo>
                    <a:pt x="0" y="0"/>
                  </a:ln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39" name="Freeform 37"/>
            <p:cNvSpPr>
              <a:spLocks noEditPoints="1"/>
            </p:cNvSpPr>
            <p:nvPr/>
          </p:nvSpPr>
          <p:spPr bwMode="auto">
            <a:xfrm>
              <a:off x="1340" y="3491"/>
              <a:ext cx="9" cy="10"/>
            </a:xfrm>
            <a:custGeom>
              <a:avLst/>
              <a:gdLst>
                <a:gd name="T0" fmla="*/ 0 w 30"/>
                <a:gd name="T1" fmla="*/ 0 h 37"/>
                <a:gd name="T2" fmla="*/ 0 w 30"/>
                <a:gd name="T3" fmla="*/ 0 h 37"/>
                <a:gd name="T4" fmla="*/ 0 w 30"/>
                <a:gd name="T5" fmla="*/ 0 h 37"/>
                <a:gd name="T6" fmla="*/ 0 w 30"/>
                <a:gd name="T7" fmla="*/ 0 h 37"/>
                <a:gd name="T8" fmla="*/ 0 w 30"/>
                <a:gd name="T9" fmla="*/ 0 h 37"/>
                <a:gd name="T10" fmla="*/ 0 w 30"/>
                <a:gd name="T11" fmla="*/ 0 h 37"/>
                <a:gd name="T12" fmla="*/ 0 w 30"/>
                <a:gd name="T13" fmla="*/ 0 h 37"/>
                <a:gd name="T14" fmla="*/ 0 w 30"/>
                <a:gd name="T15" fmla="*/ 0 h 37"/>
                <a:gd name="T16" fmla="*/ 0 w 30"/>
                <a:gd name="T17" fmla="*/ 0 h 37"/>
                <a:gd name="T18" fmla="*/ 0 w 30"/>
                <a:gd name="T19" fmla="*/ 0 h 37"/>
                <a:gd name="T20" fmla="*/ 0 w 30"/>
                <a:gd name="T21" fmla="*/ 0 h 37"/>
                <a:gd name="T22" fmla="*/ 0 w 30"/>
                <a:gd name="T23" fmla="*/ 0 h 37"/>
                <a:gd name="T24" fmla="*/ 0 w 30"/>
                <a:gd name="T25" fmla="*/ 0 h 37"/>
                <a:gd name="T26" fmla="*/ 0 w 30"/>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
                <a:gd name="T43" fmla="*/ 0 h 37"/>
                <a:gd name="T44" fmla="*/ 30 w 3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 h="37">
                  <a:moveTo>
                    <a:pt x="9" y="15"/>
                  </a:moveTo>
                  <a:cubicBezTo>
                    <a:pt x="9" y="10"/>
                    <a:pt x="11" y="5"/>
                    <a:pt x="15" y="5"/>
                  </a:cubicBezTo>
                  <a:cubicBezTo>
                    <a:pt x="19" y="5"/>
                    <a:pt x="21" y="9"/>
                    <a:pt x="21" y="15"/>
                  </a:cubicBezTo>
                  <a:cubicBezTo>
                    <a:pt x="9" y="15"/>
                    <a:pt x="9" y="15"/>
                    <a:pt x="9" y="15"/>
                  </a:cubicBezTo>
                  <a:close/>
                  <a:moveTo>
                    <a:pt x="28" y="28"/>
                  </a:moveTo>
                  <a:cubicBezTo>
                    <a:pt x="26" y="29"/>
                    <a:pt x="23" y="31"/>
                    <a:pt x="18" y="31"/>
                  </a:cubicBezTo>
                  <a:cubicBezTo>
                    <a:pt x="11" y="31"/>
                    <a:pt x="9" y="27"/>
                    <a:pt x="9" y="21"/>
                  </a:cubicBezTo>
                  <a:cubicBezTo>
                    <a:pt x="30" y="21"/>
                    <a:pt x="30" y="21"/>
                    <a:pt x="30" y="21"/>
                  </a:cubicBezTo>
                  <a:cubicBezTo>
                    <a:pt x="30" y="19"/>
                    <a:pt x="30" y="19"/>
                    <a:pt x="30" y="19"/>
                  </a:cubicBezTo>
                  <a:cubicBezTo>
                    <a:pt x="30" y="4"/>
                    <a:pt x="23" y="0"/>
                    <a:pt x="15" y="0"/>
                  </a:cubicBezTo>
                  <a:cubicBezTo>
                    <a:pt x="6" y="0"/>
                    <a:pt x="0" y="8"/>
                    <a:pt x="0" y="19"/>
                  </a:cubicBezTo>
                  <a:cubicBezTo>
                    <a:pt x="0" y="29"/>
                    <a:pt x="5" y="37"/>
                    <a:pt x="17" y="37"/>
                  </a:cubicBezTo>
                  <a:cubicBezTo>
                    <a:pt x="22" y="37"/>
                    <a:pt x="26" y="36"/>
                    <a:pt x="28" y="35"/>
                  </a:cubicBezTo>
                  <a:cubicBezTo>
                    <a:pt x="28" y="28"/>
                    <a:pt x="28" y="28"/>
                    <a:pt x="28"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40" name="Freeform 38"/>
            <p:cNvSpPr>
              <a:spLocks/>
            </p:cNvSpPr>
            <p:nvPr/>
          </p:nvSpPr>
          <p:spPr bwMode="auto">
            <a:xfrm>
              <a:off x="1350" y="3491"/>
              <a:ext cx="7" cy="10"/>
            </a:xfrm>
            <a:custGeom>
              <a:avLst/>
              <a:gdLst>
                <a:gd name="T0" fmla="*/ 0 w 24"/>
                <a:gd name="T1" fmla="*/ 0 h 37"/>
                <a:gd name="T2" fmla="*/ 0 w 24"/>
                <a:gd name="T3" fmla="*/ 0 h 37"/>
                <a:gd name="T4" fmla="*/ 0 w 24"/>
                <a:gd name="T5" fmla="*/ 0 h 37"/>
                <a:gd name="T6" fmla="*/ 0 w 24"/>
                <a:gd name="T7" fmla="*/ 0 h 37"/>
                <a:gd name="T8" fmla="*/ 0 w 24"/>
                <a:gd name="T9" fmla="*/ 0 h 37"/>
                <a:gd name="T10" fmla="*/ 0 w 24"/>
                <a:gd name="T11" fmla="*/ 0 h 37"/>
                <a:gd name="T12" fmla="*/ 0 w 24"/>
                <a:gd name="T13" fmla="*/ 0 h 37"/>
                <a:gd name="T14" fmla="*/ 0 w 24"/>
                <a:gd name="T15" fmla="*/ 0 h 37"/>
                <a:gd name="T16" fmla="*/ 0 w 24"/>
                <a:gd name="T17" fmla="*/ 0 h 37"/>
                <a:gd name="T18" fmla="*/ 0 w 24"/>
                <a:gd name="T19" fmla="*/ 0 h 37"/>
                <a:gd name="T20" fmla="*/ 0 w 24"/>
                <a:gd name="T21" fmla="*/ 0 h 37"/>
                <a:gd name="T22" fmla="*/ 0 w 24"/>
                <a:gd name="T23" fmla="*/ 0 h 37"/>
                <a:gd name="T24" fmla="*/ 0 w 24"/>
                <a:gd name="T25" fmla="*/ 0 h 37"/>
                <a:gd name="T26" fmla="*/ 0 w 24"/>
                <a:gd name="T27" fmla="*/ 0 h 37"/>
                <a:gd name="T28" fmla="*/ 0 w 24"/>
                <a:gd name="T29" fmla="*/ 0 h 37"/>
                <a:gd name="T30" fmla="*/ 0 w 24"/>
                <a:gd name="T31" fmla="*/ 0 h 37"/>
                <a:gd name="T32" fmla="*/ 0 w 24"/>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37"/>
                <a:gd name="T53" fmla="*/ 24 w 24"/>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37">
                  <a:moveTo>
                    <a:pt x="1" y="28"/>
                  </a:moveTo>
                  <a:cubicBezTo>
                    <a:pt x="2" y="29"/>
                    <a:pt x="6" y="30"/>
                    <a:pt x="10" y="30"/>
                  </a:cubicBezTo>
                  <a:cubicBezTo>
                    <a:pt x="13" y="30"/>
                    <a:pt x="16" y="30"/>
                    <a:pt x="16" y="27"/>
                  </a:cubicBezTo>
                  <a:cubicBezTo>
                    <a:pt x="16" y="25"/>
                    <a:pt x="15" y="24"/>
                    <a:pt x="12" y="22"/>
                  </a:cubicBezTo>
                  <a:cubicBezTo>
                    <a:pt x="8" y="20"/>
                    <a:pt x="8" y="20"/>
                    <a:pt x="8" y="20"/>
                  </a:cubicBezTo>
                  <a:cubicBezTo>
                    <a:pt x="4" y="18"/>
                    <a:pt x="0" y="16"/>
                    <a:pt x="0" y="10"/>
                  </a:cubicBezTo>
                  <a:cubicBezTo>
                    <a:pt x="0" y="5"/>
                    <a:pt x="5" y="0"/>
                    <a:pt x="13" y="0"/>
                  </a:cubicBezTo>
                  <a:cubicBezTo>
                    <a:pt x="18" y="0"/>
                    <a:pt x="21" y="1"/>
                    <a:pt x="22" y="1"/>
                  </a:cubicBezTo>
                  <a:cubicBezTo>
                    <a:pt x="22" y="8"/>
                    <a:pt x="22" y="8"/>
                    <a:pt x="22" y="8"/>
                  </a:cubicBezTo>
                  <a:cubicBezTo>
                    <a:pt x="19" y="7"/>
                    <a:pt x="17" y="6"/>
                    <a:pt x="14" y="6"/>
                  </a:cubicBezTo>
                  <a:cubicBezTo>
                    <a:pt x="10" y="6"/>
                    <a:pt x="9" y="8"/>
                    <a:pt x="9" y="10"/>
                  </a:cubicBezTo>
                  <a:cubicBezTo>
                    <a:pt x="9" y="12"/>
                    <a:pt x="10" y="13"/>
                    <a:pt x="13" y="14"/>
                  </a:cubicBezTo>
                  <a:cubicBezTo>
                    <a:pt x="17" y="17"/>
                    <a:pt x="17" y="17"/>
                    <a:pt x="17" y="17"/>
                  </a:cubicBezTo>
                  <a:cubicBezTo>
                    <a:pt x="22" y="20"/>
                    <a:pt x="24" y="22"/>
                    <a:pt x="24" y="26"/>
                  </a:cubicBezTo>
                  <a:cubicBezTo>
                    <a:pt x="24" y="33"/>
                    <a:pt x="18" y="37"/>
                    <a:pt x="10" y="37"/>
                  </a:cubicBezTo>
                  <a:cubicBezTo>
                    <a:pt x="6" y="37"/>
                    <a:pt x="2" y="36"/>
                    <a:pt x="0" y="35"/>
                  </a:cubicBezTo>
                  <a:cubicBezTo>
                    <a:pt x="1" y="28"/>
                    <a:pt x="1" y="28"/>
                    <a:pt x="1" y="28"/>
                  </a:cubicBezTo>
                  <a:close/>
                </a:path>
              </a:pathLst>
            </a:custGeom>
            <a:solidFill>
              <a:srgbClr val="00000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41" name="Freeform 39"/>
            <p:cNvSpPr>
              <a:spLocks/>
            </p:cNvSpPr>
            <p:nvPr/>
          </p:nvSpPr>
          <p:spPr bwMode="auto">
            <a:xfrm>
              <a:off x="1185" y="3433"/>
              <a:ext cx="38" cy="43"/>
            </a:xfrm>
            <a:custGeom>
              <a:avLst/>
              <a:gdLst>
                <a:gd name="T0" fmla="*/ 0 w 138"/>
                <a:gd name="T1" fmla="*/ 0 h 152"/>
                <a:gd name="T2" fmla="*/ 0 w 138"/>
                <a:gd name="T3" fmla="*/ 0 h 152"/>
                <a:gd name="T4" fmla="*/ 0 w 138"/>
                <a:gd name="T5" fmla="*/ 0 h 152"/>
                <a:gd name="T6" fmla="*/ 0 w 138"/>
                <a:gd name="T7" fmla="*/ 0 h 152"/>
                <a:gd name="T8" fmla="*/ 0 w 138"/>
                <a:gd name="T9" fmla="*/ 0 h 152"/>
                <a:gd name="T10" fmla="*/ 0 w 138"/>
                <a:gd name="T11" fmla="*/ 0 h 152"/>
                <a:gd name="T12" fmla="*/ 0 w 138"/>
                <a:gd name="T13" fmla="*/ 0 h 152"/>
                <a:gd name="T14" fmla="*/ 0 w 138"/>
                <a:gd name="T15" fmla="*/ 0 h 152"/>
                <a:gd name="T16" fmla="*/ 0 w 138"/>
                <a:gd name="T17" fmla="*/ 0 h 152"/>
                <a:gd name="T18" fmla="*/ 0 w 138"/>
                <a:gd name="T19" fmla="*/ 0 h 152"/>
                <a:gd name="T20" fmla="*/ 0 w 138"/>
                <a:gd name="T21" fmla="*/ 0 h 152"/>
                <a:gd name="T22" fmla="*/ 0 w 138"/>
                <a:gd name="T23" fmla="*/ 0 h 152"/>
                <a:gd name="T24" fmla="*/ 0 w 138"/>
                <a:gd name="T25" fmla="*/ 0 h 152"/>
                <a:gd name="T26" fmla="*/ 0 w 138"/>
                <a:gd name="T27" fmla="*/ 0 h 152"/>
                <a:gd name="T28" fmla="*/ 0 w 138"/>
                <a:gd name="T29" fmla="*/ 0 h 152"/>
                <a:gd name="T30" fmla="*/ 0 w 138"/>
                <a:gd name="T31" fmla="*/ 0 h 152"/>
                <a:gd name="T32" fmla="*/ 0 w 138"/>
                <a:gd name="T33" fmla="*/ 0 h 152"/>
                <a:gd name="T34" fmla="*/ 0 w 138"/>
                <a:gd name="T35" fmla="*/ 0 h 152"/>
                <a:gd name="T36" fmla="*/ 0 w 138"/>
                <a:gd name="T37" fmla="*/ 0 h 152"/>
                <a:gd name="T38" fmla="*/ 0 w 138"/>
                <a:gd name="T39" fmla="*/ 0 h 152"/>
                <a:gd name="T40" fmla="*/ 0 w 138"/>
                <a:gd name="T41" fmla="*/ 0 h 152"/>
                <a:gd name="T42" fmla="*/ 0 w 138"/>
                <a:gd name="T43" fmla="*/ 0 h 152"/>
                <a:gd name="T44" fmla="*/ 0 w 138"/>
                <a:gd name="T45" fmla="*/ 0 h 152"/>
                <a:gd name="T46" fmla="*/ 0 w 138"/>
                <a:gd name="T47" fmla="*/ 0 h 152"/>
                <a:gd name="T48" fmla="*/ 0 w 138"/>
                <a:gd name="T49" fmla="*/ 0 h 152"/>
                <a:gd name="T50" fmla="*/ 0 w 138"/>
                <a:gd name="T51" fmla="*/ 0 h 1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8"/>
                <a:gd name="T79" fmla="*/ 0 h 152"/>
                <a:gd name="T80" fmla="*/ 138 w 138"/>
                <a:gd name="T81" fmla="*/ 152 h 1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8" h="152">
                  <a:moveTo>
                    <a:pt x="2" y="0"/>
                  </a:moveTo>
                  <a:cubicBezTo>
                    <a:pt x="134" y="1"/>
                    <a:pt x="134" y="1"/>
                    <a:pt x="134" y="1"/>
                  </a:cubicBezTo>
                  <a:cubicBezTo>
                    <a:pt x="134" y="40"/>
                    <a:pt x="134" y="40"/>
                    <a:pt x="134" y="40"/>
                  </a:cubicBezTo>
                  <a:cubicBezTo>
                    <a:pt x="134" y="42"/>
                    <a:pt x="131" y="42"/>
                    <a:pt x="131" y="39"/>
                  </a:cubicBezTo>
                  <a:cubicBezTo>
                    <a:pt x="129" y="33"/>
                    <a:pt x="118" y="18"/>
                    <a:pt x="116" y="16"/>
                  </a:cubicBezTo>
                  <a:cubicBezTo>
                    <a:pt x="61" y="16"/>
                    <a:pt x="61" y="16"/>
                    <a:pt x="61" y="16"/>
                  </a:cubicBezTo>
                  <a:cubicBezTo>
                    <a:pt x="61" y="64"/>
                    <a:pt x="61" y="64"/>
                    <a:pt x="61" y="64"/>
                  </a:cubicBezTo>
                  <a:cubicBezTo>
                    <a:pt x="107" y="64"/>
                    <a:pt x="107" y="64"/>
                    <a:pt x="107" y="64"/>
                  </a:cubicBezTo>
                  <a:cubicBezTo>
                    <a:pt x="111" y="63"/>
                    <a:pt x="116" y="53"/>
                    <a:pt x="120" y="44"/>
                  </a:cubicBezTo>
                  <a:cubicBezTo>
                    <a:pt x="121" y="41"/>
                    <a:pt x="123" y="43"/>
                    <a:pt x="123" y="44"/>
                  </a:cubicBezTo>
                  <a:cubicBezTo>
                    <a:pt x="123" y="59"/>
                    <a:pt x="123" y="87"/>
                    <a:pt x="123" y="98"/>
                  </a:cubicBezTo>
                  <a:cubicBezTo>
                    <a:pt x="123" y="102"/>
                    <a:pt x="121" y="104"/>
                    <a:pt x="120" y="100"/>
                  </a:cubicBezTo>
                  <a:cubicBezTo>
                    <a:pt x="118" y="96"/>
                    <a:pt x="112" y="83"/>
                    <a:pt x="108" y="79"/>
                  </a:cubicBezTo>
                  <a:cubicBezTo>
                    <a:pt x="61" y="79"/>
                    <a:pt x="61" y="79"/>
                    <a:pt x="61" y="79"/>
                  </a:cubicBezTo>
                  <a:cubicBezTo>
                    <a:pt x="61" y="134"/>
                    <a:pt x="61" y="134"/>
                    <a:pt x="61" y="134"/>
                  </a:cubicBezTo>
                  <a:cubicBezTo>
                    <a:pt x="121" y="134"/>
                    <a:pt x="121" y="134"/>
                    <a:pt x="121" y="134"/>
                  </a:cubicBezTo>
                  <a:cubicBezTo>
                    <a:pt x="124" y="131"/>
                    <a:pt x="133" y="112"/>
                    <a:pt x="134" y="107"/>
                  </a:cubicBezTo>
                  <a:cubicBezTo>
                    <a:pt x="134" y="105"/>
                    <a:pt x="138" y="105"/>
                    <a:pt x="138" y="106"/>
                  </a:cubicBezTo>
                  <a:cubicBezTo>
                    <a:pt x="138" y="151"/>
                    <a:pt x="138" y="151"/>
                    <a:pt x="138" y="151"/>
                  </a:cubicBezTo>
                  <a:cubicBezTo>
                    <a:pt x="44" y="150"/>
                    <a:pt x="44" y="150"/>
                    <a:pt x="44" y="150"/>
                  </a:cubicBezTo>
                  <a:cubicBezTo>
                    <a:pt x="25" y="150"/>
                    <a:pt x="21" y="150"/>
                    <a:pt x="2" y="152"/>
                  </a:cubicBezTo>
                  <a:cubicBezTo>
                    <a:pt x="0" y="152"/>
                    <a:pt x="0" y="148"/>
                    <a:pt x="2" y="147"/>
                  </a:cubicBezTo>
                  <a:cubicBezTo>
                    <a:pt x="22" y="137"/>
                    <a:pt x="25" y="142"/>
                    <a:pt x="25" y="113"/>
                  </a:cubicBezTo>
                  <a:cubicBezTo>
                    <a:pt x="25" y="32"/>
                    <a:pt x="25" y="32"/>
                    <a:pt x="25" y="32"/>
                  </a:cubicBezTo>
                  <a:cubicBezTo>
                    <a:pt x="25" y="10"/>
                    <a:pt x="19" y="11"/>
                    <a:pt x="2" y="5"/>
                  </a:cubicBezTo>
                  <a:cubicBezTo>
                    <a:pt x="0" y="4"/>
                    <a:pt x="1" y="1"/>
                    <a:pt x="2"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42" name="Freeform 40"/>
            <p:cNvSpPr>
              <a:spLocks/>
            </p:cNvSpPr>
            <p:nvPr/>
          </p:nvSpPr>
          <p:spPr bwMode="auto">
            <a:xfrm>
              <a:off x="1226" y="3433"/>
              <a:ext cx="70" cy="43"/>
            </a:xfrm>
            <a:custGeom>
              <a:avLst/>
              <a:gdLst>
                <a:gd name="T0" fmla="*/ 0 w 252"/>
                <a:gd name="T1" fmla="*/ 0 h 151"/>
                <a:gd name="T2" fmla="*/ 0 w 252"/>
                <a:gd name="T3" fmla="*/ 0 h 151"/>
                <a:gd name="T4" fmla="*/ 0 w 252"/>
                <a:gd name="T5" fmla="*/ 0 h 151"/>
                <a:gd name="T6" fmla="*/ 0 w 252"/>
                <a:gd name="T7" fmla="*/ 0 h 151"/>
                <a:gd name="T8" fmla="*/ 0 w 252"/>
                <a:gd name="T9" fmla="*/ 0 h 151"/>
                <a:gd name="T10" fmla="*/ 0 w 252"/>
                <a:gd name="T11" fmla="*/ 0 h 151"/>
                <a:gd name="T12" fmla="*/ 0 w 252"/>
                <a:gd name="T13" fmla="*/ 0 h 151"/>
                <a:gd name="T14" fmla="*/ 0 w 252"/>
                <a:gd name="T15" fmla="*/ 0 h 151"/>
                <a:gd name="T16" fmla="*/ 0 w 252"/>
                <a:gd name="T17" fmla="*/ 0 h 151"/>
                <a:gd name="T18" fmla="*/ 0 w 252"/>
                <a:gd name="T19" fmla="*/ 0 h 151"/>
                <a:gd name="T20" fmla="*/ 0 w 252"/>
                <a:gd name="T21" fmla="*/ 0 h 151"/>
                <a:gd name="T22" fmla="*/ 0 w 252"/>
                <a:gd name="T23" fmla="*/ 0 h 151"/>
                <a:gd name="T24" fmla="*/ 0 w 252"/>
                <a:gd name="T25" fmla="*/ 0 h 151"/>
                <a:gd name="T26" fmla="*/ 0 w 252"/>
                <a:gd name="T27" fmla="*/ 0 h 151"/>
                <a:gd name="T28" fmla="*/ 0 w 252"/>
                <a:gd name="T29" fmla="*/ 0 h 151"/>
                <a:gd name="T30" fmla="*/ 0 w 252"/>
                <a:gd name="T31" fmla="*/ 0 h 151"/>
                <a:gd name="T32" fmla="*/ 0 w 252"/>
                <a:gd name="T33" fmla="*/ 0 h 151"/>
                <a:gd name="T34" fmla="*/ 0 w 252"/>
                <a:gd name="T35" fmla="*/ 0 h 151"/>
                <a:gd name="T36" fmla="*/ 0 w 252"/>
                <a:gd name="T37" fmla="*/ 0 h 151"/>
                <a:gd name="T38" fmla="*/ 0 w 252"/>
                <a:gd name="T39" fmla="*/ 0 h 151"/>
                <a:gd name="T40" fmla="*/ 0 w 252"/>
                <a:gd name="T41" fmla="*/ 0 h 151"/>
                <a:gd name="T42" fmla="*/ 0 w 252"/>
                <a:gd name="T43" fmla="*/ 0 h 151"/>
                <a:gd name="T44" fmla="*/ 0 w 252"/>
                <a:gd name="T45" fmla="*/ 0 h 151"/>
                <a:gd name="T46" fmla="*/ 0 w 252"/>
                <a:gd name="T47" fmla="*/ 0 h 151"/>
                <a:gd name="T48" fmla="*/ 0 w 252"/>
                <a:gd name="T49" fmla="*/ 0 h 151"/>
                <a:gd name="T50" fmla="*/ 0 w 252"/>
                <a:gd name="T51" fmla="*/ 0 h 151"/>
                <a:gd name="T52" fmla="*/ 0 w 252"/>
                <a:gd name="T53" fmla="*/ 0 h 1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52"/>
                <a:gd name="T82" fmla="*/ 0 h 151"/>
                <a:gd name="T83" fmla="*/ 252 w 252"/>
                <a:gd name="T84" fmla="*/ 151 h 1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52" h="151">
                  <a:moveTo>
                    <a:pt x="18" y="0"/>
                  </a:moveTo>
                  <a:cubicBezTo>
                    <a:pt x="79" y="1"/>
                    <a:pt x="79" y="1"/>
                    <a:pt x="79" y="1"/>
                  </a:cubicBezTo>
                  <a:cubicBezTo>
                    <a:pt x="126" y="97"/>
                    <a:pt x="126" y="97"/>
                    <a:pt x="126" y="97"/>
                  </a:cubicBezTo>
                  <a:cubicBezTo>
                    <a:pt x="175" y="2"/>
                    <a:pt x="175" y="2"/>
                    <a:pt x="175" y="2"/>
                  </a:cubicBezTo>
                  <a:cubicBezTo>
                    <a:pt x="175" y="2"/>
                    <a:pt x="213" y="2"/>
                    <a:pt x="216" y="2"/>
                  </a:cubicBezTo>
                  <a:cubicBezTo>
                    <a:pt x="220" y="2"/>
                    <a:pt x="233" y="1"/>
                    <a:pt x="235" y="0"/>
                  </a:cubicBezTo>
                  <a:cubicBezTo>
                    <a:pt x="237" y="0"/>
                    <a:pt x="237" y="4"/>
                    <a:pt x="236" y="5"/>
                  </a:cubicBezTo>
                  <a:cubicBezTo>
                    <a:pt x="234" y="6"/>
                    <a:pt x="214" y="14"/>
                    <a:pt x="212" y="17"/>
                  </a:cubicBezTo>
                  <a:cubicBezTo>
                    <a:pt x="224" y="135"/>
                    <a:pt x="224" y="135"/>
                    <a:pt x="224" y="135"/>
                  </a:cubicBezTo>
                  <a:cubicBezTo>
                    <a:pt x="225" y="139"/>
                    <a:pt x="246" y="147"/>
                    <a:pt x="250" y="148"/>
                  </a:cubicBezTo>
                  <a:cubicBezTo>
                    <a:pt x="252" y="148"/>
                    <a:pt x="251" y="151"/>
                    <a:pt x="250" y="151"/>
                  </a:cubicBezTo>
                  <a:cubicBezTo>
                    <a:pt x="237" y="150"/>
                    <a:pt x="178" y="150"/>
                    <a:pt x="165" y="151"/>
                  </a:cubicBezTo>
                  <a:cubicBezTo>
                    <a:pt x="164" y="151"/>
                    <a:pt x="158" y="149"/>
                    <a:pt x="164" y="147"/>
                  </a:cubicBezTo>
                  <a:cubicBezTo>
                    <a:pt x="171" y="145"/>
                    <a:pt x="185" y="141"/>
                    <a:pt x="187" y="136"/>
                  </a:cubicBezTo>
                  <a:cubicBezTo>
                    <a:pt x="179" y="33"/>
                    <a:pt x="179" y="33"/>
                    <a:pt x="179" y="33"/>
                  </a:cubicBezTo>
                  <a:cubicBezTo>
                    <a:pt x="121" y="151"/>
                    <a:pt x="121" y="151"/>
                    <a:pt x="121" y="151"/>
                  </a:cubicBezTo>
                  <a:cubicBezTo>
                    <a:pt x="111" y="151"/>
                    <a:pt x="111" y="151"/>
                    <a:pt x="111" y="151"/>
                  </a:cubicBezTo>
                  <a:cubicBezTo>
                    <a:pt x="58" y="36"/>
                    <a:pt x="58" y="36"/>
                    <a:pt x="58" y="36"/>
                  </a:cubicBezTo>
                  <a:cubicBezTo>
                    <a:pt x="48" y="135"/>
                    <a:pt x="48" y="135"/>
                    <a:pt x="48" y="135"/>
                  </a:cubicBezTo>
                  <a:cubicBezTo>
                    <a:pt x="52" y="142"/>
                    <a:pt x="70" y="146"/>
                    <a:pt x="72" y="147"/>
                  </a:cubicBezTo>
                  <a:cubicBezTo>
                    <a:pt x="74" y="147"/>
                    <a:pt x="74" y="151"/>
                    <a:pt x="73" y="150"/>
                  </a:cubicBezTo>
                  <a:cubicBezTo>
                    <a:pt x="60" y="149"/>
                    <a:pt x="13" y="150"/>
                    <a:pt x="7" y="151"/>
                  </a:cubicBezTo>
                  <a:cubicBezTo>
                    <a:pt x="5" y="151"/>
                    <a:pt x="0" y="148"/>
                    <a:pt x="6" y="146"/>
                  </a:cubicBezTo>
                  <a:cubicBezTo>
                    <a:pt x="23" y="141"/>
                    <a:pt x="28" y="146"/>
                    <a:pt x="32" y="107"/>
                  </a:cubicBezTo>
                  <a:cubicBezTo>
                    <a:pt x="42" y="23"/>
                    <a:pt x="42" y="23"/>
                    <a:pt x="42" y="23"/>
                  </a:cubicBezTo>
                  <a:cubicBezTo>
                    <a:pt x="43" y="9"/>
                    <a:pt x="26" y="7"/>
                    <a:pt x="18" y="4"/>
                  </a:cubicBezTo>
                  <a:cubicBezTo>
                    <a:pt x="16" y="4"/>
                    <a:pt x="15" y="0"/>
                    <a:pt x="18" y="0"/>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43" name="Freeform 41"/>
            <p:cNvSpPr>
              <a:spLocks/>
            </p:cNvSpPr>
            <p:nvPr/>
          </p:nvSpPr>
          <p:spPr bwMode="auto">
            <a:xfrm>
              <a:off x="1290" y="3431"/>
              <a:ext cx="41" cy="48"/>
            </a:xfrm>
            <a:custGeom>
              <a:avLst/>
              <a:gdLst>
                <a:gd name="T0" fmla="*/ 0 w 146"/>
                <a:gd name="T1" fmla="*/ 0 h 174"/>
                <a:gd name="T2" fmla="*/ 0 w 146"/>
                <a:gd name="T3" fmla="*/ 0 h 174"/>
                <a:gd name="T4" fmla="*/ 0 w 146"/>
                <a:gd name="T5" fmla="*/ 0 h 174"/>
                <a:gd name="T6" fmla="*/ 0 w 146"/>
                <a:gd name="T7" fmla="*/ 0 h 174"/>
                <a:gd name="T8" fmla="*/ 0 w 146"/>
                <a:gd name="T9" fmla="*/ 0 h 174"/>
                <a:gd name="T10" fmla="*/ 0 w 146"/>
                <a:gd name="T11" fmla="*/ 0 h 174"/>
                <a:gd name="T12" fmla="*/ 0 w 146"/>
                <a:gd name="T13" fmla="*/ 0 h 174"/>
                <a:gd name="T14" fmla="*/ 0 w 146"/>
                <a:gd name="T15" fmla="*/ 0 h 174"/>
                <a:gd name="T16" fmla="*/ 0 w 146"/>
                <a:gd name="T17" fmla="*/ 0 h 174"/>
                <a:gd name="T18" fmla="*/ 0 w 146"/>
                <a:gd name="T19" fmla="*/ 0 h 174"/>
                <a:gd name="T20" fmla="*/ 0 w 146"/>
                <a:gd name="T21" fmla="*/ 0 h 174"/>
                <a:gd name="T22" fmla="*/ 0 w 146"/>
                <a:gd name="T23" fmla="*/ 0 h 174"/>
                <a:gd name="T24" fmla="*/ 0 w 146"/>
                <a:gd name="T25" fmla="*/ 0 h 174"/>
                <a:gd name="T26" fmla="*/ 0 w 146"/>
                <a:gd name="T27" fmla="*/ 0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6"/>
                <a:gd name="T43" fmla="*/ 0 h 174"/>
                <a:gd name="T44" fmla="*/ 146 w 146"/>
                <a:gd name="T45" fmla="*/ 174 h 1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6" h="174">
                  <a:moveTo>
                    <a:pt x="141" y="48"/>
                  </a:moveTo>
                  <a:cubicBezTo>
                    <a:pt x="143" y="10"/>
                    <a:pt x="143" y="10"/>
                    <a:pt x="143" y="10"/>
                  </a:cubicBezTo>
                  <a:cubicBezTo>
                    <a:pt x="125" y="7"/>
                    <a:pt x="83" y="0"/>
                    <a:pt x="47" y="26"/>
                  </a:cubicBezTo>
                  <a:cubicBezTo>
                    <a:pt x="10" y="53"/>
                    <a:pt x="0" y="123"/>
                    <a:pt x="48" y="154"/>
                  </a:cubicBezTo>
                  <a:cubicBezTo>
                    <a:pt x="80" y="174"/>
                    <a:pt x="138" y="160"/>
                    <a:pt x="142" y="158"/>
                  </a:cubicBezTo>
                  <a:cubicBezTo>
                    <a:pt x="144" y="157"/>
                    <a:pt x="146" y="156"/>
                    <a:pt x="146" y="154"/>
                  </a:cubicBezTo>
                  <a:cubicBezTo>
                    <a:pt x="146" y="152"/>
                    <a:pt x="146" y="118"/>
                    <a:pt x="146" y="116"/>
                  </a:cubicBezTo>
                  <a:cubicBezTo>
                    <a:pt x="146" y="114"/>
                    <a:pt x="144" y="115"/>
                    <a:pt x="142" y="116"/>
                  </a:cubicBezTo>
                  <a:cubicBezTo>
                    <a:pt x="141" y="118"/>
                    <a:pt x="134" y="143"/>
                    <a:pt x="128" y="146"/>
                  </a:cubicBezTo>
                  <a:cubicBezTo>
                    <a:pt x="115" y="153"/>
                    <a:pt x="82" y="157"/>
                    <a:pt x="65" y="123"/>
                  </a:cubicBezTo>
                  <a:cubicBezTo>
                    <a:pt x="54" y="100"/>
                    <a:pt x="54" y="69"/>
                    <a:pt x="70" y="41"/>
                  </a:cubicBezTo>
                  <a:cubicBezTo>
                    <a:pt x="87" y="12"/>
                    <a:pt x="118" y="20"/>
                    <a:pt x="122" y="23"/>
                  </a:cubicBezTo>
                  <a:cubicBezTo>
                    <a:pt x="129" y="27"/>
                    <a:pt x="134" y="36"/>
                    <a:pt x="137" y="48"/>
                  </a:cubicBezTo>
                  <a:cubicBezTo>
                    <a:pt x="138" y="53"/>
                    <a:pt x="141" y="52"/>
                    <a:pt x="141" y="48"/>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sp>
          <p:nvSpPr>
            <p:cNvPr id="244" name="Freeform 42"/>
            <p:cNvSpPr>
              <a:spLocks/>
            </p:cNvSpPr>
            <p:nvPr/>
          </p:nvSpPr>
          <p:spPr bwMode="auto">
            <a:xfrm>
              <a:off x="1333" y="3423"/>
              <a:ext cx="14" cy="20"/>
            </a:xfrm>
            <a:custGeom>
              <a:avLst/>
              <a:gdLst>
                <a:gd name="T0" fmla="*/ 0 w 49"/>
                <a:gd name="T1" fmla="*/ 0 h 71"/>
                <a:gd name="T2" fmla="*/ 0 w 49"/>
                <a:gd name="T3" fmla="*/ 0 h 71"/>
                <a:gd name="T4" fmla="*/ 0 w 49"/>
                <a:gd name="T5" fmla="*/ 0 h 71"/>
                <a:gd name="T6" fmla="*/ 0 w 49"/>
                <a:gd name="T7" fmla="*/ 0 h 71"/>
                <a:gd name="T8" fmla="*/ 0 w 49"/>
                <a:gd name="T9" fmla="*/ 0 h 71"/>
                <a:gd name="T10" fmla="*/ 0 w 49"/>
                <a:gd name="T11" fmla="*/ 0 h 71"/>
                <a:gd name="T12" fmla="*/ 0 w 49"/>
                <a:gd name="T13" fmla="*/ 0 h 71"/>
                <a:gd name="T14" fmla="*/ 0 w 49"/>
                <a:gd name="T15" fmla="*/ 0 h 71"/>
                <a:gd name="T16" fmla="*/ 0 w 49"/>
                <a:gd name="T17" fmla="*/ 0 h 71"/>
                <a:gd name="T18" fmla="*/ 0 w 49"/>
                <a:gd name="T19" fmla="*/ 0 h 71"/>
                <a:gd name="T20" fmla="*/ 0 w 49"/>
                <a:gd name="T21" fmla="*/ 0 h 71"/>
                <a:gd name="T22" fmla="*/ 0 w 49"/>
                <a:gd name="T23" fmla="*/ 0 h 71"/>
                <a:gd name="T24" fmla="*/ 0 w 49"/>
                <a:gd name="T25" fmla="*/ 0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
                <a:gd name="T40" fmla="*/ 0 h 71"/>
                <a:gd name="T41" fmla="*/ 49 w 49"/>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 h="71">
                  <a:moveTo>
                    <a:pt x="1" y="17"/>
                  </a:moveTo>
                  <a:cubicBezTo>
                    <a:pt x="19" y="0"/>
                    <a:pt x="35" y="6"/>
                    <a:pt x="40" y="12"/>
                  </a:cubicBezTo>
                  <a:cubicBezTo>
                    <a:pt x="46" y="17"/>
                    <a:pt x="49" y="29"/>
                    <a:pt x="36" y="42"/>
                  </a:cubicBezTo>
                  <a:cubicBezTo>
                    <a:pt x="30" y="48"/>
                    <a:pt x="17" y="59"/>
                    <a:pt x="17" y="59"/>
                  </a:cubicBezTo>
                  <a:cubicBezTo>
                    <a:pt x="17" y="59"/>
                    <a:pt x="38" y="59"/>
                    <a:pt x="37" y="59"/>
                  </a:cubicBezTo>
                  <a:cubicBezTo>
                    <a:pt x="39" y="58"/>
                    <a:pt x="43" y="51"/>
                    <a:pt x="44" y="49"/>
                  </a:cubicBezTo>
                  <a:cubicBezTo>
                    <a:pt x="45" y="48"/>
                    <a:pt x="46" y="48"/>
                    <a:pt x="46" y="50"/>
                  </a:cubicBezTo>
                  <a:cubicBezTo>
                    <a:pt x="46" y="51"/>
                    <a:pt x="46" y="71"/>
                    <a:pt x="46" y="71"/>
                  </a:cubicBezTo>
                  <a:cubicBezTo>
                    <a:pt x="40" y="71"/>
                    <a:pt x="5" y="71"/>
                    <a:pt x="0" y="71"/>
                  </a:cubicBezTo>
                  <a:cubicBezTo>
                    <a:pt x="0" y="64"/>
                    <a:pt x="0" y="64"/>
                    <a:pt x="0" y="64"/>
                  </a:cubicBezTo>
                  <a:cubicBezTo>
                    <a:pt x="9" y="56"/>
                    <a:pt x="18" y="46"/>
                    <a:pt x="24" y="38"/>
                  </a:cubicBezTo>
                  <a:cubicBezTo>
                    <a:pt x="31" y="29"/>
                    <a:pt x="30" y="7"/>
                    <a:pt x="6" y="20"/>
                  </a:cubicBezTo>
                  <a:cubicBezTo>
                    <a:pt x="3" y="22"/>
                    <a:pt x="0" y="20"/>
                    <a:pt x="1" y="17"/>
                  </a:cubicBezTo>
                  <a:close/>
                </a:path>
              </a:pathLst>
            </a:custGeom>
            <a:solidFill>
              <a:srgbClr val="093A80"/>
            </a:solidFill>
            <a:ln w="9525">
              <a:noFill/>
              <a:round/>
              <a:headEnd/>
              <a:tailEnd/>
            </a:ln>
          </p:spPr>
          <p:txBody>
            <a:bodyPr>
              <a:prstTxWarp prst="textNoShape">
                <a:avLst/>
              </a:prstTxWarp>
            </a:bodyPr>
            <a:lstStyle/>
            <a:p>
              <a:pPr algn="ctr" rtl="0" fontAlgn="base">
                <a:spcBef>
                  <a:spcPct val="0"/>
                </a:spcBef>
                <a:spcAft>
                  <a:spcPct val="0"/>
                </a:spcAft>
              </a:pPr>
              <a:endParaRPr lang="en-US" sz="2400" kern="1200" dirty="0">
                <a:solidFill>
                  <a:srgbClr val="000000"/>
                </a:solidFill>
                <a:latin typeface="Arial" pitchFamily="-112" charset="0"/>
                <a:ea typeface="+mn-ea"/>
                <a:cs typeface="Arial" pitchFamily="-112" charset="0"/>
              </a:endParaRPr>
            </a:p>
          </p:txBody>
        </p:sp>
      </p:grpSp>
      <p:pic>
        <p:nvPicPr>
          <p:cNvPr id="245" name="Picture 19"/>
          <p:cNvPicPr>
            <a:picLocks noChangeAspect="1" noChangeArrowheads="1"/>
          </p:cNvPicPr>
          <p:nvPr/>
        </p:nvPicPr>
        <p:blipFill>
          <a:blip r:embed="rId5" cstate="print"/>
          <a:stretch>
            <a:fillRect/>
          </a:stretch>
        </p:blipFill>
        <p:spPr bwMode="auto">
          <a:xfrm>
            <a:off x="6266487" y="4525219"/>
            <a:ext cx="517910" cy="189479"/>
          </a:xfrm>
          <a:prstGeom prst="rect">
            <a:avLst/>
          </a:prstGeom>
          <a:noFill/>
          <a:ln w="9525">
            <a:noFill/>
            <a:miter lim="800000"/>
            <a:headEnd/>
            <a:tailEnd/>
          </a:ln>
        </p:spPr>
      </p:pic>
      <p:pic>
        <p:nvPicPr>
          <p:cNvPr id="246" name="Picture 20"/>
          <p:cNvPicPr>
            <a:picLocks noChangeAspect="1" noChangeArrowheads="1"/>
          </p:cNvPicPr>
          <p:nvPr/>
        </p:nvPicPr>
        <p:blipFill>
          <a:blip r:embed="rId6" cstate="print"/>
          <a:stretch>
            <a:fillRect/>
          </a:stretch>
        </p:blipFill>
        <p:spPr bwMode="auto">
          <a:xfrm>
            <a:off x="6905878" y="4525219"/>
            <a:ext cx="712534" cy="197495"/>
          </a:xfrm>
          <a:prstGeom prst="rect">
            <a:avLst/>
          </a:prstGeom>
          <a:noFill/>
          <a:ln w="9525">
            <a:noFill/>
            <a:miter lim="800000"/>
            <a:headEnd/>
            <a:tailEnd/>
          </a:ln>
        </p:spPr>
      </p:pic>
      <p:pic>
        <p:nvPicPr>
          <p:cNvPr id="247" name="Picture 18" descr="http://www.netapp.com/images/netapp-logo.gif"/>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745544" y="4480124"/>
            <a:ext cx="204532" cy="246575"/>
          </a:xfrm>
          <a:prstGeom prst="rect">
            <a:avLst/>
          </a:prstGeom>
          <a:noFill/>
          <a:ln w="9525">
            <a:noFill/>
            <a:miter lim="800000"/>
            <a:headEnd/>
            <a:tailEnd/>
          </a:ln>
        </p:spPr>
      </p:pic>
      <p:sp>
        <p:nvSpPr>
          <p:cNvPr id="251" name="Freeform 379"/>
          <p:cNvSpPr>
            <a:spLocks/>
          </p:cNvSpPr>
          <p:nvPr/>
        </p:nvSpPr>
        <p:spPr bwMode="gray">
          <a:xfrm>
            <a:off x="9070051" y="3978278"/>
            <a:ext cx="1147763" cy="242887"/>
          </a:xfrm>
          <a:custGeom>
            <a:avLst/>
            <a:gdLst>
              <a:gd name="T0" fmla="*/ 0 w 1581"/>
              <a:gd name="T1" fmla="*/ 2147483647 h 111"/>
              <a:gd name="T2" fmla="*/ 2147483647 w 1581"/>
              <a:gd name="T3" fmla="*/ 2147483647 h 111"/>
              <a:gd name="T4" fmla="*/ 2147483647 w 1581"/>
              <a:gd name="T5" fmla="*/ 2147483647 h 111"/>
              <a:gd name="T6" fmla="*/ 2147483647 w 1581"/>
              <a:gd name="T7" fmla="*/ 2147483647 h 111"/>
              <a:gd name="T8" fmla="*/ 2147483647 w 1581"/>
              <a:gd name="T9" fmla="*/ 2147483647 h 111"/>
              <a:gd name="T10" fmla="*/ 2147483647 w 1581"/>
              <a:gd name="T11" fmla="*/ 2147483647 h 111"/>
              <a:gd name="T12" fmla="*/ 2147483647 w 1581"/>
              <a:gd name="T13" fmla="*/ 0 h 111"/>
              <a:gd name="T14" fmla="*/ 2147483647 w 1581"/>
              <a:gd name="T15" fmla="*/ 2147483647 h 111"/>
              <a:gd name="T16" fmla="*/ 2147483647 w 1581"/>
              <a:gd name="T17" fmla="*/ 2147483647 h 111"/>
              <a:gd name="T18" fmla="*/ 2147483647 w 1581"/>
              <a:gd name="T19" fmla="*/ 2147483647 h 111"/>
              <a:gd name="T20" fmla="*/ 2147483647 w 1581"/>
              <a:gd name="T21" fmla="*/ 2147483647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1"/>
              <a:gd name="T34" fmla="*/ 0 h 111"/>
              <a:gd name="T35" fmla="*/ 1581 w 1581"/>
              <a:gd name="T36" fmla="*/ 111 h 1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1" h="111">
                <a:moveTo>
                  <a:pt x="0" y="54"/>
                </a:moveTo>
                <a:lnTo>
                  <a:pt x="648" y="54"/>
                </a:lnTo>
                <a:lnTo>
                  <a:pt x="684" y="33"/>
                </a:lnTo>
                <a:lnTo>
                  <a:pt x="726" y="78"/>
                </a:lnTo>
                <a:lnTo>
                  <a:pt x="759" y="6"/>
                </a:lnTo>
                <a:lnTo>
                  <a:pt x="813" y="111"/>
                </a:lnTo>
                <a:lnTo>
                  <a:pt x="876" y="0"/>
                </a:lnTo>
                <a:lnTo>
                  <a:pt x="915" y="75"/>
                </a:lnTo>
                <a:lnTo>
                  <a:pt x="960" y="33"/>
                </a:lnTo>
                <a:lnTo>
                  <a:pt x="1002" y="57"/>
                </a:lnTo>
                <a:lnTo>
                  <a:pt x="1581" y="57"/>
                </a:lnTo>
              </a:path>
            </a:pathLst>
          </a:custGeom>
          <a:noFill/>
          <a:ln w="28575">
            <a:solidFill>
              <a:srgbClr val="FFCC00"/>
            </a:solidFill>
            <a:round/>
            <a:headEnd/>
            <a:tailEnd type="triangle" w="med" len="med"/>
          </a:ln>
        </p:spPr>
        <p:txBody>
          <a:bodyPr/>
          <a:lstStyle/>
          <a:p>
            <a:pPr algn="ctr"/>
            <a:endParaRPr lang="en-US" dirty="0"/>
          </a:p>
        </p:txBody>
      </p:sp>
      <p:sp>
        <p:nvSpPr>
          <p:cNvPr id="270" name="Rectangle 269"/>
          <p:cNvSpPr/>
          <p:nvPr/>
        </p:nvSpPr>
        <p:spPr bwMode="auto">
          <a:xfrm rot="12079900">
            <a:off x="8839862" y="4534098"/>
            <a:ext cx="1458912" cy="77392"/>
          </a:xfrm>
          <a:prstGeom prst="rect">
            <a:avLst/>
          </a:prstGeom>
          <a:gradFill flip="none" rotWithShape="1">
            <a:gsLst>
              <a:gs pos="0">
                <a:schemeClr val="accent4"/>
              </a:gs>
              <a:gs pos="100000">
                <a:srgbClr val="FFFFFF">
                  <a:alpha val="0"/>
                </a:srgbClr>
              </a:gs>
            </a:gsLst>
            <a:lin ang="0" scaled="1"/>
            <a:tileRect/>
          </a:gradFill>
          <a:ln w="12700" cap="flat" cmpd="sng" algn="ctr">
            <a:noFill/>
            <a:prstDash val="solid"/>
            <a:round/>
            <a:headEnd type="none" w="med" len="med"/>
            <a:tailEnd type="none" w="med" len="med"/>
          </a:ln>
          <a:effectLst/>
        </p:spPr>
        <p:txBody>
          <a:bodyPr anchor="ctr"/>
          <a:lstStyle/>
          <a:p>
            <a:pPr algn="ctr">
              <a:defRPr/>
            </a:pPr>
            <a:endParaRPr lang="en-US" dirty="0">
              <a:solidFill>
                <a:srgbClr val="000000"/>
              </a:solidFill>
              <a:latin typeface="+mj-lt"/>
              <a:cs typeface="Arial" pitchFamily="-112" charset="0"/>
            </a:endParaRPr>
          </a:p>
        </p:txBody>
      </p:sp>
      <p:sp>
        <p:nvSpPr>
          <p:cNvPr id="271" name="Rectangle 270"/>
          <p:cNvSpPr/>
          <p:nvPr/>
        </p:nvSpPr>
        <p:spPr bwMode="auto">
          <a:xfrm rot="16200000">
            <a:off x="8543525" y="4453732"/>
            <a:ext cx="586847" cy="84670"/>
          </a:xfrm>
          <a:prstGeom prst="rect">
            <a:avLst/>
          </a:prstGeom>
          <a:gradFill flip="none" rotWithShape="1">
            <a:gsLst>
              <a:gs pos="0">
                <a:schemeClr val="accent4"/>
              </a:gs>
              <a:gs pos="100000">
                <a:srgbClr val="FFFFFF">
                  <a:alpha val="0"/>
                </a:srgbClr>
              </a:gs>
            </a:gsLst>
            <a:lin ang="0" scaled="1"/>
            <a:tileRect/>
          </a:gradFill>
          <a:ln w="12700" cap="flat" cmpd="sng" algn="ctr">
            <a:noFill/>
            <a:prstDash val="solid"/>
            <a:round/>
            <a:headEnd type="none" w="med" len="med"/>
            <a:tailEnd type="none" w="med" len="med"/>
          </a:ln>
          <a:effectLst/>
        </p:spPr>
        <p:txBody>
          <a:bodyPr anchor="ctr"/>
          <a:lstStyle/>
          <a:p>
            <a:pPr algn="ctr">
              <a:defRPr/>
            </a:pPr>
            <a:endParaRPr lang="en-US" dirty="0">
              <a:solidFill>
                <a:srgbClr val="000000"/>
              </a:solidFill>
              <a:latin typeface="+mj-lt"/>
              <a:cs typeface="Arial" pitchFamily="-112" charset="0"/>
            </a:endParaRPr>
          </a:p>
        </p:txBody>
      </p:sp>
      <p:pic>
        <p:nvPicPr>
          <p:cNvPr id="273" name="Picture 374" descr="utilization2.png"/>
          <p:cNvPicPr>
            <a:picLocks noChangeAspect="1"/>
          </p:cNvPicPr>
          <p:nvPr/>
        </p:nvPicPr>
        <p:blipFill>
          <a:blip r:embed="rId3" cstate="print"/>
          <a:srcRect/>
          <a:stretch>
            <a:fillRect/>
          </a:stretch>
        </p:blipFill>
        <p:spPr bwMode="auto">
          <a:xfrm>
            <a:off x="8439280" y="4738687"/>
            <a:ext cx="795337" cy="519113"/>
          </a:xfrm>
          <a:prstGeom prst="rect">
            <a:avLst/>
          </a:prstGeom>
          <a:noFill/>
          <a:ln w="9525">
            <a:noFill/>
            <a:miter lim="800000"/>
            <a:headEnd/>
            <a:tailEnd/>
          </a:ln>
        </p:spPr>
      </p:pic>
      <p:pic>
        <p:nvPicPr>
          <p:cNvPr id="275" name="Picture 374" descr="utilization2.png"/>
          <p:cNvPicPr>
            <a:picLocks noChangeAspect="1"/>
          </p:cNvPicPr>
          <p:nvPr/>
        </p:nvPicPr>
        <p:blipFill>
          <a:blip r:embed="rId3" cstate="print"/>
          <a:srcRect/>
          <a:stretch>
            <a:fillRect/>
          </a:stretch>
        </p:blipFill>
        <p:spPr bwMode="auto">
          <a:xfrm>
            <a:off x="10073353" y="4738687"/>
            <a:ext cx="795337" cy="519113"/>
          </a:xfrm>
          <a:prstGeom prst="rect">
            <a:avLst/>
          </a:prstGeom>
          <a:noFill/>
          <a:ln w="9525">
            <a:noFill/>
            <a:miter lim="800000"/>
            <a:headEnd/>
            <a:tailEnd/>
          </a:ln>
        </p:spPr>
      </p:pic>
      <p:sp>
        <p:nvSpPr>
          <p:cNvPr id="276" name="Left-Right Arrow 275"/>
          <p:cNvSpPr/>
          <p:nvPr/>
        </p:nvSpPr>
        <p:spPr bwMode="auto">
          <a:xfrm>
            <a:off x="8907595" y="3434816"/>
            <a:ext cx="1554162" cy="223838"/>
          </a:xfrm>
          <a:prstGeom prst="leftRightArrow">
            <a:avLst>
              <a:gd name="adj1" fmla="val 67910"/>
              <a:gd name="adj2" fmla="val 39474"/>
            </a:avLst>
          </a:prstGeom>
          <a:solidFill>
            <a:schemeClr val="accent3"/>
          </a:solidFill>
          <a:ln w="19050" cap="flat" cmpd="sng" algn="ctr">
            <a:noFill/>
            <a:prstDash val="solid"/>
            <a:round/>
            <a:headEnd type="none" w="med" len="med"/>
            <a:tailEnd type="none" w="med" len="med"/>
          </a:ln>
          <a:effectLst/>
        </p:spPr>
        <p:txBody>
          <a:bodyPr bIns="64008" anchor="ctr"/>
          <a:lstStyle/>
          <a:p>
            <a:pPr algn="ctr">
              <a:defRPr/>
            </a:pPr>
            <a:r>
              <a:rPr lang="en-US" sz="900" dirty="0">
                <a:solidFill>
                  <a:schemeClr val="bg1"/>
                </a:solidFill>
                <a:latin typeface="Calibri"/>
                <a:cs typeface="Arial" charset="0"/>
              </a:rPr>
              <a:t>Synch/</a:t>
            </a:r>
            <a:r>
              <a:rPr lang="en-US" sz="900" dirty="0" err="1">
                <a:solidFill>
                  <a:schemeClr val="bg1"/>
                </a:solidFill>
                <a:latin typeface="Calibri"/>
                <a:cs typeface="Arial" charset="0"/>
              </a:rPr>
              <a:t>Asynch</a:t>
            </a:r>
            <a:r>
              <a:rPr lang="en-US" sz="900" dirty="0">
                <a:solidFill>
                  <a:schemeClr val="bg1"/>
                </a:solidFill>
                <a:latin typeface="Calibri"/>
                <a:cs typeface="Arial" charset="0"/>
              </a:rPr>
              <a:t>  Replication</a:t>
            </a:r>
          </a:p>
        </p:txBody>
      </p:sp>
      <p:pic>
        <p:nvPicPr>
          <p:cNvPr id="277" name="Picture 208" descr="DWB_medserver_4.png"/>
          <p:cNvPicPr>
            <a:picLocks noChangeAspect="1"/>
          </p:cNvPicPr>
          <p:nvPr/>
        </p:nvPicPr>
        <p:blipFill>
          <a:blip r:embed="rId4" cstate="print"/>
          <a:srcRect/>
          <a:stretch>
            <a:fillRect/>
          </a:stretch>
        </p:blipFill>
        <p:spPr bwMode="auto">
          <a:xfrm>
            <a:off x="8532812" y="3657600"/>
            <a:ext cx="482470" cy="715219"/>
          </a:xfrm>
          <a:prstGeom prst="rect">
            <a:avLst/>
          </a:prstGeom>
          <a:noFill/>
          <a:ln w="9525">
            <a:noFill/>
            <a:miter lim="800000"/>
            <a:headEnd/>
            <a:tailEnd/>
          </a:ln>
        </p:spPr>
      </p:pic>
      <p:pic>
        <p:nvPicPr>
          <p:cNvPr id="278" name="Picture 208" descr="DWB_medserver_4.png"/>
          <p:cNvPicPr>
            <a:picLocks noChangeAspect="1"/>
          </p:cNvPicPr>
          <p:nvPr/>
        </p:nvPicPr>
        <p:blipFill>
          <a:blip r:embed="rId4" cstate="print"/>
          <a:srcRect/>
          <a:stretch>
            <a:fillRect/>
          </a:stretch>
        </p:blipFill>
        <p:spPr bwMode="auto">
          <a:xfrm>
            <a:off x="10285412" y="3657600"/>
            <a:ext cx="482470" cy="715219"/>
          </a:xfrm>
          <a:prstGeom prst="rect">
            <a:avLst/>
          </a:prstGeom>
          <a:noFill/>
          <a:ln w="9525">
            <a:noFill/>
            <a:miter lim="800000"/>
            <a:headEnd/>
            <a:tailEnd/>
          </a:ln>
        </p:spPr>
      </p:pic>
      <p:pic>
        <p:nvPicPr>
          <p:cNvPr id="69" name="Picture 208" descr="DWB_medserver_4.png"/>
          <p:cNvPicPr>
            <a:picLocks noChangeAspect="1"/>
          </p:cNvPicPr>
          <p:nvPr/>
        </p:nvPicPr>
        <p:blipFill>
          <a:blip r:embed="rId4" cstate="print"/>
          <a:srcRect/>
          <a:stretch>
            <a:fillRect/>
          </a:stretch>
        </p:blipFill>
        <p:spPr bwMode="auto">
          <a:xfrm>
            <a:off x="4926142" y="3505200"/>
            <a:ext cx="482470" cy="715219"/>
          </a:xfrm>
          <a:prstGeom prst="rect">
            <a:avLst/>
          </a:prstGeom>
          <a:noFill/>
          <a:ln w="9525">
            <a:noFill/>
            <a:miter lim="800000"/>
            <a:headEnd/>
            <a:tailEnd/>
          </a:ln>
        </p:spPr>
      </p:pic>
      <p:sp>
        <p:nvSpPr>
          <p:cNvPr id="199" name="Rectangle 11"/>
          <p:cNvSpPr>
            <a:spLocks noChangeArrowheads="1"/>
          </p:cNvSpPr>
          <p:nvPr/>
        </p:nvSpPr>
        <p:spPr bwMode="auto">
          <a:xfrm>
            <a:off x="4646612" y="4068019"/>
            <a:ext cx="2753946" cy="294097"/>
          </a:xfrm>
          <a:prstGeom prst="rect">
            <a:avLst/>
          </a:prstGeom>
          <a:solidFill>
            <a:schemeClr val="accent2"/>
          </a:solidFill>
          <a:ln>
            <a:headEnd/>
            <a:tailEn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anchor="ctr"/>
          <a:lstStyle/>
          <a:p>
            <a:pPr algn="ctr">
              <a:spcAft>
                <a:spcPts val="1000"/>
              </a:spcAft>
              <a:defRPr/>
            </a:pPr>
            <a:r>
              <a:rPr lang="en-US" sz="1400" dirty="0">
                <a:solidFill>
                  <a:srgbClr val="404040"/>
                </a:solidFill>
              </a:rPr>
              <a:t>Dynamic </a:t>
            </a:r>
            <a:r>
              <a:rPr lang="en-US" sz="1400" dirty="0" smtClean="0">
                <a:solidFill>
                  <a:srgbClr val="404040"/>
                </a:solidFill>
              </a:rPr>
              <a:t>Multi-</a:t>
            </a:r>
            <a:r>
              <a:rPr lang="en-US" sz="1400" dirty="0" err="1" smtClean="0">
                <a:solidFill>
                  <a:srgbClr val="404040"/>
                </a:solidFill>
              </a:rPr>
              <a:t>pathing</a:t>
            </a:r>
            <a:r>
              <a:rPr lang="en-US" sz="1400" dirty="0" smtClean="0">
                <a:solidFill>
                  <a:srgbClr val="404040"/>
                </a:solidFill>
              </a:rPr>
              <a:t> </a:t>
            </a:r>
            <a:r>
              <a:rPr lang="en-US" sz="1400" dirty="0">
                <a:solidFill>
                  <a:srgbClr val="404040"/>
                </a:solidFill>
              </a:rPr>
              <a:t>(DMP)</a:t>
            </a:r>
          </a:p>
        </p:txBody>
      </p:sp>
    </p:spTree>
    <p:extLst>
      <p:ext uri="{BB962C8B-B14F-4D97-AF65-F5344CB8AC3E}">
        <p14:creationId xmlns:p14="http://schemas.microsoft.com/office/powerpoint/2010/main" val="391967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InfoScale maps storage to information to meet the demands of business</a:t>
            </a:r>
            <a:endParaRPr lang="en-GB" dirty="0"/>
          </a:p>
        </p:txBody>
      </p:sp>
      <p:sp>
        <p:nvSpPr>
          <p:cNvPr id="25" name="Rectangle 24"/>
          <p:cNvSpPr/>
          <p:nvPr/>
        </p:nvSpPr>
        <p:spPr bwMode="auto">
          <a:xfrm>
            <a:off x="1065212" y="2739732"/>
            <a:ext cx="5029200" cy="2822868"/>
          </a:xfrm>
          <a:prstGeom prst="rect">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a:t>SmartIO</a:t>
            </a:r>
          </a:p>
        </p:txBody>
      </p:sp>
      <p:sp>
        <p:nvSpPr>
          <p:cNvPr id="19" name="Rectangle 18"/>
          <p:cNvSpPr/>
          <p:nvPr/>
        </p:nvSpPr>
        <p:spPr bwMode="auto">
          <a:xfrm>
            <a:off x="6170612" y="2739732"/>
            <a:ext cx="5029200" cy="2822868"/>
          </a:xfrm>
          <a:prstGeom prst="rect">
            <a:avLst/>
          </a:prstGeom>
          <a:solidFill>
            <a:srgbClr val="FADBD2"/>
          </a:solidFill>
          <a:ln w="19050" cap="flat" cmpd="sng" algn="ctr">
            <a:solidFill>
              <a:schemeClr val="accent1"/>
            </a:solidFill>
            <a:prstDash val="solid"/>
            <a:round/>
            <a:headEnd type="none" w="med" len="med"/>
            <a:tailEnd type="none" w="med" len="med"/>
          </a:ln>
          <a:effectLst/>
        </p:spPr>
        <p:txBody>
          <a:bodyPr vert="horz" wrap="square" lIns="182880" tIns="137160" rIns="91440" bIns="45720" numCol="1" rtlCol="0" anchor="t" anchorCtr="0" compatLnSpc="1">
            <a:prstTxWarp prst="textNoShape">
              <a:avLst/>
            </a:prstTxWarp>
          </a:bodyPr>
          <a:lstStyle/>
          <a:p>
            <a:pPr algn="ctr">
              <a:lnSpc>
                <a:spcPct val="90000"/>
              </a:lnSpc>
            </a:pPr>
            <a:r>
              <a:rPr lang="en-US" sz="1600" b="1" dirty="0"/>
              <a:t>Storage Tiering</a:t>
            </a:r>
          </a:p>
          <a:p>
            <a:pPr>
              <a:lnSpc>
                <a:spcPct val="90000"/>
              </a:lnSpc>
            </a:pPr>
            <a:endParaRPr lang="en-US" sz="1600" dirty="0">
              <a:solidFill>
                <a:srgbClr val="414142"/>
              </a:solidFill>
            </a:endParaRPr>
          </a:p>
        </p:txBody>
      </p:sp>
      <p:sp>
        <p:nvSpPr>
          <p:cNvPr id="31" name="Slide Number Placeholder 4"/>
          <p:cNvSpPr>
            <a:spLocks noGrp="1"/>
          </p:cNvSpPr>
          <p:nvPr>
            <p:ph type="sldNum" sz="quarter" idx="12"/>
          </p:nvPr>
        </p:nvSpPr>
        <p:spPr>
          <a:xfrm>
            <a:off x="609441" y="6425184"/>
            <a:ext cx="406294" cy="182880"/>
          </a:xfrm>
        </p:spPr>
        <p:txBody>
          <a:bodyPr/>
          <a:lstStyle/>
          <a:p>
            <a:pPr algn="l"/>
            <a:fld id="{C1960183-D323-4677-9D78-78D1D39B0029}" type="slidenum">
              <a:rPr lang="en-US" smtClean="0"/>
              <a:pPr algn="l"/>
              <a:t>9</a:t>
            </a:fld>
            <a:endParaRPr lang="en-US" dirty="0"/>
          </a:p>
        </p:txBody>
      </p:sp>
      <p:sp>
        <p:nvSpPr>
          <p:cNvPr id="12" name="Footer Placeholder 11"/>
          <p:cNvSpPr>
            <a:spLocks noGrp="1"/>
          </p:cNvSpPr>
          <p:nvPr>
            <p:ph type="ftr" sz="quarter" idx="11"/>
          </p:nvPr>
        </p:nvSpPr>
        <p:spPr/>
        <p:txBody>
          <a:bodyPr/>
          <a:lstStyle/>
          <a:p>
            <a:r>
              <a:rPr lang="en-US" smtClean="0"/>
              <a:t>Copyright © 2015 Symantec Corporation</a:t>
            </a:r>
            <a:endParaRPr lang="en-US"/>
          </a:p>
        </p:txBody>
      </p:sp>
      <p:sp>
        <p:nvSpPr>
          <p:cNvPr id="62" name="Rectangle 61"/>
          <p:cNvSpPr/>
          <p:nvPr/>
        </p:nvSpPr>
        <p:spPr bwMode="auto">
          <a:xfrm>
            <a:off x="1065212" y="2269544"/>
            <a:ext cx="10134600" cy="457200"/>
          </a:xfrm>
          <a:prstGeom prst="rect">
            <a:avLst/>
          </a:prstGeom>
          <a:solidFill>
            <a:schemeClr val="accent1"/>
          </a:solid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r>
              <a:rPr lang="en-US" b="1" dirty="0" smtClean="0">
                <a:solidFill>
                  <a:schemeClr val="bg1"/>
                </a:solidFill>
              </a:rPr>
              <a:t>Intelligent Information Mapping (Quality-of-Service)</a:t>
            </a:r>
            <a:endParaRPr kumimoji="0" lang="en-US" b="1" i="0" u="none" strike="noStrike" cap="none" normalizeH="0" baseline="0" dirty="0" smtClean="0">
              <a:ln>
                <a:noFill/>
              </a:ln>
              <a:solidFill>
                <a:schemeClr val="bg1"/>
              </a:solidFill>
              <a:effectLst/>
            </a:endParaRPr>
          </a:p>
        </p:txBody>
      </p:sp>
      <p:sp>
        <p:nvSpPr>
          <p:cNvPr id="6" name="TextBox 5"/>
          <p:cNvSpPr txBox="1"/>
          <p:nvPr/>
        </p:nvSpPr>
        <p:spPr bwMode="ltGray">
          <a:xfrm>
            <a:off x="4946129" y="1600200"/>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endParaRPr lang="en-US" dirty="0"/>
          </a:p>
        </p:txBody>
      </p:sp>
      <p:grpSp>
        <p:nvGrpSpPr>
          <p:cNvPr id="27" name="Group 26"/>
          <p:cNvGrpSpPr/>
          <p:nvPr/>
        </p:nvGrpSpPr>
        <p:grpSpPr>
          <a:xfrm>
            <a:off x="8990012" y="3885770"/>
            <a:ext cx="584200" cy="610030"/>
            <a:chOff x="2362200" y="5624808"/>
            <a:chExt cx="584200" cy="610030"/>
          </a:xfrm>
        </p:grpSpPr>
        <p:pic>
          <p:nvPicPr>
            <p:cNvPr id="28" name="Picture 27" descr="storage_gold.png"/>
            <p:cNvPicPr>
              <a:picLocks noChangeAspect="1"/>
            </p:cNvPicPr>
            <p:nvPr/>
          </p:nvPicPr>
          <p:blipFill>
            <a:blip r:embed="rId3"/>
            <a:stretch>
              <a:fillRect/>
            </a:stretch>
          </p:blipFill>
          <p:spPr>
            <a:xfrm>
              <a:off x="2362200" y="5764507"/>
              <a:ext cx="584200" cy="470331"/>
            </a:xfrm>
            <a:prstGeom prst="rect">
              <a:avLst/>
            </a:prstGeom>
          </p:spPr>
        </p:pic>
        <p:pic>
          <p:nvPicPr>
            <p:cNvPr id="29" name="Picture 28" descr="storage_gold.png"/>
            <p:cNvPicPr>
              <a:picLocks noChangeAspect="1"/>
            </p:cNvPicPr>
            <p:nvPr/>
          </p:nvPicPr>
          <p:blipFill>
            <a:blip r:embed="rId3"/>
            <a:stretch>
              <a:fillRect/>
            </a:stretch>
          </p:blipFill>
          <p:spPr>
            <a:xfrm>
              <a:off x="2362200" y="5624808"/>
              <a:ext cx="584200" cy="470331"/>
            </a:xfrm>
            <a:prstGeom prst="rect">
              <a:avLst/>
            </a:prstGeom>
          </p:spPr>
        </p:pic>
      </p:grpSp>
      <p:grpSp>
        <p:nvGrpSpPr>
          <p:cNvPr id="30" name="Group 53"/>
          <p:cNvGrpSpPr>
            <a:grpSpLocks/>
          </p:cNvGrpSpPr>
          <p:nvPr/>
        </p:nvGrpSpPr>
        <p:grpSpPr bwMode="auto">
          <a:xfrm>
            <a:off x="8990029" y="4501622"/>
            <a:ext cx="584166" cy="603778"/>
            <a:chOff x="4182166" y="5475918"/>
            <a:chExt cx="788729" cy="815500"/>
          </a:xfrm>
        </p:grpSpPr>
        <p:pic>
          <p:nvPicPr>
            <p:cNvPr id="32" name="Picture 105" descr="bigstorage.png"/>
            <p:cNvPicPr>
              <a:picLocks noChangeAspect="1"/>
            </p:cNvPicPr>
            <p:nvPr/>
          </p:nvPicPr>
          <p:blipFill>
            <a:blip r:embed="rId4"/>
            <a:srcRect/>
            <a:stretch>
              <a:fillRect/>
            </a:stretch>
          </p:blipFill>
          <p:spPr bwMode="auto">
            <a:xfrm>
              <a:off x="4182167" y="5663388"/>
              <a:ext cx="788728" cy="628030"/>
            </a:xfrm>
            <a:prstGeom prst="rect">
              <a:avLst/>
            </a:prstGeom>
            <a:noFill/>
            <a:ln w="9525">
              <a:noFill/>
              <a:miter lim="800000"/>
              <a:headEnd/>
              <a:tailEnd/>
            </a:ln>
          </p:spPr>
        </p:pic>
        <p:pic>
          <p:nvPicPr>
            <p:cNvPr id="33" name="Picture 105" descr="bigstorage.png"/>
            <p:cNvPicPr>
              <a:picLocks noChangeAspect="1"/>
            </p:cNvPicPr>
            <p:nvPr/>
          </p:nvPicPr>
          <p:blipFill>
            <a:blip r:embed="rId4"/>
            <a:srcRect/>
            <a:stretch>
              <a:fillRect/>
            </a:stretch>
          </p:blipFill>
          <p:spPr bwMode="auto">
            <a:xfrm>
              <a:off x="4182166" y="5475918"/>
              <a:ext cx="788728" cy="628030"/>
            </a:xfrm>
            <a:prstGeom prst="rect">
              <a:avLst/>
            </a:prstGeom>
            <a:noFill/>
            <a:ln w="9525">
              <a:noFill/>
              <a:miter lim="800000"/>
              <a:headEnd/>
              <a:tailEnd/>
            </a:ln>
          </p:spPr>
        </p:pic>
      </p:grpSp>
      <p:pic>
        <p:nvPicPr>
          <p:cNvPr id="34" name="Picture 33" descr="SSD.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990012" y="3276600"/>
            <a:ext cx="577008" cy="389277"/>
          </a:xfrm>
          <a:prstGeom prst="rect">
            <a:avLst/>
          </a:prstGeom>
        </p:spPr>
      </p:pic>
      <p:sp>
        <p:nvSpPr>
          <p:cNvPr id="35" name="TextBox 34"/>
          <p:cNvSpPr txBox="1"/>
          <p:nvPr/>
        </p:nvSpPr>
        <p:spPr bwMode="ltGray">
          <a:xfrm>
            <a:off x="8075612" y="3358622"/>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r>
              <a:rPr lang="en-US" dirty="0" smtClean="0"/>
              <a:t>Tier 1</a:t>
            </a:r>
          </a:p>
        </p:txBody>
      </p:sp>
      <p:sp>
        <p:nvSpPr>
          <p:cNvPr id="36" name="TextBox 35"/>
          <p:cNvSpPr txBox="1"/>
          <p:nvPr/>
        </p:nvSpPr>
        <p:spPr bwMode="ltGray">
          <a:xfrm>
            <a:off x="8075612" y="3927211"/>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r>
              <a:rPr lang="en-US" dirty="0" smtClean="0"/>
              <a:t>Tier 2</a:t>
            </a:r>
          </a:p>
        </p:txBody>
      </p:sp>
      <p:sp>
        <p:nvSpPr>
          <p:cNvPr id="37" name="TextBox 36"/>
          <p:cNvSpPr txBox="1"/>
          <p:nvPr/>
        </p:nvSpPr>
        <p:spPr bwMode="ltGray">
          <a:xfrm>
            <a:off x="8075612" y="4495800"/>
            <a:ext cx="914400" cy="914400"/>
          </a:xfrm>
          <a:prstGeom prst="rect">
            <a:avLst/>
          </a:prstGeom>
          <a:noFill/>
          <a:ln w="9525">
            <a:noFill/>
            <a:miter lim="800000"/>
            <a:headEnd/>
            <a:tailEnd/>
          </a:ln>
        </p:spPr>
        <p:txBody>
          <a:bodyPr wrap="none" lIns="0" tIns="0" rIns="0" bIns="0" rtlCol="0" anchor="t" anchorCtr="0">
            <a:noAutofit/>
          </a:bodyPr>
          <a:lstStyle/>
          <a:p>
            <a:pPr>
              <a:lnSpc>
                <a:spcPct val="90000"/>
              </a:lnSpc>
              <a:spcBef>
                <a:spcPts val="0"/>
              </a:spcBef>
            </a:pPr>
            <a:r>
              <a:rPr lang="en-US" dirty="0" smtClean="0"/>
              <a:t>Tier 3</a:t>
            </a:r>
          </a:p>
        </p:txBody>
      </p:sp>
      <p:pic>
        <p:nvPicPr>
          <p:cNvPr id="57" name="Picture 208" descr="DWB_medserver_4.png"/>
          <p:cNvPicPr>
            <a:picLocks noChangeAspect="1"/>
          </p:cNvPicPr>
          <p:nvPr/>
        </p:nvPicPr>
        <p:blipFill>
          <a:blip r:embed="rId6" cstate="print"/>
          <a:srcRect/>
          <a:stretch>
            <a:fillRect/>
          </a:stretch>
        </p:blipFill>
        <p:spPr bwMode="auto">
          <a:xfrm>
            <a:off x="2665412" y="3392240"/>
            <a:ext cx="558670" cy="828179"/>
          </a:xfrm>
          <a:prstGeom prst="rect">
            <a:avLst/>
          </a:prstGeom>
          <a:noFill/>
          <a:ln w="9525">
            <a:noFill/>
            <a:miter lim="800000"/>
            <a:headEnd/>
            <a:tailEnd/>
          </a:ln>
        </p:spPr>
      </p:pic>
      <p:pic>
        <p:nvPicPr>
          <p:cNvPr id="58" name="Picture 57" descr="SSD.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741612" y="3733800"/>
            <a:ext cx="464060" cy="313077"/>
          </a:xfrm>
          <a:prstGeom prst="rect">
            <a:avLst/>
          </a:prstGeom>
        </p:spPr>
      </p:pic>
      <p:pic>
        <p:nvPicPr>
          <p:cNvPr id="59" name="Picture 208" descr="DWB_medserver_4.png"/>
          <p:cNvPicPr>
            <a:picLocks noChangeAspect="1"/>
          </p:cNvPicPr>
          <p:nvPr/>
        </p:nvPicPr>
        <p:blipFill>
          <a:blip r:embed="rId6" cstate="print"/>
          <a:srcRect/>
          <a:stretch>
            <a:fillRect/>
          </a:stretch>
        </p:blipFill>
        <p:spPr bwMode="auto">
          <a:xfrm>
            <a:off x="4087942" y="3392240"/>
            <a:ext cx="558670" cy="828179"/>
          </a:xfrm>
          <a:prstGeom prst="rect">
            <a:avLst/>
          </a:prstGeom>
          <a:noFill/>
          <a:ln w="9525">
            <a:noFill/>
            <a:miter lim="800000"/>
            <a:headEnd/>
            <a:tailEnd/>
          </a:ln>
        </p:spPr>
      </p:pic>
      <p:pic>
        <p:nvPicPr>
          <p:cNvPr id="60" name="Picture 59" descr="SSD.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164142" y="3733800"/>
            <a:ext cx="464060" cy="313077"/>
          </a:xfrm>
          <a:prstGeom prst="rect">
            <a:avLst/>
          </a:prstGeom>
        </p:spPr>
      </p:pic>
      <p:sp>
        <p:nvSpPr>
          <p:cNvPr id="61" name="Rectangle 60"/>
          <p:cNvSpPr/>
          <p:nvPr/>
        </p:nvSpPr>
        <p:spPr bwMode="auto">
          <a:xfrm>
            <a:off x="2513012" y="3733800"/>
            <a:ext cx="2209800" cy="381000"/>
          </a:xfrm>
          <a:prstGeom prst="rect">
            <a:avLst/>
          </a:prstGeom>
          <a:noFill/>
          <a:ln w="19050" cap="flat" cmpd="sng" algn="ctr">
            <a:solidFill>
              <a:schemeClr val="accent3">
                <a:lumMod val="75000"/>
              </a:schemeClr>
            </a:solidFill>
            <a:prstDash val="dash"/>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000" dirty="0" smtClean="0">
                <a:solidFill>
                  <a:schemeClr val="accent3">
                    <a:lumMod val="75000"/>
                  </a:schemeClr>
                </a:solidFill>
                <a:latin typeface="+mn-lt"/>
              </a:rPr>
              <a:t>Protected</a:t>
            </a:r>
          </a:p>
        </p:txBody>
      </p:sp>
      <p:grpSp>
        <p:nvGrpSpPr>
          <p:cNvPr id="63" name="Group 53"/>
          <p:cNvGrpSpPr>
            <a:grpSpLocks/>
          </p:cNvGrpSpPr>
          <p:nvPr/>
        </p:nvGrpSpPr>
        <p:grpSpPr bwMode="auto">
          <a:xfrm>
            <a:off x="2741612" y="4495800"/>
            <a:ext cx="507966" cy="527578"/>
            <a:chOff x="4182166" y="5475918"/>
            <a:chExt cx="788729" cy="815500"/>
          </a:xfrm>
        </p:grpSpPr>
        <p:pic>
          <p:nvPicPr>
            <p:cNvPr id="64" name="Picture 105" descr="bigstorage.png"/>
            <p:cNvPicPr>
              <a:picLocks noChangeAspect="1"/>
            </p:cNvPicPr>
            <p:nvPr/>
          </p:nvPicPr>
          <p:blipFill>
            <a:blip r:embed="rId4"/>
            <a:srcRect/>
            <a:stretch>
              <a:fillRect/>
            </a:stretch>
          </p:blipFill>
          <p:spPr bwMode="auto">
            <a:xfrm>
              <a:off x="4182167" y="5663388"/>
              <a:ext cx="788728" cy="628030"/>
            </a:xfrm>
            <a:prstGeom prst="rect">
              <a:avLst/>
            </a:prstGeom>
            <a:noFill/>
            <a:ln w="9525">
              <a:noFill/>
              <a:miter lim="800000"/>
              <a:headEnd/>
              <a:tailEnd/>
            </a:ln>
          </p:spPr>
        </p:pic>
        <p:pic>
          <p:nvPicPr>
            <p:cNvPr id="65" name="Picture 105" descr="bigstorage.png"/>
            <p:cNvPicPr>
              <a:picLocks noChangeAspect="1"/>
            </p:cNvPicPr>
            <p:nvPr/>
          </p:nvPicPr>
          <p:blipFill>
            <a:blip r:embed="rId4"/>
            <a:srcRect/>
            <a:stretch>
              <a:fillRect/>
            </a:stretch>
          </p:blipFill>
          <p:spPr bwMode="auto">
            <a:xfrm>
              <a:off x="4182166" y="5475918"/>
              <a:ext cx="788728" cy="628030"/>
            </a:xfrm>
            <a:prstGeom prst="rect">
              <a:avLst/>
            </a:prstGeom>
            <a:noFill/>
            <a:ln w="9525">
              <a:noFill/>
              <a:miter lim="800000"/>
              <a:headEnd/>
              <a:tailEnd/>
            </a:ln>
          </p:spPr>
        </p:pic>
      </p:grpSp>
      <p:grpSp>
        <p:nvGrpSpPr>
          <p:cNvPr id="66" name="Group 53"/>
          <p:cNvGrpSpPr>
            <a:grpSpLocks/>
          </p:cNvGrpSpPr>
          <p:nvPr/>
        </p:nvGrpSpPr>
        <p:grpSpPr bwMode="auto">
          <a:xfrm>
            <a:off x="3389312" y="4495800"/>
            <a:ext cx="507966" cy="527578"/>
            <a:chOff x="4182166" y="5475918"/>
            <a:chExt cx="788729" cy="815500"/>
          </a:xfrm>
        </p:grpSpPr>
        <p:pic>
          <p:nvPicPr>
            <p:cNvPr id="67" name="Picture 105" descr="bigstorage.png"/>
            <p:cNvPicPr>
              <a:picLocks noChangeAspect="1"/>
            </p:cNvPicPr>
            <p:nvPr/>
          </p:nvPicPr>
          <p:blipFill>
            <a:blip r:embed="rId4"/>
            <a:srcRect/>
            <a:stretch>
              <a:fillRect/>
            </a:stretch>
          </p:blipFill>
          <p:spPr bwMode="auto">
            <a:xfrm>
              <a:off x="4182167" y="5663388"/>
              <a:ext cx="788728" cy="628030"/>
            </a:xfrm>
            <a:prstGeom prst="rect">
              <a:avLst/>
            </a:prstGeom>
            <a:noFill/>
            <a:ln w="9525">
              <a:noFill/>
              <a:miter lim="800000"/>
              <a:headEnd/>
              <a:tailEnd/>
            </a:ln>
          </p:spPr>
        </p:pic>
        <p:pic>
          <p:nvPicPr>
            <p:cNvPr id="68" name="Picture 105" descr="bigstorage.png"/>
            <p:cNvPicPr>
              <a:picLocks noChangeAspect="1"/>
            </p:cNvPicPr>
            <p:nvPr/>
          </p:nvPicPr>
          <p:blipFill>
            <a:blip r:embed="rId4"/>
            <a:srcRect/>
            <a:stretch>
              <a:fillRect/>
            </a:stretch>
          </p:blipFill>
          <p:spPr bwMode="auto">
            <a:xfrm>
              <a:off x="4182166" y="5475918"/>
              <a:ext cx="788728" cy="628030"/>
            </a:xfrm>
            <a:prstGeom prst="rect">
              <a:avLst/>
            </a:prstGeom>
            <a:noFill/>
            <a:ln w="9525">
              <a:noFill/>
              <a:miter lim="800000"/>
              <a:headEnd/>
              <a:tailEnd/>
            </a:ln>
          </p:spPr>
        </p:pic>
      </p:grpSp>
      <p:grpSp>
        <p:nvGrpSpPr>
          <p:cNvPr id="69" name="Group 53"/>
          <p:cNvGrpSpPr>
            <a:grpSpLocks/>
          </p:cNvGrpSpPr>
          <p:nvPr/>
        </p:nvGrpSpPr>
        <p:grpSpPr bwMode="auto">
          <a:xfrm>
            <a:off x="4037012" y="4495800"/>
            <a:ext cx="507966" cy="527578"/>
            <a:chOff x="4182166" y="5475918"/>
            <a:chExt cx="788729" cy="815500"/>
          </a:xfrm>
        </p:grpSpPr>
        <p:pic>
          <p:nvPicPr>
            <p:cNvPr id="70" name="Picture 105" descr="bigstorage.png"/>
            <p:cNvPicPr>
              <a:picLocks noChangeAspect="1"/>
            </p:cNvPicPr>
            <p:nvPr/>
          </p:nvPicPr>
          <p:blipFill>
            <a:blip r:embed="rId4"/>
            <a:srcRect/>
            <a:stretch>
              <a:fillRect/>
            </a:stretch>
          </p:blipFill>
          <p:spPr bwMode="auto">
            <a:xfrm>
              <a:off x="4182167" y="5663388"/>
              <a:ext cx="788728" cy="628030"/>
            </a:xfrm>
            <a:prstGeom prst="rect">
              <a:avLst/>
            </a:prstGeom>
            <a:noFill/>
            <a:ln w="9525">
              <a:noFill/>
              <a:miter lim="800000"/>
              <a:headEnd/>
              <a:tailEnd/>
            </a:ln>
          </p:spPr>
        </p:pic>
        <p:pic>
          <p:nvPicPr>
            <p:cNvPr id="71" name="Picture 105" descr="bigstorage.png"/>
            <p:cNvPicPr>
              <a:picLocks noChangeAspect="1"/>
            </p:cNvPicPr>
            <p:nvPr/>
          </p:nvPicPr>
          <p:blipFill>
            <a:blip r:embed="rId4"/>
            <a:srcRect/>
            <a:stretch>
              <a:fillRect/>
            </a:stretch>
          </p:blipFill>
          <p:spPr bwMode="auto">
            <a:xfrm>
              <a:off x="4182166" y="5475918"/>
              <a:ext cx="788728" cy="628030"/>
            </a:xfrm>
            <a:prstGeom prst="rect">
              <a:avLst/>
            </a:prstGeom>
            <a:noFill/>
            <a:ln w="9525">
              <a:noFill/>
              <a:miter lim="800000"/>
              <a:headEnd/>
              <a:tailEnd/>
            </a:ln>
          </p:spPr>
        </p:pic>
      </p:grpSp>
      <p:sp>
        <p:nvSpPr>
          <p:cNvPr id="72" name="Left-Right Arrow 71"/>
          <p:cNvSpPr/>
          <p:nvPr/>
        </p:nvSpPr>
        <p:spPr bwMode="auto">
          <a:xfrm rot="5400000">
            <a:off x="2817812" y="4191000"/>
            <a:ext cx="304800" cy="152400"/>
          </a:xfrm>
          <a:prstGeom prst="leftRightArrow">
            <a:avLst/>
          </a:prstGeom>
          <a:solidFill>
            <a:srgbClr val="7F7F7F"/>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73" name="Left-Right Arrow 72"/>
          <p:cNvSpPr/>
          <p:nvPr/>
        </p:nvSpPr>
        <p:spPr bwMode="auto">
          <a:xfrm rot="5400000">
            <a:off x="3046412" y="4191000"/>
            <a:ext cx="304800" cy="152400"/>
          </a:xfrm>
          <a:prstGeom prst="leftRightArrow">
            <a:avLst/>
          </a:prstGeom>
          <a:solidFill>
            <a:srgbClr val="7F7F7F"/>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74" name="Left-Right Arrow 73"/>
          <p:cNvSpPr/>
          <p:nvPr/>
        </p:nvSpPr>
        <p:spPr bwMode="auto">
          <a:xfrm rot="5400000">
            <a:off x="4113212" y="4191000"/>
            <a:ext cx="304800" cy="152400"/>
          </a:xfrm>
          <a:prstGeom prst="leftRightArrow">
            <a:avLst/>
          </a:prstGeom>
          <a:solidFill>
            <a:srgbClr val="7F7F7F"/>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75" name="Left-Right Arrow 74"/>
          <p:cNvSpPr/>
          <p:nvPr/>
        </p:nvSpPr>
        <p:spPr bwMode="auto">
          <a:xfrm rot="5400000">
            <a:off x="4341812" y="4191000"/>
            <a:ext cx="304800" cy="152400"/>
          </a:xfrm>
          <a:prstGeom prst="leftRightArrow">
            <a:avLst/>
          </a:prstGeom>
          <a:solidFill>
            <a:srgbClr val="7F7F7F"/>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endParaRPr lang="en-US" sz="1800" dirty="0" err="1" smtClean="0">
              <a:solidFill>
                <a:srgbClr val="FFFFFF"/>
              </a:solidFill>
              <a:latin typeface="+mn-lt"/>
            </a:endParaRPr>
          </a:p>
        </p:txBody>
      </p:sp>
      <p:sp>
        <p:nvSpPr>
          <p:cNvPr id="76" name="Rectangle 75"/>
          <p:cNvSpPr/>
          <p:nvPr/>
        </p:nvSpPr>
        <p:spPr bwMode="auto">
          <a:xfrm>
            <a:off x="2513012" y="4419600"/>
            <a:ext cx="2209800" cy="685800"/>
          </a:xfrm>
          <a:prstGeom prst="rect">
            <a:avLst/>
          </a:prstGeom>
          <a:noFill/>
          <a:ln w="19050" cap="flat" cmpd="sng" algn="ctr">
            <a:solidFill>
              <a:schemeClr val="accent3">
                <a:lumMod val="75000"/>
              </a:schemeClr>
            </a:solidFill>
            <a:prstDash val="dash"/>
            <a:miter lim="800000"/>
            <a:headEnd type="none" w="med" len="med"/>
            <a:tailEnd type="none" w="med" len="med"/>
          </a:ln>
          <a:effectLst/>
        </p:spPr>
        <p:txBody>
          <a:bodyPr vert="horz" wrap="square" lIns="91440" tIns="45720" rIns="91440" bIns="45720" numCol="1" rtlCol="0" anchor="b" anchorCtr="0" compatLnSpc="1">
            <a:prstTxWarp prst="textNoShape">
              <a:avLst/>
            </a:prstTxWarp>
          </a:bodyPr>
          <a:lstStyle/>
          <a:p>
            <a:pPr algn="ctr">
              <a:lnSpc>
                <a:spcPct val="90000"/>
              </a:lnSpc>
            </a:pPr>
            <a:r>
              <a:rPr lang="en-US" sz="1000" dirty="0" smtClean="0">
                <a:solidFill>
                  <a:schemeClr val="accent3">
                    <a:lumMod val="75000"/>
                  </a:schemeClr>
                </a:solidFill>
                <a:latin typeface="+mn-lt"/>
              </a:rPr>
              <a:t>SAN</a:t>
            </a:r>
          </a:p>
        </p:txBody>
      </p:sp>
      <p:sp>
        <p:nvSpPr>
          <p:cNvPr id="77" name="Rectangle 76"/>
          <p:cNvSpPr/>
          <p:nvPr/>
        </p:nvSpPr>
        <p:spPr bwMode="auto">
          <a:xfrm>
            <a:off x="2436812" y="3200400"/>
            <a:ext cx="2286000" cy="152400"/>
          </a:xfrm>
          <a:prstGeom prst="rect">
            <a:avLst/>
          </a:prstGeom>
          <a:solidFill>
            <a:schemeClr val="bg1">
              <a:lumMod val="65000"/>
            </a:schemeClr>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000" dirty="0" smtClean="0">
                <a:solidFill>
                  <a:srgbClr val="FFFFFF"/>
                </a:solidFill>
                <a:latin typeface="+mn-lt"/>
              </a:rPr>
              <a:t>Application</a:t>
            </a:r>
          </a:p>
        </p:txBody>
      </p:sp>
      <p:sp>
        <p:nvSpPr>
          <p:cNvPr id="78" name="Rectangle 77"/>
          <p:cNvSpPr/>
          <p:nvPr/>
        </p:nvSpPr>
        <p:spPr bwMode="auto">
          <a:xfrm>
            <a:off x="2436812" y="3352800"/>
            <a:ext cx="2286000" cy="152400"/>
          </a:xfrm>
          <a:prstGeom prst="rect">
            <a:avLst/>
          </a:prstGeom>
          <a:solidFill>
            <a:schemeClr val="bg1">
              <a:lumMod val="65000"/>
            </a:schemeClr>
          </a:solidFill>
          <a:ln w="19050" cap="flat" cmpd="sng" algn="ctr">
            <a:noFill/>
            <a:prstDash val="solid"/>
            <a:miter lim="800000"/>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lnSpc>
                <a:spcPct val="90000"/>
              </a:lnSpc>
            </a:pPr>
            <a:r>
              <a:rPr lang="en-US" sz="1000" dirty="0" smtClean="0">
                <a:solidFill>
                  <a:srgbClr val="FFFFFF"/>
                </a:solidFill>
              </a:rPr>
              <a:t>Distributed Caching Layer</a:t>
            </a:r>
            <a:endParaRPr lang="en-US" sz="1000" dirty="0" smtClean="0">
              <a:solidFill>
                <a:srgbClr val="FFFFFF"/>
              </a:solidFill>
              <a:latin typeface="+mn-lt"/>
            </a:endParaRPr>
          </a:p>
        </p:txBody>
      </p:sp>
    </p:spTree>
    <p:extLst>
      <p:ext uri="{BB962C8B-B14F-4D97-AF65-F5344CB8AC3E}">
        <p14:creationId xmlns:p14="http://schemas.microsoft.com/office/powerpoint/2010/main" val="31582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7I3uvYyHbU2tXe7Evmnwo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AUx7HiVUEeo.6xFDc4t0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mkSBUOiJEannyRWn46jk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drepDkmMu06drPyZWuJO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X7OwjTsu0efgb6c0w4ep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Eewm1R6hL0KgI41E2I3Ai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I3uvYyHbU2tXe7Evmnwo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X7OwjTsu0efgb6c0w4ep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Eewm1R6hL0KgI41E2I3Aig"/>
</p:tagLst>
</file>

<file path=ppt/theme/theme1.xml><?xml version="1.0" encoding="utf-8"?>
<a:theme xmlns:a="http://schemas.openxmlformats.org/drawingml/2006/main" name="Veritas_Light_16x9">
  <a:themeElements>
    <a:clrScheme name="Veritas">
      <a:dk1>
        <a:srgbClr val="414142"/>
      </a:dk1>
      <a:lt1>
        <a:sysClr val="window" lastClr="FFFFFF"/>
      </a:lt1>
      <a:dk2>
        <a:srgbClr val="000000"/>
      </a:dk2>
      <a:lt2>
        <a:srgbClr val="C9CFD4"/>
      </a:lt2>
      <a:accent1>
        <a:srgbClr val="B1181E"/>
      </a:accent1>
      <a:accent2>
        <a:srgbClr val="838B8F"/>
      </a:accent2>
      <a:accent3>
        <a:srgbClr val="3DA1B9"/>
      </a:accent3>
      <a:accent4>
        <a:srgbClr val="A3C9CD"/>
      </a:accent4>
      <a:accent5>
        <a:srgbClr val="F57D7D"/>
      </a:accent5>
      <a:accent6>
        <a:srgbClr val="C9CFD4"/>
      </a:accent6>
      <a:hlink>
        <a:srgbClr val="3DA1B9"/>
      </a:hlink>
      <a:folHlink>
        <a:srgbClr val="838B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miter lim="800000"/>
          <a:headEnd type="none" w="med" len="med"/>
          <a:tailEnd type="none" w="med" len="med"/>
        </a:ln>
        <a:effectLst/>
      </a:spPr>
      <a:bodyPr vert="horz" wrap="square" lIns="91440" tIns="45720" rIns="91440" bIns="45720" numCol="1" rtlCol="0" anchor="ctr" anchorCtr="0" compatLnSpc="1">
        <a:prstTxWarp prst="textNoShape">
          <a:avLst/>
        </a:prstTxWarp>
      </a:bodyPr>
      <a:lstStyle>
        <a:defPPr algn="ctr">
          <a:lnSpc>
            <a:spcPct val="90000"/>
          </a:lnSpc>
          <a:defRPr sz="1800" dirty="0" err="1" smtClean="0">
            <a:solidFill>
              <a:srgbClr val="FFFFFF"/>
            </a:solidFill>
            <a:latin typeface="+mn-lt"/>
          </a:defRPr>
        </a:defPPr>
      </a:lstStyle>
    </a:spDef>
    <a:lnDef>
      <a:spPr bwMode="auto">
        <a:solidFill>
          <a:schemeClr val="accent1"/>
        </a:solidFill>
        <a:ln w="19050" cap="flat" cmpd="sng" algn="ctr">
          <a:solidFill>
            <a:schemeClr val="accent2"/>
          </a:solidFill>
          <a:prstDash val="solid"/>
          <a:miter lim="800000"/>
          <a:headEnd type="none" w="med" len="med"/>
          <a:tailEnd type="none" w="lg" len="lg"/>
        </a:ln>
        <a:effectLst/>
      </a:spPr>
      <a:bodyPr/>
      <a:lstStyle/>
    </a:lnDef>
    <a:txDef>
      <a:spPr bwMode="ltGray">
        <a:noFill/>
        <a:ln w="9525">
          <a:noFill/>
          <a:miter lim="800000"/>
          <a:headEnd/>
          <a:tailEnd/>
        </a:ln>
      </a:spPr>
      <a:bodyPr wrap="square" lIns="0" tIns="0" rIns="0" bIns="0" rtlCol="0" anchor="t" anchorCtr="0">
        <a:noAutofit/>
      </a:bodyPr>
      <a:lstStyle>
        <a:defPPr>
          <a:lnSpc>
            <a:spcPct val="90000"/>
          </a:lnSpc>
          <a:spcBef>
            <a:spcPts val="0"/>
          </a:spcBef>
          <a:defRPr/>
        </a:defPPr>
      </a:lstStyle>
    </a:txDef>
  </a:objectDefaults>
  <a:extraClrSchemeLst/>
  <a:custClrLst>
    <a:custClr name="173 | 195 | 43">
      <a:srgbClr val="ADC32B"/>
    </a:custClr>
    <a:custClr name="234 | 104 | 60">
      <a:srgbClr val="EA683C"/>
    </a:custClr>
    <a:custClr name="252 | 180 | 69">
      <a:srgbClr val="FCB445"/>
    </a:custClr>
    <a:custClr name="201 | 221 | 229">
      <a:srgbClr val="C9DDE5"/>
    </a:custClr>
  </a:custClrLst>
</a:theme>
</file>

<file path=ppt/theme/theme2.xml><?xml version="1.0" encoding="utf-8"?>
<a:theme xmlns:a="http://schemas.openxmlformats.org/drawingml/2006/main" name="Office Theme">
  <a:themeElements>
    <a:clrScheme name="Veritas">
      <a:dk1>
        <a:srgbClr val="414142"/>
      </a:dk1>
      <a:lt1>
        <a:sysClr val="window" lastClr="FFFFFF"/>
      </a:lt1>
      <a:dk2>
        <a:srgbClr val="000000"/>
      </a:dk2>
      <a:lt2>
        <a:srgbClr val="C9CFD4"/>
      </a:lt2>
      <a:accent1>
        <a:srgbClr val="B1181E"/>
      </a:accent1>
      <a:accent2>
        <a:srgbClr val="838B8F"/>
      </a:accent2>
      <a:accent3>
        <a:srgbClr val="3DA1B9"/>
      </a:accent3>
      <a:accent4>
        <a:srgbClr val="A3C9CD"/>
      </a:accent4>
      <a:accent5>
        <a:srgbClr val="F57D7D"/>
      </a:accent5>
      <a:accent6>
        <a:srgbClr val="C9CFD4"/>
      </a:accent6>
      <a:hlink>
        <a:srgbClr val="3DA1B9"/>
      </a:hlink>
      <a:folHlink>
        <a:srgbClr val="838B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miter lim="800000"/>
          <a:headEnd type="none" w="med" len="med"/>
          <a:tailEnd type="none" w="med" len="med"/>
        </a:ln>
        <a:effectLst/>
      </a:spPr>
      <a:bodyPr vert="horz" wrap="square" lIns="91440" tIns="45720" rIns="91440" bIns="45720" numCol="1" rtlCol="0" anchor="ctr" anchorCtr="0" compatLnSpc="1">
        <a:prstTxWarp prst="textNoShape">
          <a:avLst/>
        </a:prstTxWarp>
      </a:bodyPr>
      <a:lstStyle>
        <a:defPPr algn="ctr">
          <a:lnSpc>
            <a:spcPct val="90000"/>
          </a:lnSpc>
          <a:defRPr sz="1800" dirty="0" err="1" smtClean="0">
            <a:solidFill>
              <a:srgbClr val="FFFFFF"/>
            </a:solidFill>
            <a:latin typeface="+mn-lt"/>
          </a:defRPr>
        </a:defPPr>
      </a:lstStyle>
    </a:spDef>
    <a:lnDef>
      <a:spPr bwMode="auto">
        <a:solidFill>
          <a:schemeClr val="accent1"/>
        </a:solidFill>
        <a:ln w="19050" cap="flat" cmpd="sng" algn="ctr">
          <a:solidFill>
            <a:schemeClr val="accent2"/>
          </a:solidFill>
          <a:prstDash val="solid"/>
          <a:miter lim="800000"/>
          <a:headEnd type="none" w="med" len="med"/>
          <a:tailEnd type="none" w="lg" len="lg"/>
        </a:ln>
        <a:effectLst/>
      </a:spPr>
      <a:bodyPr/>
      <a:lstStyle/>
    </a:lnDef>
    <a:txDef>
      <a:spPr bwMode="ltGray">
        <a:noFill/>
        <a:ln w="9525">
          <a:noFill/>
          <a:miter lim="800000"/>
          <a:headEnd/>
          <a:tailEnd/>
        </a:ln>
      </a:spPr>
      <a:bodyPr wrap="square" lIns="0" tIns="0" rIns="0" bIns="0" rtlCol="0" anchor="t" anchorCtr="0">
        <a:noAutofit/>
      </a:bodyPr>
      <a:lstStyle>
        <a:defPPr>
          <a:lnSpc>
            <a:spcPct val="90000"/>
          </a:lnSpc>
          <a:spcBef>
            <a:spcPts val="0"/>
          </a:spcBef>
          <a:defRPr/>
        </a:defPPr>
      </a:lstStyle>
    </a:txDef>
  </a:objectDefaults>
  <a:extraClrSchemeLst/>
  <a:custClrLst>
    <a:custClr name="173 | 195 | 43">
      <a:srgbClr val="ADC32B"/>
    </a:custClr>
    <a:custClr name="234 | 104 | 60">
      <a:srgbClr val="EA683C"/>
    </a:custClr>
    <a:custClr name="252 | 180 | 69">
      <a:srgbClr val="FCB445"/>
    </a:custClr>
    <a:custClr name="201 | 221 | 229">
      <a:srgbClr val="C9DDE5"/>
    </a:custClr>
  </a:custClrLst>
</a:theme>
</file>

<file path=ppt/theme/theme3.xml><?xml version="1.0" encoding="utf-8"?>
<a:theme xmlns:a="http://schemas.openxmlformats.org/drawingml/2006/main" name="Office Theme">
  <a:themeElements>
    <a:clrScheme name="Veritas">
      <a:dk1>
        <a:srgbClr val="414142"/>
      </a:dk1>
      <a:lt1>
        <a:sysClr val="window" lastClr="FFFFFF"/>
      </a:lt1>
      <a:dk2>
        <a:srgbClr val="000000"/>
      </a:dk2>
      <a:lt2>
        <a:srgbClr val="C9CFD4"/>
      </a:lt2>
      <a:accent1>
        <a:srgbClr val="B1181E"/>
      </a:accent1>
      <a:accent2>
        <a:srgbClr val="838B8F"/>
      </a:accent2>
      <a:accent3>
        <a:srgbClr val="3DA1B9"/>
      </a:accent3>
      <a:accent4>
        <a:srgbClr val="A3C9CD"/>
      </a:accent4>
      <a:accent5>
        <a:srgbClr val="F57D7D"/>
      </a:accent5>
      <a:accent6>
        <a:srgbClr val="C9CFD4"/>
      </a:accent6>
      <a:hlink>
        <a:srgbClr val="3DA1B9"/>
      </a:hlink>
      <a:folHlink>
        <a:srgbClr val="838B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miter lim="800000"/>
          <a:headEnd type="none" w="med" len="med"/>
          <a:tailEnd type="none" w="med" len="med"/>
        </a:ln>
        <a:effectLst/>
      </a:spPr>
      <a:bodyPr vert="horz" wrap="square" lIns="91440" tIns="45720" rIns="91440" bIns="45720" numCol="1" rtlCol="0" anchor="ctr" anchorCtr="0" compatLnSpc="1">
        <a:prstTxWarp prst="textNoShape">
          <a:avLst/>
        </a:prstTxWarp>
      </a:bodyPr>
      <a:lstStyle>
        <a:defPPr algn="ctr">
          <a:lnSpc>
            <a:spcPct val="90000"/>
          </a:lnSpc>
          <a:defRPr sz="1800" dirty="0" err="1" smtClean="0">
            <a:solidFill>
              <a:srgbClr val="FFFFFF"/>
            </a:solidFill>
            <a:latin typeface="+mn-lt"/>
          </a:defRPr>
        </a:defPPr>
      </a:lstStyle>
    </a:spDef>
    <a:lnDef>
      <a:spPr bwMode="auto">
        <a:solidFill>
          <a:schemeClr val="accent1"/>
        </a:solidFill>
        <a:ln w="19050" cap="flat" cmpd="sng" algn="ctr">
          <a:solidFill>
            <a:schemeClr val="accent2"/>
          </a:solidFill>
          <a:prstDash val="solid"/>
          <a:miter lim="800000"/>
          <a:headEnd type="none" w="med" len="med"/>
          <a:tailEnd type="none" w="lg" len="lg"/>
        </a:ln>
        <a:effectLst/>
      </a:spPr>
      <a:bodyPr/>
      <a:lstStyle/>
    </a:lnDef>
    <a:txDef>
      <a:spPr bwMode="ltGray">
        <a:noFill/>
        <a:ln w="9525">
          <a:noFill/>
          <a:miter lim="800000"/>
          <a:headEnd/>
          <a:tailEnd/>
        </a:ln>
      </a:spPr>
      <a:bodyPr wrap="square" lIns="0" tIns="0" rIns="0" bIns="0" rtlCol="0" anchor="t" anchorCtr="0">
        <a:noAutofit/>
      </a:bodyPr>
      <a:lstStyle>
        <a:defPPr>
          <a:lnSpc>
            <a:spcPct val="90000"/>
          </a:lnSpc>
          <a:spcBef>
            <a:spcPts val="0"/>
          </a:spcBef>
          <a:defRPr/>
        </a:defPPr>
      </a:lstStyle>
    </a:txDef>
  </a:objectDefaults>
  <a:extraClrSchemeLst/>
  <a:custClrLst>
    <a:custClr name="173 | 195 | 43">
      <a:srgbClr val="ADC32B"/>
    </a:custClr>
    <a:custClr name="234 | 104 | 60">
      <a:srgbClr val="EA683C"/>
    </a:custClr>
    <a:custClr name="252 | 180 | 69">
      <a:srgbClr val="FCB445"/>
    </a:custClr>
    <a:custClr name="201 | 221 | 229">
      <a:srgbClr val="C9DDE5"/>
    </a:custClr>
  </a:custClrLst>
</a:theme>
</file>

<file path=docProps/app.xml><?xml version="1.0" encoding="utf-8"?>
<Properties xmlns="http://schemas.openxmlformats.org/officeDocument/2006/extended-properties" xmlns:vt="http://schemas.openxmlformats.org/officeDocument/2006/docPropsVTypes">
  <Template/>
  <TotalTime>25885</TotalTime>
  <Words>2276</Words>
  <Application>Microsoft Office PowerPoint</Application>
  <PresentationFormat>Custom</PresentationFormat>
  <Paragraphs>339</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Veritas_Light_16x9</vt:lpstr>
      <vt:lpstr>Veritas InfoScale™ Storage</vt:lpstr>
      <vt:lpstr>PowerPoint Presentation</vt:lpstr>
      <vt:lpstr>PowerPoint Presentation</vt:lpstr>
      <vt:lpstr>Introducing the InfoScale family</vt:lpstr>
      <vt:lpstr>Mapping to previous SFHA offerings</vt:lpstr>
      <vt:lpstr>Storage management challenges</vt:lpstr>
      <vt:lpstr>InfoScale supports the diverse technologies of today and tomorrow</vt:lpstr>
      <vt:lpstr>InfoScale enables access to data anywhere, anytime</vt:lpstr>
      <vt:lpstr>InfoScale maps storage to information to meet the demands of business</vt:lpstr>
      <vt:lpstr>Management challenges</vt:lpstr>
      <vt:lpstr>InfoScale Operations Manager: Maximize InfoScale benefits</vt:lpstr>
      <vt:lpstr>More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Name</dc:title>
  <dc:creator>The Presentation Company</dc:creator>
  <cp:lastModifiedBy>Marius TURLEA</cp:lastModifiedBy>
  <cp:revision>255</cp:revision>
  <cp:lastPrinted>2015-06-24T21:40:39Z</cp:lastPrinted>
  <dcterms:created xsi:type="dcterms:W3CDTF">2015-03-24T16:33:49Z</dcterms:created>
  <dcterms:modified xsi:type="dcterms:W3CDTF">2015-09-30T20:15:55Z</dcterms:modified>
</cp:coreProperties>
</file>