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.xml" ContentType="application/vnd.openxmlformats-officedocument.presentationml.tags+xml"/>
  <Override PartName="/ppt/notesSlides/notesSlide45.xml" ContentType="application/vnd.openxmlformats-officedocument.presentationml.notesSlide+xml"/>
  <Override PartName="/ppt/embeddings/oleObject1.bin" ContentType="application/vnd.openxmlformats-officedocument.oleObject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5" r:id="rId1"/>
    <p:sldMasterId id="2147483715" r:id="rId2"/>
    <p:sldMasterId id="2147483744" r:id="rId3"/>
  </p:sldMasterIdLst>
  <p:notesMasterIdLst>
    <p:notesMasterId r:id="rId51"/>
  </p:notesMasterIdLst>
  <p:handoutMasterIdLst>
    <p:handoutMasterId r:id="rId52"/>
  </p:handoutMasterIdLst>
  <p:sldIdLst>
    <p:sldId id="711" r:id="rId4"/>
    <p:sldId id="680" r:id="rId5"/>
    <p:sldId id="681" r:id="rId6"/>
    <p:sldId id="682" r:id="rId7"/>
    <p:sldId id="683" r:id="rId8"/>
    <p:sldId id="684" r:id="rId9"/>
    <p:sldId id="685" r:id="rId10"/>
    <p:sldId id="686" r:id="rId11"/>
    <p:sldId id="687" r:id="rId12"/>
    <p:sldId id="469" r:id="rId13"/>
    <p:sldId id="712" r:id="rId14"/>
    <p:sldId id="713" r:id="rId15"/>
    <p:sldId id="714" r:id="rId16"/>
    <p:sldId id="716" r:id="rId17"/>
    <p:sldId id="401" r:id="rId18"/>
    <p:sldId id="402" r:id="rId19"/>
    <p:sldId id="403" r:id="rId20"/>
    <p:sldId id="404" r:id="rId21"/>
    <p:sldId id="405" r:id="rId22"/>
    <p:sldId id="717" r:id="rId23"/>
    <p:sldId id="506" r:id="rId24"/>
    <p:sldId id="507" r:id="rId25"/>
    <p:sldId id="406" r:id="rId26"/>
    <p:sldId id="407" r:id="rId27"/>
    <p:sldId id="408" r:id="rId28"/>
    <p:sldId id="409" r:id="rId29"/>
    <p:sldId id="410" r:id="rId30"/>
    <p:sldId id="522" r:id="rId31"/>
    <p:sldId id="411" r:id="rId32"/>
    <p:sldId id="705" r:id="rId33"/>
    <p:sldId id="533" r:id="rId34"/>
    <p:sldId id="508" r:id="rId35"/>
    <p:sldId id="509" r:id="rId36"/>
    <p:sldId id="510" r:id="rId37"/>
    <p:sldId id="541" r:id="rId38"/>
    <p:sldId id="513" r:id="rId39"/>
    <p:sldId id="523" r:id="rId40"/>
    <p:sldId id="524" r:id="rId41"/>
    <p:sldId id="514" r:id="rId42"/>
    <p:sldId id="528" r:id="rId43"/>
    <p:sldId id="529" r:id="rId44"/>
    <p:sldId id="530" r:id="rId45"/>
    <p:sldId id="531" r:id="rId46"/>
    <p:sldId id="532" r:id="rId47"/>
    <p:sldId id="718" r:id="rId48"/>
    <p:sldId id="720" r:id="rId49"/>
    <p:sldId id="708" r:id="rId50"/>
  </p:sldIdLst>
  <p:sldSz cx="12188825" cy="6858000"/>
  <p:notesSz cx="6858000" cy="9144000"/>
  <p:custDataLst>
    <p:tags r:id="rId54"/>
  </p:custDataLst>
  <p:defaultTextStyle>
    <a:defPPr>
      <a:defRPr lang="en-US"/>
    </a:defPPr>
    <a:lvl1pPr marL="0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00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00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00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01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01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02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02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03" algn="l" defTabSz="9140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Feig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8600"/>
    <a:srgbClr val="FF4E00"/>
    <a:srgbClr val="FF1004"/>
    <a:srgbClr val="0014C6"/>
    <a:srgbClr val="E30B19"/>
    <a:srgbClr val="8C3801"/>
    <a:srgbClr val="FF8723"/>
    <a:srgbClr val="BD4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B9631B5-78F2-41C9-869B-9F39066F8104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60465" autoAdjust="0"/>
  </p:normalViewPr>
  <p:slideViewPr>
    <p:cSldViewPr snapToGrid="0">
      <p:cViewPr varScale="1">
        <p:scale>
          <a:sx n="61" d="100"/>
          <a:sy n="61" d="100"/>
        </p:scale>
        <p:origin x="-1872" y="-104"/>
      </p:cViewPr>
      <p:guideLst>
        <p:guide orient="horz" pos="2164"/>
        <p:guide pos="3824"/>
      </p:guideLst>
    </p:cSldViewPr>
  </p:slideViewPr>
  <p:outlineViewPr>
    <p:cViewPr>
      <p:scale>
        <a:sx n="33" d="100"/>
        <a:sy n="33" d="100"/>
      </p:scale>
      <p:origin x="0" y="63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94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tags" Target="tags/tag1.xml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/>
              <a:t>30/09/15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F0DB-E055-41D0-9102-627A646E4242}" type="datetimeFigureOut">
              <a:rPr lang="en-US" smtClean="0"/>
              <a:t>30/09/15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FBC3A-A12C-40F9-BB8D-BC30C7901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0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00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00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01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01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02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02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03" algn="l" defTabSz="9140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5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35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48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9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72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7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13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0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0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0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8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8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49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8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87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759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8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82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0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31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67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18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7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66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279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965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7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0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Everything in physical</a:t>
            </a:r>
            <a:r>
              <a:rPr lang="en-US" baseline="0" dirty="0" smtClean="0"/>
              <a:t> must be timed…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srgbClr val="717074"/>
                </a:solidFill>
                <a:latin typeface="Arial"/>
              </a:rPr>
              <a:pPr/>
              <a:t>45</a:t>
            </a:fld>
            <a:endParaRPr lang="en-US">
              <a:solidFill>
                <a:srgbClr val="71707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4481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5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6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3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0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09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9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2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2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2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206140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 smtClean="0">
                <a:solidFill>
                  <a:schemeClr val="bg1"/>
                </a:solidFill>
              </a:rPr>
              <a:t>© 2014</a:t>
            </a:r>
            <a:r>
              <a:rPr lang="en-US" sz="700" baseline="0" dirty="0" smtClean="0">
                <a:solidFill>
                  <a:schemeClr val="bg1"/>
                </a:solidFill>
              </a:rPr>
              <a:t> VMware Inc. All rights reserved.</a:t>
            </a:r>
            <a:endParaRPr lang="en-US" sz="7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0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055811" y="5213798"/>
            <a:ext cx="3733881" cy="1415602"/>
          </a:xfrm>
        </p:spPr>
        <p:txBody>
          <a:bodyPr anchor="ctr"/>
          <a:lstStyle>
            <a:lvl1pPr marL="3174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4" y="5213798"/>
            <a:ext cx="4509865" cy="1415602"/>
          </a:xfrm>
        </p:spPr>
        <p:txBody>
          <a:bodyPr anchor="ctr"/>
          <a:lstStyle>
            <a:lvl1pPr marL="3174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396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2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189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000" indent="0">
              <a:buNone/>
              <a:defRPr sz="2000" b="1"/>
            </a:lvl2pPr>
            <a:lvl3pPr marL="914000" indent="0">
              <a:buNone/>
              <a:defRPr sz="1800" b="1"/>
            </a:lvl3pPr>
            <a:lvl4pPr marL="1371000" indent="0">
              <a:buNone/>
              <a:defRPr sz="1600" b="1"/>
            </a:lvl4pPr>
            <a:lvl5pPr marL="1828001" indent="0">
              <a:buNone/>
              <a:defRPr sz="1600" b="1"/>
            </a:lvl5pPr>
            <a:lvl6pPr marL="2285001" indent="0">
              <a:buNone/>
              <a:defRPr sz="1600" b="1"/>
            </a:lvl6pPr>
            <a:lvl7pPr marL="2742002" indent="0">
              <a:buNone/>
              <a:defRPr sz="1600" b="1"/>
            </a:lvl7pPr>
            <a:lvl8pPr marL="3199002" indent="0">
              <a:buNone/>
              <a:defRPr sz="1600" b="1"/>
            </a:lvl8pPr>
            <a:lvl9pPr marL="3656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8189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000" indent="0">
              <a:buNone/>
              <a:defRPr sz="2000" b="1"/>
            </a:lvl2pPr>
            <a:lvl3pPr marL="914000" indent="0">
              <a:buNone/>
              <a:defRPr sz="1800" b="1"/>
            </a:lvl3pPr>
            <a:lvl4pPr marL="1371000" indent="0">
              <a:buNone/>
              <a:defRPr sz="1600" b="1"/>
            </a:lvl4pPr>
            <a:lvl5pPr marL="1828001" indent="0">
              <a:buNone/>
              <a:defRPr sz="1600" b="1"/>
            </a:lvl5pPr>
            <a:lvl6pPr marL="2285001" indent="0">
              <a:buNone/>
              <a:defRPr sz="1600" b="1"/>
            </a:lvl6pPr>
            <a:lvl7pPr marL="2742002" indent="0">
              <a:buNone/>
              <a:defRPr sz="1600" b="1"/>
            </a:lvl7pPr>
            <a:lvl8pPr marL="3199002" indent="0">
              <a:buNone/>
              <a:defRPr sz="1600" b="1"/>
            </a:lvl8pPr>
            <a:lvl9pPr marL="3656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189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3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5" y="1219201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5620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5"/>
            <a:ext cx="7922736" cy="46481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5325" y="1371604"/>
            <a:ext cx="2844059" cy="4648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4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" y="1371600"/>
            <a:ext cx="12188825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4953001"/>
            <a:ext cx="10969943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9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6004932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488" y="4953001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183893" y="1371600"/>
            <a:ext cx="6004932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805428" y="4953001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43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3961368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113729" y="1371600"/>
            <a:ext cx="3961368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4723170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227457" y="1371600"/>
            <a:ext cx="3961368" cy="3429000"/>
          </a:xfrm>
        </p:spPr>
        <p:txBody>
          <a:bodyPr tIns="365600"/>
          <a:lstStyle>
            <a:lvl1pPr marL="0" indent="0" algn="ctr">
              <a:buNone/>
              <a:defRPr sz="2000"/>
            </a:lvl1pPr>
            <a:lvl2pPr marL="457000" indent="0">
              <a:buNone/>
              <a:defRPr sz="2800"/>
            </a:lvl2pPr>
            <a:lvl3pPr marL="914000" indent="0">
              <a:buNone/>
              <a:defRPr sz="2400"/>
            </a:lvl3pPr>
            <a:lvl4pPr marL="1371000" indent="0">
              <a:buNone/>
              <a:defRPr sz="2000"/>
            </a:lvl4pPr>
            <a:lvl5pPr marL="1828001" indent="0">
              <a:buNone/>
              <a:defRPr sz="2000"/>
            </a:lvl5pPr>
            <a:lvl6pPr marL="2285001" indent="0">
              <a:buNone/>
              <a:defRPr sz="2000"/>
            </a:lvl6pPr>
            <a:lvl7pPr marL="2742002" indent="0">
              <a:buNone/>
              <a:defRPr sz="2000"/>
            </a:lvl7pPr>
            <a:lvl8pPr marL="3199002" indent="0">
              <a:buNone/>
              <a:defRPr sz="2000"/>
            </a:lvl8pPr>
            <a:lvl9pPr marL="365600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836899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65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resen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2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2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2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2" y="5791200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presenter’s name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2" y="6081068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date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206140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700" dirty="0" smtClean="0">
                <a:solidFill>
                  <a:schemeClr val="bg1"/>
                </a:solidFill>
              </a:rPr>
              <a:t>© 2014</a:t>
            </a:r>
            <a:r>
              <a:rPr lang="en-US" sz="700" baseline="0" dirty="0" smtClean="0">
                <a:solidFill>
                  <a:schemeClr val="bg1"/>
                </a:solidFill>
              </a:rPr>
              <a:t> VMware Inc. All rights reserved.</a:t>
            </a:r>
            <a:endParaRPr lang="en-US" sz="7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ustom Section Header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 bwMode="ltGray">
          <a:xfrm>
            <a:off x="3786" y="-1"/>
            <a:ext cx="12208523" cy="6858001"/>
            <a:chOff x="3786" y="-1"/>
            <a:chExt cx="9156393" cy="51435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3786" y="0"/>
              <a:ext cx="6983947" cy="5143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4534899" y="-1"/>
              <a:ext cx="4625280" cy="38727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32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Quote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-14063" y="2702442"/>
            <a:ext cx="5346479" cy="41555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4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14" indent="-55539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70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1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3" y="685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3" y="2362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21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2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6317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3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505"/>
            <a:ext cx="12188952" cy="628949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51" y="4740499"/>
            <a:ext cx="4062942" cy="1415602"/>
          </a:xfrm>
        </p:spPr>
        <p:txBody>
          <a:bodyPr anchor="ctr"/>
          <a:lstStyle>
            <a:lvl1pPr marL="3174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4" y="4740499"/>
            <a:ext cx="4509865" cy="1415602"/>
          </a:xfrm>
        </p:spPr>
        <p:txBody>
          <a:bodyPr anchor="ctr"/>
          <a:lstStyle>
            <a:lvl1pPr marL="3174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2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82390" y="342901"/>
            <a:ext cx="1096994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2" y="342901"/>
            <a:ext cx="954791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0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9777" y="786384"/>
            <a:ext cx="11177153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595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1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2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2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20613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243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resen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1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2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2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2" y="5791200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presenter’s name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2" y="6081068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date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206139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6346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330200"/>
            <a:ext cx="10969943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8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330200"/>
            <a:ext cx="10969943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4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2" y="1676400"/>
            <a:ext cx="10969943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2" y="1206500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8064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730" y="1676400"/>
            <a:ext cx="7313295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0" y="3276600"/>
            <a:ext cx="7313295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81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04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1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32" indent="-55557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2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3" y="685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3" y="2362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8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009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055811" y="5213798"/>
            <a:ext cx="3733881" cy="1415602"/>
          </a:xfrm>
        </p:spPr>
        <p:txBody>
          <a:bodyPr anchor="ctr"/>
          <a:lstStyle>
            <a:lvl1pPr marL="3174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4" y="5213798"/>
            <a:ext cx="4509865" cy="1415602"/>
          </a:xfrm>
        </p:spPr>
        <p:txBody>
          <a:bodyPr anchor="ctr"/>
          <a:lstStyle>
            <a:lvl1pPr marL="3174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22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2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189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5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900" indent="0">
              <a:buNone/>
              <a:defRPr sz="1600" b="1"/>
            </a:lvl7pPr>
            <a:lvl8pPr marL="3200050" indent="0">
              <a:buNone/>
              <a:defRPr sz="1600" b="1"/>
            </a:lvl8pPr>
            <a:lvl9pPr marL="3657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8189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900" indent="0">
              <a:buNone/>
              <a:defRPr sz="1600" b="1"/>
            </a:lvl7pPr>
            <a:lvl8pPr marL="3200050" indent="0">
              <a:buNone/>
              <a:defRPr sz="1600" b="1"/>
            </a:lvl8pPr>
            <a:lvl9pPr marL="3657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189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5" y="1676400"/>
            <a:ext cx="10969943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5" y="1206500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1504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6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2" y="1219201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2216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7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2"/>
            <a:ext cx="7922736" cy="46481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5325" y="1371601"/>
            <a:ext cx="2844059" cy="4648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371600"/>
            <a:ext cx="12188825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4953001"/>
            <a:ext cx="10969943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5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6004932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488" y="4953001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183893" y="1371600"/>
            <a:ext cx="6004932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805428" y="4953001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03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3961368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113729" y="1371600"/>
            <a:ext cx="3961368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4723170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227457" y="1371600"/>
            <a:ext cx="3961368" cy="3429000"/>
          </a:xfrm>
        </p:spPr>
        <p:txBody>
          <a:bodyPr tIns="365720"/>
          <a:lstStyle>
            <a:lvl1pPr marL="0" indent="0" algn="ctr">
              <a:buNone/>
              <a:defRPr sz="20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900" indent="0">
              <a:buNone/>
              <a:defRPr sz="2000"/>
            </a:lvl7pPr>
            <a:lvl8pPr marL="3200050" indent="0">
              <a:buNone/>
              <a:defRPr sz="2000"/>
            </a:lvl8pPr>
            <a:lvl9pPr marL="36572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836899" y="4953001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04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ustom Section Header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 bwMode="ltGray">
          <a:xfrm>
            <a:off x="3786" y="-1"/>
            <a:ext cx="12208523" cy="6858001"/>
            <a:chOff x="3786" y="-1"/>
            <a:chExt cx="9156393" cy="51435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3786" y="0"/>
              <a:ext cx="6983947" cy="5143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4534899" y="-1"/>
              <a:ext cx="4625280" cy="38727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16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Quote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-14066" y="2702442"/>
            <a:ext cx="5346479" cy="41555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1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32" indent="-55557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58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1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3" y="685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3" y="2362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731" y="1676400"/>
            <a:ext cx="7313295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3276600"/>
            <a:ext cx="7313295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19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2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52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3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502"/>
            <a:ext cx="12188952" cy="628949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51" y="4740499"/>
            <a:ext cx="4062942" cy="1415602"/>
          </a:xfrm>
        </p:spPr>
        <p:txBody>
          <a:bodyPr anchor="ctr"/>
          <a:lstStyle>
            <a:lvl1pPr marL="3174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4" y="4740499"/>
            <a:ext cx="4509865" cy="1415602"/>
          </a:xfrm>
        </p:spPr>
        <p:txBody>
          <a:bodyPr anchor="ctr"/>
          <a:lstStyle>
            <a:lvl1pPr marL="3174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3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9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82390" y="342901"/>
            <a:ext cx="1096994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2" y="342901"/>
            <a:ext cx="954791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5162" y="6464301"/>
            <a:ext cx="5180251" cy="149224"/>
          </a:xfrm>
          <a:prstGeom prst="rect">
            <a:avLst/>
          </a:prstGeom>
        </p:spPr>
        <p:txBody>
          <a:bodyPr lIns="50228" tIns="25114" rIns="50228" bIns="2511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700" smtClean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CONFIDENTIAL</a:t>
            </a:r>
            <a:endParaRPr lang="en-US" sz="700">
              <a:solidFill>
                <a:srgbClr val="FFFFFF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1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1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206138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700" dirty="0" smtClean="0">
                <a:solidFill>
                  <a:prstClr val="white"/>
                </a:solidFill>
                <a:latin typeface="Arial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5485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resen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88825" cy="68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41" y="426720"/>
            <a:ext cx="9141619" cy="10972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41" y="1600200"/>
            <a:ext cx="914161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5791200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presenter’s name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1" y="6081068"/>
            <a:ext cx="3656648" cy="228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add date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206138" y="6074829"/>
            <a:ext cx="1373087" cy="216433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9827519" y="6505956"/>
            <a:ext cx="1751706" cy="19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700" dirty="0" smtClean="0">
                <a:solidFill>
                  <a:prstClr val="white"/>
                </a:solidFill>
                <a:latin typeface="Arial"/>
              </a:rPr>
              <a:t>© 2014 VMware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2089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30200"/>
            <a:ext cx="10969943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03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76400"/>
            <a:ext cx="10969943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206500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5326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729" y="1676400"/>
            <a:ext cx="7313295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39" y="3276600"/>
            <a:ext cx="7313295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30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0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20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0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69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2" y="685800"/>
            <a:ext cx="4387977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2" y="2362200"/>
            <a:ext cx="4387977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76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100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055811" y="5213798"/>
            <a:ext cx="3733881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3" y="5213798"/>
            <a:ext cx="4509865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71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189" y="1371600"/>
            <a:ext cx="5241195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20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8189" y="1371600"/>
            <a:ext cx="5241195" cy="639762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189" y="2057400"/>
            <a:ext cx="5241195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9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37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219200"/>
            <a:ext cx="10969943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8731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38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7922736" cy="464819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35325" y="1371600"/>
            <a:ext cx="2844059" cy="4648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60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4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14" indent="-55539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4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06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12188825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4953000"/>
            <a:ext cx="10969943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20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600493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488" y="4953000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183893" y="1371600"/>
            <a:ext cx="6004932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805428" y="4953000"/>
            <a:ext cx="477395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17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71600"/>
            <a:ext cx="3961368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4953000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113729" y="1371600"/>
            <a:ext cx="3961368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4723170" y="4953000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227457" y="1371600"/>
            <a:ext cx="3961368" cy="3429000"/>
          </a:xfrm>
        </p:spPr>
        <p:txBody>
          <a:bodyPr tIns="36576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836898" y="4953000"/>
            <a:ext cx="2742486" cy="1066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32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ustom Section Header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 bwMode="ltGray">
          <a:xfrm>
            <a:off x="3786" y="-1"/>
            <a:ext cx="12208523" cy="6858001"/>
            <a:chOff x="3786" y="-1"/>
            <a:chExt cx="9156393" cy="51435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3786" y="0"/>
              <a:ext cx="6983947" cy="5143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4534899" y="-1"/>
              <a:ext cx="4625280" cy="38727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676400"/>
            <a:ext cx="6094413" cy="1524000"/>
          </a:xfrm>
        </p:spPr>
        <p:txBody>
          <a:bodyPr anchor="b"/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3276600"/>
            <a:ext cx="6094413" cy="609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3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Quote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-14067" y="2702442"/>
            <a:ext cx="5346479" cy="41555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160" y="2593231"/>
            <a:ext cx="4812049" cy="5334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 smtClean="0"/>
              <a:t>Click to add Name, Title, 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43060" y="457200"/>
            <a:ext cx="4875530" cy="2011680"/>
          </a:xfrm>
        </p:spPr>
        <p:txBody>
          <a:bodyPr/>
          <a:lstStyle>
            <a:lvl1pPr marL="58738" indent="-55563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45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1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2" y="685800"/>
            <a:ext cx="4387977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2" y="2362200"/>
            <a:ext cx="4387977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16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2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2" y="0"/>
            <a:ext cx="5698063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9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3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5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5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036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Metric 3">
    <p:bg bwMode="ltGray"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501"/>
            <a:ext cx="12188952" cy="628949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51" y="4740499"/>
            <a:ext cx="4062942" cy="1415602"/>
          </a:xfrm>
        </p:spPr>
        <p:txBody>
          <a:bodyPr anchor="ctr"/>
          <a:lstStyle>
            <a:lvl1pPr marL="3175" indent="0" algn="r">
              <a:spcBef>
                <a:spcPts val="0"/>
              </a:spcBef>
              <a:buNone/>
              <a:defRPr sz="88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88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4413" y="4740499"/>
            <a:ext cx="4509865" cy="1415602"/>
          </a:xfrm>
        </p:spPr>
        <p:txBody>
          <a:bodyPr anchor="ctr"/>
          <a:lstStyle>
            <a:lvl1pPr marL="3175" indent="0">
              <a:spcBef>
                <a:spcPts val="0"/>
              </a:spcBef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6pPr>
            <a:lvl7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7pPr>
            <a:lvl8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8pPr>
            <a:lvl9pPr marL="3175" indent="0">
              <a:spcBef>
                <a:spcPts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5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36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82390" y="342901"/>
            <a:ext cx="1096994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342901"/>
            <a:ext cx="954791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29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2413" y="685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22413" y="2362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accent3"/>
                </a:solidFill>
              </a:defRPr>
            </a:lvl1pPr>
            <a:lvl2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92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tric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  <a:solidFill>
            <a:srgbClr val="FFFFFF"/>
          </a:solidFill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3854" y="2209800"/>
            <a:ext cx="4387977" cy="1676400"/>
          </a:xfrm>
        </p:spPr>
        <p:txBody>
          <a:bodyPr anchor="b"/>
          <a:lstStyle>
            <a:lvl1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1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XX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03854" y="3886200"/>
            <a:ext cx="4387977" cy="1066800"/>
          </a:xfrm>
        </p:spPr>
        <p:txBody>
          <a:bodyPr/>
          <a:lstStyle>
            <a:lvl1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1pPr>
            <a:lvl2pPr marL="3174" indent="0">
              <a:spcBef>
                <a:spcPts val="0"/>
              </a:spcBef>
              <a:buNone/>
              <a:defRPr sz="2400" cap="none" baseline="0">
                <a:solidFill>
                  <a:schemeClr val="bg1"/>
                </a:solidFill>
              </a:defRPr>
            </a:lvl2pPr>
            <a:lvl3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3pPr>
            <a:lvl4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4pPr>
            <a:lvl5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5pPr>
            <a:lvl6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6pPr>
            <a:lvl7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7pPr>
            <a:lvl8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8pPr>
            <a:lvl9pPr marL="3174" indent="0"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196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53.xml"/><Relationship Id="rId27" Type="http://schemas.openxmlformats.org/officeDocument/2006/relationships/theme" Target="../theme/theme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79.xml"/><Relationship Id="rId27" Type="http://schemas.openxmlformats.org/officeDocument/2006/relationships/theme" Target="../theme/theme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6" y="5408771"/>
            <a:ext cx="1979613" cy="14540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17882" y="6446048"/>
            <a:ext cx="1099793" cy="173355"/>
            <a:chOff x="-84138" y="5622925"/>
            <a:chExt cx="4330701" cy="682626"/>
          </a:xfrm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5" y="330200"/>
            <a:ext cx="10969943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371600"/>
            <a:ext cx="10969943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71518" y="6883401"/>
            <a:ext cx="1117309" cy="133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165" y="6464301"/>
            <a:ext cx="5180251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7326" y="6464301"/>
            <a:ext cx="450733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6D8CF-3CDE-4807-BCD2-C9F2B831AA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8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8" r:id="rId4"/>
    <p:sldLayoutId id="214748368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690" r:id="rId11"/>
    <p:sldLayoutId id="2147483691" r:id="rId12"/>
    <p:sldLayoutId id="2147483692" r:id="rId13"/>
    <p:sldLayoutId id="2147483699" r:id="rId14"/>
    <p:sldLayoutId id="2147483693" r:id="rId15"/>
    <p:sldLayoutId id="2147483694" r:id="rId16"/>
    <p:sldLayoutId id="2147483695" r:id="rId17"/>
    <p:sldLayoutId id="2147483705" r:id="rId18"/>
    <p:sldLayoutId id="2147483706" r:id="rId19"/>
    <p:sldLayoutId id="2147483709" r:id="rId20"/>
    <p:sldLayoutId id="2147483708" r:id="rId21"/>
    <p:sldLayoutId id="2147483710" r:id="rId22"/>
    <p:sldLayoutId id="2147483711" r:id="rId23"/>
    <p:sldLayoutId id="2147483712" r:id="rId24"/>
    <p:sldLayoutId id="2147483696" r:id="rId25"/>
    <p:sldLayoutId id="2147483697" r:id="rId26"/>
    <p:sldLayoutId id="2147483743" r:id="rId2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0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500" indent="-228500" algn="l" defTabSz="914000" rtl="0" eaLnBrk="1" latinLnBrk="0" hangingPunct="1">
        <a:lnSpc>
          <a:spcPct val="9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700" indent="-228500" algn="l" defTabSz="914000" rtl="0" eaLnBrk="1" latinLnBrk="0" hangingPunct="1">
        <a:lnSpc>
          <a:spcPct val="90000"/>
        </a:lnSpc>
        <a:spcBef>
          <a:spcPts val="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200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59700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200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6700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201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3701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2201" indent="-182800" algn="l" defTabSz="9140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0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0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0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01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01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02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02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03" algn="l" defTabSz="9140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3" y="5408768"/>
            <a:ext cx="1979613" cy="14540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17879" y="6446045"/>
            <a:ext cx="1099793" cy="173355"/>
            <a:chOff x="-84138" y="5622925"/>
            <a:chExt cx="4330701" cy="682626"/>
          </a:xfrm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330200"/>
            <a:ext cx="10969943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371600"/>
            <a:ext cx="10969943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71517" y="6883401"/>
            <a:ext cx="1117309" cy="133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17074">
                  <a:tint val="75000"/>
                </a:srgbClr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7326" y="6464301"/>
            <a:ext cx="450733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EA6D8CF-3CDE-4807-BCD2-C9F2B831AAA5}" type="slidenum">
              <a:rPr lang="en-US" smtClean="0">
                <a:solidFill>
                  <a:prstClr val="white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575" indent="-228575" algn="l" defTabSz="914300" rtl="0" eaLnBrk="1" latinLnBrk="0" hangingPunct="1">
        <a:lnSpc>
          <a:spcPct val="9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65" indent="-228575" algn="l" defTabSz="914300" rtl="0" eaLnBrk="1" latinLnBrk="0" hangingPunct="1">
        <a:lnSpc>
          <a:spcPct val="90000"/>
        </a:lnSpc>
        <a:spcBef>
          <a:spcPts val="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40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15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590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165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740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315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2890" indent="-182860" algn="l" defTabSz="9143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2" y="5408767"/>
            <a:ext cx="1979613" cy="14540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17878" y="6446044"/>
            <a:ext cx="1099793" cy="173355"/>
            <a:chOff x="-84138" y="5622925"/>
            <a:chExt cx="4330701" cy="682626"/>
          </a:xfrm>
        </p:grpSpPr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717074"/>
                </a:solidFill>
                <a:latin typeface="Arial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330200"/>
            <a:ext cx="10969943" cy="812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371600"/>
            <a:ext cx="10969943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71516" y="6883401"/>
            <a:ext cx="1117309" cy="133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161" y="6464301"/>
            <a:ext cx="5180251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 dirty="0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7326" y="6464301"/>
            <a:ext cx="450733" cy="1492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400"/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15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5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5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48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2.png"/><Relationship Id="rId5" Type="http://schemas.openxmlformats.org/officeDocument/2006/relationships/image" Target="../media/image55.png"/><Relationship Id="rId6" Type="http://schemas.openxmlformats.org/officeDocument/2006/relationships/image" Target="../media/image63.png"/><Relationship Id="rId7" Type="http://schemas.openxmlformats.org/officeDocument/2006/relationships/image" Target="../media/image56.png"/><Relationship Id="rId8" Type="http://schemas.openxmlformats.org/officeDocument/2006/relationships/image" Target="../media/image58.png"/><Relationship Id="rId9" Type="http://schemas.openxmlformats.org/officeDocument/2006/relationships/image" Target="../media/image57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7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8" Type="http://schemas.openxmlformats.org/officeDocument/2006/relationships/image" Target="../media/image47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47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56.png"/><Relationship Id="rId9" Type="http://schemas.openxmlformats.org/officeDocument/2006/relationships/image" Target="../media/image58.png"/><Relationship Id="rId10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63.png"/><Relationship Id="rId13" Type="http://schemas.openxmlformats.org/officeDocument/2006/relationships/image" Target="../media/image67.png"/><Relationship Id="rId14" Type="http://schemas.openxmlformats.org/officeDocument/2006/relationships/image" Target="../media/image75.png"/><Relationship Id="rId15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Relationship Id="rId8" Type="http://schemas.openxmlformats.org/officeDocument/2006/relationships/image" Target="../media/image62.png"/><Relationship Id="rId9" Type="http://schemas.openxmlformats.org/officeDocument/2006/relationships/image" Target="../media/image47.png"/><Relationship Id="rId10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63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57.png"/><Relationship Id="rId8" Type="http://schemas.openxmlformats.org/officeDocument/2006/relationships/image" Target="../media/image64.png"/><Relationship Id="rId9" Type="http://schemas.openxmlformats.org/officeDocument/2006/relationships/image" Target="../media/image47.png"/><Relationship Id="rId10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53.png"/><Relationship Id="rId6" Type="http://schemas.openxmlformats.org/officeDocument/2006/relationships/image" Target="../media/image15.png"/><Relationship Id="rId7" Type="http://schemas.openxmlformats.org/officeDocument/2006/relationships/image" Target="../media/image69.png"/><Relationship Id="rId8" Type="http://schemas.openxmlformats.org/officeDocument/2006/relationships/image" Target="../media/image62.png"/><Relationship Id="rId9" Type="http://schemas.openxmlformats.org/officeDocument/2006/relationships/image" Target="../media/image55.png"/><Relationship Id="rId10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7" Type="http://schemas.openxmlformats.org/officeDocument/2006/relationships/image" Target="../media/image84.png"/><Relationship Id="rId8" Type="http://schemas.openxmlformats.org/officeDocument/2006/relationships/image" Target="../media/image57.png"/><Relationship Id="rId9" Type="http://schemas.openxmlformats.org/officeDocument/2006/relationships/image" Target="../media/image85.png"/><Relationship Id="rId10" Type="http://schemas.openxmlformats.org/officeDocument/2006/relationships/image" Target="../media/image74.png"/><Relationship Id="rId11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55.png"/><Relationship Id="rId6" Type="http://schemas.openxmlformats.org/officeDocument/2006/relationships/image" Target="../media/image63.png"/><Relationship Id="rId7" Type="http://schemas.openxmlformats.org/officeDocument/2006/relationships/image" Target="../media/image57.png"/><Relationship Id="rId8" Type="http://schemas.openxmlformats.org/officeDocument/2006/relationships/image" Target="../media/image85.png"/><Relationship Id="rId9" Type="http://schemas.openxmlformats.org/officeDocument/2006/relationships/image" Target="../media/image74.png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83.png"/><Relationship Id="rId14" Type="http://schemas.openxmlformats.org/officeDocument/2006/relationships/image" Target="../media/image9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Relationship Id="rId4" Type="http://schemas.openxmlformats.org/officeDocument/2006/relationships/image" Target="../media/image81.png"/><Relationship Id="rId5" Type="http://schemas.openxmlformats.org/officeDocument/2006/relationships/image" Target="../media/image15.png"/><Relationship Id="rId6" Type="http://schemas.openxmlformats.org/officeDocument/2006/relationships/image" Target="../media/image69.png"/><Relationship Id="rId7" Type="http://schemas.openxmlformats.org/officeDocument/2006/relationships/image" Target="../media/image62.png"/><Relationship Id="rId8" Type="http://schemas.openxmlformats.org/officeDocument/2006/relationships/image" Target="../media/image55.png"/><Relationship Id="rId9" Type="http://schemas.openxmlformats.org/officeDocument/2006/relationships/image" Target="../media/image63.png"/><Relationship Id="rId10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5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82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5.png"/><Relationship Id="rId5" Type="http://schemas.openxmlformats.org/officeDocument/2006/relationships/image" Target="../media/image97.png"/><Relationship Id="rId6" Type="http://schemas.openxmlformats.org/officeDocument/2006/relationships/image" Target="../media/image80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80.png"/><Relationship Id="rId15" Type="http://schemas.openxmlformats.org/officeDocument/2006/relationships/image" Target="../media/image97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94.png"/><Relationship Id="rId19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png"/><Relationship Id="rId20" Type="http://schemas.openxmlformats.org/officeDocument/2006/relationships/image" Target="../media/image126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2" Type="http://schemas.openxmlformats.org/officeDocument/2006/relationships/image" Target="../media/image118.png"/><Relationship Id="rId13" Type="http://schemas.openxmlformats.org/officeDocument/2006/relationships/image" Target="../media/image119.png"/><Relationship Id="rId14" Type="http://schemas.openxmlformats.org/officeDocument/2006/relationships/image" Target="../media/image120.png"/><Relationship Id="rId15" Type="http://schemas.openxmlformats.org/officeDocument/2006/relationships/image" Target="../media/image121.png"/><Relationship Id="rId16" Type="http://schemas.openxmlformats.org/officeDocument/2006/relationships/image" Target="../media/image122.png"/><Relationship Id="rId17" Type="http://schemas.openxmlformats.org/officeDocument/2006/relationships/image" Target="../media/image123.png"/><Relationship Id="rId18" Type="http://schemas.openxmlformats.org/officeDocument/2006/relationships/image" Target="../media/image124.png"/><Relationship Id="rId19" Type="http://schemas.openxmlformats.org/officeDocument/2006/relationships/image" Target="../media/image125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5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2.emf"/><Relationship Id="rId7" Type="http://schemas.openxmlformats.org/officeDocument/2006/relationships/image" Target="../media/image113.png"/><Relationship Id="rId8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15.xml"/><Relationship Id="rId5" Type="http://schemas.openxmlformats.org/officeDocument/2006/relationships/image" Target="../media/image127.jpeg"/><Relationship Id="rId6" Type="http://schemas.openxmlformats.org/officeDocument/2006/relationships/hyperlink" Target="https://www.youtube.com/watch?feature=player_embedded&amp;v=3OsXGuZjxxY" TargetMode="External"/><Relationship Id="rId7" Type="http://schemas.openxmlformats.org/officeDocument/2006/relationships/image" Target="../media/image128.png"/><Relationship Id="rId8" Type="http://schemas.openxmlformats.org/officeDocument/2006/relationships/hyperlink" Target="http://www.vmware.com/products/nsx/" TargetMode="External"/><Relationship Id="rId9" Type="http://schemas.openxmlformats.org/officeDocument/2006/relationships/hyperlink" Target="virtualizeyournetwork.com" TargetMode="External"/><Relationship Id="rId10" Type="http://schemas.openxmlformats.org/officeDocument/2006/relationships/hyperlink" Target="http://www.vmware.com/go/NVtraining" TargetMode="External"/><Relationship Id="rId11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2" Type="http://schemas.openxmlformats.org/officeDocument/2006/relationships/slide" Target="slide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12" y="2155288"/>
            <a:ext cx="9294545" cy="1524000"/>
          </a:xfrm>
        </p:spPr>
        <p:txBody>
          <a:bodyPr/>
          <a:lstStyle/>
          <a:p>
            <a:pPr algn="ctr"/>
            <a:r>
              <a:rPr lang="en-US" sz="4400" dirty="0"/>
              <a:t>VMware </a:t>
            </a:r>
            <a:r>
              <a:rPr lang="en-US" sz="4400" dirty="0" smtClean="0"/>
              <a:t>NSX</a:t>
            </a:r>
            <a:br>
              <a:rPr lang="en-US" sz="4400" dirty="0" smtClean="0"/>
            </a:br>
            <a:r>
              <a:rPr lang="en-US" dirty="0"/>
              <a:t>N</a:t>
            </a:r>
            <a:r>
              <a:rPr lang="en-US" dirty="0" smtClean="0"/>
              <a:t>etwork virtualization platform for SDDC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597721" y="5506236"/>
            <a:ext cx="3656648" cy="228600"/>
          </a:xfrm>
          <a:prstGeom prst="rect">
            <a:avLst/>
          </a:prstGeom>
        </p:spPr>
        <p:txBody>
          <a:bodyPr lIns="91424" tIns="45713" rIns="91424" bIns="4571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Cristian RADU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97722" y="5796107"/>
            <a:ext cx="3810000" cy="243532"/>
          </a:xfrm>
          <a:prstGeom prst="rect">
            <a:avLst/>
          </a:prstGeom>
        </p:spPr>
        <p:txBody>
          <a:bodyPr lIns="91424" tIns="45713" rIns="91424" bIns="4571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Senior System </a:t>
            </a:r>
            <a:r>
              <a:rPr lang="en-US" sz="1600" dirty="0" smtClean="0">
                <a:solidFill>
                  <a:schemeClr val="accent6"/>
                </a:solidFill>
              </a:rPr>
              <a:t>Engineer Ro, </a:t>
            </a:r>
            <a:r>
              <a:rPr lang="en-US" sz="1600" dirty="0" err="1" smtClean="0">
                <a:solidFill>
                  <a:schemeClr val="accent6"/>
                </a:solidFill>
              </a:rPr>
              <a:t>Bg</a:t>
            </a:r>
            <a:r>
              <a:rPr lang="en-US" sz="1600" dirty="0" smtClean="0">
                <a:solidFill>
                  <a:schemeClr val="accent6"/>
                </a:solidFill>
              </a:rPr>
              <a:t>, </a:t>
            </a:r>
            <a:r>
              <a:rPr lang="en-US" sz="1600" dirty="0" err="1" smtClean="0">
                <a:solidFill>
                  <a:schemeClr val="accent6"/>
                </a:solidFill>
              </a:rPr>
              <a:t>Md</a:t>
            </a:r>
            <a:endParaRPr lang="en-US" sz="1600" dirty="0">
              <a:solidFill>
                <a:srgbClr val="387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Understanding Network Virtualization</a:t>
            </a:r>
            <a:endParaRPr lang="en-US" sz="32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914300">
              <a:lnSpc>
                <a:spcPct val="110000"/>
              </a:lnSpc>
              <a:buClr>
                <a:srgbClr val="717074">
                  <a:lumMod val="60000"/>
                  <a:lumOff val="40000"/>
                </a:srgbClr>
              </a:buClr>
            </a:pPr>
            <a:r>
              <a:rPr lang="en-US" dirty="0" smtClean="0"/>
              <a:t>What it is. How it works.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7975" y="6464300"/>
            <a:ext cx="450850" cy="149225"/>
          </a:xfrm>
        </p:spPr>
        <p:txBody>
          <a:bodyPr/>
          <a:lstStyle/>
          <a:p>
            <a:fld id="{6EA6D8CF-3CDE-4807-BCD2-C9F2B831A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91" eaLnBrk="1" fontAlgn="auto" hangingPunct="1">
              <a:spcAft>
                <a:spcPts val="0"/>
              </a:spcAft>
              <a:defRPr/>
            </a:pPr>
            <a:r>
              <a:rPr dirty="0"/>
              <a:t>Evolution of Data </a:t>
            </a:r>
            <a:r>
              <a:rPr dirty="0" smtClean="0"/>
              <a:t>Center</a:t>
            </a:r>
            <a:r>
              <a:rPr lang="pl-PL" dirty="0" smtClean="0"/>
              <a:t>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5" name="Rounded Rectangle 4"/>
          <p:cNvSpPr/>
          <p:nvPr/>
        </p:nvSpPr>
        <p:spPr>
          <a:xfrm flipH="1">
            <a:off x="143376" y="1141333"/>
            <a:ext cx="3756184" cy="5481195"/>
          </a:xfrm>
          <a:prstGeom prst="roundRect">
            <a:avLst>
              <a:gd name="adj" fmla="val 2251"/>
            </a:avLst>
          </a:prstGeom>
          <a:gradFill flip="none" rotWithShape="1">
            <a:gsLst>
              <a:gs pos="27000">
                <a:schemeClr val="bg1">
                  <a:lumMod val="95000"/>
                  <a:lumOff val="5000"/>
                  <a:alpha val="57000"/>
                </a:schemeClr>
              </a:gs>
              <a:gs pos="93000">
                <a:schemeClr val="bg1">
                  <a:lumMod val="75000"/>
                  <a:lumOff val="25000"/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4000">
                  <a:schemeClr val="bg2">
                    <a:lumMod val="75000"/>
                  </a:schemeClr>
                </a:gs>
                <a:gs pos="67000">
                  <a:schemeClr val="accent2">
                    <a:lumMod val="75000"/>
                    <a:alpha val="0"/>
                  </a:schemeClr>
                </a:gs>
              </a:gsLst>
              <a:lin ang="81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3183" tIns="21592" rIns="43183" bIns="21592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 pitchFamily="-107" charset="0"/>
              <a:ea typeface="Apple LiGothic Medium" pitchFamily="-107" charset="-120"/>
              <a:cs typeface="Apple LiGothic Medium" pitchFamily="-107" charset="-120"/>
            </a:endParaRPr>
          </a:p>
        </p:txBody>
      </p:sp>
      <p:grpSp>
        <p:nvGrpSpPr>
          <p:cNvPr id="37894" name="Group 5"/>
          <p:cNvGrpSpPr>
            <a:grpSpLocks/>
          </p:cNvGrpSpPr>
          <p:nvPr/>
        </p:nvGrpSpPr>
        <p:grpSpPr bwMode="auto">
          <a:xfrm>
            <a:off x="143896" y="1140886"/>
            <a:ext cx="3756106" cy="543983"/>
            <a:chOff x="3423062" y="9711926"/>
            <a:chExt cx="6196771" cy="725217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3423062" y="9711926"/>
              <a:ext cx="6196771" cy="725217"/>
            </a:xfrm>
            <a:prstGeom prst="round2SameRect">
              <a:avLst>
                <a:gd name="adj1" fmla="val 17822"/>
                <a:gd name="adj2" fmla="val 0"/>
              </a:avLst>
            </a:prstGeom>
            <a:gradFill flip="none" rotWithShape="1">
              <a:gsLst>
                <a:gs pos="27000">
                  <a:schemeClr val="accent1"/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35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81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50800" dir="5400000" algn="ctr" rotWithShape="0">
                <a:schemeClr val="accent1">
                  <a:lumMod val="50000"/>
                  <a:alpha val="56000"/>
                </a:schemeClr>
              </a:outerShdw>
            </a:effectLst>
          </p:spPr>
          <p:txBody>
            <a:bodyPr lIns="228600" rIns="228600" anchor="ctr"/>
            <a:lstStyle/>
            <a:p>
              <a:pPr defTabSz="685891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53739" y="9737768"/>
              <a:ext cx="6135417" cy="596594"/>
            </a:xfrm>
            <a:prstGeom prst="roundRect">
              <a:avLst>
                <a:gd name="adj" fmla="val 20197"/>
              </a:avLst>
            </a:prstGeom>
            <a:gradFill flip="none" rotWithShape="1">
              <a:gsLst>
                <a:gs pos="63000">
                  <a:schemeClr val="tx1">
                    <a:alpha val="0"/>
                  </a:schemeClr>
                </a:gs>
                <a:gs pos="0">
                  <a:schemeClr val="tx1">
                    <a:alpha val="75000"/>
                  </a:schemeClr>
                </a:gs>
                <a:gs pos="12000">
                  <a:schemeClr val="tx1">
                    <a:alpha val="5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384591" eaLnBrk="0" fontAlgn="auto" hangingPunct="0">
                <a:lnSpc>
                  <a:spcPct val="95000"/>
                </a:lnSpc>
                <a:spcBef>
                  <a:spcPts val="567"/>
                </a:spcBef>
                <a:spcAft>
                  <a:spcPts val="0"/>
                </a:spcAft>
                <a:defRPr/>
              </a:pPr>
              <a:endParaRPr lang="en-US" sz="800" dirty="0"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3062" y="9861827"/>
              <a:ext cx="6196771" cy="512895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57575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9900"/>
                  </a:solidFill>
                  <a:effectLst>
                    <a:outerShdw blurRad="38100" dist="38100" dir="2700000" algn="tl" rotWithShape="0">
                      <a:prstClr val="black">
                        <a:alpha val="43000"/>
                      </a:prstClr>
                    </a:outerShdw>
                  </a:effectLst>
                  <a:latin typeface="Arial"/>
                </a:rPr>
                <a:t>Distributed</a:t>
              </a:r>
            </a:p>
          </p:txBody>
        </p:sp>
      </p:grpSp>
      <p:grpSp>
        <p:nvGrpSpPr>
          <p:cNvPr id="37895" name="Group 17"/>
          <p:cNvGrpSpPr>
            <a:grpSpLocks/>
          </p:cNvGrpSpPr>
          <p:nvPr/>
        </p:nvGrpSpPr>
        <p:grpSpPr bwMode="auto">
          <a:xfrm>
            <a:off x="694086" y="1845734"/>
            <a:ext cx="2657841" cy="3568700"/>
            <a:chOff x="706366" y="2509098"/>
            <a:chExt cx="3983860" cy="5349234"/>
          </a:xfrm>
        </p:grpSpPr>
        <p:grpSp>
          <p:nvGrpSpPr>
            <p:cNvPr id="37897" name="Group 18"/>
            <p:cNvGrpSpPr>
              <a:grpSpLocks/>
            </p:cNvGrpSpPr>
            <p:nvPr/>
          </p:nvGrpSpPr>
          <p:grpSpPr bwMode="auto">
            <a:xfrm>
              <a:off x="872569" y="5490016"/>
              <a:ext cx="787520" cy="2368316"/>
              <a:chOff x="774344" y="5490016"/>
              <a:chExt cx="817766" cy="2459276"/>
            </a:xfrm>
          </p:grpSpPr>
          <p:pic>
            <p:nvPicPr>
              <p:cNvPr id="38337" name="Picture 4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38" name="Picture 4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39" name="Picture 4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0" name="Picture 4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1" name="Picture 46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2" name="Picture 4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3" name="Picture 46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4" name="Picture 4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5" name="Picture 4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46" name="Picture 4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Connector 847"/>
            <p:cNvCxnSpPr>
              <a:cxnSpLocks noChangeShapeType="1"/>
            </p:cNvCxnSpPr>
            <p:nvPr/>
          </p:nvCxnSpPr>
          <p:spPr bwMode="auto">
            <a:xfrm flipV="1">
              <a:off x="2000486" y="4035185"/>
              <a:ext cx="135438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45"/>
            <p:cNvCxnSpPr>
              <a:cxnSpLocks noChangeShapeType="1"/>
            </p:cNvCxnSpPr>
            <p:nvPr/>
          </p:nvCxnSpPr>
          <p:spPr bwMode="auto">
            <a:xfrm flipV="1">
              <a:off x="2079784" y="3965385"/>
              <a:ext cx="135438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828"/>
            <p:cNvCxnSpPr>
              <a:cxnSpLocks noChangeShapeType="1"/>
            </p:cNvCxnSpPr>
            <p:nvPr/>
          </p:nvCxnSpPr>
          <p:spPr bwMode="auto">
            <a:xfrm flipV="1">
              <a:off x="2079784" y="2915208"/>
              <a:ext cx="1354385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32"/>
            <p:cNvCxnSpPr>
              <a:cxnSpLocks noChangeShapeType="1"/>
            </p:cNvCxnSpPr>
            <p:nvPr/>
          </p:nvCxnSpPr>
          <p:spPr bwMode="auto">
            <a:xfrm rot="16200000" flipV="1">
              <a:off x="1664153" y="3540240"/>
              <a:ext cx="840776" cy="9515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36"/>
            <p:cNvCxnSpPr>
              <a:cxnSpLocks noChangeShapeType="1"/>
            </p:cNvCxnSpPr>
            <p:nvPr/>
          </p:nvCxnSpPr>
          <p:spPr bwMode="auto">
            <a:xfrm rot="16200000" flipV="1">
              <a:off x="3018539" y="3470438"/>
              <a:ext cx="840776" cy="9517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37"/>
            <p:cNvCxnSpPr>
              <a:cxnSpLocks noChangeShapeType="1"/>
            </p:cNvCxnSpPr>
            <p:nvPr/>
          </p:nvCxnSpPr>
          <p:spPr bwMode="auto">
            <a:xfrm flipV="1">
              <a:off x="2159079" y="3124609"/>
              <a:ext cx="1195793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840"/>
            <p:cNvCxnSpPr>
              <a:cxnSpLocks noChangeShapeType="1"/>
            </p:cNvCxnSpPr>
            <p:nvPr/>
          </p:nvCxnSpPr>
          <p:spPr bwMode="auto">
            <a:xfrm rot="10800000">
              <a:off x="2079784" y="3124609"/>
              <a:ext cx="1354385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848"/>
            <p:cNvSpPr>
              <a:spLocks noChangeArrowheads="1"/>
            </p:cNvSpPr>
            <p:nvPr/>
          </p:nvSpPr>
          <p:spPr bwMode="auto">
            <a:xfrm>
              <a:off x="2680446" y="3844031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Straight Connector 850"/>
            <p:cNvCxnSpPr>
              <a:cxnSpLocks noChangeShapeType="1"/>
            </p:cNvCxnSpPr>
            <p:nvPr/>
          </p:nvCxnSpPr>
          <p:spPr bwMode="auto">
            <a:xfrm>
              <a:off x="1492988" y="4495231"/>
              <a:ext cx="2658021" cy="1269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016"/>
            <p:cNvCxnSpPr>
              <a:cxnSpLocks noChangeShapeType="1"/>
            </p:cNvCxnSpPr>
            <p:nvPr/>
          </p:nvCxnSpPr>
          <p:spPr bwMode="auto">
            <a:xfrm>
              <a:off x="1442238" y="4568205"/>
              <a:ext cx="2658021" cy="951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1018"/>
            <p:cNvSpPr>
              <a:spLocks noChangeArrowheads="1"/>
            </p:cNvSpPr>
            <p:nvPr/>
          </p:nvSpPr>
          <p:spPr bwMode="auto">
            <a:xfrm>
              <a:off x="2680446" y="4367532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1" name="Straight Connector 1019"/>
            <p:cNvCxnSpPr>
              <a:cxnSpLocks noChangeShapeType="1"/>
            </p:cNvCxnSpPr>
            <p:nvPr/>
          </p:nvCxnSpPr>
          <p:spPr bwMode="auto">
            <a:xfrm flipV="1">
              <a:off x="1442238" y="4244586"/>
              <a:ext cx="1991930" cy="20940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022"/>
            <p:cNvCxnSpPr>
              <a:cxnSpLocks noChangeShapeType="1"/>
            </p:cNvCxnSpPr>
            <p:nvPr/>
          </p:nvCxnSpPr>
          <p:spPr bwMode="auto">
            <a:xfrm flipV="1">
              <a:off x="1442238" y="4025666"/>
              <a:ext cx="640716" cy="42832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25"/>
            <p:cNvCxnSpPr>
              <a:cxnSpLocks noChangeShapeType="1"/>
              <a:stCxn id="138" idx="1"/>
            </p:cNvCxnSpPr>
            <p:nvPr/>
          </p:nvCxnSpPr>
          <p:spPr bwMode="auto">
            <a:xfrm flipH="1" flipV="1">
              <a:off x="2159079" y="4244586"/>
              <a:ext cx="2010961" cy="1745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028"/>
            <p:cNvCxnSpPr>
              <a:cxnSpLocks noChangeShapeType="1"/>
              <a:stCxn id="138" idx="3"/>
            </p:cNvCxnSpPr>
            <p:nvPr/>
          </p:nvCxnSpPr>
          <p:spPr bwMode="auto">
            <a:xfrm flipH="1" flipV="1">
              <a:off x="3456372" y="4035185"/>
              <a:ext cx="713668" cy="4537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13" name="Group 34"/>
            <p:cNvGrpSpPr>
              <a:grpSpLocks/>
            </p:cNvGrpSpPr>
            <p:nvPr/>
          </p:nvGrpSpPr>
          <p:grpSpPr bwMode="auto">
            <a:xfrm>
              <a:off x="1258330" y="4221357"/>
              <a:ext cx="2896967" cy="1141803"/>
              <a:chOff x="5510629" y="3592513"/>
              <a:chExt cx="2897188" cy="1662112"/>
            </a:xfrm>
          </p:grpSpPr>
          <p:cxnSp>
            <p:nvCxnSpPr>
              <p:cNvPr id="451" name="Straight Connector 10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991688" y="4112878"/>
                <a:ext cx="1662668" cy="6249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104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830317" y="3352765"/>
                <a:ext cx="1584151" cy="222364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1047"/>
              <p:cNvCxnSpPr>
                <a:cxnSpLocks noChangeShapeType="1"/>
              </p:cNvCxnSpPr>
              <p:nvPr/>
            </p:nvCxnSpPr>
            <p:spPr bwMode="auto">
              <a:xfrm rot="16200000" flipV="1">
                <a:off x="5488123" y="4241348"/>
                <a:ext cx="1662668" cy="3679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10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85907" y="3808356"/>
                <a:ext cx="1662668" cy="123395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1055"/>
              <p:cNvCxnSpPr>
                <a:cxnSpLocks noChangeShapeType="1"/>
              </p:cNvCxnSpPr>
              <p:nvPr/>
            </p:nvCxnSpPr>
            <p:spPr bwMode="auto">
              <a:xfrm rot="16200000" flipV="1">
                <a:off x="5970283" y="3759189"/>
                <a:ext cx="1662668" cy="133228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1058"/>
              <p:cNvCxnSpPr>
                <a:cxnSpLocks noChangeShapeType="1"/>
              </p:cNvCxnSpPr>
              <p:nvPr/>
            </p:nvCxnSpPr>
            <p:spPr bwMode="auto">
              <a:xfrm rot="16200000" flipV="1">
                <a:off x="6439755" y="3289717"/>
                <a:ext cx="1662668" cy="227122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10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768067" y="4290516"/>
                <a:ext cx="1662668" cy="26963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1065"/>
              <p:cNvCxnSpPr>
                <a:cxnSpLocks noChangeShapeType="1"/>
              </p:cNvCxnSpPr>
              <p:nvPr/>
            </p:nvCxnSpPr>
            <p:spPr bwMode="auto">
              <a:xfrm rot="16200000" flipV="1">
                <a:off x="7278383" y="4128346"/>
                <a:ext cx="1584151" cy="67248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914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3625930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3614775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6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2520253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17" name="Group 38"/>
            <p:cNvGrpSpPr>
              <a:grpSpLocks/>
            </p:cNvGrpSpPr>
            <p:nvPr/>
          </p:nvGrpSpPr>
          <p:grpSpPr bwMode="auto">
            <a:xfrm>
              <a:off x="1879322" y="5490016"/>
              <a:ext cx="787520" cy="2368316"/>
              <a:chOff x="774344" y="5490016"/>
              <a:chExt cx="817766" cy="2459276"/>
            </a:xfrm>
          </p:grpSpPr>
          <p:pic>
            <p:nvPicPr>
              <p:cNvPr id="38319" name="Picture 4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0" name="Picture 4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1" name="Picture 44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2" name="Picture 4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3" name="Picture 4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4" name="Picture 4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5" name="Picture 4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6" name="Picture 4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7" name="Picture 4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28" name="Picture 4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918" name="Group 39"/>
            <p:cNvGrpSpPr>
              <a:grpSpLocks/>
            </p:cNvGrpSpPr>
            <p:nvPr/>
          </p:nvGrpSpPr>
          <p:grpSpPr bwMode="auto">
            <a:xfrm>
              <a:off x="2891122" y="5490016"/>
              <a:ext cx="787520" cy="2368316"/>
              <a:chOff x="774344" y="5490016"/>
              <a:chExt cx="817766" cy="2459276"/>
            </a:xfrm>
          </p:grpSpPr>
          <p:pic>
            <p:nvPicPr>
              <p:cNvPr id="38309" name="Picture 4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0" name="Picture 4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1" name="Picture 4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2" name="Picture 4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3" name="Picture 4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4" name="Picture 4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5" name="Picture 4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6" name="Picture 4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7" name="Picture 4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18" name="Picture 4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919" name="Group 40"/>
            <p:cNvGrpSpPr>
              <a:grpSpLocks/>
            </p:cNvGrpSpPr>
            <p:nvPr/>
          </p:nvGrpSpPr>
          <p:grpSpPr bwMode="auto">
            <a:xfrm>
              <a:off x="3902706" y="5490016"/>
              <a:ext cx="787520" cy="2368316"/>
              <a:chOff x="774344" y="5490016"/>
              <a:chExt cx="817766" cy="2459276"/>
            </a:xfrm>
          </p:grpSpPr>
          <p:pic>
            <p:nvPicPr>
              <p:cNvPr id="38299" name="Picture 4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0" name="Picture 4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1" name="Picture 4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2" name="Picture 4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3" name="Picture 4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4" name="Picture 4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5" name="Picture 4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6" name="Picture 4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7" name="Picture 4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308" name="Picture 4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20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2509098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21" name="Group 983"/>
            <p:cNvGrpSpPr>
              <a:grpSpLocks noChangeAspect="1"/>
            </p:cNvGrpSpPr>
            <p:nvPr/>
          </p:nvGrpSpPr>
          <p:grpSpPr bwMode="auto">
            <a:xfrm>
              <a:off x="964125" y="4195504"/>
              <a:ext cx="477882" cy="606929"/>
              <a:chOff x="1104" y="2544"/>
              <a:chExt cx="557" cy="816"/>
            </a:xfrm>
          </p:grpSpPr>
          <p:sp>
            <p:nvSpPr>
              <p:cNvPr id="257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8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9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0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1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2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3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4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5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6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7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8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9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0" name="Freeform 997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1" name="Freeform 998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2" name="Freeform 999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3" name="Freeform 1000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4" name="Freeform 1001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5" name="Freeform 1002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6" name="Freeform 1003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7" name="Freeform 1004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8" name="Freeform 1005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9" name="Freeform 1006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0" name="Freeform 1007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1" name="Freeform 1008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2" name="Freeform 1009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3" name="Freeform 1010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4" name="Freeform 1011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5" name="Freeform 1012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6" name="Freeform 1013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7" name="Freeform 1014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8" name="Freeform 1015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9" name="Freeform 1016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0" name="Freeform 1017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1" name="Freeform 1018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2" name="Freeform 1019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3" name="Freeform 1020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4" name="Freeform 1021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5" name="Freeform 1022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6" name="Freeform 1023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7" name="Freeform 1024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8" name="Freeform 1025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9" name="Freeform 1026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0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8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1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9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2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3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4" name="Freeform 1031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5" name="Freeform 1032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6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7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8" name="Freeform 1035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9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38188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419" name="Freeform 1146"/>
                <p:cNvSpPr>
                  <a:spLocks noChangeAspect="1"/>
                </p:cNvSpPr>
                <p:nvPr/>
              </p:nvSpPr>
              <p:spPr bwMode="auto">
                <a:xfrm>
                  <a:off x="2933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420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82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11" name="Freeform 1038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2" name="Freeform 1039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3" name="Freeform 1040"/>
              <p:cNvSpPr>
                <a:spLocks noChangeAspect="1"/>
              </p:cNvSpPr>
              <p:nvPr/>
            </p:nvSpPr>
            <p:spPr bwMode="auto">
              <a:xfrm>
                <a:off x="1643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4" name="Freeform 1041"/>
              <p:cNvSpPr>
                <a:spLocks noChangeAspect="1"/>
              </p:cNvSpPr>
              <p:nvPr/>
            </p:nvSpPr>
            <p:spPr bwMode="auto">
              <a:xfrm>
                <a:off x="1643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5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6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7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7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8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9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0" name="Freeform 1047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1" name="Freeform 1048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2" name="Freeform 1049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3" name="Freeform 1050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4" name="Freeform 1051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5" name="Freeform 1052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6" name="Freeform 1053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7" name="Freeform 1054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8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9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0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1" name="Freeform 1058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2" name="Freeform 1059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3" name="Freeform 1060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4" name="Freeform 1061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5" name="Freeform 1062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6" name="Freeform 1063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7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8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9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0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1" name="Freeform 1068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2" name="Freeform 1069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3" name="Freeform 1070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4" name="Freeform 1071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5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7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6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7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6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8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7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9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0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6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1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6" y="3310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2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3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3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4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5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6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6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7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3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8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9" name="Freeform 1086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0" name="Freeform 1087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1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2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3" name="Freeform 1090"/>
              <p:cNvSpPr>
                <a:spLocks noChangeAspect="1"/>
              </p:cNvSpPr>
              <p:nvPr/>
            </p:nvSpPr>
            <p:spPr bwMode="auto">
              <a:xfrm>
                <a:off x="1532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4" name="Freeform 1091"/>
              <p:cNvSpPr>
                <a:spLocks noChangeAspect="1"/>
              </p:cNvSpPr>
              <p:nvPr/>
            </p:nvSpPr>
            <p:spPr bwMode="auto">
              <a:xfrm>
                <a:off x="1532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5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7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6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7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7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8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9" name="Freeform 1096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0" name="Freeform 1097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1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2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7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3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3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4" name="Freeform 1101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5" name="Freeform 1102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6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7" name="Freeform 1104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8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9" name="Freeform 1106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0" name="Freeform 1107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1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2" name="Freeform 1109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3" name="Freeform 1110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4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1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5" name="Line 166"/>
              <p:cNvSpPr>
                <a:spLocks noChangeAspect="1" noChangeShapeType="1"/>
              </p:cNvSpPr>
              <p:nvPr/>
            </p:nvSpPr>
            <p:spPr bwMode="auto">
              <a:xfrm>
                <a:off x="1491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6" name="Line 167"/>
              <p:cNvSpPr>
                <a:spLocks noChangeAspect="1" noChangeShapeType="1"/>
              </p:cNvSpPr>
              <p:nvPr/>
            </p:nvSpPr>
            <p:spPr bwMode="auto">
              <a:xfrm>
                <a:off x="1491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7" name="Line 168"/>
              <p:cNvSpPr>
                <a:spLocks noChangeAspect="1" noChangeShapeType="1"/>
              </p:cNvSpPr>
              <p:nvPr/>
            </p:nvSpPr>
            <p:spPr bwMode="auto">
              <a:xfrm>
                <a:off x="1491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8" name="Line 169"/>
              <p:cNvSpPr>
                <a:spLocks noChangeAspect="1" noChangeShapeType="1"/>
              </p:cNvSpPr>
              <p:nvPr/>
            </p:nvSpPr>
            <p:spPr bwMode="auto">
              <a:xfrm>
                <a:off x="1491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9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0" name="Freeform 1117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1" name="Freeform 1118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2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3" name="Freeform 1120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4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5" name="Freeform 1122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6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7" name="Freeform 1124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8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9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1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0" name="Freeform 1127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1" name="Freeform 1128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2" name="Freeform 1129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3" name="Freeform 1130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4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5" name="Freeform 1132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6" name="Freeform 1133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7" name="Freeform 1134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8" name="Freeform 1135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9" name="Freeform 1136"/>
              <p:cNvSpPr>
                <a:spLocks noChangeAspect="1" noEditPoints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0" name="Freeform 1137"/>
              <p:cNvSpPr>
                <a:spLocks noChangeAspect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1" name="Freeform 1138"/>
              <p:cNvSpPr>
                <a:spLocks noChangeAspect="1"/>
              </p:cNvSpPr>
              <p:nvPr/>
            </p:nvSpPr>
            <p:spPr bwMode="auto">
              <a:xfrm>
                <a:off x="1336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2" name="Freeform 1139"/>
              <p:cNvSpPr>
                <a:spLocks noChangeAspect="1" noEditPoints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3" name="Freeform 1140"/>
              <p:cNvSpPr>
                <a:spLocks noChangeAspect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4" name="Freeform 1141"/>
              <p:cNvSpPr>
                <a:spLocks noChangeAspect="1"/>
              </p:cNvSpPr>
              <p:nvPr/>
            </p:nvSpPr>
            <p:spPr bwMode="auto">
              <a:xfrm>
                <a:off x="1332" y="3246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5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6" name="Freeform 1143"/>
              <p:cNvSpPr>
                <a:spLocks noChangeAspect="1"/>
              </p:cNvSpPr>
              <p:nvPr/>
            </p:nvSpPr>
            <p:spPr bwMode="auto">
              <a:xfrm>
                <a:off x="1351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7" name="Freeform 1144"/>
              <p:cNvSpPr>
                <a:spLocks noChangeAspect="1"/>
              </p:cNvSpPr>
              <p:nvPr/>
            </p:nvSpPr>
            <p:spPr bwMode="auto">
              <a:xfrm>
                <a:off x="1351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8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7922" name="Group 983"/>
            <p:cNvGrpSpPr>
              <a:grpSpLocks noChangeAspect="1"/>
            </p:cNvGrpSpPr>
            <p:nvPr/>
          </p:nvGrpSpPr>
          <p:grpSpPr bwMode="auto">
            <a:xfrm>
              <a:off x="3990705" y="4265367"/>
              <a:ext cx="477882" cy="606929"/>
              <a:chOff x="1104" y="2544"/>
              <a:chExt cx="557" cy="816"/>
            </a:xfrm>
          </p:grpSpPr>
          <p:sp>
            <p:nvSpPr>
              <p:cNvPr id="93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9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Freeform 997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Freeform 998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Freeform 999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9" name="Freeform 1000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Freeform 1001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Freeform 1002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Freeform 1003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Freeform 1004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4" name="Freeform 1005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5" name="Freeform 1006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6" name="Freeform 1007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7" name="Freeform 1008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8" name="Freeform 1009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9" name="Freeform 1010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0" name="Freeform 1011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1" name="Freeform 1012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2" name="Freeform 1013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3" name="Freeform 1014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4" name="Freeform 1015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5" name="Freeform 1016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6" name="Freeform 1017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7" name="Freeform 1018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8" name="Freeform 1019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9" name="Freeform 1020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0" name="Freeform 1021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1" name="Freeform 1022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2" name="Freeform 1023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3" name="Freeform 1024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4" name="Freeform 1025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5" name="Freeform 1026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6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7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7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8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8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9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0" name="Freeform 1031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1" name="Freeform 1032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2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3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4" name="Freeform 1035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5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38024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255" name="Freeform 1146"/>
                <p:cNvSpPr>
                  <a:spLocks noChangeAspect="1"/>
                </p:cNvSpPr>
                <p:nvPr/>
              </p:nvSpPr>
              <p:spPr bwMode="auto">
                <a:xfrm>
                  <a:off x="2925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256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75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47" name="Freeform 1038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8" name="Freeform 1039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9" name="Freeform 1040"/>
              <p:cNvSpPr>
                <a:spLocks noChangeAspect="1"/>
              </p:cNvSpPr>
              <p:nvPr/>
            </p:nvSpPr>
            <p:spPr bwMode="auto">
              <a:xfrm>
                <a:off x="1642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0" name="Freeform 1041"/>
              <p:cNvSpPr>
                <a:spLocks noChangeAspect="1"/>
              </p:cNvSpPr>
              <p:nvPr/>
            </p:nvSpPr>
            <p:spPr bwMode="auto">
              <a:xfrm>
                <a:off x="1642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1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2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3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6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4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5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6" name="Freeform 1047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7" name="Freeform 1048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8" name="Freeform 1049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9" name="Freeform 1050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0" name="Freeform 1051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1" name="Freeform 1052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2" name="Freeform 1053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3" name="Freeform 1054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4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3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5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6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7" name="Freeform 1058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8" name="Freeform 1059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9" name="Freeform 1060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0" name="Freeform 1061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1" name="Freeform 1062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2" name="Freeform 1063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3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4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5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6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7" name="Freeform 1068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8" name="Freeform 1069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9" name="Freeform 1070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0" name="Freeform 1071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1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6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2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3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5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4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6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5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6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5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7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5" y="3309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8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9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2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0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1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5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2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3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2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4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5" name="Freeform 1086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6" name="Freeform 1087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7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8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9" name="Freeform 1090"/>
              <p:cNvSpPr>
                <a:spLocks noChangeAspect="1"/>
              </p:cNvSpPr>
              <p:nvPr/>
            </p:nvSpPr>
            <p:spPr bwMode="auto">
              <a:xfrm>
                <a:off x="1531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0" name="Freeform 1091"/>
              <p:cNvSpPr>
                <a:spLocks noChangeAspect="1"/>
              </p:cNvSpPr>
              <p:nvPr/>
            </p:nvSpPr>
            <p:spPr bwMode="auto">
              <a:xfrm>
                <a:off x="1531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1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6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2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6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3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4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5" name="Freeform 1096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6" name="Freeform 1097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7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8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6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9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2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0" name="Freeform 1101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1" name="Freeform 1102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2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3" name="Freeform 1104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4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5" name="Freeform 1106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6" name="Freeform 1107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7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8" name="Freeform 1109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9" name="Freeform 1110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0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0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1" name="Line 166"/>
              <p:cNvSpPr>
                <a:spLocks noChangeAspect="1" noChangeShapeType="1"/>
              </p:cNvSpPr>
              <p:nvPr/>
            </p:nvSpPr>
            <p:spPr bwMode="auto">
              <a:xfrm>
                <a:off x="1490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2" name="Line 167"/>
              <p:cNvSpPr>
                <a:spLocks noChangeAspect="1" noChangeShapeType="1"/>
              </p:cNvSpPr>
              <p:nvPr/>
            </p:nvSpPr>
            <p:spPr bwMode="auto">
              <a:xfrm>
                <a:off x="1490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3" name="Line 168"/>
              <p:cNvSpPr>
                <a:spLocks noChangeAspect="1" noChangeShapeType="1"/>
              </p:cNvSpPr>
              <p:nvPr/>
            </p:nvSpPr>
            <p:spPr bwMode="auto">
              <a:xfrm>
                <a:off x="1490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4" name="Line 169"/>
              <p:cNvSpPr>
                <a:spLocks noChangeAspect="1" noChangeShapeType="1"/>
              </p:cNvSpPr>
              <p:nvPr/>
            </p:nvSpPr>
            <p:spPr bwMode="auto">
              <a:xfrm>
                <a:off x="1490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5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6" name="Freeform 1117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7" name="Freeform 1118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8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9" name="Freeform 1120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0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1" name="Freeform 1122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2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3" name="Freeform 1124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4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5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0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6" name="Freeform 1127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7" name="Freeform 1128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8" name="Freeform 1129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9" name="Freeform 1130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0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1" name="Freeform 1132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2" name="Freeform 1133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3" name="Freeform 1134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4" name="Freeform 1135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5" name="Freeform 1136"/>
              <p:cNvSpPr>
                <a:spLocks noChangeAspect="1" noEditPoints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6" name="Freeform 1137"/>
              <p:cNvSpPr>
                <a:spLocks noChangeAspect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7" name="Freeform 1138"/>
              <p:cNvSpPr>
                <a:spLocks noChangeAspect="1"/>
              </p:cNvSpPr>
              <p:nvPr/>
            </p:nvSpPr>
            <p:spPr bwMode="auto">
              <a:xfrm>
                <a:off x="1335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8" name="Freeform 1139"/>
              <p:cNvSpPr>
                <a:spLocks noChangeAspect="1" noEditPoints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9" name="Freeform 1140"/>
              <p:cNvSpPr>
                <a:spLocks noChangeAspect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0" name="Freeform 1141"/>
              <p:cNvSpPr>
                <a:spLocks noChangeAspect="1"/>
              </p:cNvSpPr>
              <p:nvPr/>
            </p:nvSpPr>
            <p:spPr bwMode="auto">
              <a:xfrm>
                <a:off x="1332" y="3245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1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2" name="Freeform 1143"/>
              <p:cNvSpPr>
                <a:spLocks noChangeAspect="1"/>
              </p:cNvSpPr>
              <p:nvPr/>
            </p:nvSpPr>
            <p:spPr bwMode="auto">
              <a:xfrm>
                <a:off x="1350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3" name="Freeform 1144"/>
              <p:cNvSpPr>
                <a:spLocks noChangeAspect="1"/>
              </p:cNvSpPr>
              <p:nvPr/>
            </p:nvSpPr>
            <p:spPr bwMode="auto">
              <a:xfrm>
                <a:off x="1350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4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7923" name="Group 44"/>
            <p:cNvGrpSpPr>
              <a:grpSpLocks/>
            </p:cNvGrpSpPr>
            <p:nvPr/>
          </p:nvGrpSpPr>
          <p:grpSpPr bwMode="auto">
            <a:xfrm>
              <a:off x="765099" y="5471160"/>
              <a:ext cx="121366" cy="2294392"/>
              <a:chOff x="765099" y="5471160"/>
              <a:chExt cx="121366" cy="2294392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769802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76663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76663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76663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6663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76663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76663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 bwMode="auto">
              <a:xfrm>
                <a:off x="76663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>
                <a:off x="76663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76663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924" name="Group 45"/>
            <p:cNvGrpSpPr>
              <a:grpSpLocks/>
            </p:cNvGrpSpPr>
            <p:nvPr/>
          </p:nvGrpSpPr>
          <p:grpSpPr bwMode="auto">
            <a:xfrm>
              <a:off x="1763083" y="5471160"/>
              <a:ext cx="121366" cy="2294392"/>
              <a:chOff x="765099" y="5471160"/>
              <a:chExt cx="121366" cy="2294392"/>
            </a:xfrm>
          </p:grpSpPr>
          <p:sp>
            <p:nvSpPr>
              <p:cNvPr id="73" name="Freeform 72"/>
              <p:cNvSpPr/>
              <p:nvPr/>
            </p:nvSpPr>
            <p:spPr bwMode="auto">
              <a:xfrm>
                <a:off x="76778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764613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764613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764613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764613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764613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764613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764613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764613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764613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925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6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26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3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27" name="Group 48"/>
            <p:cNvGrpSpPr>
              <a:grpSpLocks/>
            </p:cNvGrpSpPr>
            <p:nvPr/>
          </p:nvGrpSpPr>
          <p:grpSpPr bwMode="auto">
            <a:xfrm>
              <a:off x="2787066" y="5471160"/>
              <a:ext cx="121366" cy="2294392"/>
              <a:chOff x="765099" y="5471160"/>
              <a:chExt cx="121366" cy="2294392"/>
            </a:xfrm>
          </p:grpSpPr>
          <p:sp>
            <p:nvSpPr>
              <p:cNvPr id="63" name="Freeform 62"/>
              <p:cNvSpPr/>
              <p:nvPr/>
            </p:nvSpPr>
            <p:spPr bwMode="auto">
              <a:xfrm>
                <a:off x="76831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76514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76514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76514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76514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76514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76514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76514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76514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76514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928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919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29" name="Group 50"/>
            <p:cNvGrpSpPr>
              <a:grpSpLocks/>
            </p:cNvGrpSpPr>
            <p:nvPr/>
          </p:nvGrpSpPr>
          <p:grpSpPr bwMode="auto">
            <a:xfrm>
              <a:off x="3788925" y="5471160"/>
              <a:ext cx="121366" cy="2294392"/>
              <a:chOff x="765099" y="5471160"/>
              <a:chExt cx="121366" cy="2294392"/>
            </a:xfrm>
          </p:grpSpPr>
          <p:sp>
            <p:nvSpPr>
              <p:cNvPr id="53" name="Freeform 52"/>
              <p:cNvSpPr/>
              <p:nvPr/>
            </p:nvSpPr>
            <p:spPr bwMode="auto">
              <a:xfrm>
                <a:off x="768763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76559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6559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76559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76559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76559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76559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76559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76559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76559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930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503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6" name="TextBox 591"/>
          <p:cNvSpPr txBox="1">
            <a:spLocks noChangeArrowheads="1"/>
          </p:cNvSpPr>
          <p:nvPr/>
        </p:nvSpPr>
        <p:spPr bwMode="auto">
          <a:xfrm>
            <a:off x="338579" y="5535084"/>
            <a:ext cx="3366740" cy="92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6" tIns="34283" rIns="68566" bIns="34283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292100" indent="-2841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Manual Provisioning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Limited scaling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Rack-wide VM mobility</a:t>
            </a:r>
          </a:p>
        </p:txBody>
      </p:sp>
    </p:spTree>
    <p:extLst>
      <p:ext uri="{BB962C8B-B14F-4D97-AF65-F5344CB8AC3E}">
        <p14:creationId xmlns:p14="http://schemas.microsoft.com/office/powerpoint/2010/main" val="6788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91" eaLnBrk="1" fontAlgn="auto" hangingPunct="1">
              <a:spcAft>
                <a:spcPts val="0"/>
              </a:spcAft>
              <a:defRPr/>
            </a:pPr>
            <a:r>
              <a:rPr dirty="0"/>
              <a:t>Evolution of Data </a:t>
            </a:r>
            <a:r>
              <a:rPr dirty="0" smtClean="0"/>
              <a:t>Center</a:t>
            </a:r>
            <a:r>
              <a:rPr lang="pl-PL" dirty="0" smtClean="0"/>
              <a:t>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5" name="Rounded Rectangle 4"/>
          <p:cNvSpPr/>
          <p:nvPr/>
        </p:nvSpPr>
        <p:spPr>
          <a:xfrm flipH="1">
            <a:off x="143376" y="1141333"/>
            <a:ext cx="3756184" cy="5481195"/>
          </a:xfrm>
          <a:prstGeom prst="roundRect">
            <a:avLst>
              <a:gd name="adj" fmla="val 2251"/>
            </a:avLst>
          </a:prstGeom>
          <a:gradFill flip="none" rotWithShape="1">
            <a:gsLst>
              <a:gs pos="27000">
                <a:schemeClr val="bg1">
                  <a:lumMod val="95000"/>
                  <a:lumOff val="5000"/>
                  <a:alpha val="57000"/>
                </a:schemeClr>
              </a:gs>
              <a:gs pos="93000">
                <a:schemeClr val="bg1">
                  <a:lumMod val="75000"/>
                  <a:lumOff val="25000"/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4000">
                  <a:schemeClr val="bg2">
                    <a:lumMod val="75000"/>
                  </a:schemeClr>
                </a:gs>
                <a:gs pos="67000">
                  <a:schemeClr val="accent2">
                    <a:lumMod val="75000"/>
                    <a:alpha val="0"/>
                  </a:schemeClr>
                </a:gs>
              </a:gsLst>
              <a:lin ang="81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3183" tIns="21592" rIns="43183" bIns="21592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 pitchFamily="-107" charset="0"/>
              <a:ea typeface="Apple LiGothic Medium" pitchFamily="-107" charset="-120"/>
              <a:cs typeface="Apple LiGothic Medium" pitchFamily="-107" charset="-120"/>
            </a:endParaRPr>
          </a:p>
        </p:txBody>
      </p:sp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143896" y="1140886"/>
            <a:ext cx="3756106" cy="543983"/>
            <a:chOff x="3423062" y="9711926"/>
            <a:chExt cx="6196771" cy="725217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3423062" y="9711926"/>
              <a:ext cx="6196771" cy="725217"/>
            </a:xfrm>
            <a:prstGeom prst="round2SameRect">
              <a:avLst>
                <a:gd name="adj1" fmla="val 17822"/>
                <a:gd name="adj2" fmla="val 0"/>
              </a:avLst>
            </a:prstGeom>
            <a:gradFill flip="none" rotWithShape="1">
              <a:gsLst>
                <a:gs pos="27000">
                  <a:schemeClr val="accent1"/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35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81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50800" dir="5400000" algn="ctr" rotWithShape="0">
                <a:schemeClr val="accent1">
                  <a:lumMod val="50000"/>
                  <a:alpha val="56000"/>
                </a:schemeClr>
              </a:outerShdw>
            </a:effectLst>
          </p:spPr>
          <p:txBody>
            <a:bodyPr lIns="228600" rIns="228600" anchor="ctr"/>
            <a:lstStyle/>
            <a:p>
              <a:pPr defTabSz="685891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53739" y="9737768"/>
              <a:ext cx="6135417" cy="596594"/>
            </a:xfrm>
            <a:prstGeom prst="roundRect">
              <a:avLst>
                <a:gd name="adj" fmla="val 20197"/>
              </a:avLst>
            </a:prstGeom>
            <a:gradFill flip="none" rotWithShape="1">
              <a:gsLst>
                <a:gs pos="63000">
                  <a:schemeClr val="tx1">
                    <a:alpha val="0"/>
                  </a:schemeClr>
                </a:gs>
                <a:gs pos="0">
                  <a:schemeClr val="tx1">
                    <a:alpha val="75000"/>
                  </a:schemeClr>
                </a:gs>
                <a:gs pos="12000">
                  <a:schemeClr val="tx1">
                    <a:alpha val="5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384591" eaLnBrk="0" fontAlgn="auto" hangingPunct="0">
                <a:lnSpc>
                  <a:spcPct val="95000"/>
                </a:lnSpc>
                <a:spcBef>
                  <a:spcPts val="567"/>
                </a:spcBef>
                <a:spcAft>
                  <a:spcPts val="0"/>
                </a:spcAft>
                <a:defRPr/>
              </a:pPr>
              <a:endParaRPr lang="en-US" sz="800" dirty="0"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3062" y="9861827"/>
              <a:ext cx="6196771" cy="512895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57575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9900"/>
                  </a:solidFill>
                  <a:effectLst>
                    <a:outerShdw blurRad="38100" dist="38100" dir="2700000" algn="tl" rotWithShape="0">
                      <a:prstClr val="black">
                        <a:alpha val="43000"/>
                      </a:prstClr>
                    </a:outerShdw>
                  </a:effectLst>
                  <a:latin typeface="Arial"/>
                </a:rPr>
                <a:t>Distributed</a:t>
              </a:r>
            </a:p>
          </p:txBody>
        </p:sp>
      </p:grpSp>
      <p:grpSp>
        <p:nvGrpSpPr>
          <p:cNvPr id="38919" name="Group 17"/>
          <p:cNvGrpSpPr>
            <a:grpSpLocks/>
          </p:cNvGrpSpPr>
          <p:nvPr/>
        </p:nvGrpSpPr>
        <p:grpSpPr bwMode="auto">
          <a:xfrm>
            <a:off x="694086" y="1845734"/>
            <a:ext cx="2657841" cy="3568700"/>
            <a:chOff x="706366" y="2509098"/>
            <a:chExt cx="3983860" cy="5349234"/>
          </a:xfrm>
        </p:grpSpPr>
        <p:grpSp>
          <p:nvGrpSpPr>
            <p:cNvPr id="39021" name="Group 18"/>
            <p:cNvGrpSpPr>
              <a:grpSpLocks/>
            </p:cNvGrpSpPr>
            <p:nvPr/>
          </p:nvGrpSpPr>
          <p:grpSpPr bwMode="auto">
            <a:xfrm>
              <a:off x="872569" y="5490016"/>
              <a:ext cx="787520" cy="2368316"/>
              <a:chOff x="774344" y="5490016"/>
              <a:chExt cx="817766" cy="2459276"/>
            </a:xfrm>
          </p:grpSpPr>
          <p:pic>
            <p:nvPicPr>
              <p:cNvPr id="39461" name="Picture 4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2" name="Picture 4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3" name="Picture 4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4" name="Picture 4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5" name="Picture 46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6" name="Picture 4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7" name="Picture 46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8" name="Picture 4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69" name="Picture 4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70" name="Picture 4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Connector 847"/>
            <p:cNvCxnSpPr>
              <a:cxnSpLocks noChangeShapeType="1"/>
            </p:cNvCxnSpPr>
            <p:nvPr/>
          </p:nvCxnSpPr>
          <p:spPr bwMode="auto">
            <a:xfrm flipV="1">
              <a:off x="2000486" y="4035185"/>
              <a:ext cx="135438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45"/>
            <p:cNvCxnSpPr>
              <a:cxnSpLocks noChangeShapeType="1"/>
            </p:cNvCxnSpPr>
            <p:nvPr/>
          </p:nvCxnSpPr>
          <p:spPr bwMode="auto">
            <a:xfrm flipV="1">
              <a:off x="2079784" y="3965385"/>
              <a:ext cx="135438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828"/>
            <p:cNvCxnSpPr>
              <a:cxnSpLocks noChangeShapeType="1"/>
            </p:cNvCxnSpPr>
            <p:nvPr/>
          </p:nvCxnSpPr>
          <p:spPr bwMode="auto">
            <a:xfrm flipV="1">
              <a:off x="2079784" y="2915208"/>
              <a:ext cx="1354385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32"/>
            <p:cNvCxnSpPr>
              <a:cxnSpLocks noChangeShapeType="1"/>
            </p:cNvCxnSpPr>
            <p:nvPr/>
          </p:nvCxnSpPr>
          <p:spPr bwMode="auto">
            <a:xfrm rot="16200000" flipV="1">
              <a:off x="1664153" y="3540240"/>
              <a:ext cx="840776" cy="9515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36"/>
            <p:cNvCxnSpPr>
              <a:cxnSpLocks noChangeShapeType="1"/>
            </p:cNvCxnSpPr>
            <p:nvPr/>
          </p:nvCxnSpPr>
          <p:spPr bwMode="auto">
            <a:xfrm rot="16200000" flipV="1">
              <a:off x="3018539" y="3470438"/>
              <a:ext cx="840776" cy="9517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37"/>
            <p:cNvCxnSpPr>
              <a:cxnSpLocks noChangeShapeType="1"/>
            </p:cNvCxnSpPr>
            <p:nvPr/>
          </p:nvCxnSpPr>
          <p:spPr bwMode="auto">
            <a:xfrm flipV="1">
              <a:off x="2159079" y="3124609"/>
              <a:ext cx="1195793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840"/>
            <p:cNvCxnSpPr>
              <a:cxnSpLocks noChangeShapeType="1"/>
            </p:cNvCxnSpPr>
            <p:nvPr/>
          </p:nvCxnSpPr>
          <p:spPr bwMode="auto">
            <a:xfrm rot="10800000">
              <a:off x="2079784" y="3124609"/>
              <a:ext cx="1354385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848"/>
            <p:cNvSpPr>
              <a:spLocks noChangeArrowheads="1"/>
            </p:cNvSpPr>
            <p:nvPr/>
          </p:nvSpPr>
          <p:spPr bwMode="auto">
            <a:xfrm>
              <a:off x="2680446" y="3844031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Straight Connector 850"/>
            <p:cNvCxnSpPr>
              <a:cxnSpLocks noChangeShapeType="1"/>
            </p:cNvCxnSpPr>
            <p:nvPr/>
          </p:nvCxnSpPr>
          <p:spPr bwMode="auto">
            <a:xfrm>
              <a:off x="1492988" y="4495231"/>
              <a:ext cx="2658021" cy="1269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016"/>
            <p:cNvCxnSpPr>
              <a:cxnSpLocks noChangeShapeType="1"/>
            </p:cNvCxnSpPr>
            <p:nvPr/>
          </p:nvCxnSpPr>
          <p:spPr bwMode="auto">
            <a:xfrm>
              <a:off x="1442238" y="4568205"/>
              <a:ext cx="2658021" cy="951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1018"/>
            <p:cNvSpPr>
              <a:spLocks noChangeArrowheads="1"/>
            </p:cNvSpPr>
            <p:nvPr/>
          </p:nvSpPr>
          <p:spPr bwMode="auto">
            <a:xfrm>
              <a:off x="2680446" y="4367532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1" name="Straight Connector 1019"/>
            <p:cNvCxnSpPr>
              <a:cxnSpLocks noChangeShapeType="1"/>
            </p:cNvCxnSpPr>
            <p:nvPr/>
          </p:nvCxnSpPr>
          <p:spPr bwMode="auto">
            <a:xfrm flipV="1">
              <a:off x="1442238" y="4244586"/>
              <a:ext cx="1991930" cy="20940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022"/>
            <p:cNvCxnSpPr>
              <a:cxnSpLocks noChangeShapeType="1"/>
            </p:cNvCxnSpPr>
            <p:nvPr/>
          </p:nvCxnSpPr>
          <p:spPr bwMode="auto">
            <a:xfrm flipV="1">
              <a:off x="1442238" y="4025666"/>
              <a:ext cx="640716" cy="42832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25"/>
            <p:cNvCxnSpPr>
              <a:cxnSpLocks noChangeShapeType="1"/>
              <a:stCxn id="138" idx="1"/>
            </p:cNvCxnSpPr>
            <p:nvPr/>
          </p:nvCxnSpPr>
          <p:spPr bwMode="auto">
            <a:xfrm flipH="1" flipV="1">
              <a:off x="2159079" y="4244586"/>
              <a:ext cx="2010961" cy="1745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028"/>
            <p:cNvCxnSpPr>
              <a:cxnSpLocks noChangeShapeType="1"/>
              <a:stCxn id="138" idx="3"/>
            </p:cNvCxnSpPr>
            <p:nvPr/>
          </p:nvCxnSpPr>
          <p:spPr bwMode="auto">
            <a:xfrm flipH="1" flipV="1">
              <a:off x="3456372" y="4035185"/>
              <a:ext cx="713668" cy="4537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37" name="Group 34"/>
            <p:cNvGrpSpPr>
              <a:grpSpLocks/>
            </p:cNvGrpSpPr>
            <p:nvPr/>
          </p:nvGrpSpPr>
          <p:grpSpPr bwMode="auto">
            <a:xfrm>
              <a:off x="1258330" y="4221357"/>
              <a:ext cx="2896967" cy="1141803"/>
              <a:chOff x="5510629" y="3592513"/>
              <a:chExt cx="2897188" cy="1662112"/>
            </a:xfrm>
          </p:grpSpPr>
          <p:cxnSp>
            <p:nvCxnSpPr>
              <p:cNvPr id="451" name="Straight Connector 10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991688" y="4112878"/>
                <a:ext cx="1662668" cy="6249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104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830317" y="3352765"/>
                <a:ext cx="1584151" cy="222364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1047"/>
              <p:cNvCxnSpPr>
                <a:cxnSpLocks noChangeShapeType="1"/>
              </p:cNvCxnSpPr>
              <p:nvPr/>
            </p:nvCxnSpPr>
            <p:spPr bwMode="auto">
              <a:xfrm rot="16200000" flipV="1">
                <a:off x="5488123" y="4241348"/>
                <a:ext cx="1662668" cy="3679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10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85907" y="3808356"/>
                <a:ext cx="1662668" cy="123395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1055"/>
              <p:cNvCxnSpPr>
                <a:cxnSpLocks noChangeShapeType="1"/>
              </p:cNvCxnSpPr>
              <p:nvPr/>
            </p:nvCxnSpPr>
            <p:spPr bwMode="auto">
              <a:xfrm rot="16200000" flipV="1">
                <a:off x="5970283" y="3759189"/>
                <a:ext cx="1662668" cy="133228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1058"/>
              <p:cNvCxnSpPr>
                <a:cxnSpLocks noChangeShapeType="1"/>
              </p:cNvCxnSpPr>
              <p:nvPr/>
            </p:nvCxnSpPr>
            <p:spPr bwMode="auto">
              <a:xfrm rot="16200000" flipV="1">
                <a:off x="6439755" y="3289717"/>
                <a:ext cx="1662668" cy="227122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10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768067" y="4290516"/>
                <a:ext cx="1662668" cy="26963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1065"/>
              <p:cNvCxnSpPr>
                <a:cxnSpLocks noChangeShapeType="1"/>
              </p:cNvCxnSpPr>
              <p:nvPr/>
            </p:nvCxnSpPr>
            <p:spPr bwMode="auto">
              <a:xfrm rot="16200000" flipV="1">
                <a:off x="7278383" y="4128346"/>
                <a:ext cx="1584151" cy="67248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038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3625930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39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3614775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40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2520253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041" name="Group 38"/>
            <p:cNvGrpSpPr>
              <a:grpSpLocks/>
            </p:cNvGrpSpPr>
            <p:nvPr/>
          </p:nvGrpSpPr>
          <p:grpSpPr bwMode="auto">
            <a:xfrm>
              <a:off x="1879322" y="5490016"/>
              <a:ext cx="787520" cy="2368316"/>
              <a:chOff x="774344" y="5490016"/>
              <a:chExt cx="817766" cy="2459276"/>
            </a:xfrm>
          </p:grpSpPr>
          <p:pic>
            <p:nvPicPr>
              <p:cNvPr id="39443" name="Picture 4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4" name="Picture 4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5" name="Picture 44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6" name="Picture 4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7" name="Picture 4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8" name="Picture 4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9" name="Picture 4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50" name="Picture 4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51" name="Picture 4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52" name="Picture 4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042" name="Group 39"/>
            <p:cNvGrpSpPr>
              <a:grpSpLocks/>
            </p:cNvGrpSpPr>
            <p:nvPr/>
          </p:nvGrpSpPr>
          <p:grpSpPr bwMode="auto">
            <a:xfrm>
              <a:off x="2891122" y="5490016"/>
              <a:ext cx="787520" cy="2368316"/>
              <a:chOff x="774344" y="5490016"/>
              <a:chExt cx="817766" cy="2459276"/>
            </a:xfrm>
          </p:grpSpPr>
          <p:pic>
            <p:nvPicPr>
              <p:cNvPr id="39433" name="Picture 4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4" name="Picture 4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5" name="Picture 4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6" name="Picture 4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7" name="Picture 4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8" name="Picture 4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9" name="Picture 4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0" name="Picture 4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1" name="Picture 4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42" name="Picture 4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043" name="Group 40"/>
            <p:cNvGrpSpPr>
              <a:grpSpLocks/>
            </p:cNvGrpSpPr>
            <p:nvPr/>
          </p:nvGrpSpPr>
          <p:grpSpPr bwMode="auto">
            <a:xfrm>
              <a:off x="3902706" y="5490016"/>
              <a:ext cx="787520" cy="2368316"/>
              <a:chOff x="774344" y="5490016"/>
              <a:chExt cx="817766" cy="2459276"/>
            </a:xfrm>
          </p:grpSpPr>
          <p:pic>
            <p:nvPicPr>
              <p:cNvPr id="39423" name="Picture 4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4" name="Picture 4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5" name="Picture 4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6" name="Picture 4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7" name="Picture 4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8" name="Picture 4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29" name="Picture 4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0" name="Picture 4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1" name="Picture 4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432" name="Picture 4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044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2509098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045" name="Group 983"/>
            <p:cNvGrpSpPr>
              <a:grpSpLocks noChangeAspect="1"/>
            </p:cNvGrpSpPr>
            <p:nvPr/>
          </p:nvGrpSpPr>
          <p:grpSpPr bwMode="auto">
            <a:xfrm>
              <a:off x="964125" y="4195504"/>
              <a:ext cx="477882" cy="606929"/>
              <a:chOff x="1104" y="2544"/>
              <a:chExt cx="557" cy="816"/>
            </a:xfrm>
          </p:grpSpPr>
          <p:sp>
            <p:nvSpPr>
              <p:cNvPr id="257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8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9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0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1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2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3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4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5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6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7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8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9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0" name="Freeform 997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1" name="Freeform 998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2" name="Freeform 999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3" name="Freeform 1000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4" name="Freeform 1001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5" name="Freeform 1002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6" name="Freeform 1003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7" name="Freeform 1004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8" name="Freeform 1005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9" name="Freeform 1006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0" name="Freeform 1007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1" name="Freeform 1008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2" name="Freeform 1009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3" name="Freeform 1010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4" name="Freeform 1011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5" name="Freeform 1012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6" name="Freeform 1013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7" name="Freeform 1014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8" name="Freeform 1015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9" name="Freeform 1016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0" name="Freeform 1017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1" name="Freeform 1018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2" name="Freeform 1019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3" name="Freeform 1020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4" name="Freeform 1021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5" name="Freeform 1022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6" name="Freeform 1023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7" name="Freeform 1024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8" name="Freeform 1025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9" name="Freeform 1026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0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8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1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9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2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3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4" name="Freeform 1031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5" name="Freeform 1032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6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7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8" name="Freeform 1035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9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39312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419" name="Freeform 1146"/>
                <p:cNvSpPr>
                  <a:spLocks noChangeAspect="1"/>
                </p:cNvSpPr>
                <p:nvPr/>
              </p:nvSpPr>
              <p:spPr bwMode="auto">
                <a:xfrm>
                  <a:off x="2933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420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82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11" name="Freeform 1038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2" name="Freeform 1039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3" name="Freeform 1040"/>
              <p:cNvSpPr>
                <a:spLocks noChangeAspect="1"/>
              </p:cNvSpPr>
              <p:nvPr/>
            </p:nvSpPr>
            <p:spPr bwMode="auto">
              <a:xfrm>
                <a:off x="1643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4" name="Freeform 1041"/>
              <p:cNvSpPr>
                <a:spLocks noChangeAspect="1"/>
              </p:cNvSpPr>
              <p:nvPr/>
            </p:nvSpPr>
            <p:spPr bwMode="auto">
              <a:xfrm>
                <a:off x="1643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5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6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7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7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8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9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0" name="Freeform 1047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1" name="Freeform 1048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2" name="Freeform 1049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3" name="Freeform 1050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4" name="Freeform 1051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5" name="Freeform 1052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6" name="Freeform 1053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7" name="Freeform 1054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8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9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0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1" name="Freeform 1058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2" name="Freeform 1059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3" name="Freeform 1060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4" name="Freeform 1061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5" name="Freeform 1062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6" name="Freeform 1063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7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8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9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0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1" name="Freeform 1068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2" name="Freeform 1069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3" name="Freeform 1070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4" name="Freeform 1071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5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7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6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7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6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8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7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9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0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6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1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6" y="3310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2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3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3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4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5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6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6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7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3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8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9" name="Freeform 1086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0" name="Freeform 1087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1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2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3" name="Freeform 1090"/>
              <p:cNvSpPr>
                <a:spLocks noChangeAspect="1"/>
              </p:cNvSpPr>
              <p:nvPr/>
            </p:nvSpPr>
            <p:spPr bwMode="auto">
              <a:xfrm>
                <a:off x="1532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4" name="Freeform 1091"/>
              <p:cNvSpPr>
                <a:spLocks noChangeAspect="1"/>
              </p:cNvSpPr>
              <p:nvPr/>
            </p:nvSpPr>
            <p:spPr bwMode="auto">
              <a:xfrm>
                <a:off x="1532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5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7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6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7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7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8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9" name="Freeform 1096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0" name="Freeform 1097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1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2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7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3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3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4" name="Freeform 1101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5" name="Freeform 1102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6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7" name="Freeform 1104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8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9" name="Freeform 1106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0" name="Freeform 1107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1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2" name="Freeform 1109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3" name="Freeform 1110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4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1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5" name="Line 166"/>
              <p:cNvSpPr>
                <a:spLocks noChangeAspect="1" noChangeShapeType="1"/>
              </p:cNvSpPr>
              <p:nvPr/>
            </p:nvSpPr>
            <p:spPr bwMode="auto">
              <a:xfrm>
                <a:off x="1491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6" name="Line 167"/>
              <p:cNvSpPr>
                <a:spLocks noChangeAspect="1" noChangeShapeType="1"/>
              </p:cNvSpPr>
              <p:nvPr/>
            </p:nvSpPr>
            <p:spPr bwMode="auto">
              <a:xfrm>
                <a:off x="1491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7" name="Line 168"/>
              <p:cNvSpPr>
                <a:spLocks noChangeAspect="1" noChangeShapeType="1"/>
              </p:cNvSpPr>
              <p:nvPr/>
            </p:nvSpPr>
            <p:spPr bwMode="auto">
              <a:xfrm>
                <a:off x="1491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8" name="Line 169"/>
              <p:cNvSpPr>
                <a:spLocks noChangeAspect="1" noChangeShapeType="1"/>
              </p:cNvSpPr>
              <p:nvPr/>
            </p:nvSpPr>
            <p:spPr bwMode="auto">
              <a:xfrm>
                <a:off x="1491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9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0" name="Freeform 1117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1" name="Freeform 1118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2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3" name="Freeform 1120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4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5" name="Freeform 1122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6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7" name="Freeform 1124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8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9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1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0" name="Freeform 1127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1" name="Freeform 1128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2" name="Freeform 1129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3" name="Freeform 1130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4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5" name="Freeform 1132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6" name="Freeform 1133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7" name="Freeform 1134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8" name="Freeform 1135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9" name="Freeform 1136"/>
              <p:cNvSpPr>
                <a:spLocks noChangeAspect="1" noEditPoints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0" name="Freeform 1137"/>
              <p:cNvSpPr>
                <a:spLocks noChangeAspect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1" name="Freeform 1138"/>
              <p:cNvSpPr>
                <a:spLocks noChangeAspect="1"/>
              </p:cNvSpPr>
              <p:nvPr/>
            </p:nvSpPr>
            <p:spPr bwMode="auto">
              <a:xfrm>
                <a:off x="1336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2" name="Freeform 1139"/>
              <p:cNvSpPr>
                <a:spLocks noChangeAspect="1" noEditPoints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3" name="Freeform 1140"/>
              <p:cNvSpPr>
                <a:spLocks noChangeAspect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4" name="Freeform 1141"/>
              <p:cNvSpPr>
                <a:spLocks noChangeAspect="1"/>
              </p:cNvSpPr>
              <p:nvPr/>
            </p:nvSpPr>
            <p:spPr bwMode="auto">
              <a:xfrm>
                <a:off x="1332" y="3246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5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6" name="Freeform 1143"/>
              <p:cNvSpPr>
                <a:spLocks noChangeAspect="1"/>
              </p:cNvSpPr>
              <p:nvPr/>
            </p:nvSpPr>
            <p:spPr bwMode="auto">
              <a:xfrm>
                <a:off x="1351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7" name="Freeform 1144"/>
              <p:cNvSpPr>
                <a:spLocks noChangeAspect="1"/>
              </p:cNvSpPr>
              <p:nvPr/>
            </p:nvSpPr>
            <p:spPr bwMode="auto">
              <a:xfrm>
                <a:off x="1351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8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046" name="Group 983"/>
            <p:cNvGrpSpPr>
              <a:grpSpLocks noChangeAspect="1"/>
            </p:cNvGrpSpPr>
            <p:nvPr/>
          </p:nvGrpSpPr>
          <p:grpSpPr bwMode="auto">
            <a:xfrm>
              <a:off x="3990705" y="4265367"/>
              <a:ext cx="477882" cy="606929"/>
              <a:chOff x="1104" y="2544"/>
              <a:chExt cx="557" cy="816"/>
            </a:xfrm>
          </p:grpSpPr>
          <p:sp>
            <p:nvSpPr>
              <p:cNvPr id="93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9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Freeform 997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Freeform 998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Freeform 999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9" name="Freeform 1000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Freeform 1001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Freeform 1002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Freeform 1003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Freeform 1004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4" name="Freeform 1005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5" name="Freeform 1006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6" name="Freeform 1007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7" name="Freeform 1008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8" name="Freeform 1009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9" name="Freeform 1010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0" name="Freeform 1011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1" name="Freeform 1012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2" name="Freeform 1013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3" name="Freeform 1014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4" name="Freeform 1015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5" name="Freeform 1016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6" name="Freeform 1017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7" name="Freeform 1018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8" name="Freeform 1019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9" name="Freeform 1020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0" name="Freeform 1021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1" name="Freeform 1022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2" name="Freeform 1023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3" name="Freeform 1024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4" name="Freeform 1025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5" name="Freeform 1026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6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7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7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8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8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9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0" name="Freeform 1031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1" name="Freeform 1032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2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3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4" name="Freeform 1035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5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39148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255" name="Freeform 1146"/>
                <p:cNvSpPr>
                  <a:spLocks noChangeAspect="1"/>
                </p:cNvSpPr>
                <p:nvPr/>
              </p:nvSpPr>
              <p:spPr bwMode="auto">
                <a:xfrm>
                  <a:off x="2925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256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75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47" name="Freeform 1038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8" name="Freeform 1039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9" name="Freeform 1040"/>
              <p:cNvSpPr>
                <a:spLocks noChangeAspect="1"/>
              </p:cNvSpPr>
              <p:nvPr/>
            </p:nvSpPr>
            <p:spPr bwMode="auto">
              <a:xfrm>
                <a:off x="1642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0" name="Freeform 1041"/>
              <p:cNvSpPr>
                <a:spLocks noChangeAspect="1"/>
              </p:cNvSpPr>
              <p:nvPr/>
            </p:nvSpPr>
            <p:spPr bwMode="auto">
              <a:xfrm>
                <a:off x="1642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1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2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3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6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4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5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6" name="Freeform 1047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7" name="Freeform 1048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8" name="Freeform 1049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9" name="Freeform 1050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0" name="Freeform 1051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1" name="Freeform 1052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2" name="Freeform 1053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3" name="Freeform 1054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4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3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5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6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7" name="Freeform 1058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8" name="Freeform 1059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9" name="Freeform 1060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0" name="Freeform 1061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1" name="Freeform 1062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2" name="Freeform 1063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3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4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5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6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7" name="Freeform 1068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8" name="Freeform 1069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9" name="Freeform 1070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0" name="Freeform 1071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1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6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2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3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5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4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6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5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6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5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7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5" y="3309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8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9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2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0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1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5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2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3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2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4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5" name="Freeform 1086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6" name="Freeform 1087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7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8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9" name="Freeform 1090"/>
              <p:cNvSpPr>
                <a:spLocks noChangeAspect="1"/>
              </p:cNvSpPr>
              <p:nvPr/>
            </p:nvSpPr>
            <p:spPr bwMode="auto">
              <a:xfrm>
                <a:off x="1531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0" name="Freeform 1091"/>
              <p:cNvSpPr>
                <a:spLocks noChangeAspect="1"/>
              </p:cNvSpPr>
              <p:nvPr/>
            </p:nvSpPr>
            <p:spPr bwMode="auto">
              <a:xfrm>
                <a:off x="1531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1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6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2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6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3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4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5" name="Freeform 1096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6" name="Freeform 1097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7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8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6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9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2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0" name="Freeform 1101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1" name="Freeform 1102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2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3" name="Freeform 1104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4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5" name="Freeform 1106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6" name="Freeform 1107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7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8" name="Freeform 1109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9" name="Freeform 1110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0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0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1" name="Line 166"/>
              <p:cNvSpPr>
                <a:spLocks noChangeAspect="1" noChangeShapeType="1"/>
              </p:cNvSpPr>
              <p:nvPr/>
            </p:nvSpPr>
            <p:spPr bwMode="auto">
              <a:xfrm>
                <a:off x="1490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2" name="Line 167"/>
              <p:cNvSpPr>
                <a:spLocks noChangeAspect="1" noChangeShapeType="1"/>
              </p:cNvSpPr>
              <p:nvPr/>
            </p:nvSpPr>
            <p:spPr bwMode="auto">
              <a:xfrm>
                <a:off x="1490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3" name="Line 168"/>
              <p:cNvSpPr>
                <a:spLocks noChangeAspect="1" noChangeShapeType="1"/>
              </p:cNvSpPr>
              <p:nvPr/>
            </p:nvSpPr>
            <p:spPr bwMode="auto">
              <a:xfrm>
                <a:off x="1490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4" name="Line 169"/>
              <p:cNvSpPr>
                <a:spLocks noChangeAspect="1" noChangeShapeType="1"/>
              </p:cNvSpPr>
              <p:nvPr/>
            </p:nvSpPr>
            <p:spPr bwMode="auto">
              <a:xfrm>
                <a:off x="1490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5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6" name="Freeform 1117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7" name="Freeform 1118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8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9" name="Freeform 1120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0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1" name="Freeform 1122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2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3" name="Freeform 1124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4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5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0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6" name="Freeform 1127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7" name="Freeform 1128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8" name="Freeform 1129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9" name="Freeform 1130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0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1" name="Freeform 1132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2" name="Freeform 1133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3" name="Freeform 1134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4" name="Freeform 1135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5" name="Freeform 1136"/>
              <p:cNvSpPr>
                <a:spLocks noChangeAspect="1" noEditPoints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6" name="Freeform 1137"/>
              <p:cNvSpPr>
                <a:spLocks noChangeAspect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7" name="Freeform 1138"/>
              <p:cNvSpPr>
                <a:spLocks noChangeAspect="1"/>
              </p:cNvSpPr>
              <p:nvPr/>
            </p:nvSpPr>
            <p:spPr bwMode="auto">
              <a:xfrm>
                <a:off x="1335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8" name="Freeform 1139"/>
              <p:cNvSpPr>
                <a:spLocks noChangeAspect="1" noEditPoints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9" name="Freeform 1140"/>
              <p:cNvSpPr>
                <a:spLocks noChangeAspect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0" name="Freeform 1141"/>
              <p:cNvSpPr>
                <a:spLocks noChangeAspect="1"/>
              </p:cNvSpPr>
              <p:nvPr/>
            </p:nvSpPr>
            <p:spPr bwMode="auto">
              <a:xfrm>
                <a:off x="1332" y="3245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1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2" name="Freeform 1143"/>
              <p:cNvSpPr>
                <a:spLocks noChangeAspect="1"/>
              </p:cNvSpPr>
              <p:nvPr/>
            </p:nvSpPr>
            <p:spPr bwMode="auto">
              <a:xfrm>
                <a:off x="1350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3" name="Freeform 1144"/>
              <p:cNvSpPr>
                <a:spLocks noChangeAspect="1"/>
              </p:cNvSpPr>
              <p:nvPr/>
            </p:nvSpPr>
            <p:spPr bwMode="auto">
              <a:xfrm>
                <a:off x="1350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4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9047" name="Group 44"/>
            <p:cNvGrpSpPr>
              <a:grpSpLocks/>
            </p:cNvGrpSpPr>
            <p:nvPr/>
          </p:nvGrpSpPr>
          <p:grpSpPr bwMode="auto">
            <a:xfrm>
              <a:off x="765099" y="5471160"/>
              <a:ext cx="121366" cy="2294392"/>
              <a:chOff x="765099" y="5471160"/>
              <a:chExt cx="121366" cy="2294392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769802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76663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76663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76663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6663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76663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76663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 bwMode="auto">
              <a:xfrm>
                <a:off x="76663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>
                <a:off x="76663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76663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048" name="Group 45"/>
            <p:cNvGrpSpPr>
              <a:grpSpLocks/>
            </p:cNvGrpSpPr>
            <p:nvPr/>
          </p:nvGrpSpPr>
          <p:grpSpPr bwMode="auto">
            <a:xfrm>
              <a:off x="1763083" y="5471160"/>
              <a:ext cx="121366" cy="2294392"/>
              <a:chOff x="765099" y="5471160"/>
              <a:chExt cx="121366" cy="2294392"/>
            </a:xfrm>
          </p:grpSpPr>
          <p:sp>
            <p:nvSpPr>
              <p:cNvPr id="73" name="Freeform 72"/>
              <p:cNvSpPr/>
              <p:nvPr/>
            </p:nvSpPr>
            <p:spPr bwMode="auto">
              <a:xfrm>
                <a:off x="76778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764613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764613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764613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764613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764613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764613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764613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764613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764613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049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6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50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3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051" name="Group 48"/>
            <p:cNvGrpSpPr>
              <a:grpSpLocks/>
            </p:cNvGrpSpPr>
            <p:nvPr/>
          </p:nvGrpSpPr>
          <p:grpSpPr bwMode="auto">
            <a:xfrm>
              <a:off x="2787066" y="5471160"/>
              <a:ext cx="121366" cy="2294392"/>
              <a:chOff x="765099" y="5471160"/>
              <a:chExt cx="121366" cy="2294392"/>
            </a:xfrm>
          </p:grpSpPr>
          <p:sp>
            <p:nvSpPr>
              <p:cNvPr id="63" name="Freeform 62"/>
              <p:cNvSpPr/>
              <p:nvPr/>
            </p:nvSpPr>
            <p:spPr bwMode="auto">
              <a:xfrm>
                <a:off x="76831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76514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76514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76514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76514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76514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76514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76514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76514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76514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052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919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053" name="Group 50"/>
            <p:cNvGrpSpPr>
              <a:grpSpLocks/>
            </p:cNvGrpSpPr>
            <p:nvPr/>
          </p:nvGrpSpPr>
          <p:grpSpPr bwMode="auto">
            <a:xfrm>
              <a:off x="3788925" y="5471160"/>
              <a:ext cx="121366" cy="2294392"/>
              <a:chOff x="765099" y="5471160"/>
              <a:chExt cx="121366" cy="2294392"/>
            </a:xfrm>
          </p:grpSpPr>
          <p:sp>
            <p:nvSpPr>
              <p:cNvPr id="53" name="Freeform 52"/>
              <p:cNvSpPr/>
              <p:nvPr/>
            </p:nvSpPr>
            <p:spPr bwMode="auto">
              <a:xfrm>
                <a:off x="768763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76559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6559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76559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76559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76559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76559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76559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76559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76559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054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503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0" name="TextBox 591"/>
          <p:cNvSpPr txBox="1">
            <a:spLocks noChangeArrowheads="1"/>
          </p:cNvSpPr>
          <p:nvPr/>
        </p:nvSpPr>
        <p:spPr bwMode="auto">
          <a:xfrm>
            <a:off x="338579" y="5535084"/>
            <a:ext cx="3366740" cy="92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6" tIns="34283" rIns="68566" bIns="34283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292100" indent="-2841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Manual Provisioning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Limited scaling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Rack-wide VM mobility</a:t>
            </a:r>
          </a:p>
        </p:txBody>
      </p:sp>
      <p:grpSp>
        <p:nvGrpSpPr>
          <p:cNvPr id="38921" name="Group 476"/>
          <p:cNvGrpSpPr>
            <a:grpSpLocks/>
          </p:cNvGrpSpPr>
          <p:nvPr/>
        </p:nvGrpSpPr>
        <p:grpSpPr bwMode="auto">
          <a:xfrm>
            <a:off x="4037548" y="1140886"/>
            <a:ext cx="4124310" cy="5482167"/>
            <a:chOff x="3029101" y="1141333"/>
            <a:chExt cx="3093769" cy="5481194"/>
          </a:xfrm>
        </p:grpSpPr>
        <p:sp>
          <p:nvSpPr>
            <p:cNvPr id="3" name="Rounded Rectangle 2"/>
            <p:cNvSpPr/>
            <p:nvPr/>
          </p:nvSpPr>
          <p:spPr>
            <a:xfrm>
              <a:off x="3029544" y="1141333"/>
              <a:ext cx="2817872" cy="5481194"/>
            </a:xfrm>
            <a:prstGeom prst="roundRect">
              <a:avLst>
                <a:gd name="adj" fmla="val 2885"/>
              </a:avLst>
            </a:prstGeom>
            <a:gradFill flip="none" rotWithShape="1">
              <a:gsLst>
                <a:gs pos="27000">
                  <a:schemeClr val="bg1">
                    <a:lumMod val="95000"/>
                    <a:lumOff val="5000"/>
                    <a:alpha val="57000"/>
                  </a:schemeClr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  <a:alpha val="26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7569" tIns="28785" rIns="57569" bIns="28785"/>
            <a:lstStyle/>
            <a:p>
              <a:pPr algn="ctr" defTabSz="6858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grpSp>
          <p:nvGrpSpPr>
            <p:cNvPr id="38925" name="Group 9"/>
            <p:cNvGrpSpPr>
              <a:grpSpLocks/>
            </p:cNvGrpSpPr>
            <p:nvPr/>
          </p:nvGrpSpPr>
          <p:grpSpPr bwMode="auto">
            <a:xfrm>
              <a:off x="3029101" y="1141339"/>
              <a:ext cx="2817872" cy="543913"/>
              <a:chOff x="3423062" y="9711926"/>
              <a:chExt cx="6196771" cy="725217"/>
            </a:xfrm>
          </p:grpSpPr>
          <p:sp>
            <p:nvSpPr>
              <p:cNvPr id="11" name="Round Same Side Corner Rectangle 10"/>
              <p:cNvSpPr/>
              <p:nvPr/>
            </p:nvSpPr>
            <p:spPr>
              <a:xfrm>
                <a:off x="3423062" y="9711926"/>
                <a:ext cx="6196771" cy="725217"/>
              </a:xfrm>
              <a:prstGeom prst="round2SameRect">
                <a:avLst>
                  <a:gd name="adj1" fmla="val 17822"/>
                  <a:gd name="adj2" fmla="val 0"/>
                </a:avLst>
              </a:prstGeom>
              <a:gradFill flip="none" rotWithShape="1">
                <a:gsLst>
                  <a:gs pos="27000">
                    <a:schemeClr val="accent1"/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bg2">
                        <a:lumMod val="75000"/>
                      </a:schemeClr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chemeClr val="accent1">
                    <a:lumMod val="50000"/>
                    <a:alpha val="56000"/>
                  </a:schemeClr>
                </a:outerShdw>
              </a:effectLst>
            </p:spPr>
            <p:txBody>
              <a:bodyPr lIns="228600" rIns="228600" anchor="ctr"/>
              <a:lstStyle/>
              <a:p>
                <a:pPr defTabSz="685891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7" charset="0"/>
                  <a:ea typeface="Apple LiGothic Medium" pitchFamily="-107" charset="-120"/>
                  <a:cs typeface="Apple LiGothic Medium" pitchFamily="-107" charset="-12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453739" y="9737768"/>
                <a:ext cx="6135417" cy="596594"/>
              </a:xfrm>
              <a:prstGeom prst="roundRect">
                <a:avLst>
                  <a:gd name="adj" fmla="val 20197"/>
                </a:avLst>
              </a:prstGeom>
              <a:gradFill flip="none" rotWithShape="1">
                <a:gsLst>
                  <a:gs pos="63000">
                    <a:schemeClr val="tx1">
                      <a:alpha val="0"/>
                    </a:schemeClr>
                  </a:gs>
                  <a:gs pos="0">
                    <a:schemeClr val="tx1">
                      <a:alpha val="75000"/>
                    </a:schemeClr>
                  </a:gs>
                  <a:gs pos="12000">
                    <a:schemeClr val="tx1">
                      <a:alpha val="50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82124" tIns="41061" rIns="82124" bIns="41061" anchor="ctr"/>
              <a:lstStyle/>
              <a:p>
                <a:pPr algn="ctr" defTabSz="384591" eaLnBrk="0" fontAlgn="auto" hangingPunct="0">
                  <a:lnSpc>
                    <a:spcPct val="95000"/>
                  </a:lnSpc>
                  <a:spcBef>
                    <a:spcPts val="567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23062" y="9861810"/>
                <a:ext cx="6196103" cy="512870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57575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9900"/>
                    </a:solidFill>
                    <a:effectLst>
                      <a:outerShdw blurRad="38100" dist="38100" dir="2700000" algn="tl" rotWithShape="0">
                        <a:prstClr val="black">
                          <a:alpha val="43000"/>
                        </a:prstClr>
                      </a:outerShdw>
                    </a:effectLst>
                    <a:latin typeface="Arial"/>
                  </a:rPr>
                  <a:t>Fabric Based</a:t>
                </a:r>
              </a:p>
            </p:txBody>
          </p:sp>
        </p:grpSp>
        <p:pic>
          <p:nvPicPr>
            <p:cNvPr id="469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>
              <a:off x="3752938" y="2057686"/>
              <a:ext cx="1371481" cy="111528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"/>
                </a:prstClr>
              </a:outerShdw>
            </a:effectLst>
            <a:extLst/>
          </p:spPr>
        </p:pic>
        <p:pic>
          <p:nvPicPr>
            <p:cNvPr id="38927" name="Picture 150" descr="ICON_VM_basic_label_Q3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459" y="2354037"/>
              <a:ext cx="300038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8" name="Picture 150" descr="ICON_VM_basic_label_Q3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410" y="2491581"/>
              <a:ext cx="300038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9" name="Picture 150" descr="ICON_VM_basic_label_Q3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460" y="2629124"/>
              <a:ext cx="300037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3" name="Rectangle 472"/>
            <p:cNvSpPr/>
            <p:nvPr/>
          </p:nvSpPr>
          <p:spPr>
            <a:xfrm>
              <a:off x="4334407" y="2163501"/>
              <a:ext cx="356169" cy="2154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68589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Cloud</a:t>
              </a:r>
            </a:p>
          </p:txBody>
        </p:sp>
        <p:sp>
          <p:nvSpPr>
            <p:cNvPr id="38931" name="TextBox 473"/>
            <p:cNvSpPr txBox="1">
              <a:spLocks noChangeArrowheads="1"/>
            </p:cNvSpPr>
            <p:nvPr/>
          </p:nvSpPr>
          <p:spPr bwMode="auto">
            <a:xfrm>
              <a:off x="3048000" y="5535132"/>
              <a:ext cx="3074870" cy="94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9" tIns="45705" rIns="91409" bIns="45705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1pPr>
              <a:lvl2pPr marL="292100" indent="-284163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Policy-based Provisioning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Scale Physical &amp; Virtual/Cloud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DC-wide/Cross-DC VM Mobility</a:t>
              </a:r>
            </a:p>
          </p:txBody>
        </p:sp>
        <p:grpSp>
          <p:nvGrpSpPr>
            <p:cNvPr id="38932" name="Group 636"/>
            <p:cNvGrpSpPr>
              <a:grpSpLocks/>
            </p:cNvGrpSpPr>
            <p:nvPr/>
          </p:nvGrpSpPr>
          <p:grpSpPr bwMode="auto">
            <a:xfrm>
              <a:off x="3281840" y="3192951"/>
              <a:ext cx="2261931" cy="1421787"/>
              <a:chOff x="5934772" y="3980137"/>
              <a:chExt cx="3740694" cy="3180830"/>
            </a:xfrm>
          </p:grpSpPr>
          <p:sp>
            <p:nvSpPr>
              <p:cNvPr id="494" name="TextBox 493"/>
              <p:cNvSpPr txBox="1"/>
              <p:nvPr/>
            </p:nvSpPr>
            <p:spPr bwMode="auto">
              <a:xfrm>
                <a:off x="6649870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495" name="TextBox 494"/>
              <p:cNvSpPr txBox="1"/>
              <p:nvPr/>
            </p:nvSpPr>
            <p:spPr bwMode="auto">
              <a:xfrm>
                <a:off x="6056316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496" name="TextBox 495"/>
              <p:cNvSpPr txBox="1"/>
              <p:nvPr/>
            </p:nvSpPr>
            <p:spPr bwMode="auto">
              <a:xfrm>
                <a:off x="7243424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497" name="TextBox 496"/>
              <p:cNvSpPr txBox="1"/>
              <p:nvPr/>
            </p:nvSpPr>
            <p:spPr bwMode="auto">
              <a:xfrm>
                <a:off x="7836978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498" name="TextBox 497"/>
              <p:cNvSpPr txBox="1"/>
              <p:nvPr/>
            </p:nvSpPr>
            <p:spPr bwMode="auto">
              <a:xfrm>
                <a:off x="8430532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sp>
            <p:nvSpPr>
              <p:cNvPr id="499" name="TextBox 498"/>
              <p:cNvSpPr txBox="1"/>
              <p:nvPr/>
            </p:nvSpPr>
            <p:spPr bwMode="auto">
              <a:xfrm>
                <a:off x="9024086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pic>
            <p:nvPicPr>
              <p:cNvPr id="38952" name="Picture 49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2804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53" name="Picture 50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6358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54" name="Picture 50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681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55" name="Picture 50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3466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4" name="Rectangle 503"/>
              <p:cNvSpPr/>
              <p:nvPr/>
            </p:nvSpPr>
            <p:spPr>
              <a:xfrm>
                <a:off x="7523788" y="4354818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044557" y="435673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8482249" y="436248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8003019" y="4364395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7243424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7836978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8430532" y="5956773"/>
                <a:ext cx="540762" cy="18873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9024086" y="5955753"/>
                <a:ext cx="540761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38980" name="TextBox 511"/>
              <p:cNvSpPr txBox="1">
                <a:spLocks noChangeArrowheads="1"/>
              </p:cNvSpPr>
              <p:nvPr/>
            </p:nvSpPr>
            <p:spPr bwMode="auto">
              <a:xfrm>
                <a:off x="6428012" y="3980137"/>
                <a:ext cx="530097" cy="1085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7" tIns="45714" rIns="91427" bIns="45714">
                <a:spAutoFit/>
              </a:bodyPr>
              <a:lstStyle>
                <a:lvl1pPr defTabSz="684213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684213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684213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684213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684213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/>
                  <a:t>L3</a:t>
                </a:r>
                <a:endParaRPr lang="en-US" sz="1200" b="1" dirty="0"/>
              </a:p>
              <a:p>
                <a:pPr algn="ctr">
                  <a:lnSpc>
                    <a:spcPct val="90000"/>
                  </a:lnSpc>
                  <a:spcBef>
                    <a:spcPts val="450"/>
                  </a:spcBef>
                </a:pPr>
                <a:r>
                  <a:rPr lang="en-US" sz="1200" b="1" dirty="0" smtClean="0"/>
                  <a:t>L2</a:t>
                </a:r>
                <a:endParaRPr lang="en-US" sz="1200" b="1" dirty="0"/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6056316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6649870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pic>
            <p:nvPicPr>
              <p:cNvPr id="38987" name="Picture 5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772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88" name="Picture 5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326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17" name="Straight Connector 516"/>
              <p:cNvCxnSpPr/>
              <p:nvPr/>
            </p:nvCxnSpPr>
            <p:spPr bwMode="auto">
              <a:xfrm flipV="1">
                <a:off x="6327962" y="4754521"/>
                <a:ext cx="913541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 bwMode="auto">
              <a:xfrm flipV="1">
                <a:off x="6322712" y="4754521"/>
                <a:ext cx="1399187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 bwMode="auto">
              <a:xfrm flipV="1">
                <a:off x="6322712" y="4763990"/>
                <a:ext cx="1876958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 bwMode="auto">
              <a:xfrm flipV="1">
                <a:off x="6322712" y="5062270"/>
                <a:ext cx="2357356" cy="89483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 bwMode="auto">
              <a:xfrm flipV="1">
                <a:off x="6921239" y="4754521"/>
                <a:ext cx="320264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 bwMode="auto">
              <a:xfrm flipV="1">
                <a:off x="6921239" y="4754521"/>
                <a:ext cx="800660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 bwMode="auto">
              <a:xfrm flipV="1">
                <a:off x="7511890" y="4754521"/>
                <a:ext cx="210009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 bwMode="auto">
              <a:xfrm flipH="1" flipV="1">
                <a:off x="7241503" y="4754521"/>
                <a:ext cx="270386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 bwMode="auto">
              <a:xfrm flipH="1" flipV="1">
                <a:off x="7241503" y="4754521"/>
                <a:ext cx="866289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/>
              <p:nvPr/>
            </p:nvCxnSpPr>
            <p:spPr bwMode="auto">
              <a:xfrm flipH="1" flipV="1">
                <a:off x="7241503" y="4754521"/>
                <a:ext cx="1459565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 bwMode="auto">
              <a:xfrm flipH="1" flipV="1">
                <a:off x="7241503" y="4754521"/>
                <a:ext cx="2052842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 bwMode="auto">
              <a:xfrm flipH="1" flipV="1">
                <a:off x="7721899" y="4754521"/>
                <a:ext cx="385893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 bwMode="auto">
              <a:xfrm flipH="1" flipV="1">
                <a:off x="7721899" y="4754521"/>
                <a:ext cx="979170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 bwMode="auto">
              <a:xfrm flipH="1" flipV="1">
                <a:off x="7721899" y="4754521"/>
                <a:ext cx="1572446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 bwMode="auto">
              <a:xfrm flipV="1">
                <a:off x="6921239" y="4763990"/>
                <a:ext cx="1278431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/>
              <p:nvPr/>
            </p:nvCxnSpPr>
            <p:spPr bwMode="auto">
              <a:xfrm flipV="1">
                <a:off x="7511890" y="4763990"/>
                <a:ext cx="687781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 bwMode="auto">
              <a:xfrm flipV="1">
                <a:off x="8107792" y="4763990"/>
                <a:ext cx="91878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/>
              <p:nvPr/>
            </p:nvCxnSpPr>
            <p:spPr bwMode="auto">
              <a:xfrm flipH="1" flipV="1">
                <a:off x="8199670" y="4763990"/>
                <a:ext cx="501398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 bwMode="auto">
              <a:xfrm flipH="1" flipV="1">
                <a:off x="8199670" y="4763990"/>
                <a:ext cx="1094675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 bwMode="auto">
              <a:xfrm flipV="1">
                <a:off x="6921239" y="4759257"/>
                <a:ext cx="1758829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 bwMode="auto">
              <a:xfrm flipV="1">
                <a:off x="7511890" y="4759257"/>
                <a:ext cx="1168178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/>
              <p:nvPr/>
            </p:nvCxnSpPr>
            <p:spPr bwMode="auto">
              <a:xfrm flipV="1">
                <a:off x="8107792" y="4759257"/>
                <a:ext cx="572276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/>
              <p:nvPr/>
            </p:nvCxnSpPr>
            <p:spPr bwMode="auto">
              <a:xfrm flipH="1" flipV="1">
                <a:off x="8680068" y="4759257"/>
                <a:ext cx="21001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/>
              <p:cNvCxnSpPr/>
              <p:nvPr/>
            </p:nvCxnSpPr>
            <p:spPr bwMode="auto">
              <a:xfrm flipH="1" flipV="1">
                <a:off x="8680068" y="4759257"/>
                <a:ext cx="614277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1" name="Rectangle 540"/>
              <p:cNvSpPr/>
              <p:nvPr/>
            </p:nvSpPr>
            <p:spPr>
              <a:xfrm>
                <a:off x="6009977" y="4784345"/>
                <a:ext cx="743597" cy="631601"/>
              </a:xfrm>
              <a:prstGeom prst="rect">
                <a:avLst/>
              </a:prstGeom>
            </p:spPr>
            <p:txBody>
              <a:bodyPr wrap="none" lIns="91419" tIns="45711" rIns="91419" bIns="45711" anchor="ctr">
                <a:spAutoFit/>
              </a:bodyPr>
              <a:lstStyle/>
              <a:p>
                <a:pPr algn="ctr" defTabSz="685891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spc="-113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ＭＳ Ｐゴシック" pitchFamily="34" charset="-128"/>
                  </a:rPr>
                  <a:t>Fabric</a:t>
                </a:r>
              </a:p>
            </p:txBody>
          </p:sp>
        </p:grpSp>
        <p:sp>
          <p:nvSpPr>
            <p:cNvPr id="630" name="Rectangle 629"/>
            <p:cNvSpPr/>
            <p:nvPr/>
          </p:nvSpPr>
          <p:spPr>
            <a:xfrm>
              <a:off x="3209081" y="2547183"/>
              <a:ext cx="440069" cy="282317"/>
            </a:xfrm>
            <a:prstGeom prst="rect">
              <a:avLst/>
            </a:prstGeom>
          </p:spPr>
          <p:txBody>
            <a:bodyPr wrap="none" lIns="91419" tIns="45711" rIns="91419" bIns="45711" anchor="ctr">
              <a:spAutoFit/>
            </a:bodyPr>
            <a:lstStyle/>
            <a:p>
              <a:pPr algn="ctr" defTabSz="685891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spc="-113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005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91" eaLnBrk="1" fontAlgn="auto" hangingPunct="1">
              <a:spcAft>
                <a:spcPts val="0"/>
              </a:spcAft>
              <a:defRPr/>
            </a:pPr>
            <a:r>
              <a:rPr dirty="0"/>
              <a:t>Evolution of Data </a:t>
            </a:r>
            <a:r>
              <a:rPr dirty="0" smtClean="0"/>
              <a:t>Center</a:t>
            </a:r>
            <a:r>
              <a:rPr lang="pl-PL" dirty="0" smtClean="0"/>
              <a:t>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5" name="Rounded Rectangle 4"/>
          <p:cNvSpPr/>
          <p:nvPr/>
        </p:nvSpPr>
        <p:spPr>
          <a:xfrm flipH="1">
            <a:off x="143376" y="1141333"/>
            <a:ext cx="3756184" cy="5481195"/>
          </a:xfrm>
          <a:prstGeom prst="roundRect">
            <a:avLst>
              <a:gd name="adj" fmla="val 2251"/>
            </a:avLst>
          </a:prstGeom>
          <a:gradFill flip="none" rotWithShape="1">
            <a:gsLst>
              <a:gs pos="27000">
                <a:schemeClr val="bg1">
                  <a:lumMod val="95000"/>
                  <a:lumOff val="5000"/>
                  <a:alpha val="57000"/>
                </a:schemeClr>
              </a:gs>
              <a:gs pos="93000">
                <a:schemeClr val="bg1">
                  <a:lumMod val="75000"/>
                  <a:lumOff val="25000"/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4000">
                  <a:schemeClr val="bg2">
                    <a:lumMod val="75000"/>
                  </a:schemeClr>
                </a:gs>
                <a:gs pos="67000">
                  <a:schemeClr val="accent2">
                    <a:lumMod val="75000"/>
                    <a:alpha val="0"/>
                  </a:schemeClr>
                </a:gs>
              </a:gsLst>
              <a:lin ang="81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3183" tIns="21592" rIns="43183" bIns="21592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 pitchFamily="-107" charset="0"/>
              <a:ea typeface="Apple LiGothic Medium" pitchFamily="-107" charset="-120"/>
              <a:cs typeface="Apple LiGothic Medium" pitchFamily="-107" charset="-120"/>
            </a:endParaRPr>
          </a:p>
        </p:txBody>
      </p:sp>
      <p:grpSp>
        <p:nvGrpSpPr>
          <p:cNvPr id="39942" name="Group 5"/>
          <p:cNvGrpSpPr>
            <a:grpSpLocks/>
          </p:cNvGrpSpPr>
          <p:nvPr/>
        </p:nvGrpSpPr>
        <p:grpSpPr bwMode="auto">
          <a:xfrm>
            <a:off x="143896" y="1140886"/>
            <a:ext cx="3756106" cy="543983"/>
            <a:chOff x="3423062" y="9711926"/>
            <a:chExt cx="6196771" cy="725217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3423062" y="9711926"/>
              <a:ext cx="6196771" cy="725217"/>
            </a:xfrm>
            <a:prstGeom prst="round2SameRect">
              <a:avLst>
                <a:gd name="adj1" fmla="val 17822"/>
                <a:gd name="adj2" fmla="val 0"/>
              </a:avLst>
            </a:prstGeom>
            <a:gradFill flip="none" rotWithShape="1">
              <a:gsLst>
                <a:gs pos="27000">
                  <a:schemeClr val="accent1"/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35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81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50800" dir="5400000" algn="ctr" rotWithShape="0">
                <a:schemeClr val="accent1">
                  <a:lumMod val="50000"/>
                  <a:alpha val="56000"/>
                </a:schemeClr>
              </a:outerShdw>
            </a:effectLst>
          </p:spPr>
          <p:txBody>
            <a:bodyPr lIns="228600" rIns="228600" anchor="ctr"/>
            <a:lstStyle/>
            <a:p>
              <a:pPr defTabSz="685891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53739" y="9737768"/>
              <a:ext cx="6135417" cy="596594"/>
            </a:xfrm>
            <a:prstGeom prst="roundRect">
              <a:avLst>
                <a:gd name="adj" fmla="val 20197"/>
              </a:avLst>
            </a:prstGeom>
            <a:gradFill flip="none" rotWithShape="1">
              <a:gsLst>
                <a:gs pos="63000">
                  <a:schemeClr val="tx1">
                    <a:alpha val="0"/>
                  </a:schemeClr>
                </a:gs>
                <a:gs pos="0">
                  <a:schemeClr val="tx1">
                    <a:alpha val="75000"/>
                  </a:schemeClr>
                </a:gs>
                <a:gs pos="12000">
                  <a:schemeClr val="tx1">
                    <a:alpha val="5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384591" eaLnBrk="0" fontAlgn="auto" hangingPunct="0">
                <a:lnSpc>
                  <a:spcPct val="95000"/>
                </a:lnSpc>
                <a:spcBef>
                  <a:spcPts val="567"/>
                </a:spcBef>
                <a:spcAft>
                  <a:spcPts val="0"/>
                </a:spcAft>
                <a:defRPr/>
              </a:pPr>
              <a:endParaRPr lang="en-US" sz="800" dirty="0"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3062" y="9861827"/>
              <a:ext cx="6196771" cy="512895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57575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9900"/>
                  </a:solidFill>
                  <a:effectLst>
                    <a:outerShdw blurRad="38100" dist="38100" dir="2700000" algn="tl" rotWithShape="0">
                      <a:prstClr val="black">
                        <a:alpha val="43000"/>
                      </a:prstClr>
                    </a:outerShdw>
                  </a:effectLst>
                  <a:latin typeface="Arial"/>
                </a:rPr>
                <a:t>Distributed</a:t>
              </a:r>
            </a:p>
          </p:txBody>
        </p:sp>
      </p:grpSp>
      <p:grpSp>
        <p:nvGrpSpPr>
          <p:cNvPr id="39943" name="Group 17"/>
          <p:cNvGrpSpPr>
            <a:grpSpLocks/>
          </p:cNvGrpSpPr>
          <p:nvPr/>
        </p:nvGrpSpPr>
        <p:grpSpPr bwMode="auto">
          <a:xfrm>
            <a:off x="694086" y="1845734"/>
            <a:ext cx="2657841" cy="3568700"/>
            <a:chOff x="706366" y="2509098"/>
            <a:chExt cx="3983860" cy="5349234"/>
          </a:xfrm>
        </p:grpSpPr>
        <p:grpSp>
          <p:nvGrpSpPr>
            <p:cNvPr id="40189" name="Group 18"/>
            <p:cNvGrpSpPr>
              <a:grpSpLocks/>
            </p:cNvGrpSpPr>
            <p:nvPr/>
          </p:nvGrpSpPr>
          <p:grpSpPr bwMode="auto">
            <a:xfrm>
              <a:off x="872569" y="5490016"/>
              <a:ext cx="787520" cy="2368316"/>
              <a:chOff x="774344" y="5490016"/>
              <a:chExt cx="817766" cy="2459276"/>
            </a:xfrm>
          </p:grpSpPr>
          <p:pic>
            <p:nvPicPr>
              <p:cNvPr id="40629" name="Picture 4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0" name="Picture 4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1" name="Picture 4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2" name="Picture 4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3" name="Picture 46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4" name="Picture 4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5" name="Picture 46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6" name="Picture 4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7" name="Picture 4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38" name="Picture 4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Connector 847"/>
            <p:cNvCxnSpPr>
              <a:cxnSpLocks noChangeShapeType="1"/>
            </p:cNvCxnSpPr>
            <p:nvPr/>
          </p:nvCxnSpPr>
          <p:spPr bwMode="auto">
            <a:xfrm flipV="1">
              <a:off x="2000486" y="4035185"/>
              <a:ext cx="135438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45"/>
            <p:cNvCxnSpPr>
              <a:cxnSpLocks noChangeShapeType="1"/>
            </p:cNvCxnSpPr>
            <p:nvPr/>
          </p:nvCxnSpPr>
          <p:spPr bwMode="auto">
            <a:xfrm flipV="1">
              <a:off x="2079784" y="3965385"/>
              <a:ext cx="135438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828"/>
            <p:cNvCxnSpPr>
              <a:cxnSpLocks noChangeShapeType="1"/>
            </p:cNvCxnSpPr>
            <p:nvPr/>
          </p:nvCxnSpPr>
          <p:spPr bwMode="auto">
            <a:xfrm flipV="1">
              <a:off x="2079784" y="2915208"/>
              <a:ext cx="1354385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32"/>
            <p:cNvCxnSpPr>
              <a:cxnSpLocks noChangeShapeType="1"/>
            </p:cNvCxnSpPr>
            <p:nvPr/>
          </p:nvCxnSpPr>
          <p:spPr bwMode="auto">
            <a:xfrm rot="16200000" flipV="1">
              <a:off x="1664153" y="3540240"/>
              <a:ext cx="840776" cy="9515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36"/>
            <p:cNvCxnSpPr>
              <a:cxnSpLocks noChangeShapeType="1"/>
            </p:cNvCxnSpPr>
            <p:nvPr/>
          </p:nvCxnSpPr>
          <p:spPr bwMode="auto">
            <a:xfrm rot="16200000" flipV="1">
              <a:off x="3018539" y="3470438"/>
              <a:ext cx="840776" cy="9517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37"/>
            <p:cNvCxnSpPr>
              <a:cxnSpLocks noChangeShapeType="1"/>
            </p:cNvCxnSpPr>
            <p:nvPr/>
          </p:nvCxnSpPr>
          <p:spPr bwMode="auto">
            <a:xfrm flipV="1">
              <a:off x="2159079" y="3124609"/>
              <a:ext cx="1195793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840"/>
            <p:cNvCxnSpPr>
              <a:cxnSpLocks noChangeShapeType="1"/>
            </p:cNvCxnSpPr>
            <p:nvPr/>
          </p:nvCxnSpPr>
          <p:spPr bwMode="auto">
            <a:xfrm rot="10800000">
              <a:off x="2079784" y="3124609"/>
              <a:ext cx="1354385" cy="631376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848"/>
            <p:cNvSpPr>
              <a:spLocks noChangeArrowheads="1"/>
            </p:cNvSpPr>
            <p:nvPr/>
          </p:nvSpPr>
          <p:spPr bwMode="auto">
            <a:xfrm>
              <a:off x="2680446" y="3844031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Straight Connector 850"/>
            <p:cNvCxnSpPr>
              <a:cxnSpLocks noChangeShapeType="1"/>
            </p:cNvCxnSpPr>
            <p:nvPr/>
          </p:nvCxnSpPr>
          <p:spPr bwMode="auto">
            <a:xfrm>
              <a:off x="1492988" y="4495231"/>
              <a:ext cx="2658021" cy="1269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016"/>
            <p:cNvCxnSpPr>
              <a:cxnSpLocks noChangeShapeType="1"/>
            </p:cNvCxnSpPr>
            <p:nvPr/>
          </p:nvCxnSpPr>
          <p:spPr bwMode="auto">
            <a:xfrm>
              <a:off x="1442238" y="4568205"/>
              <a:ext cx="2658021" cy="951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1018"/>
            <p:cNvSpPr>
              <a:spLocks noChangeArrowheads="1"/>
            </p:cNvSpPr>
            <p:nvPr/>
          </p:nvSpPr>
          <p:spPr bwMode="auto">
            <a:xfrm>
              <a:off x="2680446" y="4367532"/>
              <a:ext cx="349710" cy="379134"/>
            </a:xfrm>
            <a:prstGeom prst="ellips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82124" tIns="41061" rIns="82124" bIns="41061" anchor="ctr">
              <a:spAutoFit/>
            </a:bodyPr>
            <a:lstStyle/>
            <a:p>
              <a:pPr algn="ctr" defTabSz="38468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1" name="Straight Connector 1019"/>
            <p:cNvCxnSpPr>
              <a:cxnSpLocks noChangeShapeType="1"/>
            </p:cNvCxnSpPr>
            <p:nvPr/>
          </p:nvCxnSpPr>
          <p:spPr bwMode="auto">
            <a:xfrm flipV="1">
              <a:off x="1442238" y="4244586"/>
              <a:ext cx="1991930" cy="20940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022"/>
            <p:cNvCxnSpPr>
              <a:cxnSpLocks noChangeShapeType="1"/>
            </p:cNvCxnSpPr>
            <p:nvPr/>
          </p:nvCxnSpPr>
          <p:spPr bwMode="auto">
            <a:xfrm flipV="1">
              <a:off x="1442238" y="4025666"/>
              <a:ext cx="640716" cy="42832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25"/>
            <p:cNvCxnSpPr>
              <a:cxnSpLocks noChangeShapeType="1"/>
              <a:stCxn id="138" idx="1"/>
            </p:cNvCxnSpPr>
            <p:nvPr/>
          </p:nvCxnSpPr>
          <p:spPr bwMode="auto">
            <a:xfrm flipH="1" flipV="1">
              <a:off x="2159079" y="4244586"/>
              <a:ext cx="2010961" cy="1745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028"/>
            <p:cNvCxnSpPr>
              <a:cxnSpLocks noChangeShapeType="1"/>
              <a:stCxn id="138" idx="3"/>
            </p:cNvCxnSpPr>
            <p:nvPr/>
          </p:nvCxnSpPr>
          <p:spPr bwMode="auto">
            <a:xfrm flipH="1" flipV="1">
              <a:off x="3456372" y="4035185"/>
              <a:ext cx="713668" cy="4537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headEnd type="oval"/>
              <a:tailEnd type="oval"/>
            </a:ln>
            <a:effectLst>
              <a:outerShdw blurRad="1397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205" name="Group 34"/>
            <p:cNvGrpSpPr>
              <a:grpSpLocks/>
            </p:cNvGrpSpPr>
            <p:nvPr/>
          </p:nvGrpSpPr>
          <p:grpSpPr bwMode="auto">
            <a:xfrm>
              <a:off x="1258330" y="4221357"/>
              <a:ext cx="2896967" cy="1141803"/>
              <a:chOff x="5510629" y="3592513"/>
              <a:chExt cx="2897188" cy="1662112"/>
            </a:xfrm>
          </p:grpSpPr>
          <p:cxnSp>
            <p:nvCxnSpPr>
              <p:cNvPr id="451" name="Straight Connector 10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991688" y="4112878"/>
                <a:ext cx="1662668" cy="6249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104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830317" y="3352765"/>
                <a:ext cx="1584151" cy="222364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1047"/>
              <p:cNvCxnSpPr>
                <a:cxnSpLocks noChangeShapeType="1"/>
              </p:cNvCxnSpPr>
              <p:nvPr/>
            </p:nvCxnSpPr>
            <p:spPr bwMode="auto">
              <a:xfrm rot="16200000" flipV="1">
                <a:off x="5488123" y="4241348"/>
                <a:ext cx="1662668" cy="3679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10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85907" y="3808356"/>
                <a:ext cx="1662668" cy="123395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1055"/>
              <p:cNvCxnSpPr>
                <a:cxnSpLocks noChangeShapeType="1"/>
              </p:cNvCxnSpPr>
              <p:nvPr/>
            </p:nvCxnSpPr>
            <p:spPr bwMode="auto">
              <a:xfrm rot="16200000" flipV="1">
                <a:off x="5970283" y="3759189"/>
                <a:ext cx="1662668" cy="133228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1058"/>
              <p:cNvCxnSpPr>
                <a:cxnSpLocks noChangeShapeType="1"/>
              </p:cNvCxnSpPr>
              <p:nvPr/>
            </p:nvCxnSpPr>
            <p:spPr bwMode="auto">
              <a:xfrm rot="16200000" flipV="1">
                <a:off x="6439755" y="3289717"/>
                <a:ext cx="1662668" cy="227122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10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768067" y="4290516"/>
                <a:ext cx="1662668" cy="26963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1065"/>
              <p:cNvCxnSpPr>
                <a:cxnSpLocks noChangeShapeType="1"/>
              </p:cNvCxnSpPr>
              <p:nvPr/>
            </p:nvCxnSpPr>
            <p:spPr bwMode="auto">
              <a:xfrm rot="16200000" flipV="1">
                <a:off x="7278383" y="4128346"/>
                <a:ext cx="1584151" cy="67248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206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3625930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07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3614775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08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59" y="2520253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209" name="Group 38"/>
            <p:cNvGrpSpPr>
              <a:grpSpLocks/>
            </p:cNvGrpSpPr>
            <p:nvPr/>
          </p:nvGrpSpPr>
          <p:grpSpPr bwMode="auto">
            <a:xfrm>
              <a:off x="1879322" y="5490016"/>
              <a:ext cx="787520" cy="2368316"/>
              <a:chOff x="774344" y="5490016"/>
              <a:chExt cx="817766" cy="2459276"/>
            </a:xfrm>
          </p:grpSpPr>
          <p:pic>
            <p:nvPicPr>
              <p:cNvPr id="40611" name="Picture 4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2" name="Picture 4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3" name="Picture 44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4" name="Picture 4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5" name="Picture 4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6" name="Picture 4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7" name="Picture 4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8" name="Picture 4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9" name="Picture 4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20" name="Picture 4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210" name="Group 39"/>
            <p:cNvGrpSpPr>
              <a:grpSpLocks/>
            </p:cNvGrpSpPr>
            <p:nvPr/>
          </p:nvGrpSpPr>
          <p:grpSpPr bwMode="auto">
            <a:xfrm>
              <a:off x="2891122" y="5490016"/>
              <a:ext cx="787520" cy="2368316"/>
              <a:chOff x="774344" y="5490016"/>
              <a:chExt cx="817766" cy="2459276"/>
            </a:xfrm>
          </p:grpSpPr>
          <p:pic>
            <p:nvPicPr>
              <p:cNvPr id="40601" name="Picture 4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2" name="Picture 4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3" name="Picture 4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4" name="Picture 4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5" name="Picture 4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6" name="Picture 4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7" name="Picture 4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8" name="Picture 4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9" name="Picture 4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10" name="Picture 4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211" name="Group 40"/>
            <p:cNvGrpSpPr>
              <a:grpSpLocks/>
            </p:cNvGrpSpPr>
            <p:nvPr/>
          </p:nvGrpSpPr>
          <p:grpSpPr bwMode="auto">
            <a:xfrm>
              <a:off x="3902706" y="5490016"/>
              <a:ext cx="787520" cy="2368316"/>
              <a:chOff x="774344" y="5490016"/>
              <a:chExt cx="817766" cy="2459276"/>
            </a:xfrm>
          </p:grpSpPr>
          <p:pic>
            <p:nvPicPr>
              <p:cNvPr id="40591" name="Picture 4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577795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2" name="Picture 4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3458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3" name="Picture 4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71138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4" name="Picture 4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8818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5" name="Picture 4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6498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6" name="Picture 4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4179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7" name="Picture 4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618594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8" name="Picture 4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95396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599" name="Picture 4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721991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600" name="Picture 4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4" y="5490016"/>
                <a:ext cx="817766" cy="37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212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064" y="2509098"/>
              <a:ext cx="564355" cy="82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213" name="Group 983"/>
            <p:cNvGrpSpPr>
              <a:grpSpLocks noChangeAspect="1"/>
            </p:cNvGrpSpPr>
            <p:nvPr/>
          </p:nvGrpSpPr>
          <p:grpSpPr bwMode="auto">
            <a:xfrm>
              <a:off x="964125" y="4195504"/>
              <a:ext cx="477882" cy="606929"/>
              <a:chOff x="1104" y="2544"/>
              <a:chExt cx="557" cy="816"/>
            </a:xfrm>
          </p:grpSpPr>
          <p:sp>
            <p:nvSpPr>
              <p:cNvPr id="257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8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10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9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0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10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1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2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3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3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4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3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5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6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7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8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69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0" name="Freeform 997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1" name="Freeform 998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2" name="Freeform 999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3" name="Freeform 1000"/>
              <p:cNvSpPr>
                <a:spLocks noChangeAspect="1"/>
              </p:cNvSpPr>
              <p:nvPr/>
            </p:nvSpPr>
            <p:spPr bwMode="auto">
              <a:xfrm>
                <a:off x="1321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4" name="Freeform 1001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5" name="Freeform 1002"/>
              <p:cNvSpPr>
                <a:spLocks noChangeAspect="1"/>
              </p:cNvSpPr>
              <p:nvPr/>
            </p:nvSpPr>
            <p:spPr bwMode="auto">
              <a:xfrm>
                <a:off x="1373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6" name="Freeform 1003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7" name="Freeform 1004"/>
              <p:cNvSpPr>
                <a:spLocks noChangeAspect="1"/>
              </p:cNvSpPr>
              <p:nvPr/>
            </p:nvSpPr>
            <p:spPr bwMode="auto">
              <a:xfrm>
                <a:off x="1399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8" name="Freeform 1005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79" name="Freeform 1006"/>
              <p:cNvSpPr>
                <a:spLocks noChangeAspect="1"/>
              </p:cNvSpPr>
              <p:nvPr/>
            </p:nvSpPr>
            <p:spPr bwMode="auto">
              <a:xfrm>
                <a:off x="1373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0" name="Freeform 1007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1" name="Freeform 1008"/>
              <p:cNvSpPr>
                <a:spLocks noChangeAspect="1"/>
              </p:cNvSpPr>
              <p:nvPr/>
            </p:nvSpPr>
            <p:spPr bwMode="auto">
              <a:xfrm>
                <a:off x="1321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2" name="Freeform 1009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3" name="Freeform 1010"/>
              <p:cNvSpPr>
                <a:spLocks noChangeAspect="1"/>
              </p:cNvSpPr>
              <p:nvPr/>
            </p:nvSpPr>
            <p:spPr bwMode="auto">
              <a:xfrm>
                <a:off x="1218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4" name="Freeform 1011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5" name="Freeform 1012"/>
              <p:cNvSpPr>
                <a:spLocks noChangeAspect="1"/>
              </p:cNvSpPr>
              <p:nvPr/>
            </p:nvSpPr>
            <p:spPr bwMode="auto">
              <a:xfrm>
                <a:off x="1162" y="2764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6" name="Freeform 1013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7" name="Freeform 1014"/>
              <p:cNvSpPr>
                <a:spLocks noChangeAspect="1"/>
              </p:cNvSpPr>
              <p:nvPr/>
            </p:nvSpPr>
            <p:spPr bwMode="auto">
              <a:xfrm>
                <a:off x="1218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8" name="Freeform 1015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89" name="Freeform 1016"/>
              <p:cNvSpPr>
                <a:spLocks noChangeAspect="1"/>
              </p:cNvSpPr>
              <p:nvPr/>
            </p:nvSpPr>
            <p:spPr bwMode="auto">
              <a:xfrm>
                <a:off x="1325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0" name="Freeform 1017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1" name="Freeform 1018"/>
              <p:cNvSpPr>
                <a:spLocks noChangeAspect="1"/>
              </p:cNvSpPr>
              <p:nvPr/>
            </p:nvSpPr>
            <p:spPr bwMode="auto">
              <a:xfrm>
                <a:off x="1377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2" name="Freeform 1019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3" name="Freeform 1020"/>
              <p:cNvSpPr>
                <a:spLocks noChangeAspect="1"/>
              </p:cNvSpPr>
              <p:nvPr/>
            </p:nvSpPr>
            <p:spPr bwMode="auto">
              <a:xfrm>
                <a:off x="1402" y="2764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4" name="Freeform 1021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5" name="Freeform 1022"/>
              <p:cNvSpPr>
                <a:spLocks noChangeAspect="1"/>
              </p:cNvSpPr>
              <p:nvPr/>
            </p:nvSpPr>
            <p:spPr bwMode="auto">
              <a:xfrm>
                <a:off x="1377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6" name="Freeform 1023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7" name="Freeform 1024"/>
              <p:cNvSpPr>
                <a:spLocks noChangeAspect="1"/>
              </p:cNvSpPr>
              <p:nvPr/>
            </p:nvSpPr>
            <p:spPr bwMode="auto">
              <a:xfrm>
                <a:off x="1325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8" name="Freeform 1025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99" name="Freeform 1026"/>
              <p:cNvSpPr>
                <a:spLocks noChangeAspect="1"/>
              </p:cNvSpPr>
              <p:nvPr/>
            </p:nvSpPr>
            <p:spPr bwMode="auto">
              <a:xfrm>
                <a:off x="1218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0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8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1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9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2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3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103" y="2546"/>
                <a:ext cx="514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4" name="Freeform 1031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5" name="Freeform 1032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6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7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8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8" name="Freeform 1035"/>
              <p:cNvSpPr>
                <a:spLocks noChangeAspect="1"/>
              </p:cNvSpPr>
              <p:nvPr/>
            </p:nvSpPr>
            <p:spPr bwMode="auto">
              <a:xfrm>
                <a:off x="1133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09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40480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419" name="Freeform 1146"/>
                <p:cNvSpPr>
                  <a:spLocks noChangeAspect="1"/>
                </p:cNvSpPr>
                <p:nvPr/>
              </p:nvSpPr>
              <p:spPr bwMode="auto">
                <a:xfrm>
                  <a:off x="2933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420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82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11" name="Freeform 1038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2" name="Freeform 1039"/>
              <p:cNvSpPr>
                <a:spLocks noChangeAspect="1"/>
              </p:cNvSpPr>
              <p:nvPr/>
            </p:nvSpPr>
            <p:spPr bwMode="auto">
              <a:xfrm>
                <a:off x="1628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3" name="Freeform 1040"/>
              <p:cNvSpPr>
                <a:spLocks noChangeAspect="1"/>
              </p:cNvSpPr>
              <p:nvPr/>
            </p:nvSpPr>
            <p:spPr bwMode="auto">
              <a:xfrm>
                <a:off x="1643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4" name="Freeform 1041"/>
              <p:cNvSpPr>
                <a:spLocks noChangeAspect="1"/>
              </p:cNvSpPr>
              <p:nvPr/>
            </p:nvSpPr>
            <p:spPr bwMode="auto">
              <a:xfrm>
                <a:off x="1643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5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6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7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7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8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19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0" name="Freeform 1047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1" name="Freeform 1048"/>
              <p:cNvSpPr>
                <a:spLocks noChangeAspect="1"/>
              </p:cNvSpPr>
              <p:nvPr/>
            </p:nvSpPr>
            <p:spPr bwMode="auto">
              <a:xfrm>
                <a:off x="1122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2" name="Freeform 1049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3" name="Freeform 1050"/>
              <p:cNvSpPr>
                <a:spLocks noChangeAspect="1"/>
              </p:cNvSpPr>
              <p:nvPr/>
            </p:nvSpPr>
            <p:spPr bwMode="auto">
              <a:xfrm>
                <a:off x="1122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4" name="Freeform 1051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5" name="Freeform 1052"/>
              <p:cNvSpPr>
                <a:spLocks noChangeAspect="1"/>
              </p:cNvSpPr>
              <p:nvPr/>
            </p:nvSpPr>
            <p:spPr bwMode="auto">
              <a:xfrm>
                <a:off x="1125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6" name="Freeform 1053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7" name="Freeform 1054"/>
              <p:cNvSpPr>
                <a:spLocks noChangeAspect="1"/>
              </p:cNvSpPr>
              <p:nvPr/>
            </p:nvSpPr>
            <p:spPr bwMode="auto">
              <a:xfrm>
                <a:off x="1125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8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29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0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1" name="Freeform 1058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2" name="Freeform 1059"/>
              <p:cNvSpPr>
                <a:spLocks noChangeAspect="1"/>
              </p:cNvSpPr>
              <p:nvPr/>
            </p:nvSpPr>
            <p:spPr bwMode="auto">
              <a:xfrm>
                <a:off x="1351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3" name="Freeform 1060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4" name="Freeform 1061"/>
              <p:cNvSpPr>
                <a:spLocks noChangeAspect="1"/>
              </p:cNvSpPr>
              <p:nvPr/>
            </p:nvSpPr>
            <p:spPr bwMode="auto">
              <a:xfrm>
                <a:off x="1347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5" name="Freeform 1062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6" name="Freeform 1063"/>
              <p:cNvSpPr>
                <a:spLocks noChangeAspect="1"/>
              </p:cNvSpPr>
              <p:nvPr/>
            </p:nvSpPr>
            <p:spPr bwMode="auto">
              <a:xfrm>
                <a:off x="1347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7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8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39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0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1" name="Freeform 1068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2" name="Freeform 1069"/>
              <p:cNvSpPr>
                <a:spLocks noChangeAspect="1"/>
              </p:cNvSpPr>
              <p:nvPr/>
            </p:nvSpPr>
            <p:spPr bwMode="auto">
              <a:xfrm>
                <a:off x="1351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3" name="Freeform 1070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4" name="Freeform 1071"/>
              <p:cNvSpPr>
                <a:spLocks noChangeAspect="1"/>
              </p:cNvSpPr>
              <p:nvPr/>
            </p:nvSpPr>
            <p:spPr bwMode="auto">
              <a:xfrm>
                <a:off x="1351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5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7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6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7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6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8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7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49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7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0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6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1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6" y="3310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2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3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3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4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5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6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6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7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7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3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8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59" name="Freeform 1086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0" name="Freeform 1087"/>
              <p:cNvSpPr>
                <a:spLocks noChangeAspect="1"/>
              </p:cNvSpPr>
              <p:nvPr/>
            </p:nvSpPr>
            <p:spPr bwMode="auto">
              <a:xfrm>
                <a:off x="1532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1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2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3" name="Freeform 1090"/>
              <p:cNvSpPr>
                <a:spLocks noChangeAspect="1"/>
              </p:cNvSpPr>
              <p:nvPr/>
            </p:nvSpPr>
            <p:spPr bwMode="auto">
              <a:xfrm>
                <a:off x="1532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4" name="Freeform 1091"/>
              <p:cNvSpPr>
                <a:spLocks noChangeAspect="1"/>
              </p:cNvSpPr>
              <p:nvPr/>
            </p:nvSpPr>
            <p:spPr bwMode="auto">
              <a:xfrm>
                <a:off x="1532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5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7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6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7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7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8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69" name="Freeform 1096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0" name="Freeform 1097"/>
              <p:cNvSpPr>
                <a:spLocks noChangeAspect="1"/>
              </p:cNvSpPr>
              <p:nvPr/>
            </p:nvSpPr>
            <p:spPr bwMode="auto">
              <a:xfrm>
                <a:off x="1584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1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6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2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7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3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3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4" name="Freeform 1101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5" name="Freeform 1102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6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7" name="Freeform 1104"/>
              <p:cNvSpPr>
                <a:spLocks noChangeAspect="1"/>
              </p:cNvSpPr>
              <p:nvPr/>
            </p:nvSpPr>
            <p:spPr bwMode="auto">
              <a:xfrm>
                <a:off x="1536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8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3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79" name="Freeform 1106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0" name="Freeform 1107"/>
              <p:cNvSpPr>
                <a:spLocks noChangeAspect="1"/>
              </p:cNvSpPr>
              <p:nvPr/>
            </p:nvSpPr>
            <p:spPr bwMode="auto">
              <a:xfrm>
                <a:off x="1480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1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2" name="Freeform 1109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3" name="Freeform 1110"/>
              <p:cNvSpPr>
                <a:spLocks noChangeAspect="1"/>
              </p:cNvSpPr>
              <p:nvPr/>
            </p:nvSpPr>
            <p:spPr bwMode="auto">
              <a:xfrm>
                <a:off x="1480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4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1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5" name="Line 166"/>
              <p:cNvSpPr>
                <a:spLocks noChangeAspect="1" noChangeShapeType="1"/>
              </p:cNvSpPr>
              <p:nvPr/>
            </p:nvSpPr>
            <p:spPr bwMode="auto">
              <a:xfrm>
                <a:off x="1491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6" name="Line 167"/>
              <p:cNvSpPr>
                <a:spLocks noChangeAspect="1" noChangeShapeType="1"/>
              </p:cNvSpPr>
              <p:nvPr/>
            </p:nvSpPr>
            <p:spPr bwMode="auto">
              <a:xfrm>
                <a:off x="1491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7" name="Line 168"/>
              <p:cNvSpPr>
                <a:spLocks noChangeAspect="1" noChangeShapeType="1"/>
              </p:cNvSpPr>
              <p:nvPr/>
            </p:nvSpPr>
            <p:spPr bwMode="auto">
              <a:xfrm>
                <a:off x="1491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8" name="Line 169"/>
              <p:cNvSpPr>
                <a:spLocks noChangeAspect="1" noChangeShapeType="1"/>
              </p:cNvSpPr>
              <p:nvPr/>
            </p:nvSpPr>
            <p:spPr bwMode="auto">
              <a:xfrm>
                <a:off x="1491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89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0" name="Freeform 1117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1" name="Freeform 1118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2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3" name="Freeform 1120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4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8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5" name="Freeform 1122"/>
              <p:cNvSpPr>
                <a:spLocks noChangeAspect="1"/>
              </p:cNvSpPr>
              <p:nvPr/>
            </p:nvSpPr>
            <p:spPr bwMode="auto">
              <a:xfrm>
                <a:off x="1499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6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9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7" name="Freeform 1124"/>
              <p:cNvSpPr>
                <a:spLocks noChangeAspect="1"/>
              </p:cNvSpPr>
              <p:nvPr/>
            </p:nvSpPr>
            <p:spPr bwMode="auto">
              <a:xfrm>
                <a:off x="1573" y="3246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8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1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399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1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0" name="Freeform 1127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1" name="Freeform 1128"/>
              <p:cNvSpPr>
                <a:spLocks noChangeAspect="1"/>
              </p:cNvSpPr>
              <p:nvPr/>
            </p:nvSpPr>
            <p:spPr bwMode="auto">
              <a:xfrm>
                <a:off x="1628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2" name="Freeform 1129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3" name="Freeform 1130"/>
              <p:cNvSpPr>
                <a:spLocks noChangeAspect="1"/>
              </p:cNvSpPr>
              <p:nvPr/>
            </p:nvSpPr>
            <p:spPr bwMode="auto">
              <a:xfrm>
                <a:off x="1628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4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3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5" name="Freeform 1132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6" name="Freeform 1133"/>
              <p:cNvSpPr>
                <a:spLocks noChangeAspect="1"/>
              </p:cNvSpPr>
              <p:nvPr/>
            </p:nvSpPr>
            <p:spPr bwMode="auto">
              <a:xfrm>
                <a:off x="1303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7" name="Freeform 1134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8" name="Freeform 1135"/>
              <p:cNvSpPr>
                <a:spLocks noChangeAspect="1"/>
              </p:cNvSpPr>
              <p:nvPr/>
            </p:nvSpPr>
            <p:spPr bwMode="auto">
              <a:xfrm>
                <a:off x="1303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09" name="Freeform 1136"/>
              <p:cNvSpPr>
                <a:spLocks noChangeAspect="1" noEditPoints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0" name="Freeform 1137"/>
              <p:cNvSpPr>
                <a:spLocks noChangeAspect="1"/>
              </p:cNvSpPr>
              <p:nvPr/>
            </p:nvSpPr>
            <p:spPr bwMode="auto">
              <a:xfrm>
                <a:off x="1329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1" name="Freeform 1138"/>
              <p:cNvSpPr>
                <a:spLocks noChangeAspect="1"/>
              </p:cNvSpPr>
              <p:nvPr/>
            </p:nvSpPr>
            <p:spPr bwMode="auto">
              <a:xfrm>
                <a:off x="1336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2" name="Freeform 1139"/>
              <p:cNvSpPr>
                <a:spLocks noChangeAspect="1" noEditPoints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3" name="Freeform 1140"/>
              <p:cNvSpPr>
                <a:spLocks noChangeAspect="1"/>
              </p:cNvSpPr>
              <p:nvPr/>
            </p:nvSpPr>
            <p:spPr bwMode="auto">
              <a:xfrm>
                <a:off x="1325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4" name="Freeform 1141"/>
              <p:cNvSpPr>
                <a:spLocks noChangeAspect="1"/>
              </p:cNvSpPr>
              <p:nvPr/>
            </p:nvSpPr>
            <p:spPr bwMode="auto">
              <a:xfrm>
                <a:off x="1332" y="3246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5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6" name="Freeform 1143"/>
              <p:cNvSpPr>
                <a:spLocks noChangeAspect="1"/>
              </p:cNvSpPr>
              <p:nvPr/>
            </p:nvSpPr>
            <p:spPr bwMode="auto">
              <a:xfrm>
                <a:off x="1351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7" name="Freeform 1144"/>
              <p:cNvSpPr>
                <a:spLocks noChangeAspect="1"/>
              </p:cNvSpPr>
              <p:nvPr/>
            </p:nvSpPr>
            <p:spPr bwMode="auto">
              <a:xfrm>
                <a:off x="1351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18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40214" name="Group 983"/>
            <p:cNvGrpSpPr>
              <a:grpSpLocks noChangeAspect="1"/>
            </p:cNvGrpSpPr>
            <p:nvPr/>
          </p:nvGrpSpPr>
          <p:grpSpPr bwMode="auto">
            <a:xfrm>
              <a:off x="3990705" y="4265367"/>
              <a:ext cx="477882" cy="606929"/>
              <a:chOff x="1104" y="2544"/>
              <a:chExt cx="557" cy="816"/>
            </a:xfrm>
          </p:grpSpPr>
          <p:sp>
            <p:nvSpPr>
              <p:cNvPr id="93" name="Rectangle 984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Rectangle 985"/>
              <p:cNvSpPr>
                <a:spLocks noChangeAspect="1" noChangeArrowheads="1"/>
              </p:cNvSpPr>
              <p:nvPr/>
            </p:nvSpPr>
            <p:spPr bwMode="auto">
              <a:xfrm>
                <a:off x="1099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Rectangle 986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Rectangle 987"/>
              <p:cNvSpPr>
                <a:spLocks noChangeAspect="1" noChangeArrowheads="1"/>
              </p:cNvSpPr>
              <p:nvPr/>
            </p:nvSpPr>
            <p:spPr bwMode="auto">
              <a:xfrm>
                <a:off x="1099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Rectangle 988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Rectangle 989"/>
              <p:cNvSpPr>
                <a:spLocks noChangeAspect="1" noChangeArrowheads="1"/>
              </p:cNvSpPr>
              <p:nvPr/>
            </p:nvSpPr>
            <p:spPr bwMode="auto">
              <a:xfrm>
                <a:off x="1272" y="3203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9" name="Rectangle 990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Rectangle 991"/>
              <p:cNvSpPr>
                <a:spLocks noChangeAspect="1" noChangeArrowheads="1"/>
              </p:cNvSpPr>
              <p:nvPr/>
            </p:nvSpPr>
            <p:spPr bwMode="auto">
              <a:xfrm>
                <a:off x="1272" y="3045"/>
                <a:ext cx="170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Rectangle 992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Rectangle 993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Rectangle 994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solidFill>
                <a:srgbClr val="1DBE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2" dir="t"/>
              </a:scene3d>
              <a:sp3d extrusionH="201600" prstMaterial="legacyMatte">
                <a:bevelT w="13500" h="13500" prst="angle"/>
                <a:bevelB w="13500" h="13500" prst="angle"/>
                <a:extrusionClr>
                  <a:srgbClr val="1DBEFF"/>
                </a:extrusionClr>
              </a:sp3d>
            </p:spPr>
            <p:txBody>
              <a:bodyPr>
                <a:flatTx/>
              </a:bodyPr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Freeform 995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Freeform 996"/>
              <p:cNvSpPr>
                <a:spLocks noChangeAspect="1"/>
              </p:cNvSpPr>
              <p:nvPr/>
            </p:nvSpPr>
            <p:spPr bwMode="auto">
              <a:xfrm>
                <a:off x="1158" y="2759"/>
                <a:ext cx="155" cy="68"/>
              </a:xfrm>
              <a:custGeom>
                <a:avLst/>
                <a:gdLst>
                  <a:gd name="T0" fmla="*/ 1 w 277"/>
                  <a:gd name="T1" fmla="*/ 1 h 138"/>
                  <a:gd name="T2" fmla="*/ 1 w 277"/>
                  <a:gd name="T3" fmla="*/ 1 h 138"/>
                  <a:gd name="T4" fmla="*/ 1 w 277"/>
                  <a:gd name="T5" fmla="*/ 0 h 138"/>
                  <a:gd name="T6" fmla="*/ 0 w 277"/>
                  <a:gd name="T7" fmla="*/ 1 h 138"/>
                  <a:gd name="T8" fmla="*/ 1 w 277"/>
                  <a:gd name="T9" fmla="*/ 1 h 138"/>
                  <a:gd name="T10" fmla="*/ 1 w 277"/>
                  <a:gd name="T11" fmla="*/ 1 h 138"/>
                  <a:gd name="T12" fmla="*/ 1 w 277"/>
                  <a:gd name="T13" fmla="*/ 1 h 138"/>
                  <a:gd name="T14" fmla="*/ 1 w 277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7"/>
                  <a:gd name="T25" fmla="*/ 0 h 138"/>
                  <a:gd name="T26" fmla="*/ 277 w 277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7" h="138">
                    <a:moveTo>
                      <a:pt x="277" y="33"/>
                    </a:moveTo>
                    <a:lnTo>
                      <a:pt x="65" y="33"/>
                    </a:lnTo>
                    <a:lnTo>
                      <a:pt x="65" y="0"/>
                    </a:lnTo>
                    <a:lnTo>
                      <a:pt x="0" y="65"/>
                    </a:lnTo>
                    <a:lnTo>
                      <a:pt x="65" y="138"/>
                    </a:lnTo>
                    <a:lnTo>
                      <a:pt x="65" y="106"/>
                    </a:lnTo>
                    <a:lnTo>
                      <a:pt x="277" y="106"/>
                    </a:lnTo>
                    <a:lnTo>
                      <a:pt x="277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Freeform 997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Freeform 998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18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0 h 244"/>
                  <a:gd name="T6" fmla="*/ 0 w 219"/>
                  <a:gd name="T7" fmla="*/ 0 h 244"/>
                  <a:gd name="T8" fmla="*/ 0 w 219"/>
                  <a:gd name="T9" fmla="*/ 1 h 244"/>
                  <a:gd name="T10" fmla="*/ 1 w 219"/>
                  <a:gd name="T11" fmla="*/ 1 h 244"/>
                  <a:gd name="T12" fmla="*/ 1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219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5" y="244"/>
                    </a:lnTo>
                    <a:lnTo>
                      <a:pt x="219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Freeform 999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9" name="Freeform 1000"/>
              <p:cNvSpPr>
                <a:spLocks noChangeAspect="1"/>
              </p:cNvSpPr>
              <p:nvPr/>
            </p:nvSpPr>
            <p:spPr bwMode="auto">
              <a:xfrm>
                <a:off x="1320" y="2593"/>
                <a:ext cx="70" cy="158"/>
              </a:xfrm>
              <a:custGeom>
                <a:avLst/>
                <a:gdLst>
                  <a:gd name="T0" fmla="*/ 1 w 124"/>
                  <a:gd name="T1" fmla="*/ 1 h 309"/>
                  <a:gd name="T2" fmla="*/ 1 w 124"/>
                  <a:gd name="T3" fmla="*/ 1 h 309"/>
                  <a:gd name="T4" fmla="*/ 1 w 124"/>
                  <a:gd name="T5" fmla="*/ 1 h 309"/>
                  <a:gd name="T6" fmla="*/ 1 w 124"/>
                  <a:gd name="T7" fmla="*/ 0 h 309"/>
                  <a:gd name="T8" fmla="*/ 0 w 124"/>
                  <a:gd name="T9" fmla="*/ 1 h 309"/>
                  <a:gd name="T10" fmla="*/ 1 w 124"/>
                  <a:gd name="T11" fmla="*/ 1 h 309"/>
                  <a:gd name="T12" fmla="*/ 1 w 124"/>
                  <a:gd name="T13" fmla="*/ 1 h 309"/>
                  <a:gd name="T14" fmla="*/ 1 w 124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4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29" y="65"/>
                    </a:lnTo>
                    <a:lnTo>
                      <a:pt x="29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Freeform 1001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Freeform 1002"/>
              <p:cNvSpPr>
                <a:spLocks noChangeAspect="1"/>
              </p:cNvSpPr>
              <p:nvPr/>
            </p:nvSpPr>
            <p:spPr bwMode="auto">
              <a:xfrm>
                <a:off x="1372" y="2657"/>
                <a:ext cx="122" cy="124"/>
              </a:xfrm>
              <a:custGeom>
                <a:avLst/>
                <a:gdLst>
                  <a:gd name="T0" fmla="*/ 1 w 219"/>
                  <a:gd name="T1" fmla="*/ 1 h 244"/>
                  <a:gd name="T2" fmla="*/ 1 w 219"/>
                  <a:gd name="T3" fmla="*/ 1 h 244"/>
                  <a:gd name="T4" fmla="*/ 1 w 219"/>
                  <a:gd name="T5" fmla="*/ 1 h 244"/>
                  <a:gd name="T6" fmla="*/ 1 w 219"/>
                  <a:gd name="T7" fmla="*/ 0 h 244"/>
                  <a:gd name="T8" fmla="*/ 1 w 219"/>
                  <a:gd name="T9" fmla="*/ 0 h 244"/>
                  <a:gd name="T10" fmla="*/ 1 w 219"/>
                  <a:gd name="T11" fmla="*/ 1 h 244"/>
                  <a:gd name="T12" fmla="*/ 0 w 219"/>
                  <a:gd name="T13" fmla="*/ 1 h 244"/>
                  <a:gd name="T14" fmla="*/ 1 w 219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4"/>
                  <a:gd name="T26" fmla="*/ 219 w 219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19" y="97"/>
                    </a:lnTo>
                    <a:lnTo>
                      <a:pt x="219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Freeform 1003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Freeform 1004"/>
              <p:cNvSpPr>
                <a:spLocks noChangeAspect="1"/>
              </p:cNvSpPr>
              <p:nvPr/>
            </p:nvSpPr>
            <p:spPr bwMode="auto">
              <a:xfrm>
                <a:off x="1398" y="2759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19" y="106"/>
                    </a:lnTo>
                    <a:lnTo>
                      <a:pt x="219" y="138"/>
                    </a:lnTo>
                    <a:lnTo>
                      <a:pt x="278" y="65"/>
                    </a:lnTo>
                    <a:lnTo>
                      <a:pt x="219" y="0"/>
                    </a:lnTo>
                    <a:lnTo>
                      <a:pt x="219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4" name="Freeform 1005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5" name="Freeform 1006"/>
              <p:cNvSpPr>
                <a:spLocks noChangeAspect="1"/>
              </p:cNvSpPr>
              <p:nvPr/>
            </p:nvSpPr>
            <p:spPr bwMode="auto">
              <a:xfrm>
                <a:off x="1372" y="2810"/>
                <a:ext cx="122" cy="124"/>
              </a:xfrm>
              <a:custGeom>
                <a:avLst/>
                <a:gdLst>
                  <a:gd name="T0" fmla="*/ 0 w 219"/>
                  <a:gd name="T1" fmla="*/ 1 h 243"/>
                  <a:gd name="T2" fmla="*/ 1 w 219"/>
                  <a:gd name="T3" fmla="*/ 1 h 243"/>
                  <a:gd name="T4" fmla="*/ 1 w 219"/>
                  <a:gd name="T5" fmla="*/ 1 h 243"/>
                  <a:gd name="T6" fmla="*/ 1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0 h 243"/>
                  <a:gd name="T14" fmla="*/ 0 w 219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0" y="48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19" y="235"/>
                    </a:lnTo>
                    <a:lnTo>
                      <a:pt x="219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6" name="Freeform 1007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7" name="Freeform 1008"/>
              <p:cNvSpPr>
                <a:spLocks noChangeAspect="1"/>
              </p:cNvSpPr>
              <p:nvPr/>
            </p:nvSpPr>
            <p:spPr bwMode="auto">
              <a:xfrm>
                <a:off x="1320" y="2836"/>
                <a:ext cx="70" cy="154"/>
              </a:xfrm>
              <a:custGeom>
                <a:avLst/>
                <a:gdLst>
                  <a:gd name="T0" fmla="*/ 1 w 124"/>
                  <a:gd name="T1" fmla="*/ 0 h 309"/>
                  <a:gd name="T2" fmla="*/ 1 w 124"/>
                  <a:gd name="T3" fmla="*/ 1 h 309"/>
                  <a:gd name="T4" fmla="*/ 0 w 124"/>
                  <a:gd name="T5" fmla="*/ 1 h 309"/>
                  <a:gd name="T6" fmla="*/ 1 w 124"/>
                  <a:gd name="T7" fmla="*/ 1 h 309"/>
                  <a:gd name="T8" fmla="*/ 1 w 124"/>
                  <a:gd name="T9" fmla="*/ 1 h 309"/>
                  <a:gd name="T10" fmla="*/ 1 w 124"/>
                  <a:gd name="T11" fmla="*/ 1 h 309"/>
                  <a:gd name="T12" fmla="*/ 1 w 124"/>
                  <a:gd name="T13" fmla="*/ 0 h 309"/>
                  <a:gd name="T14" fmla="*/ 1 w 124"/>
                  <a:gd name="T15" fmla="*/ 0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309"/>
                  <a:gd name="T26" fmla="*/ 124 w 124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309">
                    <a:moveTo>
                      <a:pt x="29" y="0"/>
                    </a:moveTo>
                    <a:lnTo>
                      <a:pt x="29" y="244"/>
                    </a:lnTo>
                    <a:lnTo>
                      <a:pt x="0" y="244"/>
                    </a:lnTo>
                    <a:lnTo>
                      <a:pt x="66" y="309"/>
                    </a:lnTo>
                    <a:lnTo>
                      <a:pt x="124" y="244"/>
                    </a:lnTo>
                    <a:lnTo>
                      <a:pt x="95" y="244"/>
                    </a:lnTo>
                    <a:lnTo>
                      <a:pt x="95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8" name="Freeform 1009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9" name="Freeform 1010"/>
              <p:cNvSpPr>
                <a:spLocks noChangeAspect="1"/>
              </p:cNvSpPr>
              <p:nvPr/>
            </p:nvSpPr>
            <p:spPr bwMode="auto">
              <a:xfrm>
                <a:off x="1217" y="2810"/>
                <a:ext cx="118" cy="124"/>
              </a:xfrm>
              <a:custGeom>
                <a:avLst/>
                <a:gdLst>
                  <a:gd name="T0" fmla="*/ 1 w 219"/>
                  <a:gd name="T1" fmla="*/ 0 h 243"/>
                  <a:gd name="T2" fmla="*/ 1 w 219"/>
                  <a:gd name="T3" fmla="*/ 1 h 243"/>
                  <a:gd name="T4" fmla="*/ 0 w 219"/>
                  <a:gd name="T5" fmla="*/ 1 h 243"/>
                  <a:gd name="T6" fmla="*/ 0 w 219"/>
                  <a:gd name="T7" fmla="*/ 1 h 243"/>
                  <a:gd name="T8" fmla="*/ 1 w 219"/>
                  <a:gd name="T9" fmla="*/ 1 h 243"/>
                  <a:gd name="T10" fmla="*/ 1 w 219"/>
                  <a:gd name="T11" fmla="*/ 1 h 243"/>
                  <a:gd name="T12" fmla="*/ 1 w 219"/>
                  <a:gd name="T13" fmla="*/ 1 h 243"/>
                  <a:gd name="T14" fmla="*/ 1 w 219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243"/>
                  <a:gd name="T26" fmla="*/ 219 w 219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243">
                    <a:moveTo>
                      <a:pt x="175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19" y="4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0" name="Freeform 1011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1" name="Freeform 1012"/>
              <p:cNvSpPr>
                <a:spLocks noChangeAspect="1"/>
              </p:cNvSpPr>
              <p:nvPr/>
            </p:nvSpPr>
            <p:spPr bwMode="auto">
              <a:xfrm>
                <a:off x="1158" y="2763"/>
                <a:ext cx="155" cy="68"/>
              </a:xfrm>
              <a:custGeom>
                <a:avLst/>
                <a:gdLst>
                  <a:gd name="T0" fmla="*/ 1 w 278"/>
                  <a:gd name="T1" fmla="*/ 1 h 138"/>
                  <a:gd name="T2" fmla="*/ 1 w 278"/>
                  <a:gd name="T3" fmla="*/ 1 h 138"/>
                  <a:gd name="T4" fmla="*/ 1 w 278"/>
                  <a:gd name="T5" fmla="*/ 0 h 138"/>
                  <a:gd name="T6" fmla="*/ 0 w 278"/>
                  <a:gd name="T7" fmla="*/ 1 h 138"/>
                  <a:gd name="T8" fmla="*/ 1 w 278"/>
                  <a:gd name="T9" fmla="*/ 1 h 138"/>
                  <a:gd name="T10" fmla="*/ 1 w 278"/>
                  <a:gd name="T11" fmla="*/ 1 h 138"/>
                  <a:gd name="T12" fmla="*/ 1 w 278"/>
                  <a:gd name="T13" fmla="*/ 1 h 138"/>
                  <a:gd name="T14" fmla="*/ 1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278" y="33"/>
                    </a:moveTo>
                    <a:lnTo>
                      <a:pt x="66" y="33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66" y="138"/>
                    </a:lnTo>
                    <a:lnTo>
                      <a:pt x="66" y="106"/>
                    </a:lnTo>
                    <a:lnTo>
                      <a:pt x="278" y="106"/>
                    </a:lnTo>
                    <a:lnTo>
                      <a:pt x="27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2" name="Freeform 1013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3" name="Freeform 1014"/>
              <p:cNvSpPr>
                <a:spLocks noChangeAspect="1"/>
              </p:cNvSpPr>
              <p:nvPr/>
            </p:nvSpPr>
            <p:spPr bwMode="auto">
              <a:xfrm>
                <a:off x="1217" y="2657"/>
                <a:ext cx="126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0 h 244"/>
                  <a:gd name="T6" fmla="*/ 0 w 220"/>
                  <a:gd name="T7" fmla="*/ 0 h 244"/>
                  <a:gd name="T8" fmla="*/ 0 w 220"/>
                  <a:gd name="T9" fmla="*/ 1 h 244"/>
                  <a:gd name="T10" fmla="*/ 1 w 220"/>
                  <a:gd name="T11" fmla="*/ 1 h 244"/>
                  <a:gd name="T12" fmla="*/ 1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220" y="195"/>
                    </a:moveTo>
                    <a:lnTo>
                      <a:pt x="66" y="24"/>
                    </a:lnTo>
                    <a:lnTo>
                      <a:pt x="88" y="0"/>
                    </a:lnTo>
                    <a:lnTo>
                      <a:pt x="0" y="0"/>
                    </a:lnTo>
                    <a:lnTo>
                      <a:pt x="0" y="97"/>
                    </a:lnTo>
                    <a:lnTo>
                      <a:pt x="22" y="73"/>
                    </a:lnTo>
                    <a:lnTo>
                      <a:pt x="176" y="244"/>
                    </a:lnTo>
                    <a:lnTo>
                      <a:pt x="220" y="1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4" name="Freeform 1015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5" name="Freeform 1016"/>
              <p:cNvSpPr>
                <a:spLocks noChangeAspect="1"/>
              </p:cNvSpPr>
              <p:nvPr/>
            </p:nvSpPr>
            <p:spPr bwMode="auto">
              <a:xfrm>
                <a:off x="1324" y="2597"/>
                <a:ext cx="70" cy="158"/>
              </a:xfrm>
              <a:custGeom>
                <a:avLst/>
                <a:gdLst>
                  <a:gd name="T0" fmla="*/ 1 w 125"/>
                  <a:gd name="T1" fmla="*/ 1 h 309"/>
                  <a:gd name="T2" fmla="*/ 1 w 125"/>
                  <a:gd name="T3" fmla="*/ 1 h 309"/>
                  <a:gd name="T4" fmla="*/ 1 w 125"/>
                  <a:gd name="T5" fmla="*/ 1 h 309"/>
                  <a:gd name="T6" fmla="*/ 1 w 125"/>
                  <a:gd name="T7" fmla="*/ 0 h 309"/>
                  <a:gd name="T8" fmla="*/ 0 w 125"/>
                  <a:gd name="T9" fmla="*/ 1 h 309"/>
                  <a:gd name="T10" fmla="*/ 1 w 125"/>
                  <a:gd name="T11" fmla="*/ 1 h 309"/>
                  <a:gd name="T12" fmla="*/ 1 w 125"/>
                  <a:gd name="T13" fmla="*/ 1 h 309"/>
                  <a:gd name="T14" fmla="*/ 1 w 125"/>
                  <a:gd name="T15" fmla="*/ 1 h 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9"/>
                  <a:gd name="T26" fmla="*/ 125 w 125"/>
                  <a:gd name="T27" fmla="*/ 309 h 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9">
                    <a:moveTo>
                      <a:pt x="95" y="309"/>
                    </a:moveTo>
                    <a:lnTo>
                      <a:pt x="95" y="65"/>
                    </a:lnTo>
                    <a:lnTo>
                      <a:pt x="125" y="65"/>
                    </a:lnTo>
                    <a:lnTo>
                      <a:pt x="66" y="0"/>
                    </a:lnTo>
                    <a:lnTo>
                      <a:pt x="0" y="65"/>
                    </a:lnTo>
                    <a:lnTo>
                      <a:pt x="30" y="65"/>
                    </a:lnTo>
                    <a:lnTo>
                      <a:pt x="30" y="309"/>
                    </a:lnTo>
                    <a:lnTo>
                      <a:pt x="95" y="3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6" name="Freeform 1017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7" name="Freeform 1018"/>
              <p:cNvSpPr>
                <a:spLocks noChangeAspect="1"/>
              </p:cNvSpPr>
              <p:nvPr/>
            </p:nvSpPr>
            <p:spPr bwMode="auto">
              <a:xfrm>
                <a:off x="1376" y="2657"/>
                <a:ext cx="122" cy="124"/>
              </a:xfrm>
              <a:custGeom>
                <a:avLst/>
                <a:gdLst>
                  <a:gd name="T0" fmla="*/ 1 w 220"/>
                  <a:gd name="T1" fmla="*/ 1 h 244"/>
                  <a:gd name="T2" fmla="*/ 1 w 220"/>
                  <a:gd name="T3" fmla="*/ 1 h 244"/>
                  <a:gd name="T4" fmla="*/ 1 w 220"/>
                  <a:gd name="T5" fmla="*/ 1 h 244"/>
                  <a:gd name="T6" fmla="*/ 1 w 220"/>
                  <a:gd name="T7" fmla="*/ 0 h 244"/>
                  <a:gd name="T8" fmla="*/ 1 w 220"/>
                  <a:gd name="T9" fmla="*/ 0 h 244"/>
                  <a:gd name="T10" fmla="*/ 1 w 220"/>
                  <a:gd name="T11" fmla="*/ 1 h 244"/>
                  <a:gd name="T12" fmla="*/ 0 w 220"/>
                  <a:gd name="T13" fmla="*/ 1 h 244"/>
                  <a:gd name="T14" fmla="*/ 1 w 220"/>
                  <a:gd name="T15" fmla="*/ 1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4"/>
                  <a:gd name="T26" fmla="*/ 220 w 220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4">
                    <a:moveTo>
                      <a:pt x="44" y="244"/>
                    </a:moveTo>
                    <a:lnTo>
                      <a:pt x="198" y="73"/>
                    </a:lnTo>
                    <a:lnTo>
                      <a:pt x="220" y="97"/>
                    </a:lnTo>
                    <a:lnTo>
                      <a:pt x="220" y="0"/>
                    </a:lnTo>
                    <a:lnTo>
                      <a:pt x="132" y="0"/>
                    </a:lnTo>
                    <a:lnTo>
                      <a:pt x="154" y="24"/>
                    </a:lnTo>
                    <a:lnTo>
                      <a:pt x="0" y="195"/>
                    </a:lnTo>
                    <a:lnTo>
                      <a:pt x="44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8" name="Freeform 1019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29" name="Freeform 1020"/>
              <p:cNvSpPr>
                <a:spLocks noChangeAspect="1"/>
              </p:cNvSpPr>
              <p:nvPr/>
            </p:nvSpPr>
            <p:spPr bwMode="auto">
              <a:xfrm>
                <a:off x="1402" y="2763"/>
                <a:ext cx="155" cy="68"/>
              </a:xfrm>
              <a:custGeom>
                <a:avLst/>
                <a:gdLst>
                  <a:gd name="T0" fmla="*/ 0 w 278"/>
                  <a:gd name="T1" fmla="*/ 1 h 138"/>
                  <a:gd name="T2" fmla="*/ 1 w 278"/>
                  <a:gd name="T3" fmla="*/ 1 h 138"/>
                  <a:gd name="T4" fmla="*/ 1 w 278"/>
                  <a:gd name="T5" fmla="*/ 1 h 138"/>
                  <a:gd name="T6" fmla="*/ 1 w 278"/>
                  <a:gd name="T7" fmla="*/ 1 h 138"/>
                  <a:gd name="T8" fmla="*/ 1 w 278"/>
                  <a:gd name="T9" fmla="*/ 0 h 138"/>
                  <a:gd name="T10" fmla="*/ 1 w 278"/>
                  <a:gd name="T11" fmla="*/ 1 h 138"/>
                  <a:gd name="T12" fmla="*/ 0 w 278"/>
                  <a:gd name="T13" fmla="*/ 1 h 138"/>
                  <a:gd name="T14" fmla="*/ 0 w 278"/>
                  <a:gd name="T15" fmla="*/ 1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8"/>
                  <a:gd name="T25" fmla="*/ 0 h 138"/>
                  <a:gd name="T26" fmla="*/ 278 w 278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8" h="138">
                    <a:moveTo>
                      <a:pt x="0" y="106"/>
                    </a:moveTo>
                    <a:lnTo>
                      <a:pt x="220" y="106"/>
                    </a:lnTo>
                    <a:lnTo>
                      <a:pt x="220" y="138"/>
                    </a:lnTo>
                    <a:lnTo>
                      <a:pt x="278" y="65"/>
                    </a:lnTo>
                    <a:lnTo>
                      <a:pt x="220" y="0"/>
                    </a:lnTo>
                    <a:lnTo>
                      <a:pt x="220" y="33"/>
                    </a:lnTo>
                    <a:lnTo>
                      <a:pt x="0" y="33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0" name="Freeform 1021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1" name="Freeform 1022"/>
              <p:cNvSpPr>
                <a:spLocks noChangeAspect="1"/>
              </p:cNvSpPr>
              <p:nvPr/>
            </p:nvSpPr>
            <p:spPr bwMode="auto">
              <a:xfrm>
                <a:off x="1376" y="2815"/>
                <a:ext cx="122" cy="124"/>
              </a:xfrm>
              <a:custGeom>
                <a:avLst/>
                <a:gdLst>
                  <a:gd name="T0" fmla="*/ 0 w 220"/>
                  <a:gd name="T1" fmla="*/ 1 h 243"/>
                  <a:gd name="T2" fmla="*/ 1 w 220"/>
                  <a:gd name="T3" fmla="*/ 1 h 243"/>
                  <a:gd name="T4" fmla="*/ 1 w 220"/>
                  <a:gd name="T5" fmla="*/ 1 h 243"/>
                  <a:gd name="T6" fmla="*/ 1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0 h 243"/>
                  <a:gd name="T14" fmla="*/ 0 w 220"/>
                  <a:gd name="T15" fmla="*/ 1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0" y="49"/>
                    </a:moveTo>
                    <a:lnTo>
                      <a:pt x="154" y="219"/>
                    </a:lnTo>
                    <a:lnTo>
                      <a:pt x="132" y="243"/>
                    </a:lnTo>
                    <a:lnTo>
                      <a:pt x="220" y="235"/>
                    </a:lnTo>
                    <a:lnTo>
                      <a:pt x="220" y="146"/>
                    </a:lnTo>
                    <a:lnTo>
                      <a:pt x="198" y="170"/>
                    </a:lnTo>
                    <a:lnTo>
                      <a:pt x="44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2" name="Freeform 1023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3" name="Freeform 1024"/>
              <p:cNvSpPr>
                <a:spLocks noChangeAspect="1"/>
              </p:cNvSpPr>
              <p:nvPr/>
            </p:nvSpPr>
            <p:spPr bwMode="auto">
              <a:xfrm>
                <a:off x="1324" y="2840"/>
                <a:ext cx="70" cy="154"/>
              </a:xfrm>
              <a:custGeom>
                <a:avLst/>
                <a:gdLst>
                  <a:gd name="T0" fmla="*/ 1 w 125"/>
                  <a:gd name="T1" fmla="*/ 0 h 308"/>
                  <a:gd name="T2" fmla="*/ 1 w 125"/>
                  <a:gd name="T3" fmla="*/ 1 h 308"/>
                  <a:gd name="T4" fmla="*/ 0 w 125"/>
                  <a:gd name="T5" fmla="*/ 1 h 308"/>
                  <a:gd name="T6" fmla="*/ 1 w 125"/>
                  <a:gd name="T7" fmla="*/ 1 h 308"/>
                  <a:gd name="T8" fmla="*/ 1 w 125"/>
                  <a:gd name="T9" fmla="*/ 1 h 308"/>
                  <a:gd name="T10" fmla="*/ 1 w 125"/>
                  <a:gd name="T11" fmla="*/ 1 h 308"/>
                  <a:gd name="T12" fmla="*/ 1 w 125"/>
                  <a:gd name="T13" fmla="*/ 0 h 308"/>
                  <a:gd name="T14" fmla="*/ 1 w 125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308"/>
                  <a:gd name="T26" fmla="*/ 125 w 125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308">
                    <a:moveTo>
                      <a:pt x="30" y="0"/>
                    </a:moveTo>
                    <a:lnTo>
                      <a:pt x="30" y="243"/>
                    </a:lnTo>
                    <a:lnTo>
                      <a:pt x="0" y="243"/>
                    </a:lnTo>
                    <a:lnTo>
                      <a:pt x="66" y="308"/>
                    </a:lnTo>
                    <a:lnTo>
                      <a:pt x="125" y="243"/>
                    </a:lnTo>
                    <a:lnTo>
                      <a:pt x="95" y="243"/>
                    </a:lnTo>
                    <a:lnTo>
                      <a:pt x="9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4" name="Freeform 1025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5" name="Freeform 1026"/>
              <p:cNvSpPr>
                <a:spLocks noChangeAspect="1"/>
              </p:cNvSpPr>
              <p:nvPr/>
            </p:nvSpPr>
            <p:spPr bwMode="auto">
              <a:xfrm>
                <a:off x="1217" y="2815"/>
                <a:ext cx="126" cy="124"/>
              </a:xfrm>
              <a:custGeom>
                <a:avLst/>
                <a:gdLst>
                  <a:gd name="T0" fmla="*/ 1 w 220"/>
                  <a:gd name="T1" fmla="*/ 0 h 243"/>
                  <a:gd name="T2" fmla="*/ 1 w 220"/>
                  <a:gd name="T3" fmla="*/ 1 h 243"/>
                  <a:gd name="T4" fmla="*/ 0 w 220"/>
                  <a:gd name="T5" fmla="*/ 1 h 243"/>
                  <a:gd name="T6" fmla="*/ 0 w 220"/>
                  <a:gd name="T7" fmla="*/ 1 h 243"/>
                  <a:gd name="T8" fmla="*/ 1 w 220"/>
                  <a:gd name="T9" fmla="*/ 1 h 243"/>
                  <a:gd name="T10" fmla="*/ 1 w 220"/>
                  <a:gd name="T11" fmla="*/ 1 h 243"/>
                  <a:gd name="T12" fmla="*/ 1 w 220"/>
                  <a:gd name="T13" fmla="*/ 1 h 243"/>
                  <a:gd name="T14" fmla="*/ 1 w 220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243"/>
                  <a:gd name="T26" fmla="*/ 220 w 220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243">
                    <a:moveTo>
                      <a:pt x="176" y="0"/>
                    </a:moveTo>
                    <a:lnTo>
                      <a:pt x="22" y="170"/>
                    </a:lnTo>
                    <a:lnTo>
                      <a:pt x="0" y="146"/>
                    </a:lnTo>
                    <a:lnTo>
                      <a:pt x="0" y="243"/>
                    </a:lnTo>
                    <a:lnTo>
                      <a:pt x="88" y="243"/>
                    </a:lnTo>
                    <a:lnTo>
                      <a:pt x="66" y="219"/>
                    </a:lnTo>
                    <a:lnTo>
                      <a:pt x="220" y="49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6" name="Oval 1027"/>
              <p:cNvSpPr>
                <a:spLocks noChangeAspect="1" noChangeArrowheads="1"/>
              </p:cNvSpPr>
              <p:nvPr/>
            </p:nvSpPr>
            <p:spPr bwMode="auto">
              <a:xfrm>
                <a:off x="1287" y="2729"/>
                <a:ext cx="133" cy="13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7" name="Oval 1028"/>
              <p:cNvSpPr>
                <a:spLocks noChangeAspect="1" noChangeArrowheads="1"/>
              </p:cNvSpPr>
              <p:nvPr/>
            </p:nvSpPr>
            <p:spPr bwMode="auto">
              <a:xfrm>
                <a:off x="1298" y="2738"/>
                <a:ext cx="133" cy="1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8" name="Oval 1029"/>
              <p:cNvSpPr>
                <a:spLocks noChangeAspect="1" noChangeArrowheads="1"/>
              </p:cNvSpPr>
              <p:nvPr/>
            </p:nvSpPr>
            <p:spPr bwMode="auto">
              <a:xfrm>
                <a:off x="1295" y="2734"/>
                <a:ext cx="133" cy="132"/>
              </a:xfrm>
              <a:prstGeom prst="ellipse">
                <a:avLst/>
              </a:prstGeom>
              <a:solidFill>
                <a:srgbClr val="E5405C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39" name="Rectangle 1030"/>
              <p:cNvSpPr>
                <a:spLocks noChangeAspect="1" noChangeArrowheads="1"/>
              </p:cNvSpPr>
              <p:nvPr/>
            </p:nvSpPr>
            <p:spPr bwMode="auto">
              <a:xfrm>
                <a:off x="1099" y="2546"/>
                <a:ext cx="518" cy="499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0" name="Freeform 1031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1" name="Freeform 1032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3"/>
                  <a:gd name="T2" fmla="*/ 0 w 138"/>
                  <a:gd name="T3" fmla="*/ 1 h 143"/>
                  <a:gd name="T4" fmla="*/ 1 w 138"/>
                  <a:gd name="T5" fmla="*/ 1 h 143"/>
                  <a:gd name="T6" fmla="*/ 0 w 138"/>
                  <a:gd name="T7" fmla="*/ 0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3"/>
                  <a:gd name="T14" fmla="*/ 138 w 138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3">
                    <a:moveTo>
                      <a:pt x="0" y="0"/>
                    </a:moveTo>
                    <a:lnTo>
                      <a:pt x="0" y="143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2" name="Rectangle 1033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3" name="Rectangle 1034"/>
              <p:cNvSpPr>
                <a:spLocks noChangeAspect="1" noChangeArrowheads="1"/>
              </p:cNvSpPr>
              <p:nvPr/>
            </p:nvSpPr>
            <p:spPr bwMode="auto">
              <a:xfrm>
                <a:off x="1217" y="3088"/>
                <a:ext cx="26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4" name="Freeform 1035"/>
              <p:cNvSpPr>
                <a:spLocks noChangeAspect="1"/>
              </p:cNvSpPr>
              <p:nvPr/>
            </p:nvSpPr>
            <p:spPr bwMode="auto">
              <a:xfrm>
                <a:off x="1132" y="3088"/>
                <a:ext cx="81" cy="77"/>
              </a:xfrm>
              <a:custGeom>
                <a:avLst/>
                <a:gdLst>
                  <a:gd name="T0" fmla="*/ 0 w 138"/>
                  <a:gd name="T1" fmla="*/ 0 h 144"/>
                  <a:gd name="T2" fmla="*/ 0 w 138"/>
                  <a:gd name="T3" fmla="*/ 1 h 144"/>
                  <a:gd name="T4" fmla="*/ 1 w 138"/>
                  <a:gd name="T5" fmla="*/ 1 h 144"/>
                  <a:gd name="T6" fmla="*/ 0 w 138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144"/>
                  <a:gd name="T14" fmla="*/ 138 w 138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144">
                    <a:moveTo>
                      <a:pt x="0" y="0"/>
                    </a:moveTo>
                    <a:lnTo>
                      <a:pt x="0" y="144"/>
                    </a:lnTo>
                    <a:lnTo>
                      <a:pt x="138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5" name="Rectangle 1036"/>
              <p:cNvSpPr>
                <a:spLocks noChangeAspect="1" noChangeArrowheads="1"/>
              </p:cNvSpPr>
              <p:nvPr/>
            </p:nvSpPr>
            <p:spPr bwMode="auto">
              <a:xfrm>
                <a:off x="1221" y="3092"/>
                <a:ext cx="22" cy="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40316" name="Group 872"/>
              <p:cNvGrpSpPr>
                <a:grpSpLocks noChangeAspect="1"/>
              </p:cNvGrpSpPr>
              <p:nvPr/>
            </p:nvGrpSpPr>
            <p:grpSpPr bwMode="auto">
              <a:xfrm>
                <a:off x="1134" y="3087"/>
                <a:ext cx="111" cy="78"/>
                <a:chOff x="2935" y="3143"/>
                <a:chExt cx="187" cy="144"/>
              </a:xfrm>
            </p:grpSpPr>
            <p:sp>
              <p:nvSpPr>
                <p:cNvPr id="255" name="Freeform 1146"/>
                <p:cNvSpPr>
                  <a:spLocks noChangeAspect="1"/>
                </p:cNvSpPr>
                <p:nvPr/>
              </p:nvSpPr>
              <p:spPr bwMode="auto">
                <a:xfrm>
                  <a:off x="2925" y="3144"/>
                  <a:ext cx="137" cy="142"/>
                </a:xfrm>
                <a:custGeom>
                  <a:avLst/>
                  <a:gdLst>
                    <a:gd name="T0" fmla="*/ 0 w 138"/>
                    <a:gd name="T1" fmla="*/ 0 h 144"/>
                    <a:gd name="T2" fmla="*/ 0 w 138"/>
                    <a:gd name="T3" fmla="*/ 144 h 144"/>
                    <a:gd name="T4" fmla="*/ 138 w 138"/>
                    <a:gd name="T5" fmla="*/ 70 h 144"/>
                    <a:gd name="T6" fmla="*/ 0 w 138"/>
                    <a:gd name="T7" fmla="*/ 0 h 1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8"/>
                    <a:gd name="T13" fmla="*/ 0 h 144"/>
                    <a:gd name="T14" fmla="*/ 138 w 138"/>
                    <a:gd name="T15" fmla="*/ 144 h 1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8" h="144">
                      <a:moveTo>
                        <a:pt x="0" y="0"/>
                      </a:moveTo>
                      <a:lnTo>
                        <a:pt x="0" y="144"/>
                      </a:lnTo>
                      <a:lnTo>
                        <a:pt x="138" y="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256" name="Rectangle 1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075" y="3152"/>
                  <a:ext cx="37" cy="1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algn="ctr" defTabSz="431927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700" kern="0" dirty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47" name="Freeform 1038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8" name="Freeform 1039"/>
              <p:cNvSpPr>
                <a:spLocks noChangeAspect="1"/>
              </p:cNvSpPr>
              <p:nvPr/>
            </p:nvSpPr>
            <p:spPr bwMode="auto">
              <a:xfrm>
                <a:off x="1627" y="3096"/>
                <a:ext cx="33" cy="60"/>
              </a:xfrm>
              <a:custGeom>
                <a:avLst/>
                <a:gdLst>
                  <a:gd name="T0" fmla="*/ 0 w 3133"/>
                  <a:gd name="T1" fmla="*/ 0 h 7362"/>
                  <a:gd name="T2" fmla="*/ 0 w 3133"/>
                  <a:gd name="T3" fmla="*/ 0 h 7362"/>
                  <a:gd name="T4" fmla="*/ 0 w 3133"/>
                  <a:gd name="T5" fmla="*/ 0 h 7362"/>
                  <a:gd name="T6" fmla="*/ 0 w 3133"/>
                  <a:gd name="T7" fmla="*/ 0 h 7362"/>
                  <a:gd name="T8" fmla="*/ 0 w 3133"/>
                  <a:gd name="T9" fmla="*/ 0 h 7362"/>
                  <a:gd name="T10" fmla="*/ 0 w 3133"/>
                  <a:gd name="T11" fmla="*/ 0 h 7362"/>
                  <a:gd name="T12" fmla="*/ 0 w 3133"/>
                  <a:gd name="T13" fmla="*/ 0 h 7362"/>
                  <a:gd name="T14" fmla="*/ 0 w 3133"/>
                  <a:gd name="T15" fmla="*/ 0 h 7362"/>
                  <a:gd name="T16" fmla="*/ 0 w 3133"/>
                  <a:gd name="T17" fmla="*/ 0 h 7362"/>
                  <a:gd name="T18" fmla="*/ 0 w 3133"/>
                  <a:gd name="T19" fmla="*/ 0 h 7362"/>
                  <a:gd name="T20" fmla="*/ 0 w 3133"/>
                  <a:gd name="T21" fmla="*/ 0 h 7362"/>
                  <a:gd name="T22" fmla="*/ 0 w 3133"/>
                  <a:gd name="T23" fmla="*/ 0 h 7362"/>
                  <a:gd name="T24" fmla="*/ 0 w 3133"/>
                  <a:gd name="T25" fmla="*/ 0 h 7362"/>
                  <a:gd name="T26" fmla="*/ 0 w 3133"/>
                  <a:gd name="T27" fmla="*/ 0 h 7362"/>
                  <a:gd name="T28" fmla="*/ 0 w 3133"/>
                  <a:gd name="T29" fmla="*/ 0 h 7362"/>
                  <a:gd name="T30" fmla="*/ 0 w 3133"/>
                  <a:gd name="T31" fmla="*/ 0 h 7362"/>
                  <a:gd name="T32" fmla="*/ 0 w 3133"/>
                  <a:gd name="T33" fmla="*/ 0 h 7362"/>
                  <a:gd name="T34" fmla="*/ 0 w 3133"/>
                  <a:gd name="T35" fmla="*/ 0 h 7362"/>
                  <a:gd name="T36" fmla="*/ 0 w 3133"/>
                  <a:gd name="T37" fmla="*/ 0 h 7362"/>
                  <a:gd name="T38" fmla="*/ 0 w 3133"/>
                  <a:gd name="T39" fmla="*/ 0 h 7362"/>
                  <a:gd name="T40" fmla="*/ 0 w 3133"/>
                  <a:gd name="T41" fmla="*/ 0 h 7362"/>
                  <a:gd name="T42" fmla="*/ 0 w 3133"/>
                  <a:gd name="T43" fmla="*/ 0 h 7362"/>
                  <a:gd name="T44" fmla="*/ 0 w 3133"/>
                  <a:gd name="T45" fmla="*/ 0 h 7362"/>
                  <a:gd name="T46" fmla="*/ 0 w 3133"/>
                  <a:gd name="T47" fmla="*/ 0 h 7362"/>
                  <a:gd name="T48" fmla="*/ 0 w 3133"/>
                  <a:gd name="T49" fmla="*/ 0 h 7362"/>
                  <a:gd name="T50" fmla="*/ 0 w 3133"/>
                  <a:gd name="T51" fmla="*/ 0 h 7362"/>
                  <a:gd name="T52" fmla="*/ 0 w 3133"/>
                  <a:gd name="T53" fmla="*/ 0 h 7362"/>
                  <a:gd name="T54" fmla="*/ 0 w 3133"/>
                  <a:gd name="T55" fmla="*/ 0 h 7362"/>
                  <a:gd name="T56" fmla="*/ 0 w 3133"/>
                  <a:gd name="T57" fmla="*/ 0 h 7362"/>
                  <a:gd name="T58" fmla="*/ 0 w 3133"/>
                  <a:gd name="T59" fmla="*/ 0 h 7362"/>
                  <a:gd name="T60" fmla="*/ 0 w 3133"/>
                  <a:gd name="T61" fmla="*/ 0 h 7362"/>
                  <a:gd name="T62" fmla="*/ 0 w 3133"/>
                  <a:gd name="T63" fmla="*/ 0 h 7362"/>
                  <a:gd name="T64" fmla="*/ 0 w 3133"/>
                  <a:gd name="T65" fmla="*/ 0 h 7362"/>
                  <a:gd name="T66" fmla="*/ 0 w 3133"/>
                  <a:gd name="T67" fmla="*/ 0 h 7362"/>
                  <a:gd name="T68" fmla="*/ 0 w 3133"/>
                  <a:gd name="T69" fmla="*/ 0 h 7362"/>
                  <a:gd name="T70" fmla="*/ 0 w 3133"/>
                  <a:gd name="T71" fmla="*/ 0 h 7362"/>
                  <a:gd name="T72" fmla="*/ 0 w 3133"/>
                  <a:gd name="T73" fmla="*/ 0 h 7362"/>
                  <a:gd name="T74" fmla="*/ 0 w 3133"/>
                  <a:gd name="T75" fmla="*/ 0 h 7362"/>
                  <a:gd name="T76" fmla="*/ 0 w 3133"/>
                  <a:gd name="T77" fmla="*/ 0 h 7362"/>
                  <a:gd name="T78" fmla="*/ 0 w 3133"/>
                  <a:gd name="T79" fmla="*/ 0 h 7362"/>
                  <a:gd name="T80" fmla="*/ 0 w 3133"/>
                  <a:gd name="T81" fmla="*/ 0 h 7362"/>
                  <a:gd name="T82" fmla="*/ 0 w 3133"/>
                  <a:gd name="T83" fmla="*/ 0 h 7362"/>
                  <a:gd name="T84" fmla="*/ 0 w 3133"/>
                  <a:gd name="T85" fmla="*/ 0 h 73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2"/>
                  <a:gd name="T131" fmla="*/ 3133 w 3133"/>
                  <a:gd name="T132" fmla="*/ 7362 h 73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2">
                    <a:moveTo>
                      <a:pt x="1567" y="0"/>
                    </a:moveTo>
                    <a:lnTo>
                      <a:pt x="1648" y="4"/>
                    </a:lnTo>
                    <a:lnTo>
                      <a:pt x="1728" y="17"/>
                    </a:lnTo>
                    <a:lnTo>
                      <a:pt x="1809" y="39"/>
                    </a:lnTo>
                    <a:lnTo>
                      <a:pt x="1886" y="69"/>
                    </a:lnTo>
                    <a:lnTo>
                      <a:pt x="1962" y="108"/>
                    </a:lnTo>
                    <a:lnTo>
                      <a:pt x="2038" y="155"/>
                    </a:lnTo>
                    <a:lnTo>
                      <a:pt x="2111" y="210"/>
                    </a:lnTo>
                    <a:lnTo>
                      <a:pt x="2182" y="273"/>
                    </a:lnTo>
                    <a:lnTo>
                      <a:pt x="2252" y="343"/>
                    </a:lnTo>
                    <a:lnTo>
                      <a:pt x="2320" y="421"/>
                    </a:lnTo>
                    <a:lnTo>
                      <a:pt x="2386" y="506"/>
                    </a:lnTo>
                    <a:lnTo>
                      <a:pt x="2449" y="598"/>
                    </a:lnTo>
                    <a:lnTo>
                      <a:pt x="2510" y="697"/>
                    </a:lnTo>
                    <a:lnTo>
                      <a:pt x="2569" y="803"/>
                    </a:lnTo>
                    <a:lnTo>
                      <a:pt x="2626" y="915"/>
                    </a:lnTo>
                    <a:lnTo>
                      <a:pt x="2680" y="1035"/>
                    </a:lnTo>
                    <a:lnTo>
                      <a:pt x="2732" y="1160"/>
                    </a:lnTo>
                    <a:lnTo>
                      <a:pt x="2780" y="1292"/>
                    </a:lnTo>
                    <a:lnTo>
                      <a:pt x="2826" y="1429"/>
                    </a:lnTo>
                    <a:lnTo>
                      <a:pt x="2869" y="1572"/>
                    </a:lnTo>
                    <a:lnTo>
                      <a:pt x="2910" y="1721"/>
                    </a:lnTo>
                    <a:lnTo>
                      <a:pt x="2946" y="1875"/>
                    </a:lnTo>
                    <a:lnTo>
                      <a:pt x="2981" y="2035"/>
                    </a:lnTo>
                    <a:lnTo>
                      <a:pt x="3012" y="2199"/>
                    </a:lnTo>
                    <a:lnTo>
                      <a:pt x="3039" y="2369"/>
                    </a:lnTo>
                    <a:lnTo>
                      <a:pt x="3063" y="2543"/>
                    </a:lnTo>
                    <a:lnTo>
                      <a:pt x="3084" y="2722"/>
                    </a:lnTo>
                    <a:lnTo>
                      <a:pt x="3101" y="2906"/>
                    </a:lnTo>
                    <a:lnTo>
                      <a:pt x="3115" y="3094"/>
                    </a:lnTo>
                    <a:lnTo>
                      <a:pt x="3124" y="3286"/>
                    </a:lnTo>
                    <a:lnTo>
                      <a:pt x="3131" y="3481"/>
                    </a:lnTo>
                    <a:lnTo>
                      <a:pt x="3133" y="3680"/>
                    </a:lnTo>
                    <a:lnTo>
                      <a:pt x="3131" y="3872"/>
                    </a:lnTo>
                    <a:lnTo>
                      <a:pt x="3124" y="4059"/>
                    </a:lnTo>
                    <a:lnTo>
                      <a:pt x="3115" y="4244"/>
                    </a:lnTo>
                    <a:lnTo>
                      <a:pt x="3101" y="4426"/>
                    </a:lnTo>
                    <a:lnTo>
                      <a:pt x="3084" y="4605"/>
                    </a:lnTo>
                    <a:lnTo>
                      <a:pt x="3063" y="4780"/>
                    </a:lnTo>
                    <a:lnTo>
                      <a:pt x="3039" y="4951"/>
                    </a:lnTo>
                    <a:lnTo>
                      <a:pt x="3012" y="5118"/>
                    </a:lnTo>
                    <a:lnTo>
                      <a:pt x="2981" y="5282"/>
                    </a:lnTo>
                    <a:lnTo>
                      <a:pt x="2946" y="5441"/>
                    </a:lnTo>
                    <a:lnTo>
                      <a:pt x="2910" y="5595"/>
                    </a:lnTo>
                    <a:lnTo>
                      <a:pt x="2869" y="5744"/>
                    </a:lnTo>
                    <a:lnTo>
                      <a:pt x="2826" y="5888"/>
                    </a:lnTo>
                    <a:lnTo>
                      <a:pt x="2780" y="6028"/>
                    </a:lnTo>
                    <a:lnTo>
                      <a:pt x="2732" y="6160"/>
                    </a:lnTo>
                    <a:lnTo>
                      <a:pt x="2680" y="6288"/>
                    </a:lnTo>
                    <a:lnTo>
                      <a:pt x="2626" y="6410"/>
                    </a:lnTo>
                    <a:lnTo>
                      <a:pt x="2569" y="6525"/>
                    </a:lnTo>
                    <a:lnTo>
                      <a:pt x="2510" y="6634"/>
                    </a:lnTo>
                    <a:lnTo>
                      <a:pt x="2449" y="6736"/>
                    </a:lnTo>
                    <a:lnTo>
                      <a:pt x="2386" y="6832"/>
                    </a:lnTo>
                    <a:lnTo>
                      <a:pt x="2320" y="6920"/>
                    </a:lnTo>
                    <a:lnTo>
                      <a:pt x="2252" y="7001"/>
                    </a:lnTo>
                    <a:lnTo>
                      <a:pt x="2182" y="7074"/>
                    </a:lnTo>
                    <a:lnTo>
                      <a:pt x="2111" y="7140"/>
                    </a:lnTo>
                    <a:lnTo>
                      <a:pt x="2038" y="7197"/>
                    </a:lnTo>
                    <a:lnTo>
                      <a:pt x="1962" y="7247"/>
                    </a:lnTo>
                    <a:lnTo>
                      <a:pt x="1886" y="7287"/>
                    </a:lnTo>
                    <a:lnTo>
                      <a:pt x="1809" y="7320"/>
                    </a:lnTo>
                    <a:lnTo>
                      <a:pt x="1728" y="7343"/>
                    </a:lnTo>
                    <a:lnTo>
                      <a:pt x="1648" y="7357"/>
                    </a:lnTo>
                    <a:lnTo>
                      <a:pt x="1567" y="7362"/>
                    </a:lnTo>
                    <a:lnTo>
                      <a:pt x="1475" y="7357"/>
                    </a:lnTo>
                    <a:lnTo>
                      <a:pt x="1388" y="7343"/>
                    </a:lnTo>
                    <a:lnTo>
                      <a:pt x="1301" y="7320"/>
                    </a:lnTo>
                    <a:lnTo>
                      <a:pt x="1218" y="7287"/>
                    </a:lnTo>
                    <a:lnTo>
                      <a:pt x="1136" y="7247"/>
                    </a:lnTo>
                    <a:lnTo>
                      <a:pt x="1058" y="7197"/>
                    </a:lnTo>
                    <a:lnTo>
                      <a:pt x="982" y="7140"/>
                    </a:lnTo>
                    <a:lnTo>
                      <a:pt x="908" y="7074"/>
                    </a:lnTo>
                    <a:lnTo>
                      <a:pt x="837" y="7001"/>
                    </a:lnTo>
                    <a:lnTo>
                      <a:pt x="769" y="6920"/>
                    </a:lnTo>
                    <a:lnTo>
                      <a:pt x="703" y="6832"/>
                    </a:lnTo>
                    <a:lnTo>
                      <a:pt x="641" y="6736"/>
                    </a:lnTo>
                    <a:lnTo>
                      <a:pt x="580" y="6634"/>
                    </a:lnTo>
                    <a:lnTo>
                      <a:pt x="523" y="6525"/>
                    </a:lnTo>
                    <a:lnTo>
                      <a:pt x="468" y="6410"/>
                    </a:lnTo>
                    <a:lnTo>
                      <a:pt x="416" y="6288"/>
                    </a:lnTo>
                    <a:lnTo>
                      <a:pt x="367" y="6160"/>
                    </a:lnTo>
                    <a:lnTo>
                      <a:pt x="320" y="6028"/>
                    </a:lnTo>
                    <a:lnTo>
                      <a:pt x="278" y="5888"/>
                    </a:lnTo>
                    <a:lnTo>
                      <a:pt x="237" y="5744"/>
                    </a:lnTo>
                    <a:lnTo>
                      <a:pt x="200" y="5595"/>
                    </a:lnTo>
                    <a:lnTo>
                      <a:pt x="166" y="5441"/>
                    </a:lnTo>
                    <a:lnTo>
                      <a:pt x="135" y="5282"/>
                    </a:lnTo>
                    <a:lnTo>
                      <a:pt x="107" y="5118"/>
                    </a:lnTo>
                    <a:lnTo>
                      <a:pt x="82" y="4951"/>
                    </a:lnTo>
                    <a:lnTo>
                      <a:pt x="61" y="4780"/>
                    </a:lnTo>
                    <a:lnTo>
                      <a:pt x="41" y="4605"/>
                    </a:lnTo>
                    <a:lnTo>
                      <a:pt x="27" y="4426"/>
                    </a:lnTo>
                    <a:lnTo>
                      <a:pt x="15" y="4244"/>
                    </a:lnTo>
                    <a:lnTo>
                      <a:pt x="7" y="4059"/>
                    </a:lnTo>
                    <a:lnTo>
                      <a:pt x="2" y="3872"/>
                    </a:lnTo>
                    <a:lnTo>
                      <a:pt x="0" y="3680"/>
                    </a:lnTo>
                    <a:lnTo>
                      <a:pt x="2" y="3481"/>
                    </a:lnTo>
                    <a:lnTo>
                      <a:pt x="7" y="3286"/>
                    </a:lnTo>
                    <a:lnTo>
                      <a:pt x="15" y="3094"/>
                    </a:lnTo>
                    <a:lnTo>
                      <a:pt x="27" y="2906"/>
                    </a:lnTo>
                    <a:lnTo>
                      <a:pt x="41" y="2722"/>
                    </a:lnTo>
                    <a:lnTo>
                      <a:pt x="61" y="2543"/>
                    </a:lnTo>
                    <a:lnTo>
                      <a:pt x="82" y="2369"/>
                    </a:lnTo>
                    <a:lnTo>
                      <a:pt x="107" y="2199"/>
                    </a:lnTo>
                    <a:lnTo>
                      <a:pt x="135" y="2035"/>
                    </a:lnTo>
                    <a:lnTo>
                      <a:pt x="166" y="1875"/>
                    </a:lnTo>
                    <a:lnTo>
                      <a:pt x="200" y="1721"/>
                    </a:lnTo>
                    <a:lnTo>
                      <a:pt x="237" y="1572"/>
                    </a:lnTo>
                    <a:lnTo>
                      <a:pt x="278" y="1429"/>
                    </a:lnTo>
                    <a:lnTo>
                      <a:pt x="320" y="1292"/>
                    </a:lnTo>
                    <a:lnTo>
                      <a:pt x="367" y="1160"/>
                    </a:lnTo>
                    <a:lnTo>
                      <a:pt x="416" y="1035"/>
                    </a:lnTo>
                    <a:lnTo>
                      <a:pt x="468" y="915"/>
                    </a:lnTo>
                    <a:lnTo>
                      <a:pt x="523" y="803"/>
                    </a:lnTo>
                    <a:lnTo>
                      <a:pt x="580" y="697"/>
                    </a:lnTo>
                    <a:lnTo>
                      <a:pt x="641" y="598"/>
                    </a:lnTo>
                    <a:lnTo>
                      <a:pt x="703" y="506"/>
                    </a:lnTo>
                    <a:lnTo>
                      <a:pt x="769" y="421"/>
                    </a:lnTo>
                    <a:lnTo>
                      <a:pt x="837" y="343"/>
                    </a:lnTo>
                    <a:lnTo>
                      <a:pt x="908" y="273"/>
                    </a:lnTo>
                    <a:lnTo>
                      <a:pt x="982" y="210"/>
                    </a:lnTo>
                    <a:lnTo>
                      <a:pt x="1058" y="155"/>
                    </a:lnTo>
                    <a:lnTo>
                      <a:pt x="1136" y="108"/>
                    </a:lnTo>
                    <a:lnTo>
                      <a:pt x="1218" y="69"/>
                    </a:lnTo>
                    <a:lnTo>
                      <a:pt x="1301" y="39"/>
                    </a:lnTo>
                    <a:lnTo>
                      <a:pt x="1388" y="17"/>
                    </a:lnTo>
                    <a:lnTo>
                      <a:pt x="1475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49" name="Freeform 1040"/>
              <p:cNvSpPr>
                <a:spLocks noChangeAspect="1"/>
              </p:cNvSpPr>
              <p:nvPr/>
            </p:nvSpPr>
            <p:spPr bwMode="auto">
              <a:xfrm>
                <a:off x="1642" y="3092"/>
                <a:ext cx="18" cy="34"/>
              </a:xfrm>
              <a:custGeom>
                <a:avLst/>
                <a:gdLst>
                  <a:gd name="T0" fmla="*/ 0 w 1652"/>
                  <a:gd name="T1" fmla="*/ 0 h 3766"/>
                  <a:gd name="T2" fmla="*/ 0 w 1652"/>
                  <a:gd name="T3" fmla="*/ 0 h 3766"/>
                  <a:gd name="T4" fmla="*/ 0 w 1652"/>
                  <a:gd name="T5" fmla="*/ 0 h 3766"/>
                  <a:gd name="T6" fmla="*/ 0 w 1652"/>
                  <a:gd name="T7" fmla="*/ 0 h 3766"/>
                  <a:gd name="T8" fmla="*/ 0 w 1652"/>
                  <a:gd name="T9" fmla="*/ 0 h 3766"/>
                  <a:gd name="T10" fmla="*/ 0 w 1652"/>
                  <a:gd name="T11" fmla="*/ 0 h 3766"/>
                  <a:gd name="T12" fmla="*/ 0 w 1652"/>
                  <a:gd name="T13" fmla="*/ 0 h 3766"/>
                  <a:gd name="T14" fmla="*/ 0 w 1652"/>
                  <a:gd name="T15" fmla="*/ 0 h 3766"/>
                  <a:gd name="T16" fmla="*/ 0 w 1652"/>
                  <a:gd name="T17" fmla="*/ 0 h 3766"/>
                  <a:gd name="T18" fmla="*/ 0 w 1652"/>
                  <a:gd name="T19" fmla="*/ 0 h 3766"/>
                  <a:gd name="T20" fmla="*/ 0 w 1652"/>
                  <a:gd name="T21" fmla="*/ 0 h 3766"/>
                  <a:gd name="T22" fmla="*/ 0 w 1652"/>
                  <a:gd name="T23" fmla="*/ 0 h 3766"/>
                  <a:gd name="T24" fmla="*/ 0 w 1652"/>
                  <a:gd name="T25" fmla="*/ 0 h 3766"/>
                  <a:gd name="T26" fmla="*/ 0 w 1652"/>
                  <a:gd name="T27" fmla="*/ 0 h 3766"/>
                  <a:gd name="T28" fmla="*/ 0 w 1652"/>
                  <a:gd name="T29" fmla="*/ 0 h 3766"/>
                  <a:gd name="T30" fmla="*/ 0 w 1652"/>
                  <a:gd name="T31" fmla="*/ 0 h 3766"/>
                  <a:gd name="T32" fmla="*/ 0 w 1652"/>
                  <a:gd name="T33" fmla="*/ 0 h 3766"/>
                  <a:gd name="T34" fmla="*/ 0 w 1652"/>
                  <a:gd name="T35" fmla="*/ 0 h 3766"/>
                  <a:gd name="T36" fmla="*/ 0 w 1652"/>
                  <a:gd name="T37" fmla="*/ 0 h 3766"/>
                  <a:gd name="T38" fmla="*/ 0 w 1652"/>
                  <a:gd name="T39" fmla="*/ 0 h 3766"/>
                  <a:gd name="T40" fmla="*/ 0 w 1652"/>
                  <a:gd name="T41" fmla="*/ 0 h 3766"/>
                  <a:gd name="T42" fmla="*/ 0 w 1652"/>
                  <a:gd name="T43" fmla="*/ 0 h 3766"/>
                  <a:gd name="T44" fmla="*/ 0 w 1652"/>
                  <a:gd name="T45" fmla="*/ 0 h 3766"/>
                  <a:gd name="T46" fmla="*/ 0 w 1652"/>
                  <a:gd name="T47" fmla="*/ 0 h 3766"/>
                  <a:gd name="T48" fmla="*/ 0 w 1652"/>
                  <a:gd name="T49" fmla="*/ 0 h 3766"/>
                  <a:gd name="T50" fmla="*/ 0 w 1652"/>
                  <a:gd name="T51" fmla="*/ 0 h 3766"/>
                  <a:gd name="T52" fmla="*/ 0 w 1652"/>
                  <a:gd name="T53" fmla="*/ 0 h 3766"/>
                  <a:gd name="T54" fmla="*/ 0 w 1652"/>
                  <a:gd name="T55" fmla="*/ 0 h 3766"/>
                  <a:gd name="T56" fmla="*/ 0 w 1652"/>
                  <a:gd name="T57" fmla="*/ 0 h 3766"/>
                  <a:gd name="T58" fmla="*/ 0 w 1652"/>
                  <a:gd name="T59" fmla="*/ 0 h 3766"/>
                  <a:gd name="T60" fmla="*/ 0 w 1652"/>
                  <a:gd name="T61" fmla="*/ 0 h 3766"/>
                  <a:gd name="T62" fmla="*/ 0 w 1652"/>
                  <a:gd name="T63" fmla="*/ 0 h 3766"/>
                  <a:gd name="T64" fmla="*/ 0 w 1652"/>
                  <a:gd name="T65" fmla="*/ 0 h 3766"/>
                  <a:gd name="T66" fmla="*/ 0 w 1652"/>
                  <a:gd name="T67" fmla="*/ 0 h 3766"/>
                  <a:gd name="T68" fmla="*/ 0 w 1652"/>
                  <a:gd name="T69" fmla="*/ 0 h 3766"/>
                  <a:gd name="T70" fmla="*/ 0 w 1652"/>
                  <a:gd name="T71" fmla="*/ 0 h 3766"/>
                  <a:gd name="T72" fmla="*/ 0 w 1652"/>
                  <a:gd name="T73" fmla="*/ 0 h 3766"/>
                  <a:gd name="T74" fmla="*/ 0 w 1652"/>
                  <a:gd name="T75" fmla="*/ 0 h 3766"/>
                  <a:gd name="T76" fmla="*/ 0 w 1652"/>
                  <a:gd name="T77" fmla="*/ 0 h 3766"/>
                  <a:gd name="T78" fmla="*/ 0 w 1652"/>
                  <a:gd name="T79" fmla="*/ 0 h 3766"/>
                  <a:gd name="T80" fmla="*/ 0 w 1652"/>
                  <a:gd name="T81" fmla="*/ 0 h 3766"/>
                  <a:gd name="T82" fmla="*/ 0 w 1652"/>
                  <a:gd name="T83" fmla="*/ 0 h 3766"/>
                  <a:gd name="T84" fmla="*/ 0 w 1652"/>
                  <a:gd name="T85" fmla="*/ 0 h 3766"/>
                  <a:gd name="T86" fmla="*/ 0 w 1652"/>
                  <a:gd name="T87" fmla="*/ 0 h 3766"/>
                  <a:gd name="T88" fmla="*/ 0 w 1652"/>
                  <a:gd name="T89" fmla="*/ 0 h 3766"/>
                  <a:gd name="T90" fmla="*/ 0 w 1652"/>
                  <a:gd name="T91" fmla="*/ 0 h 3766"/>
                  <a:gd name="T92" fmla="*/ 0 w 1652"/>
                  <a:gd name="T93" fmla="*/ 0 h 3766"/>
                  <a:gd name="T94" fmla="*/ 0 w 1652"/>
                  <a:gd name="T95" fmla="*/ 0 h 3766"/>
                  <a:gd name="T96" fmla="*/ 0 w 1652"/>
                  <a:gd name="T97" fmla="*/ 0 h 3766"/>
                  <a:gd name="T98" fmla="*/ 0 w 1652"/>
                  <a:gd name="T99" fmla="*/ 0 h 376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2"/>
                  <a:gd name="T151" fmla="*/ 0 h 3766"/>
                  <a:gd name="T152" fmla="*/ 1652 w 1652"/>
                  <a:gd name="T153" fmla="*/ 3766 h 376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2" h="3766">
                    <a:moveTo>
                      <a:pt x="1652" y="3766"/>
                    </a:moveTo>
                    <a:lnTo>
                      <a:pt x="1652" y="3766"/>
                    </a:lnTo>
                    <a:lnTo>
                      <a:pt x="1651" y="3666"/>
                    </a:lnTo>
                    <a:lnTo>
                      <a:pt x="1649" y="3565"/>
                    </a:lnTo>
                    <a:lnTo>
                      <a:pt x="1647" y="3467"/>
                    </a:lnTo>
                    <a:lnTo>
                      <a:pt x="1644" y="3368"/>
                    </a:lnTo>
                    <a:lnTo>
                      <a:pt x="1639" y="3271"/>
                    </a:lnTo>
                    <a:lnTo>
                      <a:pt x="1634" y="3175"/>
                    </a:lnTo>
                    <a:lnTo>
                      <a:pt x="1628" y="3079"/>
                    </a:lnTo>
                    <a:lnTo>
                      <a:pt x="1621" y="2985"/>
                    </a:lnTo>
                    <a:lnTo>
                      <a:pt x="1611" y="2892"/>
                    </a:lnTo>
                    <a:lnTo>
                      <a:pt x="1602" y="2800"/>
                    </a:lnTo>
                    <a:lnTo>
                      <a:pt x="1593" y="2709"/>
                    </a:lnTo>
                    <a:lnTo>
                      <a:pt x="1582" y="2619"/>
                    </a:lnTo>
                    <a:lnTo>
                      <a:pt x="1570" y="2530"/>
                    </a:lnTo>
                    <a:lnTo>
                      <a:pt x="1557" y="2443"/>
                    </a:lnTo>
                    <a:lnTo>
                      <a:pt x="1543" y="2356"/>
                    </a:lnTo>
                    <a:lnTo>
                      <a:pt x="1530" y="2271"/>
                    </a:lnTo>
                    <a:lnTo>
                      <a:pt x="1514" y="2187"/>
                    </a:lnTo>
                    <a:lnTo>
                      <a:pt x="1498" y="2104"/>
                    </a:lnTo>
                    <a:lnTo>
                      <a:pt x="1481" y="2023"/>
                    </a:lnTo>
                    <a:lnTo>
                      <a:pt x="1464" y="1942"/>
                    </a:lnTo>
                    <a:lnTo>
                      <a:pt x="1445" y="1864"/>
                    </a:lnTo>
                    <a:lnTo>
                      <a:pt x="1426" y="1786"/>
                    </a:lnTo>
                    <a:lnTo>
                      <a:pt x="1406" y="1710"/>
                    </a:lnTo>
                    <a:lnTo>
                      <a:pt x="1386" y="1636"/>
                    </a:lnTo>
                    <a:lnTo>
                      <a:pt x="1363" y="1562"/>
                    </a:lnTo>
                    <a:lnTo>
                      <a:pt x="1341" y="1489"/>
                    </a:lnTo>
                    <a:lnTo>
                      <a:pt x="1317" y="1419"/>
                    </a:lnTo>
                    <a:lnTo>
                      <a:pt x="1294" y="1349"/>
                    </a:lnTo>
                    <a:lnTo>
                      <a:pt x="1270" y="1282"/>
                    </a:lnTo>
                    <a:lnTo>
                      <a:pt x="1244" y="1216"/>
                    </a:lnTo>
                    <a:lnTo>
                      <a:pt x="1219" y="1151"/>
                    </a:lnTo>
                    <a:lnTo>
                      <a:pt x="1192" y="1087"/>
                    </a:lnTo>
                    <a:lnTo>
                      <a:pt x="1165" y="1026"/>
                    </a:lnTo>
                    <a:lnTo>
                      <a:pt x="1136" y="965"/>
                    </a:lnTo>
                    <a:lnTo>
                      <a:pt x="1108" y="906"/>
                    </a:lnTo>
                    <a:lnTo>
                      <a:pt x="1078" y="850"/>
                    </a:lnTo>
                    <a:lnTo>
                      <a:pt x="1049" y="794"/>
                    </a:lnTo>
                    <a:lnTo>
                      <a:pt x="1017" y="740"/>
                    </a:lnTo>
                    <a:lnTo>
                      <a:pt x="987" y="689"/>
                    </a:lnTo>
                    <a:lnTo>
                      <a:pt x="954" y="637"/>
                    </a:lnTo>
                    <a:lnTo>
                      <a:pt x="922" y="589"/>
                    </a:lnTo>
                    <a:lnTo>
                      <a:pt x="888" y="542"/>
                    </a:lnTo>
                    <a:lnTo>
                      <a:pt x="854" y="496"/>
                    </a:lnTo>
                    <a:lnTo>
                      <a:pt x="820" y="453"/>
                    </a:lnTo>
                    <a:lnTo>
                      <a:pt x="784" y="411"/>
                    </a:lnTo>
                    <a:lnTo>
                      <a:pt x="749" y="371"/>
                    </a:lnTo>
                    <a:lnTo>
                      <a:pt x="712" y="333"/>
                    </a:lnTo>
                    <a:lnTo>
                      <a:pt x="675" y="297"/>
                    </a:lnTo>
                    <a:lnTo>
                      <a:pt x="637" y="262"/>
                    </a:lnTo>
                    <a:lnTo>
                      <a:pt x="598" y="229"/>
                    </a:lnTo>
                    <a:lnTo>
                      <a:pt x="559" y="199"/>
                    </a:lnTo>
                    <a:lnTo>
                      <a:pt x="520" y="171"/>
                    </a:lnTo>
                    <a:lnTo>
                      <a:pt x="479" y="144"/>
                    </a:lnTo>
                    <a:lnTo>
                      <a:pt x="438" y="120"/>
                    </a:lnTo>
                    <a:lnTo>
                      <a:pt x="397" y="98"/>
                    </a:lnTo>
                    <a:lnTo>
                      <a:pt x="356" y="78"/>
                    </a:lnTo>
                    <a:lnTo>
                      <a:pt x="333" y="68"/>
                    </a:lnTo>
                    <a:lnTo>
                      <a:pt x="312" y="59"/>
                    </a:lnTo>
                    <a:lnTo>
                      <a:pt x="291" y="51"/>
                    </a:lnTo>
                    <a:lnTo>
                      <a:pt x="268" y="44"/>
                    </a:lnTo>
                    <a:lnTo>
                      <a:pt x="247" y="37"/>
                    </a:lnTo>
                    <a:lnTo>
                      <a:pt x="225" y="31"/>
                    </a:lnTo>
                    <a:lnTo>
                      <a:pt x="203" y="25"/>
                    </a:lnTo>
                    <a:lnTo>
                      <a:pt x="181" y="20"/>
                    </a:lnTo>
                    <a:lnTo>
                      <a:pt x="158" y="15"/>
                    </a:lnTo>
                    <a:lnTo>
                      <a:pt x="136" y="11"/>
                    </a:lnTo>
                    <a:lnTo>
                      <a:pt x="114" y="8"/>
                    </a:lnTo>
                    <a:lnTo>
                      <a:pt x="90" y="5"/>
                    </a:lnTo>
                    <a:lnTo>
                      <a:pt x="68" y="3"/>
                    </a:lnTo>
                    <a:lnTo>
                      <a:pt x="45" y="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7" y="172"/>
                    </a:lnTo>
                    <a:lnTo>
                      <a:pt x="35" y="172"/>
                    </a:lnTo>
                    <a:lnTo>
                      <a:pt x="54" y="174"/>
                    </a:lnTo>
                    <a:lnTo>
                      <a:pt x="72" y="175"/>
                    </a:lnTo>
                    <a:lnTo>
                      <a:pt x="89" y="177"/>
                    </a:lnTo>
                    <a:lnTo>
                      <a:pt x="108" y="180"/>
                    </a:lnTo>
                    <a:lnTo>
                      <a:pt x="126" y="183"/>
                    </a:lnTo>
                    <a:lnTo>
                      <a:pt x="143" y="187"/>
                    </a:lnTo>
                    <a:lnTo>
                      <a:pt x="161" y="191"/>
                    </a:lnTo>
                    <a:lnTo>
                      <a:pt x="179" y="196"/>
                    </a:lnTo>
                    <a:lnTo>
                      <a:pt x="197" y="201"/>
                    </a:lnTo>
                    <a:lnTo>
                      <a:pt x="214" y="206"/>
                    </a:lnTo>
                    <a:lnTo>
                      <a:pt x="232" y="212"/>
                    </a:lnTo>
                    <a:lnTo>
                      <a:pt x="249" y="219"/>
                    </a:lnTo>
                    <a:lnTo>
                      <a:pt x="266" y="226"/>
                    </a:lnTo>
                    <a:lnTo>
                      <a:pt x="284" y="233"/>
                    </a:lnTo>
                    <a:lnTo>
                      <a:pt x="319" y="251"/>
                    </a:lnTo>
                    <a:lnTo>
                      <a:pt x="354" y="269"/>
                    </a:lnTo>
                    <a:lnTo>
                      <a:pt x="387" y="289"/>
                    </a:lnTo>
                    <a:lnTo>
                      <a:pt x="422" y="311"/>
                    </a:lnTo>
                    <a:lnTo>
                      <a:pt x="456" y="336"/>
                    </a:lnTo>
                    <a:lnTo>
                      <a:pt x="490" y="362"/>
                    </a:lnTo>
                    <a:lnTo>
                      <a:pt x="524" y="390"/>
                    </a:lnTo>
                    <a:lnTo>
                      <a:pt x="556" y="421"/>
                    </a:lnTo>
                    <a:lnTo>
                      <a:pt x="590" y="453"/>
                    </a:lnTo>
                    <a:lnTo>
                      <a:pt x="622" y="487"/>
                    </a:lnTo>
                    <a:lnTo>
                      <a:pt x="654" y="523"/>
                    </a:lnTo>
                    <a:lnTo>
                      <a:pt x="687" y="560"/>
                    </a:lnTo>
                    <a:lnTo>
                      <a:pt x="718" y="601"/>
                    </a:lnTo>
                    <a:lnTo>
                      <a:pt x="749" y="642"/>
                    </a:lnTo>
                    <a:lnTo>
                      <a:pt x="779" y="686"/>
                    </a:lnTo>
                    <a:lnTo>
                      <a:pt x="810" y="730"/>
                    </a:lnTo>
                    <a:lnTo>
                      <a:pt x="839" y="778"/>
                    </a:lnTo>
                    <a:lnTo>
                      <a:pt x="869" y="826"/>
                    </a:lnTo>
                    <a:lnTo>
                      <a:pt x="897" y="877"/>
                    </a:lnTo>
                    <a:lnTo>
                      <a:pt x="926" y="929"/>
                    </a:lnTo>
                    <a:lnTo>
                      <a:pt x="954" y="983"/>
                    </a:lnTo>
                    <a:lnTo>
                      <a:pt x="981" y="1039"/>
                    </a:lnTo>
                    <a:lnTo>
                      <a:pt x="1008" y="1095"/>
                    </a:lnTo>
                    <a:lnTo>
                      <a:pt x="1033" y="1154"/>
                    </a:lnTo>
                    <a:lnTo>
                      <a:pt x="1059" y="1215"/>
                    </a:lnTo>
                    <a:lnTo>
                      <a:pt x="1084" y="1277"/>
                    </a:lnTo>
                    <a:lnTo>
                      <a:pt x="1108" y="1340"/>
                    </a:lnTo>
                    <a:lnTo>
                      <a:pt x="1132" y="1406"/>
                    </a:lnTo>
                    <a:lnTo>
                      <a:pt x="1155" y="1473"/>
                    </a:lnTo>
                    <a:lnTo>
                      <a:pt x="1177" y="1541"/>
                    </a:lnTo>
                    <a:lnTo>
                      <a:pt x="1198" y="1610"/>
                    </a:lnTo>
                    <a:lnTo>
                      <a:pt x="1220" y="1681"/>
                    </a:lnTo>
                    <a:lnTo>
                      <a:pt x="1240" y="1754"/>
                    </a:lnTo>
                    <a:lnTo>
                      <a:pt x="1259" y="1828"/>
                    </a:lnTo>
                    <a:lnTo>
                      <a:pt x="1278" y="1904"/>
                    </a:lnTo>
                    <a:lnTo>
                      <a:pt x="1296" y="1980"/>
                    </a:lnTo>
                    <a:lnTo>
                      <a:pt x="1313" y="2059"/>
                    </a:lnTo>
                    <a:lnTo>
                      <a:pt x="1330" y="2138"/>
                    </a:lnTo>
                    <a:lnTo>
                      <a:pt x="1345" y="2218"/>
                    </a:lnTo>
                    <a:lnTo>
                      <a:pt x="1360" y="2300"/>
                    </a:lnTo>
                    <a:lnTo>
                      <a:pt x="1374" y="2383"/>
                    </a:lnTo>
                    <a:lnTo>
                      <a:pt x="1388" y="2467"/>
                    </a:lnTo>
                    <a:lnTo>
                      <a:pt x="1400" y="2553"/>
                    </a:lnTo>
                    <a:lnTo>
                      <a:pt x="1411" y="2640"/>
                    </a:lnTo>
                    <a:lnTo>
                      <a:pt x="1422" y="2728"/>
                    </a:lnTo>
                    <a:lnTo>
                      <a:pt x="1431" y="2817"/>
                    </a:lnTo>
                    <a:lnTo>
                      <a:pt x="1440" y="2907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2" y="3185"/>
                    </a:lnTo>
                    <a:lnTo>
                      <a:pt x="1467" y="3279"/>
                    </a:lnTo>
                    <a:lnTo>
                      <a:pt x="1472" y="3375"/>
                    </a:lnTo>
                    <a:lnTo>
                      <a:pt x="1475" y="3471"/>
                    </a:lnTo>
                    <a:lnTo>
                      <a:pt x="1478" y="3569"/>
                    </a:lnTo>
                    <a:lnTo>
                      <a:pt x="1479" y="3667"/>
                    </a:lnTo>
                    <a:lnTo>
                      <a:pt x="1479" y="3766"/>
                    </a:lnTo>
                    <a:lnTo>
                      <a:pt x="1652" y="3766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0" name="Freeform 1041"/>
              <p:cNvSpPr>
                <a:spLocks noChangeAspect="1"/>
              </p:cNvSpPr>
              <p:nvPr/>
            </p:nvSpPr>
            <p:spPr bwMode="auto">
              <a:xfrm>
                <a:off x="1642" y="3126"/>
                <a:ext cx="18" cy="30"/>
              </a:xfrm>
              <a:custGeom>
                <a:avLst/>
                <a:gdLst>
                  <a:gd name="T0" fmla="*/ 0 w 1652"/>
                  <a:gd name="T1" fmla="*/ 0 h 3767"/>
                  <a:gd name="T2" fmla="*/ 0 w 1652"/>
                  <a:gd name="T3" fmla="*/ 0 h 3767"/>
                  <a:gd name="T4" fmla="*/ 0 w 1652"/>
                  <a:gd name="T5" fmla="*/ 0 h 3767"/>
                  <a:gd name="T6" fmla="*/ 0 w 1652"/>
                  <a:gd name="T7" fmla="*/ 0 h 3767"/>
                  <a:gd name="T8" fmla="*/ 0 w 1652"/>
                  <a:gd name="T9" fmla="*/ 0 h 3767"/>
                  <a:gd name="T10" fmla="*/ 0 w 1652"/>
                  <a:gd name="T11" fmla="*/ 0 h 3767"/>
                  <a:gd name="T12" fmla="*/ 0 w 1652"/>
                  <a:gd name="T13" fmla="*/ 0 h 3767"/>
                  <a:gd name="T14" fmla="*/ 0 w 1652"/>
                  <a:gd name="T15" fmla="*/ 0 h 3767"/>
                  <a:gd name="T16" fmla="*/ 0 w 1652"/>
                  <a:gd name="T17" fmla="*/ 0 h 3767"/>
                  <a:gd name="T18" fmla="*/ 0 w 1652"/>
                  <a:gd name="T19" fmla="*/ 0 h 3767"/>
                  <a:gd name="T20" fmla="*/ 0 w 1652"/>
                  <a:gd name="T21" fmla="*/ 0 h 3767"/>
                  <a:gd name="T22" fmla="*/ 0 w 1652"/>
                  <a:gd name="T23" fmla="*/ 0 h 3767"/>
                  <a:gd name="T24" fmla="*/ 0 w 1652"/>
                  <a:gd name="T25" fmla="*/ 0 h 3767"/>
                  <a:gd name="T26" fmla="*/ 0 w 1652"/>
                  <a:gd name="T27" fmla="*/ 0 h 3767"/>
                  <a:gd name="T28" fmla="*/ 0 w 1652"/>
                  <a:gd name="T29" fmla="*/ 0 h 3767"/>
                  <a:gd name="T30" fmla="*/ 0 w 1652"/>
                  <a:gd name="T31" fmla="*/ 0 h 3767"/>
                  <a:gd name="T32" fmla="*/ 0 w 1652"/>
                  <a:gd name="T33" fmla="*/ 0 h 3767"/>
                  <a:gd name="T34" fmla="*/ 0 w 1652"/>
                  <a:gd name="T35" fmla="*/ 0 h 3767"/>
                  <a:gd name="T36" fmla="*/ 0 w 1652"/>
                  <a:gd name="T37" fmla="*/ 0 h 3767"/>
                  <a:gd name="T38" fmla="*/ 0 w 1652"/>
                  <a:gd name="T39" fmla="*/ 0 h 3767"/>
                  <a:gd name="T40" fmla="*/ 0 w 1652"/>
                  <a:gd name="T41" fmla="*/ 0 h 3767"/>
                  <a:gd name="T42" fmla="*/ 0 w 1652"/>
                  <a:gd name="T43" fmla="*/ 0 h 3767"/>
                  <a:gd name="T44" fmla="*/ 0 w 1652"/>
                  <a:gd name="T45" fmla="*/ 0 h 3767"/>
                  <a:gd name="T46" fmla="*/ 0 w 1652"/>
                  <a:gd name="T47" fmla="*/ 0 h 3767"/>
                  <a:gd name="T48" fmla="*/ 0 w 1652"/>
                  <a:gd name="T49" fmla="*/ 0 h 3767"/>
                  <a:gd name="T50" fmla="*/ 0 w 1652"/>
                  <a:gd name="T51" fmla="*/ 0 h 3767"/>
                  <a:gd name="T52" fmla="*/ 0 w 1652"/>
                  <a:gd name="T53" fmla="*/ 0 h 3767"/>
                  <a:gd name="T54" fmla="*/ 0 w 1652"/>
                  <a:gd name="T55" fmla="*/ 0 h 3767"/>
                  <a:gd name="T56" fmla="*/ 0 w 1652"/>
                  <a:gd name="T57" fmla="*/ 0 h 3767"/>
                  <a:gd name="T58" fmla="*/ 0 w 1652"/>
                  <a:gd name="T59" fmla="*/ 0 h 3767"/>
                  <a:gd name="T60" fmla="*/ 0 w 1652"/>
                  <a:gd name="T61" fmla="*/ 0 h 3767"/>
                  <a:gd name="T62" fmla="*/ 0 w 1652"/>
                  <a:gd name="T63" fmla="*/ 0 h 3767"/>
                  <a:gd name="T64" fmla="*/ 0 w 1652"/>
                  <a:gd name="T65" fmla="*/ 0 h 3767"/>
                  <a:gd name="T66" fmla="*/ 0 w 1652"/>
                  <a:gd name="T67" fmla="*/ 0 h 3767"/>
                  <a:gd name="T68" fmla="*/ 0 w 1652"/>
                  <a:gd name="T69" fmla="*/ 0 h 3767"/>
                  <a:gd name="T70" fmla="*/ 0 w 1652"/>
                  <a:gd name="T71" fmla="*/ 0 h 3767"/>
                  <a:gd name="T72" fmla="*/ 0 w 1652"/>
                  <a:gd name="T73" fmla="*/ 0 h 3767"/>
                  <a:gd name="T74" fmla="*/ 0 w 1652"/>
                  <a:gd name="T75" fmla="*/ 0 h 3767"/>
                  <a:gd name="T76" fmla="*/ 0 w 1652"/>
                  <a:gd name="T77" fmla="*/ 0 h 3767"/>
                  <a:gd name="T78" fmla="*/ 0 w 1652"/>
                  <a:gd name="T79" fmla="*/ 0 h 3767"/>
                  <a:gd name="T80" fmla="*/ 0 w 1652"/>
                  <a:gd name="T81" fmla="*/ 0 h 3767"/>
                  <a:gd name="T82" fmla="*/ 0 w 1652"/>
                  <a:gd name="T83" fmla="*/ 0 h 3767"/>
                  <a:gd name="T84" fmla="*/ 0 w 1652"/>
                  <a:gd name="T85" fmla="*/ 0 h 3767"/>
                  <a:gd name="T86" fmla="*/ 0 w 1652"/>
                  <a:gd name="T87" fmla="*/ 0 h 3767"/>
                  <a:gd name="T88" fmla="*/ 0 w 1652"/>
                  <a:gd name="T89" fmla="*/ 0 h 3767"/>
                  <a:gd name="T90" fmla="*/ 0 w 1652"/>
                  <a:gd name="T91" fmla="*/ 0 h 3767"/>
                  <a:gd name="T92" fmla="*/ 0 w 1652"/>
                  <a:gd name="T93" fmla="*/ 0 h 3767"/>
                  <a:gd name="T94" fmla="*/ 0 w 1652"/>
                  <a:gd name="T95" fmla="*/ 0 h 3767"/>
                  <a:gd name="T96" fmla="*/ 0 w 1652"/>
                  <a:gd name="T97" fmla="*/ 0 h 3767"/>
                  <a:gd name="T98" fmla="*/ 0 w 1652"/>
                  <a:gd name="T99" fmla="*/ 0 h 3767"/>
                  <a:gd name="T100" fmla="*/ 0 w 1652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2"/>
                  <a:gd name="T154" fmla="*/ 0 h 3767"/>
                  <a:gd name="T155" fmla="*/ 1652 w 1652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2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2" y="3767"/>
                    </a:lnTo>
                    <a:lnTo>
                      <a:pt x="45" y="3766"/>
                    </a:lnTo>
                    <a:lnTo>
                      <a:pt x="68" y="3764"/>
                    </a:lnTo>
                    <a:lnTo>
                      <a:pt x="91" y="3762"/>
                    </a:lnTo>
                    <a:lnTo>
                      <a:pt x="114" y="3759"/>
                    </a:lnTo>
                    <a:lnTo>
                      <a:pt x="136" y="3755"/>
                    </a:lnTo>
                    <a:lnTo>
                      <a:pt x="159" y="3751"/>
                    </a:lnTo>
                    <a:lnTo>
                      <a:pt x="182" y="3746"/>
                    </a:lnTo>
                    <a:lnTo>
                      <a:pt x="204" y="3741"/>
                    </a:lnTo>
                    <a:lnTo>
                      <a:pt x="226" y="3735"/>
                    </a:lnTo>
                    <a:lnTo>
                      <a:pt x="248" y="3728"/>
                    </a:lnTo>
                    <a:lnTo>
                      <a:pt x="270" y="3721"/>
                    </a:lnTo>
                    <a:lnTo>
                      <a:pt x="292" y="3713"/>
                    </a:lnTo>
                    <a:lnTo>
                      <a:pt x="313" y="3703"/>
                    </a:lnTo>
                    <a:lnTo>
                      <a:pt x="335" y="3694"/>
                    </a:lnTo>
                    <a:lnTo>
                      <a:pt x="356" y="3685"/>
                    </a:lnTo>
                    <a:lnTo>
                      <a:pt x="377" y="3674"/>
                    </a:lnTo>
                    <a:lnTo>
                      <a:pt x="399" y="3663"/>
                    </a:lnTo>
                    <a:lnTo>
                      <a:pt x="419" y="3652"/>
                    </a:lnTo>
                    <a:lnTo>
                      <a:pt x="441" y="3640"/>
                    </a:lnTo>
                    <a:lnTo>
                      <a:pt x="481" y="3614"/>
                    </a:lnTo>
                    <a:lnTo>
                      <a:pt x="522" y="3587"/>
                    </a:lnTo>
                    <a:lnTo>
                      <a:pt x="561" y="3557"/>
                    </a:lnTo>
                    <a:lnTo>
                      <a:pt x="600" y="3524"/>
                    </a:lnTo>
                    <a:lnTo>
                      <a:pt x="639" y="3491"/>
                    </a:lnTo>
                    <a:lnTo>
                      <a:pt x="676" y="3455"/>
                    </a:lnTo>
                    <a:lnTo>
                      <a:pt x="713" y="3417"/>
                    </a:lnTo>
                    <a:lnTo>
                      <a:pt x="750" y="3378"/>
                    </a:lnTo>
                    <a:lnTo>
                      <a:pt x="785" y="3336"/>
                    </a:lnTo>
                    <a:lnTo>
                      <a:pt x="821" y="3293"/>
                    </a:lnTo>
                    <a:lnTo>
                      <a:pt x="855" y="3247"/>
                    </a:lnTo>
                    <a:lnTo>
                      <a:pt x="889" y="3201"/>
                    </a:lnTo>
                    <a:lnTo>
                      <a:pt x="923" y="3152"/>
                    </a:lnTo>
                    <a:lnTo>
                      <a:pt x="955" y="3101"/>
                    </a:lnTo>
                    <a:lnTo>
                      <a:pt x="987" y="3050"/>
                    </a:lnTo>
                    <a:lnTo>
                      <a:pt x="1018" y="2996"/>
                    </a:lnTo>
                    <a:lnTo>
                      <a:pt x="1049" y="2941"/>
                    </a:lnTo>
                    <a:lnTo>
                      <a:pt x="1078" y="2884"/>
                    </a:lnTo>
                    <a:lnTo>
                      <a:pt x="1108" y="2825"/>
                    </a:lnTo>
                    <a:lnTo>
                      <a:pt x="1137" y="2766"/>
                    </a:lnTo>
                    <a:lnTo>
                      <a:pt x="1165" y="2704"/>
                    </a:lnTo>
                    <a:lnTo>
                      <a:pt x="1192" y="2641"/>
                    </a:lnTo>
                    <a:lnTo>
                      <a:pt x="1219" y="2577"/>
                    </a:lnTo>
                    <a:lnTo>
                      <a:pt x="1245" y="2511"/>
                    </a:lnTo>
                    <a:lnTo>
                      <a:pt x="1270" y="2444"/>
                    </a:lnTo>
                    <a:lnTo>
                      <a:pt x="1294" y="2375"/>
                    </a:lnTo>
                    <a:lnTo>
                      <a:pt x="1318" y="2305"/>
                    </a:lnTo>
                    <a:lnTo>
                      <a:pt x="1341" y="2233"/>
                    </a:lnTo>
                    <a:lnTo>
                      <a:pt x="1363" y="2162"/>
                    </a:lnTo>
                    <a:lnTo>
                      <a:pt x="1386" y="2088"/>
                    </a:lnTo>
                    <a:lnTo>
                      <a:pt x="1406" y="2012"/>
                    </a:lnTo>
                    <a:lnTo>
                      <a:pt x="1426" y="1936"/>
                    </a:lnTo>
                    <a:lnTo>
                      <a:pt x="1445" y="1858"/>
                    </a:lnTo>
                    <a:lnTo>
                      <a:pt x="1464" y="1779"/>
                    </a:lnTo>
                    <a:lnTo>
                      <a:pt x="1481" y="1699"/>
                    </a:lnTo>
                    <a:lnTo>
                      <a:pt x="1498" y="1618"/>
                    </a:lnTo>
                    <a:lnTo>
                      <a:pt x="1514" y="1536"/>
                    </a:lnTo>
                    <a:lnTo>
                      <a:pt x="1530" y="1453"/>
                    </a:lnTo>
                    <a:lnTo>
                      <a:pt x="1543" y="1369"/>
                    </a:lnTo>
                    <a:lnTo>
                      <a:pt x="1557" y="1284"/>
                    </a:lnTo>
                    <a:lnTo>
                      <a:pt x="1570" y="1197"/>
                    </a:lnTo>
                    <a:lnTo>
                      <a:pt x="1582" y="1110"/>
                    </a:lnTo>
                    <a:lnTo>
                      <a:pt x="1593" y="1022"/>
                    </a:lnTo>
                    <a:lnTo>
                      <a:pt x="1602" y="933"/>
                    </a:lnTo>
                    <a:lnTo>
                      <a:pt x="1611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4" y="569"/>
                    </a:lnTo>
                    <a:lnTo>
                      <a:pt x="1639" y="476"/>
                    </a:lnTo>
                    <a:lnTo>
                      <a:pt x="1644" y="383"/>
                    </a:lnTo>
                    <a:lnTo>
                      <a:pt x="1647" y="288"/>
                    </a:lnTo>
                    <a:lnTo>
                      <a:pt x="1649" y="193"/>
                    </a:lnTo>
                    <a:lnTo>
                      <a:pt x="1651" y="97"/>
                    </a:lnTo>
                    <a:lnTo>
                      <a:pt x="1652" y="0"/>
                    </a:lnTo>
                    <a:lnTo>
                      <a:pt x="1479" y="0"/>
                    </a:lnTo>
                    <a:lnTo>
                      <a:pt x="1479" y="96"/>
                    </a:lnTo>
                    <a:lnTo>
                      <a:pt x="1478" y="190"/>
                    </a:lnTo>
                    <a:lnTo>
                      <a:pt x="1475" y="283"/>
                    </a:lnTo>
                    <a:lnTo>
                      <a:pt x="1472" y="376"/>
                    </a:lnTo>
                    <a:lnTo>
                      <a:pt x="1467" y="468"/>
                    </a:lnTo>
                    <a:lnTo>
                      <a:pt x="1462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0" y="828"/>
                    </a:lnTo>
                    <a:lnTo>
                      <a:pt x="1431" y="916"/>
                    </a:lnTo>
                    <a:lnTo>
                      <a:pt x="1422" y="1003"/>
                    </a:lnTo>
                    <a:lnTo>
                      <a:pt x="1411" y="1089"/>
                    </a:lnTo>
                    <a:lnTo>
                      <a:pt x="1400" y="1174"/>
                    </a:lnTo>
                    <a:lnTo>
                      <a:pt x="1388" y="1258"/>
                    </a:lnTo>
                    <a:lnTo>
                      <a:pt x="1374" y="1342"/>
                    </a:lnTo>
                    <a:lnTo>
                      <a:pt x="1360" y="1424"/>
                    </a:lnTo>
                    <a:lnTo>
                      <a:pt x="1345" y="1505"/>
                    </a:lnTo>
                    <a:lnTo>
                      <a:pt x="1330" y="1585"/>
                    </a:lnTo>
                    <a:lnTo>
                      <a:pt x="1313" y="1664"/>
                    </a:lnTo>
                    <a:lnTo>
                      <a:pt x="1296" y="1742"/>
                    </a:lnTo>
                    <a:lnTo>
                      <a:pt x="1278" y="1819"/>
                    </a:lnTo>
                    <a:lnTo>
                      <a:pt x="1259" y="1893"/>
                    </a:lnTo>
                    <a:lnTo>
                      <a:pt x="1240" y="1968"/>
                    </a:lnTo>
                    <a:lnTo>
                      <a:pt x="1220" y="2041"/>
                    </a:lnTo>
                    <a:lnTo>
                      <a:pt x="1198" y="2112"/>
                    </a:lnTo>
                    <a:lnTo>
                      <a:pt x="1177" y="2183"/>
                    </a:lnTo>
                    <a:lnTo>
                      <a:pt x="1155" y="2252"/>
                    </a:lnTo>
                    <a:lnTo>
                      <a:pt x="1132" y="2319"/>
                    </a:lnTo>
                    <a:lnTo>
                      <a:pt x="1108" y="2385"/>
                    </a:lnTo>
                    <a:lnTo>
                      <a:pt x="1083" y="2450"/>
                    </a:lnTo>
                    <a:lnTo>
                      <a:pt x="1059" y="2514"/>
                    </a:lnTo>
                    <a:lnTo>
                      <a:pt x="1033" y="2575"/>
                    </a:lnTo>
                    <a:lnTo>
                      <a:pt x="1007" y="2635"/>
                    </a:lnTo>
                    <a:lnTo>
                      <a:pt x="981" y="2694"/>
                    </a:lnTo>
                    <a:lnTo>
                      <a:pt x="953" y="2750"/>
                    </a:lnTo>
                    <a:lnTo>
                      <a:pt x="926" y="2806"/>
                    </a:lnTo>
                    <a:lnTo>
                      <a:pt x="897" y="2860"/>
                    </a:lnTo>
                    <a:lnTo>
                      <a:pt x="869" y="2912"/>
                    </a:lnTo>
                    <a:lnTo>
                      <a:pt x="839" y="2963"/>
                    </a:lnTo>
                    <a:lnTo>
                      <a:pt x="810" y="3010"/>
                    </a:lnTo>
                    <a:lnTo>
                      <a:pt x="779" y="3058"/>
                    </a:lnTo>
                    <a:lnTo>
                      <a:pt x="749" y="3102"/>
                    </a:lnTo>
                    <a:lnTo>
                      <a:pt x="717" y="3146"/>
                    </a:lnTo>
                    <a:lnTo>
                      <a:pt x="685" y="3187"/>
                    </a:lnTo>
                    <a:lnTo>
                      <a:pt x="653" y="3227"/>
                    </a:lnTo>
                    <a:lnTo>
                      <a:pt x="621" y="3264"/>
                    </a:lnTo>
                    <a:lnTo>
                      <a:pt x="588" y="3300"/>
                    </a:lnTo>
                    <a:lnTo>
                      <a:pt x="555" y="3333"/>
                    </a:lnTo>
                    <a:lnTo>
                      <a:pt x="522" y="3366"/>
                    </a:lnTo>
                    <a:lnTo>
                      <a:pt x="488" y="3395"/>
                    </a:lnTo>
                    <a:lnTo>
                      <a:pt x="455" y="3422"/>
                    </a:lnTo>
                    <a:lnTo>
                      <a:pt x="420" y="3449"/>
                    </a:lnTo>
                    <a:lnTo>
                      <a:pt x="386" y="3472"/>
                    </a:lnTo>
                    <a:lnTo>
                      <a:pt x="351" y="3494"/>
                    </a:lnTo>
                    <a:lnTo>
                      <a:pt x="334" y="3503"/>
                    </a:lnTo>
                    <a:lnTo>
                      <a:pt x="317" y="3513"/>
                    </a:lnTo>
                    <a:lnTo>
                      <a:pt x="300" y="3522"/>
                    </a:lnTo>
                    <a:lnTo>
                      <a:pt x="283" y="3530"/>
                    </a:lnTo>
                    <a:lnTo>
                      <a:pt x="265" y="3539"/>
                    </a:lnTo>
                    <a:lnTo>
                      <a:pt x="248" y="3546"/>
                    </a:lnTo>
                    <a:lnTo>
                      <a:pt x="231" y="3553"/>
                    </a:lnTo>
                    <a:lnTo>
                      <a:pt x="212" y="3559"/>
                    </a:lnTo>
                    <a:lnTo>
                      <a:pt x="195" y="3565"/>
                    </a:lnTo>
                    <a:lnTo>
                      <a:pt x="178" y="3571"/>
                    </a:lnTo>
                    <a:lnTo>
                      <a:pt x="160" y="3575"/>
                    </a:lnTo>
                    <a:lnTo>
                      <a:pt x="142" y="3580"/>
                    </a:lnTo>
                    <a:lnTo>
                      <a:pt x="125" y="3584"/>
                    </a:lnTo>
                    <a:lnTo>
                      <a:pt x="107" y="3587"/>
                    </a:lnTo>
                    <a:lnTo>
                      <a:pt x="89" y="3590"/>
                    </a:lnTo>
                    <a:lnTo>
                      <a:pt x="72" y="3592"/>
                    </a:lnTo>
                    <a:lnTo>
                      <a:pt x="54" y="3594"/>
                    </a:lnTo>
                    <a:lnTo>
                      <a:pt x="35" y="3595"/>
                    </a:lnTo>
                    <a:lnTo>
                      <a:pt x="17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1" name="Freeform 1042"/>
              <p:cNvSpPr>
                <a:spLocks noChangeAspect="1"/>
              </p:cNvSpPr>
              <p:nvPr/>
            </p:nvSpPr>
            <p:spPr bwMode="auto">
              <a:xfrm>
                <a:off x="1624" y="3126"/>
                <a:ext cx="18" cy="30"/>
              </a:xfrm>
              <a:custGeom>
                <a:avLst/>
                <a:gdLst>
                  <a:gd name="T0" fmla="*/ 0 w 1654"/>
                  <a:gd name="T1" fmla="*/ 0 h 3767"/>
                  <a:gd name="T2" fmla="*/ 0 w 1654"/>
                  <a:gd name="T3" fmla="*/ 0 h 3767"/>
                  <a:gd name="T4" fmla="*/ 0 w 1654"/>
                  <a:gd name="T5" fmla="*/ 0 h 3767"/>
                  <a:gd name="T6" fmla="*/ 0 w 1654"/>
                  <a:gd name="T7" fmla="*/ 0 h 3767"/>
                  <a:gd name="T8" fmla="*/ 0 w 1654"/>
                  <a:gd name="T9" fmla="*/ 0 h 3767"/>
                  <a:gd name="T10" fmla="*/ 0 w 1654"/>
                  <a:gd name="T11" fmla="*/ 0 h 3767"/>
                  <a:gd name="T12" fmla="*/ 0 w 1654"/>
                  <a:gd name="T13" fmla="*/ 0 h 3767"/>
                  <a:gd name="T14" fmla="*/ 0 w 1654"/>
                  <a:gd name="T15" fmla="*/ 0 h 3767"/>
                  <a:gd name="T16" fmla="*/ 0 w 1654"/>
                  <a:gd name="T17" fmla="*/ 0 h 3767"/>
                  <a:gd name="T18" fmla="*/ 0 w 1654"/>
                  <a:gd name="T19" fmla="*/ 0 h 3767"/>
                  <a:gd name="T20" fmla="*/ 0 w 1654"/>
                  <a:gd name="T21" fmla="*/ 0 h 3767"/>
                  <a:gd name="T22" fmla="*/ 0 w 1654"/>
                  <a:gd name="T23" fmla="*/ 0 h 3767"/>
                  <a:gd name="T24" fmla="*/ 0 w 1654"/>
                  <a:gd name="T25" fmla="*/ 0 h 3767"/>
                  <a:gd name="T26" fmla="*/ 0 w 1654"/>
                  <a:gd name="T27" fmla="*/ 0 h 3767"/>
                  <a:gd name="T28" fmla="*/ 0 w 1654"/>
                  <a:gd name="T29" fmla="*/ 0 h 3767"/>
                  <a:gd name="T30" fmla="*/ 0 w 1654"/>
                  <a:gd name="T31" fmla="*/ 0 h 3767"/>
                  <a:gd name="T32" fmla="*/ 0 w 1654"/>
                  <a:gd name="T33" fmla="*/ 0 h 3767"/>
                  <a:gd name="T34" fmla="*/ 0 w 1654"/>
                  <a:gd name="T35" fmla="*/ 0 h 3767"/>
                  <a:gd name="T36" fmla="*/ 0 w 1654"/>
                  <a:gd name="T37" fmla="*/ 0 h 3767"/>
                  <a:gd name="T38" fmla="*/ 0 w 1654"/>
                  <a:gd name="T39" fmla="*/ 0 h 3767"/>
                  <a:gd name="T40" fmla="*/ 0 w 1654"/>
                  <a:gd name="T41" fmla="*/ 0 h 3767"/>
                  <a:gd name="T42" fmla="*/ 0 w 1654"/>
                  <a:gd name="T43" fmla="*/ 0 h 3767"/>
                  <a:gd name="T44" fmla="*/ 0 w 1654"/>
                  <a:gd name="T45" fmla="*/ 0 h 3767"/>
                  <a:gd name="T46" fmla="*/ 0 w 1654"/>
                  <a:gd name="T47" fmla="*/ 0 h 3767"/>
                  <a:gd name="T48" fmla="*/ 0 w 1654"/>
                  <a:gd name="T49" fmla="*/ 0 h 3767"/>
                  <a:gd name="T50" fmla="*/ 0 w 1654"/>
                  <a:gd name="T51" fmla="*/ 0 h 3767"/>
                  <a:gd name="T52" fmla="*/ 0 w 1654"/>
                  <a:gd name="T53" fmla="*/ 0 h 3767"/>
                  <a:gd name="T54" fmla="*/ 0 w 1654"/>
                  <a:gd name="T55" fmla="*/ 0 h 3767"/>
                  <a:gd name="T56" fmla="*/ 0 w 1654"/>
                  <a:gd name="T57" fmla="*/ 0 h 3767"/>
                  <a:gd name="T58" fmla="*/ 0 w 1654"/>
                  <a:gd name="T59" fmla="*/ 0 h 3767"/>
                  <a:gd name="T60" fmla="*/ 0 w 1654"/>
                  <a:gd name="T61" fmla="*/ 0 h 3767"/>
                  <a:gd name="T62" fmla="*/ 0 w 1654"/>
                  <a:gd name="T63" fmla="*/ 0 h 3767"/>
                  <a:gd name="T64" fmla="*/ 0 w 1654"/>
                  <a:gd name="T65" fmla="*/ 0 h 3767"/>
                  <a:gd name="T66" fmla="*/ 0 w 1654"/>
                  <a:gd name="T67" fmla="*/ 0 h 3767"/>
                  <a:gd name="T68" fmla="*/ 0 w 1654"/>
                  <a:gd name="T69" fmla="*/ 0 h 3767"/>
                  <a:gd name="T70" fmla="*/ 0 w 1654"/>
                  <a:gd name="T71" fmla="*/ 0 h 3767"/>
                  <a:gd name="T72" fmla="*/ 0 w 1654"/>
                  <a:gd name="T73" fmla="*/ 0 h 3767"/>
                  <a:gd name="T74" fmla="*/ 0 w 1654"/>
                  <a:gd name="T75" fmla="*/ 0 h 3767"/>
                  <a:gd name="T76" fmla="*/ 0 w 1654"/>
                  <a:gd name="T77" fmla="*/ 0 h 3767"/>
                  <a:gd name="T78" fmla="*/ 0 w 1654"/>
                  <a:gd name="T79" fmla="*/ 0 h 3767"/>
                  <a:gd name="T80" fmla="*/ 0 w 1654"/>
                  <a:gd name="T81" fmla="*/ 0 h 3767"/>
                  <a:gd name="T82" fmla="*/ 0 w 1654"/>
                  <a:gd name="T83" fmla="*/ 0 h 3767"/>
                  <a:gd name="T84" fmla="*/ 0 w 1654"/>
                  <a:gd name="T85" fmla="*/ 0 h 3767"/>
                  <a:gd name="T86" fmla="*/ 0 w 1654"/>
                  <a:gd name="T87" fmla="*/ 0 h 3767"/>
                  <a:gd name="T88" fmla="*/ 0 w 1654"/>
                  <a:gd name="T89" fmla="*/ 0 h 3767"/>
                  <a:gd name="T90" fmla="*/ 0 w 1654"/>
                  <a:gd name="T91" fmla="*/ 0 h 3767"/>
                  <a:gd name="T92" fmla="*/ 0 w 1654"/>
                  <a:gd name="T93" fmla="*/ 0 h 3767"/>
                  <a:gd name="T94" fmla="*/ 0 w 1654"/>
                  <a:gd name="T95" fmla="*/ 0 h 3767"/>
                  <a:gd name="T96" fmla="*/ 0 w 1654"/>
                  <a:gd name="T97" fmla="*/ 0 h 3767"/>
                  <a:gd name="T98" fmla="*/ 0 w 1654"/>
                  <a:gd name="T99" fmla="*/ 0 h 3767"/>
                  <a:gd name="T100" fmla="*/ 0 w 1654"/>
                  <a:gd name="T101" fmla="*/ 0 h 3767"/>
                  <a:gd name="T102" fmla="*/ 0 w 1654"/>
                  <a:gd name="T103" fmla="*/ 0 h 3767"/>
                  <a:gd name="T104" fmla="*/ 0 w 1654"/>
                  <a:gd name="T105" fmla="*/ 0 h 3767"/>
                  <a:gd name="T106" fmla="*/ 0 w 1654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4"/>
                  <a:gd name="T163" fmla="*/ 0 h 3767"/>
                  <a:gd name="T164" fmla="*/ 1654 w 1654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4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7"/>
                    </a:lnTo>
                    <a:lnTo>
                      <a:pt x="2" y="193"/>
                    </a:lnTo>
                    <a:lnTo>
                      <a:pt x="4" y="288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7" y="569"/>
                    </a:lnTo>
                    <a:lnTo>
                      <a:pt x="22" y="661"/>
                    </a:lnTo>
                    <a:lnTo>
                      <a:pt x="28" y="752"/>
                    </a:lnTo>
                    <a:lnTo>
                      <a:pt x="35" y="843"/>
                    </a:lnTo>
                    <a:lnTo>
                      <a:pt x="43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4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8" y="1617"/>
                    </a:lnTo>
                    <a:lnTo>
                      <a:pt x="152" y="1698"/>
                    </a:lnTo>
                    <a:lnTo>
                      <a:pt x="168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1"/>
                    </a:lnTo>
                    <a:lnTo>
                      <a:pt x="241" y="2086"/>
                    </a:lnTo>
                    <a:lnTo>
                      <a:pt x="261" y="2160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3" y="2510"/>
                    </a:lnTo>
                    <a:lnTo>
                      <a:pt x="397" y="2575"/>
                    </a:lnTo>
                    <a:lnTo>
                      <a:pt x="424" y="2640"/>
                    </a:lnTo>
                    <a:lnTo>
                      <a:pt x="449" y="2703"/>
                    </a:lnTo>
                    <a:lnTo>
                      <a:pt x="476" y="2765"/>
                    </a:lnTo>
                    <a:lnTo>
                      <a:pt x="504" y="2824"/>
                    </a:lnTo>
                    <a:lnTo>
                      <a:pt x="532" y="2883"/>
                    </a:lnTo>
                    <a:lnTo>
                      <a:pt x="562" y="2941"/>
                    </a:lnTo>
                    <a:lnTo>
                      <a:pt x="591" y="2995"/>
                    </a:lnTo>
                    <a:lnTo>
                      <a:pt x="623" y="3049"/>
                    </a:lnTo>
                    <a:lnTo>
                      <a:pt x="655" y="3101"/>
                    </a:lnTo>
                    <a:lnTo>
                      <a:pt x="687" y="3152"/>
                    </a:lnTo>
                    <a:lnTo>
                      <a:pt x="720" y="3201"/>
                    </a:lnTo>
                    <a:lnTo>
                      <a:pt x="754" y="3247"/>
                    </a:lnTo>
                    <a:lnTo>
                      <a:pt x="789" y="3293"/>
                    </a:lnTo>
                    <a:lnTo>
                      <a:pt x="823" y="3336"/>
                    </a:lnTo>
                    <a:lnTo>
                      <a:pt x="860" y="3378"/>
                    </a:lnTo>
                    <a:lnTo>
                      <a:pt x="898" y="3418"/>
                    </a:lnTo>
                    <a:lnTo>
                      <a:pt x="935" y="3456"/>
                    </a:lnTo>
                    <a:lnTo>
                      <a:pt x="975" y="3492"/>
                    </a:lnTo>
                    <a:lnTo>
                      <a:pt x="1014" y="3525"/>
                    </a:lnTo>
                    <a:lnTo>
                      <a:pt x="1034" y="3542"/>
                    </a:lnTo>
                    <a:lnTo>
                      <a:pt x="1054" y="3558"/>
                    </a:lnTo>
                    <a:lnTo>
                      <a:pt x="1076" y="3573"/>
                    </a:lnTo>
                    <a:lnTo>
                      <a:pt x="1096" y="3588"/>
                    </a:lnTo>
                    <a:lnTo>
                      <a:pt x="1117" y="3601"/>
                    </a:lnTo>
                    <a:lnTo>
                      <a:pt x="1138" y="3615"/>
                    </a:lnTo>
                    <a:lnTo>
                      <a:pt x="1159" y="3629"/>
                    </a:lnTo>
                    <a:lnTo>
                      <a:pt x="1182" y="3641"/>
                    </a:lnTo>
                    <a:lnTo>
                      <a:pt x="1203" y="3653"/>
                    </a:lnTo>
                    <a:lnTo>
                      <a:pt x="1225" y="3664"/>
                    </a:lnTo>
                    <a:lnTo>
                      <a:pt x="1248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5" y="3704"/>
                    </a:lnTo>
                    <a:lnTo>
                      <a:pt x="1338" y="3714"/>
                    </a:lnTo>
                    <a:lnTo>
                      <a:pt x="1362" y="3721"/>
                    </a:lnTo>
                    <a:lnTo>
                      <a:pt x="1385" y="3729"/>
                    </a:lnTo>
                    <a:lnTo>
                      <a:pt x="1408" y="3735"/>
                    </a:lnTo>
                    <a:lnTo>
                      <a:pt x="1432" y="3741"/>
                    </a:lnTo>
                    <a:lnTo>
                      <a:pt x="1456" y="3747"/>
                    </a:lnTo>
                    <a:lnTo>
                      <a:pt x="1481" y="3751"/>
                    </a:lnTo>
                    <a:lnTo>
                      <a:pt x="1504" y="3755"/>
                    </a:lnTo>
                    <a:lnTo>
                      <a:pt x="1530" y="3759"/>
                    </a:lnTo>
                    <a:lnTo>
                      <a:pt x="1553" y="3762"/>
                    </a:lnTo>
                    <a:lnTo>
                      <a:pt x="1578" y="3764"/>
                    </a:lnTo>
                    <a:lnTo>
                      <a:pt x="1603" y="3766"/>
                    </a:lnTo>
                    <a:lnTo>
                      <a:pt x="1628" y="3767"/>
                    </a:lnTo>
                    <a:lnTo>
                      <a:pt x="1654" y="3767"/>
                    </a:lnTo>
                    <a:lnTo>
                      <a:pt x="1654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2" y="3594"/>
                    </a:lnTo>
                    <a:lnTo>
                      <a:pt x="1571" y="3592"/>
                    </a:lnTo>
                    <a:lnTo>
                      <a:pt x="1551" y="3590"/>
                    </a:lnTo>
                    <a:lnTo>
                      <a:pt x="1532" y="3587"/>
                    </a:lnTo>
                    <a:lnTo>
                      <a:pt x="1512" y="3583"/>
                    </a:lnTo>
                    <a:lnTo>
                      <a:pt x="1492" y="3579"/>
                    </a:lnTo>
                    <a:lnTo>
                      <a:pt x="1473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6" y="3559"/>
                    </a:lnTo>
                    <a:lnTo>
                      <a:pt x="1396" y="3552"/>
                    </a:lnTo>
                    <a:lnTo>
                      <a:pt x="1377" y="3545"/>
                    </a:lnTo>
                    <a:lnTo>
                      <a:pt x="1359" y="3538"/>
                    </a:lnTo>
                    <a:lnTo>
                      <a:pt x="1339" y="3529"/>
                    </a:lnTo>
                    <a:lnTo>
                      <a:pt x="1321" y="3521"/>
                    </a:lnTo>
                    <a:lnTo>
                      <a:pt x="1303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8" y="3482"/>
                    </a:lnTo>
                    <a:lnTo>
                      <a:pt x="1229" y="3471"/>
                    </a:lnTo>
                    <a:lnTo>
                      <a:pt x="1212" y="3460"/>
                    </a:lnTo>
                    <a:lnTo>
                      <a:pt x="1194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1" y="3408"/>
                    </a:lnTo>
                    <a:lnTo>
                      <a:pt x="1125" y="3395"/>
                    </a:lnTo>
                    <a:lnTo>
                      <a:pt x="1089" y="3365"/>
                    </a:lnTo>
                    <a:lnTo>
                      <a:pt x="1055" y="3333"/>
                    </a:lnTo>
                    <a:lnTo>
                      <a:pt x="1022" y="3300"/>
                    </a:lnTo>
                    <a:lnTo>
                      <a:pt x="988" y="3263"/>
                    </a:lnTo>
                    <a:lnTo>
                      <a:pt x="956" y="3227"/>
                    </a:lnTo>
                    <a:lnTo>
                      <a:pt x="924" y="3187"/>
                    </a:lnTo>
                    <a:lnTo>
                      <a:pt x="892" y="3146"/>
                    </a:lnTo>
                    <a:lnTo>
                      <a:pt x="861" y="3102"/>
                    </a:lnTo>
                    <a:lnTo>
                      <a:pt x="831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1"/>
                    </a:lnTo>
                    <a:lnTo>
                      <a:pt x="686" y="2807"/>
                    </a:lnTo>
                    <a:lnTo>
                      <a:pt x="660" y="2751"/>
                    </a:lnTo>
                    <a:lnTo>
                      <a:pt x="633" y="2695"/>
                    </a:lnTo>
                    <a:lnTo>
                      <a:pt x="608" y="2637"/>
                    </a:lnTo>
                    <a:lnTo>
                      <a:pt x="582" y="2576"/>
                    </a:lnTo>
                    <a:lnTo>
                      <a:pt x="558" y="2515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90" y="2320"/>
                    </a:lnTo>
                    <a:lnTo>
                      <a:pt x="467" y="2254"/>
                    </a:lnTo>
                    <a:lnTo>
                      <a:pt x="447" y="2185"/>
                    </a:lnTo>
                    <a:lnTo>
                      <a:pt x="427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1" y="1895"/>
                    </a:lnTo>
                    <a:lnTo>
                      <a:pt x="353" y="1820"/>
                    </a:lnTo>
                    <a:lnTo>
                      <a:pt x="337" y="1744"/>
                    </a:lnTo>
                    <a:lnTo>
                      <a:pt x="322" y="1666"/>
                    </a:lnTo>
                    <a:lnTo>
                      <a:pt x="307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4" y="917"/>
                    </a:lnTo>
                    <a:lnTo>
                      <a:pt x="207" y="829"/>
                    </a:lnTo>
                    <a:lnTo>
                      <a:pt x="200" y="740"/>
                    </a:lnTo>
                    <a:lnTo>
                      <a:pt x="194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6"/>
                    </a:lnTo>
                    <a:lnTo>
                      <a:pt x="176" y="284"/>
                    </a:lnTo>
                    <a:lnTo>
                      <a:pt x="174" y="1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2" name="Freeform 1043"/>
              <p:cNvSpPr>
                <a:spLocks noChangeAspect="1"/>
              </p:cNvSpPr>
              <p:nvPr/>
            </p:nvSpPr>
            <p:spPr bwMode="auto">
              <a:xfrm>
                <a:off x="1624" y="3092"/>
                <a:ext cx="18" cy="34"/>
              </a:xfrm>
              <a:custGeom>
                <a:avLst/>
                <a:gdLst>
                  <a:gd name="T0" fmla="*/ 0 w 1654"/>
                  <a:gd name="T1" fmla="*/ 0 h 3766"/>
                  <a:gd name="T2" fmla="*/ 0 w 1654"/>
                  <a:gd name="T3" fmla="*/ 0 h 3766"/>
                  <a:gd name="T4" fmla="*/ 0 w 1654"/>
                  <a:gd name="T5" fmla="*/ 0 h 3766"/>
                  <a:gd name="T6" fmla="*/ 0 w 1654"/>
                  <a:gd name="T7" fmla="*/ 0 h 3766"/>
                  <a:gd name="T8" fmla="*/ 0 w 1654"/>
                  <a:gd name="T9" fmla="*/ 0 h 3766"/>
                  <a:gd name="T10" fmla="*/ 0 w 1654"/>
                  <a:gd name="T11" fmla="*/ 0 h 3766"/>
                  <a:gd name="T12" fmla="*/ 0 w 1654"/>
                  <a:gd name="T13" fmla="*/ 0 h 3766"/>
                  <a:gd name="T14" fmla="*/ 0 w 1654"/>
                  <a:gd name="T15" fmla="*/ 0 h 3766"/>
                  <a:gd name="T16" fmla="*/ 0 w 1654"/>
                  <a:gd name="T17" fmla="*/ 0 h 3766"/>
                  <a:gd name="T18" fmla="*/ 0 w 1654"/>
                  <a:gd name="T19" fmla="*/ 0 h 3766"/>
                  <a:gd name="T20" fmla="*/ 0 w 1654"/>
                  <a:gd name="T21" fmla="*/ 0 h 3766"/>
                  <a:gd name="T22" fmla="*/ 0 w 1654"/>
                  <a:gd name="T23" fmla="*/ 0 h 3766"/>
                  <a:gd name="T24" fmla="*/ 0 w 1654"/>
                  <a:gd name="T25" fmla="*/ 0 h 3766"/>
                  <a:gd name="T26" fmla="*/ 0 w 1654"/>
                  <a:gd name="T27" fmla="*/ 0 h 3766"/>
                  <a:gd name="T28" fmla="*/ 0 w 1654"/>
                  <a:gd name="T29" fmla="*/ 0 h 3766"/>
                  <a:gd name="T30" fmla="*/ 0 w 1654"/>
                  <a:gd name="T31" fmla="*/ 0 h 3766"/>
                  <a:gd name="T32" fmla="*/ 0 w 1654"/>
                  <a:gd name="T33" fmla="*/ 0 h 3766"/>
                  <a:gd name="T34" fmla="*/ 0 w 1654"/>
                  <a:gd name="T35" fmla="*/ 0 h 3766"/>
                  <a:gd name="T36" fmla="*/ 0 w 1654"/>
                  <a:gd name="T37" fmla="*/ 0 h 3766"/>
                  <a:gd name="T38" fmla="*/ 0 w 1654"/>
                  <a:gd name="T39" fmla="*/ 0 h 3766"/>
                  <a:gd name="T40" fmla="*/ 0 w 1654"/>
                  <a:gd name="T41" fmla="*/ 0 h 3766"/>
                  <a:gd name="T42" fmla="*/ 0 w 1654"/>
                  <a:gd name="T43" fmla="*/ 0 h 3766"/>
                  <a:gd name="T44" fmla="*/ 0 w 1654"/>
                  <a:gd name="T45" fmla="*/ 0 h 3766"/>
                  <a:gd name="T46" fmla="*/ 0 w 1654"/>
                  <a:gd name="T47" fmla="*/ 0 h 3766"/>
                  <a:gd name="T48" fmla="*/ 0 w 1654"/>
                  <a:gd name="T49" fmla="*/ 0 h 3766"/>
                  <a:gd name="T50" fmla="*/ 0 w 1654"/>
                  <a:gd name="T51" fmla="*/ 0 h 3766"/>
                  <a:gd name="T52" fmla="*/ 0 w 1654"/>
                  <a:gd name="T53" fmla="*/ 0 h 3766"/>
                  <a:gd name="T54" fmla="*/ 0 w 1654"/>
                  <a:gd name="T55" fmla="*/ 0 h 3766"/>
                  <a:gd name="T56" fmla="*/ 0 w 1654"/>
                  <a:gd name="T57" fmla="*/ 0 h 3766"/>
                  <a:gd name="T58" fmla="*/ 0 w 1654"/>
                  <a:gd name="T59" fmla="*/ 0 h 3766"/>
                  <a:gd name="T60" fmla="*/ 0 w 1654"/>
                  <a:gd name="T61" fmla="*/ 0 h 3766"/>
                  <a:gd name="T62" fmla="*/ 0 w 1654"/>
                  <a:gd name="T63" fmla="*/ 0 h 3766"/>
                  <a:gd name="T64" fmla="*/ 0 w 1654"/>
                  <a:gd name="T65" fmla="*/ 0 h 3766"/>
                  <a:gd name="T66" fmla="*/ 0 w 1654"/>
                  <a:gd name="T67" fmla="*/ 0 h 3766"/>
                  <a:gd name="T68" fmla="*/ 0 w 1654"/>
                  <a:gd name="T69" fmla="*/ 0 h 3766"/>
                  <a:gd name="T70" fmla="*/ 0 w 1654"/>
                  <a:gd name="T71" fmla="*/ 0 h 3766"/>
                  <a:gd name="T72" fmla="*/ 0 w 1654"/>
                  <a:gd name="T73" fmla="*/ 0 h 3766"/>
                  <a:gd name="T74" fmla="*/ 0 w 1654"/>
                  <a:gd name="T75" fmla="*/ 0 h 3766"/>
                  <a:gd name="T76" fmla="*/ 0 w 1654"/>
                  <a:gd name="T77" fmla="*/ 0 h 3766"/>
                  <a:gd name="T78" fmla="*/ 0 w 1654"/>
                  <a:gd name="T79" fmla="*/ 0 h 3766"/>
                  <a:gd name="T80" fmla="*/ 0 w 1654"/>
                  <a:gd name="T81" fmla="*/ 0 h 3766"/>
                  <a:gd name="T82" fmla="*/ 0 w 1654"/>
                  <a:gd name="T83" fmla="*/ 0 h 3766"/>
                  <a:gd name="T84" fmla="*/ 0 w 1654"/>
                  <a:gd name="T85" fmla="*/ 0 h 3766"/>
                  <a:gd name="T86" fmla="*/ 0 w 1654"/>
                  <a:gd name="T87" fmla="*/ 0 h 3766"/>
                  <a:gd name="T88" fmla="*/ 0 w 1654"/>
                  <a:gd name="T89" fmla="*/ 0 h 3766"/>
                  <a:gd name="T90" fmla="*/ 0 w 1654"/>
                  <a:gd name="T91" fmla="*/ 0 h 3766"/>
                  <a:gd name="T92" fmla="*/ 0 w 1654"/>
                  <a:gd name="T93" fmla="*/ 0 h 3766"/>
                  <a:gd name="T94" fmla="*/ 0 w 1654"/>
                  <a:gd name="T95" fmla="*/ 0 h 3766"/>
                  <a:gd name="T96" fmla="*/ 0 w 1654"/>
                  <a:gd name="T97" fmla="*/ 0 h 3766"/>
                  <a:gd name="T98" fmla="*/ 0 w 1654"/>
                  <a:gd name="T99" fmla="*/ 0 h 3766"/>
                  <a:gd name="T100" fmla="*/ 0 w 1654"/>
                  <a:gd name="T101" fmla="*/ 0 h 37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4"/>
                  <a:gd name="T154" fmla="*/ 0 h 3766"/>
                  <a:gd name="T155" fmla="*/ 1654 w 1654"/>
                  <a:gd name="T156" fmla="*/ 3766 h 37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4" h="3766">
                    <a:moveTo>
                      <a:pt x="1654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30" y="8"/>
                    </a:lnTo>
                    <a:lnTo>
                      <a:pt x="1505" y="11"/>
                    </a:lnTo>
                    <a:lnTo>
                      <a:pt x="1482" y="15"/>
                    </a:lnTo>
                    <a:lnTo>
                      <a:pt x="1457" y="20"/>
                    </a:lnTo>
                    <a:lnTo>
                      <a:pt x="1433" y="25"/>
                    </a:lnTo>
                    <a:lnTo>
                      <a:pt x="1409" y="30"/>
                    </a:lnTo>
                    <a:lnTo>
                      <a:pt x="1386" y="36"/>
                    </a:lnTo>
                    <a:lnTo>
                      <a:pt x="1363" y="43"/>
                    </a:lnTo>
                    <a:lnTo>
                      <a:pt x="1339" y="51"/>
                    </a:lnTo>
                    <a:lnTo>
                      <a:pt x="1317" y="59"/>
                    </a:lnTo>
                    <a:lnTo>
                      <a:pt x="1295" y="67"/>
                    </a:lnTo>
                    <a:lnTo>
                      <a:pt x="1271" y="77"/>
                    </a:lnTo>
                    <a:lnTo>
                      <a:pt x="1249" y="87"/>
                    </a:lnTo>
                    <a:lnTo>
                      <a:pt x="1227" y="97"/>
                    </a:lnTo>
                    <a:lnTo>
                      <a:pt x="1205" y="108"/>
                    </a:lnTo>
                    <a:lnTo>
                      <a:pt x="1183" y="119"/>
                    </a:lnTo>
                    <a:lnTo>
                      <a:pt x="1161" y="131"/>
                    </a:lnTo>
                    <a:lnTo>
                      <a:pt x="1140" y="143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8"/>
                    </a:lnTo>
                    <a:lnTo>
                      <a:pt x="1016" y="229"/>
                    </a:lnTo>
                    <a:lnTo>
                      <a:pt x="976" y="262"/>
                    </a:lnTo>
                    <a:lnTo>
                      <a:pt x="937" y="296"/>
                    </a:lnTo>
                    <a:lnTo>
                      <a:pt x="899" y="333"/>
                    </a:lnTo>
                    <a:lnTo>
                      <a:pt x="862" y="371"/>
                    </a:lnTo>
                    <a:lnTo>
                      <a:pt x="825" y="410"/>
                    </a:lnTo>
                    <a:lnTo>
                      <a:pt x="790" y="453"/>
                    </a:lnTo>
                    <a:lnTo>
                      <a:pt x="754" y="496"/>
                    </a:lnTo>
                    <a:lnTo>
                      <a:pt x="721" y="542"/>
                    </a:lnTo>
                    <a:lnTo>
                      <a:pt x="687" y="590"/>
                    </a:lnTo>
                    <a:lnTo>
                      <a:pt x="655" y="638"/>
                    </a:lnTo>
                    <a:lnTo>
                      <a:pt x="623" y="689"/>
                    </a:lnTo>
                    <a:lnTo>
                      <a:pt x="592" y="741"/>
                    </a:lnTo>
                    <a:lnTo>
                      <a:pt x="562" y="795"/>
                    </a:lnTo>
                    <a:lnTo>
                      <a:pt x="532" y="851"/>
                    </a:lnTo>
                    <a:lnTo>
                      <a:pt x="504" y="907"/>
                    </a:lnTo>
                    <a:lnTo>
                      <a:pt x="476" y="966"/>
                    </a:lnTo>
                    <a:lnTo>
                      <a:pt x="450" y="1027"/>
                    </a:lnTo>
                    <a:lnTo>
                      <a:pt x="424" y="1088"/>
                    </a:lnTo>
                    <a:lnTo>
                      <a:pt x="398" y="1152"/>
                    </a:lnTo>
                    <a:lnTo>
                      <a:pt x="373" y="1217"/>
                    </a:lnTo>
                    <a:lnTo>
                      <a:pt x="349" y="1283"/>
                    </a:lnTo>
                    <a:lnTo>
                      <a:pt x="326" y="1351"/>
                    </a:lnTo>
                    <a:lnTo>
                      <a:pt x="303" y="1420"/>
                    </a:lnTo>
                    <a:lnTo>
                      <a:pt x="282" y="1491"/>
                    </a:lnTo>
                    <a:lnTo>
                      <a:pt x="261" y="1563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7"/>
                    </a:lnTo>
                    <a:lnTo>
                      <a:pt x="185" y="1865"/>
                    </a:lnTo>
                    <a:lnTo>
                      <a:pt x="168" y="1944"/>
                    </a:lnTo>
                    <a:lnTo>
                      <a:pt x="152" y="2024"/>
                    </a:lnTo>
                    <a:lnTo>
                      <a:pt x="138" y="2106"/>
                    </a:lnTo>
                    <a:lnTo>
                      <a:pt x="122" y="2188"/>
                    </a:lnTo>
                    <a:lnTo>
                      <a:pt x="109" y="2272"/>
                    </a:lnTo>
                    <a:lnTo>
                      <a:pt x="96" y="2358"/>
                    </a:lnTo>
                    <a:lnTo>
                      <a:pt x="84" y="2444"/>
                    </a:lnTo>
                    <a:lnTo>
                      <a:pt x="72" y="2531"/>
                    </a:lnTo>
                    <a:lnTo>
                      <a:pt x="62" y="2620"/>
                    </a:lnTo>
                    <a:lnTo>
                      <a:pt x="52" y="2710"/>
                    </a:lnTo>
                    <a:lnTo>
                      <a:pt x="43" y="2801"/>
                    </a:lnTo>
                    <a:lnTo>
                      <a:pt x="35" y="2893"/>
                    </a:lnTo>
                    <a:lnTo>
                      <a:pt x="28" y="2986"/>
                    </a:lnTo>
                    <a:lnTo>
                      <a:pt x="22" y="3080"/>
                    </a:lnTo>
                    <a:lnTo>
                      <a:pt x="17" y="3176"/>
                    </a:lnTo>
                    <a:lnTo>
                      <a:pt x="11" y="3272"/>
                    </a:lnTo>
                    <a:lnTo>
                      <a:pt x="7" y="3369"/>
                    </a:lnTo>
                    <a:lnTo>
                      <a:pt x="4" y="3467"/>
                    </a:lnTo>
                    <a:lnTo>
                      <a:pt x="2" y="3566"/>
                    </a:lnTo>
                    <a:lnTo>
                      <a:pt x="1" y="3666"/>
                    </a:lnTo>
                    <a:lnTo>
                      <a:pt x="0" y="3766"/>
                    </a:lnTo>
                    <a:lnTo>
                      <a:pt x="173" y="3766"/>
                    </a:lnTo>
                    <a:lnTo>
                      <a:pt x="173" y="3667"/>
                    </a:lnTo>
                    <a:lnTo>
                      <a:pt x="174" y="3568"/>
                    </a:lnTo>
                    <a:lnTo>
                      <a:pt x="176" y="3471"/>
                    </a:lnTo>
                    <a:lnTo>
                      <a:pt x="179" y="3374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4" y="3091"/>
                    </a:lnTo>
                    <a:lnTo>
                      <a:pt x="200" y="2998"/>
                    </a:lnTo>
                    <a:lnTo>
                      <a:pt x="207" y="2906"/>
                    </a:lnTo>
                    <a:lnTo>
                      <a:pt x="214" y="2816"/>
                    </a:lnTo>
                    <a:lnTo>
                      <a:pt x="223" y="2727"/>
                    </a:lnTo>
                    <a:lnTo>
                      <a:pt x="233" y="2639"/>
                    </a:lnTo>
                    <a:lnTo>
                      <a:pt x="243" y="2552"/>
                    </a:lnTo>
                    <a:lnTo>
                      <a:pt x="254" y="2466"/>
                    </a:lnTo>
                    <a:lnTo>
                      <a:pt x="266" y="2381"/>
                    </a:lnTo>
                    <a:lnTo>
                      <a:pt x="279" y="2298"/>
                    </a:lnTo>
                    <a:lnTo>
                      <a:pt x="292" y="2216"/>
                    </a:lnTo>
                    <a:lnTo>
                      <a:pt x="307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1" y="1827"/>
                    </a:lnTo>
                    <a:lnTo>
                      <a:pt x="389" y="1752"/>
                    </a:lnTo>
                    <a:lnTo>
                      <a:pt x="407" y="1680"/>
                    </a:lnTo>
                    <a:lnTo>
                      <a:pt x="427" y="1608"/>
                    </a:lnTo>
                    <a:lnTo>
                      <a:pt x="447" y="1540"/>
                    </a:lnTo>
                    <a:lnTo>
                      <a:pt x="467" y="1471"/>
                    </a:lnTo>
                    <a:lnTo>
                      <a:pt x="490" y="1404"/>
                    </a:lnTo>
                    <a:lnTo>
                      <a:pt x="511" y="1339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3"/>
                    </a:lnTo>
                    <a:lnTo>
                      <a:pt x="607" y="1094"/>
                    </a:lnTo>
                    <a:lnTo>
                      <a:pt x="633" y="1038"/>
                    </a:lnTo>
                    <a:lnTo>
                      <a:pt x="659" y="982"/>
                    </a:lnTo>
                    <a:lnTo>
                      <a:pt x="686" y="928"/>
                    </a:lnTo>
                    <a:lnTo>
                      <a:pt x="714" y="876"/>
                    </a:lnTo>
                    <a:lnTo>
                      <a:pt x="742" y="825"/>
                    </a:lnTo>
                    <a:lnTo>
                      <a:pt x="770" y="777"/>
                    </a:lnTo>
                    <a:lnTo>
                      <a:pt x="800" y="730"/>
                    </a:lnTo>
                    <a:lnTo>
                      <a:pt x="830" y="685"/>
                    </a:lnTo>
                    <a:lnTo>
                      <a:pt x="860" y="642"/>
                    </a:lnTo>
                    <a:lnTo>
                      <a:pt x="892" y="601"/>
                    </a:lnTo>
                    <a:lnTo>
                      <a:pt x="923" y="561"/>
                    </a:lnTo>
                    <a:lnTo>
                      <a:pt x="955" y="523"/>
                    </a:lnTo>
                    <a:lnTo>
                      <a:pt x="987" y="487"/>
                    </a:lnTo>
                    <a:lnTo>
                      <a:pt x="1020" y="454"/>
                    </a:lnTo>
                    <a:lnTo>
                      <a:pt x="1053" y="422"/>
                    </a:lnTo>
                    <a:lnTo>
                      <a:pt x="1088" y="391"/>
                    </a:lnTo>
                    <a:lnTo>
                      <a:pt x="1123" y="363"/>
                    </a:lnTo>
                    <a:lnTo>
                      <a:pt x="1157" y="337"/>
                    </a:lnTo>
                    <a:lnTo>
                      <a:pt x="1193" y="312"/>
                    </a:lnTo>
                    <a:lnTo>
                      <a:pt x="1210" y="301"/>
                    </a:lnTo>
                    <a:lnTo>
                      <a:pt x="1228" y="290"/>
                    </a:lnTo>
                    <a:lnTo>
                      <a:pt x="1246" y="280"/>
                    </a:lnTo>
                    <a:lnTo>
                      <a:pt x="1264" y="270"/>
                    </a:lnTo>
                    <a:lnTo>
                      <a:pt x="1282" y="260"/>
                    </a:lnTo>
                    <a:lnTo>
                      <a:pt x="1301" y="251"/>
                    </a:lnTo>
                    <a:lnTo>
                      <a:pt x="1320" y="243"/>
                    </a:lnTo>
                    <a:lnTo>
                      <a:pt x="1338" y="234"/>
                    </a:lnTo>
                    <a:lnTo>
                      <a:pt x="1357" y="227"/>
                    </a:lnTo>
                    <a:lnTo>
                      <a:pt x="1376" y="219"/>
                    </a:lnTo>
                    <a:lnTo>
                      <a:pt x="1395" y="213"/>
                    </a:lnTo>
                    <a:lnTo>
                      <a:pt x="1414" y="207"/>
                    </a:lnTo>
                    <a:lnTo>
                      <a:pt x="1433" y="201"/>
                    </a:lnTo>
                    <a:lnTo>
                      <a:pt x="1452" y="196"/>
                    </a:lnTo>
                    <a:lnTo>
                      <a:pt x="1472" y="191"/>
                    </a:lnTo>
                    <a:lnTo>
                      <a:pt x="1491" y="187"/>
                    </a:lnTo>
                    <a:lnTo>
                      <a:pt x="1511" y="184"/>
                    </a:lnTo>
                    <a:lnTo>
                      <a:pt x="1531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2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4" y="171"/>
                    </a:lnTo>
                    <a:lnTo>
                      <a:pt x="1654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3" name="AutoShape 98"/>
              <p:cNvSpPr>
                <a:spLocks noChangeAspect="1" noChangeArrowheads="1" noTextEdit="1"/>
              </p:cNvSpPr>
              <p:nvPr/>
            </p:nvSpPr>
            <p:spPr bwMode="auto">
              <a:xfrm>
                <a:off x="1106" y="3224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4" name="Oval 1045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7" cy="68"/>
              </a:xfrm>
              <a:prstGeom prst="ellips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5" name="Oval 1046"/>
              <p:cNvSpPr>
                <a:spLocks noChangeAspect="1" noChangeArrowheads="1"/>
              </p:cNvSpPr>
              <p:nvPr/>
            </p:nvSpPr>
            <p:spPr bwMode="auto">
              <a:xfrm>
                <a:off x="1158" y="3250"/>
                <a:ext cx="63" cy="68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6" name="Freeform 1047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7" name="Freeform 1048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33" cy="17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8" name="Freeform 1049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59" name="Freeform 1050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33" cy="17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5"/>
                    </a:lnTo>
                    <a:lnTo>
                      <a:pt x="203" y="25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0" name="Freeform 1051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1" name="Freeform 1052"/>
              <p:cNvSpPr>
                <a:spLocks noChangeAspect="1"/>
              </p:cNvSpPr>
              <p:nvPr/>
            </p:nvSpPr>
            <p:spPr bwMode="auto">
              <a:xfrm>
                <a:off x="1121" y="3292"/>
                <a:ext cx="129" cy="21"/>
              </a:xfrm>
              <a:custGeom>
                <a:avLst/>
                <a:gdLst>
                  <a:gd name="T0" fmla="*/ 1 w 219"/>
                  <a:gd name="T1" fmla="*/ 1 h 36"/>
                  <a:gd name="T2" fmla="*/ 1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0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1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219" y="11"/>
                    </a:moveTo>
                    <a:lnTo>
                      <a:pt x="219" y="26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0" y="17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219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2" name="Freeform 1053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3" name="Freeform 1054"/>
              <p:cNvSpPr>
                <a:spLocks noChangeAspect="1"/>
              </p:cNvSpPr>
              <p:nvPr/>
            </p:nvSpPr>
            <p:spPr bwMode="auto">
              <a:xfrm>
                <a:off x="1121" y="3258"/>
                <a:ext cx="129" cy="21"/>
              </a:xfrm>
              <a:custGeom>
                <a:avLst/>
                <a:gdLst>
                  <a:gd name="T0" fmla="*/ 0 w 219"/>
                  <a:gd name="T1" fmla="*/ 1 h 36"/>
                  <a:gd name="T2" fmla="*/ 0 w 219"/>
                  <a:gd name="T3" fmla="*/ 1 h 36"/>
                  <a:gd name="T4" fmla="*/ 1 w 219"/>
                  <a:gd name="T5" fmla="*/ 1 h 36"/>
                  <a:gd name="T6" fmla="*/ 1 w 219"/>
                  <a:gd name="T7" fmla="*/ 1 h 36"/>
                  <a:gd name="T8" fmla="*/ 1 w 219"/>
                  <a:gd name="T9" fmla="*/ 1 h 36"/>
                  <a:gd name="T10" fmla="*/ 1 w 219"/>
                  <a:gd name="T11" fmla="*/ 0 h 36"/>
                  <a:gd name="T12" fmla="*/ 1 w 219"/>
                  <a:gd name="T13" fmla="*/ 1 h 36"/>
                  <a:gd name="T14" fmla="*/ 0 w 219"/>
                  <a:gd name="T15" fmla="*/ 1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9"/>
                  <a:gd name="T25" fmla="*/ 0 h 36"/>
                  <a:gd name="T26" fmla="*/ 219 w 219"/>
                  <a:gd name="T27" fmla="*/ 36 h 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9" h="36">
                    <a:moveTo>
                      <a:pt x="0" y="11"/>
                    </a:moveTo>
                    <a:lnTo>
                      <a:pt x="0" y="26"/>
                    </a:lnTo>
                    <a:lnTo>
                      <a:pt x="203" y="26"/>
                    </a:lnTo>
                    <a:lnTo>
                      <a:pt x="203" y="36"/>
                    </a:lnTo>
                    <a:lnTo>
                      <a:pt x="219" y="17"/>
                    </a:lnTo>
                    <a:lnTo>
                      <a:pt x="203" y="0"/>
                    </a:lnTo>
                    <a:lnTo>
                      <a:pt x="20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4" name="AutoShape 109"/>
              <p:cNvSpPr>
                <a:spLocks noChangeAspect="1" noChangeArrowheads="1" noTextEdit="1"/>
              </p:cNvSpPr>
              <p:nvPr/>
            </p:nvSpPr>
            <p:spPr bwMode="auto">
              <a:xfrm>
                <a:off x="1283" y="3075"/>
                <a:ext cx="144" cy="9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5" name="Freeform 1056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6" name="Freeform 1057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2"/>
                  <a:gd name="T1" fmla="*/ 1 h 26"/>
                  <a:gd name="T2" fmla="*/ 0 w 82"/>
                  <a:gd name="T3" fmla="*/ 1 h 26"/>
                  <a:gd name="T4" fmla="*/ 1 w 82"/>
                  <a:gd name="T5" fmla="*/ 1 h 26"/>
                  <a:gd name="T6" fmla="*/ 1 w 82"/>
                  <a:gd name="T7" fmla="*/ 1 h 26"/>
                  <a:gd name="T8" fmla="*/ 1 w 82"/>
                  <a:gd name="T9" fmla="*/ 1 h 26"/>
                  <a:gd name="T10" fmla="*/ 1 w 82"/>
                  <a:gd name="T11" fmla="*/ 0 h 26"/>
                  <a:gd name="T12" fmla="*/ 1 w 82"/>
                  <a:gd name="T13" fmla="*/ 1 h 26"/>
                  <a:gd name="T14" fmla="*/ 0 w 82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26"/>
                  <a:gd name="T26" fmla="*/ 82 w 8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26">
                    <a:moveTo>
                      <a:pt x="0" y="7"/>
                    </a:moveTo>
                    <a:lnTo>
                      <a:pt x="0" y="19"/>
                    </a:lnTo>
                    <a:lnTo>
                      <a:pt x="70" y="19"/>
                    </a:lnTo>
                    <a:lnTo>
                      <a:pt x="70" y="26"/>
                    </a:lnTo>
                    <a:lnTo>
                      <a:pt x="82" y="13"/>
                    </a:lnTo>
                    <a:lnTo>
                      <a:pt x="70" y="0"/>
                    </a:lnTo>
                    <a:lnTo>
                      <a:pt x="7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7" name="Freeform 1058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8" name="Freeform 1059"/>
              <p:cNvSpPr>
                <a:spLocks noChangeAspect="1"/>
              </p:cNvSpPr>
              <p:nvPr/>
            </p:nvSpPr>
            <p:spPr bwMode="auto">
              <a:xfrm>
                <a:off x="1350" y="3122"/>
                <a:ext cx="52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9"/>
                    </a:lnTo>
                    <a:lnTo>
                      <a:pt x="71" y="19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69" name="Freeform 1060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0" name="Freeform 1061"/>
              <p:cNvSpPr>
                <a:spLocks noChangeAspect="1"/>
              </p:cNvSpPr>
              <p:nvPr/>
            </p:nvSpPr>
            <p:spPr bwMode="auto">
              <a:xfrm>
                <a:off x="1346" y="3092"/>
                <a:ext cx="48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6" y="50"/>
                    </a:lnTo>
                    <a:lnTo>
                      <a:pt x="71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1" name="Freeform 1062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2" name="Freeform 1063"/>
              <p:cNvSpPr>
                <a:spLocks noChangeAspect="1"/>
              </p:cNvSpPr>
              <p:nvPr/>
            </p:nvSpPr>
            <p:spPr bwMode="auto">
              <a:xfrm>
                <a:off x="1346" y="3135"/>
                <a:ext cx="48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6" y="0"/>
                    </a:lnTo>
                    <a:lnTo>
                      <a:pt x="71" y="34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3" name="Freeform 1064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4" name="Freeform 1065"/>
              <p:cNvSpPr>
                <a:spLocks noChangeAspect="1"/>
              </p:cNvSpPr>
              <p:nvPr/>
            </p:nvSpPr>
            <p:spPr bwMode="auto">
              <a:xfrm>
                <a:off x="1295" y="3122"/>
                <a:ext cx="48" cy="13"/>
              </a:xfrm>
              <a:custGeom>
                <a:avLst/>
                <a:gdLst>
                  <a:gd name="T0" fmla="*/ 0 w 83"/>
                  <a:gd name="T1" fmla="*/ 1 h 26"/>
                  <a:gd name="T2" fmla="*/ 0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0 h 26"/>
                  <a:gd name="T12" fmla="*/ 1 w 83"/>
                  <a:gd name="T13" fmla="*/ 1 h 26"/>
                  <a:gd name="T14" fmla="*/ 0 w 83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26"/>
                  <a:gd name="T26" fmla="*/ 83 w 8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26">
                    <a:moveTo>
                      <a:pt x="0" y="7"/>
                    </a:moveTo>
                    <a:lnTo>
                      <a:pt x="0" y="18"/>
                    </a:lnTo>
                    <a:lnTo>
                      <a:pt x="71" y="18"/>
                    </a:lnTo>
                    <a:lnTo>
                      <a:pt x="71" y="26"/>
                    </a:lnTo>
                    <a:lnTo>
                      <a:pt x="83" y="13"/>
                    </a:ln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5" name="Freeform 1066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6" name="Freeform 1067"/>
              <p:cNvSpPr>
                <a:spLocks noChangeAspect="1"/>
              </p:cNvSpPr>
              <p:nvPr/>
            </p:nvSpPr>
            <p:spPr bwMode="auto">
              <a:xfrm>
                <a:off x="1354" y="3122"/>
                <a:ext cx="48" cy="13"/>
              </a:xfrm>
              <a:custGeom>
                <a:avLst/>
                <a:gdLst>
                  <a:gd name="T0" fmla="*/ 0 w 84"/>
                  <a:gd name="T1" fmla="*/ 1 h 26"/>
                  <a:gd name="T2" fmla="*/ 0 w 84"/>
                  <a:gd name="T3" fmla="*/ 1 h 26"/>
                  <a:gd name="T4" fmla="*/ 1 w 84"/>
                  <a:gd name="T5" fmla="*/ 1 h 26"/>
                  <a:gd name="T6" fmla="*/ 1 w 84"/>
                  <a:gd name="T7" fmla="*/ 1 h 26"/>
                  <a:gd name="T8" fmla="*/ 1 w 84"/>
                  <a:gd name="T9" fmla="*/ 1 h 26"/>
                  <a:gd name="T10" fmla="*/ 1 w 84"/>
                  <a:gd name="T11" fmla="*/ 0 h 26"/>
                  <a:gd name="T12" fmla="*/ 1 w 84"/>
                  <a:gd name="T13" fmla="*/ 1 h 26"/>
                  <a:gd name="T14" fmla="*/ 0 w 84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"/>
                  <a:gd name="T25" fmla="*/ 0 h 26"/>
                  <a:gd name="T26" fmla="*/ 84 w 84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" h="26">
                    <a:moveTo>
                      <a:pt x="0" y="7"/>
                    </a:moveTo>
                    <a:lnTo>
                      <a:pt x="0" y="18"/>
                    </a:lnTo>
                    <a:lnTo>
                      <a:pt x="72" y="18"/>
                    </a:lnTo>
                    <a:lnTo>
                      <a:pt x="72" y="26"/>
                    </a:lnTo>
                    <a:lnTo>
                      <a:pt x="84" y="13"/>
                    </a:lnTo>
                    <a:lnTo>
                      <a:pt x="72" y="0"/>
                    </a:lnTo>
                    <a:lnTo>
                      <a:pt x="7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7" name="Freeform 1068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8" name="Freeform 1069"/>
              <p:cNvSpPr>
                <a:spLocks noChangeAspect="1"/>
              </p:cNvSpPr>
              <p:nvPr/>
            </p:nvSpPr>
            <p:spPr bwMode="auto">
              <a:xfrm>
                <a:off x="1350" y="3096"/>
                <a:ext cx="44" cy="26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1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0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39"/>
                    </a:moveTo>
                    <a:lnTo>
                      <a:pt x="5" y="50"/>
                    </a:lnTo>
                    <a:lnTo>
                      <a:pt x="70" y="17"/>
                    </a:lnTo>
                    <a:lnTo>
                      <a:pt x="72" y="24"/>
                    </a:lnTo>
                    <a:lnTo>
                      <a:pt x="77" y="7"/>
                    </a:lnTo>
                    <a:lnTo>
                      <a:pt x="62" y="0"/>
                    </a:lnTo>
                    <a:lnTo>
                      <a:pt x="65" y="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79" name="Freeform 1070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0" name="Freeform 1071"/>
              <p:cNvSpPr>
                <a:spLocks noChangeAspect="1"/>
              </p:cNvSpPr>
              <p:nvPr/>
            </p:nvSpPr>
            <p:spPr bwMode="auto">
              <a:xfrm>
                <a:off x="1350" y="3135"/>
                <a:ext cx="44" cy="30"/>
              </a:xfrm>
              <a:custGeom>
                <a:avLst/>
                <a:gdLst>
                  <a:gd name="T0" fmla="*/ 0 w 77"/>
                  <a:gd name="T1" fmla="*/ 1 h 50"/>
                  <a:gd name="T2" fmla="*/ 1 w 77"/>
                  <a:gd name="T3" fmla="*/ 0 h 50"/>
                  <a:gd name="T4" fmla="*/ 1 w 77"/>
                  <a:gd name="T5" fmla="*/ 1 h 50"/>
                  <a:gd name="T6" fmla="*/ 1 w 77"/>
                  <a:gd name="T7" fmla="*/ 1 h 50"/>
                  <a:gd name="T8" fmla="*/ 1 w 77"/>
                  <a:gd name="T9" fmla="*/ 1 h 50"/>
                  <a:gd name="T10" fmla="*/ 1 w 77"/>
                  <a:gd name="T11" fmla="*/ 1 h 50"/>
                  <a:gd name="T12" fmla="*/ 1 w 77"/>
                  <a:gd name="T13" fmla="*/ 1 h 50"/>
                  <a:gd name="T14" fmla="*/ 0 w 77"/>
                  <a:gd name="T15" fmla="*/ 1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50"/>
                  <a:gd name="T26" fmla="*/ 77 w 77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50">
                    <a:moveTo>
                      <a:pt x="0" y="11"/>
                    </a:moveTo>
                    <a:lnTo>
                      <a:pt x="5" y="0"/>
                    </a:lnTo>
                    <a:lnTo>
                      <a:pt x="70" y="33"/>
                    </a:lnTo>
                    <a:lnTo>
                      <a:pt x="72" y="26"/>
                    </a:lnTo>
                    <a:lnTo>
                      <a:pt x="77" y="43"/>
                    </a:lnTo>
                    <a:lnTo>
                      <a:pt x="62" y="50"/>
                    </a:lnTo>
                    <a:lnTo>
                      <a:pt x="65" y="4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1" name="Rectangle 1072"/>
              <p:cNvSpPr>
                <a:spLocks noChangeAspect="1" noChangeArrowheads="1"/>
              </p:cNvSpPr>
              <p:nvPr/>
            </p:nvSpPr>
            <p:spPr bwMode="auto">
              <a:xfrm>
                <a:off x="1446" y="3207"/>
                <a:ext cx="55" cy="94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2" name="AutoShape 127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301"/>
                <a:ext cx="55" cy="51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3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1505" y="3203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4" name="Rectangle 1075"/>
              <p:cNvSpPr>
                <a:spLocks noChangeAspect="1" noChangeArrowheads="1"/>
              </p:cNvSpPr>
              <p:nvPr/>
            </p:nvSpPr>
            <p:spPr bwMode="auto">
              <a:xfrm>
                <a:off x="1446" y="3049"/>
                <a:ext cx="55" cy="98"/>
              </a:xfrm>
              <a:prstGeom prst="rect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5" name="AutoShape 130"/>
              <p:cNvSpPr>
                <a:spLocks noChangeAspect="1" noChangeArrowheads="1"/>
              </p:cNvSpPr>
              <p:nvPr/>
            </p:nvSpPr>
            <p:spPr bwMode="auto">
              <a:xfrm flipV="1">
                <a:off x="1446" y="3147"/>
                <a:ext cx="55" cy="47"/>
              </a:xfrm>
              <a:prstGeom prst="rtTriangle">
                <a:avLst/>
              </a:prstGeom>
              <a:solidFill>
                <a:srgbClr val="00688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6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1505" y="3045"/>
                <a:ext cx="0" cy="102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7" name="Rectangle 1078"/>
              <p:cNvSpPr>
                <a:spLocks noChangeAspect="1" noChangeArrowheads="1"/>
              </p:cNvSpPr>
              <p:nvPr/>
            </p:nvSpPr>
            <p:spPr bwMode="auto">
              <a:xfrm>
                <a:off x="1505" y="3309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8" name="AutoShape 133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305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89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1442" y="3305"/>
                <a:ext cx="63" cy="55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0" name="Line 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305"/>
                <a:ext cx="111" cy="0"/>
              </a:xfrm>
              <a:prstGeom prst="line">
                <a:avLst/>
              </a:prstGeom>
              <a:noFill/>
              <a:ln w="1905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1" name="Rectangle 1082"/>
              <p:cNvSpPr>
                <a:spLocks noChangeAspect="1" noChangeArrowheads="1"/>
              </p:cNvSpPr>
              <p:nvPr/>
            </p:nvSpPr>
            <p:spPr bwMode="auto">
              <a:xfrm>
                <a:off x="1505" y="3152"/>
                <a:ext cx="107" cy="47"/>
              </a:xfrm>
              <a:prstGeom prst="rect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2" name="AutoShape 137"/>
              <p:cNvSpPr>
                <a:spLocks noChangeAspect="1" noChangeArrowheads="1"/>
              </p:cNvSpPr>
              <p:nvPr/>
            </p:nvSpPr>
            <p:spPr bwMode="auto">
              <a:xfrm flipH="1">
                <a:off x="1446" y="3147"/>
                <a:ext cx="59" cy="51"/>
              </a:xfrm>
              <a:prstGeom prst="rtTriangle">
                <a:avLst/>
              </a:prstGeom>
              <a:solidFill>
                <a:srgbClr val="008CCF"/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3" name="Line 138"/>
              <p:cNvSpPr>
                <a:spLocks noChangeAspect="1" noChangeShapeType="1"/>
              </p:cNvSpPr>
              <p:nvPr/>
            </p:nvSpPr>
            <p:spPr bwMode="auto">
              <a:xfrm flipV="1">
                <a:off x="1442" y="3143"/>
                <a:ext cx="63" cy="6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4" name="Line 1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02" y="3143"/>
                <a:ext cx="111" cy="0"/>
              </a:xfrm>
              <a:prstGeom prst="line">
                <a:avLst/>
              </a:prstGeom>
              <a:noFill/>
              <a:ln w="12700">
                <a:solidFill>
                  <a:srgbClr val="0183B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5" name="Freeform 1086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6" name="Freeform 1087"/>
              <p:cNvSpPr>
                <a:spLocks noChangeAspect="1"/>
              </p:cNvSpPr>
              <p:nvPr/>
            </p:nvSpPr>
            <p:spPr bwMode="auto">
              <a:xfrm>
                <a:off x="1531" y="3096"/>
                <a:ext cx="33" cy="60"/>
              </a:xfrm>
              <a:custGeom>
                <a:avLst/>
                <a:gdLst>
                  <a:gd name="T0" fmla="*/ 0 w 3133"/>
                  <a:gd name="T1" fmla="*/ 0 h 7363"/>
                  <a:gd name="T2" fmla="*/ 0 w 3133"/>
                  <a:gd name="T3" fmla="*/ 0 h 7363"/>
                  <a:gd name="T4" fmla="*/ 0 w 3133"/>
                  <a:gd name="T5" fmla="*/ 0 h 7363"/>
                  <a:gd name="T6" fmla="*/ 0 w 3133"/>
                  <a:gd name="T7" fmla="*/ 0 h 7363"/>
                  <a:gd name="T8" fmla="*/ 0 w 3133"/>
                  <a:gd name="T9" fmla="*/ 0 h 7363"/>
                  <a:gd name="T10" fmla="*/ 0 w 3133"/>
                  <a:gd name="T11" fmla="*/ 0 h 7363"/>
                  <a:gd name="T12" fmla="*/ 0 w 3133"/>
                  <a:gd name="T13" fmla="*/ 0 h 7363"/>
                  <a:gd name="T14" fmla="*/ 0 w 3133"/>
                  <a:gd name="T15" fmla="*/ 0 h 7363"/>
                  <a:gd name="T16" fmla="*/ 0 w 3133"/>
                  <a:gd name="T17" fmla="*/ 0 h 7363"/>
                  <a:gd name="T18" fmla="*/ 0 w 3133"/>
                  <a:gd name="T19" fmla="*/ 0 h 7363"/>
                  <a:gd name="T20" fmla="*/ 0 w 3133"/>
                  <a:gd name="T21" fmla="*/ 0 h 7363"/>
                  <a:gd name="T22" fmla="*/ 0 w 3133"/>
                  <a:gd name="T23" fmla="*/ 0 h 7363"/>
                  <a:gd name="T24" fmla="*/ 0 w 3133"/>
                  <a:gd name="T25" fmla="*/ 0 h 7363"/>
                  <a:gd name="T26" fmla="*/ 0 w 3133"/>
                  <a:gd name="T27" fmla="*/ 0 h 7363"/>
                  <a:gd name="T28" fmla="*/ 0 w 3133"/>
                  <a:gd name="T29" fmla="*/ 0 h 7363"/>
                  <a:gd name="T30" fmla="*/ 0 w 3133"/>
                  <a:gd name="T31" fmla="*/ 0 h 7363"/>
                  <a:gd name="T32" fmla="*/ 0 w 3133"/>
                  <a:gd name="T33" fmla="*/ 0 h 7363"/>
                  <a:gd name="T34" fmla="*/ 0 w 3133"/>
                  <a:gd name="T35" fmla="*/ 0 h 7363"/>
                  <a:gd name="T36" fmla="*/ 0 w 3133"/>
                  <a:gd name="T37" fmla="*/ 0 h 7363"/>
                  <a:gd name="T38" fmla="*/ 0 w 3133"/>
                  <a:gd name="T39" fmla="*/ 0 h 7363"/>
                  <a:gd name="T40" fmla="*/ 0 w 3133"/>
                  <a:gd name="T41" fmla="*/ 0 h 7363"/>
                  <a:gd name="T42" fmla="*/ 0 w 3133"/>
                  <a:gd name="T43" fmla="*/ 0 h 7363"/>
                  <a:gd name="T44" fmla="*/ 0 w 3133"/>
                  <a:gd name="T45" fmla="*/ 0 h 7363"/>
                  <a:gd name="T46" fmla="*/ 0 w 3133"/>
                  <a:gd name="T47" fmla="*/ 0 h 7363"/>
                  <a:gd name="T48" fmla="*/ 0 w 3133"/>
                  <a:gd name="T49" fmla="*/ 0 h 7363"/>
                  <a:gd name="T50" fmla="*/ 0 w 3133"/>
                  <a:gd name="T51" fmla="*/ 0 h 7363"/>
                  <a:gd name="T52" fmla="*/ 0 w 3133"/>
                  <a:gd name="T53" fmla="*/ 0 h 7363"/>
                  <a:gd name="T54" fmla="*/ 0 w 3133"/>
                  <a:gd name="T55" fmla="*/ 0 h 7363"/>
                  <a:gd name="T56" fmla="*/ 0 w 3133"/>
                  <a:gd name="T57" fmla="*/ 0 h 7363"/>
                  <a:gd name="T58" fmla="*/ 0 w 3133"/>
                  <a:gd name="T59" fmla="*/ 0 h 7363"/>
                  <a:gd name="T60" fmla="*/ 0 w 3133"/>
                  <a:gd name="T61" fmla="*/ 0 h 7363"/>
                  <a:gd name="T62" fmla="*/ 0 w 3133"/>
                  <a:gd name="T63" fmla="*/ 0 h 7363"/>
                  <a:gd name="T64" fmla="*/ 0 w 3133"/>
                  <a:gd name="T65" fmla="*/ 0 h 7363"/>
                  <a:gd name="T66" fmla="*/ 0 w 3133"/>
                  <a:gd name="T67" fmla="*/ 0 h 7363"/>
                  <a:gd name="T68" fmla="*/ 0 w 3133"/>
                  <a:gd name="T69" fmla="*/ 0 h 7363"/>
                  <a:gd name="T70" fmla="*/ 0 w 3133"/>
                  <a:gd name="T71" fmla="*/ 0 h 7363"/>
                  <a:gd name="T72" fmla="*/ 0 w 3133"/>
                  <a:gd name="T73" fmla="*/ 0 h 7363"/>
                  <a:gd name="T74" fmla="*/ 0 w 3133"/>
                  <a:gd name="T75" fmla="*/ 0 h 7363"/>
                  <a:gd name="T76" fmla="*/ 0 w 3133"/>
                  <a:gd name="T77" fmla="*/ 0 h 7363"/>
                  <a:gd name="T78" fmla="*/ 0 w 3133"/>
                  <a:gd name="T79" fmla="*/ 0 h 7363"/>
                  <a:gd name="T80" fmla="*/ 0 w 3133"/>
                  <a:gd name="T81" fmla="*/ 0 h 7363"/>
                  <a:gd name="T82" fmla="*/ 0 w 3133"/>
                  <a:gd name="T83" fmla="*/ 0 h 7363"/>
                  <a:gd name="T84" fmla="*/ 0 w 3133"/>
                  <a:gd name="T85" fmla="*/ 0 h 73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33"/>
                  <a:gd name="T130" fmla="*/ 0 h 7363"/>
                  <a:gd name="T131" fmla="*/ 3133 w 3133"/>
                  <a:gd name="T132" fmla="*/ 7363 h 73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33" h="7363">
                    <a:moveTo>
                      <a:pt x="1567" y="0"/>
                    </a:moveTo>
                    <a:lnTo>
                      <a:pt x="1649" y="4"/>
                    </a:lnTo>
                    <a:lnTo>
                      <a:pt x="1730" y="18"/>
                    </a:lnTo>
                    <a:lnTo>
                      <a:pt x="1810" y="40"/>
                    </a:lnTo>
                    <a:lnTo>
                      <a:pt x="1887" y="70"/>
                    </a:lnTo>
                    <a:lnTo>
                      <a:pt x="1964" y="109"/>
                    </a:lnTo>
                    <a:lnTo>
                      <a:pt x="2039" y="156"/>
                    </a:lnTo>
                    <a:lnTo>
                      <a:pt x="2112" y="211"/>
                    </a:lnTo>
                    <a:lnTo>
                      <a:pt x="2184" y="274"/>
                    </a:lnTo>
                    <a:lnTo>
                      <a:pt x="2253" y="343"/>
                    </a:lnTo>
                    <a:lnTo>
                      <a:pt x="2320" y="421"/>
                    </a:lnTo>
                    <a:lnTo>
                      <a:pt x="2387" y="506"/>
                    </a:lnTo>
                    <a:lnTo>
                      <a:pt x="2450" y="598"/>
                    </a:lnTo>
                    <a:lnTo>
                      <a:pt x="2512" y="697"/>
                    </a:lnTo>
                    <a:lnTo>
                      <a:pt x="2570" y="804"/>
                    </a:lnTo>
                    <a:lnTo>
                      <a:pt x="2627" y="917"/>
                    </a:lnTo>
                    <a:lnTo>
                      <a:pt x="2681" y="1035"/>
                    </a:lnTo>
                    <a:lnTo>
                      <a:pt x="2732" y="1161"/>
                    </a:lnTo>
                    <a:lnTo>
                      <a:pt x="2781" y="1292"/>
                    </a:lnTo>
                    <a:lnTo>
                      <a:pt x="2827" y="1430"/>
                    </a:lnTo>
                    <a:lnTo>
                      <a:pt x="2870" y="1573"/>
                    </a:lnTo>
                    <a:lnTo>
                      <a:pt x="2911" y="1721"/>
                    </a:lnTo>
                    <a:lnTo>
                      <a:pt x="2948" y="1876"/>
                    </a:lnTo>
                    <a:lnTo>
                      <a:pt x="2982" y="2036"/>
                    </a:lnTo>
                    <a:lnTo>
                      <a:pt x="3012" y="2200"/>
                    </a:lnTo>
                    <a:lnTo>
                      <a:pt x="3040" y="2370"/>
                    </a:lnTo>
                    <a:lnTo>
                      <a:pt x="3064" y="2544"/>
                    </a:lnTo>
                    <a:lnTo>
                      <a:pt x="3086" y="2723"/>
                    </a:lnTo>
                    <a:lnTo>
                      <a:pt x="3103" y="2907"/>
                    </a:lnTo>
                    <a:lnTo>
                      <a:pt x="3116" y="3094"/>
                    </a:lnTo>
                    <a:lnTo>
                      <a:pt x="3125" y="3287"/>
                    </a:lnTo>
                    <a:lnTo>
                      <a:pt x="3131" y="3482"/>
                    </a:lnTo>
                    <a:lnTo>
                      <a:pt x="3133" y="3681"/>
                    </a:lnTo>
                    <a:lnTo>
                      <a:pt x="3131" y="3872"/>
                    </a:lnTo>
                    <a:lnTo>
                      <a:pt x="3125" y="4060"/>
                    </a:lnTo>
                    <a:lnTo>
                      <a:pt x="3116" y="4245"/>
                    </a:lnTo>
                    <a:lnTo>
                      <a:pt x="3103" y="4427"/>
                    </a:lnTo>
                    <a:lnTo>
                      <a:pt x="3086" y="4606"/>
                    </a:lnTo>
                    <a:lnTo>
                      <a:pt x="3064" y="4781"/>
                    </a:lnTo>
                    <a:lnTo>
                      <a:pt x="3040" y="4952"/>
                    </a:lnTo>
                    <a:lnTo>
                      <a:pt x="3012" y="5120"/>
                    </a:lnTo>
                    <a:lnTo>
                      <a:pt x="2982" y="5283"/>
                    </a:lnTo>
                    <a:lnTo>
                      <a:pt x="2948" y="5442"/>
                    </a:lnTo>
                    <a:lnTo>
                      <a:pt x="2911" y="5595"/>
                    </a:lnTo>
                    <a:lnTo>
                      <a:pt x="2870" y="5745"/>
                    </a:lnTo>
                    <a:lnTo>
                      <a:pt x="2827" y="5889"/>
                    </a:lnTo>
                    <a:lnTo>
                      <a:pt x="2781" y="6028"/>
                    </a:lnTo>
                    <a:lnTo>
                      <a:pt x="2732" y="6161"/>
                    </a:lnTo>
                    <a:lnTo>
                      <a:pt x="2681" y="6288"/>
                    </a:lnTo>
                    <a:lnTo>
                      <a:pt x="2627" y="6411"/>
                    </a:lnTo>
                    <a:lnTo>
                      <a:pt x="2570" y="6526"/>
                    </a:lnTo>
                    <a:lnTo>
                      <a:pt x="2512" y="6634"/>
                    </a:lnTo>
                    <a:lnTo>
                      <a:pt x="2450" y="6737"/>
                    </a:lnTo>
                    <a:lnTo>
                      <a:pt x="2387" y="6833"/>
                    </a:lnTo>
                    <a:lnTo>
                      <a:pt x="2320" y="6921"/>
                    </a:lnTo>
                    <a:lnTo>
                      <a:pt x="2253" y="7002"/>
                    </a:lnTo>
                    <a:lnTo>
                      <a:pt x="2184" y="7075"/>
                    </a:lnTo>
                    <a:lnTo>
                      <a:pt x="2112" y="7140"/>
                    </a:lnTo>
                    <a:lnTo>
                      <a:pt x="2039" y="7198"/>
                    </a:lnTo>
                    <a:lnTo>
                      <a:pt x="1964" y="7248"/>
                    </a:lnTo>
                    <a:lnTo>
                      <a:pt x="1887" y="7288"/>
                    </a:lnTo>
                    <a:lnTo>
                      <a:pt x="1810" y="7320"/>
                    </a:lnTo>
                    <a:lnTo>
                      <a:pt x="1730" y="7344"/>
                    </a:lnTo>
                    <a:lnTo>
                      <a:pt x="1649" y="7358"/>
                    </a:lnTo>
                    <a:lnTo>
                      <a:pt x="1567" y="7363"/>
                    </a:lnTo>
                    <a:lnTo>
                      <a:pt x="1477" y="7358"/>
                    </a:lnTo>
                    <a:lnTo>
                      <a:pt x="1388" y="7344"/>
                    </a:lnTo>
                    <a:lnTo>
                      <a:pt x="1302" y="7320"/>
                    </a:lnTo>
                    <a:lnTo>
                      <a:pt x="1218" y="7288"/>
                    </a:lnTo>
                    <a:lnTo>
                      <a:pt x="1138" y="7248"/>
                    </a:lnTo>
                    <a:lnTo>
                      <a:pt x="1059" y="7198"/>
                    </a:lnTo>
                    <a:lnTo>
                      <a:pt x="982" y="7140"/>
                    </a:lnTo>
                    <a:lnTo>
                      <a:pt x="909" y="7075"/>
                    </a:lnTo>
                    <a:lnTo>
                      <a:pt x="838" y="7002"/>
                    </a:lnTo>
                    <a:lnTo>
                      <a:pt x="770" y="6921"/>
                    </a:lnTo>
                    <a:lnTo>
                      <a:pt x="705" y="6833"/>
                    </a:lnTo>
                    <a:lnTo>
                      <a:pt x="642" y="6737"/>
                    </a:lnTo>
                    <a:lnTo>
                      <a:pt x="580" y="6634"/>
                    </a:lnTo>
                    <a:lnTo>
                      <a:pt x="523" y="6526"/>
                    </a:lnTo>
                    <a:lnTo>
                      <a:pt x="469" y="6411"/>
                    </a:lnTo>
                    <a:lnTo>
                      <a:pt x="417" y="6288"/>
                    </a:lnTo>
                    <a:lnTo>
                      <a:pt x="368" y="6161"/>
                    </a:lnTo>
                    <a:lnTo>
                      <a:pt x="322" y="6028"/>
                    </a:lnTo>
                    <a:lnTo>
                      <a:pt x="278" y="5889"/>
                    </a:lnTo>
                    <a:lnTo>
                      <a:pt x="239" y="5745"/>
                    </a:lnTo>
                    <a:lnTo>
                      <a:pt x="201" y="5595"/>
                    </a:lnTo>
                    <a:lnTo>
                      <a:pt x="166" y="5442"/>
                    </a:lnTo>
                    <a:lnTo>
                      <a:pt x="136" y="5283"/>
                    </a:lnTo>
                    <a:lnTo>
                      <a:pt x="107" y="5120"/>
                    </a:lnTo>
                    <a:lnTo>
                      <a:pt x="83" y="4952"/>
                    </a:lnTo>
                    <a:lnTo>
                      <a:pt x="62" y="4781"/>
                    </a:lnTo>
                    <a:lnTo>
                      <a:pt x="43" y="4606"/>
                    </a:lnTo>
                    <a:lnTo>
                      <a:pt x="28" y="4427"/>
                    </a:lnTo>
                    <a:lnTo>
                      <a:pt x="16" y="4245"/>
                    </a:lnTo>
                    <a:lnTo>
                      <a:pt x="8" y="4060"/>
                    </a:lnTo>
                    <a:lnTo>
                      <a:pt x="3" y="3872"/>
                    </a:lnTo>
                    <a:lnTo>
                      <a:pt x="0" y="3681"/>
                    </a:lnTo>
                    <a:lnTo>
                      <a:pt x="3" y="3482"/>
                    </a:lnTo>
                    <a:lnTo>
                      <a:pt x="8" y="3287"/>
                    </a:lnTo>
                    <a:lnTo>
                      <a:pt x="16" y="3094"/>
                    </a:lnTo>
                    <a:lnTo>
                      <a:pt x="28" y="2907"/>
                    </a:lnTo>
                    <a:lnTo>
                      <a:pt x="43" y="2723"/>
                    </a:lnTo>
                    <a:lnTo>
                      <a:pt x="62" y="2544"/>
                    </a:lnTo>
                    <a:lnTo>
                      <a:pt x="83" y="2370"/>
                    </a:lnTo>
                    <a:lnTo>
                      <a:pt x="107" y="2200"/>
                    </a:lnTo>
                    <a:lnTo>
                      <a:pt x="136" y="2036"/>
                    </a:lnTo>
                    <a:lnTo>
                      <a:pt x="166" y="1876"/>
                    </a:lnTo>
                    <a:lnTo>
                      <a:pt x="201" y="1721"/>
                    </a:lnTo>
                    <a:lnTo>
                      <a:pt x="239" y="1573"/>
                    </a:lnTo>
                    <a:lnTo>
                      <a:pt x="278" y="1430"/>
                    </a:lnTo>
                    <a:lnTo>
                      <a:pt x="322" y="1292"/>
                    </a:lnTo>
                    <a:lnTo>
                      <a:pt x="368" y="1161"/>
                    </a:lnTo>
                    <a:lnTo>
                      <a:pt x="417" y="1035"/>
                    </a:lnTo>
                    <a:lnTo>
                      <a:pt x="469" y="917"/>
                    </a:lnTo>
                    <a:lnTo>
                      <a:pt x="523" y="804"/>
                    </a:lnTo>
                    <a:lnTo>
                      <a:pt x="580" y="697"/>
                    </a:lnTo>
                    <a:lnTo>
                      <a:pt x="642" y="598"/>
                    </a:lnTo>
                    <a:lnTo>
                      <a:pt x="705" y="506"/>
                    </a:lnTo>
                    <a:lnTo>
                      <a:pt x="770" y="421"/>
                    </a:lnTo>
                    <a:lnTo>
                      <a:pt x="838" y="343"/>
                    </a:lnTo>
                    <a:lnTo>
                      <a:pt x="909" y="274"/>
                    </a:lnTo>
                    <a:lnTo>
                      <a:pt x="982" y="211"/>
                    </a:lnTo>
                    <a:lnTo>
                      <a:pt x="1059" y="156"/>
                    </a:lnTo>
                    <a:lnTo>
                      <a:pt x="1138" y="109"/>
                    </a:lnTo>
                    <a:lnTo>
                      <a:pt x="1218" y="70"/>
                    </a:lnTo>
                    <a:lnTo>
                      <a:pt x="1302" y="40"/>
                    </a:lnTo>
                    <a:lnTo>
                      <a:pt x="1388" y="18"/>
                    </a:lnTo>
                    <a:lnTo>
                      <a:pt x="1477" y="4"/>
                    </a:lnTo>
                    <a:lnTo>
                      <a:pt x="1567" y="0"/>
                    </a:lnTo>
                  </a:path>
                </a:pathLst>
              </a:custGeom>
              <a:noFill/>
              <a:ln w="0">
                <a:solidFill>
                  <a:srgbClr val="90C6E5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7" name="Freeform 1088"/>
              <p:cNvSpPr>
                <a:spLocks noChangeAspect="1"/>
              </p:cNvSpPr>
              <p:nvPr/>
            </p:nvSpPr>
            <p:spPr bwMode="auto">
              <a:xfrm>
                <a:off x="1550" y="3092"/>
                <a:ext cx="15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3767"/>
                  <a:gd name="T152" fmla="*/ 1653 w 1653"/>
                  <a:gd name="T153" fmla="*/ 3767 h 376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3767">
                    <a:moveTo>
                      <a:pt x="1653" y="3767"/>
                    </a:moveTo>
                    <a:lnTo>
                      <a:pt x="1653" y="3767"/>
                    </a:lnTo>
                    <a:lnTo>
                      <a:pt x="1652" y="3667"/>
                    </a:lnTo>
                    <a:lnTo>
                      <a:pt x="1651" y="3566"/>
                    </a:lnTo>
                    <a:lnTo>
                      <a:pt x="1648" y="3468"/>
                    </a:lnTo>
                    <a:lnTo>
                      <a:pt x="1645" y="3368"/>
                    </a:lnTo>
                    <a:lnTo>
                      <a:pt x="1640" y="3271"/>
                    </a:lnTo>
                    <a:lnTo>
                      <a:pt x="1635" y="3175"/>
                    </a:lnTo>
                    <a:lnTo>
                      <a:pt x="1628" y="3080"/>
                    </a:lnTo>
                    <a:lnTo>
                      <a:pt x="1621" y="2986"/>
                    </a:lnTo>
                    <a:lnTo>
                      <a:pt x="1613" y="2893"/>
                    </a:lnTo>
                    <a:lnTo>
                      <a:pt x="1604" y="2801"/>
                    </a:lnTo>
                    <a:lnTo>
                      <a:pt x="1594" y="2710"/>
                    </a:lnTo>
                    <a:lnTo>
                      <a:pt x="1583" y="2620"/>
                    </a:lnTo>
                    <a:lnTo>
                      <a:pt x="1570" y="2531"/>
                    </a:lnTo>
                    <a:lnTo>
                      <a:pt x="1558" y="2444"/>
                    </a:lnTo>
                    <a:lnTo>
                      <a:pt x="1545" y="2357"/>
                    </a:lnTo>
                    <a:lnTo>
                      <a:pt x="1531" y="2272"/>
                    </a:lnTo>
                    <a:lnTo>
                      <a:pt x="1515" y="2188"/>
                    </a:lnTo>
                    <a:lnTo>
                      <a:pt x="1499" y="2105"/>
                    </a:lnTo>
                    <a:lnTo>
                      <a:pt x="1482" y="2024"/>
                    </a:lnTo>
                    <a:lnTo>
                      <a:pt x="1465" y="1943"/>
                    </a:lnTo>
                    <a:lnTo>
                      <a:pt x="1446" y="1865"/>
                    </a:lnTo>
                    <a:lnTo>
                      <a:pt x="1427" y="1787"/>
                    </a:lnTo>
                    <a:lnTo>
                      <a:pt x="1407" y="1710"/>
                    </a:lnTo>
                    <a:lnTo>
                      <a:pt x="1386" y="1636"/>
                    </a:lnTo>
                    <a:lnTo>
                      <a:pt x="1365" y="1563"/>
                    </a:lnTo>
                    <a:lnTo>
                      <a:pt x="1343" y="1490"/>
                    </a:lnTo>
                    <a:lnTo>
                      <a:pt x="1319" y="1420"/>
                    </a:lnTo>
                    <a:lnTo>
                      <a:pt x="1295" y="1350"/>
                    </a:lnTo>
                    <a:lnTo>
                      <a:pt x="1270" y="1282"/>
                    </a:lnTo>
                    <a:lnTo>
                      <a:pt x="1245" y="1216"/>
                    </a:lnTo>
                    <a:lnTo>
                      <a:pt x="1219" y="1152"/>
                    </a:lnTo>
                    <a:lnTo>
                      <a:pt x="1193" y="1088"/>
                    </a:lnTo>
                    <a:lnTo>
                      <a:pt x="1165" y="1026"/>
                    </a:lnTo>
                    <a:lnTo>
                      <a:pt x="1137" y="966"/>
                    </a:lnTo>
                    <a:lnTo>
                      <a:pt x="1108" y="907"/>
                    </a:lnTo>
                    <a:lnTo>
                      <a:pt x="1079" y="850"/>
                    </a:lnTo>
                    <a:lnTo>
                      <a:pt x="1049" y="795"/>
                    </a:lnTo>
                    <a:lnTo>
                      <a:pt x="1019" y="741"/>
                    </a:lnTo>
                    <a:lnTo>
                      <a:pt x="987" y="689"/>
                    </a:lnTo>
                    <a:lnTo>
                      <a:pt x="955" y="638"/>
                    </a:lnTo>
                    <a:lnTo>
                      <a:pt x="922" y="589"/>
                    </a:lnTo>
                    <a:lnTo>
                      <a:pt x="889" y="543"/>
                    </a:lnTo>
                    <a:lnTo>
                      <a:pt x="855" y="497"/>
                    </a:lnTo>
                    <a:lnTo>
                      <a:pt x="821" y="454"/>
                    </a:lnTo>
                    <a:lnTo>
                      <a:pt x="785" y="412"/>
                    </a:lnTo>
                    <a:lnTo>
                      <a:pt x="749" y="372"/>
                    </a:lnTo>
                    <a:lnTo>
                      <a:pt x="713" y="334"/>
                    </a:lnTo>
                    <a:lnTo>
                      <a:pt x="676" y="298"/>
                    </a:lnTo>
                    <a:lnTo>
                      <a:pt x="638" y="262"/>
                    </a:lnTo>
                    <a:lnTo>
                      <a:pt x="600" y="230"/>
                    </a:lnTo>
                    <a:lnTo>
                      <a:pt x="560" y="200"/>
                    </a:lnTo>
                    <a:lnTo>
                      <a:pt x="520" y="171"/>
                    </a:lnTo>
                    <a:lnTo>
                      <a:pt x="481" y="145"/>
                    </a:lnTo>
                    <a:lnTo>
                      <a:pt x="439" y="121"/>
                    </a:lnTo>
                    <a:lnTo>
                      <a:pt x="398" y="99"/>
                    </a:lnTo>
                    <a:lnTo>
                      <a:pt x="357" y="78"/>
                    </a:lnTo>
                    <a:lnTo>
                      <a:pt x="334" y="69"/>
                    </a:lnTo>
                    <a:lnTo>
                      <a:pt x="313" y="60"/>
                    </a:lnTo>
                    <a:lnTo>
                      <a:pt x="291" y="52"/>
                    </a:lnTo>
                    <a:lnTo>
                      <a:pt x="270" y="45"/>
                    </a:lnTo>
                    <a:lnTo>
                      <a:pt x="248" y="38"/>
                    </a:lnTo>
                    <a:lnTo>
                      <a:pt x="225" y="32"/>
                    </a:lnTo>
                    <a:lnTo>
                      <a:pt x="204" y="26"/>
                    </a:lnTo>
                    <a:lnTo>
                      <a:pt x="182" y="21"/>
                    </a:lnTo>
                    <a:lnTo>
                      <a:pt x="159" y="16"/>
                    </a:lnTo>
                    <a:lnTo>
                      <a:pt x="137" y="12"/>
                    </a:lnTo>
                    <a:lnTo>
                      <a:pt x="114" y="8"/>
                    </a:lnTo>
                    <a:lnTo>
                      <a:pt x="91" y="5"/>
                    </a:lnTo>
                    <a:lnTo>
                      <a:pt x="69" y="3"/>
                    </a:lnTo>
                    <a:lnTo>
                      <a:pt x="46" y="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9" y="172"/>
                    </a:lnTo>
                    <a:lnTo>
                      <a:pt x="37" y="172"/>
                    </a:lnTo>
                    <a:lnTo>
                      <a:pt x="55" y="174"/>
                    </a:lnTo>
                    <a:lnTo>
                      <a:pt x="73" y="175"/>
                    </a:lnTo>
                    <a:lnTo>
                      <a:pt x="91" y="177"/>
                    </a:lnTo>
                    <a:lnTo>
                      <a:pt x="109" y="180"/>
                    </a:lnTo>
                    <a:lnTo>
                      <a:pt x="127" y="183"/>
                    </a:lnTo>
                    <a:lnTo>
                      <a:pt x="145" y="188"/>
                    </a:lnTo>
                    <a:lnTo>
                      <a:pt x="162" y="192"/>
                    </a:lnTo>
                    <a:lnTo>
                      <a:pt x="180" y="197"/>
                    </a:lnTo>
                    <a:lnTo>
                      <a:pt x="198" y="202"/>
                    </a:lnTo>
                    <a:lnTo>
                      <a:pt x="215" y="207"/>
                    </a:lnTo>
                    <a:lnTo>
                      <a:pt x="232" y="213"/>
                    </a:lnTo>
                    <a:lnTo>
                      <a:pt x="251" y="220"/>
                    </a:lnTo>
                    <a:lnTo>
                      <a:pt x="268" y="227"/>
                    </a:lnTo>
                    <a:lnTo>
                      <a:pt x="284" y="234"/>
                    </a:lnTo>
                    <a:lnTo>
                      <a:pt x="320" y="251"/>
                    </a:lnTo>
                    <a:lnTo>
                      <a:pt x="355" y="269"/>
                    </a:lnTo>
                    <a:lnTo>
                      <a:pt x="389" y="290"/>
                    </a:lnTo>
                    <a:lnTo>
                      <a:pt x="423" y="312"/>
                    </a:lnTo>
                    <a:lnTo>
                      <a:pt x="457" y="336"/>
                    </a:lnTo>
                    <a:lnTo>
                      <a:pt x="491" y="363"/>
                    </a:lnTo>
                    <a:lnTo>
                      <a:pt x="524" y="391"/>
                    </a:lnTo>
                    <a:lnTo>
                      <a:pt x="557" y="421"/>
                    </a:lnTo>
                    <a:lnTo>
                      <a:pt x="591" y="454"/>
                    </a:lnTo>
                    <a:lnTo>
                      <a:pt x="623" y="488"/>
                    </a:lnTo>
                    <a:lnTo>
                      <a:pt x="656" y="523"/>
                    </a:lnTo>
                    <a:lnTo>
                      <a:pt x="687" y="562"/>
                    </a:lnTo>
                    <a:lnTo>
                      <a:pt x="719" y="601"/>
                    </a:lnTo>
                    <a:lnTo>
                      <a:pt x="749" y="643"/>
                    </a:lnTo>
                    <a:lnTo>
                      <a:pt x="781" y="686"/>
                    </a:lnTo>
                    <a:lnTo>
                      <a:pt x="811" y="731"/>
                    </a:lnTo>
                    <a:lnTo>
                      <a:pt x="841" y="778"/>
                    </a:lnTo>
                    <a:lnTo>
                      <a:pt x="869" y="827"/>
                    </a:lnTo>
                    <a:lnTo>
                      <a:pt x="899" y="878"/>
                    </a:lnTo>
                    <a:lnTo>
                      <a:pt x="927" y="930"/>
                    </a:lnTo>
                    <a:lnTo>
                      <a:pt x="955" y="984"/>
                    </a:lnTo>
                    <a:lnTo>
                      <a:pt x="982" y="1039"/>
                    </a:lnTo>
                    <a:lnTo>
                      <a:pt x="1009" y="1096"/>
                    </a:lnTo>
                    <a:lnTo>
                      <a:pt x="1034" y="1155"/>
                    </a:lnTo>
                    <a:lnTo>
                      <a:pt x="1060" y="1215"/>
                    </a:lnTo>
                    <a:lnTo>
                      <a:pt x="1085" y="1278"/>
                    </a:lnTo>
                    <a:lnTo>
                      <a:pt x="1110" y="1341"/>
                    </a:lnTo>
                    <a:lnTo>
                      <a:pt x="1133" y="1407"/>
                    </a:lnTo>
                    <a:lnTo>
                      <a:pt x="1156" y="1473"/>
                    </a:lnTo>
                    <a:lnTo>
                      <a:pt x="1178" y="1541"/>
                    </a:lnTo>
                    <a:lnTo>
                      <a:pt x="1199" y="1611"/>
                    </a:lnTo>
                    <a:lnTo>
                      <a:pt x="1220" y="1682"/>
                    </a:lnTo>
                    <a:lnTo>
                      <a:pt x="1241" y="1755"/>
                    </a:lnTo>
                    <a:lnTo>
                      <a:pt x="1260" y="1829"/>
                    </a:lnTo>
                    <a:lnTo>
                      <a:pt x="1279" y="1904"/>
                    </a:lnTo>
                    <a:lnTo>
                      <a:pt x="1297" y="1980"/>
                    </a:lnTo>
                    <a:lnTo>
                      <a:pt x="1314" y="2059"/>
                    </a:lnTo>
                    <a:lnTo>
                      <a:pt x="1330" y="2138"/>
                    </a:lnTo>
                    <a:lnTo>
                      <a:pt x="1347" y="2219"/>
                    </a:lnTo>
                    <a:lnTo>
                      <a:pt x="1361" y="2301"/>
                    </a:lnTo>
                    <a:lnTo>
                      <a:pt x="1375" y="2384"/>
                    </a:lnTo>
                    <a:lnTo>
                      <a:pt x="1388" y="2468"/>
                    </a:lnTo>
                    <a:lnTo>
                      <a:pt x="1401" y="2554"/>
                    </a:lnTo>
                    <a:lnTo>
                      <a:pt x="1413" y="2641"/>
                    </a:lnTo>
                    <a:lnTo>
                      <a:pt x="1423" y="2729"/>
                    </a:lnTo>
                    <a:lnTo>
                      <a:pt x="1433" y="2818"/>
                    </a:lnTo>
                    <a:lnTo>
                      <a:pt x="1442" y="2908"/>
                    </a:lnTo>
                    <a:lnTo>
                      <a:pt x="1449" y="2999"/>
                    </a:lnTo>
                    <a:lnTo>
                      <a:pt x="1456" y="3092"/>
                    </a:lnTo>
                    <a:lnTo>
                      <a:pt x="1463" y="3185"/>
                    </a:lnTo>
                    <a:lnTo>
                      <a:pt x="1469" y="3279"/>
                    </a:lnTo>
                    <a:lnTo>
                      <a:pt x="1473" y="3376"/>
                    </a:lnTo>
                    <a:lnTo>
                      <a:pt x="1476" y="3472"/>
                    </a:lnTo>
                    <a:lnTo>
                      <a:pt x="1479" y="3570"/>
                    </a:lnTo>
                    <a:lnTo>
                      <a:pt x="1480" y="3668"/>
                    </a:lnTo>
                    <a:lnTo>
                      <a:pt x="1481" y="3767"/>
                    </a:lnTo>
                    <a:lnTo>
                      <a:pt x="1653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8" name="Freeform 1089"/>
              <p:cNvSpPr>
                <a:spLocks noChangeAspect="1"/>
              </p:cNvSpPr>
              <p:nvPr/>
            </p:nvSpPr>
            <p:spPr bwMode="auto">
              <a:xfrm>
                <a:off x="1550" y="3126"/>
                <a:ext cx="15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0" y="3767"/>
                    </a:moveTo>
                    <a:lnTo>
                      <a:pt x="0" y="3767"/>
                    </a:lnTo>
                    <a:lnTo>
                      <a:pt x="23" y="3767"/>
                    </a:lnTo>
                    <a:lnTo>
                      <a:pt x="46" y="3766"/>
                    </a:lnTo>
                    <a:lnTo>
                      <a:pt x="70" y="3764"/>
                    </a:lnTo>
                    <a:lnTo>
                      <a:pt x="92" y="3762"/>
                    </a:lnTo>
                    <a:lnTo>
                      <a:pt x="114" y="3759"/>
                    </a:lnTo>
                    <a:lnTo>
                      <a:pt x="138" y="3755"/>
                    </a:lnTo>
                    <a:lnTo>
                      <a:pt x="160" y="3751"/>
                    </a:lnTo>
                    <a:lnTo>
                      <a:pt x="183" y="3746"/>
                    </a:lnTo>
                    <a:lnTo>
                      <a:pt x="205" y="3741"/>
                    </a:lnTo>
                    <a:lnTo>
                      <a:pt x="227" y="3735"/>
                    </a:lnTo>
                    <a:lnTo>
                      <a:pt x="249" y="3727"/>
                    </a:lnTo>
                    <a:lnTo>
                      <a:pt x="271" y="3720"/>
                    </a:lnTo>
                    <a:lnTo>
                      <a:pt x="292" y="3712"/>
                    </a:lnTo>
                    <a:lnTo>
                      <a:pt x="315" y="3703"/>
                    </a:lnTo>
                    <a:lnTo>
                      <a:pt x="336" y="3694"/>
                    </a:lnTo>
                    <a:lnTo>
                      <a:pt x="358" y="3685"/>
                    </a:lnTo>
                    <a:lnTo>
                      <a:pt x="378" y="3674"/>
                    </a:lnTo>
                    <a:lnTo>
                      <a:pt x="399" y="3664"/>
                    </a:lnTo>
                    <a:lnTo>
                      <a:pt x="421" y="3652"/>
                    </a:lnTo>
                    <a:lnTo>
                      <a:pt x="442" y="3639"/>
                    </a:lnTo>
                    <a:lnTo>
                      <a:pt x="482" y="3614"/>
                    </a:lnTo>
                    <a:lnTo>
                      <a:pt x="522" y="3587"/>
                    </a:lnTo>
                    <a:lnTo>
                      <a:pt x="562" y="3556"/>
                    </a:lnTo>
                    <a:lnTo>
                      <a:pt x="601" y="3524"/>
                    </a:lnTo>
                    <a:lnTo>
                      <a:pt x="639" y="3491"/>
                    </a:lnTo>
                    <a:lnTo>
                      <a:pt x="677" y="3454"/>
                    </a:lnTo>
                    <a:lnTo>
                      <a:pt x="715" y="3417"/>
                    </a:lnTo>
                    <a:lnTo>
                      <a:pt x="750" y="3377"/>
                    </a:lnTo>
                    <a:lnTo>
                      <a:pt x="786" y="3336"/>
                    </a:lnTo>
                    <a:lnTo>
                      <a:pt x="822" y="3292"/>
                    </a:lnTo>
                    <a:lnTo>
                      <a:pt x="856" y="3248"/>
                    </a:lnTo>
                    <a:lnTo>
                      <a:pt x="890" y="3200"/>
                    </a:lnTo>
                    <a:lnTo>
                      <a:pt x="923" y="3152"/>
                    </a:lnTo>
                    <a:lnTo>
                      <a:pt x="956" y="3101"/>
                    </a:lnTo>
                    <a:lnTo>
                      <a:pt x="987" y="3050"/>
                    </a:lnTo>
                    <a:lnTo>
                      <a:pt x="1019" y="2996"/>
                    </a:lnTo>
                    <a:lnTo>
                      <a:pt x="1049" y="2940"/>
                    </a:lnTo>
                    <a:lnTo>
                      <a:pt x="1080" y="2884"/>
                    </a:lnTo>
                    <a:lnTo>
                      <a:pt x="1110" y="2826"/>
                    </a:lnTo>
                    <a:lnTo>
                      <a:pt x="1138" y="2765"/>
                    </a:lnTo>
                    <a:lnTo>
                      <a:pt x="1165" y="2704"/>
                    </a:lnTo>
                    <a:lnTo>
                      <a:pt x="1193" y="2641"/>
                    </a:lnTo>
                    <a:lnTo>
                      <a:pt x="1219" y="2577"/>
                    </a:lnTo>
                    <a:lnTo>
                      <a:pt x="1246" y="2510"/>
                    </a:lnTo>
                    <a:lnTo>
                      <a:pt x="1270" y="2444"/>
                    </a:lnTo>
                    <a:lnTo>
                      <a:pt x="1295" y="2375"/>
                    </a:lnTo>
                    <a:lnTo>
                      <a:pt x="1319" y="2305"/>
                    </a:lnTo>
                    <a:lnTo>
                      <a:pt x="1343" y="2233"/>
                    </a:lnTo>
                    <a:lnTo>
                      <a:pt x="1365" y="2161"/>
                    </a:lnTo>
                    <a:lnTo>
                      <a:pt x="1386" y="2087"/>
                    </a:lnTo>
                    <a:lnTo>
                      <a:pt x="1407" y="2011"/>
                    </a:lnTo>
                    <a:lnTo>
                      <a:pt x="1427" y="1936"/>
                    </a:lnTo>
                    <a:lnTo>
                      <a:pt x="1446" y="1858"/>
                    </a:lnTo>
                    <a:lnTo>
                      <a:pt x="1465" y="1779"/>
                    </a:lnTo>
                    <a:lnTo>
                      <a:pt x="1482" y="1699"/>
                    </a:lnTo>
                    <a:lnTo>
                      <a:pt x="1499" y="1618"/>
                    </a:lnTo>
                    <a:lnTo>
                      <a:pt x="1515" y="1536"/>
                    </a:lnTo>
                    <a:lnTo>
                      <a:pt x="1531" y="1453"/>
                    </a:lnTo>
                    <a:lnTo>
                      <a:pt x="1545" y="1369"/>
                    </a:lnTo>
                    <a:lnTo>
                      <a:pt x="1558" y="1284"/>
                    </a:lnTo>
                    <a:lnTo>
                      <a:pt x="1570" y="1197"/>
                    </a:lnTo>
                    <a:lnTo>
                      <a:pt x="1583" y="1110"/>
                    </a:lnTo>
                    <a:lnTo>
                      <a:pt x="1594" y="1022"/>
                    </a:lnTo>
                    <a:lnTo>
                      <a:pt x="1604" y="933"/>
                    </a:lnTo>
                    <a:lnTo>
                      <a:pt x="1613" y="844"/>
                    </a:lnTo>
                    <a:lnTo>
                      <a:pt x="1621" y="753"/>
                    </a:lnTo>
                    <a:lnTo>
                      <a:pt x="1628" y="661"/>
                    </a:lnTo>
                    <a:lnTo>
                      <a:pt x="1635" y="569"/>
                    </a:lnTo>
                    <a:lnTo>
                      <a:pt x="1640" y="476"/>
                    </a:lnTo>
                    <a:lnTo>
                      <a:pt x="1645" y="383"/>
                    </a:lnTo>
                    <a:lnTo>
                      <a:pt x="1648" y="287"/>
                    </a:lnTo>
                    <a:lnTo>
                      <a:pt x="1651" y="192"/>
                    </a:lnTo>
                    <a:lnTo>
                      <a:pt x="1652" y="96"/>
                    </a:lnTo>
                    <a:lnTo>
                      <a:pt x="1653" y="0"/>
                    </a:lnTo>
                    <a:lnTo>
                      <a:pt x="1481" y="0"/>
                    </a:lnTo>
                    <a:lnTo>
                      <a:pt x="1480" y="95"/>
                    </a:lnTo>
                    <a:lnTo>
                      <a:pt x="1479" y="189"/>
                    </a:lnTo>
                    <a:lnTo>
                      <a:pt x="1476" y="282"/>
                    </a:lnTo>
                    <a:lnTo>
                      <a:pt x="1473" y="375"/>
                    </a:lnTo>
                    <a:lnTo>
                      <a:pt x="1469" y="468"/>
                    </a:lnTo>
                    <a:lnTo>
                      <a:pt x="1463" y="559"/>
                    </a:lnTo>
                    <a:lnTo>
                      <a:pt x="1456" y="649"/>
                    </a:lnTo>
                    <a:lnTo>
                      <a:pt x="1449" y="739"/>
                    </a:lnTo>
                    <a:lnTo>
                      <a:pt x="1442" y="828"/>
                    </a:lnTo>
                    <a:lnTo>
                      <a:pt x="1433" y="916"/>
                    </a:lnTo>
                    <a:lnTo>
                      <a:pt x="1423" y="1003"/>
                    </a:lnTo>
                    <a:lnTo>
                      <a:pt x="1413" y="1089"/>
                    </a:lnTo>
                    <a:lnTo>
                      <a:pt x="1401" y="1174"/>
                    </a:lnTo>
                    <a:lnTo>
                      <a:pt x="1388" y="1258"/>
                    </a:lnTo>
                    <a:lnTo>
                      <a:pt x="1375" y="1342"/>
                    </a:lnTo>
                    <a:lnTo>
                      <a:pt x="1361" y="1424"/>
                    </a:lnTo>
                    <a:lnTo>
                      <a:pt x="1347" y="1505"/>
                    </a:lnTo>
                    <a:lnTo>
                      <a:pt x="1330" y="1585"/>
                    </a:lnTo>
                    <a:lnTo>
                      <a:pt x="1314" y="1663"/>
                    </a:lnTo>
                    <a:lnTo>
                      <a:pt x="1297" y="1741"/>
                    </a:lnTo>
                    <a:lnTo>
                      <a:pt x="1279" y="1818"/>
                    </a:lnTo>
                    <a:lnTo>
                      <a:pt x="1260" y="1893"/>
                    </a:lnTo>
                    <a:lnTo>
                      <a:pt x="1241" y="1968"/>
                    </a:lnTo>
                    <a:lnTo>
                      <a:pt x="1220" y="2041"/>
                    </a:lnTo>
                    <a:lnTo>
                      <a:pt x="1199" y="2113"/>
                    </a:lnTo>
                    <a:lnTo>
                      <a:pt x="1178" y="2182"/>
                    </a:lnTo>
                    <a:lnTo>
                      <a:pt x="1155" y="2251"/>
                    </a:lnTo>
                    <a:lnTo>
                      <a:pt x="1133" y="2319"/>
                    </a:lnTo>
                    <a:lnTo>
                      <a:pt x="1110" y="2385"/>
                    </a:lnTo>
                    <a:lnTo>
                      <a:pt x="1085" y="2450"/>
                    </a:lnTo>
                    <a:lnTo>
                      <a:pt x="1060" y="2513"/>
                    </a:lnTo>
                    <a:lnTo>
                      <a:pt x="1034" y="2575"/>
                    </a:lnTo>
                    <a:lnTo>
                      <a:pt x="1009" y="2635"/>
                    </a:lnTo>
                    <a:lnTo>
                      <a:pt x="981" y="2693"/>
                    </a:lnTo>
                    <a:lnTo>
                      <a:pt x="954" y="2750"/>
                    </a:lnTo>
                    <a:lnTo>
                      <a:pt x="926" y="2806"/>
                    </a:lnTo>
                    <a:lnTo>
                      <a:pt x="898" y="2859"/>
                    </a:lnTo>
                    <a:lnTo>
                      <a:pt x="869" y="2912"/>
                    </a:lnTo>
                    <a:lnTo>
                      <a:pt x="840" y="2963"/>
                    </a:lnTo>
                    <a:lnTo>
                      <a:pt x="810" y="3010"/>
                    </a:lnTo>
                    <a:lnTo>
                      <a:pt x="780" y="3058"/>
                    </a:lnTo>
                    <a:lnTo>
                      <a:pt x="749" y="3102"/>
                    </a:lnTo>
                    <a:lnTo>
                      <a:pt x="718" y="3146"/>
                    </a:lnTo>
                    <a:lnTo>
                      <a:pt x="686" y="3187"/>
                    </a:lnTo>
                    <a:lnTo>
                      <a:pt x="655" y="3227"/>
                    </a:lnTo>
                    <a:lnTo>
                      <a:pt x="622" y="3264"/>
                    </a:lnTo>
                    <a:lnTo>
                      <a:pt x="589" y="3299"/>
                    </a:lnTo>
                    <a:lnTo>
                      <a:pt x="556" y="3334"/>
                    </a:lnTo>
                    <a:lnTo>
                      <a:pt x="522" y="3365"/>
                    </a:lnTo>
                    <a:lnTo>
                      <a:pt x="489" y="3395"/>
                    </a:lnTo>
                    <a:lnTo>
                      <a:pt x="455" y="3423"/>
                    </a:lnTo>
                    <a:lnTo>
                      <a:pt x="422" y="3448"/>
                    </a:lnTo>
                    <a:lnTo>
                      <a:pt x="387" y="3471"/>
                    </a:lnTo>
                    <a:lnTo>
                      <a:pt x="351" y="3494"/>
                    </a:lnTo>
                    <a:lnTo>
                      <a:pt x="335" y="3503"/>
                    </a:lnTo>
                    <a:lnTo>
                      <a:pt x="318" y="3513"/>
                    </a:lnTo>
                    <a:lnTo>
                      <a:pt x="301" y="3522"/>
                    </a:lnTo>
                    <a:lnTo>
                      <a:pt x="283" y="3530"/>
                    </a:lnTo>
                    <a:lnTo>
                      <a:pt x="266" y="3538"/>
                    </a:lnTo>
                    <a:lnTo>
                      <a:pt x="249" y="3545"/>
                    </a:lnTo>
                    <a:lnTo>
                      <a:pt x="231" y="3552"/>
                    </a:lnTo>
                    <a:lnTo>
                      <a:pt x="214" y="3558"/>
                    </a:lnTo>
                    <a:lnTo>
                      <a:pt x="197" y="3565"/>
                    </a:lnTo>
                    <a:lnTo>
                      <a:pt x="178" y="3571"/>
                    </a:lnTo>
                    <a:lnTo>
                      <a:pt x="161" y="3575"/>
                    </a:lnTo>
                    <a:lnTo>
                      <a:pt x="144" y="3580"/>
                    </a:lnTo>
                    <a:lnTo>
                      <a:pt x="126" y="3584"/>
                    </a:lnTo>
                    <a:lnTo>
                      <a:pt x="108" y="3587"/>
                    </a:lnTo>
                    <a:lnTo>
                      <a:pt x="90" y="3590"/>
                    </a:lnTo>
                    <a:lnTo>
                      <a:pt x="73" y="3592"/>
                    </a:lnTo>
                    <a:lnTo>
                      <a:pt x="54" y="3594"/>
                    </a:lnTo>
                    <a:lnTo>
                      <a:pt x="37" y="3595"/>
                    </a:lnTo>
                    <a:lnTo>
                      <a:pt x="19" y="3596"/>
                    </a:lnTo>
                    <a:lnTo>
                      <a:pt x="0" y="3596"/>
                    </a:lnTo>
                    <a:lnTo>
                      <a:pt x="0" y="3767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99" name="Freeform 1090"/>
              <p:cNvSpPr>
                <a:spLocks noChangeAspect="1"/>
              </p:cNvSpPr>
              <p:nvPr/>
            </p:nvSpPr>
            <p:spPr bwMode="auto">
              <a:xfrm>
                <a:off x="1531" y="3126"/>
                <a:ext cx="18" cy="30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w 1653"/>
                  <a:gd name="T103" fmla="*/ 0 h 3767"/>
                  <a:gd name="T104" fmla="*/ 0 w 1653"/>
                  <a:gd name="T105" fmla="*/ 0 h 3767"/>
                  <a:gd name="T106" fmla="*/ 0 w 1653"/>
                  <a:gd name="T107" fmla="*/ 0 h 3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53"/>
                  <a:gd name="T163" fmla="*/ 0 h 3767"/>
                  <a:gd name="T164" fmla="*/ 1653 w 1653"/>
                  <a:gd name="T165" fmla="*/ 3767 h 37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53" h="3767">
                    <a:moveTo>
                      <a:pt x="0" y="0"/>
                    </a:moveTo>
                    <a:lnTo>
                      <a:pt x="0" y="0"/>
                    </a:lnTo>
                    <a:lnTo>
                      <a:pt x="1" y="96"/>
                    </a:lnTo>
                    <a:lnTo>
                      <a:pt x="2" y="192"/>
                    </a:lnTo>
                    <a:lnTo>
                      <a:pt x="5" y="287"/>
                    </a:lnTo>
                    <a:lnTo>
                      <a:pt x="7" y="382"/>
                    </a:lnTo>
                    <a:lnTo>
                      <a:pt x="11" y="476"/>
                    </a:lnTo>
                    <a:lnTo>
                      <a:pt x="16" y="569"/>
                    </a:lnTo>
                    <a:lnTo>
                      <a:pt x="21" y="661"/>
                    </a:lnTo>
                    <a:lnTo>
                      <a:pt x="27" y="752"/>
                    </a:lnTo>
                    <a:lnTo>
                      <a:pt x="35" y="843"/>
                    </a:lnTo>
                    <a:lnTo>
                      <a:pt x="44" y="932"/>
                    </a:lnTo>
                    <a:lnTo>
                      <a:pt x="52" y="1021"/>
                    </a:lnTo>
                    <a:lnTo>
                      <a:pt x="62" y="1109"/>
                    </a:lnTo>
                    <a:lnTo>
                      <a:pt x="72" y="1196"/>
                    </a:lnTo>
                    <a:lnTo>
                      <a:pt x="83" y="1282"/>
                    </a:lnTo>
                    <a:lnTo>
                      <a:pt x="96" y="1368"/>
                    </a:lnTo>
                    <a:lnTo>
                      <a:pt x="109" y="1452"/>
                    </a:lnTo>
                    <a:lnTo>
                      <a:pt x="122" y="1535"/>
                    </a:lnTo>
                    <a:lnTo>
                      <a:pt x="137" y="1617"/>
                    </a:lnTo>
                    <a:lnTo>
                      <a:pt x="153" y="1698"/>
                    </a:lnTo>
                    <a:lnTo>
                      <a:pt x="169" y="1778"/>
                    </a:lnTo>
                    <a:lnTo>
                      <a:pt x="185" y="1857"/>
                    </a:lnTo>
                    <a:lnTo>
                      <a:pt x="203" y="1934"/>
                    </a:lnTo>
                    <a:lnTo>
                      <a:pt x="222" y="2010"/>
                    </a:lnTo>
                    <a:lnTo>
                      <a:pt x="241" y="2085"/>
                    </a:lnTo>
                    <a:lnTo>
                      <a:pt x="261" y="2159"/>
                    </a:lnTo>
                    <a:lnTo>
                      <a:pt x="282" y="2232"/>
                    </a:lnTo>
                    <a:lnTo>
                      <a:pt x="303" y="2303"/>
                    </a:lnTo>
                    <a:lnTo>
                      <a:pt x="326" y="2374"/>
                    </a:lnTo>
                    <a:lnTo>
                      <a:pt x="349" y="2443"/>
                    </a:lnTo>
                    <a:lnTo>
                      <a:pt x="372" y="2509"/>
                    </a:lnTo>
                    <a:lnTo>
                      <a:pt x="398" y="2575"/>
                    </a:lnTo>
                    <a:lnTo>
                      <a:pt x="423" y="2640"/>
                    </a:lnTo>
                    <a:lnTo>
                      <a:pt x="450" y="2703"/>
                    </a:lnTo>
                    <a:lnTo>
                      <a:pt x="476" y="2764"/>
                    </a:lnTo>
                    <a:lnTo>
                      <a:pt x="504" y="2825"/>
                    </a:lnTo>
                    <a:lnTo>
                      <a:pt x="532" y="2883"/>
                    </a:lnTo>
                    <a:lnTo>
                      <a:pt x="562" y="2940"/>
                    </a:lnTo>
                    <a:lnTo>
                      <a:pt x="592" y="2995"/>
                    </a:lnTo>
                    <a:lnTo>
                      <a:pt x="623" y="3049"/>
                    </a:lnTo>
                    <a:lnTo>
                      <a:pt x="654" y="3101"/>
                    </a:lnTo>
                    <a:lnTo>
                      <a:pt x="687" y="3152"/>
                    </a:lnTo>
                    <a:lnTo>
                      <a:pt x="719" y="3200"/>
                    </a:lnTo>
                    <a:lnTo>
                      <a:pt x="754" y="3248"/>
                    </a:lnTo>
                    <a:lnTo>
                      <a:pt x="789" y="3292"/>
                    </a:lnTo>
                    <a:lnTo>
                      <a:pt x="824" y="3336"/>
                    </a:lnTo>
                    <a:lnTo>
                      <a:pt x="861" y="3377"/>
                    </a:lnTo>
                    <a:lnTo>
                      <a:pt x="897" y="3418"/>
                    </a:lnTo>
                    <a:lnTo>
                      <a:pt x="936" y="3455"/>
                    </a:lnTo>
                    <a:lnTo>
                      <a:pt x="975" y="3492"/>
                    </a:lnTo>
                    <a:lnTo>
                      <a:pt x="1013" y="3525"/>
                    </a:lnTo>
                    <a:lnTo>
                      <a:pt x="1034" y="3541"/>
                    </a:lnTo>
                    <a:lnTo>
                      <a:pt x="1054" y="3557"/>
                    </a:lnTo>
                    <a:lnTo>
                      <a:pt x="1075" y="3573"/>
                    </a:lnTo>
                    <a:lnTo>
                      <a:pt x="1096" y="3588"/>
                    </a:lnTo>
                    <a:lnTo>
                      <a:pt x="1117" y="3602"/>
                    </a:lnTo>
                    <a:lnTo>
                      <a:pt x="1139" y="3615"/>
                    </a:lnTo>
                    <a:lnTo>
                      <a:pt x="1160" y="3628"/>
                    </a:lnTo>
                    <a:lnTo>
                      <a:pt x="1181" y="3640"/>
                    </a:lnTo>
                    <a:lnTo>
                      <a:pt x="1203" y="3653"/>
                    </a:lnTo>
                    <a:lnTo>
                      <a:pt x="1225" y="3665"/>
                    </a:lnTo>
                    <a:lnTo>
                      <a:pt x="1247" y="3675"/>
                    </a:lnTo>
                    <a:lnTo>
                      <a:pt x="1270" y="3685"/>
                    </a:lnTo>
                    <a:lnTo>
                      <a:pt x="1292" y="3695"/>
                    </a:lnTo>
                    <a:lnTo>
                      <a:pt x="1316" y="3704"/>
                    </a:lnTo>
                    <a:lnTo>
                      <a:pt x="1338" y="3713"/>
                    </a:lnTo>
                    <a:lnTo>
                      <a:pt x="1361" y="3720"/>
                    </a:lnTo>
                    <a:lnTo>
                      <a:pt x="1385" y="3728"/>
                    </a:lnTo>
                    <a:lnTo>
                      <a:pt x="1408" y="3735"/>
                    </a:lnTo>
                    <a:lnTo>
                      <a:pt x="1433" y="3741"/>
                    </a:lnTo>
                    <a:lnTo>
                      <a:pt x="1456" y="3747"/>
                    </a:lnTo>
                    <a:lnTo>
                      <a:pt x="1480" y="3751"/>
                    </a:lnTo>
                    <a:lnTo>
                      <a:pt x="1505" y="3755"/>
                    </a:lnTo>
                    <a:lnTo>
                      <a:pt x="1529" y="3759"/>
                    </a:lnTo>
                    <a:lnTo>
                      <a:pt x="1554" y="3762"/>
                    </a:lnTo>
                    <a:lnTo>
                      <a:pt x="1578" y="3764"/>
                    </a:lnTo>
                    <a:lnTo>
                      <a:pt x="1604" y="3766"/>
                    </a:lnTo>
                    <a:lnTo>
                      <a:pt x="1628" y="3767"/>
                    </a:lnTo>
                    <a:lnTo>
                      <a:pt x="1653" y="3767"/>
                    </a:lnTo>
                    <a:lnTo>
                      <a:pt x="1653" y="3596"/>
                    </a:lnTo>
                    <a:lnTo>
                      <a:pt x="1632" y="3596"/>
                    </a:lnTo>
                    <a:lnTo>
                      <a:pt x="1612" y="3595"/>
                    </a:lnTo>
                    <a:lnTo>
                      <a:pt x="1591" y="3594"/>
                    </a:lnTo>
                    <a:lnTo>
                      <a:pt x="1572" y="3592"/>
                    </a:lnTo>
                    <a:lnTo>
                      <a:pt x="1552" y="3590"/>
                    </a:lnTo>
                    <a:lnTo>
                      <a:pt x="1531" y="3587"/>
                    </a:lnTo>
                    <a:lnTo>
                      <a:pt x="1512" y="3583"/>
                    </a:lnTo>
                    <a:lnTo>
                      <a:pt x="1493" y="3579"/>
                    </a:lnTo>
                    <a:lnTo>
                      <a:pt x="1472" y="3575"/>
                    </a:lnTo>
                    <a:lnTo>
                      <a:pt x="1453" y="3570"/>
                    </a:lnTo>
                    <a:lnTo>
                      <a:pt x="1434" y="3565"/>
                    </a:lnTo>
                    <a:lnTo>
                      <a:pt x="1415" y="3558"/>
                    </a:lnTo>
                    <a:lnTo>
                      <a:pt x="1396" y="3551"/>
                    </a:lnTo>
                    <a:lnTo>
                      <a:pt x="1377" y="3545"/>
                    </a:lnTo>
                    <a:lnTo>
                      <a:pt x="1358" y="3537"/>
                    </a:lnTo>
                    <a:lnTo>
                      <a:pt x="1340" y="3529"/>
                    </a:lnTo>
                    <a:lnTo>
                      <a:pt x="1321" y="3521"/>
                    </a:lnTo>
                    <a:lnTo>
                      <a:pt x="1302" y="3512"/>
                    </a:lnTo>
                    <a:lnTo>
                      <a:pt x="1284" y="3502"/>
                    </a:lnTo>
                    <a:lnTo>
                      <a:pt x="1266" y="3492"/>
                    </a:lnTo>
                    <a:lnTo>
                      <a:pt x="1247" y="3482"/>
                    </a:lnTo>
                    <a:lnTo>
                      <a:pt x="1230" y="3470"/>
                    </a:lnTo>
                    <a:lnTo>
                      <a:pt x="1212" y="3459"/>
                    </a:lnTo>
                    <a:lnTo>
                      <a:pt x="1195" y="3447"/>
                    </a:lnTo>
                    <a:lnTo>
                      <a:pt x="1176" y="3434"/>
                    </a:lnTo>
                    <a:lnTo>
                      <a:pt x="1159" y="3422"/>
                    </a:lnTo>
                    <a:lnTo>
                      <a:pt x="1142" y="3408"/>
                    </a:lnTo>
                    <a:lnTo>
                      <a:pt x="1124" y="3395"/>
                    </a:lnTo>
                    <a:lnTo>
                      <a:pt x="1089" y="3364"/>
                    </a:lnTo>
                    <a:lnTo>
                      <a:pt x="1055" y="3333"/>
                    </a:lnTo>
                    <a:lnTo>
                      <a:pt x="1022" y="3299"/>
                    </a:lnTo>
                    <a:lnTo>
                      <a:pt x="988" y="3263"/>
                    </a:lnTo>
                    <a:lnTo>
                      <a:pt x="955" y="3227"/>
                    </a:lnTo>
                    <a:lnTo>
                      <a:pt x="924" y="3187"/>
                    </a:lnTo>
                    <a:lnTo>
                      <a:pt x="891" y="3146"/>
                    </a:lnTo>
                    <a:lnTo>
                      <a:pt x="861" y="3102"/>
                    </a:lnTo>
                    <a:lnTo>
                      <a:pt x="830" y="3058"/>
                    </a:lnTo>
                    <a:lnTo>
                      <a:pt x="800" y="3011"/>
                    </a:lnTo>
                    <a:lnTo>
                      <a:pt x="770" y="2963"/>
                    </a:lnTo>
                    <a:lnTo>
                      <a:pt x="742" y="2912"/>
                    </a:lnTo>
                    <a:lnTo>
                      <a:pt x="714" y="2860"/>
                    </a:lnTo>
                    <a:lnTo>
                      <a:pt x="687" y="2807"/>
                    </a:lnTo>
                    <a:lnTo>
                      <a:pt x="659" y="2751"/>
                    </a:lnTo>
                    <a:lnTo>
                      <a:pt x="633" y="2694"/>
                    </a:lnTo>
                    <a:lnTo>
                      <a:pt x="607" y="2637"/>
                    </a:lnTo>
                    <a:lnTo>
                      <a:pt x="582" y="2576"/>
                    </a:lnTo>
                    <a:lnTo>
                      <a:pt x="559" y="2514"/>
                    </a:lnTo>
                    <a:lnTo>
                      <a:pt x="534" y="2452"/>
                    </a:lnTo>
                    <a:lnTo>
                      <a:pt x="512" y="2387"/>
                    </a:lnTo>
                    <a:lnTo>
                      <a:pt x="489" y="2320"/>
                    </a:lnTo>
                    <a:lnTo>
                      <a:pt x="468" y="2253"/>
                    </a:lnTo>
                    <a:lnTo>
                      <a:pt x="447" y="2185"/>
                    </a:lnTo>
                    <a:lnTo>
                      <a:pt x="426" y="2114"/>
                    </a:lnTo>
                    <a:lnTo>
                      <a:pt x="407" y="2043"/>
                    </a:lnTo>
                    <a:lnTo>
                      <a:pt x="389" y="1969"/>
                    </a:lnTo>
                    <a:lnTo>
                      <a:pt x="370" y="1895"/>
                    </a:lnTo>
                    <a:lnTo>
                      <a:pt x="353" y="1819"/>
                    </a:lnTo>
                    <a:lnTo>
                      <a:pt x="337" y="1743"/>
                    </a:lnTo>
                    <a:lnTo>
                      <a:pt x="322" y="1665"/>
                    </a:lnTo>
                    <a:lnTo>
                      <a:pt x="306" y="1587"/>
                    </a:lnTo>
                    <a:lnTo>
                      <a:pt x="292" y="1507"/>
                    </a:lnTo>
                    <a:lnTo>
                      <a:pt x="279" y="1425"/>
                    </a:lnTo>
                    <a:lnTo>
                      <a:pt x="266" y="1343"/>
                    </a:lnTo>
                    <a:lnTo>
                      <a:pt x="254" y="1260"/>
                    </a:lnTo>
                    <a:lnTo>
                      <a:pt x="243" y="1176"/>
                    </a:lnTo>
                    <a:lnTo>
                      <a:pt x="233" y="1090"/>
                    </a:lnTo>
                    <a:lnTo>
                      <a:pt x="223" y="1004"/>
                    </a:lnTo>
                    <a:lnTo>
                      <a:pt x="215" y="917"/>
                    </a:lnTo>
                    <a:lnTo>
                      <a:pt x="207" y="829"/>
                    </a:lnTo>
                    <a:lnTo>
                      <a:pt x="199" y="740"/>
                    </a:lnTo>
                    <a:lnTo>
                      <a:pt x="193" y="650"/>
                    </a:lnTo>
                    <a:lnTo>
                      <a:pt x="187" y="559"/>
                    </a:lnTo>
                    <a:lnTo>
                      <a:pt x="183" y="468"/>
                    </a:lnTo>
                    <a:lnTo>
                      <a:pt x="179" y="375"/>
                    </a:lnTo>
                    <a:lnTo>
                      <a:pt x="176" y="283"/>
                    </a:lnTo>
                    <a:lnTo>
                      <a:pt x="174" y="189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0" name="Freeform 1091"/>
              <p:cNvSpPr>
                <a:spLocks noChangeAspect="1"/>
              </p:cNvSpPr>
              <p:nvPr/>
            </p:nvSpPr>
            <p:spPr bwMode="auto">
              <a:xfrm>
                <a:off x="1531" y="3092"/>
                <a:ext cx="18" cy="34"/>
              </a:xfrm>
              <a:custGeom>
                <a:avLst/>
                <a:gdLst>
                  <a:gd name="T0" fmla="*/ 0 w 1653"/>
                  <a:gd name="T1" fmla="*/ 0 h 3767"/>
                  <a:gd name="T2" fmla="*/ 0 w 1653"/>
                  <a:gd name="T3" fmla="*/ 0 h 3767"/>
                  <a:gd name="T4" fmla="*/ 0 w 1653"/>
                  <a:gd name="T5" fmla="*/ 0 h 3767"/>
                  <a:gd name="T6" fmla="*/ 0 w 1653"/>
                  <a:gd name="T7" fmla="*/ 0 h 3767"/>
                  <a:gd name="T8" fmla="*/ 0 w 1653"/>
                  <a:gd name="T9" fmla="*/ 0 h 3767"/>
                  <a:gd name="T10" fmla="*/ 0 w 1653"/>
                  <a:gd name="T11" fmla="*/ 0 h 3767"/>
                  <a:gd name="T12" fmla="*/ 0 w 1653"/>
                  <a:gd name="T13" fmla="*/ 0 h 3767"/>
                  <a:gd name="T14" fmla="*/ 0 w 1653"/>
                  <a:gd name="T15" fmla="*/ 0 h 3767"/>
                  <a:gd name="T16" fmla="*/ 0 w 1653"/>
                  <a:gd name="T17" fmla="*/ 0 h 3767"/>
                  <a:gd name="T18" fmla="*/ 0 w 1653"/>
                  <a:gd name="T19" fmla="*/ 0 h 3767"/>
                  <a:gd name="T20" fmla="*/ 0 w 1653"/>
                  <a:gd name="T21" fmla="*/ 0 h 3767"/>
                  <a:gd name="T22" fmla="*/ 0 w 1653"/>
                  <a:gd name="T23" fmla="*/ 0 h 3767"/>
                  <a:gd name="T24" fmla="*/ 0 w 1653"/>
                  <a:gd name="T25" fmla="*/ 0 h 3767"/>
                  <a:gd name="T26" fmla="*/ 0 w 1653"/>
                  <a:gd name="T27" fmla="*/ 0 h 3767"/>
                  <a:gd name="T28" fmla="*/ 0 w 1653"/>
                  <a:gd name="T29" fmla="*/ 0 h 3767"/>
                  <a:gd name="T30" fmla="*/ 0 w 1653"/>
                  <a:gd name="T31" fmla="*/ 0 h 3767"/>
                  <a:gd name="T32" fmla="*/ 0 w 1653"/>
                  <a:gd name="T33" fmla="*/ 0 h 3767"/>
                  <a:gd name="T34" fmla="*/ 0 w 1653"/>
                  <a:gd name="T35" fmla="*/ 0 h 3767"/>
                  <a:gd name="T36" fmla="*/ 0 w 1653"/>
                  <a:gd name="T37" fmla="*/ 0 h 3767"/>
                  <a:gd name="T38" fmla="*/ 0 w 1653"/>
                  <a:gd name="T39" fmla="*/ 0 h 3767"/>
                  <a:gd name="T40" fmla="*/ 0 w 1653"/>
                  <a:gd name="T41" fmla="*/ 0 h 3767"/>
                  <a:gd name="T42" fmla="*/ 0 w 1653"/>
                  <a:gd name="T43" fmla="*/ 0 h 3767"/>
                  <a:gd name="T44" fmla="*/ 0 w 1653"/>
                  <a:gd name="T45" fmla="*/ 0 h 3767"/>
                  <a:gd name="T46" fmla="*/ 0 w 1653"/>
                  <a:gd name="T47" fmla="*/ 0 h 3767"/>
                  <a:gd name="T48" fmla="*/ 0 w 1653"/>
                  <a:gd name="T49" fmla="*/ 0 h 3767"/>
                  <a:gd name="T50" fmla="*/ 0 w 1653"/>
                  <a:gd name="T51" fmla="*/ 0 h 3767"/>
                  <a:gd name="T52" fmla="*/ 0 w 1653"/>
                  <a:gd name="T53" fmla="*/ 0 h 3767"/>
                  <a:gd name="T54" fmla="*/ 0 w 1653"/>
                  <a:gd name="T55" fmla="*/ 0 h 3767"/>
                  <a:gd name="T56" fmla="*/ 0 w 1653"/>
                  <a:gd name="T57" fmla="*/ 0 h 3767"/>
                  <a:gd name="T58" fmla="*/ 0 w 1653"/>
                  <a:gd name="T59" fmla="*/ 0 h 3767"/>
                  <a:gd name="T60" fmla="*/ 0 w 1653"/>
                  <a:gd name="T61" fmla="*/ 0 h 3767"/>
                  <a:gd name="T62" fmla="*/ 0 w 1653"/>
                  <a:gd name="T63" fmla="*/ 0 h 3767"/>
                  <a:gd name="T64" fmla="*/ 0 w 1653"/>
                  <a:gd name="T65" fmla="*/ 0 h 3767"/>
                  <a:gd name="T66" fmla="*/ 0 w 1653"/>
                  <a:gd name="T67" fmla="*/ 0 h 3767"/>
                  <a:gd name="T68" fmla="*/ 0 w 1653"/>
                  <a:gd name="T69" fmla="*/ 0 h 3767"/>
                  <a:gd name="T70" fmla="*/ 0 w 1653"/>
                  <a:gd name="T71" fmla="*/ 0 h 3767"/>
                  <a:gd name="T72" fmla="*/ 0 w 1653"/>
                  <a:gd name="T73" fmla="*/ 0 h 3767"/>
                  <a:gd name="T74" fmla="*/ 0 w 1653"/>
                  <a:gd name="T75" fmla="*/ 0 h 3767"/>
                  <a:gd name="T76" fmla="*/ 0 w 1653"/>
                  <a:gd name="T77" fmla="*/ 0 h 3767"/>
                  <a:gd name="T78" fmla="*/ 0 w 1653"/>
                  <a:gd name="T79" fmla="*/ 0 h 3767"/>
                  <a:gd name="T80" fmla="*/ 0 w 1653"/>
                  <a:gd name="T81" fmla="*/ 0 h 3767"/>
                  <a:gd name="T82" fmla="*/ 0 w 1653"/>
                  <a:gd name="T83" fmla="*/ 0 h 3767"/>
                  <a:gd name="T84" fmla="*/ 0 w 1653"/>
                  <a:gd name="T85" fmla="*/ 0 h 3767"/>
                  <a:gd name="T86" fmla="*/ 0 w 1653"/>
                  <a:gd name="T87" fmla="*/ 0 h 3767"/>
                  <a:gd name="T88" fmla="*/ 0 w 1653"/>
                  <a:gd name="T89" fmla="*/ 0 h 3767"/>
                  <a:gd name="T90" fmla="*/ 0 w 1653"/>
                  <a:gd name="T91" fmla="*/ 0 h 3767"/>
                  <a:gd name="T92" fmla="*/ 0 w 1653"/>
                  <a:gd name="T93" fmla="*/ 0 h 3767"/>
                  <a:gd name="T94" fmla="*/ 0 w 1653"/>
                  <a:gd name="T95" fmla="*/ 0 h 3767"/>
                  <a:gd name="T96" fmla="*/ 0 w 1653"/>
                  <a:gd name="T97" fmla="*/ 0 h 3767"/>
                  <a:gd name="T98" fmla="*/ 0 w 1653"/>
                  <a:gd name="T99" fmla="*/ 0 h 3767"/>
                  <a:gd name="T100" fmla="*/ 0 w 1653"/>
                  <a:gd name="T101" fmla="*/ 0 h 37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3"/>
                  <a:gd name="T154" fmla="*/ 0 h 3767"/>
                  <a:gd name="T155" fmla="*/ 1653 w 1653"/>
                  <a:gd name="T156" fmla="*/ 3767 h 37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3" h="3767">
                    <a:moveTo>
                      <a:pt x="1653" y="0"/>
                    </a:moveTo>
                    <a:lnTo>
                      <a:pt x="1628" y="0"/>
                    </a:lnTo>
                    <a:lnTo>
                      <a:pt x="1604" y="2"/>
                    </a:lnTo>
                    <a:lnTo>
                      <a:pt x="1578" y="3"/>
                    </a:lnTo>
                    <a:lnTo>
                      <a:pt x="1554" y="5"/>
                    </a:lnTo>
                    <a:lnTo>
                      <a:pt x="1529" y="8"/>
                    </a:lnTo>
                    <a:lnTo>
                      <a:pt x="1505" y="12"/>
                    </a:lnTo>
                    <a:lnTo>
                      <a:pt x="1481" y="16"/>
                    </a:lnTo>
                    <a:lnTo>
                      <a:pt x="1457" y="21"/>
                    </a:lnTo>
                    <a:lnTo>
                      <a:pt x="1434" y="26"/>
                    </a:lnTo>
                    <a:lnTo>
                      <a:pt x="1409" y="32"/>
                    </a:lnTo>
                    <a:lnTo>
                      <a:pt x="1386" y="38"/>
                    </a:lnTo>
                    <a:lnTo>
                      <a:pt x="1362" y="44"/>
                    </a:lnTo>
                    <a:lnTo>
                      <a:pt x="1339" y="52"/>
                    </a:lnTo>
                    <a:lnTo>
                      <a:pt x="1317" y="60"/>
                    </a:lnTo>
                    <a:lnTo>
                      <a:pt x="1294" y="68"/>
                    </a:lnTo>
                    <a:lnTo>
                      <a:pt x="1272" y="77"/>
                    </a:lnTo>
                    <a:lnTo>
                      <a:pt x="1248" y="87"/>
                    </a:lnTo>
                    <a:lnTo>
                      <a:pt x="1227" y="97"/>
                    </a:lnTo>
                    <a:lnTo>
                      <a:pt x="1205" y="109"/>
                    </a:lnTo>
                    <a:lnTo>
                      <a:pt x="1183" y="120"/>
                    </a:lnTo>
                    <a:lnTo>
                      <a:pt x="1161" y="132"/>
                    </a:lnTo>
                    <a:lnTo>
                      <a:pt x="1140" y="144"/>
                    </a:lnTo>
                    <a:lnTo>
                      <a:pt x="1118" y="157"/>
                    </a:lnTo>
                    <a:lnTo>
                      <a:pt x="1097" y="171"/>
                    </a:lnTo>
                    <a:lnTo>
                      <a:pt x="1056" y="199"/>
                    </a:lnTo>
                    <a:lnTo>
                      <a:pt x="1015" y="230"/>
                    </a:lnTo>
                    <a:lnTo>
                      <a:pt x="976" y="262"/>
                    </a:lnTo>
                    <a:lnTo>
                      <a:pt x="937" y="297"/>
                    </a:lnTo>
                    <a:lnTo>
                      <a:pt x="898" y="333"/>
                    </a:lnTo>
                    <a:lnTo>
                      <a:pt x="862" y="372"/>
                    </a:lnTo>
                    <a:lnTo>
                      <a:pt x="825" y="411"/>
                    </a:lnTo>
                    <a:lnTo>
                      <a:pt x="790" y="454"/>
                    </a:lnTo>
                    <a:lnTo>
                      <a:pt x="754" y="497"/>
                    </a:lnTo>
                    <a:lnTo>
                      <a:pt x="720" y="543"/>
                    </a:lnTo>
                    <a:lnTo>
                      <a:pt x="688" y="590"/>
                    </a:lnTo>
                    <a:lnTo>
                      <a:pt x="655" y="639"/>
                    </a:lnTo>
                    <a:lnTo>
                      <a:pt x="623" y="689"/>
                    </a:lnTo>
                    <a:lnTo>
                      <a:pt x="592" y="742"/>
                    </a:lnTo>
                    <a:lnTo>
                      <a:pt x="562" y="796"/>
                    </a:lnTo>
                    <a:lnTo>
                      <a:pt x="532" y="851"/>
                    </a:lnTo>
                    <a:lnTo>
                      <a:pt x="505" y="908"/>
                    </a:lnTo>
                    <a:lnTo>
                      <a:pt x="476" y="967"/>
                    </a:lnTo>
                    <a:lnTo>
                      <a:pt x="450" y="1027"/>
                    </a:lnTo>
                    <a:lnTo>
                      <a:pt x="423" y="1089"/>
                    </a:lnTo>
                    <a:lnTo>
                      <a:pt x="398" y="1153"/>
                    </a:lnTo>
                    <a:lnTo>
                      <a:pt x="372" y="1218"/>
                    </a:lnTo>
                    <a:lnTo>
                      <a:pt x="349" y="1284"/>
                    </a:lnTo>
                    <a:lnTo>
                      <a:pt x="326" y="1352"/>
                    </a:lnTo>
                    <a:lnTo>
                      <a:pt x="303" y="1421"/>
                    </a:lnTo>
                    <a:lnTo>
                      <a:pt x="282" y="1492"/>
                    </a:lnTo>
                    <a:lnTo>
                      <a:pt x="261" y="1564"/>
                    </a:lnTo>
                    <a:lnTo>
                      <a:pt x="241" y="1637"/>
                    </a:lnTo>
                    <a:lnTo>
                      <a:pt x="222" y="1712"/>
                    </a:lnTo>
                    <a:lnTo>
                      <a:pt x="203" y="1788"/>
                    </a:lnTo>
                    <a:lnTo>
                      <a:pt x="185" y="1866"/>
                    </a:lnTo>
                    <a:lnTo>
                      <a:pt x="169" y="1945"/>
                    </a:lnTo>
                    <a:lnTo>
                      <a:pt x="153" y="2025"/>
                    </a:lnTo>
                    <a:lnTo>
                      <a:pt x="137" y="2107"/>
                    </a:lnTo>
                    <a:lnTo>
                      <a:pt x="122" y="2190"/>
                    </a:lnTo>
                    <a:lnTo>
                      <a:pt x="109" y="2273"/>
                    </a:lnTo>
                    <a:lnTo>
                      <a:pt x="96" y="2359"/>
                    </a:lnTo>
                    <a:lnTo>
                      <a:pt x="83" y="2445"/>
                    </a:lnTo>
                    <a:lnTo>
                      <a:pt x="72" y="2532"/>
                    </a:lnTo>
                    <a:lnTo>
                      <a:pt x="62" y="2621"/>
                    </a:lnTo>
                    <a:lnTo>
                      <a:pt x="52" y="2711"/>
                    </a:lnTo>
                    <a:lnTo>
                      <a:pt x="44" y="2802"/>
                    </a:lnTo>
                    <a:lnTo>
                      <a:pt x="35" y="2894"/>
                    </a:lnTo>
                    <a:lnTo>
                      <a:pt x="27" y="2987"/>
                    </a:lnTo>
                    <a:lnTo>
                      <a:pt x="21" y="3081"/>
                    </a:lnTo>
                    <a:lnTo>
                      <a:pt x="16" y="3176"/>
                    </a:lnTo>
                    <a:lnTo>
                      <a:pt x="11" y="3272"/>
                    </a:lnTo>
                    <a:lnTo>
                      <a:pt x="7" y="3370"/>
                    </a:lnTo>
                    <a:lnTo>
                      <a:pt x="5" y="3468"/>
                    </a:lnTo>
                    <a:lnTo>
                      <a:pt x="2" y="3567"/>
                    </a:lnTo>
                    <a:lnTo>
                      <a:pt x="1" y="3667"/>
                    </a:lnTo>
                    <a:lnTo>
                      <a:pt x="0" y="3767"/>
                    </a:lnTo>
                    <a:lnTo>
                      <a:pt x="173" y="3767"/>
                    </a:lnTo>
                    <a:lnTo>
                      <a:pt x="173" y="3668"/>
                    </a:lnTo>
                    <a:lnTo>
                      <a:pt x="174" y="3569"/>
                    </a:lnTo>
                    <a:lnTo>
                      <a:pt x="176" y="3472"/>
                    </a:lnTo>
                    <a:lnTo>
                      <a:pt x="179" y="3375"/>
                    </a:lnTo>
                    <a:lnTo>
                      <a:pt x="183" y="3279"/>
                    </a:lnTo>
                    <a:lnTo>
                      <a:pt x="187" y="3184"/>
                    </a:lnTo>
                    <a:lnTo>
                      <a:pt x="193" y="3091"/>
                    </a:lnTo>
                    <a:lnTo>
                      <a:pt x="199" y="2999"/>
                    </a:lnTo>
                    <a:lnTo>
                      <a:pt x="207" y="2907"/>
                    </a:lnTo>
                    <a:lnTo>
                      <a:pt x="215" y="2817"/>
                    </a:lnTo>
                    <a:lnTo>
                      <a:pt x="223" y="2728"/>
                    </a:lnTo>
                    <a:lnTo>
                      <a:pt x="233" y="2640"/>
                    </a:lnTo>
                    <a:lnTo>
                      <a:pt x="243" y="2553"/>
                    </a:lnTo>
                    <a:lnTo>
                      <a:pt x="254" y="2467"/>
                    </a:lnTo>
                    <a:lnTo>
                      <a:pt x="266" y="2383"/>
                    </a:lnTo>
                    <a:lnTo>
                      <a:pt x="279" y="2299"/>
                    </a:lnTo>
                    <a:lnTo>
                      <a:pt x="292" y="2217"/>
                    </a:lnTo>
                    <a:lnTo>
                      <a:pt x="306" y="2137"/>
                    </a:lnTo>
                    <a:lnTo>
                      <a:pt x="322" y="2057"/>
                    </a:lnTo>
                    <a:lnTo>
                      <a:pt x="337" y="1979"/>
                    </a:lnTo>
                    <a:lnTo>
                      <a:pt x="353" y="1902"/>
                    </a:lnTo>
                    <a:lnTo>
                      <a:pt x="370" y="1828"/>
                    </a:lnTo>
                    <a:lnTo>
                      <a:pt x="389" y="1753"/>
                    </a:lnTo>
                    <a:lnTo>
                      <a:pt x="407" y="1681"/>
                    </a:lnTo>
                    <a:lnTo>
                      <a:pt x="426" y="1609"/>
                    </a:lnTo>
                    <a:lnTo>
                      <a:pt x="447" y="1540"/>
                    </a:lnTo>
                    <a:lnTo>
                      <a:pt x="468" y="1471"/>
                    </a:lnTo>
                    <a:lnTo>
                      <a:pt x="489" y="1405"/>
                    </a:lnTo>
                    <a:lnTo>
                      <a:pt x="511" y="1340"/>
                    </a:lnTo>
                    <a:lnTo>
                      <a:pt x="534" y="1276"/>
                    </a:lnTo>
                    <a:lnTo>
                      <a:pt x="558" y="1214"/>
                    </a:lnTo>
                    <a:lnTo>
                      <a:pt x="582" y="1154"/>
                    </a:lnTo>
                    <a:lnTo>
                      <a:pt x="607" y="1095"/>
                    </a:lnTo>
                    <a:lnTo>
                      <a:pt x="633" y="1038"/>
                    </a:lnTo>
                    <a:lnTo>
                      <a:pt x="659" y="983"/>
                    </a:lnTo>
                    <a:lnTo>
                      <a:pt x="686" y="929"/>
                    </a:lnTo>
                    <a:lnTo>
                      <a:pt x="713" y="877"/>
                    </a:lnTo>
                    <a:lnTo>
                      <a:pt x="742" y="826"/>
                    </a:lnTo>
                    <a:lnTo>
                      <a:pt x="770" y="777"/>
                    </a:lnTo>
                    <a:lnTo>
                      <a:pt x="800" y="731"/>
                    </a:lnTo>
                    <a:lnTo>
                      <a:pt x="829" y="685"/>
                    </a:lnTo>
                    <a:lnTo>
                      <a:pt x="860" y="643"/>
                    </a:lnTo>
                    <a:lnTo>
                      <a:pt x="891" y="601"/>
                    </a:lnTo>
                    <a:lnTo>
                      <a:pt x="923" y="562"/>
                    </a:lnTo>
                    <a:lnTo>
                      <a:pt x="954" y="523"/>
                    </a:lnTo>
                    <a:lnTo>
                      <a:pt x="987" y="488"/>
                    </a:lnTo>
                    <a:lnTo>
                      <a:pt x="1021" y="455"/>
                    </a:lnTo>
                    <a:lnTo>
                      <a:pt x="1053" y="422"/>
                    </a:lnTo>
                    <a:lnTo>
                      <a:pt x="1088" y="392"/>
                    </a:lnTo>
                    <a:lnTo>
                      <a:pt x="1122" y="364"/>
                    </a:lnTo>
                    <a:lnTo>
                      <a:pt x="1157" y="337"/>
                    </a:lnTo>
                    <a:lnTo>
                      <a:pt x="1194" y="313"/>
                    </a:lnTo>
                    <a:lnTo>
                      <a:pt x="1210" y="302"/>
                    </a:lnTo>
                    <a:lnTo>
                      <a:pt x="1228" y="291"/>
                    </a:lnTo>
                    <a:lnTo>
                      <a:pt x="1246" y="281"/>
                    </a:lnTo>
                    <a:lnTo>
                      <a:pt x="1265" y="271"/>
                    </a:lnTo>
                    <a:lnTo>
                      <a:pt x="1283" y="261"/>
                    </a:lnTo>
                    <a:lnTo>
                      <a:pt x="1300" y="251"/>
                    </a:lnTo>
                    <a:lnTo>
                      <a:pt x="1320" y="243"/>
                    </a:lnTo>
                    <a:lnTo>
                      <a:pt x="1338" y="235"/>
                    </a:lnTo>
                    <a:lnTo>
                      <a:pt x="1356" y="228"/>
                    </a:lnTo>
                    <a:lnTo>
                      <a:pt x="1376" y="220"/>
                    </a:lnTo>
                    <a:lnTo>
                      <a:pt x="1395" y="214"/>
                    </a:lnTo>
                    <a:lnTo>
                      <a:pt x="1413" y="208"/>
                    </a:lnTo>
                    <a:lnTo>
                      <a:pt x="1433" y="202"/>
                    </a:lnTo>
                    <a:lnTo>
                      <a:pt x="1452" y="197"/>
                    </a:lnTo>
                    <a:lnTo>
                      <a:pt x="1471" y="192"/>
                    </a:lnTo>
                    <a:lnTo>
                      <a:pt x="1492" y="188"/>
                    </a:lnTo>
                    <a:lnTo>
                      <a:pt x="1511" y="185"/>
                    </a:lnTo>
                    <a:lnTo>
                      <a:pt x="1530" y="180"/>
                    </a:lnTo>
                    <a:lnTo>
                      <a:pt x="1551" y="178"/>
                    </a:lnTo>
                    <a:lnTo>
                      <a:pt x="1571" y="175"/>
                    </a:lnTo>
                    <a:lnTo>
                      <a:pt x="1591" y="174"/>
                    </a:lnTo>
                    <a:lnTo>
                      <a:pt x="1612" y="172"/>
                    </a:lnTo>
                    <a:lnTo>
                      <a:pt x="1632" y="172"/>
                    </a:lnTo>
                    <a:lnTo>
                      <a:pt x="1653" y="171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1" name="Rectangle 1092"/>
              <p:cNvSpPr>
                <a:spLocks noChangeAspect="1" noChangeArrowheads="1"/>
              </p:cNvSpPr>
              <p:nvPr/>
            </p:nvSpPr>
            <p:spPr bwMode="auto">
              <a:xfrm>
                <a:off x="1546" y="3096"/>
                <a:ext cx="63" cy="60"/>
              </a:xfrm>
              <a:prstGeom prst="rect">
                <a:avLst/>
              </a:pr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2" name="Rectangle 1093"/>
              <p:cNvSpPr>
                <a:spLocks noChangeAspect="1" noChangeArrowheads="1"/>
              </p:cNvSpPr>
              <p:nvPr/>
            </p:nvSpPr>
            <p:spPr bwMode="auto">
              <a:xfrm>
                <a:off x="1546" y="3156"/>
                <a:ext cx="70" cy="0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3" name="Rectangle 1094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4" name="Rectangle 1095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5" name="Freeform 1096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7"/>
              </a:xfrm>
              <a:custGeom>
                <a:avLst/>
                <a:gdLst>
                  <a:gd name="T0" fmla="*/ 0 w 2455"/>
                  <a:gd name="T1" fmla="*/ 0 h 1537"/>
                  <a:gd name="T2" fmla="*/ 0 w 2455"/>
                  <a:gd name="T3" fmla="*/ 0 h 1537"/>
                  <a:gd name="T4" fmla="*/ 0 w 2455"/>
                  <a:gd name="T5" fmla="*/ 0 h 1537"/>
                  <a:gd name="T6" fmla="*/ 0 w 2455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7"/>
                  <a:gd name="T14" fmla="*/ 2455 w 2455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7">
                    <a:moveTo>
                      <a:pt x="0" y="0"/>
                    </a:moveTo>
                    <a:lnTo>
                      <a:pt x="2455" y="790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6" name="Freeform 1097"/>
              <p:cNvSpPr>
                <a:spLocks noChangeAspect="1"/>
              </p:cNvSpPr>
              <p:nvPr/>
            </p:nvSpPr>
            <p:spPr bwMode="auto">
              <a:xfrm>
                <a:off x="1583" y="3109"/>
                <a:ext cx="26" cy="13"/>
              </a:xfrm>
              <a:custGeom>
                <a:avLst/>
                <a:gdLst>
                  <a:gd name="T0" fmla="*/ 0 w 2456"/>
                  <a:gd name="T1" fmla="*/ 0 h 1537"/>
                  <a:gd name="T2" fmla="*/ 0 w 2456"/>
                  <a:gd name="T3" fmla="*/ 0 h 1537"/>
                  <a:gd name="T4" fmla="*/ 0 w 2456"/>
                  <a:gd name="T5" fmla="*/ 0 h 1537"/>
                  <a:gd name="T6" fmla="*/ 0 w 2456"/>
                  <a:gd name="T7" fmla="*/ 0 h 1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6"/>
                  <a:gd name="T13" fmla="*/ 0 h 1537"/>
                  <a:gd name="T14" fmla="*/ 2456 w 2456"/>
                  <a:gd name="T15" fmla="*/ 1537 h 1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6" h="1537">
                    <a:moveTo>
                      <a:pt x="0" y="0"/>
                    </a:moveTo>
                    <a:lnTo>
                      <a:pt x="2456" y="791"/>
                    </a:lnTo>
                    <a:lnTo>
                      <a:pt x="0" y="1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7" name="Rectangle 1098"/>
              <p:cNvSpPr>
                <a:spLocks noChangeAspect="1" noChangeArrowheads="1"/>
              </p:cNvSpPr>
              <p:nvPr/>
            </p:nvSpPr>
            <p:spPr bwMode="auto">
              <a:xfrm>
                <a:off x="1535" y="3118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8" name="Rectangle 1099"/>
              <p:cNvSpPr>
                <a:spLocks noChangeAspect="1" noChangeArrowheads="1"/>
              </p:cNvSpPr>
              <p:nvPr/>
            </p:nvSpPr>
            <p:spPr bwMode="auto">
              <a:xfrm>
                <a:off x="1546" y="3092"/>
                <a:ext cx="70" cy="4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09" name="Rectangle 1100"/>
              <p:cNvSpPr>
                <a:spLocks noChangeAspect="1" noChangeArrowheads="1"/>
              </p:cNvSpPr>
              <p:nvPr/>
            </p:nvSpPr>
            <p:spPr bwMode="auto">
              <a:xfrm>
                <a:off x="1542" y="3096"/>
                <a:ext cx="74" cy="4"/>
              </a:xfrm>
              <a:prstGeom prst="rect">
                <a:avLst/>
              </a:prstGeom>
              <a:solidFill>
                <a:srgbClr val="90C6E5"/>
              </a:solidFill>
              <a:ln w="3175">
                <a:solidFill>
                  <a:srgbClr val="A6BBF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0" name="Freeform 1101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5"/>
                  <a:gd name="T1" fmla="*/ 0 h 1538"/>
                  <a:gd name="T2" fmla="*/ 0 w 2455"/>
                  <a:gd name="T3" fmla="*/ 0 h 1538"/>
                  <a:gd name="T4" fmla="*/ 0 w 2455"/>
                  <a:gd name="T5" fmla="*/ 0 h 1538"/>
                  <a:gd name="T6" fmla="*/ 0 w 2455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5"/>
                  <a:gd name="T13" fmla="*/ 0 h 1538"/>
                  <a:gd name="T14" fmla="*/ 2455 w 2455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5" h="1538">
                    <a:moveTo>
                      <a:pt x="2455" y="0"/>
                    </a:moveTo>
                    <a:lnTo>
                      <a:pt x="0" y="791"/>
                    </a:lnTo>
                    <a:lnTo>
                      <a:pt x="2455" y="1538"/>
                    </a:lnTo>
                    <a:lnTo>
                      <a:pt x="2455" y="0"/>
                    </a:lnTo>
                    <a:close/>
                  </a:path>
                </a:pathLst>
              </a:custGeom>
              <a:solidFill>
                <a:srgbClr val="1C97CD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1" name="Freeform 1102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2" name="Rectangle 1103"/>
              <p:cNvSpPr>
                <a:spLocks noChangeAspect="1" noChangeArrowheads="1"/>
              </p:cNvSpPr>
              <p:nvPr/>
            </p:nvSpPr>
            <p:spPr bwMode="auto">
              <a:xfrm>
                <a:off x="1561" y="3135"/>
                <a:ext cx="48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3" name="Freeform 1104"/>
              <p:cNvSpPr>
                <a:spLocks noChangeAspect="1"/>
              </p:cNvSpPr>
              <p:nvPr/>
            </p:nvSpPr>
            <p:spPr bwMode="auto">
              <a:xfrm>
                <a:off x="1535" y="3126"/>
                <a:ext cx="26" cy="17"/>
              </a:xfrm>
              <a:custGeom>
                <a:avLst/>
                <a:gdLst>
                  <a:gd name="T0" fmla="*/ 0 w 2454"/>
                  <a:gd name="T1" fmla="*/ 0 h 1538"/>
                  <a:gd name="T2" fmla="*/ 0 w 2454"/>
                  <a:gd name="T3" fmla="*/ 0 h 1538"/>
                  <a:gd name="T4" fmla="*/ 0 w 2454"/>
                  <a:gd name="T5" fmla="*/ 0 h 1538"/>
                  <a:gd name="T6" fmla="*/ 0 w 2454"/>
                  <a:gd name="T7" fmla="*/ 0 h 15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54"/>
                  <a:gd name="T13" fmla="*/ 0 h 1538"/>
                  <a:gd name="T14" fmla="*/ 2454 w 2454"/>
                  <a:gd name="T15" fmla="*/ 1538 h 15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54" h="1538">
                    <a:moveTo>
                      <a:pt x="2454" y="0"/>
                    </a:moveTo>
                    <a:lnTo>
                      <a:pt x="0" y="790"/>
                    </a:lnTo>
                    <a:lnTo>
                      <a:pt x="2454" y="1538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4" name="Rectangle 1105"/>
              <p:cNvSpPr>
                <a:spLocks noChangeAspect="1" noChangeArrowheads="1"/>
              </p:cNvSpPr>
              <p:nvPr/>
            </p:nvSpPr>
            <p:spPr bwMode="auto">
              <a:xfrm>
                <a:off x="1442" y="3045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5" name="Freeform 1106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6" name="Freeform 1107"/>
              <p:cNvSpPr>
                <a:spLocks noChangeAspect="1"/>
              </p:cNvSpPr>
              <p:nvPr/>
            </p:nvSpPr>
            <p:spPr bwMode="auto">
              <a:xfrm>
                <a:off x="1479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7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7" name="Rectangle 1108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18" cy="34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8" name="Freeform 1109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19" name="Freeform 1110"/>
              <p:cNvSpPr>
                <a:spLocks noChangeAspect="1"/>
              </p:cNvSpPr>
              <p:nvPr/>
            </p:nvSpPr>
            <p:spPr bwMode="auto">
              <a:xfrm>
                <a:off x="1479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4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4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4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4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7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7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0" name="Rectangle 1111"/>
              <p:cNvSpPr>
                <a:spLocks noChangeAspect="1" noChangeArrowheads="1"/>
              </p:cNvSpPr>
              <p:nvPr/>
            </p:nvSpPr>
            <p:spPr bwMode="auto">
              <a:xfrm>
                <a:off x="1490" y="3288"/>
                <a:ext cx="118" cy="38"/>
              </a:xfrm>
              <a:prstGeom prst="rect">
                <a:avLst/>
              </a:prstGeom>
              <a:solidFill>
                <a:srgbClr val="329FD2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1" name="Line 166"/>
              <p:cNvSpPr>
                <a:spLocks noChangeAspect="1" noChangeShapeType="1"/>
              </p:cNvSpPr>
              <p:nvPr/>
            </p:nvSpPr>
            <p:spPr bwMode="auto">
              <a:xfrm>
                <a:off x="1490" y="323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2" name="Line 167"/>
              <p:cNvSpPr>
                <a:spLocks noChangeAspect="1" noChangeShapeType="1"/>
              </p:cNvSpPr>
              <p:nvPr/>
            </p:nvSpPr>
            <p:spPr bwMode="auto">
              <a:xfrm>
                <a:off x="1490" y="3271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3" name="Line 168"/>
              <p:cNvSpPr>
                <a:spLocks noChangeAspect="1" noChangeShapeType="1"/>
              </p:cNvSpPr>
              <p:nvPr/>
            </p:nvSpPr>
            <p:spPr bwMode="auto">
              <a:xfrm>
                <a:off x="1490" y="3288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4" name="Line 169"/>
              <p:cNvSpPr>
                <a:spLocks noChangeAspect="1" noChangeShapeType="1"/>
              </p:cNvSpPr>
              <p:nvPr/>
            </p:nvSpPr>
            <p:spPr bwMode="auto">
              <a:xfrm>
                <a:off x="1490" y="3327"/>
                <a:ext cx="126" cy="0"/>
              </a:xfrm>
              <a:prstGeom prst="line">
                <a:avLst/>
              </a:pr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319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5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6" name="Freeform 1117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7" name="Freeform 1118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9"/>
                  <a:gd name="T2" fmla="*/ 0 w 2629"/>
                  <a:gd name="T3" fmla="*/ 0 h 1589"/>
                  <a:gd name="T4" fmla="*/ 0 w 2629"/>
                  <a:gd name="T5" fmla="*/ 0 h 1589"/>
                  <a:gd name="T6" fmla="*/ 0 w 2629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9"/>
                  <a:gd name="T14" fmla="*/ 2629 w 2629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9">
                    <a:moveTo>
                      <a:pt x="0" y="1589"/>
                    </a:moveTo>
                    <a:lnTo>
                      <a:pt x="2629" y="772"/>
                    </a:lnTo>
                    <a:lnTo>
                      <a:pt x="0" y="0"/>
                    </a:lnTo>
                    <a:lnTo>
                      <a:pt x="0" y="1589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8" name="Rectangle 1119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29" name="Freeform 1120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2629" y="0"/>
                    </a:moveTo>
                    <a:lnTo>
                      <a:pt x="0" y="817"/>
                    </a:lnTo>
                    <a:lnTo>
                      <a:pt x="2629" y="1588"/>
                    </a:lnTo>
                    <a:lnTo>
                      <a:pt x="2629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0" name="Rectangle 1121"/>
              <p:cNvSpPr>
                <a:spLocks noChangeAspect="1" noChangeArrowheads="1"/>
              </p:cNvSpPr>
              <p:nvPr/>
            </p:nvSpPr>
            <p:spPr bwMode="auto">
              <a:xfrm>
                <a:off x="1527" y="3305"/>
                <a:ext cx="78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1" name="Freeform 1122"/>
              <p:cNvSpPr>
                <a:spLocks noChangeAspect="1"/>
              </p:cNvSpPr>
              <p:nvPr/>
            </p:nvSpPr>
            <p:spPr bwMode="auto">
              <a:xfrm>
                <a:off x="1498" y="3301"/>
                <a:ext cx="30" cy="17"/>
              </a:xfrm>
              <a:custGeom>
                <a:avLst/>
                <a:gdLst>
                  <a:gd name="T0" fmla="*/ 0 w 2630"/>
                  <a:gd name="T1" fmla="*/ 0 h 1589"/>
                  <a:gd name="T2" fmla="*/ 0 w 2630"/>
                  <a:gd name="T3" fmla="*/ 0 h 1589"/>
                  <a:gd name="T4" fmla="*/ 0 w 2630"/>
                  <a:gd name="T5" fmla="*/ 0 h 1589"/>
                  <a:gd name="T6" fmla="*/ 0 w 2630"/>
                  <a:gd name="T7" fmla="*/ 0 h 15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0"/>
                  <a:gd name="T13" fmla="*/ 0 h 1589"/>
                  <a:gd name="T14" fmla="*/ 2630 w 2630"/>
                  <a:gd name="T15" fmla="*/ 1589 h 15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0" h="1589">
                    <a:moveTo>
                      <a:pt x="2630" y="0"/>
                    </a:moveTo>
                    <a:lnTo>
                      <a:pt x="0" y="817"/>
                    </a:lnTo>
                    <a:lnTo>
                      <a:pt x="2630" y="1589"/>
                    </a:ln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2" name="Rectangle 1123"/>
              <p:cNvSpPr>
                <a:spLocks noChangeAspect="1" noChangeArrowheads="1"/>
              </p:cNvSpPr>
              <p:nvPr/>
            </p:nvSpPr>
            <p:spPr bwMode="auto">
              <a:xfrm>
                <a:off x="1498" y="3250"/>
                <a:ext cx="74" cy="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3" name="Freeform 1124"/>
              <p:cNvSpPr>
                <a:spLocks noChangeAspect="1"/>
              </p:cNvSpPr>
              <p:nvPr/>
            </p:nvSpPr>
            <p:spPr bwMode="auto">
              <a:xfrm>
                <a:off x="1572" y="3245"/>
                <a:ext cx="33" cy="17"/>
              </a:xfrm>
              <a:custGeom>
                <a:avLst/>
                <a:gdLst>
                  <a:gd name="T0" fmla="*/ 0 w 2629"/>
                  <a:gd name="T1" fmla="*/ 0 h 1588"/>
                  <a:gd name="T2" fmla="*/ 0 w 2629"/>
                  <a:gd name="T3" fmla="*/ 0 h 1588"/>
                  <a:gd name="T4" fmla="*/ 0 w 2629"/>
                  <a:gd name="T5" fmla="*/ 0 h 1588"/>
                  <a:gd name="T6" fmla="*/ 0 w 2629"/>
                  <a:gd name="T7" fmla="*/ 0 h 15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29"/>
                  <a:gd name="T13" fmla="*/ 0 h 1588"/>
                  <a:gd name="T14" fmla="*/ 2629 w 2629"/>
                  <a:gd name="T15" fmla="*/ 1588 h 15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29" h="1588">
                    <a:moveTo>
                      <a:pt x="0" y="1588"/>
                    </a:moveTo>
                    <a:lnTo>
                      <a:pt x="2629" y="771"/>
                    </a:lnTo>
                    <a:lnTo>
                      <a:pt x="0" y="0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4" name="Rectangle 1125"/>
              <p:cNvSpPr>
                <a:spLocks noChangeAspect="1" noChangeArrowheads="1"/>
              </p:cNvSpPr>
              <p:nvPr/>
            </p:nvSpPr>
            <p:spPr bwMode="auto">
              <a:xfrm>
                <a:off x="1490" y="3237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5" name="Rectangle 1126"/>
              <p:cNvSpPr>
                <a:spLocks noChangeAspect="1" noChangeArrowheads="1"/>
              </p:cNvSpPr>
              <p:nvPr/>
            </p:nvSpPr>
            <p:spPr bwMode="auto">
              <a:xfrm>
                <a:off x="1490" y="3292"/>
                <a:ext cx="126" cy="4"/>
              </a:xfrm>
              <a:prstGeom prst="rect">
                <a:avLst/>
              </a:prstGeom>
              <a:solidFill>
                <a:srgbClr val="8DCBF0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6" name="Freeform 1127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7" name="Freeform 1128"/>
              <p:cNvSpPr>
                <a:spLocks noChangeAspect="1"/>
              </p:cNvSpPr>
              <p:nvPr/>
            </p:nvSpPr>
            <p:spPr bwMode="auto">
              <a:xfrm>
                <a:off x="1627" y="3237"/>
                <a:ext cx="18" cy="34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1"/>
                    </a:lnTo>
                    <a:lnTo>
                      <a:pt x="1042" y="152"/>
                    </a:lnTo>
                    <a:lnTo>
                      <a:pt x="1075" y="186"/>
                    </a:lnTo>
                    <a:lnTo>
                      <a:pt x="1105" y="225"/>
                    </a:lnTo>
                    <a:lnTo>
                      <a:pt x="1134" y="265"/>
                    </a:lnTo>
                    <a:lnTo>
                      <a:pt x="1162" y="310"/>
                    </a:lnTo>
                    <a:lnTo>
                      <a:pt x="1190" y="356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5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7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8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4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7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4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1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9"/>
                    </a:lnTo>
                    <a:lnTo>
                      <a:pt x="944" y="3194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4"/>
                    </a:lnTo>
                    <a:lnTo>
                      <a:pt x="725" y="3267"/>
                    </a:lnTo>
                    <a:lnTo>
                      <a:pt x="684" y="3264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4"/>
                    </a:lnTo>
                    <a:lnTo>
                      <a:pt x="455" y="3169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1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4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7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4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8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7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5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6"/>
                    </a:lnTo>
                    <a:lnTo>
                      <a:pt x="268" y="310"/>
                    </a:lnTo>
                    <a:lnTo>
                      <a:pt x="297" y="265"/>
                    </a:lnTo>
                    <a:lnTo>
                      <a:pt x="326" y="225"/>
                    </a:lnTo>
                    <a:lnTo>
                      <a:pt x="356" y="186"/>
                    </a:lnTo>
                    <a:lnTo>
                      <a:pt x="388" y="152"/>
                    </a:lnTo>
                    <a:lnTo>
                      <a:pt x="421" y="121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8" name="Freeform 1129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39" name="Freeform 1130"/>
              <p:cNvSpPr>
                <a:spLocks noChangeAspect="1"/>
              </p:cNvSpPr>
              <p:nvPr/>
            </p:nvSpPr>
            <p:spPr bwMode="auto">
              <a:xfrm>
                <a:off x="1627" y="3288"/>
                <a:ext cx="18" cy="38"/>
              </a:xfrm>
              <a:custGeom>
                <a:avLst/>
                <a:gdLst>
                  <a:gd name="T0" fmla="*/ 0 w 1451"/>
                  <a:gd name="T1" fmla="*/ 0 h 3267"/>
                  <a:gd name="T2" fmla="*/ 0 w 1451"/>
                  <a:gd name="T3" fmla="*/ 0 h 3267"/>
                  <a:gd name="T4" fmla="*/ 0 w 1451"/>
                  <a:gd name="T5" fmla="*/ 0 h 3267"/>
                  <a:gd name="T6" fmla="*/ 0 w 1451"/>
                  <a:gd name="T7" fmla="*/ 0 h 3267"/>
                  <a:gd name="T8" fmla="*/ 0 w 1451"/>
                  <a:gd name="T9" fmla="*/ 0 h 3267"/>
                  <a:gd name="T10" fmla="*/ 0 w 1451"/>
                  <a:gd name="T11" fmla="*/ 0 h 3267"/>
                  <a:gd name="T12" fmla="*/ 0 w 1451"/>
                  <a:gd name="T13" fmla="*/ 0 h 3267"/>
                  <a:gd name="T14" fmla="*/ 0 w 1451"/>
                  <a:gd name="T15" fmla="*/ 0 h 3267"/>
                  <a:gd name="T16" fmla="*/ 0 w 1451"/>
                  <a:gd name="T17" fmla="*/ 0 h 3267"/>
                  <a:gd name="T18" fmla="*/ 0 w 1451"/>
                  <a:gd name="T19" fmla="*/ 0 h 3267"/>
                  <a:gd name="T20" fmla="*/ 0 w 1451"/>
                  <a:gd name="T21" fmla="*/ 0 h 3267"/>
                  <a:gd name="T22" fmla="*/ 0 w 1451"/>
                  <a:gd name="T23" fmla="*/ 0 h 3267"/>
                  <a:gd name="T24" fmla="*/ 0 w 1451"/>
                  <a:gd name="T25" fmla="*/ 0 h 3267"/>
                  <a:gd name="T26" fmla="*/ 0 w 1451"/>
                  <a:gd name="T27" fmla="*/ 0 h 3267"/>
                  <a:gd name="T28" fmla="*/ 0 w 1451"/>
                  <a:gd name="T29" fmla="*/ 0 h 3267"/>
                  <a:gd name="T30" fmla="*/ 0 w 1451"/>
                  <a:gd name="T31" fmla="*/ 0 h 3267"/>
                  <a:gd name="T32" fmla="*/ 0 w 1451"/>
                  <a:gd name="T33" fmla="*/ 0 h 3267"/>
                  <a:gd name="T34" fmla="*/ 0 w 1451"/>
                  <a:gd name="T35" fmla="*/ 0 h 3267"/>
                  <a:gd name="T36" fmla="*/ 0 w 1451"/>
                  <a:gd name="T37" fmla="*/ 0 h 3267"/>
                  <a:gd name="T38" fmla="*/ 0 w 1451"/>
                  <a:gd name="T39" fmla="*/ 0 h 3267"/>
                  <a:gd name="T40" fmla="*/ 0 w 1451"/>
                  <a:gd name="T41" fmla="*/ 0 h 3267"/>
                  <a:gd name="T42" fmla="*/ 0 w 1451"/>
                  <a:gd name="T43" fmla="*/ 0 h 3267"/>
                  <a:gd name="T44" fmla="*/ 0 w 1451"/>
                  <a:gd name="T45" fmla="*/ 0 h 3267"/>
                  <a:gd name="T46" fmla="*/ 0 w 1451"/>
                  <a:gd name="T47" fmla="*/ 0 h 3267"/>
                  <a:gd name="T48" fmla="*/ 0 w 1451"/>
                  <a:gd name="T49" fmla="*/ 0 h 3267"/>
                  <a:gd name="T50" fmla="*/ 0 w 1451"/>
                  <a:gd name="T51" fmla="*/ 0 h 3267"/>
                  <a:gd name="T52" fmla="*/ 0 w 1451"/>
                  <a:gd name="T53" fmla="*/ 0 h 3267"/>
                  <a:gd name="T54" fmla="*/ 0 w 1451"/>
                  <a:gd name="T55" fmla="*/ 0 h 3267"/>
                  <a:gd name="T56" fmla="*/ 0 w 1451"/>
                  <a:gd name="T57" fmla="*/ 0 h 3267"/>
                  <a:gd name="T58" fmla="*/ 0 w 1451"/>
                  <a:gd name="T59" fmla="*/ 0 h 3267"/>
                  <a:gd name="T60" fmla="*/ 0 w 1451"/>
                  <a:gd name="T61" fmla="*/ 0 h 3267"/>
                  <a:gd name="T62" fmla="*/ 0 w 1451"/>
                  <a:gd name="T63" fmla="*/ 0 h 3267"/>
                  <a:gd name="T64" fmla="*/ 0 w 1451"/>
                  <a:gd name="T65" fmla="*/ 0 h 3267"/>
                  <a:gd name="T66" fmla="*/ 0 w 1451"/>
                  <a:gd name="T67" fmla="*/ 0 h 3267"/>
                  <a:gd name="T68" fmla="*/ 0 w 1451"/>
                  <a:gd name="T69" fmla="*/ 0 h 3267"/>
                  <a:gd name="T70" fmla="*/ 0 w 1451"/>
                  <a:gd name="T71" fmla="*/ 0 h 3267"/>
                  <a:gd name="T72" fmla="*/ 0 w 1451"/>
                  <a:gd name="T73" fmla="*/ 0 h 3267"/>
                  <a:gd name="T74" fmla="*/ 0 w 1451"/>
                  <a:gd name="T75" fmla="*/ 0 h 3267"/>
                  <a:gd name="T76" fmla="*/ 0 w 1451"/>
                  <a:gd name="T77" fmla="*/ 0 h 3267"/>
                  <a:gd name="T78" fmla="*/ 0 w 1451"/>
                  <a:gd name="T79" fmla="*/ 0 h 3267"/>
                  <a:gd name="T80" fmla="*/ 0 w 1451"/>
                  <a:gd name="T81" fmla="*/ 0 h 3267"/>
                  <a:gd name="T82" fmla="*/ 0 w 1451"/>
                  <a:gd name="T83" fmla="*/ 0 h 3267"/>
                  <a:gd name="T84" fmla="*/ 0 w 1451"/>
                  <a:gd name="T85" fmla="*/ 0 h 32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1"/>
                  <a:gd name="T130" fmla="*/ 0 h 3267"/>
                  <a:gd name="T131" fmla="*/ 1451 w 1451"/>
                  <a:gd name="T132" fmla="*/ 3267 h 32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1" h="3267">
                    <a:moveTo>
                      <a:pt x="725" y="0"/>
                    </a:moveTo>
                    <a:lnTo>
                      <a:pt x="763" y="2"/>
                    </a:lnTo>
                    <a:lnTo>
                      <a:pt x="801" y="8"/>
                    </a:lnTo>
                    <a:lnTo>
                      <a:pt x="838" y="18"/>
                    </a:lnTo>
                    <a:lnTo>
                      <a:pt x="873" y="31"/>
                    </a:lnTo>
                    <a:lnTo>
                      <a:pt x="909" y="48"/>
                    </a:lnTo>
                    <a:lnTo>
                      <a:pt x="944" y="69"/>
                    </a:lnTo>
                    <a:lnTo>
                      <a:pt x="978" y="94"/>
                    </a:lnTo>
                    <a:lnTo>
                      <a:pt x="1011" y="122"/>
                    </a:lnTo>
                    <a:lnTo>
                      <a:pt x="1042" y="152"/>
                    </a:lnTo>
                    <a:lnTo>
                      <a:pt x="1075" y="187"/>
                    </a:lnTo>
                    <a:lnTo>
                      <a:pt x="1105" y="225"/>
                    </a:lnTo>
                    <a:lnTo>
                      <a:pt x="1134" y="266"/>
                    </a:lnTo>
                    <a:lnTo>
                      <a:pt x="1162" y="310"/>
                    </a:lnTo>
                    <a:lnTo>
                      <a:pt x="1190" y="357"/>
                    </a:lnTo>
                    <a:lnTo>
                      <a:pt x="1216" y="407"/>
                    </a:lnTo>
                    <a:lnTo>
                      <a:pt x="1241" y="459"/>
                    </a:lnTo>
                    <a:lnTo>
                      <a:pt x="1265" y="516"/>
                    </a:lnTo>
                    <a:lnTo>
                      <a:pt x="1287" y="573"/>
                    </a:lnTo>
                    <a:lnTo>
                      <a:pt x="1309" y="635"/>
                    </a:lnTo>
                    <a:lnTo>
                      <a:pt x="1329" y="698"/>
                    </a:lnTo>
                    <a:lnTo>
                      <a:pt x="1347" y="764"/>
                    </a:lnTo>
                    <a:lnTo>
                      <a:pt x="1365" y="833"/>
                    </a:lnTo>
                    <a:lnTo>
                      <a:pt x="1380" y="903"/>
                    </a:lnTo>
                    <a:lnTo>
                      <a:pt x="1394" y="976"/>
                    </a:lnTo>
                    <a:lnTo>
                      <a:pt x="1407" y="1052"/>
                    </a:lnTo>
                    <a:lnTo>
                      <a:pt x="1418" y="1129"/>
                    </a:lnTo>
                    <a:lnTo>
                      <a:pt x="1429" y="1208"/>
                    </a:lnTo>
                    <a:lnTo>
                      <a:pt x="1437" y="1290"/>
                    </a:lnTo>
                    <a:lnTo>
                      <a:pt x="1443" y="1373"/>
                    </a:lnTo>
                    <a:lnTo>
                      <a:pt x="1447" y="1459"/>
                    </a:lnTo>
                    <a:lnTo>
                      <a:pt x="1450" y="1545"/>
                    </a:lnTo>
                    <a:lnTo>
                      <a:pt x="1451" y="1634"/>
                    </a:lnTo>
                    <a:lnTo>
                      <a:pt x="1450" y="1718"/>
                    </a:lnTo>
                    <a:lnTo>
                      <a:pt x="1447" y="1801"/>
                    </a:lnTo>
                    <a:lnTo>
                      <a:pt x="1443" y="1884"/>
                    </a:lnTo>
                    <a:lnTo>
                      <a:pt x="1437" y="1965"/>
                    </a:lnTo>
                    <a:lnTo>
                      <a:pt x="1429" y="2044"/>
                    </a:lnTo>
                    <a:lnTo>
                      <a:pt x="1418" y="2121"/>
                    </a:lnTo>
                    <a:lnTo>
                      <a:pt x="1407" y="2198"/>
                    </a:lnTo>
                    <a:lnTo>
                      <a:pt x="1394" y="2272"/>
                    </a:lnTo>
                    <a:lnTo>
                      <a:pt x="1380" y="2344"/>
                    </a:lnTo>
                    <a:lnTo>
                      <a:pt x="1365" y="2415"/>
                    </a:lnTo>
                    <a:lnTo>
                      <a:pt x="1347" y="2483"/>
                    </a:lnTo>
                    <a:lnTo>
                      <a:pt x="1329" y="2549"/>
                    </a:lnTo>
                    <a:lnTo>
                      <a:pt x="1309" y="2613"/>
                    </a:lnTo>
                    <a:lnTo>
                      <a:pt x="1287" y="2675"/>
                    </a:lnTo>
                    <a:lnTo>
                      <a:pt x="1265" y="2734"/>
                    </a:lnTo>
                    <a:lnTo>
                      <a:pt x="1241" y="2791"/>
                    </a:lnTo>
                    <a:lnTo>
                      <a:pt x="1216" y="2844"/>
                    </a:lnTo>
                    <a:lnTo>
                      <a:pt x="1190" y="2896"/>
                    </a:lnTo>
                    <a:lnTo>
                      <a:pt x="1162" y="2944"/>
                    </a:lnTo>
                    <a:lnTo>
                      <a:pt x="1134" y="2990"/>
                    </a:lnTo>
                    <a:lnTo>
                      <a:pt x="1105" y="3032"/>
                    </a:lnTo>
                    <a:lnTo>
                      <a:pt x="1075" y="3072"/>
                    </a:lnTo>
                    <a:lnTo>
                      <a:pt x="1042" y="3107"/>
                    </a:lnTo>
                    <a:lnTo>
                      <a:pt x="1011" y="3139"/>
                    </a:lnTo>
                    <a:lnTo>
                      <a:pt x="978" y="3168"/>
                    </a:lnTo>
                    <a:lnTo>
                      <a:pt x="944" y="3195"/>
                    </a:lnTo>
                    <a:lnTo>
                      <a:pt x="909" y="3216"/>
                    </a:lnTo>
                    <a:lnTo>
                      <a:pt x="873" y="3234"/>
                    </a:lnTo>
                    <a:lnTo>
                      <a:pt x="838" y="3248"/>
                    </a:lnTo>
                    <a:lnTo>
                      <a:pt x="801" y="3258"/>
                    </a:lnTo>
                    <a:lnTo>
                      <a:pt x="763" y="3265"/>
                    </a:lnTo>
                    <a:lnTo>
                      <a:pt x="725" y="3267"/>
                    </a:lnTo>
                    <a:lnTo>
                      <a:pt x="684" y="3265"/>
                    </a:lnTo>
                    <a:lnTo>
                      <a:pt x="642" y="3258"/>
                    </a:lnTo>
                    <a:lnTo>
                      <a:pt x="603" y="3248"/>
                    </a:lnTo>
                    <a:lnTo>
                      <a:pt x="564" y="3234"/>
                    </a:lnTo>
                    <a:lnTo>
                      <a:pt x="526" y="3216"/>
                    </a:lnTo>
                    <a:lnTo>
                      <a:pt x="490" y="3195"/>
                    </a:lnTo>
                    <a:lnTo>
                      <a:pt x="455" y="3168"/>
                    </a:lnTo>
                    <a:lnTo>
                      <a:pt x="421" y="3139"/>
                    </a:lnTo>
                    <a:lnTo>
                      <a:pt x="388" y="3107"/>
                    </a:lnTo>
                    <a:lnTo>
                      <a:pt x="356" y="3072"/>
                    </a:lnTo>
                    <a:lnTo>
                      <a:pt x="326" y="3032"/>
                    </a:lnTo>
                    <a:lnTo>
                      <a:pt x="297" y="2990"/>
                    </a:lnTo>
                    <a:lnTo>
                      <a:pt x="268" y="2944"/>
                    </a:lnTo>
                    <a:lnTo>
                      <a:pt x="242" y="2896"/>
                    </a:lnTo>
                    <a:lnTo>
                      <a:pt x="217" y="2844"/>
                    </a:lnTo>
                    <a:lnTo>
                      <a:pt x="193" y="2791"/>
                    </a:lnTo>
                    <a:lnTo>
                      <a:pt x="170" y="2734"/>
                    </a:lnTo>
                    <a:lnTo>
                      <a:pt x="148" y="2675"/>
                    </a:lnTo>
                    <a:lnTo>
                      <a:pt x="128" y="2613"/>
                    </a:lnTo>
                    <a:lnTo>
                      <a:pt x="110" y="2549"/>
                    </a:lnTo>
                    <a:lnTo>
                      <a:pt x="93" y="2483"/>
                    </a:lnTo>
                    <a:lnTo>
                      <a:pt x="77" y="2415"/>
                    </a:lnTo>
                    <a:lnTo>
                      <a:pt x="63" y="2344"/>
                    </a:lnTo>
                    <a:lnTo>
                      <a:pt x="50" y="2272"/>
                    </a:lnTo>
                    <a:lnTo>
                      <a:pt x="37" y="2198"/>
                    </a:lnTo>
                    <a:lnTo>
                      <a:pt x="28" y="2121"/>
                    </a:lnTo>
                    <a:lnTo>
                      <a:pt x="19" y="2044"/>
                    </a:lnTo>
                    <a:lnTo>
                      <a:pt x="12" y="1965"/>
                    </a:lnTo>
                    <a:lnTo>
                      <a:pt x="7" y="1884"/>
                    </a:lnTo>
                    <a:lnTo>
                      <a:pt x="3" y="1801"/>
                    </a:lnTo>
                    <a:lnTo>
                      <a:pt x="1" y="1718"/>
                    </a:lnTo>
                    <a:lnTo>
                      <a:pt x="0" y="1634"/>
                    </a:lnTo>
                    <a:lnTo>
                      <a:pt x="1" y="1545"/>
                    </a:lnTo>
                    <a:lnTo>
                      <a:pt x="3" y="1459"/>
                    </a:lnTo>
                    <a:lnTo>
                      <a:pt x="7" y="1373"/>
                    </a:lnTo>
                    <a:lnTo>
                      <a:pt x="12" y="1290"/>
                    </a:lnTo>
                    <a:lnTo>
                      <a:pt x="19" y="1208"/>
                    </a:lnTo>
                    <a:lnTo>
                      <a:pt x="28" y="1129"/>
                    </a:lnTo>
                    <a:lnTo>
                      <a:pt x="37" y="1052"/>
                    </a:lnTo>
                    <a:lnTo>
                      <a:pt x="50" y="976"/>
                    </a:lnTo>
                    <a:lnTo>
                      <a:pt x="63" y="903"/>
                    </a:lnTo>
                    <a:lnTo>
                      <a:pt x="77" y="833"/>
                    </a:lnTo>
                    <a:lnTo>
                      <a:pt x="93" y="764"/>
                    </a:lnTo>
                    <a:lnTo>
                      <a:pt x="110" y="698"/>
                    </a:lnTo>
                    <a:lnTo>
                      <a:pt x="128" y="635"/>
                    </a:lnTo>
                    <a:lnTo>
                      <a:pt x="148" y="573"/>
                    </a:lnTo>
                    <a:lnTo>
                      <a:pt x="170" y="516"/>
                    </a:lnTo>
                    <a:lnTo>
                      <a:pt x="193" y="459"/>
                    </a:lnTo>
                    <a:lnTo>
                      <a:pt x="217" y="407"/>
                    </a:lnTo>
                    <a:lnTo>
                      <a:pt x="242" y="357"/>
                    </a:lnTo>
                    <a:lnTo>
                      <a:pt x="268" y="310"/>
                    </a:lnTo>
                    <a:lnTo>
                      <a:pt x="297" y="266"/>
                    </a:lnTo>
                    <a:lnTo>
                      <a:pt x="326" y="225"/>
                    </a:lnTo>
                    <a:lnTo>
                      <a:pt x="356" y="187"/>
                    </a:lnTo>
                    <a:lnTo>
                      <a:pt x="388" y="152"/>
                    </a:lnTo>
                    <a:lnTo>
                      <a:pt x="421" y="122"/>
                    </a:lnTo>
                    <a:lnTo>
                      <a:pt x="455" y="94"/>
                    </a:lnTo>
                    <a:lnTo>
                      <a:pt x="490" y="69"/>
                    </a:lnTo>
                    <a:lnTo>
                      <a:pt x="526" y="48"/>
                    </a:lnTo>
                    <a:lnTo>
                      <a:pt x="564" y="31"/>
                    </a:lnTo>
                    <a:lnTo>
                      <a:pt x="603" y="18"/>
                    </a:lnTo>
                    <a:lnTo>
                      <a:pt x="642" y="8"/>
                    </a:lnTo>
                    <a:lnTo>
                      <a:pt x="684" y="2"/>
                    </a:lnTo>
                    <a:lnTo>
                      <a:pt x="725" y="0"/>
                    </a:lnTo>
                  </a:path>
                </a:pathLst>
              </a:custGeom>
              <a:noFill/>
              <a:ln w="6350">
                <a:solidFill>
                  <a:srgbClr val="8DCB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0" name="Rectangle 1131"/>
              <p:cNvSpPr>
                <a:spLocks noChangeAspect="1" noChangeArrowheads="1"/>
              </p:cNvSpPr>
              <p:nvPr/>
            </p:nvSpPr>
            <p:spPr bwMode="auto">
              <a:xfrm>
                <a:off x="1442" y="3203"/>
                <a:ext cx="174" cy="158"/>
              </a:xfrm>
              <a:prstGeom prst="rect">
                <a:avLst/>
              </a:prstGeom>
              <a:noFill/>
              <a:ln w="12700">
                <a:solidFill>
                  <a:srgbClr val="0183B7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1" name="Freeform 1132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2" name="Freeform 1133"/>
              <p:cNvSpPr>
                <a:spLocks noChangeAspect="1"/>
              </p:cNvSpPr>
              <p:nvPr/>
            </p:nvSpPr>
            <p:spPr bwMode="auto">
              <a:xfrm>
                <a:off x="1302" y="3322"/>
                <a:ext cx="11" cy="13"/>
              </a:xfrm>
              <a:custGeom>
                <a:avLst/>
                <a:gdLst>
                  <a:gd name="T0" fmla="*/ 0 w 1126"/>
                  <a:gd name="T1" fmla="*/ 0 h 1126"/>
                  <a:gd name="T2" fmla="*/ 0 w 1126"/>
                  <a:gd name="T3" fmla="*/ 0 h 1126"/>
                  <a:gd name="T4" fmla="*/ 0 w 1126"/>
                  <a:gd name="T5" fmla="*/ 0 h 1126"/>
                  <a:gd name="T6" fmla="*/ 0 w 1126"/>
                  <a:gd name="T7" fmla="*/ 0 h 1126"/>
                  <a:gd name="T8" fmla="*/ 0 w 1126"/>
                  <a:gd name="T9" fmla="*/ 0 h 1126"/>
                  <a:gd name="T10" fmla="*/ 0 w 1126"/>
                  <a:gd name="T11" fmla="*/ 0 h 1126"/>
                  <a:gd name="T12" fmla="*/ 0 w 1126"/>
                  <a:gd name="T13" fmla="*/ 0 h 1126"/>
                  <a:gd name="T14" fmla="*/ 0 w 1126"/>
                  <a:gd name="T15" fmla="*/ 0 h 1126"/>
                  <a:gd name="T16" fmla="*/ 0 w 1126"/>
                  <a:gd name="T17" fmla="*/ 0 h 1126"/>
                  <a:gd name="T18" fmla="*/ 0 w 1126"/>
                  <a:gd name="T19" fmla="*/ 0 h 1126"/>
                  <a:gd name="T20" fmla="*/ 0 w 1126"/>
                  <a:gd name="T21" fmla="*/ 0 h 1126"/>
                  <a:gd name="T22" fmla="*/ 0 w 1126"/>
                  <a:gd name="T23" fmla="*/ 0 h 1126"/>
                  <a:gd name="T24" fmla="*/ 0 w 1126"/>
                  <a:gd name="T25" fmla="*/ 0 h 1126"/>
                  <a:gd name="T26" fmla="*/ 0 w 1126"/>
                  <a:gd name="T27" fmla="*/ 0 h 1126"/>
                  <a:gd name="T28" fmla="*/ 0 w 1126"/>
                  <a:gd name="T29" fmla="*/ 0 h 1126"/>
                  <a:gd name="T30" fmla="*/ 0 w 1126"/>
                  <a:gd name="T31" fmla="*/ 0 h 1126"/>
                  <a:gd name="T32" fmla="*/ 0 w 1126"/>
                  <a:gd name="T33" fmla="*/ 0 h 1126"/>
                  <a:gd name="T34" fmla="*/ 0 w 1126"/>
                  <a:gd name="T35" fmla="*/ 0 h 1126"/>
                  <a:gd name="T36" fmla="*/ 0 w 1126"/>
                  <a:gd name="T37" fmla="*/ 0 h 1126"/>
                  <a:gd name="T38" fmla="*/ 0 w 1126"/>
                  <a:gd name="T39" fmla="*/ 0 h 1126"/>
                  <a:gd name="T40" fmla="*/ 0 w 1126"/>
                  <a:gd name="T41" fmla="*/ 0 h 1126"/>
                  <a:gd name="T42" fmla="*/ 0 w 1126"/>
                  <a:gd name="T43" fmla="*/ 0 h 1126"/>
                  <a:gd name="T44" fmla="*/ 0 w 1126"/>
                  <a:gd name="T45" fmla="*/ 0 h 1126"/>
                  <a:gd name="T46" fmla="*/ 0 w 1126"/>
                  <a:gd name="T47" fmla="*/ 0 h 1126"/>
                  <a:gd name="T48" fmla="*/ 0 w 1126"/>
                  <a:gd name="T49" fmla="*/ 0 h 1126"/>
                  <a:gd name="T50" fmla="*/ 0 w 1126"/>
                  <a:gd name="T51" fmla="*/ 0 h 1126"/>
                  <a:gd name="T52" fmla="*/ 0 w 1126"/>
                  <a:gd name="T53" fmla="*/ 0 h 1126"/>
                  <a:gd name="T54" fmla="*/ 0 w 1126"/>
                  <a:gd name="T55" fmla="*/ 0 h 1126"/>
                  <a:gd name="T56" fmla="*/ 0 w 1126"/>
                  <a:gd name="T57" fmla="*/ 0 h 1126"/>
                  <a:gd name="T58" fmla="*/ 0 w 1126"/>
                  <a:gd name="T59" fmla="*/ 0 h 1126"/>
                  <a:gd name="T60" fmla="*/ 0 w 1126"/>
                  <a:gd name="T61" fmla="*/ 0 h 1126"/>
                  <a:gd name="T62" fmla="*/ 0 w 1126"/>
                  <a:gd name="T63" fmla="*/ 0 h 1126"/>
                  <a:gd name="T64" fmla="*/ 0 w 1126"/>
                  <a:gd name="T65" fmla="*/ 0 h 1126"/>
                  <a:gd name="T66" fmla="*/ 0 w 1126"/>
                  <a:gd name="T67" fmla="*/ 0 h 1126"/>
                  <a:gd name="T68" fmla="*/ 0 w 1126"/>
                  <a:gd name="T69" fmla="*/ 0 h 1126"/>
                  <a:gd name="T70" fmla="*/ 0 w 1126"/>
                  <a:gd name="T71" fmla="*/ 0 h 1126"/>
                  <a:gd name="T72" fmla="*/ 0 w 1126"/>
                  <a:gd name="T73" fmla="*/ 0 h 1126"/>
                  <a:gd name="T74" fmla="*/ 0 w 1126"/>
                  <a:gd name="T75" fmla="*/ 0 h 1126"/>
                  <a:gd name="T76" fmla="*/ 0 w 1126"/>
                  <a:gd name="T77" fmla="*/ 0 h 1126"/>
                  <a:gd name="T78" fmla="*/ 0 w 1126"/>
                  <a:gd name="T79" fmla="*/ 0 h 1126"/>
                  <a:gd name="T80" fmla="*/ 0 w 1126"/>
                  <a:gd name="T81" fmla="*/ 0 h 1126"/>
                  <a:gd name="T82" fmla="*/ 0 w 1126"/>
                  <a:gd name="T83" fmla="*/ 0 h 1126"/>
                  <a:gd name="T84" fmla="*/ 0 w 1126"/>
                  <a:gd name="T85" fmla="*/ 0 h 11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6"/>
                  <a:gd name="T130" fmla="*/ 0 h 1126"/>
                  <a:gd name="T131" fmla="*/ 1126 w 1126"/>
                  <a:gd name="T132" fmla="*/ 1126 h 11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6" h="1126">
                    <a:moveTo>
                      <a:pt x="563" y="1126"/>
                    </a:moveTo>
                    <a:lnTo>
                      <a:pt x="592" y="1126"/>
                    </a:lnTo>
                    <a:lnTo>
                      <a:pt x="620" y="1123"/>
                    </a:lnTo>
                    <a:lnTo>
                      <a:pt x="649" y="1120"/>
                    </a:lnTo>
                    <a:lnTo>
                      <a:pt x="676" y="1115"/>
                    </a:lnTo>
                    <a:lnTo>
                      <a:pt x="703" y="1109"/>
                    </a:lnTo>
                    <a:lnTo>
                      <a:pt x="731" y="1101"/>
                    </a:lnTo>
                    <a:lnTo>
                      <a:pt x="757" y="1093"/>
                    </a:lnTo>
                    <a:lnTo>
                      <a:pt x="782" y="1083"/>
                    </a:lnTo>
                    <a:lnTo>
                      <a:pt x="806" y="1070"/>
                    </a:lnTo>
                    <a:lnTo>
                      <a:pt x="831" y="1058"/>
                    </a:lnTo>
                    <a:lnTo>
                      <a:pt x="855" y="1045"/>
                    </a:lnTo>
                    <a:lnTo>
                      <a:pt x="877" y="1030"/>
                    </a:lnTo>
                    <a:lnTo>
                      <a:pt x="900" y="1015"/>
                    </a:lnTo>
                    <a:lnTo>
                      <a:pt x="921" y="998"/>
                    </a:lnTo>
                    <a:lnTo>
                      <a:pt x="941" y="980"/>
                    </a:lnTo>
                    <a:lnTo>
                      <a:pt x="961" y="961"/>
                    </a:lnTo>
                    <a:lnTo>
                      <a:pt x="979" y="942"/>
                    </a:lnTo>
                    <a:lnTo>
                      <a:pt x="998" y="922"/>
                    </a:lnTo>
                    <a:lnTo>
                      <a:pt x="1014" y="900"/>
                    </a:lnTo>
                    <a:lnTo>
                      <a:pt x="1030" y="878"/>
                    </a:lnTo>
                    <a:lnTo>
                      <a:pt x="1044" y="855"/>
                    </a:lnTo>
                    <a:lnTo>
                      <a:pt x="1058" y="832"/>
                    </a:lnTo>
                    <a:lnTo>
                      <a:pt x="1071" y="807"/>
                    </a:lnTo>
                    <a:lnTo>
                      <a:pt x="1082" y="782"/>
                    </a:lnTo>
                    <a:lnTo>
                      <a:pt x="1092" y="757"/>
                    </a:lnTo>
                    <a:lnTo>
                      <a:pt x="1101" y="731"/>
                    </a:lnTo>
                    <a:lnTo>
                      <a:pt x="1108" y="704"/>
                    </a:lnTo>
                    <a:lnTo>
                      <a:pt x="1114" y="677"/>
                    </a:lnTo>
                    <a:lnTo>
                      <a:pt x="1119" y="649"/>
                    </a:lnTo>
                    <a:lnTo>
                      <a:pt x="1123" y="620"/>
                    </a:lnTo>
                    <a:lnTo>
                      <a:pt x="1125" y="592"/>
                    </a:lnTo>
                    <a:lnTo>
                      <a:pt x="1126" y="563"/>
                    </a:lnTo>
                    <a:lnTo>
                      <a:pt x="1125" y="534"/>
                    </a:lnTo>
                    <a:lnTo>
                      <a:pt x="1123" y="506"/>
                    </a:lnTo>
                    <a:lnTo>
                      <a:pt x="1119" y="478"/>
                    </a:lnTo>
                    <a:lnTo>
                      <a:pt x="1114" y="449"/>
                    </a:lnTo>
                    <a:lnTo>
                      <a:pt x="1108" y="422"/>
                    </a:lnTo>
                    <a:lnTo>
                      <a:pt x="1101" y="396"/>
                    </a:lnTo>
                    <a:lnTo>
                      <a:pt x="1092" y="369"/>
                    </a:lnTo>
                    <a:lnTo>
                      <a:pt x="1082" y="344"/>
                    </a:lnTo>
                    <a:lnTo>
                      <a:pt x="1071" y="319"/>
                    </a:lnTo>
                    <a:lnTo>
                      <a:pt x="1058" y="295"/>
                    </a:lnTo>
                    <a:lnTo>
                      <a:pt x="1044" y="271"/>
                    </a:lnTo>
                    <a:lnTo>
                      <a:pt x="1030" y="248"/>
                    </a:lnTo>
                    <a:lnTo>
                      <a:pt x="1014" y="227"/>
                    </a:lnTo>
                    <a:lnTo>
                      <a:pt x="998" y="205"/>
                    </a:lnTo>
                    <a:lnTo>
                      <a:pt x="979" y="184"/>
                    </a:lnTo>
                    <a:lnTo>
                      <a:pt x="961" y="165"/>
                    </a:lnTo>
                    <a:lnTo>
                      <a:pt x="941" y="147"/>
                    </a:lnTo>
                    <a:lnTo>
                      <a:pt x="921" y="129"/>
                    </a:lnTo>
                    <a:lnTo>
                      <a:pt x="900" y="112"/>
                    </a:lnTo>
                    <a:lnTo>
                      <a:pt x="877" y="96"/>
                    </a:lnTo>
                    <a:lnTo>
                      <a:pt x="855" y="82"/>
                    </a:lnTo>
                    <a:lnTo>
                      <a:pt x="831" y="68"/>
                    </a:lnTo>
                    <a:lnTo>
                      <a:pt x="806" y="56"/>
                    </a:lnTo>
                    <a:lnTo>
                      <a:pt x="782" y="45"/>
                    </a:lnTo>
                    <a:lnTo>
                      <a:pt x="757" y="35"/>
                    </a:lnTo>
                    <a:lnTo>
                      <a:pt x="731" y="25"/>
                    </a:lnTo>
                    <a:lnTo>
                      <a:pt x="703" y="18"/>
                    </a:lnTo>
                    <a:lnTo>
                      <a:pt x="676" y="11"/>
                    </a:lnTo>
                    <a:lnTo>
                      <a:pt x="649" y="7"/>
                    </a:lnTo>
                    <a:lnTo>
                      <a:pt x="620" y="3"/>
                    </a:lnTo>
                    <a:lnTo>
                      <a:pt x="592" y="1"/>
                    </a:lnTo>
                    <a:lnTo>
                      <a:pt x="563" y="0"/>
                    </a:lnTo>
                    <a:lnTo>
                      <a:pt x="534" y="1"/>
                    </a:lnTo>
                    <a:lnTo>
                      <a:pt x="505" y="3"/>
                    </a:lnTo>
                    <a:lnTo>
                      <a:pt x="478" y="7"/>
                    </a:lnTo>
                    <a:lnTo>
                      <a:pt x="449" y="11"/>
                    </a:lnTo>
                    <a:lnTo>
                      <a:pt x="422" y="18"/>
                    </a:lnTo>
                    <a:lnTo>
                      <a:pt x="396" y="25"/>
                    </a:lnTo>
                    <a:lnTo>
                      <a:pt x="369" y="35"/>
                    </a:lnTo>
                    <a:lnTo>
                      <a:pt x="344" y="45"/>
                    </a:lnTo>
                    <a:lnTo>
                      <a:pt x="319" y="56"/>
                    </a:lnTo>
                    <a:lnTo>
                      <a:pt x="295" y="68"/>
                    </a:lnTo>
                    <a:lnTo>
                      <a:pt x="271" y="82"/>
                    </a:lnTo>
                    <a:lnTo>
                      <a:pt x="248" y="96"/>
                    </a:lnTo>
                    <a:lnTo>
                      <a:pt x="226" y="112"/>
                    </a:lnTo>
                    <a:lnTo>
                      <a:pt x="205" y="129"/>
                    </a:lnTo>
                    <a:lnTo>
                      <a:pt x="184" y="147"/>
                    </a:lnTo>
                    <a:lnTo>
                      <a:pt x="165" y="165"/>
                    </a:lnTo>
                    <a:lnTo>
                      <a:pt x="146" y="184"/>
                    </a:lnTo>
                    <a:lnTo>
                      <a:pt x="129" y="205"/>
                    </a:lnTo>
                    <a:lnTo>
                      <a:pt x="112" y="227"/>
                    </a:lnTo>
                    <a:lnTo>
                      <a:pt x="96" y="248"/>
                    </a:lnTo>
                    <a:lnTo>
                      <a:pt x="81" y="271"/>
                    </a:lnTo>
                    <a:lnTo>
                      <a:pt x="68" y="295"/>
                    </a:lnTo>
                    <a:lnTo>
                      <a:pt x="55" y="319"/>
                    </a:lnTo>
                    <a:lnTo>
                      <a:pt x="44" y="344"/>
                    </a:lnTo>
                    <a:lnTo>
                      <a:pt x="34" y="369"/>
                    </a:lnTo>
                    <a:lnTo>
                      <a:pt x="26" y="396"/>
                    </a:lnTo>
                    <a:lnTo>
                      <a:pt x="17" y="422"/>
                    </a:lnTo>
                    <a:lnTo>
                      <a:pt x="11" y="449"/>
                    </a:lnTo>
                    <a:lnTo>
                      <a:pt x="6" y="478"/>
                    </a:lnTo>
                    <a:lnTo>
                      <a:pt x="2" y="506"/>
                    </a:lnTo>
                    <a:lnTo>
                      <a:pt x="0" y="534"/>
                    </a:lnTo>
                    <a:lnTo>
                      <a:pt x="0" y="563"/>
                    </a:lnTo>
                    <a:lnTo>
                      <a:pt x="0" y="592"/>
                    </a:lnTo>
                    <a:lnTo>
                      <a:pt x="2" y="620"/>
                    </a:lnTo>
                    <a:lnTo>
                      <a:pt x="6" y="649"/>
                    </a:lnTo>
                    <a:lnTo>
                      <a:pt x="11" y="677"/>
                    </a:lnTo>
                    <a:lnTo>
                      <a:pt x="17" y="704"/>
                    </a:lnTo>
                    <a:lnTo>
                      <a:pt x="26" y="731"/>
                    </a:lnTo>
                    <a:lnTo>
                      <a:pt x="34" y="757"/>
                    </a:lnTo>
                    <a:lnTo>
                      <a:pt x="44" y="782"/>
                    </a:lnTo>
                    <a:lnTo>
                      <a:pt x="55" y="807"/>
                    </a:lnTo>
                    <a:lnTo>
                      <a:pt x="68" y="832"/>
                    </a:lnTo>
                    <a:lnTo>
                      <a:pt x="81" y="855"/>
                    </a:lnTo>
                    <a:lnTo>
                      <a:pt x="96" y="878"/>
                    </a:lnTo>
                    <a:lnTo>
                      <a:pt x="112" y="900"/>
                    </a:lnTo>
                    <a:lnTo>
                      <a:pt x="129" y="922"/>
                    </a:lnTo>
                    <a:lnTo>
                      <a:pt x="146" y="942"/>
                    </a:lnTo>
                    <a:lnTo>
                      <a:pt x="165" y="961"/>
                    </a:lnTo>
                    <a:lnTo>
                      <a:pt x="184" y="980"/>
                    </a:lnTo>
                    <a:lnTo>
                      <a:pt x="205" y="998"/>
                    </a:lnTo>
                    <a:lnTo>
                      <a:pt x="226" y="1015"/>
                    </a:lnTo>
                    <a:lnTo>
                      <a:pt x="248" y="1030"/>
                    </a:lnTo>
                    <a:lnTo>
                      <a:pt x="271" y="1045"/>
                    </a:lnTo>
                    <a:lnTo>
                      <a:pt x="295" y="1058"/>
                    </a:lnTo>
                    <a:lnTo>
                      <a:pt x="319" y="1070"/>
                    </a:lnTo>
                    <a:lnTo>
                      <a:pt x="344" y="1083"/>
                    </a:lnTo>
                    <a:lnTo>
                      <a:pt x="369" y="1093"/>
                    </a:lnTo>
                    <a:lnTo>
                      <a:pt x="396" y="1101"/>
                    </a:lnTo>
                    <a:lnTo>
                      <a:pt x="422" y="1109"/>
                    </a:lnTo>
                    <a:lnTo>
                      <a:pt x="449" y="1115"/>
                    </a:lnTo>
                    <a:lnTo>
                      <a:pt x="478" y="1120"/>
                    </a:lnTo>
                    <a:lnTo>
                      <a:pt x="505" y="1123"/>
                    </a:lnTo>
                    <a:lnTo>
                      <a:pt x="534" y="1126"/>
                    </a:lnTo>
                    <a:lnTo>
                      <a:pt x="563" y="112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3" name="Freeform 1134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4" name="Freeform 1135"/>
              <p:cNvSpPr>
                <a:spLocks noChangeAspect="1"/>
              </p:cNvSpPr>
              <p:nvPr/>
            </p:nvSpPr>
            <p:spPr bwMode="auto">
              <a:xfrm>
                <a:off x="1302" y="3297"/>
                <a:ext cx="44" cy="34"/>
              </a:xfrm>
              <a:custGeom>
                <a:avLst/>
                <a:gdLst>
                  <a:gd name="T0" fmla="*/ 0 w 4208"/>
                  <a:gd name="T1" fmla="*/ 0 h 4256"/>
                  <a:gd name="T2" fmla="*/ 0 w 4208"/>
                  <a:gd name="T3" fmla="*/ 0 h 4256"/>
                  <a:gd name="T4" fmla="*/ 0 w 4208"/>
                  <a:gd name="T5" fmla="*/ 0 h 4256"/>
                  <a:gd name="T6" fmla="*/ 0 w 4208"/>
                  <a:gd name="T7" fmla="*/ 0 h 4256"/>
                  <a:gd name="T8" fmla="*/ 0 w 4208"/>
                  <a:gd name="T9" fmla="*/ 0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08"/>
                  <a:gd name="T16" fmla="*/ 0 h 4256"/>
                  <a:gd name="T17" fmla="*/ 4208 w 4208"/>
                  <a:gd name="T18" fmla="*/ 4256 h 4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08" h="4256">
                    <a:moveTo>
                      <a:pt x="0" y="3182"/>
                    </a:moveTo>
                    <a:lnTo>
                      <a:pt x="1100" y="4256"/>
                    </a:lnTo>
                    <a:lnTo>
                      <a:pt x="4208" y="1074"/>
                    </a:lnTo>
                    <a:lnTo>
                      <a:pt x="3109" y="0"/>
                    </a:lnTo>
                    <a:lnTo>
                      <a:pt x="0" y="3182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5" name="Freeform 1136"/>
              <p:cNvSpPr>
                <a:spLocks noChangeAspect="1" noEditPoints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  <a:close/>
                    <a:moveTo>
                      <a:pt x="589" y="4218"/>
                    </a:moveTo>
                    <a:lnTo>
                      <a:pt x="593" y="4031"/>
                    </a:lnTo>
                    <a:lnTo>
                      <a:pt x="608" y="3847"/>
                    </a:lnTo>
                    <a:lnTo>
                      <a:pt x="631" y="3666"/>
                    </a:lnTo>
                    <a:lnTo>
                      <a:pt x="663" y="3488"/>
                    </a:lnTo>
                    <a:lnTo>
                      <a:pt x="704" y="3312"/>
                    </a:lnTo>
                    <a:lnTo>
                      <a:pt x="752" y="3140"/>
                    </a:lnTo>
                    <a:lnTo>
                      <a:pt x="810" y="2972"/>
                    </a:lnTo>
                    <a:lnTo>
                      <a:pt x="875" y="2807"/>
                    </a:lnTo>
                    <a:lnTo>
                      <a:pt x="948" y="2646"/>
                    </a:lnTo>
                    <a:lnTo>
                      <a:pt x="1027" y="2489"/>
                    </a:lnTo>
                    <a:lnTo>
                      <a:pt x="1115" y="2337"/>
                    </a:lnTo>
                    <a:lnTo>
                      <a:pt x="1210" y="2191"/>
                    </a:lnTo>
                    <a:lnTo>
                      <a:pt x="1311" y="2048"/>
                    </a:lnTo>
                    <a:lnTo>
                      <a:pt x="1419" y="1911"/>
                    </a:lnTo>
                    <a:lnTo>
                      <a:pt x="1533" y="1779"/>
                    </a:lnTo>
                    <a:lnTo>
                      <a:pt x="1654" y="1654"/>
                    </a:lnTo>
                    <a:lnTo>
                      <a:pt x="1779" y="1533"/>
                    </a:lnTo>
                    <a:lnTo>
                      <a:pt x="1912" y="1419"/>
                    </a:lnTo>
                    <a:lnTo>
                      <a:pt x="2048" y="1311"/>
                    </a:lnTo>
                    <a:lnTo>
                      <a:pt x="2191" y="1209"/>
                    </a:lnTo>
                    <a:lnTo>
                      <a:pt x="2337" y="1115"/>
                    </a:lnTo>
                    <a:lnTo>
                      <a:pt x="2490" y="1027"/>
                    </a:lnTo>
                    <a:lnTo>
                      <a:pt x="2646" y="947"/>
                    </a:lnTo>
                    <a:lnTo>
                      <a:pt x="2807" y="875"/>
                    </a:lnTo>
                    <a:lnTo>
                      <a:pt x="2972" y="810"/>
                    </a:lnTo>
                    <a:lnTo>
                      <a:pt x="3140" y="752"/>
                    </a:lnTo>
                    <a:lnTo>
                      <a:pt x="3313" y="704"/>
                    </a:lnTo>
                    <a:lnTo>
                      <a:pt x="3488" y="663"/>
                    </a:lnTo>
                    <a:lnTo>
                      <a:pt x="3666" y="631"/>
                    </a:lnTo>
                    <a:lnTo>
                      <a:pt x="3848" y="608"/>
                    </a:lnTo>
                    <a:lnTo>
                      <a:pt x="4032" y="593"/>
                    </a:lnTo>
                    <a:lnTo>
                      <a:pt x="4218" y="589"/>
                    </a:lnTo>
                    <a:lnTo>
                      <a:pt x="4404" y="593"/>
                    </a:lnTo>
                    <a:lnTo>
                      <a:pt x="4588" y="608"/>
                    </a:lnTo>
                    <a:lnTo>
                      <a:pt x="4770" y="631"/>
                    </a:lnTo>
                    <a:lnTo>
                      <a:pt x="4948" y="663"/>
                    </a:lnTo>
                    <a:lnTo>
                      <a:pt x="5123" y="704"/>
                    </a:lnTo>
                    <a:lnTo>
                      <a:pt x="5295" y="752"/>
                    </a:lnTo>
                    <a:lnTo>
                      <a:pt x="5464" y="810"/>
                    </a:lnTo>
                    <a:lnTo>
                      <a:pt x="5629" y="875"/>
                    </a:lnTo>
                    <a:lnTo>
                      <a:pt x="5790" y="947"/>
                    </a:lnTo>
                    <a:lnTo>
                      <a:pt x="5946" y="1027"/>
                    </a:lnTo>
                    <a:lnTo>
                      <a:pt x="6098" y="1115"/>
                    </a:lnTo>
                    <a:lnTo>
                      <a:pt x="6245" y="1209"/>
                    </a:lnTo>
                    <a:lnTo>
                      <a:pt x="6388" y="1311"/>
                    </a:lnTo>
                    <a:lnTo>
                      <a:pt x="6524" y="1419"/>
                    </a:lnTo>
                    <a:lnTo>
                      <a:pt x="6657" y="1533"/>
                    </a:lnTo>
                    <a:lnTo>
                      <a:pt x="6782" y="1654"/>
                    </a:lnTo>
                    <a:lnTo>
                      <a:pt x="6903" y="1779"/>
                    </a:lnTo>
                    <a:lnTo>
                      <a:pt x="7017" y="1911"/>
                    </a:lnTo>
                    <a:lnTo>
                      <a:pt x="7124" y="2048"/>
                    </a:lnTo>
                    <a:lnTo>
                      <a:pt x="7226" y="2191"/>
                    </a:lnTo>
                    <a:lnTo>
                      <a:pt x="7320" y="2337"/>
                    </a:lnTo>
                    <a:lnTo>
                      <a:pt x="7407" y="2489"/>
                    </a:lnTo>
                    <a:lnTo>
                      <a:pt x="7488" y="2646"/>
                    </a:lnTo>
                    <a:lnTo>
                      <a:pt x="7561" y="2807"/>
                    </a:lnTo>
                    <a:lnTo>
                      <a:pt x="7626" y="2972"/>
                    </a:lnTo>
                    <a:lnTo>
                      <a:pt x="7684" y="3140"/>
                    </a:lnTo>
                    <a:lnTo>
                      <a:pt x="7732" y="3312"/>
                    </a:lnTo>
                    <a:lnTo>
                      <a:pt x="7773" y="3488"/>
                    </a:lnTo>
                    <a:lnTo>
                      <a:pt x="7805" y="3666"/>
                    </a:lnTo>
                    <a:lnTo>
                      <a:pt x="7828" y="3847"/>
                    </a:lnTo>
                    <a:lnTo>
                      <a:pt x="7841" y="4031"/>
                    </a:lnTo>
                    <a:lnTo>
                      <a:pt x="7846" y="4218"/>
                    </a:lnTo>
                    <a:lnTo>
                      <a:pt x="7841" y="4404"/>
                    </a:lnTo>
                    <a:lnTo>
                      <a:pt x="7828" y="4588"/>
                    </a:lnTo>
                    <a:lnTo>
                      <a:pt x="7805" y="4769"/>
                    </a:lnTo>
                    <a:lnTo>
                      <a:pt x="7773" y="4949"/>
                    </a:lnTo>
                    <a:lnTo>
                      <a:pt x="7732" y="5124"/>
                    </a:lnTo>
                    <a:lnTo>
                      <a:pt x="7684" y="5296"/>
                    </a:lnTo>
                    <a:lnTo>
                      <a:pt x="7626" y="5464"/>
                    </a:lnTo>
                    <a:lnTo>
                      <a:pt x="7561" y="5629"/>
                    </a:lnTo>
                    <a:lnTo>
                      <a:pt x="7488" y="5789"/>
                    </a:lnTo>
                    <a:lnTo>
                      <a:pt x="7407" y="5946"/>
                    </a:lnTo>
                    <a:lnTo>
                      <a:pt x="7320" y="6098"/>
                    </a:lnTo>
                    <a:lnTo>
                      <a:pt x="7226" y="6245"/>
                    </a:lnTo>
                    <a:lnTo>
                      <a:pt x="7124" y="6388"/>
                    </a:lnTo>
                    <a:lnTo>
                      <a:pt x="7017" y="6525"/>
                    </a:lnTo>
                    <a:lnTo>
                      <a:pt x="6903" y="6656"/>
                    </a:lnTo>
                    <a:lnTo>
                      <a:pt x="6782" y="6783"/>
                    </a:lnTo>
                    <a:lnTo>
                      <a:pt x="6657" y="6903"/>
                    </a:lnTo>
                    <a:lnTo>
                      <a:pt x="6524" y="7017"/>
                    </a:lnTo>
                    <a:lnTo>
                      <a:pt x="6388" y="7125"/>
                    </a:lnTo>
                    <a:lnTo>
                      <a:pt x="6245" y="7226"/>
                    </a:lnTo>
                    <a:lnTo>
                      <a:pt x="6098" y="7321"/>
                    </a:lnTo>
                    <a:lnTo>
                      <a:pt x="5946" y="7408"/>
                    </a:lnTo>
                    <a:lnTo>
                      <a:pt x="5790" y="7489"/>
                    </a:lnTo>
                    <a:lnTo>
                      <a:pt x="5629" y="7561"/>
                    </a:lnTo>
                    <a:lnTo>
                      <a:pt x="5464" y="7626"/>
                    </a:lnTo>
                    <a:lnTo>
                      <a:pt x="5295" y="7683"/>
                    </a:lnTo>
                    <a:lnTo>
                      <a:pt x="5123" y="7733"/>
                    </a:lnTo>
                    <a:lnTo>
                      <a:pt x="4948" y="7773"/>
                    </a:lnTo>
                    <a:lnTo>
                      <a:pt x="4770" y="7804"/>
                    </a:lnTo>
                    <a:lnTo>
                      <a:pt x="4588" y="7828"/>
                    </a:lnTo>
                    <a:lnTo>
                      <a:pt x="4404" y="7842"/>
                    </a:lnTo>
                    <a:lnTo>
                      <a:pt x="4218" y="7847"/>
                    </a:lnTo>
                    <a:lnTo>
                      <a:pt x="4032" y="7842"/>
                    </a:lnTo>
                    <a:lnTo>
                      <a:pt x="3848" y="7828"/>
                    </a:lnTo>
                    <a:lnTo>
                      <a:pt x="3666" y="7804"/>
                    </a:lnTo>
                    <a:lnTo>
                      <a:pt x="3488" y="7773"/>
                    </a:lnTo>
                    <a:lnTo>
                      <a:pt x="3313" y="7733"/>
                    </a:lnTo>
                    <a:lnTo>
                      <a:pt x="3140" y="7683"/>
                    </a:lnTo>
                    <a:lnTo>
                      <a:pt x="2972" y="7626"/>
                    </a:lnTo>
                    <a:lnTo>
                      <a:pt x="2807" y="7561"/>
                    </a:lnTo>
                    <a:lnTo>
                      <a:pt x="2646" y="7489"/>
                    </a:lnTo>
                    <a:lnTo>
                      <a:pt x="2490" y="7408"/>
                    </a:lnTo>
                    <a:lnTo>
                      <a:pt x="2337" y="7321"/>
                    </a:lnTo>
                    <a:lnTo>
                      <a:pt x="2191" y="7226"/>
                    </a:lnTo>
                    <a:lnTo>
                      <a:pt x="2048" y="7125"/>
                    </a:lnTo>
                    <a:lnTo>
                      <a:pt x="1912" y="7017"/>
                    </a:lnTo>
                    <a:lnTo>
                      <a:pt x="1779" y="6903"/>
                    </a:lnTo>
                    <a:lnTo>
                      <a:pt x="1654" y="6783"/>
                    </a:lnTo>
                    <a:lnTo>
                      <a:pt x="1533" y="6656"/>
                    </a:lnTo>
                    <a:lnTo>
                      <a:pt x="1419" y="6525"/>
                    </a:lnTo>
                    <a:lnTo>
                      <a:pt x="1311" y="6388"/>
                    </a:lnTo>
                    <a:lnTo>
                      <a:pt x="1210" y="6245"/>
                    </a:lnTo>
                    <a:lnTo>
                      <a:pt x="1115" y="6098"/>
                    </a:lnTo>
                    <a:lnTo>
                      <a:pt x="1027" y="5946"/>
                    </a:lnTo>
                    <a:lnTo>
                      <a:pt x="948" y="5789"/>
                    </a:lnTo>
                    <a:lnTo>
                      <a:pt x="875" y="5629"/>
                    </a:lnTo>
                    <a:lnTo>
                      <a:pt x="810" y="5464"/>
                    </a:lnTo>
                    <a:lnTo>
                      <a:pt x="752" y="5296"/>
                    </a:lnTo>
                    <a:lnTo>
                      <a:pt x="704" y="5124"/>
                    </a:lnTo>
                    <a:lnTo>
                      <a:pt x="663" y="4949"/>
                    </a:lnTo>
                    <a:lnTo>
                      <a:pt x="631" y="4769"/>
                    </a:lnTo>
                    <a:lnTo>
                      <a:pt x="608" y="4588"/>
                    </a:lnTo>
                    <a:lnTo>
                      <a:pt x="593" y="4404"/>
                    </a:lnTo>
                    <a:lnTo>
                      <a:pt x="589" y="42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6" name="Freeform 1137"/>
              <p:cNvSpPr>
                <a:spLocks noChangeAspect="1"/>
              </p:cNvSpPr>
              <p:nvPr/>
            </p:nvSpPr>
            <p:spPr bwMode="auto">
              <a:xfrm>
                <a:off x="1328" y="3237"/>
                <a:ext cx="89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8"/>
                    </a:moveTo>
                    <a:lnTo>
                      <a:pt x="5" y="4435"/>
                    </a:lnTo>
                    <a:lnTo>
                      <a:pt x="21" y="4648"/>
                    </a:lnTo>
                    <a:lnTo>
                      <a:pt x="48" y="4859"/>
                    </a:lnTo>
                    <a:lnTo>
                      <a:pt x="86" y="5067"/>
                    </a:lnTo>
                    <a:lnTo>
                      <a:pt x="132" y="5271"/>
                    </a:lnTo>
                    <a:lnTo>
                      <a:pt x="189" y="5471"/>
                    </a:lnTo>
                    <a:lnTo>
                      <a:pt x="256" y="5667"/>
                    </a:lnTo>
                    <a:lnTo>
                      <a:pt x="331" y="5858"/>
                    </a:lnTo>
                    <a:lnTo>
                      <a:pt x="415" y="6045"/>
                    </a:lnTo>
                    <a:lnTo>
                      <a:pt x="510" y="6227"/>
                    </a:lnTo>
                    <a:lnTo>
                      <a:pt x="611" y="6403"/>
                    </a:lnTo>
                    <a:lnTo>
                      <a:pt x="721" y="6575"/>
                    </a:lnTo>
                    <a:lnTo>
                      <a:pt x="838" y="6740"/>
                    </a:lnTo>
                    <a:lnTo>
                      <a:pt x="964" y="6900"/>
                    </a:lnTo>
                    <a:lnTo>
                      <a:pt x="1096" y="7053"/>
                    </a:lnTo>
                    <a:lnTo>
                      <a:pt x="1237" y="7199"/>
                    </a:lnTo>
                    <a:lnTo>
                      <a:pt x="1383" y="7339"/>
                    </a:lnTo>
                    <a:lnTo>
                      <a:pt x="1536" y="7472"/>
                    </a:lnTo>
                    <a:lnTo>
                      <a:pt x="1695" y="7597"/>
                    </a:lnTo>
                    <a:lnTo>
                      <a:pt x="1861" y="7715"/>
                    </a:lnTo>
                    <a:lnTo>
                      <a:pt x="2032" y="7825"/>
                    </a:lnTo>
                    <a:lnTo>
                      <a:pt x="2209" y="7927"/>
                    </a:lnTo>
                    <a:lnTo>
                      <a:pt x="2391" y="8020"/>
                    </a:lnTo>
                    <a:lnTo>
                      <a:pt x="2577" y="8105"/>
                    </a:lnTo>
                    <a:lnTo>
                      <a:pt x="2769" y="8180"/>
                    </a:lnTo>
                    <a:lnTo>
                      <a:pt x="2965" y="8246"/>
                    </a:lnTo>
                    <a:lnTo>
                      <a:pt x="3165" y="8303"/>
                    </a:lnTo>
                    <a:lnTo>
                      <a:pt x="3369" y="8351"/>
                    </a:lnTo>
                    <a:lnTo>
                      <a:pt x="3577" y="8388"/>
                    </a:lnTo>
                    <a:lnTo>
                      <a:pt x="3787" y="8414"/>
                    </a:lnTo>
                    <a:lnTo>
                      <a:pt x="4001" y="8431"/>
                    </a:lnTo>
                    <a:lnTo>
                      <a:pt x="4218" y="8437"/>
                    </a:lnTo>
                    <a:lnTo>
                      <a:pt x="4434" y="8431"/>
                    </a:lnTo>
                    <a:lnTo>
                      <a:pt x="4649" y="8414"/>
                    </a:lnTo>
                    <a:lnTo>
                      <a:pt x="4859" y="8388"/>
                    </a:lnTo>
                    <a:lnTo>
                      <a:pt x="5067" y="8351"/>
                    </a:lnTo>
                    <a:lnTo>
                      <a:pt x="5271" y="8303"/>
                    </a:lnTo>
                    <a:lnTo>
                      <a:pt x="5471" y="8246"/>
                    </a:lnTo>
                    <a:lnTo>
                      <a:pt x="5666" y="8180"/>
                    </a:lnTo>
                    <a:lnTo>
                      <a:pt x="5859" y="8105"/>
                    </a:lnTo>
                    <a:lnTo>
                      <a:pt x="6045" y="8020"/>
                    </a:lnTo>
                    <a:lnTo>
                      <a:pt x="6227" y="7927"/>
                    </a:lnTo>
                    <a:lnTo>
                      <a:pt x="6404" y="7825"/>
                    </a:lnTo>
                    <a:lnTo>
                      <a:pt x="6575" y="7715"/>
                    </a:lnTo>
                    <a:lnTo>
                      <a:pt x="6740" y="7597"/>
                    </a:lnTo>
                    <a:lnTo>
                      <a:pt x="6900" y="7472"/>
                    </a:lnTo>
                    <a:lnTo>
                      <a:pt x="7052" y="7339"/>
                    </a:lnTo>
                    <a:lnTo>
                      <a:pt x="7199" y="7199"/>
                    </a:lnTo>
                    <a:lnTo>
                      <a:pt x="7340" y="7053"/>
                    </a:lnTo>
                    <a:lnTo>
                      <a:pt x="7472" y="6900"/>
                    </a:lnTo>
                    <a:lnTo>
                      <a:pt x="7598" y="6740"/>
                    </a:lnTo>
                    <a:lnTo>
                      <a:pt x="7715" y="6575"/>
                    </a:lnTo>
                    <a:lnTo>
                      <a:pt x="7825" y="6403"/>
                    </a:lnTo>
                    <a:lnTo>
                      <a:pt x="7926" y="6227"/>
                    </a:lnTo>
                    <a:lnTo>
                      <a:pt x="8019" y="6045"/>
                    </a:lnTo>
                    <a:lnTo>
                      <a:pt x="8104" y="5858"/>
                    </a:lnTo>
                    <a:lnTo>
                      <a:pt x="8180" y="5667"/>
                    </a:lnTo>
                    <a:lnTo>
                      <a:pt x="8246" y="5471"/>
                    </a:lnTo>
                    <a:lnTo>
                      <a:pt x="8304" y="5271"/>
                    </a:lnTo>
                    <a:lnTo>
                      <a:pt x="8350" y="5067"/>
                    </a:lnTo>
                    <a:lnTo>
                      <a:pt x="8388" y="4859"/>
                    </a:lnTo>
                    <a:lnTo>
                      <a:pt x="8415" y="4648"/>
                    </a:lnTo>
                    <a:lnTo>
                      <a:pt x="8431" y="4435"/>
                    </a:lnTo>
                    <a:lnTo>
                      <a:pt x="8436" y="4218"/>
                    </a:lnTo>
                    <a:lnTo>
                      <a:pt x="8431" y="4001"/>
                    </a:lnTo>
                    <a:lnTo>
                      <a:pt x="8415" y="3787"/>
                    </a:lnTo>
                    <a:lnTo>
                      <a:pt x="8388" y="3577"/>
                    </a:lnTo>
                    <a:lnTo>
                      <a:pt x="8350" y="3368"/>
                    </a:lnTo>
                    <a:lnTo>
                      <a:pt x="8304" y="3165"/>
                    </a:lnTo>
                    <a:lnTo>
                      <a:pt x="8246" y="2965"/>
                    </a:lnTo>
                    <a:lnTo>
                      <a:pt x="8180" y="2768"/>
                    </a:lnTo>
                    <a:lnTo>
                      <a:pt x="8104" y="2577"/>
                    </a:lnTo>
                    <a:lnTo>
                      <a:pt x="8019" y="2390"/>
                    </a:lnTo>
                    <a:lnTo>
                      <a:pt x="7926" y="2209"/>
                    </a:lnTo>
                    <a:lnTo>
                      <a:pt x="7825" y="2032"/>
                    </a:lnTo>
                    <a:lnTo>
                      <a:pt x="7715" y="1861"/>
                    </a:lnTo>
                    <a:lnTo>
                      <a:pt x="7598" y="1695"/>
                    </a:lnTo>
                    <a:lnTo>
                      <a:pt x="7472" y="1536"/>
                    </a:lnTo>
                    <a:lnTo>
                      <a:pt x="7340" y="1382"/>
                    </a:lnTo>
                    <a:lnTo>
                      <a:pt x="7199" y="1236"/>
                    </a:lnTo>
                    <a:lnTo>
                      <a:pt x="7052" y="1096"/>
                    </a:lnTo>
                    <a:lnTo>
                      <a:pt x="6900" y="964"/>
                    </a:lnTo>
                    <a:lnTo>
                      <a:pt x="6740" y="838"/>
                    </a:lnTo>
                    <a:lnTo>
                      <a:pt x="6575" y="721"/>
                    </a:lnTo>
                    <a:lnTo>
                      <a:pt x="6404" y="611"/>
                    </a:lnTo>
                    <a:lnTo>
                      <a:pt x="6227" y="509"/>
                    </a:lnTo>
                    <a:lnTo>
                      <a:pt x="6045" y="415"/>
                    </a:lnTo>
                    <a:lnTo>
                      <a:pt x="5859" y="331"/>
                    </a:lnTo>
                    <a:lnTo>
                      <a:pt x="5666" y="255"/>
                    </a:lnTo>
                    <a:lnTo>
                      <a:pt x="5471" y="189"/>
                    </a:lnTo>
                    <a:lnTo>
                      <a:pt x="5271" y="132"/>
                    </a:lnTo>
                    <a:lnTo>
                      <a:pt x="5067" y="85"/>
                    </a:lnTo>
                    <a:lnTo>
                      <a:pt x="4859" y="48"/>
                    </a:lnTo>
                    <a:lnTo>
                      <a:pt x="4649" y="21"/>
                    </a:lnTo>
                    <a:lnTo>
                      <a:pt x="4434" y="5"/>
                    </a:lnTo>
                    <a:lnTo>
                      <a:pt x="4218" y="0"/>
                    </a:lnTo>
                    <a:lnTo>
                      <a:pt x="4001" y="5"/>
                    </a:lnTo>
                    <a:lnTo>
                      <a:pt x="3787" y="21"/>
                    </a:lnTo>
                    <a:lnTo>
                      <a:pt x="3577" y="48"/>
                    </a:lnTo>
                    <a:lnTo>
                      <a:pt x="3369" y="85"/>
                    </a:lnTo>
                    <a:lnTo>
                      <a:pt x="3165" y="132"/>
                    </a:lnTo>
                    <a:lnTo>
                      <a:pt x="2965" y="189"/>
                    </a:lnTo>
                    <a:lnTo>
                      <a:pt x="2769" y="255"/>
                    </a:lnTo>
                    <a:lnTo>
                      <a:pt x="2577" y="331"/>
                    </a:lnTo>
                    <a:lnTo>
                      <a:pt x="2391" y="415"/>
                    </a:lnTo>
                    <a:lnTo>
                      <a:pt x="2209" y="509"/>
                    </a:lnTo>
                    <a:lnTo>
                      <a:pt x="2032" y="611"/>
                    </a:lnTo>
                    <a:lnTo>
                      <a:pt x="1861" y="721"/>
                    </a:lnTo>
                    <a:lnTo>
                      <a:pt x="1695" y="838"/>
                    </a:lnTo>
                    <a:lnTo>
                      <a:pt x="1536" y="964"/>
                    </a:lnTo>
                    <a:lnTo>
                      <a:pt x="1383" y="1096"/>
                    </a:lnTo>
                    <a:lnTo>
                      <a:pt x="1237" y="1236"/>
                    </a:lnTo>
                    <a:lnTo>
                      <a:pt x="1096" y="1382"/>
                    </a:lnTo>
                    <a:lnTo>
                      <a:pt x="964" y="1536"/>
                    </a:lnTo>
                    <a:lnTo>
                      <a:pt x="838" y="1695"/>
                    </a:lnTo>
                    <a:lnTo>
                      <a:pt x="721" y="1861"/>
                    </a:lnTo>
                    <a:lnTo>
                      <a:pt x="611" y="2032"/>
                    </a:lnTo>
                    <a:lnTo>
                      <a:pt x="510" y="2209"/>
                    </a:lnTo>
                    <a:lnTo>
                      <a:pt x="415" y="2390"/>
                    </a:lnTo>
                    <a:lnTo>
                      <a:pt x="331" y="2577"/>
                    </a:lnTo>
                    <a:lnTo>
                      <a:pt x="256" y="2768"/>
                    </a:lnTo>
                    <a:lnTo>
                      <a:pt x="189" y="2965"/>
                    </a:lnTo>
                    <a:lnTo>
                      <a:pt x="132" y="3165"/>
                    </a:lnTo>
                    <a:lnTo>
                      <a:pt x="86" y="3368"/>
                    </a:lnTo>
                    <a:lnTo>
                      <a:pt x="48" y="3577"/>
                    </a:lnTo>
                    <a:lnTo>
                      <a:pt x="21" y="3787"/>
                    </a:lnTo>
                    <a:lnTo>
                      <a:pt x="5" y="4001"/>
                    </a:lnTo>
                    <a:lnTo>
                      <a:pt x="0" y="4218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7" name="Freeform 1138"/>
              <p:cNvSpPr>
                <a:spLocks noChangeAspect="1"/>
              </p:cNvSpPr>
              <p:nvPr/>
            </p:nvSpPr>
            <p:spPr bwMode="auto">
              <a:xfrm>
                <a:off x="1335" y="3241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4" y="3442"/>
                    </a:lnTo>
                    <a:lnTo>
                      <a:pt x="19" y="3258"/>
                    </a:lnTo>
                    <a:lnTo>
                      <a:pt x="42" y="3077"/>
                    </a:lnTo>
                    <a:lnTo>
                      <a:pt x="74" y="2899"/>
                    </a:lnTo>
                    <a:lnTo>
                      <a:pt x="115" y="2723"/>
                    </a:lnTo>
                    <a:lnTo>
                      <a:pt x="163" y="2551"/>
                    </a:lnTo>
                    <a:lnTo>
                      <a:pt x="221" y="2383"/>
                    </a:lnTo>
                    <a:lnTo>
                      <a:pt x="286" y="2218"/>
                    </a:lnTo>
                    <a:lnTo>
                      <a:pt x="359" y="2057"/>
                    </a:lnTo>
                    <a:lnTo>
                      <a:pt x="438" y="1900"/>
                    </a:lnTo>
                    <a:lnTo>
                      <a:pt x="526" y="1748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30" y="1322"/>
                    </a:lnTo>
                    <a:lnTo>
                      <a:pt x="944" y="1190"/>
                    </a:lnTo>
                    <a:lnTo>
                      <a:pt x="1065" y="1065"/>
                    </a:lnTo>
                    <a:lnTo>
                      <a:pt x="1190" y="944"/>
                    </a:lnTo>
                    <a:lnTo>
                      <a:pt x="1323" y="830"/>
                    </a:lnTo>
                    <a:lnTo>
                      <a:pt x="1459" y="722"/>
                    </a:lnTo>
                    <a:lnTo>
                      <a:pt x="1602" y="620"/>
                    </a:lnTo>
                    <a:lnTo>
                      <a:pt x="1748" y="526"/>
                    </a:lnTo>
                    <a:lnTo>
                      <a:pt x="1901" y="438"/>
                    </a:lnTo>
                    <a:lnTo>
                      <a:pt x="2057" y="358"/>
                    </a:lnTo>
                    <a:lnTo>
                      <a:pt x="2218" y="286"/>
                    </a:lnTo>
                    <a:lnTo>
                      <a:pt x="2383" y="221"/>
                    </a:lnTo>
                    <a:lnTo>
                      <a:pt x="2551" y="163"/>
                    </a:lnTo>
                    <a:lnTo>
                      <a:pt x="2724" y="115"/>
                    </a:lnTo>
                    <a:lnTo>
                      <a:pt x="2899" y="74"/>
                    </a:lnTo>
                    <a:lnTo>
                      <a:pt x="3077" y="42"/>
                    </a:lnTo>
                    <a:lnTo>
                      <a:pt x="3259" y="19"/>
                    </a:lnTo>
                    <a:lnTo>
                      <a:pt x="3443" y="4"/>
                    </a:lnTo>
                    <a:lnTo>
                      <a:pt x="3629" y="0"/>
                    </a:lnTo>
                    <a:lnTo>
                      <a:pt x="3815" y="4"/>
                    </a:lnTo>
                    <a:lnTo>
                      <a:pt x="3999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4" y="115"/>
                    </a:lnTo>
                    <a:lnTo>
                      <a:pt x="4706" y="163"/>
                    </a:lnTo>
                    <a:lnTo>
                      <a:pt x="4875" y="221"/>
                    </a:lnTo>
                    <a:lnTo>
                      <a:pt x="5040" y="286"/>
                    </a:lnTo>
                    <a:lnTo>
                      <a:pt x="5201" y="358"/>
                    </a:lnTo>
                    <a:lnTo>
                      <a:pt x="5357" y="438"/>
                    </a:lnTo>
                    <a:lnTo>
                      <a:pt x="5509" y="526"/>
                    </a:lnTo>
                    <a:lnTo>
                      <a:pt x="5656" y="620"/>
                    </a:lnTo>
                    <a:lnTo>
                      <a:pt x="5799" y="722"/>
                    </a:lnTo>
                    <a:lnTo>
                      <a:pt x="5935" y="830"/>
                    </a:lnTo>
                    <a:lnTo>
                      <a:pt x="6068" y="944"/>
                    </a:lnTo>
                    <a:lnTo>
                      <a:pt x="6193" y="1065"/>
                    </a:lnTo>
                    <a:lnTo>
                      <a:pt x="6314" y="1190"/>
                    </a:lnTo>
                    <a:lnTo>
                      <a:pt x="6428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8"/>
                    </a:lnTo>
                    <a:lnTo>
                      <a:pt x="6818" y="1900"/>
                    </a:lnTo>
                    <a:lnTo>
                      <a:pt x="6899" y="2057"/>
                    </a:lnTo>
                    <a:lnTo>
                      <a:pt x="6972" y="2218"/>
                    </a:lnTo>
                    <a:lnTo>
                      <a:pt x="7037" y="2383"/>
                    </a:lnTo>
                    <a:lnTo>
                      <a:pt x="7095" y="2551"/>
                    </a:lnTo>
                    <a:lnTo>
                      <a:pt x="7143" y="2723"/>
                    </a:lnTo>
                    <a:lnTo>
                      <a:pt x="7184" y="2899"/>
                    </a:lnTo>
                    <a:lnTo>
                      <a:pt x="7216" y="3077"/>
                    </a:lnTo>
                    <a:lnTo>
                      <a:pt x="7239" y="3258"/>
                    </a:lnTo>
                    <a:lnTo>
                      <a:pt x="7252" y="3442"/>
                    </a:lnTo>
                    <a:lnTo>
                      <a:pt x="7257" y="3629"/>
                    </a:lnTo>
                    <a:lnTo>
                      <a:pt x="7252" y="3815"/>
                    </a:lnTo>
                    <a:lnTo>
                      <a:pt x="7239" y="3999"/>
                    </a:lnTo>
                    <a:lnTo>
                      <a:pt x="7216" y="4180"/>
                    </a:lnTo>
                    <a:lnTo>
                      <a:pt x="7184" y="4360"/>
                    </a:lnTo>
                    <a:lnTo>
                      <a:pt x="7143" y="4535"/>
                    </a:lnTo>
                    <a:lnTo>
                      <a:pt x="7095" y="4707"/>
                    </a:lnTo>
                    <a:lnTo>
                      <a:pt x="7037" y="4875"/>
                    </a:lnTo>
                    <a:lnTo>
                      <a:pt x="6972" y="5040"/>
                    </a:lnTo>
                    <a:lnTo>
                      <a:pt x="6899" y="5200"/>
                    </a:lnTo>
                    <a:lnTo>
                      <a:pt x="6818" y="5357"/>
                    </a:lnTo>
                    <a:lnTo>
                      <a:pt x="6731" y="5509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8" y="5936"/>
                    </a:lnTo>
                    <a:lnTo>
                      <a:pt x="6314" y="6067"/>
                    </a:lnTo>
                    <a:lnTo>
                      <a:pt x="6193" y="6194"/>
                    </a:lnTo>
                    <a:lnTo>
                      <a:pt x="6068" y="6314"/>
                    </a:lnTo>
                    <a:lnTo>
                      <a:pt x="5935" y="6428"/>
                    </a:lnTo>
                    <a:lnTo>
                      <a:pt x="5799" y="6536"/>
                    </a:lnTo>
                    <a:lnTo>
                      <a:pt x="5656" y="6637"/>
                    </a:lnTo>
                    <a:lnTo>
                      <a:pt x="5509" y="6732"/>
                    </a:lnTo>
                    <a:lnTo>
                      <a:pt x="5357" y="6819"/>
                    </a:lnTo>
                    <a:lnTo>
                      <a:pt x="5201" y="6900"/>
                    </a:lnTo>
                    <a:lnTo>
                      <a:pt x="5040" y="6972"/>
                    </a:lnTo>
                    <a:lnTo>
                      <a:pt x="4875" y="7037"/>
                    </a:lnTo>
                    <a:lnTo>
                      <a:pt x="4706" y="7094"/>
                    </a:lnTo>
                    <a:lnTo>
                      <a:pt x="4534" y="7144"/>
                    </a:lnTo>
                    <a:lnTo>
                      <a:pt x="4359" y="7184"/>
                    </a:lnTo>
                    <a:lnTo>
                      <a:pt x="4181" y="7215"/>
                    </a:lnTo>
                    <a:lnTo>
                      <a:pt x="3999" y="7239"/>
                    </a:lnTo>
                    <a:lnTo>
                      <a:pt x="3815" y="7253"/>
                    </a:lnTo>
                    <a:lnTo>
                      <a:pt x="3629" y="7258"/>
                    </a:lnTo>
                    <a:lnTo>
                      <a:pt x="3443" y="7253"/>
                    </a:lnTo>
                    <a:lnTo>
                      <a:pt x="3259" y="7239"/>
                    </a:lnTo>
                    <a:lnTo>
                      <a:pt x="3077" y="7215"/>
                    </a:lnTo>
                    <a:lnTo>
                      <a:pt x="2899" y="7184"/>
                    </a:lnTo>
                    <a:lnTo>
                      <a:pt x="2724" y="7144"/>
                    </a:lnTo>
                    <a:lnTo>
                      <a:pt x="2551" y="7094"/>
                    </a:lnTo>
                    <a:lnTo>
                      <a:pt x="2383" y="7037"/>
                    </a:lnTo>
                    <a:lnTo>
                      <a:pt x="2218" y="6972"/>
                    </a:lnTo>
                    <a:lnTo>
                      <a:pt x="2057" y="6900"/>
                    </a:lnTo>
                    <a:lnTo>
                      <a:pt x="1901" y="6819"/>
                    </a:lnTo>
                    <a:lnTo>
                      <a:pt x="1748" y="6732"/>
                    </a:lnTo>
                    <a:lnTo>
                      <a:pt x="1602" y="6637"/>
                    </a:lnTo>
                    <a:lnTo>
                      <a:pt x="1459" y="6536"/>
                    </a:lnTo>
                    <a:lnTo>
                      <a:pt x="1323" y="6428"/>
                    </a:lnTo>
                    <a:lnTo>
                      <a:pt x="1190" y="6314"/>
                    </a:lnTo>
                    <a:lnTo>
                      <a:pt x="1065" y="6194"/>
                    </a:lnTo>
                    <a:lnTo>
                      <a:pt x="944" y="6067"/>
                    </a:lnTo>
                    <a:lnTo>
                      <a:pt x="830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09"/>
                    </a:lnTo>
                    <a:lnTo>
                      <a:pt x="438" y="5357"/>
                    </a:lnTo>
                    <a:lnTo>
                      <a:pt x="359" y="5200"/>
                    </a:lnTo>
                    <a:lnTo>
                      <a:pt x="286" y="5040"/>
                    </a:lnTo>
                    <a:lnTo>
                      <a:pt x="221" y="4875"/>
                    </a:lnTo>
                    <a:lnTo>
                      <a:pt x="163" y="4707"/>
                    </a:lnTo>
                    <a:lnTo>
                      <a:pt x="115" y="4535"/>
                    </a:lnTo>
                    <a:lnTo>
                      <a:pt x="74" y="4360"/>
                    </a:lnTo>
                    <a:lnTo>
                      <a:pt x="42" y="4180"/>
                    </a:lnTo>
                    <a:lnTo>
                      <a:pt x="19" y="3999"/>
                    </a:lnTo>
                    <a:lnTo>
                      <a:pt x="4" y="3815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8" name="Freeform 1139"/>
              <p:cNvSpPr>
                <a:spLocks noChangeAspect="1" noEditPoints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w 8436"/>
                  <a:gd name="T87" fmla="*/ 0 h 8437"/>
                  <a:gd name="T88" fmla="*/ 0 w 8436"/>
                  <a:gd name="T89" fmla="*/ 0 h 8437"/>
                  <a:gd name="T90" fmla="*/ 0 w 8436"/>
                  <a:gd name="T91" fmla="*/ 0 h 8437"/>
                  <a:gd name="T92" fmla="*/ 0 w 8436"/>
                  <a:gd name="T93" fmla="*/ 0 h 8437"/>
                  <a:gd name="T94" fmla="*/ 0 w 8436"/>
                  <a:gd name="T95" fmla="*/ 0 h 8437"/>
                  <a:gd name="T96" fmla="*/ 0 w 8436"/>
                  <a:gd name="T97" fmla="*/ 0 h 8437"/>
                  <a:gd name="T98" fmla="*/ 0 w 8436"/>
                  <a:gd name="T99" fmla="*/ 0 h 8437"/>
                  <a:gd name="T100" fmla="*/ 0 w 8436"/>
                  <a:gd name="T101" fmla="*/ 0 h 843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436"/>
                  <a:gd name="T154" fmla="*/ 0 h 8437"/>
                  <a:gd name="T155" fmla="*/ 8436 w 8436"/>
                  <a:gd name="T156" fmla="*/ 8437 h 843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  <a:moveTo>
                      <a:pt x="590" y="4219"/>
                    </a:moveTo>
                    <a:lnTo>
                      <a:pt x="595" y="4033"/>
                    </a:lnTo>
                    <a:lnTo>
                      <a:pt x="609" y="3849"/>
                    </a:lnTo>
                    <a:lnTo>
                      <a:pt x="632" y="3668"/>
                    </a:lnTo>
                    <a:lnTo>
                      <a:pt x="664" y="3488"/>
                    </a:lnTo>
                    <a:lnTo>
                      <a:pt x="704" y="3313"/>
                    </a:lnTo>
                    <a:lnTo>
                      <a:pt x="754" y="3141"/>
                    </a:lnTo>
                    <a:lnTo>
                      <a:pt x="810" y="2973"/>
                    </a:lnTo>
                    <a:lnTo>
                      <a:pt x="876" y="2808"/>
                    </a:lnTo>
                    <a:lnTo>
                      <a:pt x="948" y="2647"/>
                    </a:lnTo>
                    <a:lnTo>
                      <a:pt x="1029" y="2491"/>
                    </a:lnTo>
                    <a:lnTo>
                      <a:pt x="1116" y="2339"/>
                    </a:lnTo>
                    <a:lnTo>
                      <a:pt x="1211" y="2192"/>
                    </a:lnTo>
                    <a:lnTo>
                      <a:pt x="1312" y="2049"/>
                    </a:lnTo>
                    <a:lnTo>
                      <a:pt x="1419" y="1912"/>
                    </a:lnTo>
                    <a:lnTo>
                      <a:pt x="1534" y="1780"/>
                    </a:lnTo>
                    <a:lnTo>
                      <a:pt x="1654" y="1654"/>
                    </a:lnTo>
                    <a:lnTo>
                      <a:pt x="1780" y="1534"/>
                    </a:lnTo>
                    <a:lnTo>
                      <a:pt x="1912" y="1420"/>
                    </a:lnTo>
                    <a:lnTo>
                      <a:pt x="2048" y="1312"/>
                    </a:lnTo>
                    <a:lnTo>
                      <a:pt x="2191" y="1210"/>
                    </a:lnTo>
                    <a:lnTo>
                      <a:pt x="2339" y="1116"/>
                    </a:lnTo>
                    <a:lnTo>
                      <a:pt x="2491" y="1029"/>
                    </a:lnTo>
                    <a:lnTo>
                      <a:pt x="2646" y="948"/>
                    </a:lnTo>
                    <a:lnTo>
                      <a:pt x="2807" y="875"/>
                    </a:lnTo>
                    <a:lnTo>
                      <a:pt x="2972" y="811"/>
                    </a:lnTo>
                    <a:lnTo>
                      <a:pt x="3141" y="754"/>
                    </a:lnTo>
                    <a:lnTo>
                      <a:pt x="3313" y="704"/>
                    </a:lnTo>
                    <a:lnTo>
                      <a:pt x="3488" y="664"/>
                    </a:lnTo>
                    <a:lnTo>
                      <a:pt x="3667" y="632"/>
                    </a:lnTo>
                    <a:lnTo>
                      <a:pt x="3848" y="609"/>
                    </a:lnTo>
                    <a:lnTo>
                      <a:pt x="4032" y="595"/>
                    </a:lnTo>
                    <a:lnTo>
                      <a:pt x="4218" y="590"/>
                    </a:lnTo>
                    <a:lnTo>
                      <a:pt x="4405" y="595"/>
                    </a:lnTo>
                    <a:lnTo>
                      <a:pt x="4588" y="609"/>
                    </a:lnTo>
                    <a:lnTo>
                      <a:pt x="4771" y="632"/>
                    </a:lnTo>
                    <a:lnTo>
                      <a:pt x="4949" y="664"/>
                    </a:lnTo>
                    <a:lnTo>
                      <a:pt x="5125" y="704"/>
                    </a:lnTo>
                    <a:lnTo>
                      <a:pt x="5297" y="754"/>
                    </a:lnTo>
                    <a:lnTo>
                      <a:pt x="5465" y="811"/>
                    </a:lnTo>
                    <a:lnTo>
                      <a:pt x="5629" y="875"/>
                    </a:lnTo>
                    <a:lnTo>
                      <a:pt x="5790" y="948"/>
                    </a:lnTo>
                    <a:lnTo>
                      <a:pt x="5947" y="1029"/>
                    </a:lnTo>
                    <a:lnTo>
                      <a:pt x="6099" y="1116"/>
                    </a:lnTo>
                    <a:lnTo>
                      <a:pt x="6245" y="1210"/>
                    </a:lnTo>
                    <a:lnTo>
                      <a:pt x="6388" y="1312"/>
                    </a:lnTo>
                    <a:lnTo>
                      <a:pt x="6526" y="1420"/>
                    </a:lnTo>
                    <a:lnTo>
                      <a:pt x="6657" y="1534"/>
                    </a:lnTo>
                    <a:lnTo>
                      <a:pt x="6783" y="1654"/>
                    </a:lnTo>
                    <a:lnTo>
                      <a:pt x="6903" y="1780"/>
                    </a:lnTo>
                    <a:lnTo>
                      <a:pt x="7017" y="1912"/>
                    </a:lnTo>
                    <a:lnTo>
                      <a:pt x="7125" y="2049"/>
                    </a:lnTo>
                    <a:lnTo>
                      <a:pt x="7227" y="2192"/>
                    </a:lnTo>
                    <a:lnTo>
                      <a:pt x="7321" y="2339"/>
                    </a:lnTo>
                    <a:lnTo>
                      <a:pt x="7409" y="2491"/>
                    </a:lnTo>
                    <a:lnTo>
                      <a:pt x="7489" y="2647"/>
                    </a:lnTo>
                    <a:lnTo>
                      <a:pt x="7561" y="2808"/>
                    </a:lnTo>
                    <a:lnTo>
                      <a:pt x="7626" y="2973"/>
                    </a:lnTo>
                    <a:lnTo>
                      <a:pt x="7684" y="3141"/>
                    </a:lnTo>
                    <a:lnTo>
                      <a:pt x="7732" y="3313"/>
                    </a:lnTo>
                    <a:lnTo>
                      <a:pt x="7773" y="3488"/>
                    </a:lnTo>
                    <a:lnTo>
                      <a:pt x="7805" y="3668"/>
                    </a:lnTo>
                    <a:lnTo>
                      <a:pt x="7829" y="3849"/>
                    </a:lnTo>
                    <a:lnTo>
                      <a:pt x="7843" y="4033"/>
                    </a:lnTo>
                    <a:lnTo>
                      <a:pt x="7847" y="4219"/>
                    </a:lnTo>
                    <a:lnTo>
                      <a:pt x="7843" y="4406"/>
                    </a:lnTo>
                    <a:lnTo>
                      <a:pt x="7829" y="4589"/>
                    </a:lnTo>
                    <a:lnTo>
                      <a:pt x="7805" y="4771"/>
                    </a:lnTo>
                    <a:lnTo>
                      <a:pt x="7773" y="4949"/>
                    </a:lnTo>
                    <a:lnTo>
                      <a:pt x="7732" y="5125"/>
                    </a:lnTo>
                    <a:lnTo>
                      <a:pt x="7684" y="5297"/>
                    </a:lnTo>
                    <a:lnTo>
                      <a:pt x="7626" y="5465"/>
                    </a:lnTo>
                    <a:lnTo>
                      <a:pt x="7561" y="5630"/>
                    </a:lnTo>
                    <a:lnTo>
                      <a:pt x="7489" y="5791"/>
                    </a:lnTo>
                    <a:lnTo>
                      <a:pt x="7409" y="5948"/>
                    </a:lnTo>
                    <a:lnTo>
                      <a:pt x="7321" y="6100"/>
                    </a:lnTo>
                    <a:lnTo>
                      <a:pt x="7227" y="6246"/>
                    </a:lnTo>
                    <a:lnTo>
                      <a:pt x="7125" y="6389"/>
                    </a:lnTo>
                    <a:lnTo>
                      <a:pt x="7017" y="6526"/>
                    </a:lnTo>
                    <a:lnTo>
                      <a:pt x="6903" y="6658"/>
                    </a:lnTo>
                    <a:lnTo>
                      <a:pt x="6783" y="6783"/>
                    </a:lnTo>
                    <a:lnTo>
                      <a:pt x="6657" y="6904"/>
                    </a:lnTo>
                    <a:lnTo>
                      <a:pt x="6526" y="7018"/>
                    </a:lnTo>
                    <a:lnTo>
                      <a:pt x="6388" y="7126"/>
                    </a:lnTo>
                    <a:lnTo>
                      <a:pt x="6245" y="7228"/>
                    </a:lnTo>
                    <a:lnTo>
                      <a:pt x="6099" y="7322"/>
                    </a:lnTo>
                    <a:lnTo>
                      <a:pt x="5947" y="7410"/>
                    </a:lnTo>
                    <a:lnTo>
                      <a:pt x="5790" y="7490"/>
                    </a:lnTo>
                    <a:lnTo>
                      <a:pt x="5629" y="7562"/>
                    </a:lnTo>
                    <a:lnTo>
                      <a:pt x="5465" y="7627"/>
                    </a:lnTo>
                    <a:lnTo>
                      <a:pt x="5297" y="7685"/>
                    </a:lnTo>
                    <a:lnTo>
                      <a:pt x="5125" y="7733"/>
                    </a:lnTo>
                    <a:lnTo>
                      <a:pt x="4949" y="7774"/>
                    </a:lnTo>
                    <a:lnTo>
                      <a:pt x="4771" y="7806"/>
                    </a:lnTo>
                    <a:lnTo>
                      <a:pt x="4588" y="7829"/>
                    </a:lnTo>
                    <a:lnTo>
                      <a:pt x="4405" y="7844"/>
                    </a:lnTo>
                    <a:lnTo>
                      <a:pt x="4218" y="7848"/>
                    </a:lnTo>
                    <a:lnTo>
                      <a:pt x="4032" y="7844"/>
                    </a:lnTo>
                    <a:lnTo>
                      <a:pt x="3848" y="7829"/>
                    </a:lnTo>
                    <a:lnTo>
                      <a:pt x="3667" y="7806"/>
                    </a:lnTo>
                    <a:lnTo>
                      <a:pt x="3488" y="7774"/>
                    </a:lnTo>
                    <a:lnTo>
                      <a:pt x="3313" y="7733"/>
                    </a:lnTo>
                    <a:lnTo>
                      <a:pt x="3141" y="7685"/>
                    </a:lnTo>
                    <a:lnTo>
                      <a:pt x="2972" y="7627"/>
                    </a:lnTo>
                    <a:lnTo>
                      <a:pt x="2807" y="7562"/>
                    </a:lnTo>
                    <a:lnTo>
                      <a:pt x="2646" y="7490"/>
                    </a:lnTo>
                    <a:lnTo>
                      <a:pt x="2491" y="7410"/>
                    </a:lnTo>
                    <a:lnTo>
                      <a:pt x="2339" y="7322"/>
                    </a:lnTo>
                    <a:lnTo>
                      <a:pt x="2191" y="7228"/>
                    </a:lnTo>
                    <a:lnTo>
                      <a:pt x="2048" y="7126"/>
                    </a:lnTo>
                    <a:lnTo>
                      <a:pt x="1912" y="7018"/>
                    </a:lnTo>
                    <a:lnTo>
                      <a:pt x="1780" y="6904"/>
                    </a:lnTo>
                    <a:lnTo>
                      <a:pt x="1654" y="6783"/>
                    </a:lnTo>
                    <a:lnTo>
                      <a:pt x="1534" y="6658"/>
                    </a:lnTo>
                    <a:lnTo>
                      <a:pt x="1419" y="6526"/>
                    </a:lnTo>
                    <a:lnTo>
                      <a:pt x="1312" y="6389"/>
                    </a:lnTo>
                    <a:lnTo>
                      <a:pt x="1211" y="6246"/>
                    </a:lnTo>
                    <a:lnTo>
                      <a:pt x="1116" y="6100"/>
                    </a:lnTo>
                    <a:lnTo>
                      <a:pt x="1029" y="5948"/>
                    </a:lnTo>
                    <a:lnTo>
                      <a:pt x="948" y="5791"/>
                    </a:lnTo>
                    <a:lnTo>
                      <a:pt x="876" y="5630"/>
                    </a:lnTo>
                    <a:lnTo>
                      <a:pt x="810" y="5465"/>
                    </a:lnTo>
                    <a:lnTo>
                      <a:pt x="754" y="5297"/>
                    </a:lnTo>
                    <a:lnTo>
                      <a:pt x="704" y="5125"/>
                    </a:lnTo>
                    <a:lnTo>
                      <a:pt x="664" y="4949"/>
                    </a:lnTo>
                    <a:lnTo>
                      <a:pt x="632" y="4771"/>
                    </a:lnTo>
                    <a:lnTo>
                      <a:pt x="609" y="4589"/>
                    </a:lnTo>
                    <a:lnTo>
                      <a:pt x="595" y="4406"/>
                    </a:lnTo>
                    <a:lnTo>
                      <a:pt x="590" y="4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49" name="Freeform 1140"/>
              <p:cNvSpPr>
                <a:spLocks noChangeAspect="1"/>
              </p:cNvSpPr>
              <p:nvPr/>
            </p:nvSpPr>
            <p:spPr bwMode="auto">
              <a:xfrm>
                <a:off x="1324" y="3237"/>
                <a:ext cx="85" cy="77"/>
              </a:xfrm>
              <a:custGeom>
                <a:avLst/>
                <a:gdLst>
                  <a:gd name="T0" fmla="*/ 0 w 8436"/>
                  <a:gd name="T1" fmla="*/ 0 h 8437"/>
                  <a:gd name="T2" fmla="*/ 0 w 8436"/>
                  <a:gd name="T3" fmla="*/ 0 h 8437"/>
                  <a:gd name="T4" fmla="*/ 0 w 8436"/>
                  <a:gd name="T5" fmla="*/ 0 h 8437"/>
                  <a:gd name="T6" fmla="*/ 0 w 8436"/>
                  <a:gd name="T7" fmla="*/ 0 h 8437"/>
                  <a:gd name="T8" fmla="*/ 0 w 8436"/>
                  <a:gd name="T9" fmla="*/ 0 h 8437"/>
                  <a:gd name="T10" fmla="*/ 0 w 8436"/>
                  <a:gd name="T11" fmla="*/ 0 h 8437"/>
                  <a:gd name="T12" fmla="*/ 0 w 8436"/>
                  <a:gd name="T13" fmla="*/ 0 h 8437"/>
                  <a:gd name="T14" fmla="*/ 0 w 8436"/>
                  <a:gd name="T15" fmla="*/ 0 h 8437"/>
                  <a:gd name="T16" fmla="*/ 0 w 8436"/>
                  <a:gd name="T17" fmla="*/ 0 h 8437"/>
                  <a:gd name="T18" fmla="*/ 0 w 8436"/>
                  <a:gd name="T19" fmla="*/ 0 h 8437"/>
                  <a:gd name="T20" fmla="*/ 0 w 8436"/>
                  <a:gd name="T21" fmla="*/ 0 h 8437"/>
                  <a:gd name="T22" fmla="*/ 0 w 8436"/>
                  <a:gd name="T23" fmla="*/ 0 h 8437"/>
                  <a:gd name="T24" fmla="*/ 0 w 8436"/>
                  <a:gd name="T25" fmla="*/ 0 h 8437"/>
                  <a:gd name="T26" fmla="*/ 0 w 8436"/>
                  <a:gd name="T27" fmla="*/ 0 h 8437"/>
                  <a:gd name="T28" fmla="*/ 0 w 8436"/>
                  <a:gd name="T29" fmla="*/ 0 h 8437"/>
                  <a:gd name="T30" fmla="*/ 0 w 8436"/>
                  <a:gd name="T31" fmla="*/ 0 h 8437"/>
                  <a:gd name="T32" fmla="*/ 0 w 8436"/>
                  <a:gd name="T33" fmla="*/ 0 h 8437"/>
                  <a:gd name="T34" fmla="*/ 0 w 8436"/>
                  <a:gd name="T35" fmla="*/ 0 h 8437"/>
                  <a:gd name="T36" fmla="*/ 0 w 8436"/>
                  <a:gd name="T37" fmla="*/ 0 h 8437"/>
                  <a:gd name="T38" fmla="*/ 0 w 8436"/>
                  <a:gd name="T39" fmla="*/ 0 h 8437"/>
                  <a:gd name="T40" fmla="*/ 0 w 8436"/>
                  <a:gd name="T41" fmla="*/ 0 h 8437"/>
                  <a:gd name="T42" fmla="*/ 0 w 8436"/>
                  <a:gd name="T43" fmla="*/ 0 h 8437"/>
                  <a:gd name="T44" fmla="*/ 0 w 8436"/>
                  <a:gd name="T45" fmla="*/ 0 h 8437"/>
                  <a:gd name="T46" fmla="*/ 0 w 8436"/>
                  <a:gd name="T47" fmla="*/ 0 h 8437"/>
                  <a:gd name="T48" fmla="*/ 0 w 8436"/>
                  <a:gd name="T49" fmla="*/ 0 h 8437"/>
                  <a:gd name="T50" fmla="*/ 0 w 8436"/>
                  <a:gd name="T51" fmla="*/ 0 h 8437"/>
                  <a:gd name="T52" fmla="*/ 0 w 8436"/>
                  <a:gd name="T53" fmla="*/ 0 h 8437"/>
                  <a:gd name="T54" fmla="*/ 0 w 8436"/>
                  <a:gd name="T55" fmla="*/ 0 h 8437"/>
                  <a:gd name="T56" fmla="*/ 0 w 8436"/>
                  <a:gd name="T57" fmla="*/ 0 h 8437"/>
                  <a:gd name="T58" fmla="*/ 0 w 8436"/>
                  <a:gd name="T59" fmla="*/ 0 h 8437"/>
                  <a:gd name="T60" fmla="*/ 0 w 8436"/>
                  <a:gd name="T61" fmla="*/ 0 h 8437"/>
                  <a:gd name="T62" fmla="*/ 0 w 8436"/>
                  <a:gd name="T63" fmla="*/ 0 h 8437"/>
                  <a:gd name="T64" fmla="*/ 0 w 8436"/>
                  <a:gd name="T65" fmla="*/ 0 h 8437"/>
                  <a:gd name="T66" fmla="*/ 0 w 8436"/>
                  <a:gd name="T67" fmla="*/ 0 h 8437"/>
                  <a:gd name="T68" fmla="*/ 0 w 8436"/>
                  <a:gd name="T69" fmla="*/ 0 h 8437"/>
                  <a:gd name="T70" fmla="*/ 0 w 8436"/>
                  <a:gd name="T71" fmla="*/ 0 h 8437"/>
                  <a:gd name="T72" fmla="*/ 0 w 8436"/>
                  <a:gd name="T73" fmla="*/ 0 h 8437"/>
                  <a:gd name="T74" fmla="*/ 0 w 8436"/>
                  <a:gd name="T75" fmla="*/ 0 h 8437"/>
                  <a:gd name="T76" fmla="*/ 0 w 8436"/>
                  <a:gd name="T77" fmla="*/ 0 h 8437"/>
                  <a:gd name="T78" fmla="*/ 0 w 8436"/>
                  <a:gd name="T79" fmla="*/ 0 h 8437"/>
                  <a:gd name="T80" fmla="*/ 0 w 8436"/>
                  <a:gd name="T81" fmla="*/ 0 h 8437"/>
                  <a:gd name="T82" fmla="*/ 0 w 8436"/>
                  <a:gd name="T83" fmla="*/ 0 h 8437"/>
                  <a:gd name="T84" fmla="*/ 0 w 8436"/>
                  <a:gd name="T85" fmla="*/ 0 h 84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436"/>
                  <a:gd name="T130" fmla="*/ 0 h 8437"/>
                  <a:gd name="T131" fmla="*/ 8436 w 8436"/>
                  <a:gd name="T132" fmla="*/ 8437 h 84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436" h="8437">
                    <a:moveTo>
                      <a:pt x="0" y="4219"/>
                    </a:moveTo>
                    <a:lnTo>
                      <a:pt x="5" y="4435"/>
                    </a:lnTo>
                    <a:lnTo>
                      <a:pt x="22" y="4650"/>
                    </a:lnTo>
                    <a:lnTo>
                      <a:pt x="49" y="4860"/>
                    </a:lnTo>
                    <a:lnTo>
                      <a:pt x="86" y="5069"/>
                    </a:lnTo>
                    <a:lnTo>
                      <a:pt x="134" y="5272"/>
                    </a:lnTo>
                    <a:lnTo>
                      <a:pt x="190" y="5472"/>
                    </a:lnTo>
                    <a:lnTo>
                      <a:pt x="257" y="5669"/>
                    </a:lnTo>
                    <a:lnTo>
                      <a:pt x="332" y="5860"/>
                    </a:lnTo>
                    <a:lnTo>
                      <a:pt x="417" y="6047"/>
                    </a:lnTo>
                    <a:lnTo>
                      <a:pt x="510" y="6228"/>
                    </a:lnTo>
                    <a:lnTo>
                      <a:pt x="612" y="6405"/>
                    </a:lnTo>
                    <a:lnTo>
                      <a:pt x="721" y="6576"/>
                    </a:lnTo>
                    <a:lnTo>
                      <a:pt x="840" y="6742"/>
                    </a:lnTo>
                    <a:lnTo>
                      <a:pt x="965" y="6901"/>
                    </a:lnTo>
                    <a:lnTo>
                      <a:pt x="1098" y="7055"/>
                    </a:lnTo>
                    <a:lnTo>
                      <a:pt x="1237" y="7201"/>
                    </a:lnTo>
                    <a:lnTo>
                      <a:pt x="1384" y="7341"/>
                    </a:lnTo>
                    <a:lnTo>
                      <a:pt x="1537" y="7473"/>
                    </a:lnTo>
                    <a:lnTo>
                      <a:pt x="1696" y="7599"/>
                    </a:lnTo>
                    <a:lnTo>
                      <a:pt x="1861" y="7716"/>
                    </a:lnTo>
                    <a:lnTo>
                      <a:pt x="2033" y="7826"/>
                    </a:lnTo>
                    <a:lnTo>
                      <a:pt x="2209" y="7928"/>
                    </a:lnTo>
                    <a:lnTo>
                      <a:pt x="2391" y="8022"/>
                    </a:lnTo>
                    <a:lnTo>
                      <a:pt x="2579" y="8106"/>
                    </a:lnTo>
                    <a:lnTo>
                      <a:pt x="2770" y="8182"/>
                    </a:lnTo>
                    <a:lnTo>
                      <a:pt x="2966" y="8248"/>
                    </a:lnTo>
                    <a:lnTo>
                      <a:pt x="3165" y="8305"/>
                    </a:lnTo>
                    <a:lnTo>
                      <a:pt x="3370" y="8352"/>
                    </a:lnTo>
                    <a:lnTo>
                      <a:pt x="3577" y="8389"/>
                    </a:lnTo>
                    <a:lnTo>
                      <a:pt x="3787" y="8416"/>
                    </a:lnTo>
                    <a:lnTo>
                      <a:pt x="4002" y="8432"/>
                    </a:lnTo>
                    <a:lnTo>
                      <a:pt x="4218" y="8437"/>
                    </a:lnTo>
                    <a:lnTo>
                      <a:pt x="4435" y="8432"/>
                    </a:lnTo>
                    <a:lnTo>
                      <a:pt x="4649" y="8416"/>
                    </a:lnTo>
                    <a:lnTo>
                      <a:pt x="4860" y="8389"/>
                    </a:lnTo>
                    <a:lnTo>
                      <a:pt x="5068" y="8352"/>
                    </a:lnTo>
                    <a:lnTo>
                      <a:pt x="5271" y="8305"/>
                    </a:lnTo>
                    <a:lnTo>
                      <a:pt x="5472" y="8248"/>
                    </a:lnTo>
                    <a:lnTo>
                      <a:pt x="5668" y="8182"/>
                    </a:lnTo>
                    <a:lnTo>
                      <a:pt x="5859" y="8106"/>
                    </a:lnTo>
                    <a:lnTo>
                      <a:pt x="6045" y="8022"/>
                    </a:lnTo>
                    <a:lnTo>
                      <a:pt x="6227" y="7928"/>
                    </a:lnTo>
                    <a:lnTo>
                      <a:pt x="6404" y="7826"/>
                    </a:lnTo>
                    <a:lnTo>
                      <a:pt x="6575" y="7716"/>
                    </a:lnTo>
                    <a:lnTo>
                      <a:pt x="6741" y="7599"/>
                    </a:lnTo>
                    <a:lnTo>
                      <a:pt x="6900" y="7473"/>
                    </a:lnTo>
                    <a:lnTo>
                      <a:pt x="7054" y="7341"/>
                    </a:lnTo>
                    <a:lnTo>
                      <a:pt x="7200" y="7201"/>
                    </a:lnTo>
                    <a:lnTo>
                      <a:pt x="7340" y="7055"/>
                    </a:lnTo>
                    <a:lnTo>
                      <a:pt x="7472" y="6901"/>
                    </a:lnTo>
                    <a:lnTo>
                      <a:pt x="7598" y="6742"/>
                    </a:lnTo>
                    <a:lnTo>
                      <a:pt x="7715" y="6576"/>
                    </a:lnTo>
                    <a:lnTo>
                      <a:pt x="7825" y="6405"/>
                    </a:lnTo>
                    <a:lnTo>
                      <a:pt x="7927" y="6228"/>
                    </a:lnTo>
                    <a:lnTo>
                      <a:pt x="8020" y="6047"/>
                    </a:lnTo>
                    <a:lnTo>
                      <a:pt x="8105" y="5860"/>
                    </a:lnTo>
                    <a:lnTo>
                      <a:pt x="8181" y="5669"/>
                    </a:lnTo>
                    <a:lnTo>
                      <a:pt x="8247" y="5472"/>
                    </a:lnTo>
                    <a:lnTo>
                      <a:pt x="8304" y="5272"/>
                    </a:lnTo>
                    <a:lnTo>
                      <a:pt x="8350" y="5069"/>
                    </a:lnTo>
                    <a:lnTo>
                      <a:pt x="8388" y="4860"/>
                    </a:lnTo>
                    <a:lnTo>
                      <a:pt x="8415" y="4650"/>
                    </a:lnTo>
                    <a:lnTo>
                      <a:pt x="8431" y="4435"/>
                    </a:lnTo>
                    <a:lnTo>
                      <a:pt x="8436" y="4219"/>
                    </a:lnTo>
                    <a:lnTo>
                      <a:pt x="8431" y="4002"/>
                    </a:lnTo>
                    <a:lnTo>
                      <a:pt x="8415" y="3788"/>
                    </a:lnTo>
                    <a:lnTo>
                      <a:pt x="8388" y="3578"/>
                    </a:lnTo>
                    <a:lnTo>
                      <a:pt x="8350" y="3370"/>
                    </a:lnTo>
                    <a:lnTo>
                      <a:pt x="8304" y="3166"/>
                    </a:lnTo>
                    <a:lnTo>
                      <a:pt x="8247" y="2965"/>
                    </a:lnTo>
                    <a:lnTo>
                      <a:pt x="8181" y="2770"/>
                    </a:lnTo>
                    <a:lnTo>
                      <a:pt x="8105" y="2579"/>
                    </a:lnTo>
                    <a:lnTo>
                      <a:pt x="8020" y="2392"/>
                    </a:lnTo>
                    <a:lnTo>
                      <a:pt x="7927" y="2210"/>
                    </a:lnTo>
                    <a:lnTo>
                      <a:pt x="7825" y="2033"/>
                    </a:lnTo>
                    <a:lnTo>
                      <a:pt x="7715" y="1862"/>
                    </a:lnTo>
                    <a:lnTo>
                      <a:pt x="7598" y="1697"/>
                    </a:lnTo>
                    <a:lnTo>
                      <a:pt x="7472" y="1537"/>
                    </a:lnTo>
                    <a:lnTo>
                      <a:pt x="7340" y="1384"/>
                    </a:lnTo>
                    <a:lnTo>
                      <a:pt x="7200" y="1238"/>
                    </a:lnTo>
                    <a:lnTo>
                      <a:pt x="7054" y="1098"/>
                    </a:lnTo>
                    <a:lnTo>
                      <a:pt x="6900" y="964"/>
                    </a:lnTo>
                    <a:lnTo>
                      <a:pt x="6741" y="840"/>
                    </a:lnTo>
                    <a:lnTo>
                      <a:pt x="6575" y="722"/>
                    </a:lnTo>
                    <a:lnTo>
                      <a:pt x="6404" y="612"/>
                    </a:lnTo>
                    <a:lnTo>
                      <a:pt x="6227" y="510"/>
                    </a:lnTo>
                    <a:lnTo>
                      <a:pt x="6045" y="417"/>
                    </a:lnTo>
                    <a:lnTo>
                      <a:pt x="5859" y="332"/>
                    </a:lnTo>
                    <a:lnTo>
                      <a:pt x="5668" y="256"/>
                    </a:lnTo>
                    <a:lnTo>
                      <a:pt x="5472" y="191"/>
                    </a:lnTo>
                    <a:lnTo>
                      <a:pt x="5271" y="133"/>
                    </a:lnTo>
                    <a:lnTo>
                      <a:pt x="5068" y="86"/>
                    </a:lnTo>
                    <a:lnTo>
                      <a:pt x="4860" y="49"/>
                    </a:lnTo>
                    <a:lnTo>
                      <a:pt x="4649" y="22"/>
                    </a:lnTo>
                    <a:lnTo>
                      <a:pt x="4435" y="5"/>
                    </a:lnTo>
                    <a:lnTo>
                      <a:pt x="4218" y="0"/>
                    </a:lnTo>
                    <a:lnTo>
                      <a:pt x="4002" y="5"/>
                    </a:lnTo>
                    <a:lnTo>
                      <a:pt x="3787" y="22"/>
                    </a:lnTo>
                    <a:lnTo>
                      <a:pt x="3577" y="49"/>
                    </a:lnTo>
                    <a:lnTo>
                      <a:pt x="3370" y="86"/>
                    </a:lnTo>
                    <a:lnTo>
                      <a:pt x="3165" y="133"/>
                    </a:lnTo>
                    <a:lnTo>
                      <a:pt x="2966" y="191"/>
                    </a:lnTo>
                    <a:lnTo>
                      <a:pt x="2770" y="256"/>
                    </a:lnTo>
                    <a:lnTo>
                      <a:pt x="2579" y="332"/>
                    </a:lnTo>
                    <a:lnTo>
                      <a:pt x="2391" y="417"/>
                    </a:lnTo>
                    <a:lnTo>
                      <a:pt x="2209" y="510"/>
                    </a:lnTo>
                    <a:lnTo>
                      <a:pt x="2033" y="612"/>
                    </a:lnTo>
                    <a:lnTo>
                      <a:pt x="1861" y="722"/>
                    </a:lnTo>
                    <a:lnTo>
                      <a:pt x="1696" y="840"/>
                    </a:lnTo>
                    <a:lnTo>
                      <a:pt x="1537" y="964"/>
                    </a:lnTo>
                    <a:lnTo>
                      <a:pt x="1384" y="1098"/>
                    </a:lnTo>
                    <a:lnTo>
                      <a:pt x="1237" y="1238"/>
                    </a:lnTo>
                    <a:lnTo>
                      <a:pt x="1098" y="1384"/>
                    </a:lnTo>
                    <a:lnTo>
                      <a:pt x="965" y="1537"/>
                    </a:lnTo>
                    <a:lnTo>
                      <a:pt x="840" y="1697"/>
                    </a:lnTo>
                    <a:lnTo>
                      <a:pt x="721" y="1862"/>
                    </a:lnTo>
                    <a:lnTo>
                      <a:pt x="612" y="2033"/>
                    </a:lnTo>
                    <a:lnTo>
                      <a:pt x="510" y="2210"/>
                    </a:lnTo>
                    <a:lnTo>
                      <a:pt x="417" y="2392"/>
                    </a:lnTo>
                    <a:lnTo>
                      <a:pt x="332" y="2579"/>
                    </a:lnTo>
                    <a:lnTo>
                      <a:pt x="257" y="2770"/>
                    </a:lnTo>
                    <a:lnTo>
                      <a:pt x="190" y="2965"/>
                    </a:lnTo>
                    <a:lnTo>
                      <a:pt x="134" y="3166"/>
                    </a:lnTo>
                    <a:lnTo>
                      <a:pt x="86" y="3370"/>
                    </a:lnTo>
                    <a:lnTo>
                      <a:pt x="49" y="3578"/>
                    </a:lnTo>
                    <a:lnTo>
                      <a:pt x="22" y="3788"/>
                    </a:lnTo>
                    <a:lnTo>
                      <a:pt x="5" y="4002"/>
                    </a:lnTo>
                    <a:lnTo>
                      <a:pt x="0" y="4219"/>
                    </a:lnTo>
                    <a:close/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0" name="Freeform 1141"/>
              <p:cNvSpPr>
                <a:spLocks noChangeAspect="1"/>
              </p:cNvSpPr>
              <p:nvPr/>
            </p:nvSpPr>
            <p:spPr bwMode="auto">
              <a:xfrm>
                <a:off x="1332" y="3245"/>
                <a:ext cx="74" cy="64"/>
              </a:xfrm>
              <a:custGeom>
                <a:avLst/>
                <a:gdLst>
                  <a:gd name="T0" fmla="*/ 0 w 7257"/>
                  <a:gd name="T1" fmla="*/ 0 h 7258"/>
                  <a:gd name="T2" fmla="*/ 0 w 7257"/>
                  <a:gd name="T3" fmla="*/ 0 h 7258"/>
                  <a:gd name="T4" fmla="*/ 0 w 7257"/>
                  <a:gd name="T5" fmla="*/ 0 h 7258"/>
                  <a:gd name="T6" fmla="*/ 0 w 7257"/>
                  <a:gd name="T7" fmla="*/ 0 h 7258"/>
                  <a:gd name="T8" fmla="*/ 0 w 7257"/>
                  <a:gd name="T9" fmla="*/ 0 h 7258"/>
                  <a:gd name="T10" fmla="*/ 0 w 7257"/>
                  <a:gd name="T11" fmla="*/ 0 h 7258"/>
                  <a:gd name="T12" fmla="*/ 0 w 7257"/>
                  <a:gd name="T13" fmla="*/ 0 h 7258"/>
                  <a:gd name="T14" fmla="*/ 0 w 7257"/>
                  <a:gd name="T15" fmla="*/ 0 h 7258"/>
                  <a:gd name="T16" fmla="*/ 0 w 7257"/>
                  <a:gd name="T17" fmla="*/ 0 h 7258"/>
                  <a:gd name="T18" fmla="*/ 0 w 7257"/>
                  <a:gd name="T19" fmla="*/ 0 h 7258"/>
                  <a:gd name="T20" fmla="*/ 0 w 7257"/>
                  <a:gd name="T21" fmla="*/ 0 h 7258"/>
                  <a:gd name="T22" fmla="*/ 0 w 7257"/>
                  <a:gd name="T23" fmla="*/ 0 h 7258"/>
                  <a:gd name="T24" fmla="*/ 0 w 7257"/>
                  <a:gd name="T25" fmla="*/ 0 h 7258"/>
                  <a:gd name="T26" fmla="*/ 0 w 7257"/>
                  <a:gd name="T27" fmla="*/ 0 h 7258"/>
                  <a:gd name="T28" fmla="*/ 0 w 7257"/>
                  <a:gd name="T29" fmla="*/ 0 h 7258"/>
                  <a:gd name="T30" fmla="*/ 0 w 7257"/>
                  <a:gd name="T31" fmla="*/ 0 h 7258"/>
                  <a:gd name="T32" fmla="*/ 0 w 7257"/>
                  <a:gd name="T33" fmla="*/ 0 h 7258"/>
                  <a:gd name="T34" fmla="*/ 0 w 7257"/>
                  <a:gd name="T35" fmla="*/ 0 h 7258"/>
                  <a:gd name="T36" fmla="*/ 0 w 7257"/>
                  <a:gd name="T37" fmla="*/ 0 h 7258"/>
                  <a:gd name="T38" fmla="*/ 0 w 7257"/>
                  <a:gd name="T39" fmla="*/ 0 h 7258"/>
                  <a:gd name="T40" fmla="*/ 0 w 7257"/>
                  <a:gd name="T41" fmla="*/ 0 h 7258"/>
                  <a:gd name="T42" fmla="*/ 0 w 7257"/>
                  <a:gd name="T43" fmla="*/ 0 h 7258"/>
                  <a:gd name="T44" fmla="*/ 0 w 7257"/>
                  <a:gd name="T45" fmla="*/ 0 h 7258"/>
                  <a:gd name="T46" fmla="*/ 0 w 7257"/>
                  <a:gd name="T47" fmla="*/ 0 h 7258"/>
                  <a:gd name="T48" fmla="*/ 0 w 7257"/>
                  <a:gd name="T49" fmla="*/ 0 h 7258"/>
                  <a:gd name="T50" fmla="*/ 0 w 7257"/>
                  <a:gd name="T51" fmla="*/ 0 h 7258"/>
                  <a:gd name="T52" fmla="*/ 0 w 7257"/>
                  <a:gd name="T53" fmla="*/ 0 h 7258"/>
                  <a:gd name="T54" fmla="*/ 0 w 7257"/>
                  <a:gd name="T55" fmla="*/ 0 h 7258"/>
                  <a:gd name="T56" fmla="*/ 0 w 7257"/>
                  <a:gd name="T57" fmla="*/ 0 h 7258"/>
                  <a:gd name="T58" fmla="*/ 0 w 7257"/>
                  <a:gd name="T59" fmla="*/ 0 h 7258"/>
                  <a:gd name="T60" fmla="*/ 0 w 7257"/>
                  <a:gd name="T61" fmla="*/ 0 h 7258"/>
                  <a:gd name="T62" fmla="*/ 0 w 7257"/>
                  <a:gd name="T63" fmla="*/ 0 h 7258"/>
                  <a:gd name="T64" fmla="*/ 0 w 7257"/>
                  <a:gd name="T65" fmla="*/ 0 h 7258"/>
                  <a:gd name="T66" fmla="*/ 0 w 7257"/>
                  <a:gd name="T67" fmla="*/ 0 h 7258"/>
                  <a:gd name="T68" fmla="*/ 0 w 7257"/>
                  <a:gd name="T69" fmla="*/ 0 h 7258"/>
                  <a:gd name="T70" fmla="*/ 0 w 7257"/>
                  <a:gd name="T71" fmla="*/ 0 h 7258"/>
                  <a:gd name="T72" fmla="*/ 0 w 7257"/>
                  <a:gd name="T73" fmla="*/ 0 h 7258"/>
                  <a:gd name="T74" fmla="*/ 0 w 7257"/>
                  <a:gd name="T75" fmla="*/ 0 h 7258"/>
                  <a:gd name="T76" fmla="*/ 0 w 7257"/>
                  <a:gd name="T77" fmla="*/ 0 h 7258"/>
                  <a:gd name="T78" fmla="*/ 0 w 7257"/>
                  <a:gd name="T79" fmla="*/ 0 h 7258"/>
                  <a:gd name="T80" fmla="*/ 0 w 7257"/>
                  <a:gd name="T81" fmla="*/ 0 h 7258"/>
                  <a:gd name="T82" fmla="*/ 0 w 7257"/>
                  <a:gd name="T83" fmla="*/ 0 h 7258"/>
                  <a:gd name="T84" fmla="*/ 0 w 7257"/>
                  <a:gd name="T85" fmla="*/ 0 h 72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257"/>
                  <a:gd name="T130" fmla="*/ 0 h 7258"/>
                  <a:gd name="T131" fmla="*/ 7257 w 7257"/>
                  <a:gd name="T132" fmla="*/ 7258 h 72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257" h="7258">
                    <a:moveTo>
                      <a:pt x="0" y="3629"/>
                    </a:moveTo>
                    <a:lnTo>
                      <a:pt x="5" y="3443"/>
                    </a:lnTo>
                    <a:lnTo>
                      <a:pt x="19" y="3259"/>
                    </a:lnTo>
                    <a:lnTo>
                      <a:pt x="42" y="3078"/>
                    </a:lnTo>
                    <a:lnTo>
                      <a:pt x="74" y="2898"/>
                    </a:lnTo>
                    <a:lnTo>
                      <a:pt x="114" y="2723"/>
                    </a:lnTo>
                    <a:lnTo>
                      <a:pt x="164" y="2551"/>
                    </a:lnTo>
                    <a:lnTo>
                      <a:pt x="220" y="2383"/>
                    </a:lnTo>
                    <a:lnTo>
                      <a:pt x="286" y="2218"/>
                    </a:lnTo>
                    <a:lnTo>
                      <a:pt x="358" y="2057"/>
                    </a:lnTo>
                    <a:lnTo>
                      <a:pt x="439" y="1901"/>
                    </a:lnTo>
                    <a:lnTo>
                      <a:pt x="526" y="1749"/>
                    </a:lnTo>
                    <a:lnTo>
                      <a:pt x="621" y="1602"/>
                    </a:lnTo>
                    <a:lnTo>
                      <a:pt x="722" y="1459"/>
                    </a:lnTo>
                    <a:lnTo>
                      <a:pt x="829" y="1322"/>
                    </a:lnTo>
                    <a:lnTo>
                      <a:pt x="944" y="1190"/>
                    </a:lnTo>
                    <a:lnTo>
                      <a:pt x="1064" y="1064"/>
                    </a:lnTo>
                    <a:lnTo>
                      <a:pt x="1190" y="944"/>
                    </a:lnTo>
                    <a:lnTo>
                      <a:pt x="1322" y="830"/>
                    </a:lnTo>
                    <a:lnTo>
                      <a:pt x="1458" y="722"/>
                    </a:lnTo>
                    <a:lnTo>
                      <a:pt x="1601" y="620"/>
                    </a:lnTo>
                    <a:lnTo>
                      <a:pt x="1749" y="526"/>
                    </a:lnTo>
                    <a:lnTo>
                      <a:pt x="1901" y="439"/>
                    </a:lnTo>
                    <a:lnTo>
                      <a:pt x="2056" y="358"/>
                    </a:lnTo>
                    <a:lnTo>
                      <a:pt x="2217" y="285"/>
                    </a:lnTo>
                    <a:lnTo>
                      <a:pt x="2382" y="221"/>
                    </a:lnTo>
                    <a:lnTo>
                      <a:pt x="2551" y="164"/>
                    </a:lnTo>
                    <a:lnTo>
                      <a:pt x="2723" y="114"/>
                    </a:lnTo>
                    <a:lnTo>
                      <a:pt x="2898" y="74"/>
                    </a:lnTo>
                    <a:lnTo>
                      <a:pt x="3077" y="42"/>
                    </a:lnTo>
                    <a:lnTo>
                      <a:pt x="3258" y="19"/>
                    </a:lnTo>
                    <a:lnTo>
                      <a:pt x="3442" y="5"/>
                    </a:lnTo>
                    <a:lnTo>
                      <a:pt x="3628" y="0"/>
                    </a:lnTo>
                    <a:lnTo>
                      <a:pt x="3815" y="5"/>
                    </a:lnTo>
                    <a:lnTo>
                      <a:pt x="3998" y="19"/>
                    </a:lnTo>
                    <a:lnTo>
                      <a:pt x="4181" y="42"/>
                    </a:lnTo>
                    <a:lnTo>
                      <a:pt x="4359" y="74"/>
                    </a:lnTo>
                    <a:lnTo>
                      <a:pt x="4535" y="114"/>
                    </a:lnTo>
                    <a:lnTo>
                      <a:pt x="4707" y="164"/>
                    </a:lnTo>
                    <a:lnTo>
                      <a:pt x="4875" y="221"/>
                    </a:lnTo>
                    <a:lnTo>
                      <a:pt x="5039" y="285"/>
                    </a:lnTo>
                    <a:lnTo>
                      <a:pt x="5200" y="358"/>
                    </a:lnTo>
                    <a:lnTo>
                      <a:pt x="5357" y="439"/>
                    </a:lnTo>
                    <a:lnTo>
                      <a:pt x="5509" y="526"/>
                    </a:lnTo>
                    <a:lnTo>
                      <a:pt x="5655" y="620"/>
                    </a:lnTo>
                    <a:lnTo>
                      <a:pt x="5798" y="722"/>
                    </a:lnTo>
                    <a:lnTo>
                      <a:pt x="5936" y="830"/>
                    </a:lnTo>
                    <a:lnTo>
                      <a:pt x="6067" y="944"/>
                    </a:lnTo>
                    <a:lnTo>
                      <a:pt x="6193" y="1064"/>
                    </a:lnTo>
                    <a:lnTo>
                      <a:pt x="6313" y="1190"/>
                    </a:lnTo>
                    <a:lnTo>
                      <a:pt x="6427" y="1322"/>
                    </a:lnTo>
                    <a:lnTo>
                      <a:pt x="6535" y="1459"/>
                    </a:lnTo>
                    <a:lnTo>
                      <a:pt x="6637" y="1602"/>
                    </a:lnTo>
                    <a:lnTo>
                      <a:pt x="6731" y="1749"/>
                    </a:lnTo>
                    <a:lnTo>
                      <a:pt x="6819" y="1901"/>
                    </a:lnTo>
                    <a:lnTo>
                      <a:pt x="6899" y="2057"/>
                    </a:lnTo>
                    <a:lnTo>
                      <a:pt x="6971" y="2218"/>
                    </a:lnTo>
                    <a:lnTo>
                      <a:pt x="7036" y="2383"/>
                    </a:lnTo>
                    <a:lnTo>
                      <a:pt x="7094" y="2551"/>
                    </a:lnTo>
                    <a:lnTo>
                      <a:pt x="7142" y="2723"/>
                    </a:lnTo>
                    <a:lnTo>
                      <a:pt x="7183" y="2898"/>
                    </a:lnTo>
                    <a:lnTo>
                      <a:pt x="7215" y="3078"/>
                    </a:lnTo>
                    <a:lnTo>
                      <a:pt x="7239" y="3259"/>
                    </a:lnTo>
                    <a:lnTo>
                      <a:pt x="7253" y="3443"/>
                    </a:lnTo>
                    <a:lnTo>
                      <a:pt x="7257" y="3629"/>
                    </a:lnTo>
                    <a:lnTo>
                      <a:pt x="7253" y="3816"/>
                    </a:lnTo>
                    <a:lnTo>
                      <a:pt x="7239" y="3999"/>
                    </a:lnTo>
                    <a:lnTo>
                      <a:pt x="7215" y="4181"/>
                    </a:lnTo>
                    <a:lnTo>
                      <a:pt x="7183" y="4359"/>
                    </a:lnTo>
                    <a:lnTo>
                      <a:pt x="7142" y="4535"/>
                    </a:lnTo>
                    <a:lnTo>
                      <a:pt x="7094" y="4707"/>
                    </a:lnTo>
                    <a:lnTo>
                      <a:pt x="7036" y="4875"/>
                    </a:lnTo>
                    <a:lnTo>
                      <a:pt x="6971" y="5040"/>
                    </a:lnTo>
                    <a:lnTo>
                      <a:pt x="6899" y="5201"/>
                    </a:lnTo>
                    <a:lnTo>
                      <a:pt x="6819" y="5358"/>
                    </a:lnTo>
                    <a:lnTo>
                      <a:pt x="6731" y="5510"/>
                    </a:lnTo>
                    <a:lnTo>
                      <a:pt x="6637" y="5656"/>
                    </a:lnTo>
                    <a:lnTo>
                      <a:pt x="6535" y="5799"/>
                    </a:lnTo>
                    <a:lnTo>
                      <a:pt x="6427" y="5936"/>
                    </a:lnTo>
                    <a:lnTo>
                      <a:pt x="6313" y="6068"/>
                    </a:lnTo>
                    <a:lnTo>
                      <a:pt x="6193" y="6193"/>
                    </a:lnTo>
                    <a:lnTo>
                      <a:pt x="6067" y="6314"/>
                    </a:lnTo>
                    <a:lnTo>
                      <a:pt x="5936" y="6428"/>
                    </a:lnTo>
                    <a:lnTo>
                      <a:pt x="5798" y="6536"/>
                    </a:lnTo>
                    <a:lnTo>
                      <a:pt x="5655" y="6638"/>
                    </a:lnTo>
                    <a:lnTo>
                      <a:pt x="5509" y="6732"/>
                    </a:lnTo>
                    <a:lnTo>
                      <a:pt x="5357" y="6820"/>
                    </a:lnTo>
                    <a:lnTo>
                      <a:pt x="5200" y="6900"/>
                    </a:lnTo>
                    <a:lnTo>
                      <a:pt x="5039" y="6972"/>
                    </a:lnTo>
                    <a:lnTo>
                      <a:pt x="4875" y="7037"/>
                    </a:lnTo>
                    <a:lnTo>
                      <a:pt x="4707" y="7095"/>
                    </a:lnTo>
                    <a:lnTo>
                      <a:pt x="4535" y="7143"/>
                    </a:lnTo>
                    <a:lnTo>
                      <a:pt x="4359" y="7184"/>
                    </a:lnTo>
                    <a:lnTo>
                      <a:pt x="4181" y="7216"/>
                    </a:lnTo>
                    <a:lnTo>
                      <a:pt x="3998" y="7239"/>
                    </a:lnTo>
                    <a:lnTo>
                      <a:pt x="3815" y="7254"/>
                    </a:lnTo>
                    <a:lnTo>
                      <a:pt x="3628" y="7258"/>
                    </a:lnTo>
                    <a:lnTo>
                      <a:pt x="3442" y="7254"/>
                    </a:lnTo>
                    <a:lnTo>
                      <a:pt x="3258" y="7239"/>
                    </a:lnTo>
                    <a:lnTo>
                      <a:pt x="3077" y="7216"/>
                    </a:lnTo>
                    <a:lnTo>
                      <a:pt x="2898" y="7184"/>
                    </a:lnTo>
                    <a:lnTo>
                      <a:pt x="2723" y="7143"/>
                    </a:lnTo>
                    <a:lnTo>
                      <a:pt x="2551" y="7095"/>
                    </a:lnTo>
                    <a:lnTo>
                      <a:pt x="2382" y="7037"/>
                    </a:lnTo>
                    <a:lnTo>
                      <a:pt x="2217" y="6972"/>
                    </a:lnTo>
                    <a:lnTo>
                      <a:pt x="2056" y="6900"/>
                    </a:lnTo>
                    <a:lnTo>
                      <a:pt x="1901" y="6820"/>
                    </a:lnTo>
                    <a:lnTo>
                      <a:pt x="1749" y="6732"/>
                    </a:lnTo>
                    <a:lnTo>
                      <a:pt x="1601" y="6638"/>
                    </a:lnTo>
                    <a:lnTo>
                      <a:pt x="1458" y="6536"/>
                    </a:lnTo>
                    <a:lnTo>
                      <a:pt x="1322" y="6428"/>
                    </a:lnTo>
                    <a:lnTo>
                      <a:pt x="1190" y="6314"/>
                    </a:lnTo>
                    <a:lnTo>
                      <a:pt x="1064" y="6193"/>
                    </a:lnTo>
                    <a:lnTo>
                      <a:pt x="944" y="6068"/>
                    </a:lnTo>
                    <a:lnTo>
                      <a:pt x="829" y="5936"/>
                    </a:lnTo>
                    <a:lnTo>
                      <a:pt x="722" y="5799"/>
                    </a:lnTo>
                    <a:lnTo>
                      <a:pt x="621" y="5656"/>
                    </a:lnTo>
                    <a:lnTo>
                      <a:pt x="526" y="5510"/>
                    </a:lnTo>
                    <a:lnTo>
                      <a:pt x="439" y="5358"/>
                    </a:lnTo>
                    <a:lnTo>
                      <a:pt x="358" y="5201"/>
                    </a:lnTo>
                    <a:lnTo>
                      <a:pt x="286" y="5040"/>
                    </a:lnTo>
                    <a:lnTo>
                      <a:pt x="220" y="4875"/>
                    </a:lnTo>
                    <a:lnTo>
                      <a:pt x="164" y="4707"/>
                    </a:lnTo>
                    <a:lnTo>
                      <a:pt x="114" y="4535"/>
                    </a:lnTo>
                    <a:lnTo>
                      <a:pt x="74" y="4359"/>
                    </a:lnTo>
                    <a:lnTo>
                      <a:pt x="42" y="4181"/>
                    </a:lnTo>
                    <a:lnTo>
                      <a:pt x="19" y="3999"/>
                    </a:lnTo>
                    <a:lnTo>
                      <a:pt x="5" y="3816"/>
                    </a:lnTo>
                    <a:lnTo>
                      <a:pt x="0" y="3629"/>
                    </a:lnTo>
                  </a:path>
                </a:pathLst>
              </a:custGeom>
              <a:noFill/>
              <a:ln w="0">
                <a:solidFill>
                  <a:srgbClr val="151619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1" name="Freeform 1142"/>
              <p:cNvSpPr>
                <a:spLocks noChangeAspect="1"/>
              </p:cNvSpPr>
              <p:nvPr/>
            </p:nvSpPr>
            <p:spPr bwMode="auto">
              <a:xfrm>
                <a:off x="1380" y="3258"/>
                <a:ext cx="7" cy="30"/>
              </a:xfrm>
              <a:custGeom>
                <a:avLst/>
                <a:gdLst>
                  <a:gd name="T0" fmla="*/ 0 w 747"/>
                  <a:gd name="T1" fmla="*/ 0 h 3533"/>
                  <a:gd name="T2" fmla="*/ 0 w 747"/>
                  <a:gd name="T3" fmla="*/ 0 h 3533"/>
                  <a:gd name="T4" fmla="*/ 0 w 747"/>
                  <a:gd name="T5" fmla="*/ 0 h 3533"/>
                  <a:gd name="T6" fmla="*/ 0 w 747"/>
                  <a:gd name="T7" fmla="*/ 0 h 3533"/>
                  <a:gd name="T8" fmla="*/ 0 w 747"/>
                  <a:gd name="T9" fmla="*/ 0 h 3533"/>
                  <a:gd name="T10" fmla="*/ 0 w 747"/>
                  <a:gd name="T11" fmla="*/ 0 h 3533"/>
                  <a:gd name="T12" fmla="*/ 0 w 747"/>
                  <a:gd name="T13" fmla="*/ 0 h 3533"/>
                  <a:gd name="T14" fmla="*/ 0 w 747"/>
                  <a:gd name="T15" fmla="*/ 0 h 3533"/>
                  <a:gd name="T16" fmla="*/ 0 w 747"/>
                  <a:gd name="T17" fmla="*/ 0 h 35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7"/>
                  <a:gd name="T28" fmla="*/ 0 h 3533"/>
                  <a:gd name="T29" fmla="*/ 747 w 747"/>
                  <a:gd name="T30" fmla="*/ 3533 h 35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7" h="3533">
                    <a:moveTo>
                      <a:pt x="373" y="0"/>
                    </a:moveTo>
                    <a:lnTo>
                      <a:pt x="0" y="374"/>
                    </a:lnTo>
                    <a:lnTo>
                      <a:pt x="0" y="3533"/>
                    </a:lnTo>
                    <a:lnTo>
                      <a:pt x="747" y="3533"/>
                    </a:lnTo>
                    <a:lnTo>
                      <a:pt x="747" y="374"/>
                    </a:lnTo>
                    <a:lnTo>
                      <a:pt x="373" y="0"/>
                    </a:lnTo>
                    <a:lnTo>
                      <a:pt x="747" y="374"/>
                    </a:lnTo>
                    <a:lnTo>
                      <a:pt x="747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2" name="Freeform 1143"/>
              <p:cNvSpPr>
                <a:spLocks noChangeAspect="1"/>
              </p:cNvSpPr>
              <p:nvPr/>
            </p:nvSpPr>
            <p:spPr bwMode="auto">
              <a:xfrm>
                <a:off x="1350" y="3258"/>
                <a:ext cx="33" cy="4"/>
              </a:xfrm>
              <a:custGeom>
                <a:avLst/>
                <a:gdLst>
                  <a:gd name="T0" fmla="*/ 0 w 3532"/>
                  <a:gd name="T1" fmla="*/ 0 h 748"/>
                  <a:gd name="T2" fmla="*/ 0 w 3532"/>
                  <a:gd name="T3" fmla="*/ 0 h 748"/>
                  <a:gd name="T4" fmla="*/ 0 w 3532"/>
                  <a:gd name="T5" fmla="*/ 0 h 748"/>
                  <a:gd name="T6" fmla="*/ 0 w 3532"/>
                  <a:gd name="T7" fmla="*/ 0 h 748"/>
                  <a:gd name="T8" fmla="*/ 0 w 3532"/>
                  <a:gd name="T9" fmla="*/ 0 h 748"/>
                  <a:gd name="T10" fmla="*/ 0 w 3532"/>
                  <a:gd name="T11" fmla="*/ 0 h 748"/>
                  <a:gd name="T12" fmla="*/ 0 w 3532"/>
                  <a:gd name="T13" fmla="*/ 0 h 748"/>
                  <a:gd name="T14" fmla="*/ 0 w 3532"/>
                  <a:gd name="T15" fmla="*/ 0 h 748"/>
                  <a:gd name="T16" fmla="*/ 0 w 3532"/>
                  <a:gd name="T17" fmla="*/ 0 h 7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8"/>
                  <a:gd name="T29" fmla="*/ 3532 w 3532"/>
                  <a:gd name="T30" fmla="*/ 748 h 7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8">
                    <a:moveTo>
                      <a:pt x="0" y="374"/>
                    </a:moveTo>
                    <a:lnTo>
                      <a:pt x="374" y="748"/>
                    </a:lnTo>
                    <a:lnTo>
                      <a:pt x="3532" y="748"/>
                    </a:lnTo>
                    <a:lnTo>
                      <a:pt x="3532" y="0"/>
                    </a:lnTo>
                    <a:lnTo>
                      <a:pt x="374" y="0"/>
                    </a:lnTo>
                    <a:lnTo>
                      <a:pt x="0" y="374"/>
                    </a:lnTo>
                    <a:lnTo>
                      <a:pt x="374" y="0"/>
                    </a:lnTo>
                    <a:lnTo>
                      <a:pt x="0" y="0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3" name="Freeform 1144"/>
              <p:cNvSpPr>
                <a:spLocks noChangeAspect="1"/>
              </p:cNvSpPr>
              <p:nvPr/>
            </p:nvSpPr>
            <p:spPr bwMode="auto">
              <a:xfrm>
                <a:off x="1350" y="3263"/>
                <a:ext cx="7" cy="30"/>
              </a:xfrm>
              <a:custGeom>
                <a:avLst/>
                <a:gdLst>
                  <a:gd name="T0" fmla="*/ 0 w 748"/>
                  <a:gd name="T1" fmla="*/ 0 h 3532"/>
                  <a:gd name="T2" fmla="*/ 0 w 748"/>
                  <a:gd name="T3" fmla="*/ 0 h 3532"/>
                  <a:gd name="T4" fmla="*/ 0 w 748"/>
                  <a:gd name="T5" fmla="*/ 0 h 3532"/>
                  <a:gd name="T6" fmla="*/ 0 w 748"/>
                  <a:gd name="T7" fmla="*/ 0 h 3532"/>
                  <a:gd name="T8" fmla="*/ 0 w 748"/>
                  <a:gd name="T9" fmla="*/ 0 h 3532"/>
                  <a:gd name="T10" fmla="*/ 0 w 748"/>
                  <a:gd name="T11" fmla="*/ 0 h 3532"/>
                  <a:gd name="T12" fmla="*/ 0 w 748"/>
                  <a:gd name="T13" fmla="*/ 0 h 3532"/>
                  <a:gd name="T14" fmla="*/ 0 w 748"/>
                  <a:gd name="T15" fmla="*/ 0 h 3532"/>
                  <a:gd name="T16" fmla="*/ 0 w 748"/>
                  <a:gd name="T17" fmla="*/ 0 h 3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3532"/>
                  <a:gd name="T29" fmla="*/ 748 w 748"/>
                  <a:gd name="T30" fmla="*/ 3532 h 3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3532">
                    <a:moveTo>
                      <a:pt x="374" y="3532"/>
                    </a:moveTo>
                    <a:lnTo>
                      <a:pt x="748" y="3159"/>
                    </a:lnTo>
                    <a:lnTo>
                      <a:pt x="748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374" y="3532"/>
                    </a:lnTo>
                    <a:lnTo>
                      <a:pt x="0" y="3159"/>
                    </a:lnTo>
                    <a:lnTo>
                      <a:pt x="0" y="3532"/>
                    </a:lnTo>
                    <a:lnTo>
                      <a:pt x="374" y="3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254" name="Freeform 1145"/>
              <p:cNvSpPr>
                <a:spLocks noChangeAspect="1"/>
              </p:cNvSpPr>
              <p:nvPr/>
            </p:nvSpPr>
            <p:spPr bwMode="auto">
              <a:xfrm>
                <a:off x="1354" y="3284"/>
                <a:ext cx="33" cy="9"/>
              </a:xfrm>
              <a:custGeom>
                <a:avLst/>
                <a:gdLst>
                  <a:gd name="T0" fmla="*/ 0 w 3532"/>
                  <a:gd name="T1" fmla="*/ 0 h 747"/>
                  <a:gd name="T2" fmla="*/ 0 w 3532"/>
                  <a:gd name="T3" fmla="*/ 0 h 747"/>
                  <a:gd name="T4" fmla="*/ 0 w 3532"/>
                  <a:gd name="T5" fmla="*/ 0 h 747"/>
                  <a:gd name="T6" fmla="*/ 0 w 3532"/>
                  <a:gd name="T7" fmla="*/ 0 h 747"/>
                  <a:gd name="T8" fmla="*/ 0 w 3532"/>
                  <a:gd name="T9" fmla="*/ 0 h 747"/>
                  <a:gd name="T10" fmla="*/ 0 w 3532"/>
                  <a:gd name="T11" fmla="*/ 0 h 747"/>
                  <a:gd name="T12" fmla="*/ 0 w 3532"/>
                  <a:gd name="T13" fmla="*/ 0 h 747"/>
                  <a:gd name="T14" fmla="*/ 0 w 3532"/>
                  <a:gd name="T15" fmla="*/ 0 h 747"/>
                  <a:gd name="T16" fmla="*/ 0 w 3532"/>
                  <a:gd name="T17" fmla="*/ 0 h 7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2"/>
                  <a:gd name="T28" fmla="*/ 0 h 747"/>
                  <a:gd name="T29" fmla="*/ 3532 w 3532"/>
                  <a:gd name="T30" fmla="*/ 747 h 7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2" h="747">
                    <a:moveTo>
                      <a:pt x="3532" y="374"/>
                    </a:moveTo>
                    <a:lnTo>
                      <a:pt x="315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3158" y="747"/>
                    </a:lnTo>
                    <a:lnTo>
                      <a:pt x="3532" y="374"/>
                    </a:lnTo>
                    <a:lnTo>
                      <a:pt x="3158" y="747"/>
                    </a:lnTo>
                    <a:lnTo>
                      <a:pt x="3532" y="747"/>
                    </a:lnTo>
                    <a:lnTo>
                      <a:pt x="3532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algn="ctr" defTabSz="431927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40215" name="Group 44"/>
            <p:cNvGrpSpPr>
              <a:grpSpLocks/>
            </p:cNvGrpSpPr>
            <p:nvPr/>
          </p:nvGrpSpPr>
          <p:grpSpPr bwMode="auto">
            <a:xfrm>
              <a:off x="765099" y="5471160"/>
              <a:ext cx="121366" cy="2294392"/>
              <a:chOff x="765099" y="5471160"/>
              <a:chExt cx="121366" cy="2294392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769802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76663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76663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76663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6663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76663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76663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 bwMode="auto">
              <a:xfrm>
                <a:off x="76663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>
                <a:off x="76663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76663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216" name="Group 45"/>
            <p:cNvGrpSpPr>
              <a:grpSpLocks/>
            </p:cNvGrpSpPr>
            <p:nvPr/>
          </p:nvGrpSpPr>
          <p:grpSpPr bwMode="auto">
            <a:xfrm>
              <a:off x="1763083" y="5471160"/>
              <a:ext cx="121366" cy="2294392"/>
              <a:chOff x="765099" y="5471160"/>
              <a:chExt cx="121366" cy="2294392"/>
            </a:xfrm>
          </p:grpSpPr>
          <p:sp>
            <p:nvSpPr>
              <p:cNvPr id="73" name="Freeform 72"/>
              <p:cNvSpPr/>
              <p:nvPr/>
            </p:nvSpPr>
            <p:spPr bwMode="auto">
              <a:xfrm>
                <a:off x="76778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764613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764613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764613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764613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764613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764613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764613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764613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764613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217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6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18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36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219" name="Group 48"/>
            <p:cNvGrpSpPr>
              <a:grpSpLocks/>
            </p:cNvGrpSpPr>
            <p:nvPr/>
          </p:nvGrpSpPr>
          <p:grpSpPr bwMode="auto">
            <a:xfrm>
              <a:off x="2787066" y="5471160"/>
              <a:ext cx="121366" cy="2294392"/>
              <a:chOff x="765099" y="5471160"/>
              <a:chExt cx="121366" cy="2294392"/>
            </a:xfrm>
          </p:grpSpPr>
          <p:sp>
            <p:nvSpPr>
              <p:cNvPr id="63" name="Freeform 62"/>
              <p:cNvSpPr/>
              <p:nvPr/>
            </p:nvSpPr>
            <p:spPr bwMode="auto">
              <a:xfrm>
                <a:off x="768314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76514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76514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76514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76514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76514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76514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76514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76514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76514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22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919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221" name="Group 50"/>
            <p:cNvGrpSpPr>
              <a:grpSpLocks/>
            </p:cNvGrpSpPr>
            <p:nvPr/>
          </p:nvGrpSpPr>
          <p:grpSpPr bwMode="auto">
            <a:xfrm>
              <a:off x="3788925" y="5471160"/>
              <a:ext cx="121366" cy="2294392"/>
              <a:chOff x="765099" y="5471160"/>
              <a:chExt cx="121366" cy="2294392"/>
            </a:xfrm>
          </p:grpSpPr>
          <p:sp>
            <p:nvSpPr>
              <p:cNvPr id="53" name="Freeform 52"/>
              <p:cNvSpPr/>
              <p:nvPr/>
            </p:nvSpPr>
            <p:spPr bwMode="auto">
              <a:xfrm>
                <a:off x="768763" y="5472433"/>
                <a:ext cx="114187" cy="2293890"/>
              </a:xfrm>
              <a:custGeom>
                <a:avLst/>
                <a:gdLst>
                  <a:gd name="connsiteX0" fmla="*/ 0 w 76200"/>
                  <a:gd name="connsiteY0" fmla="*/ 0 h 2362200"/>
                  <a:gd name="connsiteX1" fmla="*/ 0 w 76200"/>
                  <a:gd name="connsiteY1" fmla="*/ 2362200 h 2362200"/>
                  <a:gd name="connsiteX2" fmla="*/ 76200 w 76200"/>
                  <a:gd name="connsiteY2" fmla="*/ 236220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362200">
                    <a:moveTo>
                      <a:pt x="0" y="0"/>
                    </a:moveTo>
                    <a:lnTo>
                      <a:pt x="0" y="2362200"/>
                    </a:lnTo>
                    <a:lnTo>
                      <a:pt x="76200" y="2362200"/>
                    </a:lnTo>
                  </a:path>
                </a:pathLst>
              </a:custGeom>
              <a:ln w="25400">
                <a:solidFill>
                  <a:schemeClr val="tx1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4319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ea typeface="Apple LiGothic Medium" pitchFamily="-107" charset="-120"/>
                  <a:cs typeface="Apple LiGothic Medium" pitchFamily="-107" charset="-120"/>
                  <a:sym typeface="Arial" pitchFamily="-107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765591" y="753788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65591" y="7315795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765591" y="709370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765591" y="686843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765591" y="6646346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765591" y="6424254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765591" y="6202163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765591" y="5980071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765591" y="5754808"/>
                <a:ext cx="12053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  <a:headEnd type="none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22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503" y="5126390"/>
              <a:ext cx="953723" cy="4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4" name="TextBox 591"/>
          <p:cNvSpPr txBox="1">
            <a:spLocks noChangeArrowheads="1"/>
          </p:cNvSpPr>
          <p:nvPr/>
        </p:nvSpPr>
        <p:spPr bwMode="auto">
          <a:xfrm>
            <a:off x="338579" y="5535084"/>
            <a:ext cx="3366740" cy="92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6" tIns="34283" rIns="68566" bIns="34283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292100" indent="-28416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Manual Provisioning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Limited scaling</a:t>
            </a:r>
          </a:p>
          <a:p>
            <a:pPr lvl="1" defTabSz="914400" eaLnBrk="1" hangingPunct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Arial" pitchFamily="34" charset="0"/>
              <a:buChar char="•"/>
            </a:pPr>
            <a:r>
              <a:rPr lang="en-US" sz="1600" dirty="0">
                <a:solidFill>
                  <a:srgbClr val="89CBDF"/>
                </a:solidFill>
              </a:rPr>
              <a:t>Rack-wide VM mobility</a:t>
            </a:r>
          </a:p>
        </p:txBody>
      </p:sp>
      <p:grpSp>
        <p:nvGrpSpPr>
          <p:cNvPr id="39945" name="Group 477"/>
          <p:cNvGrpSpPr>
            <a:grpSpLocks/>
          </p:cNvGrpSpPr>
          <p:nvPr/>
        </p:nvGrpSpPr>
        <p:grpSpPr bwMode="auto">
          <a:xfrm>
            <a:off x="7933319" y="1140886"/>
            <a:ext cx="3929626" cy="5482167"/>
            <a:chOff x="5951526" y="1141333"/>
            <a:chExt cx="2948191" cy="5481194"/>
          </a:xfrm>
        </p:grpSpPr>
        <p:sp>
          <p:nvSpPr>
            <p:cNvPr id="4" name="Rounded Rectangle 3"/>
            <p:cNvSpPr/>
            <p:nvPr/>
          </p:nvSpPr>
          <p:spPr>
            <a:xfrm>
              <a:off x="5951528" y="1141333"/>
              <a:ext cx="2817872" cy="5481194"/>
            </a:xfrm>
            <a:prstGeom prst="roundRect">
              <a:avLst>
                <a:gd name="adj" fmla="val 4786"/>
              </a:avLst>
            </a:prstGeom>
            <a:gradFill flip="none" rotWithShape="1">
              <a:gsLst>
                <a:gs pos="27000">
                  <a:schemeClr val="bg1">
                    <a:lumMod val="95000"/>
                    <a:lumOff val="5000"/>
                    <a:alpha val="57000"/>
                  </a:schemeClr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81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7569" tIns="28785" rIns="57569" bIns="28785"/>
            <a:lstStyle/>
            <a:p>
              <a:pPr algn="ctr" defTabSz="6858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grpSp>
          <p:nvGrpSpPr>
            <p:cNvPr id="40050" name="Group 13"/>
            <p:cNvGrpSpPr>
              <a:grpSpLocks/>
            </p:cNvGrpSpPr>
            <p:nvPr/>
          </p:nvGrpSpPr>
          <p:grpSpPr bwMode="auto">
            <a:xfrm>
              <a:off x="5951526" y="1141339"/>
              <a:ext cx="2818007" cy="543913"/>
              <a:chOff x="3423062" y="9711926"/>
              <a:chExt cx="6197068" cy="725217"/>
            </a:xfrm>
          </p:grpSpPr>
          <p:sp>
            <p:nvSpPr>
              <p:cNvPr id="15" name="Round Same Side Corner Rectangle 14"/>
              <p:cNvSpPr/>
              <p:nvPr/>
            </p:nvSpPr>
            <p:spPr>
              <a:xfrm>
                <a:off x="3423062" y="9711926"/>
                <a:ext cx="6196771" cy="725217"/>
              </a:xfrm>
              <a:prstGeom prst="round2SameRect">
                <a:avLst>
                  <a:gd name="adj1" fmla="val 17822"/>
                  <a:gd name="adj2" fmla="val 0"/>
                </a:avLst>
              </a:prstGeom>
              <a:gradFill flip="none" rotWithShape="1">
                <a:gsLst>
                  <a:gs pos="27000">
                    <a:schemeClr val="accent1"/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bg2">
                        <a:lumMod val="75000"/>
                      </a:schemeClr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chemeClr val="accent1">
                    <a:lumMod val="50000"/>
                    <a:alpha val="56000"/>
                  </a:schemeClr>
                </a:outerShdw>
              </a:effectLst>
            </p:spPr>
            <p:txBody>
              <a:bodyPr lIns="228600" rIns="228600" anchor="ctr"/>
              <a:lstStyle/>
              <a:p>
                <a:pPr defTabSz="685891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7" charset="0"/>
                  <a:ea typeface="Apple LiGothic Medium" pitchFamily="-107" charset="-120"/>
                  <a:cs typeface="Apple LiGothic Medium" pitchFamily="-107" charset="-120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453739" y="9737768"/>
                <a:ext cx="6135417" cy="596594"/>
              </a:xfrm>
              <a:prstGeom prst="roundRect">
                <a:avLst>
                  <a:gd name="adj" fmla="val 20197"/>
                </a:avLst>
              </a:prstGeom>
              <a:gradFill flip="none" rotWithShape="1">
                <a:gsLst>
                  <a:gs pos="63000">
                    <a:schemeClr val="tx1">
                      <a:alpha val="0"/>
                    </a:schemeClr>
                  </a:gs>
                  <a:gs pos="0">
                    <a:schemeClr val="tx1">
                      <a:alpha val="75000"/>
                    </a:schemeClr>
                  </a:gs>
                  <a:gs pos="12000">
                    <a:schemeClr val="tx1">
                      <a:alpha val="50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82124" tIns="41061" rIns="82124" bIns="41061" anchor="ctr"/>
              <a:lstStyle/>
              <a:p>
                <a:pPr algn="ctr" defTabSz="384591" eaLnBrk="0" fontAlgn="auto" hangingPunct="0">
                  <a:lnSpc>
                    <a:spcPct val="95000"/>
                  </a:lnSpc>
                  <a:spcBef>
                    <a:spcPts val="567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423062" y="9861810"/>
                <a:ext cx="6197068" cy="512870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57575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9900"/>
                    </a:solidFill>
                    <a:effectLst>
                      <a:outerShdw blurRad="38100" dist="38100" dir="2700000" algn="tl" rotWithShape="0">
                        <a:prstClr val="black">
                          <a:alpha val="43000"/>
                        </a:prstClr>
                      </a:outerShdw>
                    </a:effectLst>
                    <a:latin typeface="Arial"/>
                  </a:rPr>
                  <a:t>Application Driven</a:t>
                </a:r>
              </a:p>
            </p:txBody>
          </p:sp>
        </p:grpSp>
        <p:sp>
          <p:nvSpPr>
            <p:cNvPr id="40051" name="TextBox 475"/>
            <p:cNvSpPr txBox="1">
              <a:spLocks noChangeArrowheads="1"/>
            </p:cNvSpPr>
            <p:nvPr/>
          </p:nvSpPr>
          <p:spPr bwMode="auto">
            <a:xfrm>
              <a:off x="6019801" y="5535132"/>
              <a:ext cx="2801681" cy="94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9" tIns="45705" rIns="91409" bIns="45705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1pPr>
              <a:lvl2pPr marL="292100" indent="-284163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Service-centric Provisioning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Flexible – Anywhere, Anytime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Cross-cloud VM Mobility</a:t>
              </a:r>
            </a:p>
          </p:txBody>
        </p:sp>
        <p:grpSp>
          <p:nvGrpSpPr>
            <p:cNvPr id="40052" name="Group 485"/>
            <p:cNvGrpSpPr>
              <a:grpSpLocks/>
            </p:cNvGrpSpPr>
            <p:nvPr/>
          </p:nvGrpSpPr>
          <p:grpSpPr bwMode="auto">
            <a:xfrm>
              <a:off x="7130748" y="2783451"/>
              <a:ext cx="565452" cy="493150"/>
              <a:chOff x="7086600" y="2547576"/>
              <a:chExt cx="653516" cy="555442"/>
            </a:xfrm>
          </p:grpSpPr>
          <p:grpSp>
            <p:nvGrpSpPr>
              <p:cNvPr id="40172" name="Group 486"/>
              <p:cNvGrpSpPr>
                <a:grpSpLocks/>
              </p:cNvGrpSpPr>
              <p:nvPr/>
            </p:nvGrpSpPr>
            <p:grpSpPr bwMode="auto">
              <a:xfrm>
                <a:off x="7467600" y="2547576"/>
                <a:ext cx="272516" cy="555442"/>
                <a:chOff x="13338397" y="5065567"/>
                <a:chExt cx="484473" cy="1207217"/>
              </a:xfrm>
            </p:grpSpPr>
            <p:sp>
              <p:nvSpPr>
                <p:cNvPr id="491" name="Left-Right Arrow 490"/>
                <p:cNvSpPr/>
                <p:nvPr/>
              </p:nvSpPr>
              <p:spPr>
                <a:xfrm rot="5400000">
                  <a:off x="12977025" y="5426939"/>
                  <a:ext cx="1207217" cy="484473"/>
                </a:xfrm>
                <a:prstGeom prst="leftRightArrow">
                  <a:avLst/>
                </a:prstGeom>
                <a:gradFill flip="none" rotWithShape="1">
                  <a:gsLst>
                    <a:gs pos="81000">
                      <a:schemeClr val="accent2">
                        <a:lumMod val="50000"/>
                      </a:schemeClr>
                    </a:gs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1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gradFill flip="none" rotWithShape="1">
                    <a:gsLst>
                      <a:gs pos="0">
                        <a:schemeClr val="accent2">
                          <a:lumMod val="50000"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lumMod val="50000"/>
                        </a:schemeClr>
                      </a:gs>
                    </a:gsLst>
                    <a:lin ang="54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127000" dist="50800" dir="5400000">
                    <a:schemeClr val="accent2">
                      <a:lumMod val="50000"/>
                      <a:alpha val="56000"/>
                    </a:schemeClr>
                  </a:innerShdw>
                  <a:reflection blurRad="63500" stA="55000" endPos="15000" dir="5400000" sy="-100000" algn="bl" rotWithShape="0"/>
                </a:effectLst>
              </p:spPr>
              <p:txBody>
                <a:bodyPr lIns="82124" tIns="41061" rIns="82124" bIns="41061" anchor="ctr"/>
                <a:lstStyle/>
                <a:p>
                  <a:pPr algn="ctr" defTabSz="384591" eaLnBrk="0" fontAlgn="auto" hangingPunct="0">
                    <a:lnSpc>
                      <a:spcPct val="95000"/>
                    </a:lnSpc>
                    <a:spcBef>
                      <a:spcPts val="567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effectLst>
                      <a:outerShdw blurRad="38100" dist="38100" dir="5400000" algn="ctr" rotWithShape="0">
                        <a:srgbClr val="000000">
                          <a:alpha val="43000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492" name="Left-Right Arrow 491"/>
                <p:cNvSpPr/>
                <p:nvPr/>
              </p:nvSpPr>
              <p:spPr bwMode="auto">
                <a:xfrm rot="5400000">
                  <a:off x="13009009" y="5475932"/>
                  <a:ext cx="1143248" cy="386492"/>
                </a:xfrm>
                <a:prstGeom prst="leftRightArrow">
                  <a:avLst>
                    <a:gd name="adj1" fmla="val 48886"/>
                    <a:gd name="adj2" fmla="val 49386"/>
                  </a:avLst>
                </a:prstGeom>
                <a:gradFill flip="none" rotWithShape="1">
                  <a:gsLst>
                    <a:gs pos="49000">
                      <a:schemeClr val="tx1">
                        <a:alpha val="0"/>
                      </a:schemeClr>
                    </a:gs>
                    <a:gs pos="0">
                      <a:schemeClr val="tx1">
                        <a:alpha val="75000"/>
                      </a:schemeClr>
                    </a:gs>
                    <a:gs pos="6000">
                      <a:schemeClr val="tx1">
                        <a:alpha val="50000"/>
                      </a:schemeClr>
                    </a:gs>
                  </a:gsLst>
                  <a:lin ang="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2124" tIns="41061" rIns="82124" bIns="41061" anchor="ctr"/>
                <a:lstStyle/>
                <a:p>
                  <a:pPr algn="ctr" defTabSz="384685" eaLnBrk="0" fontAlgn="auto" hangingPunct="0">
                    <a:lnSpc>
                      <a:spcPct val="95000"/>
                    </a:lnSpc>
                    <a:spcBef>
                      <a:spcPts val="567"/>
                    </a:spcBef>
                    <a:spcAft>
                      <a:spcPts val="0"/>
                    </a:spcAft>
                    <a:defRPr/>
                  </a:pPr>
                  <a:endParaRPr lang="en-US" sz="800" dirty="0">
                    <a:latin typeface="Arial"/>
                    <a:sym typeface="Arial" pitchFamily="-107" charset="0"/>
                  </a:endParaRPr>
                </a:p>
              </p:txBody>
            </p:sp>
          </p:grpSp>
          <p:grpSp>
            <p:nvGrpSpPr>
              <p:cNvPr id="40173" name="Group 487"/>
              <p:cNvGrpSpPr>
                <a:grpSpLocks/>
              </p:cNvGrpSpPr>
              <p:nvPr/>
            </p:nvGrpSpPr>
            <p:grpSpPr bwMode="auto">
              <a:xfrm>
                <a:off x="7086600" y="2547576"/>
                <a:ext cx="272516" cy="555442"/>
                <a:chOff x="13338397" y="5065567"/>
                <a:chExt cx="484473" cy="1207217"/>
              </a:xfrm>
            </p:grpSpPr>
            <p:sp>
              <p:nvSpPr>
                <p:cNvPr id="489" name="Left-Right Arrow 488"/>
                <p:cNvSpPr/>
                <p:nvPr/>
              </p:nvSpPr>
              <p:spPr>
                <a:xfrm rot="5400000">
                  <a:off x="12977025" y="5426939"/>
                  <a:ext cx="1207217" cy="484473"/>
                </a:xfrm>
                <a:prstGeom prst="leftRightArrow">
                  <a:avLst/>
                </a:prstGeom>
                <a:gradFill flip="none" rotWithShape="1">
                  <a:gsLst>
                    <a:gs pos="81000">
                      <a:schemeClr val="accent2">
                        <a:lumMod val="50000"/>
                      </a:schemeClr>
                    </a:gs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1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gradFill flip="none" rotWithShape="1">
                    <a:gsLst>
                      <a:gs pos="0">
                        <a:schemeClr val="accent2">
                          <a:lumMod val="50000"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lumMod val="50000"/>
                        </a:schemeClr>
                      </a:gs>
                    </a:gsLst>
                    <a:lin ang="54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127000" dist="50800" dir="5400000">
                    <a:schemeClr val="accent2">
                      <a:lumMod val="50000"/>
                      <a:alpha val="56000"/>
                    </a:schemeClr>
                  </a:innerShdw>
                  <a:reflection blurRad="63500" stA="55000" endPos="15000" dir="5400000" sy="-100000" algn="bl" rotWithShape="0"/>
                </a:effectLst>
              </p:spPr>
              <p:txBody>
                <a:bodyPr lIns="82124" tIns="41061" rIns="82124" bIns="41061" anchor="ctr"/>
                <a:lstStyle/>
                <a:p>
                  <a:pPr algn="ctr" defTabSz="384591" eaLnBrk="0" fontAlgn="auto" hangingPunct="0">
                    <a:lnSpc>
                      <a:spcPct val="95000"/>
                    </a:lnSpc>
                    <a:spcBef>
                      <a:spcPts val="567"/>
                    </a:spcBef>
                    <a:spcAft>
                      <a:spcPts val="0"/>
                    </a:spcAft>
                    <a:defRPr/>
                  </a:pPr>
                  <a:endParaRPr lang="en-US" sz="1100" dirty="0">
                    <a:effectLst>
                      <a:outerShdw blurRad="38100" dist="38100" dir="5400000" algn="ctr" rotWithShape="0">
                        <a:srgbClr val="000000">
                          <a:alpha val="43000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490" name="Left-Right Arrow 489"/>
                <p:cNvSpPr/>
                <p:nvPr/>
              </p:nvSpPr>
              <p:spPr bwMode="auto">
                <a:xfrm rot="5400000">
                  <a:off x="13009010" y="5475931"/>
                  <a:ext cx="1143248" cy="386492"/>
                </a:xfrm>
                <a:prstGeom prst="leftRightArrow">
                  <a:avLst>
                    <a:gd name="adj1" fmla="val 48886"/>
                    <a:gd name="adj2" fmla="val 49386"/>
                  </a:avLst>
                </a:prstGeom>
                <a:gradFill flip="none" rotWithShape="1">
                  <a:gsLst>
                    <a:gs pos="49000">
                      <a:schemeClr val="tx1">
                        <a:alpha val="0"/>
                      </a:schemeClr>
                    </a:gs>
                    <a:gs pos="0">
                      <a:schemeClr val="tx1">
                        <a:alpha val="75000"/>
                      </a:schemeClr>
                    </a:gs>
                    <a:gs pos="6000">
                      <a:schemeClr val="tx1">
                        <a:alpha val="50000"/>
                      </a:schemeClr>
                    </a:gs>
                  </a:gsLst>
                  <a:lin ang="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2124" tIns="41061" rIns="82124" bIns="41061" anchor="ctr"/>
                <a:lstStyle/>
                <a:p>
                  <a:pPr algn="ctr" defTabSz="384685" eaLnBrk="0" fontAlgn="auto" hangingPunct="0">
                    <a:lnSpc>
                      <a:spcPct val="95000"/>
                    </a:lnSpc>
                    <a:spcBef>
                      <a:spcPts val="567"/>
                    </a:spcBef>
                    <a:spcAft>
                      <a:spcPts val="0"/>
                    </a:spcAft>
                    <a:defRPr/>
                  </a:pPr>
                  <a:endParaRPr lang="en-US" sz="800" dirty="0">
                    <a:latin typeface="Arial"/>
                    <a:sym typeface="Arial" pitchFamily="-107" charset="0"/>
                  </a:endParaRPr>
                </a:p>
              </p:txBody>
            </p:sp>
          </p:grpSp>
        </p:grpSp>
        <p:grpSp>
          <p:nvGrpSpPr>
            <p:cNvPr id="40053" name="Group 636"/>
            <p:cNvGrpSpPr>
              <a:grpSpLocks/>
            </p:cNvGrpSpPr>
            <p:nvPr/>
          </p:nvGrpSpPr>
          <p:grpSpPr bwMode="auto">
            <a:xfrm>
              <a:off x="6087948" y="2895600"/>
              <a:ext cx="2811769" cy="1981200"/>
              <a:chOff x="5565630" y="2728614"/>
              <a:chExt cx="4649994" cy="4432353"/>
            </a:xfrm>
          </p:grpSpPr>
          <p:pic>
            <p:nvPicPr>
              <p:cNvPr id="543" name="Picture 6" descr="C:\Users\Michaela.DUARTE\Desktop\MP Repository\Images_Illustrations_etc\clouds\onecloud3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/>
              </a:blip>
              <a:srcRect/>
              <a:stretch>
                <a:fillRect/>
              </a:stretch>
            </p:blipFill>
            <p:spPr bwMode="auto">
              <a:xfrm>
                <a:off x="5565630" y="2728614"/>
                <a:ext cx="4649994" cy="3900941"/>
              </a:xfrm>
              <a:prstGeom prst="rect">
                <a:avLst/>
              </a:prstGeom>
              <a:noFill/>
              <a:extLst/>
            </p:spPr>
          </p:pic>
          <p:sp>
            <p:nvSpPr>
              <p:cNvPr id="544" name="TextBox 543"/>
              <p:cNvSpPr txBox="1"/>
              <p:nvPr/>
            </p:nvSpPr>
            <p:spPr bwMode="auto">
              <a:xfrm>
                <a:off x="6649870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545" name="TextBox 544"/>
              <p:cNvSpPr txBox="1"/>
              <p:nvPr/>
            </p:nvSpPr>
            <p:spPr bwMode="auto">
              <a:xfrm>
                <a:off x="6056316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546" name="TextBox 545"/>
              <p:cNvSpPr txBox="1"/>
              <p:nvPr/>
            </p:nvSpPr>
            <p:spPr bwMode="auto">
              <a:xfrm>
                <a:off x="7243424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547" name="TextBox 546"/>
              <p:cNvSpPr txBox="1"/>
              <p:nvPr/>
            </p:nvSpPr>
            <p:spPr bwMode="auto">
              <a:xfrm>
                <a:off x="7836978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548" name="TextBox 547"/>
              <p:cNvSpPr txBox="1"/>
              <p:nvPr/>
            </p:nvSpPr>
            <p:spPr bwMode="auto">
              <a:xfrm>
                <a:off x="8430532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sp>
            <p:nvSpPr>
              <p:cNvPr id="549" name="TextBox 548"/>
              <p:cNvSpPr txBox="1"/>
              <p:nvPr/>
            </p:nvSpPr>
            <p:spPr bwMode="auto">
              <a:xfrm>
                <a:off x="9024086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pic>
            <p:nvPicPr>
              <p:cNvPr id="40111" name="Picture 5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2804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12" name="Picture 5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6358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13" name="Picture 5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681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14" name="Picture 55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3466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4" name="Rectangle 553"/>
              <p:cNvSpPr/>
              <p:nvPr/>
            </p:nvSpPr>
            <p:spPr>
              <a:xfrm>
                <a:off x="7523788" y="4354818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7044557" y="435673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8482249" y="436248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8003019" y="4364395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7243424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7836978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8430532" y="5956773"/>
                <a:ext cx="540762" cy="18873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9024086" y="5955753"/>
                <a:ext cx="540761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6056316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6649870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pic>
            <p:nvPicPr>
              <p:cNvPr id="40146" name="Picture 56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772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47" name="Picture 56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326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67" name="Straight Connector 566"/>
              <p:cNvCxnSpPr/>
              <p:nvPr/>
            </p:nvCxnSpPr>
            <p:spPr bwMode="auto">
              <a:xfrm flipV="1">
                <a:off x="6327219" y="4755321"/>
                <a:ext cx="913683" cy="1197850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 bwMode="auto">
              <a:xfrm flipV="1">
                <a:off x="6321968" y="4750588"/>
                <a:ext cx="1399405" cy="1207316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 bwMode="auto">
              <a:xfrm flipV="1">
                <a:off x="6321968" y="4760057"/>
                <a:ext cx="1877251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 bwMode="auto">
              <a:xfrm flipV="1">
                <a:off x="6321968" y="5063070"/>
                <a:ext cx="2357723" cy="89483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 bwMode="auto">
              <a:xfrm flipV="1">
                <a:off x="6920588" y="4755321"/>
                <a:ext cx="320314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 bwMode="auto">
              <a:xfrm flipV="1">
                <a:off x="6920588" y="4750588"/>
                <a:ext cx="800785" cy="1207316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 bwMode="auto">
              <a:xfrm flipV="1">
                <a:off x="7511331" y="4750588"/>
                <a:ext cx="210042" cy="1207316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 bwMode="auto">
              <a:xfrm flipH="1" flipV="1">
                <a:off x="7240903" y="4755321"/>
                <a:ext cx="270428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 bwMode="auto">
              <a:xfrm flipH="1" flipV="1">
                <a:off x="7240903" y="4755321"/>
                <a:ext cx="866424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 bwMode="auto">
              <a:xfrm flipH="1" flipV="1">
                <a:off x="7240903" y="4755321"/>
                <a:ext cx="1459793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 bwMode="auto">
              <a:xfrm flipH="1" flipV="1">
                <a:off x="7240903" y="4755321"/>
                <a:ext cx="2053162" cy="1197850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 bwMode="auto">
              <a:xfrm flipH="1" flipV="1">
                <a:off x="7721373" y="4750588"/>
                <a:ext cx="385953" cy="1207316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 bwMode="auto">
              <a:xfrm flipH="1" flipV="1">
                <a:off x="7721373" y="4750588"/>
                <a:ext cx="979322" cy="1207316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 bwMode="auto">
              <a:xfrm flipH="1" flipV="1">
                <a:off x="7721373" y="4750588"/>
                <a:ext cx="1572692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 bwMode="auto">
              <a:xfrm flipV="1">
                <a:off x="6920588" y="4760057"/>
                <a:ext cx="1278631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 bwMode="auto">
              <a:xfrm flipV="1">
                <a:off x="7511331" y="4760057"/>
                <a:ext cx="687888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 bwMode="auto">
              <a:xfrm flipV="1">
                <a:off x="8107327" y="4760057"/>
                <a:ext cx="91893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 bwMode="auto">
              <a:xfrm flipH="1" flipV="1">
                <a:off x="8199219" y="4760057"/>
                <a:ext cx="501477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 bwMode="auto">
              <a:xfrm flipH="1" flipV="1">
                <a:off x="8199219" y="4760057"/>
                <a:ext cx="1094846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 bwMode="auto">
              <a:xfrm flipV="1">
                <a:off x="6920588" y="4760057"/>
                <a:ext cx="1759103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/>
              <p:cNvCxnSpPr/>
              <p:nvPr/>
            </p:nvCxnSpPr>
            <p:spPr bwMode="auto">
              <a:xfrm flipV="1">
                <a:off x="7511331" y="4760057"/>
                <a:ext cx="1168360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/>
              <p:cNvCxnSpPr/>
              <p:nvPr/>
            </p:nvCxnSpPr>
            <p:spPr bwMode="auto">
              <a:xfrm flipV="1">
                <a:off x="8107327" y="4760057"/>
                <a:ext cx="572365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 bwMode="auto">
              <a:xfrm flipH="1" flipV="1">
                <a:off x="8679691" y="4760057"/>
                <a:ext cx="21004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 bwMode="auto">
              <a:xfrm flipH="1" flipV="1">
                <a:off x="8679691" y="4760057"/>
                <a:ext cx="614373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1" name="Rectangle 590"/>
            <p:cNvSpPr/>
            <p:nvPr/>
          </p:nvSpPr>
          <p:spPr>
            <a:xfrm>
              <a:off x="6209483" y="2924547"/>
              <a:ext cx="744648" cy="223849"/>
            </a:xfrm>
            <a:prstGeom prst="rect">
              <a:avLst/>
            </a:prstGeom>
          </p:spPr>
          <p:txBody>
            <a:bodyPr wrap="none" lIns="91419" tIns="45711" rIns="91419" bIns="45711" anchor="ctr">
              <a:spAutoFit/>
            </a:bodyPr>
            <a:lstStyle/>
            <a:p>
              <a:pPr algn="ctr" defTabSz="685891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Programmable</a:t>
              </a:r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7879045" y="2911850"/>
              <a:ext cx="706163" cy="223849"/>
            </a:xfrm>
            <a:prstGeom prst="rect">
              <a:avLst/>
            </a:prstGeom>
          </p:spPr>
          <p:txBody>
            <a:bodyPr wrap="none" lIns="91419" tIns="45711" rIns="91419" bIns="45711" anchor="ctr">
              <a:spAutoFit/>
            </a:bodyPr>
            <a:lstStyle/>
            <a:p>
              <a:pPr algn="ctr" defTabSz="685891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 err="1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Provisionable</a:t>
              </a:r>
              <a:endParaRPr lang="en-US" sz="900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pitchFamily="34" charset="-128"/>
              </a:endParaRPr>
            </a:p>
          </p:txBody>
        </p:sp>
        <p:grpSp>
          <p:nvGrpSpPr>
            <p:cNvPr id="40056" name="Group 623"/>
            <p:cNvGrpSpPr>
              <a:grpSpLocks/>
            </p:cNvGrpSpPr>
            <p:nvPr/>
          </p:nvGrpSpPr>
          <p:grpSpPr bwMode="auto">
            <a:xfrm>
              <a:off x="6079153" y="1757281"/>
              <a:ext cx="562587" cy="1014784"/>
              <a:chOff x="6155355" y="1757279"/>
              <a:chExt cx="562587" cy="1014784"/>
            </a:xfrm>
          </p:grpSpPr>
          <p:sp>
            <p:nvSpPr>
              <p:cNvPr id="475" name="TextBox 474"/>
              <p:cNvSpPr txBox="1"/>
              <p:nvPr/>
            </p:nvSpPr>
            <p:spPr>
              <a:xfrm>
                <a:off x="6218634" y="2445896"/>
                <a:ext cx="499308" cy="326167"/>
              </a:xfrm>
              <a:prstGeom prst="rect">
                <a:avLst/>
              </a:prstGeom>
            </p:spPr>
            <p:txBody>
              <a:bodyPr wrap="none" lIns="91419" tIns="45711" rIns="91419" bIns="45711" anchor="ctr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5000"/>
                  </a:lnSpc>
                  <a:defRPr sz="1400" b="1" spc="-151">
                    <a:solidFill>
                      <a:schemeClr val="tx2">
                        <a:lumMod val="75000"/>
                        <a:lumOff val="25000"/>
                      </a:schemeClr>
                    </a:solidFill>
                    <a:ea typeface="ＭＳ Ｐゴシック" pitchFamily="34" charset="-128"/>
                  </a:defRPr>
                </a:lvl1pPr>
              </a:lstStyle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Monitoring</a:t>
                </a:r>
              </a:p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Apps</a:t>
                </a:r>
              </a:p>
            </p:txBody>
          </p:sp>
          <p:grpSp>
            <p:nvGrpSpPr>
              <p:cNvPr id="40087" name="Group 619"/>
              <p:cNvGrpSpPr>
                <a:grpSpLocks/>
              </p:cNvGrpSpPr>
              <p:nvPr/>
            </p:nvGrpSpPr>
            <p:grpSpPr bwMode="auto">
              <a:xfrm>
                <a:off x="6155355" y="1757279"/>
                <a:ext cx="545096" cy="618471"/>
                <a:chOff x="6040202" y="1757279"/>
                <a:chExt cx="545096" cy="618471"/>
              </a:xfrm>
            </p:grpSpPr>
            <p:sp>
              <p:nvSpPr>
                <p:cNvPr id="595" name="Rounded Rectangle 594"/>
                <p:cNvSpPr/>
                <p:nvPr/>
              </p:nvSpPr>
              <p:spPr>
                <a:xfrm>
                  <a:off x="6361867" y="1843940"/>
                  <a:ext cx="223854" cy="29839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0" name="Rounded Rectangle 599"/>
                <p:cNvSpPr/>
                <p:nvPr/>
              </p:nvSpPr>
              <p:spPr>
                <a:xfrm>
                  <a:off x="6277725" y="1757171"/>
                  <a:ext cx="168287" cy="2264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1" name="Rounded Rectangle 600"/>
                <p:cNvSpPr/>
                <p:nvPr/>
              </p:nvSpPr>
              <p:spPr>
                <a:xfrm>
                  <a:off x="6042758" y="1869335"/>
                  <a:ext cx="169874" cy="22644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2" name="Rounded Rectangle 601"/>
                <p:cNvSpPr/>
                <p:nvPr/>
              </p:nvSpPr>
              <p:spPr>
                <a:xfrm>
                  <a:off x="6212632" y="2148686"/>
                  <a:ext cx="166700" cy="22644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0057" name="Group 624"/>
            <p:cNvGrpSpPr>
              <a:grpSpLocks/>
            </p:cNvGrpSpPr>
            <p:nvPr/>
          </p:nvGrpSpPr>
          <p:grpSpPr bwMode="auto">
            <a:xfrm>
              <a:off x="6800273" y="1771295"/>
              <a:ext cx="582784" cy="1000769"/>
              <a:chOff x="7040867" y="1771293"/>
              <a:chExt cx="582784" cy="1000769"/>
            </a:xfrm>
          </p:grpSpPr>
          <p:grpSp>
            <p:nvGrpSpPr>
              <p:cNvPr id="40080" name="Group 620"/>
              <p:cNvGrpSpPr>
                <a:grpSpLocks/>
              </p:cNvGrpSpPr>
              <p:nvPr/>
            </p:nvGrpSpPr>
            <p:grpSpPr bwMode="auto">
              <a:xfrm>
                <a:off x="7040867" y="1771293"/>
                <a:ext cx="521069" cy="625415"/>
                <a:chOff x="6906602" y="1771293"/>
                <a:chExt cx="521069" cy="625415"/>
              </a:xfrm>
            </p:grpSpPr>
            <p:sp>
              <p:nvSpPr>
                <p:cNvPr id="603" name="Rounded Rectangle 602"/>
                <p:cNvSpPr/>
                <p:nvPr/>
              </p:nvSpPr>
              <p:spPr>
                <a:xfrm>
                  <a:off x="6907226" y="1827010"/>
                  <a:ext cx="223853" cy="29628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6633"/>
                    </a:gs>
                    <a:gs pos="100000">
                      <a:srgbClr val="CCCC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4" name="Rounded Rectangle 603"/>
                <p:cNvSpPr/>
                <p:nvPr/>
              </p:nvSpPr>
              <p:spPr>
                <a:xfrm>
                  <a:off x="7258088" y="1771986"/>
                  <a:ext cx="169874" cy="22644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6633"/>
                    </a:gs>
                    <a:gs pos="100000">
                      <a:srgbClr val="CCCC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5" name="Rounded Rectangle 604"/>
                <p:cNvSpPr/>
                <p:nvPr/>
              </p:nvSpPr>
              <p:spPr>
                <a:xfrm>
                  <a:off x="7078688" y="2169849"/>
                  <a:ext cx="169875" cy="22644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6633"/>
                    </a:gs>
                    <a:gs pos="100000">
                      <a:srgbClr val="CCCC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7" name="Rounded Rectangle 606"/>
                <p:cNvSpPr/>
                <p:nvPr/>
              </p:nvSpPr>
              <p:spPr>
                <a:xfrm>
                  <a:off x="7150131" y="2089430"/>
                  <a:ext cx="131771" cy="17353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6633"/>
                    </a:gs>
                    <a:gs pos="100000">
                      <a:srgbClr val="CCCC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</p:grpSp>
          <p:sp>
            <p:nvSpPr>
              <p:cNvPr id="614" name="TextBox 613"/>
              <p:cNvSpPr txBox="1"/>
              <p:nvPr/>
            </p:nvSpPr>
            <p:spPr>
              <a:xfrm>
                <a:off x="7064211" y="2445895"/>
                <a:ext cx="559440" cy="326167"/>
              </a:xfrm>
              <a:prstGeom prst="rect">
                <a:avLst/>
              </a:prstGeom>
            </p:spPr>
            <p:txBody>
              <a:bodyPr wrap="none" lIns="91419" tIns="45711" rIns="91419" bIns="45711" anchor="ctr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5000"/>
                  </a:lnSpc>
                  <a:defRPr sz="1400" b="1" spc="-151">
                    <a:solidFill>
                      <a:schemeClr val="tx2">
                        <a:lumMod val="75000"/>
                        <a:lumOff val="25000"/>
                      </a:schemeClr>
                    </a:solidFill>
                    <a:ea typeface="ＭＳ Ｐゴシック" pitchFamily="34" charset="-128"/>
                  </a:defRPr>
                </a:lvl1pPr>
              </a:lstStyle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rgbClr val="808000"/>
                    </a:solidFill>
                    <a:latin typeface="+mj-lt"/>
                  </a:rPr>
                  <a:t>Provisioning</a:t>
                </a:r>
              </a:p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rgbClr val="808000"/>
                    </a:solidFill>
                    <a:latin typeface="+mj-lt"/>
                  </a:rPr>
                  <a:t>Apps</a:t>
                </a:r>
              </a:p>
            </p:txBody>
          </p:sp>
        </p:grpSp>
        <p:grpSp>
          <p:nvGrpSpPr>
            <p:cNvPr id="40058" name="Group 625"/>
            <p:cNvGrpSpPr>
              <a:grpSpLocks/>
            </p:cNvGrpSpPr>
            <p:nvPr/>
          </p:nvGrpSpPr>
          <p:grpSpPr bwMode="auto">
            <a:xfrm>
              <a:off x="7532992" y="1752601"/>
              <a:ext cx="570072" cy="1019464"/>
              <a:chOff x="7767713" y="1752600"/>
              <a:chExt cx="570072" cy="1019464"/>
            </a:xfrm>
          </p:grpSpPr>
          <p:grpSp>
            <p:nvGrpSpPr>
              <p:cNvPr id="40074" name="Group 621"/>
              <p:cNvGrpSpPr>
                <a:grpSpLocks/>
              </p:cNvGrpSpPr>
              <p:nvPr/>
            </p:nvGrpSpPr>
            <p:grpSpPr bwMode="auto">
              <a:xfrm>
                <a:off x="7767713" y="1752600"/>
                <a:ext cx="533926" cy="657274"/>
                <a:chOff x="7733915" y="1752600"/>
                <a:chExt cx="533926" cy="657274"/>
              </a:xfrm>
            </p:grpSpPr>
            <p:sp>
              <p:nvSpPr>
                <p:cNvPr id="608" name="Rounded Rectangle 607"/>
                <p:cNvSpPr/>
                <p:nvPr/>
              </p:nvSpPr>
              <p:spPr>
                <a:xfrm>
                  <a:off x="7928985" y="1839709"/>
                  <a:ext cx="223854" cy="296281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3300"/>
                    </a:gs>
                    <a:gs pos="100000">
                      <a:srgbClr val="CC99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09" name="Rounded Rectangle 608"/>
                <p:cNvSpPr/>
                <p:nvPr/>
              </p:nvSpPr>
              <p:spPr>
                <a:xfrm>
                  <a:off x="8100446" y="2182548"/>
                  <a:ext cx="169875" cy="22644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3300"/>
                    </a:gs>
                    <a:gs pos="100000">
                      <a:srgbClr val="CC99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11" name="Rounded Rectangle 610"/>
                <p:cNvSpPr/>
                <p:nvPr/>
              </p:nvSpPr>
              <p:spPr>
                <a:xfrm>
                  <a:off x="7844842" y="1752940"/>
                  <a:ext cx="169874" cy="2264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3300"/>
                    </a:gs>
                    <a:gs pos="100000">
                      <a:srgbClr val="CC99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13" name="Rounded Rectangle 612"/>
                <p:cNvSpPr/>
                <p:nvPr/>
              </p:nvSpPr>
              <p:spPr>
                <a:xfrm>
                  <a:off x="7736884" y="2144454"/>
                  <a:ext cx="169874" cy="22644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663300"/>
                    </a:gs>
                    <a:gs pos="100000">
                      <a:srgbClr val="CC9900"/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</p:grpSp>
          <p:sp>
            <p:nvSpPr>
              <p:cNvPr id="615" name="TextBox 614"/>
              <p:cNvSpPr txBox="1"/>
              <p:nvPr/>
            </p:nvSpPr>
            <p:spPr>
              <a:xfrm>
                <a:off x="7813221" y="2445897"/>
                <a:ext cx="524564" cy="326167"/>
              </a:xfrm>
              <a:prstGeom prst="rect">
                <a:avLst/>
              </a:prstGeom>
            </p:spPr>
            <p:txBody>
              <a:bodyPr wrap="none" lIns="91419" tIns="45711" rIns="91419" bIns="45711" anchor="ctr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5000"/>
                  </a:lnSpc>
                  <a:defRPr sz="1400" b="1" spc="-151">
                    <a:solidFill>
                      <a:schemeClr val="tx2">
                        <a:lumMod val="75000"/>
                        <a:lumOff val="25000"/>
                      </a:schemeClr>
                    </a:solidFill>
                    <a:ea typeface="ＭＳ Ｐゴシック" pitchFamily="34" charset="-128"/>
                  </a:defRPr>
                </a:lvl1pPr>
              </a:lstStyle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rgbClr val="CC9900"/>
                    </a:solidFill>
                    <a:latin typeface="+mj-lt"/>
                  </a:rPr>
                  <a:t>Networking</a:t>
                </a:r>
              </a:p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0" spc="0" dirty="0">
                    <a:solidFill>
                      <a:srgbClr val="CC9900"/>
                    </a:solidFill>
                    <a:latin typeface="+mj-lt"/>
                  </a:rPr>
                  <a:t>Apps</a:t>
                </a:r>
              </a:p>
            </p:txBody>
          </p:sp>
        </p:grpSp>
        <p:grpSp>
          <p:nvGrpSpPr>
            <p:cNvPr id="40059" name="Group 628"/>
            <p:cNvGrpSpPr>
              <a:grpSpLocks/>
            </p:cNvGrpSpPr>
            <p:nvPr/>
          </p:nvGrpSpPr>
          <p:grpSpPr bwMode="auto">
            <a:xfrm>
              <a:off x="7970966" y="1783410"/>
              <a:ext cx="919226" cy="957727"/>
              <a:chOff x="7992959" y="1783410"/>
              <a:chExt cx="919226" cy="957727"/>
            </a:xfrm>
          </p:grpSpPr>
          <p:grpSp>
            <p:nvGrpSpPr>
              <p:cNvPr id="40068" name="Group 622"/>
              <p:cNvGrpSpPr>
                <a:grpSpLocks/>
              </p:cNvGrpSpPr>
              <p:nvPr/>
            </p:nvGrpSpPr>
            <p:grpSpPr bwMode="auto">
              <a:xfrm>
                <a:off x="8249843" y="1783410"/>
                <a:ext cx="422181" cy="584497"/>
                <a:chOff x="8399332" y="1783410"/>
                <a:chExt cx="422181" cy="584497"/>
              </a:xfrm>
            </p:grpSpPr>
            <p:sp>
              <p:nvSpPr>
                <p:cNvPr id="485" name="Rounded Rectangle 484"/>
                <p:cNvSpPr/>
                <p:nvPr/>
              </p:nvSpPr>
              <p:spPr>
                <a:xfrm>
                  <a:off x="8440919" y="2138105"/>
                  <a:ext cx="169874" cy="2264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16" name="Rounded Rectangle 615"/>
                <p:cNvSpPr/>
                <p:nvPr/>
              </p:nvSpPr>
              <p:spPr>
                <a:xfrm>
                  <a:off x="8399641" y="1803732"/>
                  <a:ext cx="223852" cy="29628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17" name="Rounded Rectangle 616"/>
                <p:cNvSpPr/>
                <p:nvPr/>
              </p:nvSpPr>
              <p:spPr>
                <a:xfrm>
                  <a:off x="8652070" y="1782569"/>
                  <a:ext cx="166699" cy="2264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  <a:alpha val="66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  <p:sp>
              <p:nvSpPr>
                <p:cNvPr id="619" name="Rounded Rectangle 618"/>
                <p:cNvSpPr/>
                <p:nvPr/>
              </p:nvSpPr>
              <p:spPr>
                <a:xfrm>
                  <a:off x="8642545" y="2068268"/>
                  <a:ext cx="128597" cy="17353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p:spPr>
              <p:txBody>
                <a:bodyPr/>
                <a:lstStyle/>
                <a:p>
                  <a:pPr algn="ctr" defTabSz="685891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96D6"/>
                    </a:solidFill>
                    <a:latin typeface="+mn-lt"/>
                  </a:endParaRPr>
                </a:p>
              </p:txBody>
            </p:sp>
          </p:grpSp>
          <p:sp>
            <p:nvSpPr>
              <p:cNvPr id="628" name="Rectangle 627"/>
              <p:cNvSpPr/>
              <p:nvPr/>
            </p:nvSpPr>
            <p:spPr>
              <a:xfrm>
                <a:off x="7992959" y="2402643"/>
                <a:ext cx="919226" cy="3384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End-User</a:t>
                </a:r>
              </a:p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Apps</a:t>
                </a:r>
              </a:p>
            </p:txBody>
          </p:sp>
        </p:grpSp>
        <p:sp>
          <p:nvSpPr>
            <p:cNvPr id="618" name="Rectangle 617"/>
            <p:cNvSpPr/>
            <p:nvPr/>
          </p:nvSpPr>
          <p:spPr>
            <a:xfrm>
              <a:off x="6811549" y="4977448"/>
              <a:ext cx="1431360" cy="439511"/>
            </a:xfrm>
            <a:prstGeom prst="rect">
              <a:avLst/>
            </a:prstGeom>
          </p:spPr>
          <p:txBody>
            <a:bodyPr wrap="none" lIns="91419" tIns="45711" rIns="91419" bIns="45711" anchor="ctr">
              <a:spAutoFit/>
            </a:bodyPr>
            <a:lstStyle/>
            <a:p>
              <a:pPr algn="ctr" defTabSz="685891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Integrated Fabric &amp; Cloud</a:t>
              </a:r>
            </a:p>
            <a:p>
              <a:pPr algn="ctr" defTabSz="685891" fontAlgn="auto">
                <a:lnSpc>
                  <a:spcPct val="95000"/>
                </a:lnSpc>
                <a:spcBef>
                  <a:spcPts val="225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World of Many Clouds</a:t>
              </a:r>
            </a:p>
          </p:txBody>
        </p:sp>
        <p:pic>
          <p:nvPicPr>
            <p:cNvPr id="631" name="Picture 3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/>
          </p:blipFill>
          <p:spPr bwMode="auto">
            <a:xfrm>
              <a:off x="6237296" y="3160275"/>
              <a:ext cx="677909" cy="55023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"/>
                </a:prstClr>
              </a:outerShdw>
            </a:effectLst>
            <a:extLst/>
          </p:spPr>
        </p:pic>
        <p:pic>
          <p:nvPicPr>
            <p:cNvPr id="632" name="Picture 3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/>
          </p:blipFill>
          <p:spPr bwMode="auto">
            <a:xfrm>
              <a:off x="6122988" y="3439625"/>
              <a:ext cx="677909" cy="55235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"/>
                </a:prstClr>
              </a:outerShdw>
            </a:effectLst>
            <a:extLst/>
          </p:spPr>
        </p:pic>
        <p:pic>
          <p:nvPicPr>
            <p:cNvPr id="40063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031" y="3289118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64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529" y="3321379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65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855" y="3289297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66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137" y="3651713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67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6773" y="3205324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6" name="Group 476"/>
          <p:cNvGrpSpPr>
            <a:grpSpLocks/>
          </p:cNvGrpSpPr>
          <p:nvPr/>
        </p:nvGrpSpPr>
        <p:grpSpPr bwMode="auto">
          <a:xfrm>
            <a:off x="4037550" y="1140886"/>
            <a:ext cx="4526372" cy="5482167"/>
            <a:chOff x="3029101" y="1141333"/>
            <a:chExt cx="3395165" cy="5481194"/>
          </a:xfrm>
        </p:grpSpPr>
        <p:sp>
          <p:nvSpPr>
            <p:cNvPr id="3" name="Rounded Rectangle 2"/>
            <p:cNvSpPr/>
            <p:nvPr/>
          </p:nvSpPr>
          <p:spPr>
            <a:xfrm>
              <a:off x="3029544" y="1141333"/>
              <a:ext cx="2817872" cy="5481194"/>
            </a:xfrm>
            <a:prstGeom prst="roundRect">
              <a:avLst>
                <a:gd name="adj" fmla="val 2885"/>
              </a:avLst>
            </a:prstGeom>
            <a:gradFill flip="none" rotWithShape="1">
              <a:gsLst>
                <a:gs pos="27000">
                  <a:schemeClr val="bg1">
                    <a:lumMod val="95000"/>
                    <a:lumOff val="5000"/>
                    <a:alpha val="57000"/>
                  </a:schemeClr>
                </a:gs>
                <a:gs pos="93000">
                  <a:schemeClr val="bg1">
                    <a:lumMod val="75000"/>
                    <a:lumOff val="25000"/>
                    <a:alpha val="0"/>
                  </a:schemeClr>
                </a:gs>
              </a:gsLst>
              <a:lin ang="16200000" scaled="1"/>
              <a:tileRect/>
            </a:gradFill>
            <a:ln w="9525" cap="flat" cmpd="sng" algn="ctr">
              <a:gradFill flip="none" rotWithShape="1">
                <a:gsLst>
                  <a:gs pos="14000">
                    <a:schemeClr val="bg2">
                      <a:lumMod val="75000"/>
                      <a:alpha val="26000"/>
                    </a:schemeClr>
                  </a:gs>
                  <a:gs pos="67000">
                    <a:schemeClr val="accent2">
                      <a:lumMod val="75000"/>
                      <a:alpha val="0"/>
                    </a:schemeClr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7569" tIns="28785" rIns="57569" bIns="28785"/>
            <a:lstStyle/>
            <a:p>
              <a:pPr algn="ctr" defTabSz="68589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itchFamily="-107" charset="0"/>
                <a:ea typeface="Apple LiGothic Medium" pitchFamily="-107" charset="-120"/>
                <a:cs typeface="Apple LiGothic Medium" pitchFamily="-107" charset="-120"/>
              </a:endParaRPr>
            </a:p>
          </p:txBody>
        </p:sp>
        <p:grpSp>
          <p:nvGrpSpPr>
            <p:cNvPr id="39950" name="Group 9"/>
            <p:cNvGrpSpPr>
              <a:grpSpLocks/>
            </p:cNvGrpSpPr>
            <p:nvPr/>
          </p:nvGrpSpPr>
          <p:grpSpPr bwMode="auto">
            <a:xfrm>
              <a:off x="3029101" y="1141339"/>
              <a:ext cx="2817872" cy="543913"/>
              <a:chOff x="3423062" y="9711926"/>
              <a:chExt cx="6196771" cy="725217"/>
            </a:xfrm>
          </p:grpSpPr>
          <p:sp>
            <p:nvSpPr>
              <p:cNvPr id="11" name="Round Same Side Corner Rectangle 10"/>
              <p:cNvSpPr/>
              <p:nvPr/>
            </p:nvSpPr>
            <p:spPr>
              <a:xfrm>
                <a:off x="3423062" y="9711926"/>
                <a:ext cx="6196771" cy="725217"/>
              </a:xfrm>
              <a:prstGeom prst="round2SameRect">
                <a:avLst>
                  <a:gd name="adj1" fmla="val 17822"/>
                  <a:gd name="adj2" fmla="val 0"/>
                </a:avLst>
              </a:prstGeom>
              <a:gradFill flip="none" rotWithShape="1">
                <a:gsLst>
                  <a:gs pos="27000">
                    <a:schemeClr val="accent1"/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bg2">
                        <a:lumMod val="75000"/>
                      </a:schemeClr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chemeClr val="accent1">
                    <a:lumMod val="50000"/>
                    <a:alpha val="56000"/>
                  </a:schemeClr>
                </a:outerShdw>
              </a:effectLst>
            </p:spPr>
            <p:txBody>
              <a:bodyPr lIns="228600" rIns="228600" anchor="ctr"/>
              <a:lstStyle/>
              <a:p>
                <a:pPr defTabSz="685891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7" charset="0"/>
                  <a:ea typeface="Apple LiGothic Medium" pitchFamily="-107" charset="-120"/>
                  <a:cs typeface="Apple LiGothic Medium" pitchFamily="-107" charset="-12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453739" y="9737768"/>
                <a:ext cx="6135417" cy="596594"/>
              </a:xfrm>
              <a:prstGeom prst="roundRect">
                <a:avLst>
                  <a:gd name="adj" fmla="val 20197"/>
                </a:avLst>
              </a:prstGeom>
              <a:gradFill flip="none" rotWithShape="1">
                <a:gsLst>
                  <a:gs pos="63000">
                    <a:schemeClr val="tx1">
                      <a:alpha val="0"/>
                    </a:schemeClr>
                  </a:gs>
                  <a:gs pos="0">
                    <a:schemeClr val="tx1">
                      <a:alpha val="75000"/>
                    </a:schemeClr>
                  </a:gs>
                  <a:gs pos="12000">
                    <a:schemeClr val="tx1">
                      <a:alpha val="50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82124" tIns="41061" rIns="82124" bIns="41061" anchor="ctr"/>
              <a:lstStyle/>
              <a:p>
                <a:pPr algn="ctr" defTabSz="384591" eaLnBrk="0" fontAlgn="auto" hangingPunct="0">
                  <a:lnSpc>
                    <a:spcPct val="95000"/>
                  </a:lnSpc>
                  <a:spcBef>
                    <a:spcPts val="567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23062" y="9861810"/>
                <a:ext cx="6195733" cy="512870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57575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9900"/>
                    </a:solidFill>
                    <a:effectLst>
                      <a:outerShdw blurRad="38100" dist="38100" dir="2700000" algn="tl" rotWithShape="0">
                        <a:prstClr val="black">
                          <a:alpha val="43000"/>
                        </a:prstClr>
                      </a:outerShdw>
                    </a:effectLst>
                    <a:latin typeface="Arial"/>
                  </a:rPr>
                  <a:t>Fabric Based</a:t>
                </a:r>
              </a:p>
            </p:txBody>
          </p:sp>
        </p:grpSp>
        <p:pic>
          <p:nvPicPr>
            <p:cNvPr id="469" name="Picture 3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/>
          </p:blipFill>
          <p:spPr bwMode="auto">
            <a:xfrm>
              <a:off x="3752895" y="2057686"/>
              <a:ext cx="1371399" cy="111528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"/>
                </a:prstClr>
              </a:outerShdw>
            </a:effectLst>
            <a:extLst/>
          </p:spPr>
        </p:pic>
        <p:pic>
          <p:nvPicPr>
            <p:cNvPr id="39952" name="Picture 150" descr="ICON_VM_basic_label_Q3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459" y="2354037"/>
              <a:ext cx="300038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150" descr="ICON_VM_basic_label_Q3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410" y="2491581"/>
              <a:ext cx="300038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150" descr="ICON_VM_basic_label_Q3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460" y="2629124"/>
              <a:ext cx="300037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3" name="Rectangle 472"/>
            <p:cNvSpPr/>
            <p:nvPr/>
          </p:nvSpPr>
          <p:spPr>
            <a:xfrm>
              <a:off x="4335122" y="2163501"/>
              <a:ext cx="356147" cy="2154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68589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Cloud</a:t>
              </a:r>
            </a:p>
          </p:txBody>
        </p:sp>
        <p:sp>
          <p:nvSpPr>
            <p:cNvPr id="39956" name="TextBox 473"/>
            <p:cNvSpPr txBox="1">
              <a:spLocks noChangeArrowheads="1"/>
            </p:cNvSpPr>
            <p:nvPr/>
          </p:nvSpPr>
          <p:spPr bwMode="auto">
            <a:xfrm>
              <a:off x="3048000" y="5535132"/>
              <a:ext cx="3074870" cy="94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09" tIns="45705" rIns="91409" bIns="45705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1pPr>
              <a:lvl2pPr marL="292100" indent="-284163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Policy-based Provisioning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Scale Physical &amp; Virtual/Cloud</a:t>
              </a:r>
            </a:p>
            <a:p>
              <a:pPr lvl="1" defTabSz="914400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89CBDF"/>
                  </a:solidFill>
                </a:rPr>
                <a:t>DC-wide/Cross-DC VM Mobility</a:t>
              </a:r>
            </a:p>
          </p:txBody>
        </p:sp>
        <p:grpSp>
          <p:nvGrpSpPr>
            <p:cNvPr id="39957" name="Group 636"/>
            <p:cNvGrpSpPr>
              <a:grpSpLocks/>
            </p:cNvGrpSpPr>
            <p:nvPr/>
          </p:nvGrpSpPr>
          <p:grpSpPr bwMode="auto">
            <a:xfrm>
              <a:off x="3281840" y="3360429"/>
              <a:ext cx="2261931" cy="1254310"/>
              <a:chOff x="5934772" y="4354818"/>
              <a:chExt cx="3740694" cy="2806149"/>
            </a:xfrm>
          </p:grpSpPr>
          <p:sp>
            <p:nvSpPr>
              <p:cNvPr id="494" name="TextBox 493"/>
              <p:cNvSpPr txBox="1"/>
              <p:nvPr/>
            </p:nvSpPr>
            <p:spPr bwMode="auto">
              <a:xfrm>
                <a:off x="6649870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495" name="TextBox 494"/>
              <p:cNvSpPr txBox="1"/>
              <p:nvPr/>
            </p:nvSpPr>
            <p:spPr bwMode="auto">
              <a:xfrm>
                <a:off x="6056316" y="6201768"/>
                <a:ext cx="540762" cy="937353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3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Compute</a:t>
                </a:r>
              </a:p>
            </p:txBody>
          </p:sp>
          <p:sp>
            <p:nvSpPr>
              <p:cNvPr id="496" name="TextBox 495"/>
              <p:cNvSpPr txBox="1"/>
              <p:nvPr/>
            </p:nvSpPr>
            <p:spPr bwMode="auto">
              <a:xfrm>
                <a:off x="7243424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497" name="TextBox 496"/>
              <p:cNvSpPr txBox="1"/>
              <p:nvPr/>
            </p:nvSpPr>
            <p:spPr bwMode="auto">
              <a:xfrm>
                <a:off x="7836978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6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Storage</a:t>
                </a:r>
              </a:p>
            </p:txBody>
          </p:sp>
          <p:sp>
            <p:nvSpPr>
              <p:cNvPr id="498" name="TextBox 497"/>
              <p:cNvSpPr txBox="1"/>
              <p:nvPr/>
            </p:nvSpPr>
            <p:spPr bwMode="auto">
              <a:xfrm>
                <a:off x="8430532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sp>
            <p:nvSpPr>
              <p:cNvPr id="499" name="TextBox 498"/>
              <p:cNvSpPr txBox="1"/>
              <p:nvPr/>
            </p:nvSpPr>
            <p:spPr bwMode="auto">
              <a:xfrm>
                <a:off x="9024086" y="6201769"/>
                <a:ext cx="540762" cy="937352"/>
              </a:xfrm>
              <a:prstGeom prst="rect">
                <a:avLst/>
              </a:prstGeom>
              <a:gradFill flip="none" rotWithShape="1">
                <a:gsLst>
                  <a:gs pos="27000">
                    <a:schemeClr val="bg1">
                      <a:lumMod val="95000"/>
                      <a:lumOff val="5000"/>
                    </a:schemeClr>
                  </a:gs>
                  <a:gs pos="93000">
                    <a:schemeClr val="bg1">
                      <a:lumMod val="75000"/>
                      <a:lumOff val="25000"/>
                      <a:alpha val="0"/>
                    </a:schemeClr>
                  </a:gs>
                </a:gsLst>
                <a:lin ang="13500000" scaled="1"/>
                <a:tileRect/>
              </a:gradFill>
              <a:ln w="9525" cap="flat" cmpd="sng" algn="ctr">
                <a:gradFill flip="none" rotWithShape="1">
                  <a:gsLst>
                    <a:gs pos="14000">
                      <a:schemeClr val="accent4"/>
                    </a:gs>
                    <a:gs pos="67000">
                      <a:schemeClr val="accent2">
                        <a:lumMod val="75000"/>
                        <a:alpha val="0"/>
                      </a:schemeClr>
                    </a:gs>
                  </a:gsLst>
                  <a:lin ang="81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rIns="0"/>
              <a:lstStyle>
                <a:defPPr>
                  <a:defRPr lang="en-US"/>
                </a:defPPr>
                <a:lvl1pPr>
                  <a:defRPr>
                    <a:latin typeface="Arial" pitchFamily="-107" charset="0"/>
                    <a:ea typeface="Apple LiGothic Medium" pitchFamily="-107" charset="-120"/>
                    <a:cs typeface="Apple LiGothic Medium" pitchFamily="-107" charset="-120"/>
                  </a:defRPr>
                </a:lvl1pPr>
              </a:lstStyle>
              <a:p>
                <a:pPr algn="ctr"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dirty="0"/>
                  <a:t>Services</a:t>
                </a:r>
              </a:p>
            </p:txBody>
          </p:sp>
          <p:pic>
            <p:nvPicPr>
              <p:cNvPr id="39978" name="Picture 49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2804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79" name="Picture 50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6358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80" name="Picture 50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681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81" name="Picture 50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3466" y="6377121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4" name="Rectangle 503"/>
              <p:cNvSpPr/>
              <p:nvPr/>
            </p:nvSpPr>
            <p:spPr>
              <a:xfrm>
                <a:off x="7523788" y="4354818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044557" y="435673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8482249" y="4362481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8003019" y="4364395"/>
                <a:ext cx="395051" cy="39648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7243424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7836978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8430532" y="5956773"/>
                <a:ext cx="540762" cy="18873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9024086" y="5955753"/>
                <a:ext cx="540761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6056316" y="5956773"/>
                <a:ext cx="534814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6649870" y="5956773"/>
                <a:ext cx="540762" cy="189757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lin ang="2700000" scaled="1"/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lIns="82124" tIns="41061" rIns="82124" bIns="41061" anchor="ctr"/>
              <a:lstStyle/>
              <a:p>
                <a:pPr algn="ctr" defTabSz="610460" eaLnBrk="0" fontAlgn="auto" hangingPunct="0">
                  <a:lnSpc>
                    <a:spcPct val="95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n-US" sz="800" dirty="0">
                  <a:latin typeface="+mj-lt"/>
                </a:endParaRPr>
              </a:p>
            </p:txBody>
          </p:sp>
          <p:pic>
            <p:nvPicPr>
              <p:cNvPr id="40013" name="Picture 5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772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014" name="Picture 5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326" y="6377120"/>
                <a:ext cx="783847" cy="78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17" name="Straight Connector 516"/>
              <p:cNvCxnSpPr/>
              <p:nvPr/>
            </p:nvCxnSpPr>
            <p:spPr bwMode="auto">
              <a:xfrm flipV="1">
                <a:off x="6327914" y="4754521"/>
                <a:ext cx="913486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 bwMode="auto">
              <a:xfrm flipV="1">
                <a:off x="6322664" y="4754521"/>
                <a:ext cx="1399103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 bwMode="auto">
              <a:xfrm flipV="1">
                <a:off x="6322664" y="4763990"/>
                <a:ext cx="1876846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 bwMode="auto">
              <a:xfrm flipV="1">
                <a:off x="6322664" y="5062270"/>
                <a:ext cx="2357215" cy="89483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 bwMode="auto">
              <a:xfrm flipV="1">
                <a:off x="6921155" y="4754521"/>
                <a:ext cx="320245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 bwMode="auto">
              <a:xfrm flipV="1">
                <a:off x="6921155" y="4754521"/>
                <a:ext cx="800612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 bwMode="auto">
              <a:xfrm flipV="1">
                <a:off x="7511771" y="4754521"/>
                <a:ext cx="209997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 bwMode="auto">
              <a:xfrm flipH="1" flipV="1">
                <a:off x="7241401" y="4754521"/>
                <a:ext cx="270370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 bwMode="auto">
              <a:xfrm flipH="1" flipV="1">
                <a:off x="7241401" y="4754521"/>
                <a:ext cx="866237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/>
              <p:nvPr/>
            </p:nvCxnSpPr>
            <p:spPr bwMode="auto">
              <a:xfrm flipH="1" flipV="1">
                <a:off x="7241401" y="4754521"/>
                <a:ext cx="1459478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 bwMode="auto">
              <a:xfrm flipH="1" flipV="1">
                <a:off x="7241401" y="4754521"/>
                <a:ext cx="2052719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 bwMode="auto">
              <a:xfrm flipH="1" flipV="1">
                <a:off x="7721768" y="4754521"/>
                <a:ext cx="385870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 bwMode="auto">
              <a:xfrm flipH="1" flipV="1">
                <a:off x="7721768" y="4754521"/>
                <a:ext cx="979111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 bwMode="auto">
              <a:xfrm flipH="1" flipV="1">
                <a:off x="7721768" y="4754521"/>
                <a:ext cx="1572352" cy="1202583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 bwMode="auto">
              <a:xfrm flipV="1">
                <a:off x="6921155" y="4763990"/>
                <a:ext cx="1278355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/>
              <p:nvPr/>
            </p:nvCxnSpPr>
            <p:spPr bwMode="auto">
              <a:xfrm flipV="1">
                <a:off x="7511771" y="4763990"/>
                <a:ext cx="687740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 bwMode="auto">
              <a:xfrm flipV="1">
                <a:off x="8107638" y="4763990"/>
                <a:ext cx="91873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/>
              <p:nvPr/>
            </p:nvCxnSpPr>
            <p:spPr bwMode="auto">
              <a:xfrm flipH="1" flipV="1">
                <a:off x="8199510" y="4763990"/>
                <a:ext cx="501368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 bwMode="auto">
              <a:xfrm flipH="1" flipV="1">
                <a:off x="8199510" y="4763990"/>
                <a:ext cx="1094609" cy="1193114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/>
              <p:cNvCxnSpPr/>
              <p:nvPr/>
            </p:nvCxnSpPr>
            <p:spPr bwMode="auto">
              <a:xfrm flipV="1">
                <a:off x="6921155" y="4759257"/>
                <a:ext cx="1758724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 bwMode="auto">
              <a:xfrm flipV="1">
                <a:off x="7511771" y="4759257"/>
                <a:ext cx="1168108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/>
              <p:nvPr/>
            </p:nvCxnSpPr>
            <p:spPr bwMode="auto">
              <a:xfrm flipV="1">
                <a:off x="8107638" y="4759257"/>
                <a:ext cx="572241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/>
              <p:nvPr/>
            </p:nvCxnSpPr>
            <p:spPr bwMode="auto">
              <a:xfrm flipH="1" flipV="1">
                <a:off x="8679879" y="4759257"/>
                <a:ext cx="21000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/>
              <p:cNvCxnSpPr/>
              <p:nvPr/>
            </p:nvCxnSpPr>
            <p:spPr bwMode="auto">
              <a:xfrm flipH="1" flipV="1">
                <a:off x="8679879" y="4759257"/>
                <a:ext cx="614241" cy="1197847"/>
              </a:xfrm>
              <a:prstGeom prst="line">
                <a:avLst/>
              </a:prstGeom>
              <a:ln w="25400">
                <a:solidFill>
                  <a:srgbClr val="9A9B9C"/>
                </a:solidFill>
                <a:prstDash val="sysDot"/>
                <a:headEnd type="oval"/>
                <a:tailEnd type="oval"/>
              </a:ln>
              <a:effectLst>
                <a:outerShdw blurRad="1397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1" name="Rectangle 540"/>
              <p:cNvSpPr/>
              <p:nvPr/>
            </p:nvSpPr>
            <p:spPr>
              <a:xfrm>
                <a:off x="6009948" y="4784345"/>
                <a:ext cx="743553" cy="631601"/>
              </a:xfrm>
              <a:prstGeom prst="rect">
                <a:avLst/>
              </a:prstGeom>
            </p:spPr>
            <p:txBody>
              <a:bodyPr wrap="none" lIns="91419" tIns="45711" rIns="91419" bIns="45711" anchor="ctr">
                <a:spAutoFit/>
              </a:bodyPr>
              <a:lstStyle/>
              <a:p>
                <a:pPr algn="ctr" defTabSz="685891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spc="-113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ＭＳ Ｐゴシック" pitchFamily="34" charset="-128"/>
                  </a:rPr>
                  <a:t>Fabric</a:t>
                </a:r>
              </a:p>
            </p:txBody>
          </p:sp>
        </p:grpSp>
        <p:sp>
          <p:nvSpPr>
            <p:cNvPr id="630" name="Rectangle 629"/>
            <p:cNvSpPr/>
            <p:nvPr/>
          </p:nvSpPr>
          <p:spPr>
            <a:xfrm>
              <a:off x="3209071" y="2547183"/>
              <a:ext cx="440043" cy="282317"/>
            </a:xfrm>
            <a:prstGeom prst="rect">
              <a:avLst/>
            </a:prstGeom>
          </p:spPr>
          <p:txBody>
            <a:bodyPr wrap="none" lIns="91419" tIns="45711" rIns="91419" bIns="45711" anchor="ctr">
              <a:spAutoFit/>
            </a:bodyPr>
            <a:lstStyle/>
            <a:p>
              <a:pPr algn="ctr" defTabSz="685891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spc="-113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ＭＳ Ｐゴシック" pitchFamily="34" charset="-128"/>
                </a:rPr>
                <a:t>Cloud</a:t>
              </a:r>
            </a:p>
          </p:txBody>
        </p:sp>
        <p:pic>
          <p:nvPicPr>
            <p:cNvPr id="39959" name="Picture 150" descr="ICON_VM_basic_label_Q30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470" y="3644003"/>
              <a:ext cx="196796" cy="3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" name="TextBox 511"/>
          <p:cNvSpPr txBox="1">
            <a:spLocks noChangeArrowheads="1"/>
          </p:cNvSpPr>
          <p:nvPr/>
        </p:nvSpPr>
        <p:spPr bwMode="auto">
          <a:xfrm>
            <a:off x="4772077" y="3192868"/>
            <a:ext cx="427313" cy="48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b="1" dirty="0" smtClean="0"/>
              <a:t>L3</a:t>
            </a:r>
            <a:endParaRPr lang="en-US" sz="1200" b="1" dirty="0"/>
          </a:p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200" b="1" dirty="0" smtClean="0"/>
              <a:t>L2</a:t>
            </a:r>
            <a:endParaRPr lang="en-US" sz="1200" b="1" dirty="0"/>
          </a:p>
        </p:txBody>
      </p:sp>
      <p:sp>
        <p:nvSpPr>
          <p:cNvPr id="625" name="TextBox 511"/>
          <p:cNvSpPr txBox="1">
            <a:spLocks noChangeArrowheads="1"/>
          </p:cNvSpPr>
          <p:nvPr/>
        </p:nvSpPr>
        <p:spPr bwMode="auto">
          <a:xfrm>
            <a:off x="8082160" y="4134761"/>
            <a:ext cx="427313" cy="48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42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b="1" dirty="0" smtClean="0"/>
              <a:t>L3</a:t>
            </a:r>
            <a:endParaRPr lang="en-US" sz="1200" b="1" dirty="0"/>
          </a:p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1200" b="1" dirty="0" smtClean="0"/>
              <a:t>L2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43464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and Network Virtualization </a:t>
            </a:r>
            <a:r>
              <a:rPr lang="en-US" dirty="0" smtClean="0"/>
              <a:t>Analogy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14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Screen Shot 2015-01-21 at 13.32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2" y="1189960"/>
            <a:ext cx="10373412" cy="4939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12" y="6019800"/>
            <a:ext cx="7315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869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dirty="0"/>
              <a:t>Network Capacity…</a:t>
            </a:r>
          </a:p>
        </p:txBody>
      </p:sp>
      <p:grpSp>
        <p:nvGrpSpPr>
          <p:cNvPr id="159" name="Group 158"/>
          <p:cNvGrpSpPr/>
          <p:nvPr/>
        </p:nvGrpSpPr>
        <p:grpSpPr>
          <a:xfrm>
            <a:off x="2397527" y="3054324"/>
            <a:ext cx="7493128" cy="3036098"/>
            <a:chOff x="892355" y="2646962"/>
            <a:chExt cx="7493128" cy="3036098"/>
          </a:xfrm>
        </p:grpSpPr>
        <p:pic>
          <p:nvPicPr>
            <p:cNvPr id="160" name="Picture 159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161" name="Picture 160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162" name="Picture 161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163" name="Picture 162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164" name="Picture 163" descr="VMW-ICON-3D-FIREWALL-1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165" name="Group 164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2" name="Rectangle 23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3" name="Right Arrow 23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4" name="Right Arrow 23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5" name="Right Arrow 23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6" name="Right Arrow 23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7" name="Rectangle 22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8" name="Right Arrow 22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9" name="Right Arrow 22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0" name="Right Arrow 22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1" name="Right Arrow 23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2" name="Rectangle 22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3" name="Right Arrow 22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4" name="Right Arrow 22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5" name="Right Arrow 22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6" name="Right Arrow 22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17" name="Rectangle 21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18" name="Right Arrow 21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9" name="Right Arrow 21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0" name="Right Arrow 21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1" name="Right Arrow 22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69" name="Freeform 168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0" name="Picture 179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81" name="Picture 180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82" name="Picture 181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83" name="Picture 182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84" name="Group 183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12" name="Rectangle 21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13" name="Right Arrow 21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4" name="Right Arrow 21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5" name="Right Arrow 21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6" name="Right Arrow 21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07" name="Rectangle 20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08" name="Right Arrow 20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9" name="Right Arrow 20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0" name="Right Arrow 20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11" name="Right Arrow 21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02" name="Rectangle 20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03" name="Right Arrow 20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4" name="Right Arrow 20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5" name="Right Arrow 20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6" name="Right Arrow 20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97" name="Rectangle 19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98" name="Right Arrow 19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99" name="Right Arrow 19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0" name="Right Arrow 19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01" name="Right Arrow 20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88" name="Freeform 187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191" name="Picture 190" descr="ICON_Cloud_Q308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2" name="Down Arrow 191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3" name="Down Arrow 192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1154272" y="2857909"/>
              <a:ext cx="706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Internet</a:t>
              </a: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1413932" y="4064000"/>
              <a:ext cx="461613" cy="137958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834561" y="5252173"/>
              <a:ext cx="3550922" cy="430887"/>
            </a:xfrm>
            <a:prstGeom prst="rect">
              <a:avLst/>
            </a:prstGeom>
            <a:noFill/>
            <a:scene3d>
              <a:camera prst="isometricOffAxis2Right">
                <a:rot lat="720000" lon="1782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2200" dirty="0">
                  <a:solidFill>
                    <a:srgbClr val="FFFFFF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Physical Network Topology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8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Compute Capacity….</a:t>
            </a:r>
          </a:p>
        </p:txBody>
      </p:sp>
      <p:pic>
        <p:nvPicPr>
          <p:cNvPr id="89" name="Picture 88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58" y="2352156"/>
            <a:ext cx="1323992" cy="1735667"/>
          </a:xfrm>
          <a:prstGeom prst="rect">
            <a:avLst/>
          </a:prstGeom>
        </p:spPr>
      </p:pic>
      <p:pic>
        <p:nvPicPr>
          <p:cNvPr id="90" name="Picture 89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17" y="2724686"/>
            <a:ext cx="1323992" cy="1735667"/>
          </a:xfrm>
          <a:prstGeom prst="rect">
            <a:avLst/>
          </a:prstGeom>
        </p:spPr>
      </p:pic>
      <p:pic>
        <p:nvPicPr>
          <p:cNvPr id="91" name="Picture 90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76" y="3097216"/>
            <a:ext cx="1323992" cy="1735667"/>
          </a:xfrm>
          <a:prstGeom prst="rect">
            <a:avLst/>
          </a:prstGeom>
        </p:spPr>
      </p:pic>
      <p:pic>
        <p:nvPicPr>
          <p:cNvPr id="92" name="Picture 91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09" y="3529015"/>
            <a:ext cx="1323992" cy="1735667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2394101" y="3051777"/>
            <a:ext cx="6214454" cy="3027389"/>
            <a:chOff x="892355" y="2646962"/>
            <a:chExt cx="6214454" cy="3027389"/>
          </a:xfrm>
        </p:grpSpPr>
        <p:pic>
          <p:nvPicPr>
            <p:cNvPr id="100" name="Picture 9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101" name="Picture 100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102" name="Picture 101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103" name="Picture 102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104" name="Picture 103" descr="VMW-ICON-3D-FIREWALL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105" name="Group 104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56" name="Rectangle 255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57" name="Right Arrow 256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8" name="Right Arrow 257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9" name="Right Arrow 258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0" name="Right Arrow 25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51" name="Rectangle 25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52" name="Right Arrow 25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3" name="Right Arrow 25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4" name="Right Arrow 25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5" name="Right Arrow 25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60" name="Rectangle 15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61" name="Right Arrow 16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67" name="Right Arrow 16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68" name="Right Arrow 16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0" name="Right Arrow 24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5" name="Rectangle 15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56" name="Right Arrow 15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7" name="Right Arrow 15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8" name="Right Arrow 15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9" name="Right Arrow 15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09" name="Freeform 108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0" name="Picture 119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21" name="Picture 120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22" name="Picture 121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23" name="Picture 122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50" name="Rectangle 14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51" name="Right Arrow 15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2" name="Right Arrow 15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3" name="Right Arrow 15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54" name="Right Arrow 15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5" name="Rectangle 14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46" name="Right Arrow 14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7" name="Right Arrow 14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8" name="Right Arrow 14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9" name="Right Arrow 14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40" name="Rectangle 13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41" name="Right Arrow 14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2" name="Right Arrow 14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44" name="Right Arrow 14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135" name="Rectangle 13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136" name="Right Arrow 13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7" name="Right Arrow 13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8" name="Right Arrow 13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9" name="Right Arrow 13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28" name="Freeform 127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131" name="Picture 130" descr="ICON_Cloud_Q308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2" name="Down Arrow 131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3" name="Down Arrow 132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183807" y="2887442"/>
              <a:ext cx="706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Internet</a:t>
              </a:r>
            </a:p>
          </p:txBody>
        </p:sp>
      </p:grpSp>
      <p:sp>
        <p:nvSpPr>
          <p:cNvPr id="94" name="Freeform 93"/>
          <p:cNvSpPr/>
          <p:nvPr/>
        </p:nvSpPr>
        <p:spPr>
          <a:xfrm>
            <a:off x="2915679" y="4468813"/>
            <a:ext cx="461613" cy="137958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95" name="Picture 94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09" y="3503615"/>
            <a:ext cx="1323992" cy="1735667"/>
          </a:xfrm>
          <a:prstGeom prst="rect">
            <a:avLst/>
          </a:prstGeom>
        </p:spPr>
      </p:pic>
      <p:pic>
        <p:nvPicPr>
          <p:cNvPr id="96" name="Picture 95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80" y="3918484"/>
            <a:ext cx="1323992" cy="1735667"/>
          </a:xfrm>
          <a:prstGeom prst="rect">
            <a:avLst/>
          </a:prstGeom>
        </p:spPr>
      </p:pic>
      <p:pic>
        <p:nvPicPr>
          <p:cNvPr id="97" name="Picture 96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44" y="4307948"/>
            <a:ext cx="1323992" cy="1735667"/>
          </a:xfrm>
          <a:prstGeom prst="rect">
            <a:avLst/>
          </a:prstGeom>
        </p:spPr>
      </p:pic>
      <p:pic>
        <p:nvPicPr>
          <p:cNvPr id="98" name="Picture 97" descr="ICON_Datacenter_wStorage_1up_Q4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45" y="4756678"/>
            <a:ext cx="1323992" cy="1735667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6336307" y="5656987"/>
            <a:ext cx="3550882" cy="430867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2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/>
                <a:sym typeface="Gill Sans" charset="0"/>
              </a:rPr>
              <a:t>Physical Network Topology</a:t>
            </a:r>
          </a:p>
        </p:txBody>
      </p:sp>
    </p:spTree>
    <p:extLst>
      <p:ext uri="{BB962C8B-B14F-4D97-AF65-F5344CB8AC3E}">
        <p14:creationId xmlns:p14="http://schemas.microsoft.com/office/powerpoint/2010/main" val="2449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dirty="0"/>
              <a:t>Data Center Virtualization Layer…</a:t>
            </a:r>
          </a:p>
        </p:txBody>
      </p:sp>
      <p:pic>
        <p:nvPicPr>
          <p:cNvPr id="3" name="Picture 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63" y="2347924"/>
            <a:ext cx="1323992" cy="1735667"/>
          </a:xfrm>
          <a:prstGeom prst="rect">
            <a:avLst/>
          </a:prstGeom>
        </p:spPr>
      </p:pic>
      <p:pic>
        <p:nvPicPr>
          <p:cNvPr id="4" name="Picture 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22" y="2720454"/>
            <a:ext cx="1323992" cy="1735667"/>
          </a:xfrm>
          <a:prstGeom prst="rect">
            <a:avLst/>
          </a:prstGeom>
        </p:spPr>
      </p:pic>
      <p:pic>
        <p:nvPicPr>
          <p:cNvPr id="5" name="Picture 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81" y="3092984"/>
            <a:ext cx="1323992" cy="1735667"/>
          </a:xfrm>
          <a:prstGeom prst="rect">
            <a:avLst/>
          </a:prstGeom>
        </p:spPr>
      </p:pic>
      <p:pic>
        <p:nvPicPr>
          <p:cNvPr id="6" name="Picture 5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14" y="3524783"/>
            <a:ext cx="1323992" cy="1735667"/>
          </a:xfrm>
          <a:prstGeom prst="rect">
            <a:avLst/>
          </a:prstGeom>
        </p:spPr>
      </p:pic>
      <p:pic>
        <p:nvPicPr>
          <p:cNvPr id="7" name="Picture 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4" y="2727916"/>
            <a:ext cx="1338279" cy="976481"/>
          </a:xfrm>
          <a:prstGeom prst="rect">
            <a:avLst/>
          </a:prstGeom>
        </p:spPr>
      </p:pic>
      <p:pic>
        <p:nvPicPr>
          <p:cNvPr id="8" name="Picture 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9" y="3078999"/>
            <a:ext cx="1338279" cy="976481"/>
          </a:xfrm>
          <a:prstGeom prst="rect">
            <a:avLst/>
          </a:prstGeom>
        </p:spPr>
      </p:pic>
      <p:pic>
        <p:nvPicPr>
          <p:cNvPr id="9" name="Picture 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96" y="3456439"/>
            <a:ext cx="1338279" cy="976481"/>
          </a:xfrm>
          <a:prstGeom prst="rect">
            <a:avLst/>
          </a:prstGeom>
        </p:spPr>
      </p:pic>
      <p:pic>
        <p:nvPicPr>
          <p:cNvPr id="10" name="Picture 9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08" y="3919283"/>
            <a:ext cx="1338279" cy="9764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92205" y="3047545"/>
            <a:ext cx="6214454" cy="3027389"/>
            <a:chOff x="892355" y="2646962"/>
            <a:chExt cx="6214454" cy="3027389"/>
          </a:xfrm>
        </p:grpSpPr>
        <p:pic>
          <p:nvPicPr>
            <p:cNvPr id="21" name="Picture 20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22" name="Picture 21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3" name="Picture 22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24" name="Picture 23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25" name="Picture 24" descr="VMW-ICON-3D-FIREWALL-10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91" name="Rectangle 9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92" name="Right Arrow 9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3" name="Right Arrow 9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4" name="Right Arrow 9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5" name="Right Arrow 9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86" name="Rectangle 85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87" name="Right Arrow 86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8" name="Right Arrow 87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9" name="Right Arrow 88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0" name="Right Arrow 8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81" name="Rectangle 8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4" name="Right Arrow 8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5" name="Right Arrow 8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76" name="Rectangle 75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77" name="Right Arrow 76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8" name="Right Arrow 77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9" name="Right Arrow 78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1" name="Picture 40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42" name="Picture 41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43" name="Picture 42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44" name="Picture 43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71" name="Rectangle 7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72" name="Right Arrow 7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3" name="Right Arrow 7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4" name="Right Arrow 7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66" name="Rectangle 65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8" name="Right Arrow 67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0" name="Right Arrow 6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61" name="Rectangle 60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62" name="Right Arrow 61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3" name="Right Arrow 62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4" name="Right Arrow 63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5" name="Right Arrow 64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56" name="Rectangle 55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57" name="Right Arrow 56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58" name="Right Arrow 57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59" name="Right Arrow 58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52" name="Picture 51" descr="ICON_Cloud_Q308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Down Arrow 52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83807" y="2887442"/>
              <a:ext cx="706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Internet</a:t>
              </a:r>
            </a:p>
          </p:txBody>
        </p:sp>
      </p:grpSp>
      <p:pic>
        <p:nvPicPr>
          <p:cNvPr id="12" name="Picture 11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14" y="3499383"/>
            <a:ext cx="1323992" cy="1735667"/>
          </a:xfrm>
          <a:prstGeom prst="rect">
            <a:avLst/>
          </a:prstGeom>
        </p:spPr>
      </p:pic>
      <p:pic>
        <p:nvPicPr>
          <p:cNvPr id="13" name="Picture 1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85" y="3914253"/>
            <a:ext cx="1323992" cy="1735667"/>
          </a:xfrm>
          <a:prstGeom prst="rect">
            <a:avLst/>
          </a:prstGeom>
        </p:spPr>
      </p:pic>
      <p:pic>
        <p:nvPicPr>
          <p:cNvPr id="14" name="Picture 1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49" y="4303716"/>
            <a:ext cx="1323992" cy="1735667"/>
          </a:xfrm>
          <a:prstGeom prst="rect">
            <a:avLst/>
          </a:prstGeom>
        </p:spPr>
      </p:pic>
      <p:pic>
        <p:nvPicPr>
          <p:cNvPr id="15" name="Picture 1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50" y="4752446"/>
            <a:ext cx="1323992" cy="1735667"/>
          </a:xfrm>
          <a:prstGeom prst="rect">
            <a:avLst/>
          </a:prstGeom>
        </p:spPr>
      </p:pic>
      <p:pic>
        <p:nvPicPr>
          <p:cNvPr id="16" name="Picture 15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78" y="3894138"/>
            <a:ext cx="1338279" cy="976481"/>
          </a:xfrm>
          <a:prstGeom prst="rect">
            <a:avLst/>
          </a:prstGeom>
        </p:spPr>
      </p:pic>
      <p:pic>
        <p:nvPicPr>
          <p:cNvPr id="17" name="Picture 1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83" y="4296500"/>
            <a:ext cx="1338279" cy="976481"/>
          </a:xfrm>
          <a:prstGeom prst="rect">
            <a:avLst/>
          </a:prstGeom>
        </p:spPr>
      </p:pic>
      <p:pic>
        <p:nvPicPr>
          <p:cNvPr id="18" name="Picture 1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3" y="4689698"/>
            <a:ext cx="1338279" cy="976481"/>
          </a:xfrm>
          <a:prstGeom prst="rect">
            <a:avLst/>
          </a:prstGeom>
        </p:spPr>
      </p:pic>
      <p:pic>
        <p:nvPicPr>
          <p:cNvPr id="19" name="Picture 1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46" y="5135608"/>
            <a:ext cx="1338279" cy="9764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34412" y="5652755"/>
            <a:ext cx="3550882" cy="430867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2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/>
                <a:sym typeface="Gill Sans" charset="0"/>
              </a:rPr>
              <a:t>Physical Network Topology</a:t>
            </a:r>
          </a:p>
        </p:txBody>
      </p:sp>
    </p:spTree>
    <p:extLst>
      <p:ext uri="{BB962C8B-B14F-4D97-AF65-F5344CB8AC3E}">
        <p14:creationId xmlns:p14="http://schemas.microsoft.com/office/powerpoint/2010/main" val="30564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A “Network </a:t>
            </a:r>
            <a:r>
              <a:rPr lang="en-US" dirty="0"/>
              <a:t>H</a:t>
            </a:r>
            <a:r>
              <a:rPr lang="en-US" dirty="0" smtClean="0"/>
              <a:t>ypervisor”</a:t>
            </a:r>
            <a:endParaRPr lang="en-US" dirty="0"/>
          </a:p>
        </p:txBody>
      </p:sp>
      <p:pic>
        <p:nvPicPr>
          <p:cNvPr id="3" name="Picture 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63" y="2342005"/>
            <a:ext cx="1323992" cy="1735667"/>
          </a:xfrm>
          <a:prstGeom prst="rect">
            <a:avLst/>
          </a:prstGeom>
        </p:spPr>
      </p:pic>
      <p:pic>
        <p:nvPicPr>
          <p:cNvPr id="4" name="Picture 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22" y="2714535"/>
            <a:ext cx="1323992" cy="1735667"/>
          </a:xfrm>
          <a:prstGeom prst="rect">
            <a:avLst/>
          </a:prstGeom>
        </p:spPr>
      </p:pic>
      <p:pic>
        <p:nvPicPr>
          <p:cNvPr id="5" name="Picture 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81" y="3087064"/>
            <a:ext cx="1323992" cy="1735667"/>
          </a:xfrm>
          <a:prstGeom prst="rect">
            <a:avLst/>
          </a:prstGeom>
        </p:spPr>
      </p:pic>
      <p:pic>
        <p:nvPicPr>
          <p:cNvPr id="6" name="Picture 5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14" y="3518864"/>
            <a:ext cx="1323992" cy="1735667"/>
          </a:xfrm>
          <a:prstGeom prst="rect">
            <a:avLst/>
          </a:prstGeom>
        </p:spPr>
      </p:pic>
      <p:pic>
        <p:nvPicPr>
          <p:cNvPr id="7" name="Picture 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4" y="2721997"/>
            <a:ext cx="1338279" cy="976481"/>
          </a:xfrm>
          <a:prstGeom prst="rect">
            <a:avLst/>
          </a:prstGeom>
        </p:spPr>
      </p:pic>
      <p:pic>
        <p:nvPicPr>
          <p:cNvPr id="8" name="Picture 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9" y="3073080"/>
            <a:ext cx="1338279" cy="976481"/>
          </a:xfrm>
          <a:prstGeom prst="rect">
            <a:avLst/>
          </a:prstGeom>
        </p:spPr>
      </p:pic>
      <p:pic>
        <p:nvPicPr>
          <p:cNvPr id="9" name="Picture 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96" y="3450520"/>
            <a:ext cx="1338279" cy="976481"/>
          </a:xfrm>
          <a:prstGeom prst="rect">
            <a:avLst/>
          </a:prstGeom>
        </p:spPr>
      </p:pic>
      <p:pic>
        <p:nvPicPr>
          <p:cNvPr id="10" name="Picture 9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08" y="3913364"/>
            <a:ext cx="1338279" cy="9764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92205" y="3041626"/>
            <a:ext cx="6214454" cy="3027389"/>
            <a:chOff x="892355" y="2646962"/>
            <a:chExt cx="6214454" cy="3027389"/>
          </a:xfrm>
        </p:grpSpPr>
        <p:pic>
          <p:nvPicPr>
            <p:cNvPr id="23" name="Picture 22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24" name="Picture 23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5" name="Picture 24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26" name="Picture 25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27" name="Picture 26" descr="VMW-ICON-3D-FIREWALL-10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93" name="Rectangle 9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94" name="Right Arrow 9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5" name="Right Arrow 9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6" name="Right Arrow 9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7" name="Right Arrow 9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88" name="Rectangle 8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89" name="Right Arrow 8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0" name="Right Arrow 8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1" name="Right Arrow 9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92" name="Right Arrow 9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83" name="Rectangle 8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84" name="Right Arrow 8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5" name="Right Arrow 8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6" name="Right Arrow 8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7" name="Right Arrow 8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78" name="Rectangle 7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79" name="Right Arrow 7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1" name="Right Arrow 8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3" name="Picture 42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44" name="Picture 43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45" name="Picture 44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46" name="Picture 45" descr="VMW-ICON-3D-PHYSICAL-NETWORK-102.png"/>
            <p:cNvPicPr>
              <a:picLocks noChangeAspect="1"/>
            </p:cNvPicPr>
            <p:nvPr/>
          </p:nvPicPr>
          <p:blipFill>
            <a:blip r:embed="rId5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73" name="Rectangle 7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74" name="Right Arrow 7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6" name="Right Arrow 7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7" name="Right Arrow 7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68" name="Rectangle 6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0" name="Right Arrow 6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1" name="Right Arrow 7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72" name="Right Arrow 7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63" name="Rectangle 6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64" name="Right Arrow 6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5" name="Right Arrow 6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6" name="Right Arrow 6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58" name="Rectangle 5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59" name="Right Arrow 5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1" name="Right Arrow 6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62" name="Right Arrow 6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51" name="Freeform 50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54" name="Picture 53" descr="ICON_Cloud_Q308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Down Arrow 54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83807" y="2887442"/>
              <a:ext cx="706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Internet</a:t>
              </a:r>
            </a:p>
          </p:txBody>
        </p:sp>
      </p:grpSp>
      <p:pic>
        <p:nvPicPr>
          <p:cNvPr id="12" name="Picture 11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14" y="3493464"/>
            <a:ext cx="1323992" cy="1735667"/>
          </a:xfrm>
          <a:prstGeom prst="rect">
            <a:avLst/>
          </a:prstGeom>
        </p:spPr>
      </p:pic>
      <p:pic>
        <p:nvPicPr>
          <p:cNvPr id="13" name="Picture 12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85" y="3908332"/>
            <a:ext cx="1323992" cy="1735667"/>
          </a:xfrm>
          <a:prstGeom prst="rect">
            <a:avLst/>
          </a:prstGeom>
        </p:spPr>
      </p:pic>
      <p:pic>
        <p:nvPicPr>
          <p:cNvPr id="14" name="Picture 13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49" y="4297797"/>
            <a:ext cx="1323992" cy="1735667"/>
          </a:xfrm>
          <a:prstGeom prst="rect">
            <a:avLst/>
          </a:prstGeom>
        </p:spPr>
      </p:pic>
      <p:pic>
        <p:nvPicPr>
          <p:cNvPr id="15" name="Picture 14" descr="ICON_Datacenter_wStorage_1up_Q408.eps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50" y="4746527"/>
            <a:ext cx="1323992" cy="1735667"/>
          </a:xfrm>
          <a:prstGeom prst="rect">
            <a:avLst/>
          </a:prstGeom>
        </p:spPr>
      </p:pic>
      <p:pic>
        <p:nvPicPr>
          <p:cNvPr id="16" name="Picture 15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78" y="3888219"/>
            <a:ext cx="1338279" cy="976481"/>
          </a:xfrm>
          <a:prstGeom prst="rect">
            <a:avLst/>
          </a:prstGeom>
        </p:spPr>
      </p:pic>
      <p:pic>
        <p:nvPicPr>
          <p:cNvPr id="17" name="Picture 16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83" y="4290581"/>
            <a:ext cx="1338279" cy="976481"/>
          </a:xfrm>
          <a:prstGeom prst="rect">
            <a:avLst/>
          </a:prstGeom>
        </p:spPr>
      </p:pic>
      <p:pic>
        <p:nvPicPr>
          <p:cNvPr id="18" name="Picture 17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3" y="4683779"/>
            <a:ext cx="1338279" cy="976481"/>
          </a:xfrm>
          <a:prstGeom prst="rect">
            <a:avLst/>
          </a:prstGeom>
        </p:spPr>
      </p:pic>
      <p:pic>
        <p:nvPicPr>
          <p:cNvPr id="19" name="Picture 18" descr="VMW-ICON-3D-vSWITCH-HYPERVISOR-1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46" y="5129689"/>
            <a:ext cx="1338279" cy="976481"/>
          </a:xfrm>
          <a:prstGeom prst="rect">
            <a:avLst/>
          </a:prstGeom>
        </p:spPr>
      </p:pic>
      <p:pic>
        <p:nvPicPr>
          <p:cNvPr id="20" name="Picture 19" descr="NetworkHypervisor.png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31" y="2568247"/>
            <a:ext cx="7157899" cy="2760392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193108" y="4381796"/>
            <a:ext cx="1750922" cy="307756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dirty="0">
                <a:solidFill>
                  <a:srgbClr val="00009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Network Hypervisor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34412" y="5646836"/>
            <a:ext cx="3550882" cy="430867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2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/>
                <a:sym typeface="Gill Sans" charset="0"/>
              </a:rPr>
              <a:t>Physical Network Topology</a:t>
            </a:r>
          </a:p>
        </p:txBody>
      </p:sp>
    </p:spTree>
    <p:extLst>
      <p:ext uri="{BB962C8B-B14F-4D97-AF65-F5344CB8AC3E}">
        <p14:creationId xmlns:p14="http://schemas.microsoft.com/office/powerpoint/2010/main" val="3875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/>
              <a:t>The Operational Model of a VM for the Networking</a:t>
            </a:r>
          </a:p>
        </p:txBody>
      </p:sp>
      <p:pic>
        <p:nvPicPr>
          <p:cNvPr id="112" name="Picture 111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33" y="2722942"/>
            <a:ext cx="1338279" cy="976481"/>
          </a:xfrm>
          <a:prstGeom prst="rect">
            <a:avLst/>
          </a:prstGeom>
        </p:spPr>
      </p:pic>
      <p:pic>
        <p:nvPicPr>
          <p:cNvPr id="113" name="Picture 112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58" y="3074025"/>
            <a:ext cx="1338279" cy="976481"/>
          </a:xfrm>
          <a:prstGeom prst="rect">
            <a:avLst/>
          </a:prstGeom>
        </p:spPr>
      </p:pic>
      <p:pic>
        <p:nvPicPr>
          <p:cNvPr id="114" name="Picture 113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95" y="3451465"/>
            <a:ext cx="1338279" cy="976481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2392005" y="3042569"/>
            <a:ext cx="6214454" cy="3027389"/>
            <a:chOff x="892355" y="2646962"/>
            <a:chExt cx="6214454" cy="3027389"/>
          </a:xfrm>
        </p:grpSpPr>
        <p:pic>
          <p:nvPicPr>
            <p:cNvPr id="146" name="Picture 145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2" y="3218152"/>
              <a:ext cx="1286925" cy="855875"/>
            </a:xfrm>
            <a:prstGeom prst="rect">
              <a:avLst/>
            </a:prstGeom>
          </p:spPr>
        </p:pic>
        <p:pic>
          <p:nvPicPr>
            <p:cNvPr id="147" name="Picture 146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148" name="Picture 147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pic>
          <p:nvPicPr>
            <p:cNvPr id="149" name="Picture 148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84" y="4425277"/>
              <a:ext cx="1286925" cy="855875"/>
            </a:xfrm>
            <a:prstGeom prst="rect">
              <a:avLst/>
            </a:prstGeom>
          </p:spPr>
        </p:pic>
        <p:pic>
          <p:nvPicPr>
            <p:cNvPr id="150" name="Picture 149" descr="VMW-ICON-3D-FIREWALL-1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5" y="3568980"/>
              <a:ext cx="1316125" cy="602406"/>
            </a:xfrm>
            <a:prstGeom prst="rect">
              <a:avLst/>
            </a:prstGeom>
          </p:spPr>
        </p:pic>
        <p:grpSp>
          <p:nvGrpSpPr>
            <p:cNvPr id="151" name="Group 150"/>
            <p:cNvGrpSpPr/>
            <p:nvPr/>
          </p:nvGrpSpPr>
          <p:grpSpPr>
            <a:xfrm>
              <a:off x="6026035" y="4216400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25" name="Rectangle 32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26" name="Right Arrow 32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7" name="Right Arrow 32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8" name="Right Arrow 32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9" name="Right Arrow 32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20" name="Rectangle 31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21" name="Right Arrow 32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2" name="Right Arrow 32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3" name="Right Arrow 32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24" name="Right Arrow 32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15" name="Rectangle 31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16" name="Right Arrow 31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7" name="Right Arrow 31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8" name="Right Arrow 31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9" name="Right Arrow 31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2952635" y="3022607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10" name="Rectangle 30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11" name="Right Arrow 31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2" name="Right Arrow 31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3" name="Right Arrow 31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14" name="Right Arrow 31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55" name="Freeform 154"/>
            <p:cNvSpPr/>
            <p:nvPr/>
          </p:nvSpPr>
          <p:spPr>
            <a:xfrm>
              <a:off x="5270036" y="44878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54970" y="3708941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 bwMode="auto">
            <a:xfrm flipV="1">
              <a:off x="5740576" y="4934086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3022315" y="3939884"/>
              <a:ext cx="770752" cy="10718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H="1" flipV="1">
              <a:off x="3279405" y="3839855"/>
              <a:ext cx="200395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2294642" y="3570952"/>
              <a:ext cx="608711" cy="253923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5028915" y="4718816"/>
              <a:ext cx="914685" cy="174917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 flipV="1">
              <a:off x="5286005" y="4618787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71" name="Picture 170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07" y="3611351"/>
              <a:ext cx="1286925" cy="855875"/>
            </a:xfrm>
            <a:prstGeom prst="rect">
              <a:avLst/>
            </a:prstGeom>
          </p:spPr>
        </p:pic>
        <p:pic>
          <p:nvPicPr>
            <p:cNvPr id="172" name="Picture 171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173" name="Picture 172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pic>
          <p:nvPicPr>
            <p:cNvPr id="174" name="Picture 173" descr="VMW-ICON-3D-PHYSICAL-NETWORK-102.png"/>
            <p:cNvPicPr>
              <a:picLocks noChangeAspect="1"/>
            </p:cNvPicPr>
            <p:nvPr/>
          </p:nvPicPr>
          <p:blipFill>
            <a:blip r:embed="rId4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59" y="4818476"/>
              <a:ext cx="1286925" cy="855875"/>
            </a:xfrm>
            <a:prstGeom prst="rect">
              <a:avLst/>
            </a:prstGeom>
          </p:spPr>
        </p:pic>
        <p:grpSp>
          <p:nvGrpSpPr>
            <p:cNvPr id="175" name="Group 174"/>
            <p:cNvGrpSpPr/>
            <p:nvPr/>
          </p:nvGrpSpPr>
          <p:grpSpPr>
            <a:xfrm>
              <a:off x="5018502" y="4614333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05" name="Rectangle 30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06" name="Right Arrow 30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7" name="Right Arrow 30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8" name="Right Arrow 30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9" name="Right Arrow 30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300" name="Rectangle 29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301" name="Right Arrow 30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2" name="Right Arrow 30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3" name="Right Arrow 30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304" name="Right Arrow 30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1962036" y="340361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95" name="Rectangle 29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96" name="Right Arrow 29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7" name="Right Arrow 29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8" name="Right Arrow 29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9" name="Right Arrow 29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90" name="Rectangle 28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91" name="Right Arrow 29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2" name="Right Arrow 29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3" name="Right Arrow 29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4" name="Right Arrow 29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79" name="Freeform 178"/>
            <p:cNvSpPr/>
            <p:nvPr/>
          </p:nvSpPr>
          <p:spPr>
            <a:xfrm>
              <a:off x="2315170" y="4123808"/>
              <a:ext cx="555030" cy="253459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4262502" y="4894275"/>
              <a:ext cx="690498" cy="3127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182" name="Picture 181" descr="ICON_Cloud_Q308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968688" y="2646962"/>
              <a:ext cx="1000344" cy="65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3" name="Down Arrow 182"/>
            <p:cNvSpPr/>
            <p:nvPr/>
          </p:nvSpPr>
          <p:spPr>
            <a:xfrm rot="10800000">
              <a:off x="1470493" y="3293518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2" name="Down Arrow 191"/>
            <p:cNvSpPr/>
            <p:nvPr/>
          </p:nvSpPr>
          <p:spPr>
            <a:xfrm>
              <a:off x="1082728" y="3225653"/>
              <a:ext cx="409006" cy="569068"/>
            </a:xfrm>
            <a:prstGeom prst="downArrow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  <a:alpha val="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02280"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1183807" y="2887442"/>
              <a:ext cx="706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dirty="0">
                  <a:solidFill>
                    <a:srgbClr val="FFFFFF">
                      <a:lumMod val="50000"/>
                    </a:srgbClr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Internet</a:t>
              </a:r>
            </a:p>
          </p:txBody>
        </p:sp>
      </p:grpSp>
      <p:pic>
        <p:nvPicPr>
          <p:cNvPr id="115" name="Picture 114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07" y="3914309"/>
            <a:ext cx="1338279" cy="976481"/>
          </a:xfrm>
          <a:prstGeom prst="rect">
            <a:avLst/>
          </a:prstGeom>
        </p:spPr>
      </p:pic>
      <p:pic>
        <p:nvPicPr>
          <p:cNvPr id="117" name="Picture 116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78" y="3889164"/>
            <a:ext cx="1338279" cy="976481"/>
          </a:xfrm>
          <a:prstGeom prst="rect">
            <a:avLst/>
          </a:prstGeom>
        </p:spPr>
      </p:pic>
      <p:pic>
        <p:nvPicPr>
          <p:cNvPr id="118" name="Picture 117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82" y="4291526"/>
            <a:ext cx="1338279" cy="976481"/>
          </a:xfrm>
          <a:prstGeom prst="rect">
            <a:avLst/>
          </a:prstGeom>
        </p:spPr>
      </p:pic>
      <p:pic>
        <p:nvPicPr>
          <p:cNvPr id="119" name="Picture 118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32" y="4684724"/>
            <a:ext cx="1338279" cy="976481"/>
          </a:xfrm>
          <a:prstGeom prst="rect">
            <a:avLst/>
          </a:prstGeom>
        </p:spPr>
      </p:pic>
      <p:pic>
        <p:nvPicPr>
          <p:cNvPr id="120" name="Picture 119" descr="VMW-ICON-3D-vSWITCH-HYPERVISOR-1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45" y="5130634"/>
            <a:ext cx="1338279" cy="976481"/>
          </a:xfrm>
          <a:prstGeom prst="rect">
            <a:avLst/>
          </a:prstGeom>
        </p:spPr>
      </p:pic>
      <p:pic>
        <p:nvPicPr>
          <p:cNvPr id="121" name="Picture 120" descr="NetworkHypervisor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33" y="2563075"/>
            <a:ext cx="7157899" cy="2760392"/>
          </a:xfrm>
          <a:prstGeom prst="rect">
            <a:avLst/>
          </a:prstGeom>
          <a:effectLst>
            <a:outerShdw blurRad="469900" dist="609600" dir="5400000" sx="96000" sy="96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2" name="Group 121"/>
          <p:cNvGrpSpPr/>
          <p:nvPr/>
        </p:nvGrpSpPr>
        <p:grpSpPr>
          <a:xfrm>
            <a:off x="5339610" y="1428292"/>
            <a:ext cx="1544143" cy="1102671"/>
            <a:chOff x="3826305" y="1278465"/>
            <a:chExt cx="1544143" cy="1102671"/>
          </a:xfrm>
        </p:grpSpPr>
        <p:pic>
          <p:nvPicPr>
            <p:cNvPr id="142" name="Picture 141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305" y="1278465"/>
              <a:ext cx="1544143" cy="1102671"/>
            </a:xfrm>
            <a:prstGeom prst="rect">
              <a:avLst/>
            </a:prstGeom>
            <a:effectLst>
              <a:outerShdw blurRad="330200" dist="11811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43" name="Picture 142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641" y="1727199"/>
              <a:ext cx="295340" cy="295340"/>
            </a:xfrm>
            <a:prstGeom prst="rect">
              <a:avLst/>
            </a:prstGeom>
          </p:spPr>
        </p:pic>
        <p:pic>
          <p:nvPicPr>
            <p:cNvPr id="144" name="Picture 143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374" y="1820331"/>
              <a:ext cx="295340" cy="295340"/>
            </a:xfrm>
            <a:prstGeom prst="rect">
              <a:avLst/>
            </a:prstGeom>
          </p:spPr>
        </p:pic>
        <p:pic>
          <p:nvPicPr>
            <p:cNvPr id="145" name="Picture 144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74" y="1854197"/>
              <a:ext cx="295340" cy="295340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7088391" y="2703396"/>
            <a:ext cx="1544143" cy="1102671"/>
            <a:chOff x="5643361" y="1761605"/>
            <a:chExt cx="1544143" cy="1102671"/>
          </a:xfrm>
        </p:grpSpPr>
        <p:pic>
          <p:nvPicPr>
            <p:cNvPr id="139" name="Picture 138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361" y="1761605"/>
              <a:ext cx="1544143" cy="1102671"/>
            </a:xfrm>
            <a:prstGeom prst="rect">
              <a:avLst/>
            </a:prstGeom>
            <a:effectLst>
              <a:outerShdw blurRad="330200" dist="6858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40" name="Picture 139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484" y="2340864"/>
              <a:ext cx="295340" cy="295340"/>
            </a:xfrm>
            <a:prstGeom prst="rect">
              <a:avLst/>
            </a:prstGeom>
          </p:spPr>
        </p:pic>
        <p:pic>
          <p:nvPicPr>
            <p:cNvPr id="141" name="Picture 140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906" y="2218264"/>
              <a:ext cx="295340" cy="295340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5448882" y="2362700"/>
            <a:ext cx="1544143" cy="1102671"/>
            <a:chOff x="4672969" y="2895599"/>
            <a:chExt cx="1544143" cy="1102671"/>
          </a:xfrm>
        </p:grpSpPr>
        <p:pic>
          <p:nvPicPr>
            <p:cNvPr id="136" name="Picture 135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969" y="2895599"/>
              <a:ext cx="1544143" cy="1102671"/>
            </a:xfrm>
            <a:prstGeom prst="rect">
              <a:avLst/>
            </a:prstGeom>
            <a:effectLst>
              <a:outerShdw blurRad="330200" dist="4699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37" name="Picture 136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40" y="3242730"/>
              <a:ext cx="295340" cy="295340"/>
            </a:xfrm>
            <a:prstGeom prst="rect">
              <a:avLst/>
            </a:prstGeom>
          </p:spPr>
        </p:pic>
        <p:pic>
          <p:nvPicPr>
            <p:cNvPr id="138" name="Picture 137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173" y="3428997"/>
              <a:ext cx="295340" cy="295340"/>
            </a:xfrm>
            <a:prstGeom prst="rect">
              <a:avLst/>
            </a:prstGeom>
          </p:spPr>
        </p:pic>
      </p:grpSp>
      <p:grpSp>
        <p:nvGrpSpPr>
          <p:cNvPr id="125" name="Group 124"/>
          <p:cNvGrpSpPr/>
          <p:nvPr/>
        </p:nvGrpSpPr>
        <p:grpSpPr>
          <a:xfrm>
            <a:off x="3422042" y="2214284"/>
            <a:ext cx="1544143" cy="1102671"/>
            <a:chOff x="1785837" y="1600199"/>
            <a:chExt cx="1544143" cy="1102671"/>
          </a:xfrm>
        </p:grpSpPr>
        <p:pic>
          <p:nvPicPr>
            <p:cNvPr id="133" name="Picture 132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837" y="1600199"/>
              <a:ext cx="1544143" cy="1102671"/>
            </a:xfrm>
            <a:prstGeom prst="rect">
              <a:avLst/>
            </a:prstGeom>
            <a:effectLst>
              <a:outerShdw blurRad="330200" dist="11811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34" name="Picture 133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307" y="1947333"/>
              <a:ext cx="295340" cy="295340"/>
            </a:xfrm>
            <a:prstGeom prst="rect">
              <a:avLst/>
            </a:prstGeom>
          </p:spPr>
        </p:pic>
        <p:pic>
          <p:nvPicPr>
            <p:cNvPr id="135" name="Picture 134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907" y="2142067"/>
              <a:ext cx="295340" cy="295340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4951479" y="3485360"/>
            <a:ext cx="1544143" cy="1102671"/>
            <a:chOff x="2632503" y="2734732"/>
            <a:chExt cx="1544143" cy="1102671"/>
          </a:xfrm>
        </p:grpSpPr>
        <p:pic>
          <p:nvPicPr>
            <p:cNvPr id="130" name="Picture 129" descr="VMW-ICON-3D-CUBE-APP-OS-1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503" y="2734732"/>
              <a:ext cx="1544143" cy="1102671"/>
            </a:xfrm>
            <a:prstGeom prst="rect">
              <a:avLst/>
            </a:prstGeom>
            <a:effectLst>
              <a:outerShdw blurRad="330200" dist="355600" dir="5400000" sx="102000" sy="102000" algn="tl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31" name="Picture 130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08" y="3420533"/>
              <a:ext cx="295340" cy="295340"/>
            </a:xfrm>
            <a:prstGeom prst="rect">
              <a:avLst/>
            </a:prstGeom>
          </p:spPr>
        </p:pic>
        <p:pic>
          <p:nvPicPr>
            <p:cNvPr id="132" name="Picture 131" descr="firewall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774" y="2946399"/>
              <a:ext cx="295340" cy="295340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3192907" y="4382741"/>
            <a:ext cx="1750922" cy="307756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dirty="0">
                <a:solidFill>
                  <a:srgbClr val="00009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Network Hypervisor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-16592" y="1486470"/>
            <a:ext cx="3705596" cy="1087457"/>
          </a:xfrm>
          <a:prstGeom prst="rect">
            <a:avLst/>
          </a:prstGeom>
          <a:noFill/>
          <a:scene3d>
            <a:camera prst="isometricLeftDown">
              <a:rot lat="1392000" lon="2521817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algn="r" defTabSz="50228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717074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Networks</a:t>
            </a:r>
          </a:p>
          <a:p>
            <a:pPr algn="r" defTabSz="50228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717074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Software Containers, Like VMs</a:t>
            </a:r>
          </a:p>
          <a:p>
            <a:pPr algn="r" defTabSz="50228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717074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 Topology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34412" y="5646836"/>
            <a:ext cx="3550882" cy="430867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2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/>
                <a:sym typeface="Gill Sans" charset="0"/>
              </a:rPr>
              <a:t>Physical Network Topology</a:t>
            </a:r>
          </a:p>
        </p:txBody>
      </p:sp>
    </p:spTree>
    <p:extLst>
      <p:ext uri="{BB962C8B-B14F-4D97-AF65-F5344CB8AC3E}">
        <p14:creationId xmlns:p14="http://schemas.microsoft.com/office/powerpoint/2010/main" val="4657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business </a:t>
            </a:r>
            <a:r>
              <a:rPr lang="en-US" dirty="0"/>
              <a:t>l</a:t>
            </a:r>
            <a:r>
              <a:rPr lang="en-US" dirty="0" smtClean="0"/>
              <a:t>eaders want their IT to be like Amazon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25424" y="6461511"/>
            <a:ext cx="450733" cy="149224"/>
          </a:xfrm>
        </p:spPr>
        <p:txBody>
          <a:bodyPr/>
          <a:lstStyle/>
          <a:p>
            <a:pPr algn="ctr"/>
            <a:fld id="{6EA6D8CF-3CDE-4807-BCD2-C9F2B831AAA5}" type="slidenum">
              <a:rPr lang="en-US" smtClean="0"/>
              <a:pPr algn="ctr"/>
              <a:t>2</a:t>
            </a:fld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2013009" y="1561193"/>
            <a:ext cx="5412874" cy="4459320"/>
            <a:chOff x="1703253" y="1282377"/>
            <a:chExt cx="5412873" cy="4459319"/>
          </a:xfrm>
        </p:grpSpPr>
        <p:grpSp>
          <p:nvGrpSpPr>
            <p:cNvPr id="13" name="Group 12"/>
            <p:cNvGrpSpPr/>
            <p:nvPr/>
          </p:nvGrpSpPr>
          <p:grpSpPr>
            <a:xfrm>
              <a:off x="3453418" y="3654692"/>
              <a:ext cx="2852387" cy="2056895"/>
              <a:chOff x="1520455" y="2052362"/>
              <a:chExt cx="3733345" cy="2692168"/>
            </a:xfrm>
          </p:grpSpPr>
          <p:pic>
            <p:nvPicPr>
              <p:cNvPr id="17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1000"/>
              </a:blip>
              <a:srcRect/>
              <a:stretch>
                <a:fillRect/>
              </a:stretch>
            </p:blipFill>
            <p:spPr bwMode="auto">
              <a:xfrm>
                <a:off x="3279148" y="3043994"/>
                <a:ext cx="1974652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88000"/>
              </a:blip>
              <a:srcRect/>
              <a:stretch>
                <a:fillRect/>
              </a:stretch>
            </p:blipFill>
            <p:spPr bwMode="auto">
              <a:xfrm>
                <a:off x="2398188" y="3488112"/>
                <a:ext cx="1974652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94000"/>
              </a:blip>
              <a:srcRect/>
              <a:stretch>
                <a:fillRect/>
              </a:stretch>
            </p:blipFill>
            <p:spPr bwMode="auto">
              <a:xfrm>
                <a:off x="2348245" y="2052362"/>
                <a:ext cx="1974652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73000"/>
              </a:blip>
              <a:srcRect/>
              <a:stretch>
                <a:fillRect/>
              </a:stretch>
            </p:blipFill>
            <p:spPr bwMode="auto">
              <a:xfrm>
                <a:off x="1520455" y="2922853"/>
                <a:ext cx="1974652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0" descr="ICON_Datacenter_wStorage_3up_Q4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21707" y="2379060"/>
                <a:ext cx="1335350" cy="1647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6" descr="ICON_Datacenter_wStorage_3up_Q4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72291" y="2827059"/>
                <a:ext cx="1335350" cy="1647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990779" y="4904448"/>
              <a:ext cx="121038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3333"/>
                  </a:solidFill>
                </a:rPr>
                <a:t>No IT</a:t>
              </a:r>
            </a:p>
          </p:txBody>
        </p:sp>
        <p:cxnSp>
          <p:nvCxnSpPr>
            <p:cNvPr id="15" name="Straight Arrow Connector 14"/>
            <p:cNvCxnSpPr>
              <a:endCxn id="10" idx="1"/>
            </p:cNvCxnSpPr>
            <p:nvPr/>
          </p:nvCxnSpPr>
          <p:spPr bwMode="auto">
            <a:xfrm>
              <a:off x="1703253" y="3607031"/>
              <a:ext cx="416126" cy="1143"/>
            </a:xfrm>
            <a:prstGeom prst="straightConnector1">
              <a:avLst/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506890" y="5356975"/>
              <a:ext cx="144423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33333"/>
                  </a:solidFill>
                  <a:latin typeface="+mn-lt"/>
                  <a:ea typeface="+mn-ea"/>
                </a:rPr>
                <a:t>Outsourced</a:t>
              </a:r>
            </a:p>
          </p:txBody>
        </p:sp>
        <p:sp>
          <p:nvSpPr>
            <p:cNvPr id="10" name="Decision 9"/>
            <p:cNvSpPr/>
            <p:nvPr/>
          </p:nvSpPr>
          <p:spPr>
            <a:xfrm>
              <a:off x="2119379" y="3333051"/>
              <a:ext cx="989185" cy="550247"/>
            </a:xfrm>
            <a:prstGeom prst="flowChartDecision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/>
              </a:solidFill>
            </a:ln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453418" y="1377590"/>
              <a:ext cx="2852386" cy="2056895"/>
              <a:chOff x="3167410" y="2031907"/>
              <a:chExt cx="3733344" cy="2692168"/>
            </a:xfrm>
          </p:grpSpPr>
          <p:pic>
            <p:nvPicPr>
              <p:cNvPr id="28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1000"/>
              </a:blip>
              <a:srcRect/>
              <a:stretch>
                <a:fillRect/>
              </a:stretch>
            </p:blipFill>
            <p:spPr bwMode="auto">
              <a:xfrm>
                <a:off x="4926103" y="3023539"/>
                <a:ext cx="1974651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88000"/>
              </a:blip>
              <a:srcRect/>
              <a:stretch>
                <a:fillRect/>
              </a:stretch>
            </p:blipFill>
            <p:spPr bwMode="auto">
              <a:xfrm>
                <a:off x="4045143" y="3467657"/>
                <a:ext cx="1974651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94000"/>
              </a:blip>
              <a:srcRect/>
              <a:stretch>
                <a:fillRect/>
              </a:stretch>
            </p:blipFill>
            <p:spPr bwMode="auto">
              <a:xfrm>
                <a:off x="3995200" y="2031907"/>
                <a:ext cx="1974651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alphaModFix amt="73000"/>
              </a:blip>
              <a:srcRect/>
              <a:stretch>
                <a:fillRect/>
              </a:stretch>
            </p:blipFill>
            <p:spPr bwMode="auto">
              <a:xfrm>
                <a:off x="3167410" y="2902398"/>
                <a:ext cx="1974651" cy="1256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31" descr="ICON_Datacenter_wStorage_3up_Q4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668662" y="2358605"/>
                <a:ext cx="1335350" cy="1647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6" descr="ICON_Datacenter_wStorage_3up_Q4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13525" y="2720828"/>
                <a:ext cx="1335350" cy="1647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850240" y="1805952"/>
              <a:ext cx="150714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3333"/>
                  </a:solidFill>
                </a:rPr>
                <a:t>New IT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46979" y="1282377"/>
              <a:ext cx="176914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33333"/>
                  </a:solidFill>
                  <a:latin typeface="+mn-lt"/>
                  <a:ea typeface="+mn-ea"/>
                </a:rPr>
                <a:t>Internal/Hybrid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88734" y="3377139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333333"/>
                  </a:solidFill>
                </a:rPr>
                <a:t>or</a:t>
              </a:r>
            </a:p>
          </p:txBody>
        </p:sp>
        <p:cxnSp>
          <p:nvCxnSpPr>
            <p:cNvPr id="9" name="Elbow Connector 8"/>
            <p:cNvCxnSpPr>
              <a:stCxn id="10" idx="0"/>
              <a:endCxn id="31" idx="1"/>
            </p:cNvCxnSpPr>
            <p:nvPr/>
          </p:nvCxnSpPr>
          <p:spPr>
            <a:xfrm rot="5400000" flipH="1" flipV="1">
              <a:off x="2628490" y="2508123"/>
              <a:ext cx="810410" cy="839446"/>
            </a:xfrm>
            <a:prstGeom prst="bentConnector2">
              <a:avLst/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7" name="Elbow Connector 46"/>
            <p:cNvCxnSpPr/>
            <p:nvPr/>
          </p:nvCxnSpPr>
          <p:spPr>
            <a:xfrm rot="16200000" flipH="1">
              <a:off x="2646045" y="3895144"/>
              <a:ext cx="754156" cy="823259"/>
            </a:xfrm>
            <a:prstGeom prst="bentConnector2">
              <a:avLst/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48" name="Rectangle 47"/>
          <p:cNvSpPr/>
          <p:nvPr/>
        </p:nvSpPr>
        <p:spPr>
          <a:xfrm>
            <a:off x="3795284" y="3965325"/>
            <a:ext cx="3391808" cy="2013643"/>
          </a:xfrm>
          <a:prstGeom prst="rect">
            <a:avLst/>
          </a:prstGeom>
          <a:solidFill>
            <a:srgbClr val="FFFFFF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 smtClean="0"/>
          </a:p>
        </p:txBody>
      </p:sp>
      <p:grpSp>
        <p:nvGrpSpPr>
          <p:cNvPr id="64" name="Group 63"/>
          <p:cNvGrpSpPr/>
          <p:nvPr/>
        </p:nvGrpSpPr>
        <p:grpSpPr>
          <a:xfrm>
            <a:off x="6380938" y="1511432"/>
            <a:ext cx="4289277" cy="3753181"/>
            <a:chOff x="6071181" y="1712791"/>
            <a:chExt cx="4289277" cy="3753181"/>
          </a:xfrm>
        </p:grpSpPr>
        <p:sp>
          <p:nvSpPr>
            <p:cNvPr id="36" name="Decision 35"/>
            <p:cNvSpPr/>
            <p:nvPr/>
          </p:nvSpPr>
          <p:spPr>
            <a:xfrm>
              <a:off x="8399254" y="3301411"/>
              <a:ext cx="989185" cy="550247"/>
            </a:xfrm>
            <a:prstGeom prst="flowChartDecision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/>
              </a:solidFill>
            </a:ln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438287" y="4241028"/>
              <a:ext cx="2922171" cy="1224944"/>
              <a:chOff x="337174" y="4628268"/>
              <a:chExt cx="2922171" cy="122494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337174" y="4628268"/>
                <a:ext cx="2922171" cy="1224944"/>
              </a:xfrm>
              <a:prstGeom prst="roundRect">
                <a:avLst/>
              </a:prstGeom>
              <a:solidFill>
                <a:schemeClr val="tx2"/>
              </a:solidFill>
              <a:ln w="5715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2988" y="4880257"/>
                <a:ext cx="26072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Hardware Defined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Data Center (HDDC)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438287" y="1712791"/>
              <a:ext cx="2922171" cy="1224944"/>
              <a:chOff x="5437659" y="4903649"/>
              <a:chExt cx="2922171" cy="1224944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5437659" y="4903649"/>
                <a:ext cx="2922171" cy="1224944"/>
              </a:xfrm>
              <a:prstGeom prst="roundRect">
                <a:avLst/>
              </a:prstGeom>
              <a:solidFill>
                <a:schemeClr val="bg1"/>
              </a:solidFill>
              <a:ln w="5715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603113" y="5125338"/>
                <a:ext cx="25930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333333"/>
                    </a:solidFill>
                  </a:rPr>
                  <a:t>Software Defined</a:t>
                </a:r>
              </a:p>
              <a:p>
                <a:pPr algn="ctr"/>
                <a:r>
                  <a:rPr lang="en-US" sz="2000" b="1" dirty="0">
                    <a:solidFill>
                      <a:srgbClr val="333333"/>
                    </a:solidFill>
                  </a:rPr>
                  <a:t>Data Center (SDDC)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8670524" y="335070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333333"/>
                  </a:solidFill>
                </a:rPr>
                <a:t>or</a:t>
              </a:r>
            </a:p>
          </p:txBody>
        </p:sp>
        <p:cxnSp>
          <p:nvCxnSpPr>
            <p:cNvPr id="44" name="Elbow Connector 43"/>
            <p:cNvCxnSpPr>
              <a:endCxn id="36" idx="1"/>
            </p:cNvCxnSpPr>
            <p:nvPr/>
          </p:nvCxnSpPr>
          <p:spPr>
            <a:xfrm>
              <a:off x="6071181" y="2803610"/>
              <a:ext cx="2328073" cy="772925"/>
            </a:xfrm>
            <a:prstGeom prst="bentConnector3">
              <a:avLst>
                <a:gd name="adj1" fmla="val 50000"/>
              </a:avLst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57" name="Straight Arrow Connector 56"/>
            <p:cNvCxnSpPr>
              <a:stCxn id="36" idx="2"/>
              <a:endCxn id="54" idx="0"/>
            </p:cNvCxnSpPr>
            <p:nvPr/>
          </p:nvCxnSpPr>
          <p:spPr>
            <a:xfrm>
              <a:off x="8893847" y="3851658"/>
              <a:ext cx="5526" cy="389370"/>
            </a:xfrm>
            <a:prstGeom prst="straightConnector1">
              <a:avLst/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2" name="Straight Arrow Connector 61"/>
            <p:cNvCxnSpPr>
              <a:stCxn id="36" idx="0"/>
              <a:endCxn id="55" idx="2"/>
            </p:cNvCxnSpPr>
            <p:nvPr/>
          </p:nvCxnSpPr>
          <p:spPr>
            <a:xfrm flipV="1">
              <a:off x="8893847" y="2937735"/>
              <a:ext cx="5526" cy="363676"/>
            </a:xfrm>
            <a:prstGeom prst="straightConnector1">
              <a:avLst/>
            </a:prstGeom>
            <a:solidFill>
              <a:srgbClr val="0095D3"/>
            </a:solidFill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2330" y="2323417"/>
            <a:ext cx="2137975" cy="19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198E-6 -9.35618E-7 L -0.40042 0.08638 " pathEditMode="relative" ptsTypes="AA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/>
          <p:cNvSpPr txBox="1"/>
          <p:nvPr/>
        </p:nvSpPr>
        <p:spPr>
          <a:xfrm>
            <a:off x="1540008" y="1850931"/>
            <a:ext cx="8229600" cy="609600"/>
          </a:xfrm>
          <a:prstGeom prst="rect">
            <a:avLst/>
          </a:prstGeom>
          <a:solidFill>
            <a:schemeClr val="accent5"/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chemeClr val="tx2"/>
                </a:solidFill>
              </a:rPr>
              <a:t>L2 or L3 or Any </a:t>
            </a:r>
            <a:r>
              <a:rPr lang="en-US" sz="3200" dirty="0">
                <a:solidFill>
                  <a:schemeClr val="tx2"/>
                </a:solidFill>
              </a:rPr>
              <a:t>C</a:t>
            </a:r>
            <a:r>
              <a:rPr lang="en-US" sz="3200" dirty="0" smtClean="0">
                <a:solidFill>
                  <a:schemeClr val="tx2"/>
                </a:solidFill>
              </a:rPr>
              <a:t>ombination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40008" y="2689131"/>
            <a:ext cx="822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Only </a:t>
            </a:r>
            <a:r>
              <a:rPr lang="en-US" sz="3200" smtClean="0">
                <a:solidFill>
                  <a:srgbClr val="000000"/>
                </a:solidFill>
              </a:rPr>
              <a:t>TWO Requirements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577128" y="3603531"/>
            <a:ext cx="3505200" cy="609600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IP Fabric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264408" y="3603531"/>
            <a:ext cx="3505200" cy="609600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MTU</a:t>
            </a:r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of 1600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NSX is AGNOSTIC to Underlay Network </a:t>
            </a:r>
            <a:r>
              <a:rPr lang="en-US" dirty="0" smtClean="0"/>
              <a:t>Topology or HW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CAC-Deploy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730" y="293584"/>
            <a:ext cx="10218745" cy="574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541106" y="1319875"/>
            <a:ext cx="7962378" cy="4737282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Resulting Software Defined Data Center Deployed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454354" y="2689692"/>
            <a:ext cx="5236905" cy="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61488" y="4172149"/>
            <a:ext cx="7234634" cy="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32949" y="5677021"/>
            <a:ext cx="5258310" cy="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063256" y="1507193"/>
            <a:ext cx="1061431" cy="926490"/>
            <a:chOff x="1018665" y="1984645"/>
            <a:chExt cx="1061431" cy="926490"/>
          </a:xfrm>
        </p:grpSpPr>
        <p:pic>
          <p:nvPicPr>
            <p:cNvPr id="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14407" y="1502635"/>
            <a:ext cx="1061431" cy="926490"/>
            <a:chOff x="1018665" y="1984645"/>
            <a:chExt cx="1061431" cy="926490"/>
          </a:xfrm>
        </p:grpSpPr>
        <p:pic>
          <p:nvPicPr>
            <p:cNvPr id="1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16977" y="3003435"/>
            <a:ext cx="1061431" cy="926490"/>
            <a:chOff x="1018665" y="1984645"/>
            <a:chExt cx="1061431" cy="926490"/>
          </a:xfrm>
        </p:grpSpPr>
        <p:pic>
          <p:nvPicPr>
            <p:cNvPr id="1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9547" y="4440052"/>
            <a:ext cx="1061431" cy="926490"/>
            <a:chOff x="1018665" y="1984645"/>
            <a:chExt cx="1061431" cy="926490"/>
          </a:xfrm>
        </p:grpSpPr>
        <p:pic>
          <p:nvPicPr>
            <p:cNvPr id="17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623616" y="1812152"/>
            <a:ext cx="1091616" cy="2711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Web Tier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52155" y="3305817"/>
            <a:ext cx="1091616" cy="2711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App Tier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9347" y="4749560"/>
            <a:ext cx="1091616" cy="2711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DB Tier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20681" y="2589809"/>
            <a:ext cx="777688" cy="2068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L3 Subnet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0681" y="4076341"/>
            <a:ext cx="777688" cy="2068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L3 Subnet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20681" y="5577159"/>
            <a:ext cx="777688" cy="2068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L3 Subnet</a:t>
            </a:r>
          </a:p>
        </p:txBody>
      </p:sp>
      <p:pic>
        <p:nvPicPr>
          <p:cNvPr id="28" name="Picture 27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89" y="3996805"/>
            <a:ext cx="664253" cy="403347"/>
          </a:xfrm>
          <a:prstGeom prst="rect">
            <a:avLst/>
          </a:prstGeom>
        </p:spPr>
      </p:pic>
      <p:pic>
        <p:nvPicPr>
          <p:cNvPr id="30" name="Picture 29" descr="04_ISO_Icon_NSX_Firewall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98" y="2507099"/>
            <a:ext cx="681256" cy="384874"/>
          </a:xfrm>
          <a:prstGeom prst="rect">
            <a:avLst/>
          </a:prstGeom>
        </p:spPr>
      </p:pic>
      <p:pic>
        <p:nvPicPr>
          <p:cNvPr id="31" name="Picture 30" descr="04_ISO_Icon_NSX_Firewall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26" y="2509676"/>
            <a:ext cx="681256" cy="384874"/>
          </a:xfrm>
          <a:prstGeom prst="rect">
            <a:avLst/>
          </a:prstGeom>
        </p:spPr>
      </p:pic>
      <p:pic>
        <p:nvPicPr>
          <p:cNvPr id="32" name="Picture 31" descr="04_ISO_Icon_NSX_Firewall_G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82" y="3996220"/>
            <a:ext cx="681256" cy="384874"/>
          </a:xfrm>
          <a:prstGeom prst="rect">
            <a:avLst/>
          </a:prstGeom>
        </p:spPr>
      </p:pic>
      <p:pic>
        <p:nvPicPr>
          <p:cNvPr id="33" name="Picture 32" descr="04_ISO_Icon_NSX_Firewall_G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49" y="5504167"/>
            <a:ext cx="681256" cy="384874"/>
          </a:xfrm>
          <a:prstGeom prst="rect">
            <a:avLst/>
          </a:prstGeom>
        </p:spPr>
      </p:pic>
      <p:pic>
        <p:nvPicPr>
          <p:cNvPr id="34" name="Picture 33" descr="02_ISO_Icon_NSX_Router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44" y="2582027"/>
            <a:ext cx="494216" cy="262397"/>
          </a:xfrm>
          <a:prstGeom prst="rect">
            <a:avLst/>
          </a:prstGeom>
        </p:spPr>
      </p:pic>
      <p:pic>
        <p:nvPicPr>
          <p:cNvPr id="35" name="Picture 34" descr="02_ISO_Icon_NSX_Router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69" y="2577469"/>
            <a:ext cx="494216" cy="262397"/>
          </a:xfrm>
          <a:prstGeom prst="rect">
            <a:avLst/>
          </a:prstGeom>
        </p:spPr>
      </p:pic>
      <p:pic>
        <p:nvPicPr>
          <p:cNvPr id="36" name="Picture 35" descr="02_ISO_Icon_NSX_Router_G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31" y="5562249"/>
            <a:ext cx="494216" cy="262397"/>
          </a:xfrm>
          <a:prstGeom prst="rect">
            <a:avLst/>
          </a:prstGeom>
        </p:spPr>
      </p:pic>
      <p:pic>
        <p:nvPicPr>
          <p:cNvPr id="29" name="Picture 28" descr="02_ISO_Icon_NSX_Router_G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63" y="4056284"/>
            <a:ext cx="494216" cy="262397"/>
          </a:xfrm>
          <a:prstGeom prst="rect">
            <a:avLst/>
          </a:prstGeom>
        </p:spPr>
      </p:pic>
      <p:pic>
        <p:nvPicPr>
          <p:cNvPr id="38" name="Picture 37" descr="02_ISO_Icon_NSX_Router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33" y="3909685"/>
            <a:ext cx="872345" cy="524928"/>
          </a:xfrm>
          <a:prstGeom prst="rect">
            <a:avLst/>
          </a:prstGeom>
        </p:spPr>
      </p:pic>
      <p:cxnSp>
        <p:nvCxnSpPr>
          <p:cNvPr id="40" name="Straight Connector 39"/>
          <p:cNvCxnSpPr>
            <a:endCxn id="38" idx="0"/>
          </p:cNvCxnSpPr>
          <p:nvPr/>
        </p:nvCxnSpPr>
        <p:spPr>
          <a:xfrm>
            <a:off x="7684124" y="2675423"/>
            <a:ext cx="1140282" cy="123426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8" idx="2"/>
          </p:cNvCxnSpPr>
          <p:nvPr/>
        </p:nvCxnSpPr>
        <p:spPr>
          <a:xfrm flipV="1">
            <a:off x="7669854" y="4434613"/>
            <a:ext cx="1154552" cy="125155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90" y="2515414"/>
            <a:ext cx="664253" cy="403347"/>
          </a:xfrm>
          <a:prstGeom prst="rect">
            <a:avLst/>
          </a:prstGeom>
        </p:spPr>
      </p:pic>
      <p:pic>
        <p:nvPicPr>
          <p:cNvPr id="46" name="Picture 45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90" y="5504753"/>
            <a:ext cx="664253" cy="40334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16200000">
            <a:off x="306822" y="3538710"/>
            <a:ext cx="2461433" cy="2782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4"/>
                </a:solidFill>
              </a:rPr>
              <a:t>All Software Construct</a:t>
            </a:r>
          </a:p>
        </p:txBody>
      </p:sp>
      <p:pic>
        <p:nvPicPr>
          <p:cNvPr id="62" name="Picture 61" descr="12_ISO_Icon_Generic_TopofRac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90" y="6034651"/>
            <a:ext cx="1215137" cy="897021"/>
          </a:xfrm>
          <a:prstGeom prst="rect">
            <a:avLst/>
          </a:prstGeom>
        </p:spPr>
      </p:pic>
      <p:pic>
        <p:nvPicPr>
          <p:cNvPr id="63" name="Picture 62" descr="12_ISO_Icon_Generic_TopofRac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44" y="6030092"/>
            <a:ext cx="1215137" cy="897021"/>
          </a:xfrm>
          <a:prstGeom prst="rect">
            <a:avLst/>
          </a:prstGeom>
        </p:spPr>
      </p:pic>
      <p:pic>
        <p:nvPicPr>
          <p:cNvPr id="64" name="Picture 63" descr="12_ISO_Icon_Generic_TopofRac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98" y="6025533"/>
            <a:ext cx="1215137" cy="897021"/>
          </a:xfrm>
          <a:prstGeom prst="rect">
            <a:avLst/>
          </a:prstGeom>
        </p:spPr>
      </p:pic>
      <p:pic>
        <p:nvPicPr>
          <p:cNvPr id="65" name="Picture 64" descr="12_ISO_Icon_Generic_TopofRac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52" y="6020974"/>
            <a:ext cx="1215137" cy="89702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497483" y="6399610"/>
            <a:ext cx="1241447" cy="192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Physical Network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968377" y="3802668"/>
            <a:ext cx="278255" cy="1569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solidFill>
                  <a:srgbClr val="6DB33F"/>
                </a:solidFill>
              </a:rPr>
              <a:t>NAT</a:t>
            </a:r>
          </a:p>
        </p:txBody>
      </p:sp>
      <p:pic>
        <p:nvPicPr>
          <p:cNvPr id="68" name="Picture 67" descr="14_ISO_Icon_Generic_Rout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32" y="3923535"/>
            <a:ext cx="822726" cy="418330"/>
          </a:xfrm>
          <a:prstGeom prst="rect">
            <a:avLst/>
          </a:prstGeom>
        </p:spPr>
      </p:pic>
      <p:pic>
        <p:nvPicPr>
          <p:cNvPr id="53" name="Picture 52" descr="VMW-ICON-3D-FIREWALL-10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346" y="3740905"/>
            <a:ext cx="1316125" cy="602406"/>
          </a:xfrm>
          <a:prstGeom prst="rect">
            <a:avLst/>
          </a:prstGeom>
        </p:spPr>
      </p:pic>
      <p:pic>
        <p:nvPicPr>
          <p:cNvPr id="54" name="Picture 53" descr="ICON_Cloud_Q308"/>
          <p:cNvPicPr>
            <a:picLocks noChangeAspect="1" noChangeArrowheads="1"/>
          </p:cNvPicPr>
          <p:nvPr/>
        </p:nvPicPr>
        <p:blipFill>
          <a:blip r:embed="rId11" cstate="print">
            <a:grayscl/>
          </a:blip>
          <a:srcRect/>
          <a:stretch>
            <a:fillRect/>
          </a:stretch>
        </p:blipFill>
        <p:spPr bwMode="auto">
          <a:xfrm>
            <a:off x="10300679" y="2818887"/>
            <a:ext cx="1000344" cy="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Down Arrow 54"/>
          <p:cNvSpPr/>
          <p:nvPr/>
        </p:nvSpPr>
        <p:spPr>
          <a:xfrm rot="10800000">
            <a:off x="10802484" y="3465443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02280"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/>
              <a:cs typeface="ヒラギノ角ゴ ProN W3" charset="-128"/>
              <a:sym typeface="Gill Sans" charset="0"/>
            </a:endParaRPr>
          </a:p>
        </p:txBody>
      </p:sp>
      <p:sp>
        <p:nvSpPr>
          <p:cNvPr id="56" name="Down Arrow 55"/>
          <p:cNvSpPr/>
          <p:nvPr/>
        </p:nvSpPr>
        <p:spPr>
          <a:xfrm>
            <a:off x="10414719" y="3397578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02280"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/>
              <a:cs typeface="ヒラギノ角ゴ ProN W3" charset="-128"/>
              <a:sym typeface="Gill San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87968" y="3096356"/>
            <a:ext cx="463758" cy="1712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175410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A Virtual Network?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4644388" y="3654401"/>
            <a:ext cx="3317186" cy="1875640"/>
            <a:chOff x="2734599" y="3369735"/>
            <a:chExt cx="3317186" cy="1875640"/>
          </a:xfrm>
        </p:grpSpPr>
        <p:pic>
          <p:nvPicPr>
            <p:cNvPr id="208" name="Picture 207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09" name="Picture 208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10" name="Group 209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5" name="Rectangle 23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6" name="Right Arrow 23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7" name="Right Arrow 23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8" name="Right Arrow 23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9" name="Right Arrow 23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0" name="Rectangle 22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1" name="Right Arrow 23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2" name="Right Arrow 23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3" name="Right Arrow 23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4" name="Right Arrow 23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2" name="Freeform 211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15" name="Picture 214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16" name="Picture 215" descr="VMW-ICON-3D-PHYSICAL-NETWORK-102.png"/>
            <p:cNvPicPr>
              <a:picLocks noChangeAspect="1"/>
            </p:cNvPicPr>
            <p:nvPr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17" name="Group 216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5" name="Rectangle 22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6" name="Right Arrow 22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7" name="Right Arrow 22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8" name="Right Arrow 22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9" name="Right Arrow 22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0" name="Rectangle 21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1" name="Right Arrow 22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2" name="Right Arrow 22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3" name="Right Arrow 22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4" name="Right Arrow 22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9" name="Freeform 218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99" name="Picture 98" descr="ICON_Server_Rack_Q308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7924059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0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66" name="Picture 16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7908491" y="2143074"/>
            <a:ext cx="2199296" cy="1734562"/>
          </a:xfrm>
          <a:prstGeom prst="rect">
            <a:avLst/>
          </a:prstGeom>
          <a:noFill/>
        </p:spPr>
      </p:pic>
      <p:pic>
        <p:nvPicPr>
          <p:cNvPr id="167" name="Picture 166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9964" y="2445417"/>
            <a:ext cx="2042913" cy="1214101"/>
          </a:xfrm>
          <a:prstGeom prst="rect">
            <a:avLst/>
          </a:prstGeom>
          <a:noFill/>
        </p:spPr>
      </p:pic>
      <p:sp>
        <p:nvSpPr>
          <p:cNvPr id="168" name="TextBox 167"/>
          <p:cNvSpPr txBox="1"/>
          <p:nvPr/>
        </p:nvSpPr>
        <p:spPr>
          <a:xfrm>
            <a:off x="7856781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 flipV="1">
            <a:off x="7908920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9011419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9011419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7830904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220026" y="5154265"/>
            <a:ext cx="21515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Network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3721656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V="1">
            <a:off x="7942428" y="4226077"/>
            <a:ext cx="848707" cy="353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7" name="Picture 176" descr="ICON_Server_Rack_Q308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2542413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17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2526845" y="4105482"/>
            <a:ext cx="2199296" cy="1734562"/>
          </a:xfrm>
          <a:prstGeom prst="rect">
            <a:avLst/>
          </a:prstGeom>
          <a:noFill/>
        </p:spPr>
      </p:pic>
      <p:pic>
        <p:nvPicPr>
          <p:cNvPr id="179" name="Picture 178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8318" y="4407825"/>
            <a:ext cx="2042913" cy="1214101"/>
          </a:xfrm>
          <a:prstGeom prst="rect">
            <a:avLst/>
          </a:prstGeom>
          <a:noFill/>
        </p:spPr>
      </p:pic>
      <p:sp>
        <p:nvSpPr>
          <p:cNvPr id="180" name="TextBox 179"/>
          <p:cNvSpPr txBox="1"/>
          <p:nvPr/>
        </p:nvSpPr>
        <p:spPr>
          <a:xfrm>
            <a:off x="2475136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3629773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 flipH="1" flipV="1">
            <a:off x="2527274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3629773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2446108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grpSp>
        <p:nvGrpSpPr>
          <p:cNvPr id="185" name="Group 184"/>
          <p:cNvGrpSpPr/>
          <p:nvPr/>
        </p:nvGrpSpPr>
        <p:grpSpPr>
          <a:xfrm>
            <a:off x="2403774" y="2539771"/>
            <a:ext cx="3106244" cy="2212575"/>
            <a:chOff x="493985" y="2255103"/>
            <a:chExt cx="3106244" cy="2212575"/>
          </a:xfrm>
        </p:grpSpPr>
        <p:pic>
          <p:nvPicPr>
            <p:cNvPr id="187" name="Picture 186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>
              <a:fillRect/>
            </a:stretch>
          </p:blipFill>
          <p:spPr bwMode="auto">
            <a:xfrm>
              <a:off x="613777" y="2741117"/>
              <a:ext cx="2199300" cy="1726561"/>
            </a:xfrm>
            <a:prstGeom prst="rect">
              <a:avLst/>
            </a:prstGeom>
            <a:noFill/>
          </p:spPr>
        </p:pic>
        <p:pic>
          <p:nvPicPr>
            <p:cNvPr id="188" name="Picture 187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223731" y="2973978"/>
              <a:ext cx="902217" cy="634842"/>
            </a:xfrm>
            <a:prstGeom prst="rect">
              <a:avLst/>
            </a:prstGeom>
            <a:noFill/>
          </p:spPr>
        </p:pic>
        <p:pic>
          <p:nvPicPr>
            <p:cNvPr id="189" name="Picture 188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grayscl/>
            </a:blip>
            <a:srcRect/>
            <a:stretch>
              <a:fillRect/>
            </a:stretch>
          </p:blipFill>
          <p:spPr bwMode="auto">
            <a:xfrm>
              <a:off x="681592" y="3164796"/>
              <a:ext cx="902217" cy="621216"/>
            </a:xfrm>
            <a:prstGeom prst="rect">
              <a:avLst/>
            </a:prstGeom>
            <a:noFill/>
          </p:spPr>
        </p:pic>
        <p:sp>
          <p:nvSpPr>
            <p:cNvPr id="190" name="TextBox 189"/>
            <p:cNvSpPr txBox="1"/>
            <p:nvPr/>
          </p:nvSpPr>
          <p:spPr>
            <a:xfrm>
              <a:off x="681592" y="3353092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pic>
          <p:nvPicPr>
            <p:cNvPr id="191" name="Picture 190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776328" y="3158206"/>
              <a:ext cx="902217" cy="627873"/>
            </a:xfrm>
            <a:prstGeom prst="rect">
              <a:avLst/>
            </a:prstGeom>
            <a:noFill/>
          </p:spPr>
        </p:pic>
        <p:pic>
          <p:nvPicPr>
            <p:cNvPr id="192" name="Picture 191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grayscl/>
              <a:alphaModFix/>
            </a:blip>
            <a:srcRect/>
            <a:stretch>
              <a:fillRect/>
            </a:stretch>
          </p:blipFill>
          <p:spPr bwMode="auto">
            <a:xfrm>
              <a:off x="1206392" y="3353092"/>
              <a:ext cx="902217" cy="672285"/>
            </a:xfrm>
            <a:prstGeom prst="rect">
              <a:avLst/>
            </a:prstGeom>
            <a:noFill/>
          </p:spPr>
        </p:pic>
        <p:cxnSp>
          <p:nvCxnSpPr>
            <p:cNvPr id="193" name="Straight Connector 192"/>
            <p:cNvCxnSpPr/>
            <p:nvPr/>
          </p:nvCxnSpPr>
          <p:spPr bwMode="auto">
            <a:xfrm>
              <a:off x="1713425" y="3560013"/>
              <a:ext cx="0" cy="90766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1712358" y="3157297"/>
              <a:ext cx="1088854" cy="40271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613777" y="3136407"/>
              <a:ext cx="1087788" cy="42360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493985" y="3882139"/>
              <a:ext cx="102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User Space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028299" y="3429590"/>
              <a:ext cx="866114" cy="276999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502280">
                <a:defRPr/>
              </a:pPr>
              <a:r>
                <a:rPr lang="en-US" sz="1200" b="1" dirty="0">
                  <a:solidFill>
                    <a:srgbClr val="333333"/>
                  </a:solidFill>
                  <a:latin typeface="Calibri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231978" y="3578224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1658757" y="2255103"/>
              <a:ext cx="1787177" cy="88602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  <a:gd name="connsiteX0" fmla="*/ 710 w 1787177"/>
                <a:gd name="connsiteY0" fmla="*/ 1707135 h 1707135"/>
                <a:gd name="connsiteX1" fmla="*/ 1768 w 1787177"/>
                <a:gd name="connsiteY1" fmla="*/ 963530 h 1707135"/>
                <a:gd name="connsiteX2" fmla="*/ 1787177 w 1787177"/>
                <a:gd name="connsiteY2" fmla="*/ 0 h 170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7177" h="1707135">
                  <a:moveTo>
                    <a:pt x="710" y="1707135"/>
                  </a:moveTo>
                  <a:cubicBezTo>
                    <a:pt x="-2112" y="1462251"/>
                    <a:pt x="4590" y="1208414"/>
                    <a:pt x="1768" y="963530"/>
                  </a:cubicBezTo>
                  <a:lnTo>
                    <a:pt x="1787177" y="0"/>
                  </a:lnTo>
                </a:path>
              </a:pathLst>
            </a:custGeom>
            <a:ln w="76200" cmpd="sng">
              <a:solidFill>
                <a:srgbClr val="1D3BFF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217557" y="2302933"/>
              <a:ext cx="1382672" cy="99059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910" h="1396746">
                  <a:moveTo>
                    <a:pt x="710" y="1396746"/>
                  </a:moveTo>
                  <a:cubicBezTo>
                    <a:pt x="-2112" y="1151862"/>
                    <a:pt x="4590" y="898025"/>
                    <a:pt x="1768" y="653141"/>
                  </a:cubicBezTo>
                  <a:lnTo>
                    <a:pt x="1219910" y="0"/>
                  </a:lnTo>
                </a:path>
              </a:pathLst>
            </a:custGeom>
            <a:ln w="76200" cmpd="sng">
              <a:solidFill>
                <a:srgbClr val="1D3BFF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79" name="Picture 78" descr="03_ISO_Icon_NSX_Switch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80" name="Picture 79" descr="02_ISO_Icon_NSX_Router_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81" name="Picture 80" descr="04_ISO_Icon_NSX_Firewall_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82" name="Picture 81" descr="05_ISO_Icon_NSX_LoadBalancer_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63" name="Straight Connector 162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67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80" name="Picture 79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81" name="Picture 80" descr="02_ISO_Icon_NSX_Router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82" name="Picture 81" descr="04_ISO_Icon_NSX_Firewall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83" name="Picture 82" descr="05_ISO_Icon_NSX_LoadBalancer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A Virtual Network?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4644388" y="3654401"/>
            <a:ext cx="3317186" cy="1875640"/>
            <a:chOff x="2734599" y="3369735"/>
            <a:chExt cx="3317186" cy="1875640"/>
          </a:xfrm>
        </p:grpSpPr>
        <p:pic>
          <p:nvPicPr>
            <p:cNvPr id="208" name="Picture 207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09" name="Picture 208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10" name="Group 209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5" name="Rectangle 23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6" name="Right Arrow 23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7" name="Right Arrow 23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8" name="Right Arrow 23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9" name="Right Arrow 23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0" name="Rectangle 22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1" name="Right Arrow 23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2" name="Right Arrow 23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3" name="Right Arrow 23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4" name="Right Arrow 23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2" name="Freeform 211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15" name="Picture 214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16" name="Picture 215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17" name="Group 216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5" name="Rectangle 22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6" name="Right Arrow 22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7" name="Right Arrow 22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8" name="Right Arrow 22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9" name="Right Arrow 22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0" name="Rectangle 21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1" name="Right Arrow 22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2" name="Right Arrow 22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3" name="Right Arrow 22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4" name="Right Arrow 22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9" name="Freeform 218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99" name="Picture 98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7924059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16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08491" y="2143074"/>
            <a:ext cx="2199296" cy="1734562"/>
          </a:xfrm>
          <a:prstGeom prst="rect">
            <a:avLst/>
          </a:prstGeom>
          <a:noFill/>
        </p:spPr>
      </p:pic>
      <p:pic>
        <p:nvPicPr>
          <p:cNvPr id="167" name="Picture 166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89964" y="2445417"/>
            <a:ext cx="2042913" cy="1214101"/>
          </a:xfrm>
          <a:prstGeom prst="rect">
            <a:avLst/>
          </a:prstGeom>
          <a:noFill/>
        </p:spPr>
      </p:pic>
      <p:sp>
        <p:nvSpPr>
          <p:cNvPr id="168" name="TextBox 167"/>
          <p:cNvSpPr txBox="1"/>
          <p:nvPr/>
        </p:nvSpPr>
        <p:spPr>
          <a:xfrm>
            <a:off x="7856781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 flipV="1">
            <a:off x="7908920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9011419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9011419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7830904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3721656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V="1">
            <a:off x="7942428" y="4226077"/>
            <a:ext cx="848707" cy="353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7" name="Picture 176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2542413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17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26845" y="4105482"/>
            <a:ext cx="2199296" cy="1734562"/>
          </a:xfrm>
          <a:prstGeom prst="rect">
            <a:avLst/>
          </a:prstGeom>
          <a:noFill/>
        </p:spPr>
      </p:pic>
      <p:pic>
        <p:nvPicPr>
          <p:cNvPr id="179" name="Picture 178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08318" y="4407825"/>
            <a:ext cx="2042913" cy="1214101"/>
          </a:xfrm>
          <a:prstGeom prst="rect">
            <a:avLst/>
          </a:prstGeom>
          <a:noFill/>
        </p:spPr>
      </p:pic>
      <p:sp>
        <p:nvSpPr>
          <p:cNvPr id="180" name="TextBox 179"/>
          <p:cNvSpPr txBox="1"/>
          <p:nvPr/>
        </p:nvSpPr>
        <p:spPr>
          <a:xfrm>
            <a:off x="2475136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3629773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 flipH="1" flipV="1">
            <a:off x="2527274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3629773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2446108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grpSp>
        <p:nvGrpSpPr>
          <p:cNvPr id="185" name="Group 184"/>
          <p:cNvGrpSpPr/>
          <p:nvPr/>
        </p:nvGrpSpPr>
        <p:grpSpPr>
          <a:xfrm>
            <a:off x="2403774" y="2539771"/>
            <a:ext cx="3106244" cy="2212575"/>
            <a:chOff x="493985" y="2255103"/>
            <a:chExt cx="3106244" cy="2212575"/>
          </a:xfrm>
        </p:grpSpPr>
        <p:pic>
          <p:nvPicPr>
            <p:cNvPr id="187" name="Picture 186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613778" y="2741117"/>
              <a:ext cx="2199301" cy="1726561"/>
            </a:xfrm>
            <a:prstGeom prst="rect">
              <a:avLst/>
            </a:prstGeom>
            <a:noFill/>
          </p:spPr>
        </p:pic>
        <p:pic>
          <p:nvPicPr>
            <p:cNvPr id="188" name="Picture 187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223731" y="2973978"/>
              <a:ext cx="902217" cy="634842"/>
            </a:xfrm>
            <a:prstGeom prst="rect">
              <a:avLst/>
            </a:prstGeom>
            <a:noFill/>
          </p:spPr>
        </p:pic>
        <p:pic>
          <p:nvPicPr>
            <p:cNvPr id="189" name="Picture 188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grayscl/>
            </a:blip>
            <a:srcRect/>
            <a:stretch>
              <a:fillRect/>
            </a:stretch>
          </p:blipFill>
          <p:spPr bwMode="auto">
            <a:xfrm>
              <a:off x="681592" y="3164796"/>
              <a:ext cx="902217" cy="621216"/>
            </a:xfrm>
            <a:prstGeom prst="rect">
              <a:avLst/>
            </a:prstGeom>
            <a:noFill/>
          </p:spPr>
        </p:pic>
        <p:sp>
          <p:nvSpPr>
            <p:cNvPr id="190" name="TextBox 189"/>
            <p:cNvSpPr txBox="1"/>
            <p:nvPr/>
          </p:nvSpPr>
          <p:spPr>
            <a:xfrm>
              <a:off x="681592" y="3353092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pic>
          <p:nvPicPr>
            <p:cNvPr id="191" name="Picture 190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rgbClr val="22EF2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776328" y="3158206"/>
              <a:ext cx="902217" cy="627873"/>
            </a:xfrm>
            <a:prstGeom prst="rect">
              <a:avLst/>
            </a:prstGeom>
            <a:noFill/>
          </p:spPr>
        </p:pic>
        <p:pic>
          <p:nvPicPr>
            <p:cNvPr id="192" name="Picture 191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  <a:alphaModFix/>
            </a:blip>
            <a:srcRect/>
            <a:stretch>
              <a:fillRect/>
            </a:stretch>
          </p:blipFill>
          <p:spPr bwMode="auto">
            <a:xfrm>
              <a:off x="1206392" y="3353092"/>
              <a:ext cx="902217" cy="672285"/>
            </a:xfrm>
            <a:prstGeom prst="rect">
              <a:avLst/>
            </a:prstGeom>
            <a:noFill/>
          </p:spPr>
        </p:pic>
        <p:cxnSp>
          <p:nvCxnSpPr>
            <p:cNvPr id="193" name="Straight Connector 192"/>
            <p:cNvCxnSpPr/>
            <p:nvPr/>
          </p:nvCxnSpPr>
          <p:spPr bwMode="auto">
            <a:xfrm>
              <a:off x="1713425" y="3560013"/>
              <a:ext cx="0" cy="90766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1712358" y="3157297"/>
              <a:ext cx="1088854" cy="40271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613777" y="3136407"/>
              <a:ext cx="1087788" cy="42360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493985" y="3882139"/>
              <a:ext cx="102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User Space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028299" y="3429590"/>
              <a:ext cx="866114" cy="276999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502280">
                <a:defRPr/>
              </a:pPr>
              <a:r>
                <a:rPr lang="en-US" sz="1200" b="1" dirty="0">
                  <a:solidFill>
                    <a:srgbClr val="333333"/>
                  </a:solidFill>
                  <a:latin typeface="Calibri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231978" y="3578224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1658757" y="2255103"/>
              <a:ext cx="1787177" cy="88602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  <a:gd name="connsiteX0" fmla="*/ 710 w 1787177"/>
                <a:gd name="connsiteY0" fmla="*/ 1707135 h 1707135"/>
                <a:gd name="connsiteX1" fmla="*/ 1768 w 1787177"/>
                <a:gd name="connsiteY1" fmla="*/ 963530 h 1707135"/>
                <a:gd name="connsiteX2" fmla="*/ 1787177 w 1787177"/>
                <a:gd name="connsiteY2" fmla="*/ 0 h 170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7177" h="1707135">
                  <a:moveTo>
                    <a:pt x="710" y="1707135"/>
                  </a:moveTo>
                  <a:cubicBezTo>
                    <a:pt x="-2112" y="1462251"/>
                    <a:pt x="4590" y="1208414"/>
                    <a:pt x="1768" y="963530"/>
                  </a:cubicBezTo>
                  <a:lnTo>
                    <a:pt x="1787177" y="0"/>
                  </a:lnTo>
                </a:path>
              </a:pathLst>
            </a:custGeom>
            <a:ln w="76200" cmpd="sng">
              <a:solidFill>
                <a:srgbClr val="6B6BCF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217557" y="2302933"/>
              <a:ext cx="1382672" cy="99059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910" h="1396746">
                  <a:moveTo>
                    <a:pt x="710" y="1396746"/>
                  </a:moveTo>
                  <a:cubicBezTo>
                    <a:pt x="-2112" y="1151862"/>
                    <a:pt x="4590" y="898025"/>
                    <a:pt x="1768" y="653141"/>
                  </a:cubicBezTo>
                  <a:lnTo>
                    <a:pt x="1219910" y="0"/>
                  </a:lnTo>
                </a:path>
              </a:pathLst>
            </a:custGeom>
            <a:ln w="76200" cmpd="sng">
              <a:solidFill>
                <a:srgbClr val="2DBD3B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6220026" y="5154265"/>
            <a:ext cx="21515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Network</a:t>
            </a:r>
          </a:p>
        </p:txBody>
      </p:sp>
    </p:spTree>
    <p:extLst>
      <p:ext uri="{BB962C8B-B14F-4D97-AF65-F5344CB8AC3E}">
        <p14:creationId xmlns:p14="http://schemas.microsoft.com/office/powerpoint/2010/main" val="30725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06" name="Picture 105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107" name="Picture 106" descr="02_ISO_Icon_NSX_Router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108" name="Picture 107" descr="04_ISO_Icon_NSX_Firewall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109" name="Picture 108" descr="05_ISO_Icon_NSX_LoadBalancer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10" name="Straight Connector 109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Non-Disruptive Deployment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644388" y="3654401"/>
            <a:ext cx="3317186" cy="1875640"/>
            <a:chOff x="2734599" y="3369735"/>
            <a:chExt cx="3317186" cy="1875640"/>
          </a:xfrm>
        </p:grpSpPr>
        <p:pic>
          <p:nvPicPr>
            <p:cNvPr id="208" name="Picture 207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09" name="Picture 208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10" name="Group 209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5" name="Rectangle 23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6" name="Right Arrow 23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7" name="Right Arrow 23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8" name="Right Arrow 23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9" name="Right Arrow 23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30" name="Rectangle 22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31" name="Right Arrow 23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2" name="Right Arrow 23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3" name="Right Arrow 23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34" name="Right Arrow 23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2" name="Freeform 211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15" name="Picture 214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16" name="Picture 215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17" name="Group 216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5" name="Rectangle 22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6" name="Right Arrow 22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7" name="Right Arrow 22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8" name="Right Arrow 22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9" name="Right Arrow 22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20" name="Rectangle 21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21" name="Right Arrow 22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2" name="Right Arrow 22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3" name="Right Arrow 22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24" name="Right Arrow 22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19" name="Freeform 218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99" name="Picture 98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7924059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16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08491" y="2143074"/>
            <a:ext cx="2199296" cy="1734562"/>
          </a:xfrm>
          <a:prstGeom prst="rect">
            <a:avLst/>
          </a:prstGeom>
          <a:noFill/>
        </p:spPr>
      </p:pic>
      <p:pic>
        <p:nvPicPr>
          <p:cNvPr id="167" name="Picture 166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89964" y="2445417"/>
            <a:ext cx="2042913" cy="1214101"/>
          </a:xfrm>
          <a:prstGeom prst="rect">
            <a:avLst/>
          </a:prstGeom>
          <a:noFill/>
        </p:spPr>
      </p:pic>
      <p:sp>
        <p:nvSpPr>
          <p:cNvPr id="168" name="TextBox 167"/>
          <p:cNvSpPr txBox="1"/>
          <p:nvPr/>
        </p:nvSpPr>
        <p:spPr>
          <a:xfrm>
            <a:off x="7856781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 flipV="1">
            <a:off x="7908920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9011419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9011419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7830904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3721656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V="1">
            <a:off x="7942428" y="4226077"/>
            <a:ext cx="848707" cy="353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7" name="Picture 176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2542413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17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26845" y="4105482"/>
            <a:ext cx="2199296" cy="1734562"/>
          </a:xfrm>
          <a:prstGeom prst="rect">
            <a:avLst/>
          </a:prstGeom>
          <a:noFill/>
        </p:spPr>
      </p:pic>
      <p:pic>
        <p:nvPicPr>
          <p:cNvPr id="179" name="Picture 178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08318" y="4407825"/>
            <a:ext cx="2042913" cy="1214101"/>
          </a:xfrm>
          <a:prstGeom prst="rect">
            <a:avLst/>
          </a:prstGeom>
          <a:noFill/>
        </p:spPr>
      </p:pic>
      <p:sp>
        <p:nvSpPr>
          <p:cNvPr id="180" name="TextBox 179"/>
          <p:cNvSpPr txBox="1"/>
          <p:nvPr/>
        </p:nvSpPr>
        <p:spPr>
          <a:xfrm>
            <a:off x="2475136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3629773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 flipH="1" flipV="1">
            <a:off x="2527274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3629773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2446108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grpSp>
        <p:nvGrpSpPr>
          <p:cNvPr id="185" name="Group 184"/>
          <p:cNvGrpSpPr/>
          <p:nvPr/>
        </p:nvGrpSpPr>
        <p:grpSpPr>
          <a:xfrm>
            <a:off x="2403774" y="2539771"/>
            <a:ext cx="3106244" cy="2212575"/>
            <a:chOff x="493985" y="2255103"/>
            <a:chExt cx="3106244" cy="2212575"/>
          </a:xfrm>
        </p:grpSpPr>
        <p:pic>
          <p:nvPicPr>
            <p:cNvPr id="187" name="Picture 186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613778" y="2741117"/>
              <a:ext cx="2199301" cy="1726561"/>
            </a:xfrm>
            <a:prstGeom prst="rect">
              <a:avLst/>
            </a:prstGeom>
            <a:noFill/>
          </p:spPr>
        </p:pic>
        <p:pic>
          <p:nvPicPr>
            <p:cNvPr id="188" name="Picture 187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223731" y="2973978"/>
              <a:ext cx="902217" cy="634842"/>
            </a:xfrm>
            <a:prstGeom prst="rect">
              <a:avLst/>
            </a:prstGeom>
            <a:noFill/>
          </p:spPr>
        </p:pic>
        <p:pic>
          <p:nvPicPr>
            <p:cNvPr id="189" name="Picture 188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grayscl/>
            </a:blip>
            <a:srcRect/>
            <a:stretch>
              <a:fillRect/>
            </a:stretch>
          </p:blipFill>
          <p:spPr bwMode="auto">
            <a:xfrm>
              <a:off x="681592" y="3164796"/>
              <a:ext cx="902217" cy="621216"/>
            </a:xfrm>
            <a:prstGeom prst="rect">
              <a:avLst/>
            </a:prstGeom>
            <a:noFill/>
          </p:spPr>
        </p:pic>
        <p:sp>
          <p:nvSpPr>
            <p:cNvPr id="190" name="TextBox 189"/>
            <p:cNvSpPr txBox="1"/>
            <p:nvPr/>
          </p:nvSpPr>
          <p:spPr>
            <a:xfrm>
              <a:off x="681592" y="3353092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pic>
          <p:nvPicPr>
            <p:cNvPr id="191" name="Picture 190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alphaModFix/>
              <a:duotone>
                <a:prstClr val="black"/>
                <a:srgbClr val="22EF2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776328" y="3158206"/>
              <a:ext cx="902217" cy="627873"/>
            </a:xfrm>
            <a:prstGeom prst="rect">
              <a:avLst/>
            </a:prstGeom>
            <a:noFill/>
          </p:spPr>
        </p:pic>
        <p:pic>
          <p:nvPicPr>
            <p:cNvPr id="192" name="Picture 191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3">
              <a:grayscl/>
              <a:alphaModFix/>
            </a:blip>
            <a:srcRect/>
            <a:stretch>
              <a:fillRect/>
            </a:stretch>
          </p:blipFill>
          <p:spPr bwMode="auto">
            <a:xfrm>
              <a:off x="1206392" y="3353092"/>
              <a:ext cx="902217" cy="672285"/>
            </a:xfrm>
            <a:prstGeom prst="rect">
              <a:avLst/>
            </a:prstGeom>
            <a:noFill/>
          </p:spPr>
        </p:pic>
        <p:cxnSp>
          <p:nvCxnSpPr>
            <p:cNvPr id="193" name="Straight Connector 192"/>
            <p:cNvCxnSpPr/>
            <p:nvPr/>
          </p:nvCxnSpPr>
          <p:spPr bwMode="auto">
            <a:xfrm>
              <a:off x="1713425" y="3560013"/>
              <a:ext cx="0" cy="90766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1712358" y="3157297"/>
              <a:ext cx="1088854" cy="40271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613777" y="3136407"/>
              <a:ext cx="1087788" cy="423606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6" name="TextBox 195"/>
            <p:cNvSpPr txBox="1"/>
            <p:nvPr/>
          </p:nvSpPr>
          <p:spPr>
            <a:xfrm>
              <a:off x="493985" y="3882139"/>
              <a:ext cx="102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User Space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028299" y="3429590"/>
              <a:ext cx="866114" cy="276999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502280">
                <a:defRPr/>
              </a:pPr>
              <a:r>
                <a:rPr lang="en-US" sz="1200" b="1" dirty="0">
                  <a:solidFill>
                    <a:srgbClr val="333333"/>
                  </a:solidFill>
                  <a:latin typeface="Calibri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231978" y="3578224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1658757" y="2255103"/>
              <a:ext cx="1787177" cy="88602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  <a:gd name="connsiteX0" fmla="*/ 710 w 1787177"/>
                <a:gd name="connsiteY0" fmla="*/ 1707135 h 1707135"/>
                <a:gd name="connsiteX1" fmla="*/ 1768 w 1787177"/>
                <a:gd name="connsiteY1" fmla="*/ 963530 h 1707135"/>
                <a:gd name="connsiteX2" fmla="*/ 1787177 w 1787177"/>
                <a:gd name="connsiteY2" fmla="*/ 0 h 170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7177" h="1707135">
                  <a:moveTo>
                    <a:pt x="710" y="1707135"/>
                  </a:moveTo>
                  <a:cubicBezTo>
                    <a:pt x="-2112" y="1462251"/>
                    <a:pt x="4590" y="1208414"/>
                    <a:pt x="1768" y="963530"/>
                  </a:cubicBezTo>
                  <a:lnTo>
                    <a:pt x="1787177" y="0"/>
                  </a:lnTo>
                </a:path>
              </a:pathLst>
            </a:custGeom>
            <a:ln w="76200" cmpd="sng">
              <a:solidFill>
                <a:srgbClr val="6B6BCF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217557" y="2302933"/>
              <a:ext cx="1382672" cy="990599"/>
            </a:xfrm>
            <a:custGeom>
              <a:avLst/>
              <a:gdLst>
                <a:gd name="connsiteX0" fmla="*/ 0 w 1312333"/>
                <a:gd name="connsiteY0" fmla="*/ 1193800 h 1193800"/>
                <a:gd name="connsiteX1" fmla="*/ 16933 w 1312333"/>
                <a:gd name="connsiteY1" fmla="*/ 423334 h 1193800"/>
                <a:gd name="connsiteX2" fmla="*/ 1312333 w 1312333"/>
                <a:gd name="connsiteY2" fmla="*/ 0 h 1193800"/>
                <a:gd name="connsiteX0" fmla="*/ 0 w 1219200"/>
                <a:gd name="connsiteY0" fmla="*/ 1396746 h 1396746"/>
                <a:gd name="connsiteX1" fmla="*/ 16933 w 1219200"/>
                <a:gd name="connsiteY1" fmla="*/ 626280 h 1396746"/>
                <a:gd name="connsiteX2" fmla="*/ 1219200 w 1219200"/>
                <a:gd name="connsiteY2" fmla="*/ 0 h 1396746"/>
                <a:gd name="connsiteX0" fmla="*/ 0 w 1219200"/>
                <a:gd name="connsiteY0" fmla="*/ 1396746 h 1396746"/>
                <a:gd name="connsiteX1" fmla="*/ 29633 w 1219200"/>
                <a:gd name="connsiteY1" fmla="*/ 697908 h 1396746"/>
                <a:gd name="connsiteX2" fmla="*/ 1219200 w 1219200"/>
                <a:gd name="connsiteY2" fmla="*/ 0 h 1396746"/>
                <a:gd name="connsiteX0" fmla="*/ 8467 w 1227667"/>
                <a:gd name="connsiteY0" fmla="*/ 1396746 h 1396746"/>
                <a:gd name="connsiteX1" fmla="*/ 0 w 1227667"/>
                <a:gd name="connsiteY1" fmla="*/ 662094 h 1396746"/>
                <a:gd name="connsiteX2" fmla="*/ 1227667 w 1227667"/>
                <a:gd name="connsiteY2" fmla="*/ 0 h 1396746"/>
                <a:gd name="connsiteX0" fmla="*/ 710 w 1219910"/>
                <a:gd name="connsiteY0" fmla="*/ 1396746 h 1396746"/>
                <a:gd name="connsiteX1" fmla="*/ 1768 w 1219910"/>
                <a:gd name="connsiteY1" fmla="*/ 653141 h 1396746"/>
                <a:gd name="connsiteX2" fmla="*/ 1219910 w 1219910"/>
                <a:gd name="connsiteY2" fmla="*/ 0 h 13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910" h="1396746">
                  <a:moveTo>
                    <a:pt x="710" y="1396746"/>
                  </a:moveTo>
                  <a:cubicBezTo>
                    <a:pt x="-2112" y="1151862"/>
                    <a:pt x="4590" y="898025"/>
                    <a:pt x="1768" y="653141"/>
                  </a:cubicBezTo>
                  <a:lnTo>
                    <a:pt x="1219910" y="0"/>
                  </a:lnTo>
                </a:path>
              </a:pathLst>
            </a:custGeom>
            <a:ln w="76200" cmpd="sng">
              <a:solidFill>
                <a:srgbClr val="2DBD3B"/>
              </a:solidFill>
              <a:prstDash val="sysDash"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6220026" y="5154265"/>
            <a:ext cx="21515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Network</a:t>
            </a:r>
          </a:p>
        </p:txBody>
      </p:sp>
      <p:pic>
        <p:nvPicPr>
          <p:cNvPr id="80" name="Picture 79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08837" y="1114353"/>
            <a:ext cx="2199301" cy="1726561"/>
          </a:xfrm>
          <a:prstGeom prst="rect">
            <a:avLst/>
          </a:prstGeom>
          <a:noFill/>
        </p:spPr>
      </p:pic>
      <p:pic>
        <p:nvPicPr>
          <p:cNvPr id="82" name="Picture 8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7976651" y="1538033"/>
            <a:ext cx="902217" cy="621216"/>
          </a:xfrm>
          <a:prstGeom prst="rect">
            <a:avLst/>
          </a:prstGeom>
          <a:noFill/>
        </p:spPr>
      </p:pic>
      <p:sp>
        <p:nvSpPr>
          <p:cNvPr id="83" name="TextBox 82"/>
          <p:cNvSpPr txBox="1"/>
          <p:nvPr/>
        </p:nvSpPr>
        <p:spPr>
          <a:xfrm>
            <a:off x="7976651" y="1726329"/>
            <a:ext cx="345081" cy="235378"/>
          </a:xfrm>
          <a:prstGeom prst="rect">
            <a:avLst/>
          </a:prstGeom>
          <a:noFill/>
        </p:spPr>
        <p:txBody>
          <a:bodyPr wrap="none" lIns="50222" tIns="25111" rIns="50222" bIns="25111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84" name="Picture 8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22EF24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1387" y="1531444"/>
            <a:ext cx="902217" cy="627873"/>
          </a:xfrm>
          <a:prstGeom prst="rect">
            <a:avLst/>
          </a:prstGeom>
          <a:noFill/>
        </p:spPr>
      </p:pic>
      <p:pic>
        <p:nvPicPr>
          <p:cNvPr id="85" name="Picture 8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8501451" y="1726330"/>
            <a:ext cx="902217" cy="672285"/>
          </a:xfrm>
          <a:prstGeom prst="rect">
            <a:avLst/>
          </a:prstGeom>
          <a:noFill/>
        </p:spPr>
      </p:pic>
      <p:cxnSp>
        <p:nvCxnSpPr>
          <p:cNvPr id="86" name="Straight Connector 85"/>
          <p:cNvCxnSpPr/>
          <p:nvPr/>
        </p:nvCxnSpPr>
        <p:spPr bwMode="auto">
          <a:xfrm>
            <a:off x="9008483" y="1933249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9007416" y="1530534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H="1" flipV="1">
            <a:off x="7908835" y="1509643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TextBox 100"/>
          <p:cNvSpPr txBox="1"/>
          <p:nvPr/>
        </p:nvSpPr>
        <p:spPr>
          <a:xfrm>
            <a:off x="7789043" y="2255376"/>
            <a:ext cx="939770" cy="235378"/>
          </a:xfrm>
          <a:prstGeom prst="rect">
            <a:avLst/>
          </a:prstGeom>
          <a:noFill/>
        </p:spPr>
        <p:txBody>
          <a:bodyPr wrap="none" lIns="50222" tIns="25111" rIns="50222" bIns="25111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323356" y="1802827"/>
            <a:ext cx="866114" cy="235378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50222" tIns="25111" rIns="50222" bIns="25111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27037" y="1951461"/>
            <a:ext cx="345081" cy="235378"/>
          </a:xfrm>
          <a:prstGeom prst="rect">
            <a:avLst/>
          </a:prstGeom>
          <a:noFill/>
        </p:spPr>
        <p:txBody>
          <a:bodyPr wrap="none" lIns="50222" tIns="25111" rIns="50222" bIns="25111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92" name="Freeform 91"/>
          <p:cNvSpPr/>
          <p:nvPr/>
        </p:nvSpPr>
        <p:spPr>
          <a:xfrm>
            <a:off x="7373258" y="976173"/>
            <a:ext cx="2117389" cy="903279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29" name="Picture 128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130" name="Picture 129" descr="02_ISO_Icon_NSX_Router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131" name="Picture 130" descr="04_ISO_Icon_NSX_Firewall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132" name="Picture 131" descr="05_ISO_Icon_NSX_LoadBalancer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33" name="Straight Connector 132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Programmatically Provisioned</a:t>
            </a:r>
            <a:endParaRPr lang="en-US" dirty="0"/>
          </a:p>
        </p:txBody>
      </p:sp>
      <p:grpSp>
        <p:nvGrpSpPr>
          <p:cNvPr id="159" name="Group 158"/>
          <p:cNvGrpSpPr/>
          <p:nvPr/>
        </p:nvGrpSpPr>
        <p:grpSpPr>
          <a:xfrm>
            <a:off x="4656048" y="3643175"/>
            <a:ext cx="3317186" cy="1875640"/>
            <a:chOff x="2734599" y="3369735"/>
            <a:chExt cx="3317186" cy="1875640"/>
          </a:xfrm>
        </p:grpSpPr>
        <p:pic>
          <p:nvPicPr>
            <p:cNvPr id="261" name="Picture 260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62" name="Picture 261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63" name="Group 262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88" name="Rectangle 28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89" name="Right Arrow 28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0" name="Right Arrow 28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1" name="Right Arrow 29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92" name="Right Arrow 29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83" name="Rectangle 28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84" name="Right Arrow 28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5" name="Right Arrow 28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6" name="Right Arrow 28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7" name="Right Arrow 28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65" name="Freeform 264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66" name="Straight Connector 265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8" name="Picture 267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69" name="Picture 268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70" name="Group 269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8" name="Rectangle 277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9" name="Right Arrow 278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0" name="Right Arrow 279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1" name="Right Arrow 280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2" name="Right Arrow 281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3" name="Rectangle 272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4" name="Right Arrow 273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5" name="Right Arrow 274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6" name="Right Arrow 275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7" name="Right Arrow 276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72" name="Freeform 271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79" name="Picture 178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7935719" y="3170745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" name="Picture 18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20151" y="2131848"/>
            <a:ext cx="2199296" cy="1734562"/>
          </a:xfrm>
          <a:prstGeom prst="rect">
            <a:avLst/>
          </a:prstGeom>
          <a:noFill/>
        </p:spPr>
      </p:pic>
      <p:pic>
        <p:nvPicPr>
          <p:cNvPr id="189" name="Picture 188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1624" y="2434189"/>
            <a:ext cx="2042913" cy="1214101"/>
          </a:xfrm>
          <a:prstGeom prst="rect">
            <a:avLst/>
          </a:prstGeom>
          <a:noFill/>
        </p:spPr>
      </p:pic>
      <p:sp>
        <p:nvSpPr>
          <p:cNvPr id="190" name="TextBox 189"/>
          <p:cNvSpPr txBox="1"/>
          <p:nvPr/>
        </p:nvSpPr>
        <p:spPr>
          <a:xfrm>
            <a:off x="7868442" y="3047424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191" name="Straight Connector 190"/>
          <p:cNvCxnSpPr/>
          <p:nvPr/>
        </p:nvCxnSpPr>
        <p:spPr bwMode="auto">
          <a:xfrm flipH="1" flipV="1">
            <a:off x="7920580" y="2513878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9023079" y="3004016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flipV="1">
            <a:off x="9023079" y="2563018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4" name="TextBox 193"/>
          <p:cNvSpPr txBox="1"/>
          <p:nvPr/>
        </p:nvSpPr>
        <p:spPr>
          <a:xfrm>
            <a:off x="7842564" y="3300447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pic>
        <p:nvPicPr>
          <p:cNvPr id="197" name="Picture 19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6873" y="1063257"/>
            <a:ext cx="2185154" cy="1715455"/>
          </a:xfrm>
          <a:prstGeom prst="rect">
            <a:avLst/>
          </a:prstGeom>
          <a:noFill/>
        </p:spPr>
      </p:pic>
      <p:pic>
        <p:nvPicPr>
          <p:cNvPr id="198" name="Picture 19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6828" y="1285010"/>
            <a:ext cx="902217" cy="634842"/>
          </a:xfrm>
          <a:prstGeom prst="rect">
            <a:avLst/>
          </a:prstGeom>
          <a:noFill/>
        </p:spPr>
      </p:pic>
      <p:pic>
        <p:nvPicPr>
          <p:cNvPr id="199" name="Picture 198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7984689" y="1475828"/>
            <a:ext cx="902217" cy="621216"/>
          </a:xfrm>
          <a:prstGeom prst="rect">
            <a:avLst/>
          </a:prstGeom>
          <a:noFill/>
        </p:spPr>
      </p:pic>
      <p:sp>
        <p:nvSpPr>
          <p:cNvPr id="200" name="TextBox 199"/>
          <p:cNvSpPr txBox="1"/>
          <p:nvPr/>
        </p:nvSpPr>
        <p:spPr>
          <a:xfrm>
            <a:off x="7984687" y="1664124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201" name="Picture 20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23EF1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9425" y="1469240"/>
            <a:ext cx="902217" cy="627873"/>
          </a:xfrm>
          <a:prstGeom prst="rect">
            <a:avLst/>
          </a:prstGeom>
          <a:noFill/>
        </p:spPr>
      </p:pic>
      <p:pic>
        <p:nvPicPr>
          <p:cNvPr id="202" name="Picture 20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8509489" y="1664125"/>
            <a:ext cx="902217" cy="672285"/>
          </a:xfrm>
          <a:prstGeom prst="rect">
            <a:avLst/>
          </a:prstGeom>
          <a:noFill/>
        </p:spPr>
      </p:pic>
      <p:cxnSp>
        <p:nvCxnSpPr>
          <p:cNvPr id="203" name="Straight Connector 202"/>
          <p:cNvCxnSpPr>
            <a:endCxn id="219" idx="2"/>
          </p:cNvCxnSpPr>
          <p:nvPr/>
        </p:nvCxnSpPr>
        <p:spPr bwMode="auto">
          <a:xfrm>
            <a:off x="9016520" y="1871045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 flipV="1">
            <a:off x="9015453" y="1468329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" name="Straight Connector 204"/>
          <p:cNvCxnSpPr/>
          <p:nvPr/>
        </p:nvCxnSpPr>
        <p:spPr bwMode="auto">
          <a:xfrm flipH="1" flipV="1">
            <a:off x="7916872" y="1447439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TextBox 205"/>
          <p:cNvSpPr txBox="1"/>
          <p:nvPr/>
        </p:nvSpPr>
        <p:spPr>
          <a:xfrm>
            <a:off x="9331394" y="1740623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8535073" y="1889256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208" name="Picture 207" descr="C:\Users\testuser\AppData\Local\Temp\VMwareDnD\c45473a7\VMW_09Q3_ICON_Monitor_Wide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08697" y="4558327"/>
            <a:ext cx="1267447" cy="1524000"/>
          </a:xfrm>
          <a:prstGeom prst="rect">
            <a:avLst/>
          </a:prstGeom>
          <a:noFill/>
        </p:spPr>
      </p:pic>
      <p:pic>
        <p:nvPicPr>
          <p:cNvPr id="209" name="Picture 208" descr="ICON_Person_Green_Q408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45543" y="5069027"/>
            <a:ext cx="7921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" name="Freeform 209"/>
          <p:cNvSpPr/>
          <p:nvPr/>
        </p:nvSpPr>
        <p:spPr>
          <a:xfrm>
            <a:off x="3233255" y="2320605"/>
            <a:ext cx="3668044" cy="2615356"/>
          </a:xfrm>
          <a:custGeom>
            <a:avLst/>
            <a:gdLst>
              <a:gd name="connsiteX0" fmla="*/ 0 w 3668044"/>
              <a:gd name="connsiteY0" fmla="*/ 0 h 2439885"/>
              <a:gd name="connsiteX1" fmla="*/ 3668044 w 3668044"/>
              <a:gd name="connsiteY1" fmla="*/ 1387058 h 2439885"/>
              <a:gd name="connsiteX2" fmla="*/ 1303450 w 3668044"/>
              <a:gd name="connsiteY2" fmla="*/ 2439885 h 2439885"/>
              <a:gd name="connsiteX0" fmla="*/ 0 w 3668044"/>
              <a:gd name="connsiteY0" fmla="*/ 0 h 2347972"/>
              <a:gd name="connsiteX1" fmla="*/ 3668044 w 3668044"/>
              <a:gd name="connsiteY1" fmla="*/ 1387058 h 2347972"/>
              <a:gd name="connsiteX2" fmla="*/ 1487270 w 3668044"/>
              <a:gd name="connsiteY2" fmla="*/ 2347972 h 2347972"/>
              <a:gd name="connsiteX0" fmla="*/ 0 w 3668044"/>
              <a:gd name="connsiteY0" fmla="*/ 0 h 2615356"/>
              <a:gd name="connsiteX1" fmla="*/ 3668044 w 3668044"/>
              <a:gd name="connsiteY1" fmla="*/ 1387058 h 2615356"/>
              <a:gd name="connsiteX2" fmla="*/ 860611 w 3668044"/>
              <a:gd name="connsiteY2" fmla="*/ 2615356 h 261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8044" h="2615356">
                <a:moveTo>
                  <a:pt x="0" y="0"/>
                </a:moveTo>
                <a:lnTo>
                  <a:pt x="3668044" y="1387058"/>
                </a:lnTo>
                <a:lnTo>
                  <a:pt x="860611" y="2615356"/>
                </a:lnTo>
              </a:path>
            </a:pathLst>
          </a:custGeom>
          <a:ln w="76200" cap="rnd" cmpd="sng">
            <a:solidFill>
              <a:srgbClr val="2DBD3B"/>
            </a:solidFill>
          </a:ln>
        </p:spPr>
        <p:txBody>
          <a:bodyPr lIns="91420" tIns="45710" rIns="91420" bIns="45710" rtlCol="0" anchor="ctr"/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3383654" y="2262114"/>
            <a:ext cx="5297358" cy="1387058"/>
          </a:xfrm>
          <a:custGeom>
            <a:avLst/>
            <a:gdLst>
              <a:gd name="connsiteX0" fmla="*/ 0 w 5297358"/>
              <a:gd name="connsiteY0" fmla="*/ 0 h 1387058"/>
              <a:gd name="connsiteX1" fmla="*/ 3668044 w 5297358"/>
              <a:gd name="connsiteY1" fmla="*/ 1387058 h 1387058"/>
              <a:gd name="connsiteX2" fmla="*/ 5297358 w 5297358"/>
              <a:gd name="connsiteY2" fmla="*/ 660106 h 138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7358" h="1387058">
                <a:moveTo>
                  <a:pt x="0" y="0"/>
                </a:moveTo>
                <a:lnTo>
                  <a:pt x="3668044" y="1387058"/>
                </a:lnTo>
                <a:lnTo>
                  <a:pt x="5297358" y="660106"/>
                </a:lnTo>
              </a:path>
            </a:pathLst>
          </a:custGeom>
          <a:ln w="76200" cap="rnd" cmpd="sng">
            <a:solidFill>
              <a:srgbClr val="2DBD3B"/>
            </a:solidFill>
          </a:ln>
        </p:spPr>
        <p:txBody>
          <a:bodyPr lIns="91420" tIns="45710" rIns="91420" bIns="45710" rtlCol="0" anchor="ctr"/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12" name="Picture 21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88128" y="2903414"/>
            <a:ext cx="368472" cy="200898"/>
          </a:xfrm>
          <a:prstGeom prst="rect">
            <a:avLst/>
          </a:prstGeom>
          <a:noFill/>
        </p:spPr>
      </p:pic>
      <p:pic>
        <p:nvPicPr>
          <p:cNvPr id="213" name="Picture 21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01032" y="2773663"/>
            <a:ext cx="368472" cy="200898"/>
          </a:xfrm>
          <a:prstGeom prst="rect">
            <a:avLst/>
          </a:prstGeom>
          <a:noFill/>
        </p:spPr>
      </p:pic>
      <p:sp>
        <p:nvSpPr>
          <p:cNvPr id="214" name="TextBox 213"/>
          <p:cNvSpPr txBox="1"/>
          <p:nvPr/>
        </p:nvSpPr>
        <p:spPr>
          <a:xfrm>
            <a:off x="6251362" y="5076700"/>
            <a:ext cx="21515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Network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7339547" y="5457441"/>
            <a:ext cx="237973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Cloud </a:t>
            </a:r>
            <a:r>
              <a:rPr lang="en-US" sz="2000" dirty="0" err="1"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Mgt</a:t>
            </a:r>
            <a:r>
              <a:rPr lang="en-US" sz="2000" dirty="0"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 Platform</a:t>
            </a:r>
          </a:p>
        </p:txBody>
      </p:sp>
      <p:cxnSp>
        <p:nvCxnSpPr>
          <p:cNvPr id="217" name="Straight Connector 216"/>
          <p:cNvCxnSpPr/>
          <p:nvPr/>
        </p:nvCxnSpPr>
        <p:spPr bwMode="auto">
          <a:xfrm flipV="1">
            <a:off x="3733316" y="5243376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 flipV="1">
            <a:off x="7954087" y="4214851"/>
            <a:ext cx="848707" cy="353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 flipH="1" flipV="1">
            <a:off x="3141345" y="2370739"/>
            <a:ext cx="6149614" cy="2322905"/>
          </a:xfrm>
          <a:prstGeom prst="line">
            <a:avLst/>
          </a:prstGeom>
          <a:solidFill>
            <a:srgbClr val="0095D3"/>
          </a:solidFill>
          <a:ln w="76200" cap="rnd" cmpd="sng" algn="ctr">
            <a:solidFill>
              <a:srgbClr val="2DBD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0" name="Picture 219" descr="ICON_Server_Rack_Q308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2554073" y="5133153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Picture 22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8505" y="4094256"/>
            <a:ext cx="2199296" cy="1734562"/>
          </a:xfrm>
          <a:prstGeom prst="rect">
            <a:avLst/>
          </a:prstGeom>
          <a:noFill/>
        </p:spPr>
      </p:pic>
      <p:pic>
        <p:nvPicPr>
          <p:cNvPr id="222" name="Picture 221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19978" y="4396599"/>
            <a:ext cx="2042913" cy="1214101"/>
          </a:xfrm>
          <a:prstGeom prst="rect">
            <a:avLst/>
          </a:prstGeom>
          <a:noFill/>
        </p:spPr>
      </p:pic>
      <p:sp>
        <p:nvSpPr>
          <p:cNvPr id="223" name="TextBox 222"/>
          <p:cNvSpPr txBox="1"/>
          <p:nvPr/>
        </p:nvSpPr>
        <p:spPr>
          <a:xfrm>
            <a:off x="2486797" y="5009832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224" name="Straight Connector 223"/>
          <p:cNvCxnSpPr/>
          <p:nvPr/>
        </p:nvCxnSpPr>
        <p:spPr bwMode="auto">
          <a:xfrm flipV="1">
            <a:off x="3641433" y="4525426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/>
          <p:nvPr/>
        </p:nvCxnSpPr>
        <p:spPr bwMode="auto">
          <a:xfrm flipH="1" flipV="1">
            <a:off x="2538935" y="4476286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TextBox 225"/>
          <p:cNvSpPr txBox="1"/>
          <p:nvPr/>
        </p:nvSpPr>
        <p:spPr>
          <a:xfrm>
            <a:off x="2457768" y="5256246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pic>
        <p:nvPicPr>
          <p:cNvPr id="228" name="Picture 22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5226" y="3022418"/>
            <a:ext cx="2189288" cy="1718700"/>
          </a:xfrm>
          <a:prstGeom prst="rect">
            <a:avLst/>
          </a:prstGeom>
          <a:noFill/>
        </p:spPr>
      </p:pic>
      <p:pic>
        <p:nvPicPr>
          <p:cNvPr id="229" name="Picture 228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45182" y="3247418"/>
            <a:ext cx="902217" cy="634842"/>
          </a:xfrm>
          <a:prstGeom prst="rect">
            <a:avLst/>
          </a:prstGeom>
          <a:noFill/>
        </p:spPr>
      </p:pic>
      <p:pic>
        <p:nvPicPr>
          <p:cNvPr id="230" name="Picture 229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2603043" y="3438236"/>
            <a:ext cx="902217" cy="621216"/>
          </a:xfrm>
          <a:prstGeom prst="rect">
            <a:avLst/>
          </a:prstGeom>
          <a:noFill/>
        </p:spPr>
      </p:pic>
      <p:sp>
        <p:nvSpPr>
          <p:cNvPr id="231" name="TextBox 230"/>
          <p:cNvSpPr txBox="1"/>
          <p:nvPr/>
        </p:nvSpPr>
        <p:spPr>
          <a:xfrm>
            <a:off x="2603041" y="3626533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232" name="Picture 23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CEF1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97779" y="3431646"/>
            <a:ext cx="902217" cy="627873"/>
          </a:xfrm>
          <a:prstGeom prst="rect">
            <a:avLst/>
          </a:prstGeom>
          <a:noFill/>
        </p:spPr>
      </p:pic>
      <p:pic>
        <p:nvPicPr>
          <p:cNvPr id="233" name="Picture 232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3127843" y="3626534"/>
            <a:ext cx="902217" cy="672285"/>
          </a:xfrm>
          <a:prstGeom prst="rect">
            <a:avLst/>
          </a:prstGeom>
          <a:noFill/>
        </p:spPr>
      </p:pic>
      <p:cxnSp>
        <p:nvCxnSpPr>
          <p:cNvPr id="234" name="Straight Connector 233"/>
          <p:cNvCxnSpPr/>
          <p:nvPr/>
        </p:nvCxnSpPr>
        <p:spPr bwMode="auto">
          <a:xfrm>
            <a:off x="3634874" y="3833453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" name="Straight Connector 234"/>
          <p:cNvCxnSpPr/>
          <p:nvPr/>
        </p:nvCxnSpPr>
        <p:spPr bwMode="auto">
          <a:xfrm flipV="1">
            <a:off x="3633807" y="3430737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/>
          <p:nvPr/>
        </p:nvCxnSpPr>
        <p:spPr bwMode="auto">
          <a:xfrm flipH="1" flipV="1">
            <a:off x="2535226" y="3409847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7" name="TextBox 236"/>
          <p:cNvSpPr txBox="1"/>
          <p:nvPr/>
        </p:nvSpPr>
        <p:spPr>
          <a:xfrm>
            <a:off x="2415435" y="4155580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3949748" y="3703031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3153427" y="3851665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240" name="Picture 239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6219" y="4991452"/>
            <a:ext cx="368472" cy="200898"/>
          </a:xfrm>
          <a:prstGeom prst="rect">
            <a:avLst/>
          </a:prstGeom>
          <a:noFill/>
        </p:spPr>
      </p:pic>
      <p:pic>
        <p:nvPicPr>
          <p:cNvPr id="241" name="Picture 240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09123" y="4861702"/>
            <a:ext cx="368472" cy="200898"/>
          </a:xfrm>
          <a:prstGeom prst="rect">
            <a:avLst/>
          </a:prstGeom>
          <a:noFill/>
        </p:spPr>
      </p:pic>
      <p:pic>
        <p:nvPicPr>
          <p:cNvPr id="242" name="Picture 24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8848" y="4735266"/>
            <a:ext cx="368472" cy="200898"/>
          </a:xfrm>
          <a:prstGeom prst="rect">
            <a:avLst/>
          </a:prstGeom>
          <a:noFill/>
        </p:spPr>
      </p:pic>
      <p:pic>
        <p:nvPicPr>
          <p:cNvPr id="243" name="Picture 24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6825" y="4894534"/>
            <a:ext cx="368472" cy="200898"/>
          </a:xfrm>
          <a:prstGeom prst="rect">
            <a:avLst/>
          </a:prstGeom>
          <a:noFill/>
        </p:spPr>
      </p:pic>
      <p:pic>
        <p:nvPicPr>
          <p:cNvPr id="244" name="Picture 243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38778" y="4996613"/>
            <a:ext cx="368472" cy="200898"/>
          </a:xfrm>
          <a:prstGeom prst="rect">
            <a:avLst/>
          </a:prstGeom>
          <a:noFill/>
        </p:spPr>
      </p:pic>
      <p:cxnSp>
        <p:nvCxnSpPr>
          <p:cNvPr id="245" name="Straight Connector 244"/>
          <p:cNvCxnSpPr/>
          <p:nvPr/>
        </p:nvCxnSpPr>
        <p:spPr bwMode="auto">
          <a:xfrm>
            <a:off x="3641434" y="4966424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6" name="Freeform 245"/>
          <p:cNvSpPr/>
          <p:nvPr/>
        </p:nvSpPr>
        <p:spPr>
          <a:xfrm>
            <a:off x="4139006" y="2576375"/>
            <a:ext cx="1219910" cy="990599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910" h="1396746">
                <a:moveTo>
                  <a:pt x="710" y="1396746"/>
                </a:moveTo>
                <a:cubicBezTo>
                  <a:pt x="-2112" y="1151862"/>
                  <a:pt x="4590" y="898025"/>
                  <a:pt x="1768" y="653141"/>
                </a:cubicBezTo>
                <a:lnTo>
                  <a:pt x="1219910" y="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47" name="Freeform 246"/>
          <p:cNvSpPr/>
          <p:nvPr/>
        </p:nvSpPr>
        <p:spPr>
          <a:xfrm>
            <a:off x="7373258" y="976174"/>
            <a:ext cx="2117389" cy="929938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1527498" y="1333013"/>
            <a:ext cx="2185173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Cluster Controller</a:t>
            </a:r>
          </a:p>
        </p:txBody>
      </p:sp>
      <p:grpSp>
        <p:nvGrpSpPr>
          <p:cNvPr id="249" name="Group 248"/>
          <p:cNvGrpSpPr/>
          <p:nvPr/>
        </p:nvGrpSpPr>
        <p:grpSpPr>
          <a:xfrm>
            <a:off x="4486907" y="3091333"/>
            <a:ext cx="7218996" cy="3190751"/>
            <a:chOff x="2540058" y="2817891"/>
            <a:chExt cx="7218996" cy="3190751"/>
          </a:xfrm>
        </p:grpSpPr>
        <p:sp>
          <p:nvSpPr>
            <p:cNvPr id="250" name="TextBox 249"/>
            <p:cNvSpPr txBox="1"/>
            <p:nvPr/>
          </p:nvSpPr>
          <p:spPr>
            <a:xfrm>
              <a:off x="2633154" y="5403348"/>
              <a:ext cx="2180029" cy="605294"/>
            </a:xfrm>
            <a:prstGeom prst="rect">
              <a:avLst/>
            </a:prstGeom>
            <a:noFill/>
            <a:ln w="76200" cmpd="sng">
              <a:noFill/>
            </a:ln>
            <a:scene3d>
              <a:camera prst="isometricOffAxis2Right">
                <a:rot lat="720000" lon="1782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502280" fontAlgn="base">
                <a:lnSpc>
                  <a:spcPct val="6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2000" dirty="0">
                  <a:solidFill>
                    <a:srgbClr val="2DBD3B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Distributed</a:t>
              </a:r>
            </a:p>
            <a:p>
              <a:pPr defTabSz="502280" fontAlgn="base">
                <a:lnSpc>
                  <a:spcPct val="6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2000" dirty="0">
                  <a:solidFill>
                    <a:srgbClr val="2DBD3B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Network Services</a:t>
              </a:r>
            </a:p>
          </p:txBody>
        </p:sp>
        <p:sp>
          <p:nvSpPr>
            <p:cNvPr id="251" name="Freeform 250"/>
            <p:cNvSpPr/>
            <p:nvPr/>
          </p:nvSpPr>
          <p:spPr>
            <a:xfrm>
              <a:off x="2540058" y="4854704"/>
              <a:ext cx="743636" cy="635038"/>
            </a:xfrm>
            <a:custGeom>
              <a:avLst/>
              <a:gdLst>
                <a:gd name="connsiteX0" fmla="*/ 0 w 735280"/>
                <a:gd name="connsiteY0" fmla="*/ 0 h 635038"/>
                <a:gd name="connsiteX1" fmla="*/ 735280 w 735280"/>
                <a:gd name="connsiteY1" fmla="*/ 225605 h 635038"/>
                <a:gd name="connsiteX2" fmla="*/ 693503 w 735280"/>
                <a:gd name="connsiteY2" fmla="*/ 635038 h 635038"/>
                <a:gd name="connsiteX0" fmla="*/ 0 w 743636"/>
                <a:gd name="connsiteY0" fmla="*/ 0 h 635038"/>
                <a:gd name="connsiteX1" fmla="*/ 735280 w 743636"/>
                <a:gd name="connsiteY1" fmla="*/ 225605 h 635038"/>
                <a:gd name="connsiteX2" fmla="*/ 743636 w 743636"/>
                <a:gd name="connsiteY2" fmla="*/ 635038 h 635038"/>
                <a:gd name="connsiteX0" fmla="*/ 0 w 743636"/>
                <a:gd name="connsiteY0" fmla="*/ 0 h 635038"/>
                <a:gd name="connsiteX1" fmla="*/ 743636 w 743636"/>
                <a:gd name="connsiteY1" fmla="*/ 284095 h 635038"/>
                <a:gd name="connsiteX2" fmla="*/ 743636 w 743636"/>
                <a:gd name="connsiteY2" fmla="*/ 635038 h 63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636" h="635038">
                  <a:moveTo>
                    <a:pt x="0" y="0"/>
                  </a:moveTo>
                  <a:lnTo>
                    <a:pt x="743636" y="284095"/>
                  </a:lnTo>
                  <a:lnTo>
                    <a:pt x="743636" y="635038"/>
                  </a:lnTo>
                </a:path>
              </a:pathLst>
            </a:custGeom>
            <a:ln w="76200" cmpd="sng">
              <a:solidFill>
                <a:srgbClr val="2DBD3B"/>
              </a:solidFill>
              <a:headEnd type="triangle"/>
              <a:tailEnd type="none"/>
            </a:ln>
          </p:spPr>
          <p:txBody>
            <a:bodyPr rtlCol="0" anchor="ctr"/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7579025" y="3451202"/>
              <a:ext cx="2180029" cy="605294"/>
            </a:xfrm>
            <a:prstGeom prst="rect">
              <a:avLst/>
            </a:prstGeom>
            <a:noFill/>
            <a:ln w="76200" cmpd="sng">
              <a:noFill/>
            </a:ln>
            <a:scene3d>
              <a:camera prst="isometricOffAxis2Right">
                <a:rot lat="720000" lon="1782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502280" fontAlgn="base">
                <a:lnSpc>
                  <a:spcPct val="6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2000" dirty="0">
                  <a:solidFill>
                    <a:srgbClr val="2DBD3B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Distributed</a:t>
              </a:r>
            </a:p>
            <a:p>
              <a:pPr defTabSz="502280" fontAlgn="base">
                <a:lnSpc>
                  <a:spcPct val="6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2000" dirty="0">
                  <a:solidFill>
                    <a:srgbClr val="2DBD3B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Network Services</a:t>
              </a:r>
            </a:p>
          </p:txBody>
        </p:sp>
        <p:sp>
          <p:nvSpPr>
            <p:cNvPr id="253" name="Freeform 252"/>
            <p:cNvSpPr/>
            <p:nvPr/>
          </p:nvSpPr>
          <p:spPr>
            <a:xfrm>
              <a:off x="7680664" y="2817891"/>
              <a:ext cx="743636" cy="635038"/>
            </a:xfrm>
            <a:custGeom>
              <a:avLst/>
              <a:gdLst>
                <a:gd name="connsiteX0" fmla="*/ 0 w 735280"/>
                <a:gd name="connsiteY0" fmla="*/ 0 h 635038"/>
                <a:gd name="connsiteX1" fmla="*/ 735280 w 735280"/>
                <a:gd name="connsiteY1" fmla="*/ 225605 h 635038"/>
                <a:gd name="connsiteX2" fmla="*/ 693503 w 735280"/>
                <a:gd name="connsiteY2" fmla="*/ 635038 h 635038"/>
                <a:gd name="connsiteX0" fmla="*/ 0 w 743636"/>
                <a:gd name="connsiteY0" fmla="*/ 0 h 635038"/>
                <a:gd name="connsiteX1" fmla="*/ 735280 w 743636"/>
                <a:gd name="connsiteY1" fmla="*/ 225605 h 635038"/>
                <a:gd name="connsiteX2" fmla="*/ 743636 w 743636"/>
                <a:gd name="connsiteY2" fmla="*/ 635038 h 635038"/>
                <a:gd name="connsiteX0" fmla="*/ 0 w 743636"/>
                <a:gd name="connsiteY0" fmla="*/ 0 h 635038"/>
                <a:gd name="connsiteX1" fmla="*/ 743636 w 743636"/>
                <a:gd name="connsiteY1" fmla="*/ 284095 h 635038"/>
                <a:gd name="connsiteX2" fmla="*/ 743636 w 743636"/>
                <a:gd name="connsiteY2" fmla="*/ 635038 h 63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636" h="635038">
                  <a:moveTo>
                    <a:pt x="0" y="0"/>
                  </a:moveTo>
                  <a:lnTo>
                    <a:pt x="743636" y="284095"/>
                  </a:lnTo>
                  <a:lnTo>
                    <a:pt x="743636" y="635038"/>
                  </a:lnTo>
                </a:path>
              </a:pathLst>
            </a:custGeom>
            <a:ln w="76200" cmpd="sng">
              <a:solidFill>
                <a:srgbClr val="2DBD3B"/>
              </a:solidFill>
              <a:headEnd type="triangle"/>
              <a:tailEnd type="none"/>
            </a:ln>
          </p:spPr>
          <p:txBody>
            <a:bodyPr rtlCol="0" anchor="ctr"/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3" name="Picture 2" descr="06_ISO_Icon_NSX_Controller_B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38" y="1467850"/>
            <a:ext cx="1602960" cy="14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10" grpId="0" animBg="1"/>
      <p:bldP spid="210" grpId="1" animBg="1"/>
      <p:bldP spid="211" grpId="0" animBg="1"/>
      <p:bldP spid="211" grpId="1" animBg="1"/>
      <p:bldP spid="238" grpId="0"/>
      <p:bldP spid="246" grpId="0" animBg="1"/>
      <p:bldP spid="247" grpId="0" animBg="1"/>
      <p:bldP spid="2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8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285" name="Picture 284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286" name="Picture 285" descr="02_ISO_Icon_NSX_Router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287" name="Picture 286" descr="04_ISO_Icon_NSX_Firewall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288" name="Picture 287" descr="05_ISO_Icon_NSX_LoadBalancer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289" name="Straight Connector 288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0" name="Straight Connector 289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Straight Connector 290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Services Distributed to the Virtual Switch</a:t>
            </a:r>
            <a:endParaRPr lang="en-US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4654363" y="3654401"/>
            <a:ext cx="3317186" cy="1875640"/>
            <a:chOff x="2734599" y="3369735"/>
            <a:chExt cx="3317186" cy="1875640"/>
          </a:xfrm>
        </p:grpSpPr>
        <p:pic>
          <p:nvPicPr>
            <p:cNvPr id="245" name="Picture 244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46" name="Picture 245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47" name="Group 246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2" name="Rectangle 27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3" name="Right Arrow 27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4" name="Right Arrow 27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5" name="Right Arrow 27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6" name="Right Arrow 27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67" name="Rectangle 26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68" name="Right Arrow 26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9" name="Right Arrow 26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0" name="Right Arrow 26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1" name="Right Arrow 27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49" name="Freeform 248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50" name="Straight Connector 249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52" name="Picture 251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53" name="Picture 252" descr="VMW-ICON-3D-PHYSICAL-NETWORK-102.png"/>
            <p:cNvPicPr>
              <a:picLocks noChangeAspect="1"/>
            </p:cNvPicPr>
            <p:nvPr/>
          </p:nvPicPr>
          <p:blipFill>
            <a:blip r:embed="rId8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54" name="Group 253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62" name="Rectangle 261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63" name="Right Arrow 262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4" name="Right Arrow 263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5" name="Right Arrow 264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6" name="Right Arrow 265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57" name="Rectangle 256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58" name="Right Arrow 257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59" name="Right Arrow 258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0" name="Right Arrow 259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1" name="Right Arrow 260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56" name="Freeform 255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40" name="Picture 139" descr="ICON_NIC_Q3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8729096" y="3894891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141" descr="ICON_Gear_3D_Q109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903434" y="3879646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Picture 142" descr="ICON_Server_Rack_Q308"/>
          <p:cNvPicPr>
            <a:picLocks noChangeAspect="1" noChangeArrowheads="1"/>
          </p:cNvPicPr>
          <p:nvPr/>
        </p:nvPicPr>
        <p:blipFill>
          <a:blip r:embed="rId11">
            <a:alphaModFix amt="48000"/>
          </a:blip>
          <a:srcRect/>
          <a:stretch>
            <a:fillRect/>
          </a:stretch>
        </p:blipFill>
        <p:spPr bwMode="auto">
          <a:xfrm>
            <a:off x="7934034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" name="Picture 14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8466" y="2143074"/>
            <a:ext cx="2199296" cy="1734562"/>
          </a:xfrm>
          <a:prstGeom prst="rect">
            <a:avLst/>
          </a:prstGeom>
          <a:noFill/>
        </p:spPr>
      </p:pic>
      <p:cxnSp>
        <p:nvCxnSpPr>
          <p:cNvPr id="145" name="Straight Connector 144"/>
          <p:cNvCxnSpPr/>
          <p:nvPr/>
        </p:nvCxnSpPr>
        <p:spPr bwMode="auto">
          <a:xfrm flipH="1">
            <a:off x="9018117" y="1824147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6" name="Picture 145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99939" y="2445417"/>
            <a:ext cx="2042913" cy="1214101"/>
          </a:xfrm>
          <a:prstGeom prst="rect">
            <a:avLst/>
          </a:prstGeom>
          <a:noFill/>
        </p:spPr>
      </p:pic>
      <p:sp>
        <p:nvSpPr>
          <p:cNvPr id="147" name="TextBox 146"/>
          <p:cNvSpPr txBox="1"/>
          <p:nvPr/>
        </p:nvSpPr>
        <p:spPr>
          <a:xfrm>
            <a:off x="7802388" y="3742254"/>
            <a:ext cx="119384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Host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866756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50" name="Picture 149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5188" y="1042694"/>
            <a:ext cx="2225645" cy="1747242"/>
          </a:xfrm>
          <a:prstGeom prst="rect">
            <a:avLst/>
          </a:prstGeom>
          <a:noFill/>
        </p:spPr>
      </p:pic>
      <p:pic>
        <p:nvPicPr>
          <p:cNvPr id="151" name="Picture 15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5143" y="1296236"/>
            <a:ext cx="902217" cy="634842"/>
          </a:xfrm>
          <a:prstGeom prst="rect">
            <a:avLst/>
          </a:prstGeom>
          <a:noFill/>
        </p:spPr>
      </p:pic>
      <p:pic>
        <p:nvPicPr>
          <p:cNvPr id="152" name="Picture 15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7983004" y="1487054"/>
            <a:ext cx="902217" cy="621216"/>
          </a:xfrm>
          <a:prstGeom prst="rect">
            <a:avLst/>
          </a:prstGeom>
          <a:noFill/>
        </p:spPr>
      </p:pic>
      <p:sp>
        <p:nvSpPr>
          <p:cNvPr id="153" name="TextBox 152"/>
          <p:cNvSpPr txBox="1"/>
          <p:nvPr/>
        </p:nvSpPr>
        <p:spPr>
          <a:xfrm>
            <a:off x="7983002" y="167535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54" name="Picture 15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24EF1B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7740" y="1480464"/>
            <a:ext cx="902217" cy="627873"/>
          </a:xfrm>
          <a:prstGeom prst="rect">
            <a:avLst/>
          </a:prstGeom>
          <a:noFill/>
        </p:spPr>
      </p:pic>
      <p:pic>
        <p:nvPicPr>
          <p:cNvPr id="155" name="Picture 15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8507804" y="1675352"/>
            <a:ext cx="902217" cy="672285"/>
          </a:xfrm>
          <a:prstGeom prst="rect">
            <a:avLst/>
          </a:prstGeom>
          <a:noFill/>
        </p:spPr>
      </p:pic>
      <p:cxnSp>
        <p:nvCxnSpPr>
          <p:cNvPr id="156" name="Straight Connector 155"/>
          <p:cNvCxnSpPr/>
          <p:nvPr/>
        </p:nvCxnSpPr>
        <p:spPr bwMode="auto">
          <a:xfrm>
            <a:off x="9014835" y="188227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9013768" y="1479555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H="1" flipV="1">
            <a:off x="7915187" y="1458665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TextBox 158"/>
          <p:cNvSpPr txBox="1"/>
          <p:nvPr/>
        </p:nvSpPr>
        <p:spPr>
          <a:xfrm>
            <a:off x="9329709" y="1751849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533388" y="1900482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61" name="Freeform 160"/>
          <p:cNvSpPr/>
          <p:nvPr/>
        </p:nvSpPr>
        <p:spPr>
          <a:xfrm>
            <a:off x="8542640" y="2789166"/>
            <a:ext cx="710384" cy="778698"/>
          </a:xfrm>
          <a:custGeom>
            <a:avLst/>
            <a:gdLst>
              <a:gd name="connsiteX0" fmla="*/ 1556425 w 1556425"/>
              <a:gd name="connsiteY0" fmla="*/ 515603 h 697019"/>
              <a:gd name="connsiteX1" fmla="*/ 420139 w 1556425"/>
              <a:gd name="connsiteY1" fmla="*/ 0 h 697019"/>
              <a:gd name="connsiteX2" fmla="*/ 0 w 1556425"/>
              <a:gd name="connsiteY2" fmla="*/ 210060 h 697019"/>
              <a:gd name="connsiteX3" fmla="*/ 1145834 w 1556425"/>
              <a:gd name="connsiteY3" fmla="*/ 697019 h 697019"/>
              <a:gd name="connsiteX0" fmla="*/ 1556425 w 1556425"/>
              <a:gd name="connsiteY0" fmla="*/ 515603 h 703369"/>
              <a:gd name="connsiteX1" fmla="*/ 420139 w 1556425"/>
              <a:gd name="connsiteY1" fmla="*/ 0 h 703369"/>
              <a:gd name="connsiteX2" fmla="*/ 0 w 1556425"/>
              <a:gd name="connsiteY2" fmla="*/ 210060 h 703369"/>
              <a:gd name="connsiteX3" fmla="*/ 1126784 w 1556425"/>
              <a:gd name="connsiteY3" fmla="*/ 703369 h 703369"/>
              <a:gd name="connsiteX0" fmla="*/ 1556425 w 1556425"/>
              <a:gd name="connsiteY0" fmla="*/ 499728 h 687494"/>
              <a:gd name="connsiteX1" fmla="*/ 423314 w 1556425"/>
              <a:gd name="connsiteY1" fmla="*/ 0 h 687494"/>
              <a:gd name="connsiteX2" fmla="*/ 0 w 1556425"/>
              <a:gd name="connsiteY2" fmla="*/ 194185 h 687494"/>
              <a:gd name="connsiteX3" fmla="*/ 1126784 w 1556425"/>
              <a:gd name="connsiteY3" fmla="*/ 687494 h 687494"/>
              <a:gd name="connsiteX0" fmla="*/ 1559600 w 1559600"/>
              <a:gd name="connsiteY0" fmla="*/ 509253 h 687494"/>
              <a:gd name="connsiteX1" fmla="*/ 423314 w 1559600"/>
              <a:gd name="connsiteY1" fmla="*/ 0 h 687494"/>
              <a:gd name="connsiteX2" fmla="*/ 0 w 1559600"/>
              <a:gd name="connsiteY2" fmla="*/ 194185 h 687494"/>
              <a:gd name="connsiteX3" fmla="*/ 1126784 w 1559600"/>
              <a:gd name="connsiteY3" fmla="*/ 687494 h 687494"/>
              <a:gd name="connsiteX0" fmla="*/ 423314 w 1126784"/>
              <a:gd name="connsiteY0" fmla="*/ 0 h 687494"/>
              <a:gd name="connsiteX1" fmla="*/ 0 w 1126784"/>
              <a:gd name="connsiteY1" fmla="*/ 194185 h 687494"/>
              <a:gd name="connsiteX2" fmla="*/ 1126784 w 1126784"/>
              <a:gd name="connsiteY2" fmla="*/ 687494 h 687494"/>
              <a:gd name="connsiteX0" fmla="*/ 423314 w 828334"/>
              <a:gd name="connsiteY0" fmla="*/ 0 h 560494"/>
              <a:gd name="connsiteX1" fmla="*/ 0 w 828334"/>
              <a:gd name="connsiteY1" fmla="*/ 194185 h 560494"/>
              <a:gd name="connsiteX2" fmla="*/ 828334 w 828334"/>
              <a:gd name="connsiteY2" fmla="*/ 560494 h 560494"/>
              <a:gd name="connsiteX0" fmla="*/ 423314 w 888605"/>
              <a:gd name="connsiteY0" fmla="*/ 0 h 588507"/>
              <a:gd name="connsiteX1" fmla="*/ 0 w 888605"/>
              <a:gd name="connsiteY1" fmla="*/ 194185 h 588507"/>
              <a:gd name="connsiteX2" fmla="*/ 828334 w 888605"/>
              <a:gd name="connsiteY2" fmla="*/ 560494 h 588507"/>
              <a:gd name="connsiteX3" fmla="*/ 824511 w 888605"/>
              <a:gd name="connsiteY3" fmla="*/ 563504 h 588507"/>
              <a:gd name="connsiteX0" fmla="*/ 423314 w 888605"/>
              <a:gd name="connsiteY0" fmla="*/ 0 h 1147704"/>
              <a:gd name="connsiteX1" fmla="*/ 0 w 888605"/>
              <a:gd name="connsiteY1" fmla="*/ 194185 h 1147704"/>
              <a:gd name="connsiteX2" fmla="*/ 828334 w 888605"/>
              <a:gd name="connsiteY2" fmla="*/ 560494 h 1147704"/>
              <a:gd name="connsiteX3" fmla="*/ 824511 w 888605"/>
              <a:gd name="connsiteY3" fmla="*/ 1147704 h 1147704"/>
              <a:gd name="connsiteX0" fmla="*/ 423314 w 832274"/>
              <a:gd name="connsiteY0" fmla="*/ 0 h 1147704"/>
              <a:gd name="connsiteX1" fmla="*/ 0 w 832274"/>
              <a:gd name="connsiteY1" fmla="*/ 194185 h 1147704"/>
              <a:gd name="connsiteX2" fmla="*/ 828334 w 832274"/>
              <a:gd name="connsiteY2" fmla="*/ 560494 h 1147704"/>
              <a:gd name="connsiteX3" fmla="*/ 824511 w 832274"/>
              <a:gd name="connsiteY3" fmla="*/ 1147704 h 1147704"/>
              <a:gd name="connsiteX0" fmla="*/ 423314 w 833958"/>
              <a:gd name="connsiteY0" fmla="*/ 0 h 893704"/>
              <a:gd name="connsiteX1" fmla="*/ 0 w 833958"/>
              <a:gd name="connsiteY1" fmla="*/ 194185 h 893704"/>
              <a:gd name="connsiteX2" fmla="*/ 828334 w 833958"/>
              <a:gd name="connsiteY2" fmla="*/ 560494 h 893704"/>
              <a:gd name="connsiteX3" fmla="*/ 830861 w 833958"/>
              <a:gd name="connsiteY3" fmla="*/ 893704 h 893704"/>
              <a:gd name="connsiteX0" fmla="*/ 423314 w 835746"/>
              <a:gd name="connsiteY0" fmla="*/ 0 h 916116"/>
              <a:gd name="connsiteX1" fmla="*/ 0 w 835746"/>
              <a:gd name="connsiteY1" fmla="*/ 194185 h 916116"/>
              <a:gd name="connsiteX2" fmla="*/ 828334 w 835746"/>
              <a:gd name="connsiteY2" fmla="*/ 560494 h 916116"/>
              <a:gd name="connsiteX3" fmla="*/ 834597 w 835746"/>
              <a:gd name="connsiteY3" fmla="*/ 916116 h 9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46" h="916116">
                <a:moveTo>
                  <a:pt x="423314" y="0"/>
                </a:moveTo>
                <a:lnTo>
                  <a:pt x="0" y="194185"/>
                </a:lnTo>
                <a:lnTo>
                  <a:pt x="828334" y="560494"/>
                </a:lnTo>
                <a:cubicBezTo>
                  <a:pt x="838752" y="558547"/>
                  <a:pt x="835394" y="915489"/>
                  <a:pt x="834597" y="916116"/>
                </a:cubicBezTo>
              </a:path>
            </a:pathLst>
          </a:custGeom>
          <a:ln w="76200" cmpd="sng">
            <a:solidFill>
              <a:srgbClr val="0000FF">
                <a:alpha val="45000"/>
              </a:srgbClr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62" name="Straight Connector 161"/>
          <p:cNvCxnSpPr/>
          <p:nvPr/>
        </p:nvCxnSpPr>
        <p:spPr bwMode="auto">
          <a:xfrm flipH="1" flipV="1">
            <a:off x="7918897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9021396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 flipV="1">
            <a:off x="3782431" y="5254603"/>
            <a:ext cx="1998133" cy="8466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3797127" y="5231474"/>
            <a:ext cx="2032000" cy="863599"/>
          </a:xfrm>
          <a:prstGeom prst="line">
            <a:avLst/>
          </a:prstGeom>
          <a:noFill/>
          <a:ln w="76200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pic>
        <p:nvPicPr>
          <p:cNvPr id="166" name="Picture 165" descr="ICON_NIC_Q3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3347450" y="5857299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168" descr="ICON_Gear_3D_Q109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518648" y="5901241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169" descr="ICON_Server_Rack_Q308"/>
          <p:cNvPicPr>
            <a:picLocks noChangeAspect="1" noChangeArrowheads="1"/>
          </p:cNvPicPr>
          <p:nvPr/>
        </p:nvPicPr>
        <p:blipFill>
          <a:blip r:embed="rId11">
            <a:alphaModFix amt="48000"/>
          </a:blip>
          <a:srcRect/>
          <a:stretch>
            <a:fillRect/>
          </a:stretch>
        </p:blipFill>
        <p:spPr bwMode="auto">
          <a:xfrm>
            <a:off x="2552388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17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6820" y="4105482"/>
            <a:ext cx="2199296" cy="1734562"/>
          </a:xfrm>
          <a:prstGeom prst="rect">
            <a:avLst/>
          </a:prstGeom>
          <a:noFill/>
        </p:spPr>
      </p:pic>
      <p:cxnSp>
        <p:nvCxnSpPr>
          <p:cNvPr id="172" name="Straight Connector 171"/>
          <p:cNvCxnSpPr/>
          <p:nvPr/>
        </p:nvCxnSpPr>
        <p:spPr bwMode="auto">
          <a:xfrm flipH="1">
            <a:off x="3636469" y="3786555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3" name="Picture 172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8293" y="4407825"/>
            <a:ext cx="2042913" cy="1214101"/>
          </a:xfrm>
          <a:prstGeom prst="rect">
            <a:avLst/>
          </a:prstGeom>
          <a:noFill/>
        </p:spPr>
      </p:pic>
      <p:sp>
        <p:nvSpPr>
          <p:cNvPr id="175" name="TextBox 174"/>
          <p:cNvSpPr txBox="1"/>
          <p:nvPr/>
        </p:nvSpPr>
        <p:spPr>
          <a:xfrm>
            <a:off x="2485111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76" name="Picture 17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3541" y="3031858"/>
            <a:ext cx="2191564" cy="1720487"/>
          </a:xfrm>
          <a:prstGeom prst="rect">
            <a:avLst/>
          </a:prstGeom>
          <a:noFill/>
        </p:spPr>
      </p:pic>
      <p:pic>
        <p:nvPicPr>
          <p:cNvPr id="177" name="Picture 17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43497" y="3258644"/>
            <a:ext cx="902217" cy="634842"/>
          </a:xfrm>
          <a:prstGeom prst="rect">
            <a:avLst/>
          </a:prstGeom>
          <a:noFill/>
        </p:spPr>
      </p:pic>
      <p:pic>
        <p:nvPicPr>
          <p:cNvPr id="178" name="Picture 17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2601358" y="3449462"/>
            <a:ext cx="902217" cy="621216"/>
          </a:xfrm>
          <a:prstGeom prst="rect">
            <a:avLst/>
          </a:prstGeom>
          <a:noFill/>
        </p:spPr>
      </p:pic>
      <p:pic>
        <p:nvPicPr>
          <p:cNvPr id="180" name="Picture 179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2EF25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96094" y="3442872"/>
            <a:ext cx="902217" cy="627873"/>
          </a:xfrm>
          <a:prstGeom prst="rect">
            <a:avLst/>
          </a:prstGeom>
          <a:noFill/>
        </p:spPr>
      </p:pic>
      <p:pic>
        <p:nvPicPr>
          <p:cNvPr id="181" name="Picture 18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3126158" y="3637760"/>
            <a:ext cx="902217" cy="672285"/>
          </a:xfrm>
          <a:prstGeom prst="rect">
            <a:avLst/>
          </a:prstGeom>
          <a:noFill/>
        </p:spPr>
      </p:pic>
      <p:cxnSp>
        <p:nvCxnSpPr>
          <p:cNvPr id="182" name="Straight Connector 181"/>
          <p:cNvCxnSpPr/>
          <p:nvPr/>
        </p:nvCxnSpPr>
        <p:spPr bwMode="auto">
          <a:xfrm>
            <a:off x="3633189" y="384468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 flipV="1">
            <a:off x="3632122" y="3441963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 flipH="1" flipV="1">
            <a:off x="2533542" y="3421073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2413750" y="4166806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3948063" y="3714257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3151742" y="386289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188" name="Straight Connector 187"/>
          <p:cNvCxnSpPr/>
          <p:nvPr/>
        </p:nvCxnSpPr>
        <p:spPr bwMode="auto">
          <a:xfrm flipV="1">
            <a:off x="7956497" y="4224578"/>
            <a:ext cx="844612" cy="361155"/>
          </a:xfrm>
          <a:prstGeom prst="line">
            <a:avLst/>
          </a:prstGeom>
          <a:noFill/>
          <a:ln w="28575" cap="flat" cmpd="sng" algn="ctr">
            <a:solidFill>
              <a:srgbClr val="55545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V="1">
            <a:off x="8005771" y="4241953"/>
            <a:ext cx="802278" cy="334256"/>
          </a:xfrm>
          <a:prstGeom prst="line">
            <a:avLst/>
          </a:prstGeom>
          <a:noFill/>
          <a:ln w="76200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pic>
        <p:nvPicPr>
          <p:cNvPr id="190" name="Picture 189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4534" y="5002678"/>
            <a:ext cx="368472" cy="200898"/>
          </a:xfrm>
          <a:prstGeom prst="rect">
            <a:avLst/>
          </a:prstGeom>
          <a:noFill/>
        </p:spPr>
      </p:pic>
      <p:pic>
        <p:nvPicPr>
          <p:cNvPr id="191" name="Picture 190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07438" y="4872927"/>
            <a:ext cx="368472" cy="200898"/>
          </a:xfrm>
          <a:prstGeom prst="rect">
            <a:avLst/>
          </a:prstGeom>
          <a:noFill/>
        </p:spPr>
      </p:pic>
      <p:pic>
        <p:nvPicPr>
          <p:cNvPr id="192" name="Picture 19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7163" y="4746492"/>
            <a:ext cx="368472" cy="200898"/>
          </a:xfrm>
          <a:prstGeom prst="rect">
            <a:avLst/>
          </a:prstGeom>
          <a:noFill/>
        </p:spPr>
      </p:pic>
      <p:pic>
        <p:nvPicPr>
          <p:cNvPr id="193" name="Picture 19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5140" y="4905759"/>
            <a:ext cx="368472" cy="200898"/>
          </a:xfrm>
          <a:prstGeom prst="rect">
            <a:avLst/>
          </a:prstGeom>
          <a:noFill/>
        </p:spPr>
      </p:pic>
      <p:pic>
        <p:nvPicPr>
          <p:cNvPr id="194" name="Picture 193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37093" y="5007839"/>
            <a:ext cx="368472" cy="200898"/>
          </a:xfrm>
          <a:prstGeom prst="rect">
            <a:avLst/>
          </a:prstGeom>
          <a:noFill/>
        </p:spPr>
      </p:pic>
      <p:sp>
        <p:nvSpPr>
          <p:cNvPr id="195" name="Freeform 194"/>
          <p:cNvSpPr/>
          <p:nvPr/>
        </p:nvSpPr>
        <p:spPr>
          <a:xfrm>
            <a:off x="3497164" y="4746178"/>
            <a:ext cx="969018" cy="407465"/>
          </a:xfrm>
          <a:custGeom>
            <a:avLst/>
            <a:gdLst>
              <a:gd name="connsiteX0" fmla="*/ 1556425 w 1556425"/>
              <a:gd name="connsiteY0" fmla="*/ 515603 h 697019"/>
              <a:gd name="connsiteX1" fmla="*/ 420139 w 1556425"/>
              <a:gd name="connsiteY1" fmla="*/ 0 h 697019"/>
              <a:gd name="connsiteX2" fmla="*/ 0 w 1556425"/>
              <a:gd name="connsiteY2" fmla="*/ 210060 h 697019"/>
              <a:gd name="connsiteX3" fmla="*/ 1145834 w 1556425"/>
              <a:gd name="connsiteY3" fmla="*/ 697019 h 697019"/>
              <a:gd name="connsiteX0" fmla="*/ 1556425 w 1556425"/>
              <a:gd name="connsiteY0" fmla="*/ 515603 h 703369"/>
              <a:gd name="connsiteX1" fmla="*/ 420139 w 1556425"/>
              <a:gd name="connsiteY1" fmla="*/ 0 h 703369"/>
              <a:gd name="connsiteX2" fmla="*/ 0 w 1556425"/>
              <a:gd name="connsiteY2" fmla="*/ 210060 h 703369"/>
              <a:gd name="connsiteX3" fmla="*/ 1126784 w 1556425"/>
              <a:gd name="connsiteY3" fmla="*/ 703369 h 703369"/>
              <a:gd name="connsiteX0" fmla="*/ 1556425 w 1556425"/>
              <a:gd name="connsiteY0" fmla="*/ 499728 h 687494"/>
              <a:gd name="connsiteX1" fmla="*/ 423314 w 1556425"/>
              <a:gd name="connsiteY1" fmla="*/ 0 h 687494"/>
              <a:gd name="connsiteX2" fmla="*/ 0 w 1556425"/>
              <a:gd name="connsiteY2" fmla="*/ 194185 h 687494"/>
              <a:gd name="connsiteX3" fmla="*/ 1126784 w 1556425"/>
              <a:gd name="connsiteY3" fmla="*/ 687494 h 687494"/>
              <a:gd name="connsiteX0" fmla="*/ 1559600 w 1559600"/>
              <a:gd name="connsiteY0" fmla="*/ 509253 h 687494"/>
              <a:gd name="connsiteX1" fmla="*/ 423314 w 1559600"/>
              <a:gd name="connsiteY1" fmla="*/ 0 h 687494"/>
              <a:gd name="connsiteX2" fmla="*/ 0 w 1559600"/>
              <a:gd name="connsiteY2" fmla="*/ 194185 h 687494"/>
              <a:gd name="connsiteX3" fmla="*/ 1126784 w 1559600"/>
              <a:gd name="connsiteY3" fmla="*/ 687494 h 687494"/>
              <a:gd name="connsiteX0" fmla="*/ 1559600 w 1559600"/>
              <a:gd name="connsiteY0" fmla="*/ 509253 h 509253"/>
              <a:gd name="connsiteX1" fmla="*/ 423314 w 1559600"/>
              <a:gd name="connsiteY1" fmla="*/ 0 h 509253"/>
              <a:gd name="connsiteX2" fmla="*/ 0 w 1559600"/>
              <a:gd name="connsiteY2" fmla="*/ 194185 h 509253"/>
              <a:gd name="connsiteX0" fmla="*/ 1136286 w 1136286"/>
              <a:gd name="connsiteY0" fmla="*/ 509253 h 509253"/>
              <a:gd name="connsiteX1" fmla="*/ 0 w 1136286"/>
              <a:gd name="connsiteY1" fmla="*/ 0 h 509253"/>
              <a:gd name="connsiteX0" fmla="*/ 1140021 w 1140021"/>
              <a:gd name="connsiteY0" fmla="*/ 479371 h 479371"/>
              <a:gd name="connsiteX1" fmla="*/ 0 w 1140021"/>
              <a:gd name="connsiteY1" fmla="*/ 0 h 4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0021" h="479371">
                <a:moveTo>
                  <a:pt x="1140021" y="479371"/>
                </a:moveTo>
                <a:cubicBezTo>
                  <a:pt x="761259" y="309620"/>
                  <a:pt x="378762" y="169751"/>
                  <a:pt x="0" y="0"/>
                </a:cubicBezTo>
              </a:path>
            </a:pathLst>
          </a:custGeom>
          <a:ln w="76200" cmpd="sng">
            <a:solidFill>
              <a:srgbClr val="0000FF">
                <a:alpha val="45000"/>
              </a:srgbClr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96" name="Straight Connector 195"/>
          <p:cNvCxnSpPr/>
          <p:nvPr/>
        </p:nvCxnSpPr>
        <p:spPr bwMode="auto">
          <a:xfrm flipV="1">
            <a:off x="3639748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7" name="Freeform 196"/>
          <p:cNvSpPr/>
          <p:nvPr/>
        </p:nvSpPr>
        <p:spPr>
          <a:xfrm>
            <a:off x="3160994" y="4751574"/>
            <a:ext cx="709488" cy="804098"/>
          </a:xfrm>
          <a:custGeom>
            <a:avLst/>
            <a:gdLst>
              <a:gd name="connsiteX0" fmla="*/ 1556425 w 1556425"/>
              <a:gd name="connsiteY0" fmla="*/ 515603 h 697019"/>
              <a:gd name="connsiteX1" fmla="*/ 420139 w 1556425"/>
              <a:gd name="connsiteY1" fmla="*/ 0 h 697019"/>
              <a:gd name="connsiteX2" fmla="*/ 0 w 1556425"/>
              <a:gd name="connsiteY2" fmla="*/ 210060 h 697019"/>
              <a:gd name="connsiteX3" fmla="*/ 1145834 w 1556425"/>
              <a:gd name="connsiteY3" fmla="*/ 697019 h 697019"/>
              <a:gd name="connsiteX0" fmla="*/ 1556425 w 1556425"/>
              <a:gd name="connsiteY0" fmla="*/ 515603 h 703369"/>
              <a:gd name="connsiteX1" fmla="*/ 420139 w 1556425"/>
              <a:gd name="connsiteY1" fmla="*/ 0 h 703369"/>
              <a:gd name="connsiteX2" fmla="*/ 0 w 1556425"/>
              <a:gd name="connsiteY2" fmla="*/ 210060 h 703369"/>
              <a:gd name="connsiteX3" fmla="*/ 1126784 w 1556425"/>
              <a:gd name="connsiteY3" fmla="*/ 703369 h 703369"/>
              <a:gd name="connsiteX0" fmla="*/ 1556425 w 1556425"/>
              <a:gd name="connsiteY0" fmla="*/ 499728 h 687494"/>
              <a:gd name="connsiteX1" fmla="*/ 423314 w 1556425"/>
              <a:gd name="connsiteY1" fmla="*/ 0 h 687494"/>
              <a:gd name="connsiteX2" fmla="*/ 0 w 1556425"/>
              <a:gd name="connsiteY2" fmla="*/ 194185 h 687494"/>
              <a:gd name="connsiteX3" fmla="*/ 1126784 w 1556425"/>
              <a:gd name="connsiteY3" fmla="*/ 687494 h 687494"/>
              <a:gd name="connsiteX0" fmla="*/ 1559600 w 1559600"/>
              <a:gd name="connsiteY0" fmla="*/ 509253 h 687494"/>
              <a:gd name="connsiteX1" fmla="*/ 423314 w 1559600"/>
              <a:gd name="connsiteY1" fmla="*/ 0 h 687494"/>
              <a:gd name="connsiteX2" fmla="*/ 0 w 1559600"/>
              <a:gd name="connsiteY2" fmla="*/ 194185 h 687494"/>
              <a:gd name="connsiteX3" fmla="*/ 1126784 w 1559600"/>
              <a:gd name="connsiteY3" fmla="*/ 687494 h 687494"/>
              <a:gd name="connsiteX0" fmla="*/ 423314 w 1126784"/>
              <a:gd name="connsiteY0" fmla="*/ 0 h 687494"/>
              <a:gd name="connsiteX1" fmla="*/ 0 w 1126784"/>
              <a:gd name="connsiteY1" fmla="*/ 194185 h 687494"/>
              <a:gd name="connsiteX2" fmla="*/ 1126784 w 1126784"/>
              <a:gd name="connsiteY2" fmla="*/ 687494 h 687494"/>
              <a:gd name="connsiteX0" fmla="*/ 423314 w 828334"/>
              <a:gd name="connsiteY0" fmla="*/ 0 h 560494"/>
              <a:gd name="connsiteX1" fmla="*/ 0 w 828334"/>
              <a:gd name="connsiteY1" fmla="*/ 194185 h 560494"/>
              <a:gd name="connsiteX2" fmla="*/ 828334 w 828334"/>
              <a:gd name="connsiteY2" fmla="*/ 560494 h 560494"/>
              <a:gd name="connsiteX0" fmla="*/ 423314 w 888605"/>
              <a:gd name="connsiteY0" fmla="*/ 0 h 588507"/>
              <a:gd name="connsiteX1" fmla="*/ 0 w 888605"/>
              <a:gd name="connsiteY1" fmla="*/ 194185 h 588507"/>
              <a:gd name="connsiteX2" fmla="*/ 828334 w 888605"/>
              <a:gd name="connsiteY2" fmla="*/ 560494 h 588507"/>
              <a:gd name="connsiteX3" fmla="*/ 824511 w 888605"/>
              <a:gd name="connsiteY3" fmla="*/ 563504 h 588507"/>
              <a:gd name="connsiteX0" fmla="*/ 423314 w 888605"/>
              <a:gd name="connsiteY0" fmla="*/ 0 h 1147704"/>
              <a:gd name="connsiteX1" fmla="*/ 0 w 888605"/>
              <a:gd name="connsiteY1" fmla="*/ 194185 h 1147704"/>
              <a:gd name="connsiteX2" fmla="*/ 828334 w 888605"/>
              <a:gd name="connsiteY2" fmla="*/ 560494 h 1147704"/>
              <a:gd name="connsiteX3" fmla="*/ 824511 w 888605"/>
              <a:gd name="connsiteY3" fmla="*/ 1147704 h 1147704"/>
              <a:gd name="connsiteX0" fmla="*/ 423314 w 832274"/>
              <a:gd name="connsiteY0" fmla="*/ 0 h 1147704"/>
              <a:gd name="connsiteX1" fmla="*/ 0 w 832274"/>
              <a:gd name="connsiteY1" fmla="*/ 194185 h 1147704"/>
              <a:gd name="connsiteX2" fmla="*/ 828334 w 832274"/>
              <a:gd name="connsiteY2" fmla="*/ 560494 h 1147704"/>
              <a:gd name="connsiteX3" fmla="*/ 824511 w 832274"/>
              <a:gd name="connsiteY3" fmla="*/ 1147704 h 1147704"/>
              <a:gd name="connsiteX0" fmla="*/ 423314 w 833958"/>
              <a:gd name="connsiteY0" fmla="*/ 0 h 893704"/>
              <a:gd name="connsiteX1" fmla="*/ 0 w 833958"/>
              <a:gd name="connsiteY1" fmla="*/ 194185 h 893704"/>
              <a:gd name="connsiteX2" fmla="*/ 828334 w 833958"/>
              <a:gd name="connsiteY2" fmla="*/ 560494 h 893704"/>
              <a:gd name="connsiteX3" fmla="*/ 830861 w 833958"/>
              <a:gd name="connsiteY3" fmla="*/ 893704 h 893704"/>
              <a:gd name="connsiteX0" fmla="*/ 423314 w 842738"/>
              <a:gd name="connsiteY0" fmla="*/ 0 h 893704"/>
              <a:gd name="connsiteX1" fmla="*/ 0 w 842738"/>
              <a:gd name="connsiteY1" fmla="*/ 194185 h 893704"/>
              <a:gd name="connsiteX2" fmla="*/ 839540 w 842738"/>
              <a:gd name="connsiteY2" fmla="*/ 530612 h 893704"/>
              <a:gd name="connsiteX3" fmla="*/ 830861 w 842738"/>
              <a:gd name="connsiteY3" fmla="*/ 893704 h 893704"/>
              <a:gd name="connsiteX0" fmla="*/ 423314 w 831127"/>
              <a:gd name="connsiteY0" fmla="*/ 0 h 893704"/>
              <a:gd name="connsiteX1" fmla="*/ 0 w 831127"/>
              <a:gd name="connsiteY1" fmla="*/ 194185 h 893704"/>
              <a:gd name="connsiteX2" fmla="*/ 820864 w 831127"/>
              <a:gd name="connsiteY2" fmla="*/ 530612 h 893704"/>
              <a:gd name="connsiteX3" fmla="*/ 830861 w 831127"/>
              <a:gd name="connsiteY3" fmla="*/ 893704 h 893704"/>
              <a:gd name="connsiteX0" fmla="*/ 423314 w 834692"/>
              <a:gd name="connsiteY0" fmla="*/ 0 h 945998"/>
              <a:gd name="connsiteX1" fmla="*/ 0 w 834692"/>
              <a:gd name="connsiteY1" fmla="*/ 194185 h 945998"/>
              <a:gd name="connsiteX2" fmla="*/ 820864 w 834692"/>
              <a:gd name="connsiteY2" fmla="*/ 530612 h 945998"/>
              <a:gd name="connsiteX3" fmla="*/ 834596 w 834692"/>
              <a:gd name="connsiteY3" fmla="*/ 945998 h 94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692" h="945998">
                <a:moveTo>
                  <a:pt x="423314" y="0"/>
                </a:moveTo>
                <a:lnTo>
                  <a:pt x="0" y="194185"/>
                </a:lnTo>
                <a:cubicBezTo>
                  <a:pt x="276111" y="316288"/>
                  <a:pt x="544753" y="408509"/>
                  <a:pt x="820864" y="530612"/>
                </a:cubicBezTo>
                <a:cubicBezTo>
                  <a:pt x="831282" y="528665"/>
                  <a:pt x="835393" y="945371"/>
                  <a:pt x="834596" y="945998"/>
                </a:cubicBezTo>
              </a:path>
            </a:pathLst>
          </a:custGeom>
          <a:ln w="76200" cmpd="sng">
            <a:solidFill>
              <a:srgbClr val="0000FF">
                <a:alpha val="45000"/>
              </a:srgbClr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98" name="Straight Connector 197"/>
          <p:cNvCxnSpPr/>
          <p:nvPr/>
        </p:nvCxnSpPr>
        <p:spPr bwMode="auto">
          <a:xfrm flipH="1" flipV="1">
            <a:off x="2537249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>
            <a:off x="3639748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Freeform 199"/>
          <p:cNvSpPr/>
          <p:nvPr/>
        </p:nvSpPr>
        <p:spPr>
          <a:xfrm>
            <a:off x="3786666" y="5536119"/>
            <a:ext cx="85725" cy="365125"/>
          </a:xfrm>
          <a:custGeom>
            <a:avLst/>
            <a:gdLst>
              <a:gd name="connsiteX0" fmla="*/ 85725 w 95250"/>
              <a:gd name="connsiteY0" fmla="*/ 0 h 365125"/>
              <a:gd name="connsiteX1" fmla="*/ 95250 w 95250"/>
              <a:gd name="connsiteY1" fmla="*/ 314325 h 365125"/>
              <a:gd name="connsiteX2" fmla="*/ 0 w 95250"/>
              <a:gd name="connsiteY2" fmla="*/ 365125 h 365125"/>
              <a:gd name="connsiteX0" fmla="*/ 85725 w 85725"/>
              <a:gd name="connsiteY0" fmla="*/ 0 h 365125"/>
              <a:gd name="connsiteX1" fmla="*/ 85725 w 85725"/>
              <a:gd name="connsiteY1" fmla="*/ 330200 h 365125"/>
              <a:gd name="connsiteX2" fmla="*/ 0 w 85725"/>
              <a:gd name="connsiteY2" fmla="*/ 365125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365125">
                <a:moveTo>
                  <a:pt x="85725" y="0"/>
                </a:moveTo>
                <a:lnTo>
                  <a:pt x="85725" y="330200"/>
                </a:lnTo>
                <a:lnTo>
                  <a:pt x="0" y="365125"/>
                </a:lnTo>
              </a:path>
            </a:pathLst>
          </a:custGeom>
          <a:ln w="76200" cmpd="sng">
            <a:solidFill>
              <a:srgbClr val="000090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9155274" y="3559455"/>
            <a:ext cx="95250" cy="431800"/>
          </a:xfrm>
          <a:custGeom>
            <a:avLst/>
            <a:gdLst>
              <a:gd name="connsiteX0" fmla="*/ 85725 w 95250"/>
              <a:gd name="connsiteY0" fmla="*/ 0 h 365125"/>
              <a:gd name="connsiteX1" fmla="*/ 95250 w 95250"/>
              <a:gd name="connsiteY1" fmla="*/ 314325 h 365125"/>
              <a:gd name="connsiteX2" fmla="*/ 0 w 95250"/>
              <a:gd name="connsiteY2" fmla="*/ 365125 h 365125"/>
              <a:gd name="connsiteX0" fmla="*/ 85725 w 85725"/>
              <a:gd name="connsiteY0" fmla="*/ 0 h 365125"/>
              <a:gd name="connsiteX1" fmla="*/ 85725 w 85725"/>
              <a:gd name="connsiteY1" fmla="*/ 330200 h 365125"/>
              <a:gd name="connsiteX2" fmla="*/ 0 w 85725"/>
              <a:gd name="connsiteY2" fmla="*/ 365125 h 365125"/>
              <a:gd name="connsiteX0" fmla="*/ 95250 w 95250"/>
              <a:gd name="connsiteY0" fmla="*/ 0 h 431800"/>
              <a:gd name="connsiteX1" fmla="*/ 85725 w 95250"/>
              <a:gd name="connsiteY1" fmla="*/ 396875 h 431800"/>
              <a:gd name="connsiteX2" fmla="*/ 0 w 95250"/>
              <a:gd name="connsiteY2" fmla="*/ 431800 h 431800"/>
              <a:gd name="connsiteX0" fmla="*/ 95250 w 104775"/>
              <a:gd name="connsiteY0" fmla="*/ 0 h 431800"/>
              <a:gd name="connsiteX1" fmla="*/ 104775 w 104775"/>
              <a:gd name="connsiteY1" fmla="*/ 393700 h 431800"/>
              <a:gd name="connsiteX2" fmla="*/ 0 w 104775"/>
              <a:gd name="connsiteY2" fmla="*/ 431800 h 431800"/>
              <a:gd name="connsiteX0" fmla="*/ 95250 w 95250"/>
              <a:gd name="connsiteY0" fmla="*/ 0 h 431800"/>
              <a:gd name="connsiteX1" fmla="*/ 95250 w 95250"/>
              <a:gd name="connsiteY1" fmla="*/ 393700 h 431800"/>
              <a:gd name="connsiteX2" fmla="*/ 0 w 95250"/>
              <a:gd name="connsiteY2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" h="431800">
                <a:moveTo>
                  <a:pt x="95250" y="0"/>
                </a:moveTo>
                <a:lnTo>
                  <a:pt x="95250" y="393700"/>
                </a:lnTo>
                <a:lnTo>
                  <a:pt x="0" y="431800"/>
                </a:lnTo>
              </a:path>
            </a:pathLst>
          </a:custGeom>
          <a:ln w="76200" cmpd="sng">
            <a:solidFill>
              <a:srgbClr val="000090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02" name="Picture 20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86443" y="2914640"/>
            <a:ext cx="368472" cy="200898"/>
          </a:xfrm>
          <a:prstGeom prst="rect">
            <a:avLst/>
          </a:prstGeom>
          <a:noFill/>
        </p:spPr>
      </p:pic>
      <p:pic>
        <p:nvPicPr>
          <p:cNvPr id="203" name="Picture 20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9347" y="2784889"/>
            <a:ext cx="368472" cy="200898"/>
          </a:xfrm>
          <a:prstGeom prst="rect">
            <a:avLst/>
          </a:prstGeom>
          <a:noFill/>
        </p:spPr>
      </p:pic>
      <p:sp>
        <p:nvSpPr>
          <p:cNvPr id="204" name="Freeform 203"/>
          <p:cNvSpPr/>
          <p:nvPr/>
        </p:nvSpPr>
        <p:spPr>
          <a:xfrm>
            <a:off x="8878811" y="2783768"/>
            <a:ext cx="965843" cy="432865"/>
          </a:xfrm>
          <a:custGeom>
            <a:avLst/>
            <a:gdLst>
              <a:gd name="connsiteX0" fmla="*/ 1556425 w 1556425"/>
              <a:gd name="connsiteY0" fmla="*/ 515603 h 697019"/>
              <a:gd name="connsiteX1" fmla="*/ 420139 w 1556425"/>
              <a:gd name="connsiteY1" fmla="*/ 0 h 697019"/>
              <a:gd name="connsiteX2" fmla="*/ 0 w 1556425"/>
              <a:gd name="connsiteY2" fmla="*/ 210060 h 697019"/>
              <a:gd name="connsiteX3" fmla="*/ 1145834 w 1556425"/>
              <a:gd name="connsiteY3" fmla="*/ 697019 h 697019"/>
              <a:gd name="connsiteX0" fmla="*/ 1556425 w 1556425"/>
              <a:gd name="connsiteY0" fmla="*/ 515603 h 703369"/>
              <a:gd name="connsiteX1" fmla="*/ 420139 w 1556425"/>
              <a:gd name="connsiteY1" fmla="*/ 0 h 703369"/>
              <a:gd name="connsiteX2" fmla="*/ 0 w 1556425"/>
              <a:gd name="connsiteY2" fmla="*/ 210060 h 703369"/>
              <a:gd name="connsiteX3" fmla="*/ 1126784 w 1556425"/>
              <a:gd name="connsiteY3" fmla="*/ 703369 h 703369"/>
              <a:gd name="connsiteX0" fmla="*/ 1556425 w 1556425"/>
              <a:gd name="connsiteY0" fmla="*/ 499728 h 687494"/>
              <a:gd name="connsiteX1" fmla="*/ 423314 w 1556425"/>
              <a:gd name="connsiteY1" fmla="*/ 0 h 687494"/>
              <a:gd name="connsiteX2" fmla="*/ 0 w 1556425"/>
              <a:gd name="connsiteY2" fmla="*/ 194185 h 687494"/>
              <a:gd name="connsiteX3" fmla="*/ 1126784 w 1556425"/>
              <a:gd name="connsiteY3" fmla="*/ 687494 h 687494"/>
              <a:gd name="connsiteX0" fmla="*/ 1559600 w 1559600"/>
              <a:gd name="connsiteY0" fmla="*/ 509253 h 687494"/>
              <a:gd name="connsiteX1" fmla="*/ 423314 w 1559600"/>
              <a:gd name="connsiteY1" fmla="*/ 0 h 687494"/>
              <a:gd name="connsiteX2" fmla="*/ 0 w 1559600"/>
              <a:gd name="connsiteY2" fmla="*/ 194185 h 687494"/>
              <a:gd name="connsiteX3" fmla="*/ 1126784 w 1559600"/>
              <a:gd name="connsiteY3" fmla="*/ 687494 h 687494"/>
              <a:gd name="connsiteX0" fmla="*/ 1559600 w 1559600"/>
              <a:gd name="connsiteY0" fmla="*/ 509253 h 509253"/>
              <a:gd name="connsiteX1" fmla="*/ 423314 w 1559600"/>
              <a:gd name="connsiteY1" fmla="*/ 0 h 509253"/>
              <a:gd name="connsiteX2" fmla="*/ 0 w 1559600"/>
              <a:gd name="connsiteY2" fmla="*/ 194185 h 509253"/>
              <a:gd name="connsiteX0" fmla="*/ 1136286 w 1136286"/>
              <a:gd name="connsiteY0" fmla="*/ 509253 h 509253"/>
              <a:gd name="connsiteX1" fmla="*/ 0 w 1136286"/>
              <a:gd name="connsiteY1" fmla="*/ 0 h 50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286" h="509253">
                <a:moveTo>
                  <a:pt x="1136286" y="509253"/>
                </a:moveTo>
                <a:lnTo>
                  <a:pt x="0" y="0"/>
                </a:lnTo>
              </a:path>
            </a:pathLst>
          </a:custGeom>
          <a:ln w="76200" cmpd="sng">
            <a:solidFill>
              <a:srgbClr val="0000FF">
                <a:alpha val="45000"/>
              </a:srgbClr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05" name="Straight Connector 204"/>
          <p:cNvCxnSpPr/>
          <p:nvPr/>
        </p:nvCxnSpPr>
        <p:spPr bwMode="auto">
          <a:xfrm flipV="1">
            <a:off x="9021394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6" name="Group 205"/>
          <p:cNvGrpSpPr/>
          <p:nvPr/>
        </p:nvGrpSpPr>
        <p:grpSpPr>
          <a:xfrm>
            <a:off x="9766147" y="1774321"/>
            <a:ext cx="412893" cy="1523144"/>
            <a:chOff x="2517567" y="2310598"/>
            <a:chExt cx="485758" cy="1954254"/>
          </a:xfrm>
        </p:grpSpPr>
        <p:sp>
          <p:nvSpPr>
            <p:cNvPr id="242" name="Freeform 241"/>
            <p:cNvSpPr/>
            <p:nvPr/>
          </p:nvSpPr>
          <p:spPr>
            <a:xfrm>
              <a:off x="2517567" y="2310598"/>
              <a:ext cx="327923" cy="1954254"/>
            </a:xfrm>
            <a:custGeom>
              <a:avLst/>
              <a:gdLst>
                <a:gd name="connsiteX0" fmla="*/ 0 w 362848"/>
                <a:gd name="connsiteY0" fmla="*/ 0 h 1976479"/>
                <a:gd name="connsiteX1" fmla="*/ 362848 w 362848"/>
                <a:gd name="connsiteY1" fmla="*/ 171867 h 1976479"/>
                <a:gd name="connsiteX2" fmla="*/ 362848 w 362848"/>
                <a:gd name="connsiteY2" fmla="*/ 1976479 h 1976479"/>
                <a:gd name="connsiteX3" fmla="*/ 105035 w 362848"/>
                <a:gd name="connsiteY3" fmla="*/ 1871448 h 1976479"/>
                <a:gd name="connsiteX0" fmla="*/ 0 w 327923"/>
                <a:gd name="connsiteY0" fmla="*/ 0 h 1947904"/>
                <a:gd name="connsiteX1" fmla="*/ 327923 w 327923"/>
                <a:gd name="connsiteY1" fmla="*/ 143292 h 1947904"/>
                <a:gd name="connsiteX2" fmla="*/ 327923 w 327923"/>
                <a:gd name="connsiteY2" fmla="*/ 1947904 h 1947904"/>
                <a:gd name="connsiteX3" fmla="*/ 70110 w 327923"/>
                <a:gd name="connsiteY3" fmla="*/ 1842873 h 1947904"/>
                <a:gd name="connsiteX0" fmla="*/ 0 w 327923"/>
                <a:gd name="connsiteY0" fmla="*/ 0 h 1960604"/>
                <a:gd name="connsiteX1" fmla="*/ 327923 w 327923"/>
                <a:gd name="connsiteY1" fmla="*/ 143292 h 1960604"/>
                <a:gd name="connsiteX2" fmla="*/ 327923 w 327923"/>
                <a:gd name="connsiteY2" fmla="*/ 1960604 h 1960604"/>
                <a:gd name="connsiteX3" fmla="*/ 70110 w 327923"/>
                <a:gd name="connsiteY3" fmla="*/ 1842873 h 1960604"/>
                <a:gd name="connsiteX0" fmla="*/ 0 w 327923"/>
                <a:gd name="connsiteY0" fmla="*/ 0 h 1954254"/>
                <a:gd name="connsiteX1" fmla="*/ 327923 w 327923"/>
                <a:gd name="connsiteY1" fmla="*/ 143292 h 1954254"/>
                <a:gd name="connsiteX2" fmla="*/ 318398 w 327923"/>
                <a:gd name="connsiteY2" fmla="*/ 1954254 h 1954254"/>
                <a:gd name="connsiteX3" fmla="*/ 70110 w 327923"/>
                <a:gd name="connsiteY3" fmla="*/ 1842873 h 1954254"/>
                <a:gd name="connsiteX0" fmla="*/ 0 w 327923"/>
                <a:gd name="connsiteY0" fmla="*/ 0 h 1954254"/>
                <a:gd name="connsiteX1" fmla="*/ 327923 w 327923"/>
                <a:gd name="connsiteY1" fmla="*/ 143292 h 1954254"/>
                <a:gd name="connsiteX2" fmla="*/ 318398 w 327923"/>
                <a:gd name="connsiteY2" fmla="*/ 1954254 h 1954254"/>
                <a:gd name="connsiteX3" fmla="*/ 60585 w 327923"/>
                <a:gd name="connsiteY3" fmla="*/ 1839698 h 195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923" h="1954254">
                  <a:moveTo>
                    <a:pt x="0" y="0"/>
                  </a:moveTo>
                  <a:lnTo>
                    <a:pt x="327923" y="143292"/>
                  </a:lnTo>
                  <a:lnTo>
                    <a:pt x="318398" y="1954254"/>
                  </a:lnTo>
                  <a:lnTo>
                    <a:pt x="60585" y="1839698"/>
                  </a:lnTo>
                </a:path>
              </a:pathLst>
            </a:custGeom>
            <a:ln w="76200" cmpd="sng">
              <a:solidFill>
                <a:srgbClr val="00009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3" name="Isosceles Triangle 242"/>
            <p:cNvSpPr/>
            <p:nvPr/>
          </p:nvSpPr>
          <p:spPr>
            <a:xfrm rot="10800000" flipV="1">
              <a:off x="2689565" y="2677873"/>
              <a:ext cx="313760" cy="413876"/>
            </a:xfrm>
            <a:prstGeom prst="triangle">
              <a:avLst/>
            </a:prstGeom>
            <a:solidFill>
              <a:srgbClr val="000090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1200" b="1" dirty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4" name="Isosceles Triangle 243"/>
            <p:cNvSpPr/>
            <p:nvPr/>
          </p:nvSpPr>
          <p:spPr>
            <a:xfrm rot="10800000" flipV="1">
              <a:off x="2667159" y="3651476"/>
              <a:ext cx="321236" cy="351940"/>
            </a:xfrm>
            <a:prstGeom prst="triangle">
              <a:avLst/>
            </a:prstGeom>
            <a:solidFill>
              <a:srgbClr val="000090"/>
            </a:solidFill>
          </p:spPr>
          <p:txBody>
            <a:bodyPr wrap="square" rtlCol="0" anchor="ctr"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1200" b="1" dirty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4380513" y="3786555"/>
            <a:ext cx="404211" cy="1439314"/>
            <a:chOff x="2517567" y="2310598"/>
            <a:chExt cx="475542" cy="1954254"/>
          </a:xfrm>
        </p:grpSpPr>
        <p:sp>
          <p:nvSpPr>
            <p:cNvPr id="239" name="Freeform 238"/>
            <p:cNvSpPr/>
            <p:nvPr/>
          </p:nvSpPr>
          <p:spPr>
            <a:xfrm>
              <a:off x="2517567" y="2310598"/>
              <a:ext cx="327923" cy="1954254"/>
            </a:xfrm>
            <a:custGeom>
              <a:avLst/>
              <a:gdLst>
                <a:gd name="connsiteX0" fmla="*/ 0 w 362848"/>
                <a:gd name="connsiteY0" fmla="*/ 0 h 1976479"/>
                <a:gd name="connsiteX1" fmla="*/ 362848 w 362848"/>
                <a:gd name="connsiteY1" fmla="*/ 171867 h 1976479"/>
                <a:gd name="connsiteX2" fmla="*/ 362848 w 362848"/>
                <a:gd name="connsiteY2" fmla="*/ 1976479 h 1976479"/>
                <a:gd name="connsiteX3" fmla="*/ 105035 w 362848"/>
                <a:gd name="connsiteY3" fmla="*/ 1871448 h 1976479"/>
                <a:gd name="connsiteX0" fmla="*/ 0 w 327923"/>
                <a:gd name="connsiteY0" fmla="*/ 0 h 1947904"/>
                <a:gd name="connsiteX1" fmla="*/ 327923 w 327923"/>
                <a:gd name="connsiteY1" fmla="*/ 143292 h 1947904"/>
                <a:gd name="connsiteX2" fmla="*/ 327923 w 327923"/>
                <a:gd name="connsiteY2" fmla="*/ 1947904 h 1947904"/>
                <a:gd name="connsiteX3" fmla="*/ 70110 w 327923"/>
                <a:gd name="connsiteY3" fmla="*/ 1842873 h 1947904"/>
                <a:gd name="connsiteX0" fmla="*/ 0 w 327923"/>
                <a:gd name="connsiteY0" fmla="*/ 0 h 1960604"/>
                <a:gd name="connsiteX1" fmla="*/ 327923 w 327923"/>
                <a:gd name="connsiteY1" fmla="*/ 143292 h 1960604"/>
                <a:gd name="connsiteX2" fmla="*/ 327923 w 327923"/>
                <a:gd name="connsiteY2" fmla="*/ 1960604 h 1960604"/>
                <a:gd name="connsiteX3" fmla="*/ 70110 w 327923"/>
                <a:gd name="connsiteY3" fmla="*/ 1842873 h 1960604"/>
                <a:gd name="connsiteX0" fmla="*/ 0 w 327923"/>
                <a:gd name="connsiteY0" fmla="*/ 0 h 1954254"/>
                <a:gd name="connsiteX1" fmla="*/ 327923 w 327923"/>
                <a:gd name="connsiteY1" fmla="*/ 143292 h 1954254"/>
                <a:gd name="connsiteX2" fmla="*/ 318398 w 327923"/>
                <a:gd name="connsiteY2" fmla="*/ 1954254 h 1954254"/>
                <a:gd name="connsiteX3" fmla="*/ 70110 w 327923"/>
                <a:gd name="connsiteY3" fmla="*/ 1842873 h 1954254"/>
                <a:gd name="connsiteX0" fmla="*/ 0 w 327923"/>
                <a:gd name="connsiteY0" fmla="*/ 0 h 1954254"/>
                <a:gd name="connsiteX1" fmla="*/ 327923 w 327923"/>
                <a:gd name="connsiteY1" fmla="*/ 143292 h 1954254"/>
                <a:gd name="connsiteX2" fmla="*/ 318398 w 327923"/>
                <a:gd name="connsiteY2" fmla="*/ 1954254 h 1954254"/>
                <a:gd name="connsiteX3" fmla="*/ 60585 w 327923"/>
                <a:gd name="connsiteY3" fmla="*/ 1839698 h 195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923" h="1954254">
                  <a:moveTo>
                    <a:pt x="0" y="0"/>
                  </a:moveTo>
                  <a:lnTo>
                    <a:pt x="327923" y="143292"/>
                  </a:lnTo>
                  <a:lnTo>
                    <a:pt x="318398" y="1954254"/>
                  </a:lnTo>
                  <a:lnTo>
                    <a:pt x="60585" y="1839698"/>
                  </a:lnTo>
                </a:path>
              </a:pathLst>
            </a:custGeom>
            <a:ln w="76200" cmpd="sng">
              <a:solidFill>
                <a:srgbClr val="000090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1" name="Isosceles Triangle 240"/>
            <p:cNvSpPr/>
            <p:nvPr/>
          </p:nvSpPr>
          <p:spPr>
            <a:xfrm rot="10800000">
              <a:off x="2690552" y="2557974"/>
              <a:ext cx="302557" cy="381683"/>
            </a:xfrm>
            <a:prstGeom prst="triangle">
              <a:avLst/>
            </a:prstGeom>
            <a:solidFill>
              <a:srgbClr val="000090"/>
            </a:solidFill>
          </p:spPr>
          <p:txBody>
            <a:bodyPr wrap="square" rtlCol="0" anchor="ctr"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1200" b="1" dirty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3" name="Isosceles Triangle 282"/>
            <p:cNvSpPr/>
            <p:nvPr/>
          </p:nvSpPr>
          <p:spPr>
            <a:xfrm rot="10800000">
              <a:off x="2679345" y="3614149"/>
              <a:ext cx="302557" cy="365546"/>
            </a:xfrm>
            <a:prstGeom prst="triangle">
              <a:avLst/>
            </a:prstGeom>
            <a:solidFill>
              <a:srgbClr val="000090"/>
            </a:solidFill>
          </p:spPr>
          <p:txBody>
            <a:bodyPr wrap="square" rtlCol="0" anchor="ctr"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1200" b="1" dirty="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17" name="Freeform 216"/>
          <p:cNvSpPr/>
          <p:nvPr/>
        </p:nvSpPr>
        <p:spPr>
          <a:xfrm>
            <a:off x="4137322" y="2587601"/>
            <a:ext cx="1219910" cy="990599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910" h="1396746">
                <a:moveTo>
                  <a:pt x="710" y="1396746"/>
                </a:moveTo>
                <a:cubicBezTo>
                  <a:pt x="-2112" y="1151862"/>
                  <a:pt x="4590" y="898025"/>
                  <a:pt x="1768" y="653141"/>
                </a:cubicBezTo>
                <a:lnTo>
                  <a:pt x="1219910" y="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2456083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7798545" y="2211005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7840879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cxnSp>
        <p:nvCxnSpPr>
          <p:cNvPr id="221" name="Straight Connector 220"/>
          <p:cNvCxnSpPr/>
          <p:nvPr/>
        </p:nvCxnSpPr>
        <p:spPr bwMode="auto">
          <a:xfrm>
            <a:off x="5924206" y="4605543"/>
            <a:ext cx="872352" cy="141050"/>
          </a:xfrm>
          <a:prstGeom prst="line">
            <a:avLst/>
          </a:prstGeom>
          <a:noFill/>
          <a:ln w="76200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sp>
        <p:nvSpPr>
          <p:cNvPr id="222" name="Freeform 221"/>
          <p:cNvSpPr/>
          <p:nvPr/>
        </p:nvSpPr>
        <p:spPr>
          <a:xfrm>
            <a:off x="5157796" y="4755603"/>
            <a:ext cx="648163" cy="2873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noFill/>
          <a:ln w="76200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26" name="Picture 225" descr="C:\Users\testuser\AppData\Local\Temp\VMwareDnD\c45473a7\VMW_09Q3_ICON_Monitor_Wide.png"/>
          <p:cNvPicPr>
            <a:picLocks noChangeAspect="1" noChangeArrowheads="1"/>
          </p:cNvPicPr>
          <p:nvPr/>
        </p:nvPicPr>
        <p:blipFill>
          <a:blip r:embed="rId14">
            <a:alphaModFix amt="23000"/>
          </a:blip>
          <a:srcRect/>
          <a:stretch>
            <a:fillRect/>
          </a:stretch>
        </p:blipFill>
        <p:spPr bwMode="auto">
          <a:xfrm>
            <a:off x="9207011" y="4569553"/>
            <a:ext cx="1267447" cy="1524000"/>
          </a:xfrm>
          <a:prstGeom prst="rect">
            <a:avLst/>
          </a:prstGeom>
          <a:noFill/>
        </p:spPr>
      </p:pic>
      <p:pic>
        <p:nvPicPr>
          <p:cNvPr id="227" name="Picture 226" descr="ICON_Person_Green_Q408.png"/>
          <p:cNvPicPr>
            <a:picLocks noChangeAspect="1"/>
          </p:cNvPicPr>
          <p:nvPr/>
        </p:nvPicPr>
        <p:blipFill>
          <a:blip r:embed="rId15">
            <a:alphaModFix amt="23000"/>
          </a:blip>
          <a:srcRect/>
          <a:stretch>
            <a:fillRect/>
          </a:stretch>
        </p:blipFill>
        <p:spPr bwMode="auto">
          <a:xfrm>
            <a:off x="9143857" y="5080253"/>
            <a:ext cx="7921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" name="TextBox 227"/>
          <p:cNvSpPr txBox="1"/>
          <p:nvPr/>
        </p:nvSpPr>
        <p:spPr>
          <a:xfrm>
            <a:off x="1525812" y="1344238"/>
            <a:ext cx="2185173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333333">
                    <a:lumMod val="25000"/>
                    <a:lumOff val="75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Cluster Controller</a:t>
            </a:r>
          </a:p>
        </p:txBody>
      </p:sp>
      <p:sp>
        <p:nvSpPr>
          <p:cNvPr id="230" name="Freeform 229"/>
          <p:cNvSpPr/>
          <p:nvPr/>
        </p:nvSpPr>
        <p:spPr>
          <a:xfrm>
            <a:off x="6979593" y="987401"/>
            <a:ext cx="2509371" cy="954849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3623018" y="5341590"/>
            <a:ext cx="74498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FF66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Simplified IP Backplane No VLANs, No ACLs, No Firewall Rules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6251362" y="5076700"/>
            <a:ext cx="2151560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Network</a:t>
            </a:r>
          </a:p>
        </p:txBody>
      </p:sp>
      <p:pic>
        <p:nvPicPr>
          <p:cNvPr id="292" name="Picture 291" descr="06_ISO_Icon_NSX_Controller_BG.png"/>
          <p:cNvPicPr>
            <a:picLocks noChangeAspect="1"/>
          </p:cNvPicPr>
          <p:nvPr/>
        </p:nvPicPr>
        <p:blipFill>
          <a:blip r:embed="rId16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38" y="1467850"/>
            <a:ext cx="1602960" cy="14430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0642" y="2934299"/>
            <a:ext cx="3490229" cy="3171486"/>
            <a:chOff x="368719" y="5705582"/>
            <a:chExt cx="6109492" cy="6166778"/>
          </a:xfrm>
        </p:grpSpPr>
        <p:sp>
          <p:nvSpPr>
            <p:cNvPr id="179" name="TextBox 178"/>
            <p:cNvSpPr txBox="1"/>
            <p:nvPr/>
          </p:nvSpPr>
          <p:spPr>
            <a:xfrm>
              <a:off x="4553558" y="7073419"/>
              <a:ext cx="1014920" cy="685881"/>
            </a:xfrm>
            <a:prstGeom prst="rect">
              <a:avLst/>
            </a:prstGeom>
            <a:noFill/>
          </p:spPr>
          <p:txBody>
            <a:bodyPr wrap="none" lIns="166448" tIns="83224" rIns="166448" bIns="83224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VM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2097571" y="7848315"/>
              <a:ext cx="4380640" cy="4024045"/>
            </a:xfrm>
            <a:custGeom>
              <a:avLst/>
              <a:gdLst>
                <a:gd name="connsiteX0" fmla="*/ 4566139 w 4708831"/>
                <a:gd name="connsiteY0" fmla="*/ 4666180 h 4666180"/>
                <a:gd name="connsiteX1" fmla="*/ 0 w 4708831"/>
                <a:gd name="connsiteY1" fmla="*/ 3581685 h 4666180"/>
                <a:gd name="connsiteX2" fmla="*/ 3781334 w 4708831"/>
                <a:gd name="connsiteY2" fmla="*/ 0 h 4666180"/>
                <a:gd name="connsiteX3" fmla="*/ 4708831 w 4708831"/>
                <a:gd name="connsiteY3" fmla="*/ 4552022 h 4666180"/>
                <a:gd name="connsiteX4" fmla="*/ 4708831 w 4708831"/>
                <a:gd name="connsiteY4" fmla="*/ 4552022 h 4666180"/>
                <a:gd name="connsiteX5" fmla="*/ 4566139 w 4708831"/>
                <a:gd name="connsiteY5" fmla="*/ 4666180 h 4666180"/>
                <a:gd name="connsiteX0" fmla="*/ 4566139 w 4708831"/>
                <a:gd name="connsiteY0" fmla="*/ 4024045 h 4024045"/>
                <a:gd name="connsiteX1" fmla="*/ 0 w 4708831"/>
                <a:gd name="connsiteY1" fmla="*/ 2939550 h 4024045"/>
                <a:gd name="connsiteX2" fmla="*/ 3995372 w 4708831"/>
                <a:gd name="connsiteY2" fmla="*/ 0 h 4024045"/>
                <a:gd name="connsiteX3" fmla="*/ 4708831 w 4708831"/>
                <a:gd name="connsiteY3" fmla="*/ 3909887 h 4024045"/>
                <a:gd name="connsiteX4" fmla="*/ 4708831 w 4708831"/>
                <a:gd name="connsiteY4" fmla="*/ 3909887 h 4024045"/>
                <a:gd name="connsiteX5" fmla="*/ 4566139 w 4708831"/>
                <a:gd name="connsiteY5" fmla="*/ 4024045 h 4024045"/>
                <a:gd name="connsiteX0" fmla="*/ 4237948 w 4380640"/>
                <a:gd name="connsiteY0" fmla="*/ 4024045 h 4024045"/>
                <a:gd name="connsiteX1" fmla="*/ 0 w 4380640"/>
                <a:gd name="connsiteY1" fmla="*/ 3096517 h 4024045"/>
                <a:gd name="connsiteX2" fmla="*/ 3667181 w 4380640"/>
                <a:gd name="connsiteY2" fmla="*/ 0 h 4024045"/>
                <a:gd name="connsiteX3" fmla="*/ 4380640 w 4380640"/>
                <a:gd name="connsiteY3" fmla="*/ 3909887 h 4024045"/>
                <a:gd name="connsiteX4" fmla="*/ 4380640 w 4380640"/>
                <a:gd name="connsiteY4" fmla="*/ 3909887 h 4024045"/>
                <a:gd name="connsiteX5" fmla="*/ 4237948 w 4380640"/>
                <a:gd name="connsiteY5" fmla="*/ 4024045 h 402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0640" h="4024045">
                  <a:moveTo>
                    <a:pt x="4237948" y="4024045"/>
                  </a:moveTo>
                  <a:lnTo>
                    <a:pt x="0" y="3096517"/>
                  </a:lnTo>
                  <a:lnTo>
                    <a:pt x="3667181" y="0"/>
                  </a:lnTo>
                  <a:lnTo>
                    <a:pt x="4380640" y="3909887"/>
                  </a:lnTo>
                  <a:lnTo>
                    <a:pt x="4380640" y="3909887"/>
                  </a:lnTo>
                  <a:lnTo>
                    <a:pt x="4237948" y="4024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chemeClr val="tx2">
                    <a:alpha val="22000"/>
                  </a:schemeClr>
                </a:gs>
              </a:gsLst>
              <a:lin ang="3600000" scaled="0"/>
              <a:tileRect/>
            </a:gra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68719" y="5705582"/>
              <a:ext cx="5451010" cy="54510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3675" dist="139700" dir="2700000" algn="tl" rotWithShape="0">
                <a:prstClr val="black">
                  <a:alpha val="76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55108" y="6649666"/>
              <a:ext cx="2732890" cy="13984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Flow Identified as</a:t>
              </a:r>
            </a:p>
            <a:p>
              <a:pPr algn="ctr" defTabSz="50228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 “Elephant Flow”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625529" y="7967330"/>
              <a:ext cx="3167760" cy="442360"/>
            </a:xfrm>
            <a:prstGeom prst="rect">
              <a:avLst/>
            </a:prstGeom>
            <a:solidFill>
              <a:srgbClr val="30EF29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1051357" y="7967330"/>
              <a:ext cx="2715707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368719" y="5705582"/>
              <a:ext cx="5451010" cy="5451010"/>
            </a:xfrm>
            <a:prstGeom prst="ellipse">
              <a:avLst/>
            </a:prstGeom>
            <a:noFill/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27034" y="7388193"/>
              <a:ext cx="2231320" cy="62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28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 err="1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Encap</a:t>
              </a:r>
              <a:r>
                <a:rPr lang="en-US" sz="1500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 Header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455457" y="8376292"/>
              <a:ext cx="2696876" cy="970337"/>
            </a:xfrm>
            <a:custGeom>
              <a:avLst/>
              <a:gdLst>
                <a:gd name="connsiteX0" fmla="*/ 1013112 w 2696876"/>
                <a:gd name="connsiteY0" fmla="*/ 0 h 970337"/>
                <a:gd name="connsiteX1" fmla="*/ 0 w 2696876"/>
                <a:gd name="connsiteY1" fmla="*/ 956068 h 970337"/>
                <a:gd name="connsiteX2" fmla="*/ 2696876 w 2696876"/>
                <a:gd name="connsiteY2" fmla="*/ 970337 h 970337"/>
                <a:gd name="connsiteX3" fmla="*/ 1170073 w 2696876"/>
                <a:gd name="connsiteY3" fmla="*/ 0 h 970337"/>
                <a:gd name="connsiteX4" fmla="*/ 1013112 w 2696876"/>
                <a:gd name="connsiteY4" fmla="*/ 0 h 9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876" h="970337">
                  <a:moveTo>
                    <a:pt x="1013112" y="0"/>
                  </a:moveTo>
                  <a:lnTo>
                    <a:pt x="0" y="956068"/>
                  </a:lnTo>
                  <a:lnTo>
                    <a:pt x="2696876" y="970337"/>
                  </a:lnTo>
                  <a:lnTo>
                    <a:pt x="1170073" y="0"/>
                  </a:lnTo>
                  <a:lnTo>
                    <a:pt x="101311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6600"/>
                </a:gs>
                <a:gs pos="100000">
                  <a:srgbClr val="FF6600">
                    <a:alpha val="9000"/>
                  </a:srgbClr>
                </a:gs>
              </a:gsLst>
              <a:lin ang="4740000" scaled="0"/>
              <a:tileRect/>
            </a:gra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1460602" y="9351773"/>
              <a:ext cx="2715707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2445176" y="7962764"/>
              <a:ext cx="194623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1827040" y="9351773"/>
              <a:ext cx="413222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2664361" y="9351773"/>
              <a:ext cx="413222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3501682" y="9351773"/>
              <a:ext cx="413222" cy="442360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02225" fontAlgn="base">
                <a:spcBef>
                  <a:spcPct val="0"/>
                </a:spcBef>
                <a:spcAft>
                  <a:spcPct val="0"/>
                </a:spcAft>
              </a:pPr>
              <a:endParaRPr lang="en-US" sz="7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57324" y="9739188"/>
              <a:ext cx="2235047" cy="897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Physical Network</a:t>
              </a:r>
            </a:p>
            <a:p>
              <a:pPr algn="ctr" defTabSz="50228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DSCP Tagging</a:t>
              </a: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7339547" y="5457441"/>
            <a:ext cx="237973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chemeClr val="bg2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Cloud </a:t>
            </a:r>
            <a:r>
              <a:rPr lang="en-US" sz="2000" dirty="0" err="1">
                <a:solidFill>
                  <a:schemeClr val="bg2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Mgt</a:t>
            </a:r>
            <a:r>
              <a:rPr lang="en-US" sz="2000" dirty="0">
                <a:solidFill>
                  <a:schemeClr val="bg2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 Platform</a:t>
            </a:r>
          </a:p>
        </p:txBody>
      </p:sp>
    </p:spTree>
    <p:extLst>
      <p:ext uri="{BB962C8B-B14F-4D97-AF65-F5344CB8AC3E}">
        <p14:creationId xmlns:p14="http://schemas.microsoft.com/office/powerpoint/2010/main" val="12379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95" grpId="0" animBg="1"/>
      <p:bldP spid="197" grpId="0" animBg="1"/>
      <p:bldP spid="200" grpId="0" animBg="1"/>
      <p:bldP spid="201" grpId="0" animBg="1"/>
      <p:bldP spid="204" grpId="0" animBg="1"/>
      <p:bldP spid="222" grpId="0" animBg="1"/>
      <p:bldP spid="2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2679" y="841614"/>
            <a:ext cx="2589633" cy="1829527"/>
          </a:xfrm>
          <a:prstGeom prst="rect">
            <a:avLst/>
          </a:prstGeom>
          <a:noFill/>
        </p:spPr>
      </p:pic>
      <p:pic>
        <p:nvPicPr>
          <p:cNvPr id="6" name="Picture 5" descr="02_ISO_Icon_NSX_Router_D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84" y="1768250"/>
            <a:ext cx="856311" cy="562434"/>
          </a:xfrm>
          <a:prstGeom prst="rect">
            <a:avLst/>
          </a:prstGeom>
        </p:spPr>
      </p:pic>
      <p:pic>
        <p:nvPicPr>
          <p:cNvPr id="4" name="Picture 3" descr="05_ISO_Icon_NSX_LoadBalancer_D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74" y="1181513"/>
            <a:ext cx="1133099" cy="634772"/>
          </a:xfrm>
          <a:prstGeom prst="rect">
            <a:avLst/>
          </a:prstGeom>
        </p:spPr>
      </p:pic>
      <p:pic>
        <p:nvPicPr>
          <p:cNvPr id="3" name="Picture 2" descr="03_ISO_Icon_NSX_Switch_D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67" y="1631613"/>
            <a:ext cx="1229835" cy="756438"/>
          </a:xfrm>
          <a:prstGeom prst="rect">
            <a:avLst/>
          </a:prstGeom>
        </p:spPr>
      </p:pic>
      <p:pic>
        <p:nvPicPr>
          <p:cNvPr id="5" name="Picture 4" descr="04_ISO_Icon_NSX_Firewall_D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18" y="1044875"/>
            <a:ext cx="1185113" cy="723185"/>
          </a:xfrm>
          <a:prstGeom prst="rect">
            <a:avLst/>
          </a:prstGeom>
        </p:spPr>
      </p:pic>
      <p:cxnSp>
        <p:nvCxnSpPr>
          <p:cNvPr id="133" name="Straight Connector 132"/>
          <p:cNvCxnSpPr/>
          <p:nvPr/>
        </p:nvCxnSpPr>
        <p:spPr bwMode="auto">
          <a:xfrm>
            <a:off x="4278538" y="1710259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7" name="Picture 15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59" name="Picture 158" descr="03_ISO_Icon_NSX_Switch_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160" name="Picture 159" descr="02_ISO_Icon_NSX_Router_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162" name="Picture 161" descr="04_ISO_Icon_NSX_Firewall_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163" name="Picture 162" descr="05_ISO_Icon_NSX_LoadBalancer_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64" name="Straight Connector 163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Native Isolation</a:t>
            </a:r>
            <a:endParaRPr lang="en-US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654363" y="3654401"/>
            <a:ext cx="3317186" cy="1875640"/>
            <a:chOff x="2734599" y="3369735"/>
            <a:chExt cx="3317186" cy="1875640"/>
          </a:xfrm>
        </p:grpSpPr>
        <p:pic>
          <p:nvPicPr>
            <p:cNvPr id="253" name="Picture 252" descr="VMW-ICON-3D-PHYSICAL-NETWORK-102.png"/>
            <p:cNvPicPr>
              <a:picLocks noChangeAspect="1"/>
            </p:cNvPicPr>
            <p:nvPr/>
          </p:nvPicPr>
          <p:blipFill>
            <a:blip r:embed="rId12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54" name="Picture 253" descr="VMW-ICON-3D-PHYSICAL-NETWORK-102.png"/>
            <p:cNvPicPr>
              <a:picLocks noChangeAspect="1"/>
            </p:cNvPicPr>
            <p:nvPr/>
          </p:nvPicPr>
          <p:blipFill>
            <a:blip r:embed="rId12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80" name="Rectangle 27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81" name="Right Arrow 28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2" name="Right Arrow 28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3" name="Right Arrow 28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4" name="Right Arrow 28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56" name="Group 255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5" name="Rectangle 27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6" name="Right Arrow 27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7" name="Right Arrow 27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8" name="Right Arrow 27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9" name="Right Arrow 27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57" name="Freeform 25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0" name="Picture 259" descr="VMW-ICON-3D-PHYSICAL-NETWORK-102.png"/>
            <p:cNvPicPr>
              <a:picLocks noChangeAspect="1"/>
            </p:cNvPicPr>
            <p:nvPr/>
          </p:nvPicPr>
          <p:blipFill>
            <a:blip r:embed="rId12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61" name="Picture 260" descr="VMW-ICON-3D-PHYSICAL-NETWORK-102.png"/>
            <p:cNvPicPr>
              <a:picLocks noChangeAspect="1"/>
            </p:cNvPicPr>
            <p:nvPr/>
          </p:nvPicPr>
          <p:blipFill>
            <a:blip r:embed="rId12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62" name="Group 26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0" name="Rectangle 26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1" name="Right Arrow 27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2" name="Right Arrow 27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3" name="Right Arrow 27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4" name="Right Arrow 27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65" name="Rectangle 26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66" name="Right Arrow 26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7" name="Right Arrow 26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8" name="Right Arrow 26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9" name="Right Arrow 26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64" name="Freeform 263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44" name="Picture 143" descr="ICON_NIC_Q30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8729096" y="3894891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144" descr="ICON_Gear_3D_Q109.png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903434" y="3879646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Picture 145" descr="ICON_Server_Rack_Q308"/>
          <p:cNvPicPr>
            <a:picLocks noChangeAspect="1" noChangeArrowheads="1"/>
          </p:cNvPicPr>
          <p:nvPr/>
        </p:nvPicPr>
        <p:blipFill>
          <a:blip r:embed="rId15">
            <a:alphaModFix amt="48000"/>
          </a:blip>
          <a:srcRect/>
          <a:stretch>
            <a:fillRect/>
          </a:stretch>
        </p:blipFill>
        <p:spPr bwMode="auto">
          <a:xfrm>
            <a:off x="7934034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5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8466" y="2143074"/>
            <a:ext cx="2199296" cy="1734562"/>
          </a:xfrm>
          <a:prstGeom prst="rect">
            <a:avLst/>
          </a:prstGeom>
          <a:noFill/>
        </p:spPr>
      </p:pic>
      <p:cxnSp>
        <p:nvCxnSpPr>
          <p:cNvPr id="152" name="Straight Connector 151"/>
          <p:cNvCxnSpPr/>
          <p:nvPr/>
        </p:nvCxnSpPr>
        <p:spPr bwMode="auto">
          <a:xfrm flipH="1">
            <a:off x="9018117" y="1824147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4" name="Picture 153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99939" y="2445417"/>
            <a:ext cx="2042913" cy="1214101"/>
          </a:xfrm>
          <a:prstGeom prst="rect">
            <a:avLst/>
          </a:prstGeom>
          <a:noFill/>
        </p:spPr>
      </p:pic>
      <p:sp>
        <p:nvSpPr>
          <p:cNvPr id="155" name="TextBox 154"/>
          <p:cNvSpPr txBox="1"/>
          <p:nvPr/>
        </p:nvSpPr>
        <p:spPr>
          <a:xfrm>
            <a:off x="7802388" y="3742254"/>
            <a:ext cx="119384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Host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866756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67" name="Picture 16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5187" y="1063379"/>
            <a:ext cx="2199296" cy="1726557"/>
          </a:xfrm>
          <a:prstGeom prst="rect">
            <a:avLst/>
          </a:prstGeom>
          <a:noFill/>
        </p:spPr>
      </p:pic>
      <p:pic>
        <p:nvPicPr>
          <p:cNvPr id="168" name="Picture 16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5143" y="1296236"/>
            <a:ext cx="902217" cy="634842"/>
          </a:xfrm>
          <a:prstGeom prst="rect">
            <a:avLst/>
          </a:prstGeom>
          <a:noFill/>
        </p:spPr>
      </p:pic>
      <p:pic>
        <p:nvPicPr>
          <p:cNvPr id="172" name="Picture 17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7983004" y="1487054"/>
            <a:ext cx="902217" cy="621216"/>
          </a:xfrm>
          <a:prstGeom prst="rect">
            <a:avLst/>
          </a:prstGeom>
          <a:noFill/>
        </p:spPr>
      </p:pic>
      <p:sp>
        <p:nvSpPr>
          <p:cNvPr id="173" name="TextBox 172"/>
          <p:cNvSpPr txBox="1"/>
          <p:nvPr/>
        </p:nvSpPr>
        <p:spPr>
          <a:xfrm>
            <a:off x="7983002" y="167535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74" name="Picture 17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0E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7740" y="1480464"/>
            <a:ext cx="902217" cy="627873"/>
          </a:xfrm>
          <a:prstGeom prst="rect">
            <a:avLst/>
          </a:prstGeom>
          <a:noFill/>
        </p:spPr>
      </p:pic>
      <p:pic>
        <p:nvPicPr>
          <p:cNvPr id="175" name="Picture 17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8507804" y="1675352"/>
            <a:ext cx="902217" cy="672285"/>
          </a:xfrm>
          <a:prstGeom prst="rect">
            <a:avLst/>
          </a:prstGeom>
          <a:noFill/>
        </p:spPr>
      </p:pic>
      <p:cxnSp>
        <p:nvCxnSpPr>
          <p:cNvPr id="176" name="Straight Connector 175"/>
          <p:cNvCxnSpPr/>
          <p:nvPr/>
        </p:nvCxnSpPr>
        <p:spPr bwMode="auto">
          <a:xfrm>
            <a:off x="9014835" y="188227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V="1">
            <a:off x="9013768" y="1479555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 flipV="1">
            <a:off x="7915187" y="1458665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9329709" y="1751849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533388" y="1900482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 flipH="1" flipV="1">
            <a:off x="7918897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9021396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3" name="Picture 182" descr="ICON_NIC_Q30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3347450" y="5857299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83" descr="ICON_Gear_3D_Q109.png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518648" y="5901241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84" descr="ICON_Server_Rack_Q308"/>
          <p:cNvPicPr>
            <a:picLocks noChangeAspect="1" noChangeArrowheads="1"/>
          </p:cNvPicPr>
          <p:nvPr/>
        </p:nvPicPr>
        <p:blipFill>
          <a:blip r:embed="rId15">
            <a:alphaModFix amt="48000"/>
          </a:blip>
          <a:srcRect/>
          <a:stretch>
            <a:fillRect/>
          </a:stretch>
        </p:blipFill>
        <p:spPr bwMode="auto">
          <a:xfrm>
            <a:off x="2552388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8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6820" y="4105482"/>
            <a:ext cx="2199296" cy="1734562"/>
          </a:xfrm>
          <a:prstGeom prst="rect">
            <a:avLst/>
          </a:prstGeom>
          <a:noFill/>
        </p:spPr>
      </p:pic>
      <p:cxnSp>
        <p:nvCxnSpPr>
          <p:cNvPr id="187" name="Straight Connector 186"/>
          <p:cNvCxnSpPr/>
          <p:nvPr/>
        </p:nvCxnSpPr>
        <p:spPr bwMode="auto">
          <a:xfrm flipH="1">
            <a:off x="3636469" y="3786555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8" name="Picture 187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18293" y="4407825"/>
            <a:ext cx="2042913" cy="1214101"/>
          </a:xfrm>
          <a:prstGeom prst="rect">
            <a:avLst/>
          </a:prstGeom>
          <a:noFill/>
        </p:spPr>
      </p:pic>
      <p:sp>
        <p:nvSpPr>
          <p:cNvPr id="190" name="TextBox 189"/>
          <p:cNvSpPr txBox="1"/>
          <p:nvPr/>
        </p:nvSpPr>
        <p:spPr>
          <a:xfrm>
            <a:off x="2485111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91" name="Picture 19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3541" y="3025789"/>
            <a:ext cx="2199296" cy="1726557"/>
          </a:xfrm>
          <a:prstGeom prst="rect">
            <a:avLst/>
          </a:prstGeom>
          <a:noFill/>
        </p:spPr>
      </p:pic>
      <p:pic>
        <p:nvPicPr>
          <p:cNvPr id="192" name="Picture 19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43497" y="3258644"/>
            <a:ext cx="902217" cy="634842"/>
          </a:xfrm>
          <a:prstGeom prst="rect">
            <a:avLst/>
          </a:prstGeom>
          <a:noFill/>
        </p:spPr>
      </p:pic>
      <p:pic>
        <p:nvPicPr>
          <p:cNvPr id="193" name="Picture 192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2601358" y="3449462"/>
            <a:ext cx="902217" cy="621216"/>
          </a:xfrm>
          <a:prstGeom prst="rect">
            <a:avLst/>
          </a:prstGeom>
          <a:noFill/>
        </p:spPr>
      </p:pic>
      <p:sp>
        <p:nvSpPr>
          <p:cNvPr id="194" name="TextBox 193"/>
          <p:cNvSpPr txBox="1"/>
          <p:nvPr/>
        </p:nvSpPr>
        <p:spPr>
          <a:xfrm>
            <a:off x="2601356" y="3637758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95" name="Picture 19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7F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96094" y="3442872"/>
            <a:ext cx="902217" cy="627873"/>
          </a:xfrm>
          <a:prstGeom prst="rect">
            <a:avLst/>
          </a:prstGeom>
          <a:noFill/>
        </p:spPr>
      </p:pic>
      <p:pic>
        <p:nvPicPr>
          <p:cNvPr id="196" name="Picture 19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3126158" y="3637760"/>
            <a:ext cx="902217" cy="672285"/>
          </a:xfrm>
          <a:prstGeom prst="rect">
            <a:avLst/>
          </a:prstGeom>
          <a:noFill/>
        </p:spPr>
      </p:pic>
      <p:cxnSp>
        <p:nvCxnSpPr>
          <p:cNvPr id="197" name="Straight Connector 196"/>
          <p:cNvCxnSpPr/>
          <p:nvPr/>
        </p:nvCxnSpPr>
        <p:spPr bwMode="auto">
          <a:xfrm>
            <a:off x="3633189" y="384468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 flipV="1">
            <a:off x="3632122" y="3441963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 flipV="1">
            <a:off x="2533542" y="3421073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2413750" y="4166806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948063" y="3714257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3151742" y="386289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203" name="Straight Connector 202"/>
          <p:cNvCxnSpPr/>
          <p:nvPr/>
        </p:nvCxnSpPr>
        <p:spPr bwMode="auto">
          <a:xfrm flipV="1">
            <a:off x="7956497" y="4224578"/>
            <a:ext cx="844612" cy="361155"/>
          </a:xfrm>
          <a:prstGeom prst="line">
            <a:avLst/>
          </a:prstGeom>
          <a:noFill/>
          <a:ln w="285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4" name="Picture 203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094534" y="5002678"/>
            <a:ext cx="368472" cy="200898"/>
          </a:xfrm>
          <a:prstGeom prst="rect">
            <a:avLst/>
          </a:prstGeom>
          <a:noFill/>
        </p:spPr>
      </p:pic>
      <p:pic>
        <p:nvPicPr>
          <p:cNvPr id="205" name="Picture 204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07438" y="4872927"/>
            <a:ext cx="368472" cy="200898"/>
          </a:xfrm>
          <a:prstGeom prst="rect">
            <a:avLst/>
          </a:prstGeom>
          <a:noFill/>
        </p:spPr>
      </p:pic>
      <p:pic>
        <p:nvPicPr>
          <p:cNvPr id="206" name="Picture 205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497163" y="4746492"/>
            <a:ext cx="368472" cy="200898"/>
          </a:xfrm>
          <a:prstGeom prst="rect">
            <a:avLst/>
          </a:prstGeom>
          <a:noFill/>
        </p:spPr>
      </p:pic>
      <p:pic>
        <p:nvPicPr>
          <p:cNvPr id="207" name="Picture 206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175140" y="4905759"/>
            <a:ext cx="368472" cy="200898"/>
          </a:xfrm>
          <a:prstGeom prst="rect">
            <a:avLst/>
          </a:prstGeom>
          <a:noFill/>
        </p:spPr>
      </p:pic>
      <p:pic>
        <p:nvPicPr>
          <p:cNvPr id="208" name="Picture 207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437093" y="5007839"/>
            <a:ext cx="368472" cy="200898"/>
          </a:xfrm>
          <a:prstGeom prst="rect">
            <a:avLst/>
          </a:prstGeom>
          <a:noFill/>
        </p:spPr>
      </p:pic>
      <p:cxnSp>
        <p:nvCxnSpPr>
          <p:cNvPr id="209" name="Straight Connector 208"/>
          <p:cNvCxnSpPr/>
          <p:nvPr/>
        </p:nvCxnSpPr>
        <p:spPr bwMode="auto">
          <a:xfrm flipV="1">
            <a:off x="3639748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/>
          <p:nvPr/>
        </p:nvCxnSpPr>
        <p:spPr bwMode="auto">
          <a:xfrm flipH="1" flipV="1">
            <a:off x="2537249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210"/>
          <p:cNvCxnSpPr/>
          <p:nvPr/>
        </p:nvCxnSpPr>
        <p:spPr bwMode="auto">
          <a:xfrm>
            <a:off x="3639748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2" name="Picture 21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186443" y="2914640"/>
            <a:ext cx="368472" cy="200898"/>
          </a:xfrm>
          <a:prstGeom prst="rect">
            <a:avLst/>
          </a:prstGeom>
          <a:noFill/>
        </p:spPr>
      </p:pic>
      <p:pic>
        <p:nvPicPr>
          <p:cNvPr id="213" name="Picture 21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899347" y="2784889"/>
            <a:ext cx="368472" cy="200898"/>
          </a:xfrm>
          <a:prstGeom prst="rect">
            <a:avLst/>
          </a:prstGeom>
          <a:noFill/>
        </p:spPr>
      </p:pic>
      <p:cxnSp>
        <p:nvCxnSpPr>
          <p:cNvPr id="214" name="Straight Connector 213"/>
          <p:cNvCxnSpPr/>
          <p:nvPr/>
        </p:nvCxnSpPr>
        <p:spPr bwMode="auto">
          <a:xfrm flipV="1">
            <a:off x="9021394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Freeform 222"/>
          <p:cNvSpPr/>
          <p:nvPr/>
        </p:nvSpPr>
        <p:spPr>
          <a:xfrm>
            <a:off x="4137322" y="2587601"/>
            <a:ext cx="1219910" cy="990599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910" h="1396746">
                <a:moveTo>
                  <a:pt x="710" y="1396746"/>
                </a:moveTo>
                <a:cubicBezTo>
                  <a:pt x="-2112" y="1151862"/>
                  <a:pt x="4590" y="898025"/>
                  <a:pt x="1768" y="653141"/>
                </a:cubicBezTo>
                <a:lnTo>
                  <a:pt x="1219910" y="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2456083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7798545" y="2211005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840879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8" name="Freeform 227"/>
          <p:cNvSpPr/>
          <p:nvPr/>
        </p:nvSpPr>
        <p:spPr>
          <a:xfrm>
            <a:off x="6979593" y="987401"/>
            <a:ext cx="2509371" cy="954849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32" name="Straight Connector 231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5" name="Straight Connector 234"/>
          <p:cNvCxnSpPr/>
          <p:nvPr/>
        </p:nvCxnSpPr>
        <p:spPr bwMode="auto">
          <a:xfrm flipV="1">
            <a:off x="7998831" y="4226077"/>
            <a:ext cx="802278" cy="334256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6" name="Straight Connector 235"/>
          <p:cNvCxnSpPr/>
          <p:nvPr/>
        </p:nvCxnSpPr>
        <p:spPr bwMode="auto">
          <a:xfrm>
            <a:off x="5924206" y="4605543"/>
            <a:ext cx="872352" cy="141050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sp>
        <p:nvSpPr>
          <p:cNvPr id="237" name="Freeform 236"/>
          <p:cNvSpPr/>
          <p:nvPr/>
        </p:nvSpPr>
        <p:spPr>
          <a:xfrm>
            <a:off x="5157796" y="4755603"/>
            <a:ext cx="648163" cy="2873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35" name="Straight Connector 134"/>
          <p:cNvCxnSpPr/>
          <p:nvPr/>
        </p:nvCxnSpPr>
        <p:spPr bwMode="auto">
          <a:xfrm flipH="1" flipV="1">
            <a:off x="2997972" y="1269153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4277471" y="1308311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2" name="Freeform 141"/>
          <p:cNvSpPr/>
          <p:nvPr/>
        </p:nvSpPr>
        <p:spPr>
          <a:xfrm>
            <a:off x="2770314" y="2113076"/>
            <a:ext cx="812762" cy="1320137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  <a:gd name="connsiteX0" fmla="*/ 383194 w 475476"/>
              <a:gd name="connsiteY0" fmla="*/ 1861395 h 1861395"/>
              <a:gd name="connsiteX1" fmla="*/ 384252 w 475476"/>
              <a:gd name="connsiteY1" fmla="*/ 1117790 h 1861395"/>
              <a:gd name="connsiteX2" fmla="*/ 91224 w 475476"/>
              <a:gd name="connsiteY2" fmla="*/ 0 h 1861395"/>
              <a:gd name="connsiteX0" fmla="*/ 291970 w 596103"/>
              <a:gd name="connsiteY0" fmla="*/ 1861395 h 1861395"/>
              <a:gd name="connsiteX1" fmla="*/ 293028 w 596103"/>
              <a:gd name="connsiteY1" fmla="*/ 1117790 h 1861395"/>
              <a:gd name="connsiteX2" fmla="*/ 0 w 596103"/>
              <a:gd name="connsiteY2" fmla="*/ 0 h 1861395"/>
              <a:gd name="connsiteX0" fmla="*/ 291970 w 293737"/>
              <a:gd name="connsiteY0" fmla="*/ 1861395 h 1861395"/>
              <a:gd name="connsiteX1" fmla="*/ 293028 w 293737"/>
              <a:gd name="connsiteY1" fmla="*/ 1117790 h 1861395"/>
              <a:gd name="connsiteX2" fmla="*/ 181368 w 293737"/>
              <a:gd name="connsiteY2" fmla="*/ 193769 h 1861395"/>
              <a:gd name="connsiteX3" fmla="*/ 0 w 293737"/>
              <a:gd name="connsiteY3" fmla="*/ 0 h 1861395"/>
              <a:gd name="connsiteX0" fmla="*/ 291970 w 291970"/>
              <a:gd name="connsiteY0" fmla="*/ 1861395 h 1861395"/>
              <a:gd name="connsiteX1" fmla="*/ 276952 w 291970"/>
              <a:gd name="connsiteY1" fmla="*/ 1072458 h 1861395"/>
              <a:gd name="connsiteX2" fmla="*/ 181368 w 291970"/>
              <a:gd name="connsiteY2" fmla="*/ 193769 h 1861395"/>
              <a:gd name="connsiteX3" fmla="*/ 0 w 291970"/>
              <a:gd name="connsiteY3" fmla="*/ 0 h 1861395"/>
              <a:gd name="connsiteX0" fmla="*/ 812762 w 812762"/>
              <a:gd name="connsiteY0" fmla="*/ 1861395 h 1861395"/>
              <a:gd name="connsiteX1" fmla="*/ 797744 w 812762"/>
              <a:gd name="connsiteY1" fmla="*/ 1072458 h 1861395"/>
              <a:gd name="connsiteX2" fmla="*/ 2842 w 812762"/>
              <a:gd name="connsiteY2" fmla="*/ 465759 h 1861395"/>
              <a:gd name="connsiteX3" fmla="*/ 520792 w 812762"/>
              <a:gd name="connsiteY3" fmla="*/ 0 h 1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762" h="1861395">
                <a:moveTo>
                  <a:pt x="812762" y="1861395"/>
                </a:moveTo>
                <a:cubicBezTo>
                  <a:pt x="809940" y="1616511"/>
                  <a:pt x="800566" y="1317342"/>
                  <a:pt x="797744" y="1072458"/>
                </a:cubicBezTo>
                <a:cubicBezTo>
                  <a:pt x="779310" y="794520"/>
                  <a:pt x="51680" y="652057"/>
                  <a:pt x="2842" y="465759"/>
                </a:cubicBezTo>
                <a:cubicBezTo>
                  <a:pt x="-45996" y="279461"/>
                  <a:pt x="551020" y="32295"/>
                  <a:pt x="520792" y="0"/>
                </a:cubicBezTo>
              </a:path>
            </a:pathLst>
          </a:custGeom>
          <a:ln w="76200" cmpd="sng">
            <a:solidFill>
              <a:schemeClr val="accent1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5267146" y="860939"/>
            <a:ext cx="3682939" cy="656662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  <a:gd name="connsiteX0" fmla="*/ 0 w 3682939"/>
              <a:gd name="connsiteY0" fmla="*/ 271662 h 635000"/>
              <a:gd name="connsiteX1" fmla="*/ 3682939 w 3682939"/>
              <a:gd name="connsiteY1" fmla="*/ 0 h 635000"/>
              <a:gd name="connsiteX2" fmla="*/ 3674473 w 3682939"/>
              <a:gd name="connsiteY2" fmla="*/ 635000 h 635000"/>
              <a:gd name="connsiteX0" fmla="*/ 0 w 3682939"/>
              <a:gd name="connsiteY0" fmla="*/ 271662 h 635000"/>
              <a:gd name="connsiteX1" fmla="*/ 833797 w 3682939"/>
              <a:gd name="connsiteY1" fmla="*/ 202462 h 635000"/>
              <a:gd name="connsiteX2" fmla="*/ 3682939 w 3682939"/>
              <a:gd name="connsiteY2" fmla="*/ 0 h 635000"/>
              <a:gd name="connsiteX3" fmla="*/ 3674473 w 3682939"/>
              <a:gd name="connsiteY3" fmla="*/ 635000 h 635000"/>
              <a:gd name="connsiteX0" fmla="*/ 0 w 3682939"/>
              <a:gd name="connsiteY0" fmla="*/ 286212 h 649550"/>
              <a:gd name="connsiteX1" fmla="*/ 656958 w 3682939"/>
              <a:gd name="connsiteY1" fmla="*/ 0 h 649550"/>
              <a:gd name="connsiteX2" fmla="*/ 3682939 w 3682939"/>
              <a:gd name="connsiteY2" fmla="*/ 14550 h 649550"/>
              <a:gd name="connsiteX3" fmla="*/ 3674473 w 3682939"/>
              <a:gd name="connsiteY3" fmla="*/ 649550 h 649550"/>
              <a:gd name="connsiteX0" fmla="*/ 0 w 3682939"/>
              <a:gd name="connsiteY0" fmla="*/ 286212 h 649550"/>
              <a:gd name="connsiteX1" fmla="*/ 656958 w 3682939"/>
              <a:gd name="connsiteY1" fmla="*/ 0 h 649550"/>
              <a:gd name="connsiteX2" fmla="*/ 3682939 w 3682939"/>
              <a:gd name="connsiteY2" fmla="*/ 14550 h 649550"/>
              <a:gd name="connsiteX3" fmla="*/ 3674473 w 3682939"/>
              <a:gd name="connsiteY3" fmla="*/ 649550 h 649550"/>
              <a:gd name="connsiteX0" fmla="*/ 0 w 3682939"/>
              <a:gd name="connsiteY0" fmla="*/ 291070 h 654408"/>
              <a:gd name="connsiteX1" fmla="*/ 656958 w 3682939"/>
              <a:gd name="connsiteY1" fmla="*/ 4858 h 654408"/>
              <a:gd name="connsiteX2" fmla="*/ 3682939 w 3682939"/>
              <a:gd name="connsiteY2" fmla="*/ 19408 h 654408"/>
              <a:gd name="connsiteX3" fmla="*/ 3674473 w 3682939"/>
              <a:gd name="connsiteY3" fmla="*/ 654408 h 654408"/>
              <a:gd name="connsiteX0" fmla="*/ 0 w 3682939"/>
              <a:gd name="connsiteY0" fmla="*/ 293324 h 656662"/>
              <a:gd name="connsiteX1" fmla="*/ 656958 w 3682939"/>
              <a:gd name="connsiteY1" fmla="*/ 7112 h 656662"/>
              <a:gd name="connsiteX2" fmla="*/ 3682939 w 3682939"/>
              <a:gd name="connsiteY2" fmla="*/ 21662 h 656662"/>
              <a:gd name="connsiteX3" fmla="*/ 3674473 w 3682939"/>
              <a:gd name="connsiteY3" fmla="*/ 656662 h 65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2939" h="656662">
                <a:moveTo>
                  <a:pt x="0" y="293324"/>
                </a:moveTo>
                <a:cubicBezTo>
                  <a:pt x="58224" y="109507"/>
                  <a:pt x="164675" y="-34121"/>
                  <a:pt x="656958" y="7112"/>
                </a:cubicBezTo>
                <a:cubicBezTo>
                  <a:pt x="2051449" y="349538"/>
                  <a:pt x="2674279" y="16812"/>
                  <a:pt x="3682939" y="21662"/>
                </a:cubicBezTo>
                <a:lnTo>
                  <a:pt x="3674473" y="656662"/>
                </a:lnTo>
              </a:path>
            </a:pathLst>
          </a:custGeom>
          <a:ln w="76200" cmpd="sng">
            <a:solidFill>
              <a:srgbClr val="0095D3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7380" y="2893501"/>
            <a:ext cx="932424" cy="208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192.168.2.10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909804" y="2997989"/>
            <a:ext cx="434060" cy="297388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5272690" y="3383477"/>
            <a:ext cx="932424" cy="208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192.168.2.10</a:t>
            </a:r>
          </a:p>
        </p:txBody>
      </p:sp>
      <p:cxnSp>
        <p:nvCxnSpPr>
          <p:cNvPr id="148" name="Straight Arrow Connector 147"/>
          <p:cNvCxnSpPr>
            <a:stCxn id="147" idx="1"/>
          </p:cNvCxnSpPr>
          <p:nvPr/>
        </p:nvCxnSpPr>
        <p:spPr>
          <a:xfrm flipH="1">
            <a:off x="4654079" y="3487965"/>
            <a:ext cx="618611" cy="193212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9299796" y="538200"/>
            <a:ext cx="932424" cy="208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192.168.2.11</a:t>
            </a:r>
          </a:p>
        </p:txBody>
      </p:sp>
      <p:cxnSp>
        <p:nvCxnSpPr>
          <p:cNvPr id="150" name="Straight Arrow Connector 149"/>
          <p:cNvCxnSpPr>
            <a:stCxn id="149" idx="1"/>
          </p:cNvCxnSpPr>
          <p:nvPr/>
        </p:nvCxnSpPr>
        <p:spPr>
          <a:xfrm flipH="1">
            <a:off x="9107205" y="642688"/>
            <a:ext cx="192591" cy="755838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0127399" y="939763"/>
            <a:ext cx="932424" cy="208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192.168.2.11</a:t>
            </a:r>
          </a:p>
        </p:txBody>
      </p:sp>
      <p:cxnSp>
        <p:nvCxnSpPr>
          <p:cNvPr id="156" name="Straight Arrow Connector 155"/>
          <p:cNvCxnSpPr>
            <a:stCxn id="153" idx="1"/>
          </p:cNvCxnSpPr>
          <p:nvPr/>
        </p:nvCxnSpPr>
        <p:spPr>
          <a:xfrm flipH="1">
            <a:off x="9605570" y="1044251"/>
            <a:ext cx="521829" cy="539137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9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59" name="Picture 158" descr="03_ISO_Icon_NSX_Switch_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160" name="Picture 159" descr="02_ISO_Icon_NSX_Router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162" name="Picture 161" descr="04_ISO_Icon_NSX_Firewall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163" name="Picture 162" descr="05_ISO_Icon_NSX_LoadBalancer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64" name="Straight Connector 163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Support for Physical </a:t>
            </a:r>
            <a:r>
              <a:rPr lang="en-US" dirty="0"/>
              <a:t>Workloads and VLANs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9204422" y="4003003"/>
            <a:ext cx="3162093" cy="1258755"/>
            <a:chOff x="6263770" y="4174445"/>
            <a:chExt cx="3162093" cy="1258755"/>
          </a:xfrm>
        </p:grpSpPr>
        <p:cxnSp>
          <p:nvCxnSpPr>
            <p:cNvPr id="285" name="Straight Connector 284"/>
            <p:cNvCxnSpPr/>
            <p:nvPr/>
          </p:nvCxnSpPr>
          <p:spPr bwMode="auto">
            <a:xfrm flipV="1">
              <a:off x="6263770" y="4424980"/>
              <a:ext cx="1653699" cy="699284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6" name="Picture 285" descr="ICON_Server_Rack_Q308"/>
            <p:cNvPicPr>
              <a:picLocks noChangeAspect="1" noChangeArrowheads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 bwMode="auto">
            <a:xfrm>
              <a:off x="7445048" y="4174445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pic>
          <p:nvPicPr>
            <p:cNvPr id="287" name="Picture 286" descr="ICON_Server_Rack_Q308"/>
            <p:cNvPicPr>
              <a:picLocks noChangeAspect="1" noChangeArrowheads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 bwMode="auto">
            <a:xfrm>
              <a:off x="7999249" y="4385788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pic>
          <p:nvPicPr>
            <p:cNvPr id="288" name="Picture 287" descr="ICON_Server_Rack_Q308"/>
            <p:cNvPicPr>
              <a:picLocks noChangeAspect="1" noChangeArrowheads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 bwMode="auto">
            <a:xfrm>
              <a:off x="8576387" y="4610532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cxnSp>
          <p:nvCxnSpPr>
            <p:cNvPr id="289" name="Straight Connector 288"/>
            <p:cNvCxnSpPr/>
            <p:nvPr/>
          </p:nvCxnSpPr>
          <p:spPr bwMode="auto">
            <a:xfrm flipH="1">
              <a:off x="7917469" y="4736391"/>
              <a:ext cx="277250" cy="12332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" name="Straight Connector 289"/>
            <p:cNvCxnSpPr/>
            <p:nvPr/>
          </p:nvCxnSpPr>
          <p:spPr bwMode="auto">
            <a:xfrm flipH="1">
              <a:off x="8546075" y="4965541"/>
              <a:ext cx="277250" cy="12332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 bwMode="auto">
            <a:xfrm>
              <a:off x="7419648" y="4648370"/>
              <a:ext cx="1131339" cy="450799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2" name="TextBox 291"/>
            <p:cNvSpPr txBox="1"/>
            <p:nvPr/>
          </p:nvSpPr>
          <p:spPr>
            <a:xfrm>
              <a:off x="7132257" y="4900747"/>
              <a:ext cx="1524651" cy="53245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VLAN</a:t>
              </a:r>
            </a:p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Physical or Virtual</a:t>
              </a:r>
            </a:p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Workloads</a:t>
              </a:r>
              <a:endParaRPr lang="en-US" sz="1200" b="1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654363" y="3654401"/>
            <a:ext cx="3317186" cy="1875640"/>
            <a:chOff x="2734599" y="3369735"/>
            <a:chExt cx="3317186" cy="1875640"/>
          </a:xfrm>
        </p:grpSpPr>
        <p:pic>
          <p:nvPicPr>
            <p:cNvPr id="253" name="Picture 252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54" name="Picture 253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80" name="Rectangle 27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81" name="Right Arrow 28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2" name="Right Arrow 28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3" name="Right Arrow 28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4" name="Right Arrow 28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56" name="Group 255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5" name="Rectangle 27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6" name="Right Arrow 27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7" name="Right Arrow 27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8" name="Right Arrow 27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9" name="Right Arrow 27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57" name="Freeform 25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0" name="Picture 259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61" name="Picture 260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62" name="Group 26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0" name="Rectangle 26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1" name="Right Arrow 27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2" name="Right Arrow 27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3" name="Right Arrow 27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4" name="Right Arrow 27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65" name="Rectangle 26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66" name="Right Arrow 26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7" name="Right Arrow 26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8" name="Right Arrow 26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9" name="Right Arrow 26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64" name="Freeform 263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44" name="Picture 143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729096" y="3894891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144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903434" y="3879646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Picture 145" descr="ICON_Server_Rack_Q308"/>
          <p:cNvPicPr>
            <a:picLocks noChangeAspect="1" noChangeArrowheads="1"/>
          </p:cNvPicPr>
          <p:nvPr/>
        </p:nvPicPr>
        <p:blipFill>
          <a:blip r:embed="rId8">
            <a:alphaModFix amt="48000"/>
          </a:blip>
          <a:srcRect/>
          <a:stretch>
            <a:fillRect/>
          </a:stretch>
        </p:blipFill>
        <p:spPr bwMode="auto">
          <a:xfrm>
            <a:off x="7934034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5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8466" y="2143074"/>
            <a:ext cx="2199296" cy="1734562"/>
          </a:xfrm>
          <a:prstGeom prst="rect">
            <a:avLst/>
          </a:prstGeom>
          <a:noFill/>
        </p:spPr>
      </p:pic>
      <p:cxnSp>
        <p:nvCxnSpPr>
          <p:cNvPr id="152" name="Straight Connector 151"/>
          <p:cNvCxnSpPr/>
          <p:nvPr/>
        </p:nvCxnSpPr>
        <p:spPr bwMode="auto">
          <a:xfrm flipH="1">
            <a:off x="9018117" y="1824147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4" name="Picture 153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99939" y="2445417"/>
            <a:ext cx="2042913" cy="1214101"/>
          </a:xfrm>
          <a:prstGeom prst="rect">
            <a:avLst/>
          </a:prstGeom>
          <a:noFill/>
        </p:spPr>
      </p:pic>
      <p:sp>
        <p:nvSpPr>
          <p:cNvPr id="155" name="TextBox 154"/>
          <p:cNvSpPr txBox="1"/>
          <p:nvPr/>
        </p:nvSpPr>
        <p:spPr>
          <a:xfrm>
            <a:off x="7802388" y="3742254"/>
            <a:ext cx="119384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Host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866756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67" name="Picture 16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15187" y="1063379"/>
            <a:ext cx="2199296" cy="1726557"/>
          </a:xfrm>
          <a:prstGeom prst="rect">
            <a:avLst/>
          </a:prstGeom>
          <a:noFill/>
        </p:spPr>
      </p:pic>
      <p:pic>
        <p:nvPicPr>
          <p:cNvPr id="168" name="Picture 16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5143" y="1296236"/>
            <a:ext cx="902217" cy="634842"/>
          </a:xfrm>
          <a:prstGeom prst="rect">
            <a:avLst/>
          </a:prstGeom>
          <a:noFill/>
        </p:spPr>
      </p:pic>
      <p:pic>
        <p:nvPicPr>
          <p:cNvPr id="172" name="Picture 17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7983004" y="1487054"/>
            <a:ext cx="902217" cy="621216"/>
          </a:xfrm>
          <a:prstGeom prst="rect">
            <a:avLst/>
          </a:prstGeom>
          <a:noFill/>
        </p:spPr>
      </p:pic>
      <p:sp>
        <p:nvSpPr>
          <p:cNvPr id="173" name="TextBox 172"/>
          <p:cNvSpPr txBox="1"/>
          <p:nvPr/>
        </p:nvSpPr>
        <p:spPr>
          <a:xfrm>
            <a:off x="7983002" y="167535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74" name="Picture 17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0E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7740" y="1480464"/>
            <a:ext cx="902217" cy="627873"/>
          </a:xfrm>
          <a:prstGeom prst="rect">
            <a:avLst/>
          </a:prstGeom>
          <a:noFill/>
        </p:spPr>
      </p:pic>
      <p:pic>
        <p:nvPicPr>
          <p:cNvPr id="175" name="Picture 17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8507804" y="1675352"/>
            <a:ext cx="902217" cy="672285"/>
          </a:xfrm>
          <a:prstGeom prst="rect">
            <a:avLst/>
          </a:prstGeom>
          <a:noFill/>
        </p:spPr>
      </p:pic>
      <p:cxnSp>
        <p:nvCxnSpPr>
          <p:cNvPr id="176" name="Straight Connector 175"/>
          <p:cNvCxnSpPr/>
          <p:nvPr/>
        </p:nvCxnSpPr>
        <p:spPr bwMode="auto">
          <a:xfrm>
            <a:off x="9014835" y="188227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V="1">
            <a:off x="9013768" y="1479555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 flipV="1">
            <a:off x="7915187" y="1458665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9329709" y="1751849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533388" y="1900482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 flipH="1" flipV="1">
            <a:off x="7918897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9021396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3" name="Picture 182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347450" y="5857299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83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518648" y="5901241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84" descr="ICON_Server_Rack_Q308"/>
          <p:cNvPicPr>
            <a:picLocks noChangeAspect="1" noChangeArrowheads="1"/>
          </p:cNvPicPr>
          <p:nvPr/>
        </p:nvPicPr>
        <p:blipFill>
          <a:blip r:embed="rId8">
            <a:alphaModFix amt="48000"/>
          </a:blip>
          <a:srcRect/>
          <a:stretch>
            <a:fillRect/>
          </a:stretch>
        </p:blipFill>
        <p:spPr bwMode="auto">
          <a:xfrm>
            <a:off x="2552388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8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6820" y="4105482"/>
            <a:ext cx="2199296" cy="1734562"/>
          </a:xfrm>
          <a:prstGeom prst="rect">
            <a:avLst/>
          </a:prstGeom>
          <a:noFill/>
        </p:spPr>
      </p:pic>
      <p:cxnSp>
        <p:nvCxnSpPr>
          <p:cNvPr id="187" name="Straight Connector 186"/>
          <p:cNvCxnSpPr/>
          <p:nvPr/>
        </p:nvCxnSpPr>
        <p:spPr bwMode="auto">
          <a:xfrm flipH="1">
            <a:off x="3636469" y="3786555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8" name="Picture 187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8293" y="4407825"/>
            <a:ext cx="2042913" cy="1214101"/>
          </a:xfrm>
          <a:prstGeom prst="rect">
            <a:avLst/>
          </a:prstGeom>
          <a:noFill/>
        </p:spPr>
      </p:pic>
      <p:sp>
        <p:nvSpPr>
          <p:cNvPr id="190" name="TextBox 189"/>
          <p:cNvSpPr txBox="1"/>
          <p:nvPr/>
        </p:nvSpPr>
        <p:spPr>
          <a:xfrm>
            <a:off x="2485111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91" name="Picture 19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2533541" y="3025789"/>
            <a:ext cx="2199296" cy="1726557"/>
          </a:xfrm>
          <a:prstGeom prst="rect">
            <a:avLst/>
          </a:prstGeom>
          <a:noFill/>
        </p:spPr>
      </p:pic>
      <p:pic>
        <p:nvPicPr>
          <p:cNvPr id="192" name="Picture 19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43497" y="3258644"/>
            <a:ext cx="902217" cy="634842"/>
          </a:xfrm>
          <a:prstGeom prst="rect">
            <a:avLst/>
          </a:prstGeom>
          <a:noFill/>
        </p:spPr>
      </p:pic>
      <p:pic>
        <p:nvPicPr>
          <p:cNvPr id="193" name="Picture 192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 bwMode="auto">
          <a:xfrm>
            <a:off x="2601358" y="3449462"/>
            <a:ext cx="902217" cy="621216"/>
          </a:xfrm>
          <a:prstGeom prst="rect">
            <a:avLst/>
          </a:prstGeom>
          <a:noFill/>
        </p:spPr>
      </p:pic>
      <p:sp>
        <p:nvSpPr>
          <p:cNvPr id="194" name="TextBox 193"/>
          <p:cNvSpPr txBox="1"/>
          <p:nvPr/>
        </p:nvSpPr>
        <p:spPr>
          <a:xfrm>
            <a:off x="2601356" y="3637758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95" name="Picture 19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37F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96094" y="3442872"/>
            <a:ext cx="902217" cy="627873"/>
          </a:xfrm>
          <a:prstGeom prst="rect">
            <a:avLst/>
          </a:prstGeom>
          <a:noFill/>
        </p:spPr>
      </p:pic>
      <p:pic>
        <p:nvPicPr>
          <p:cNvPr id="196" name="Picture 19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</a:blip>
          <a:srcRect/>
          <a:stretch>
            <a:fillRect/>
          </a:stretch>
        </p:blipFill>
        <p:spPr bwMode="auto">
          <a:xfrm>
            <a:off x="3126158" y="3637760"/>
            <a:ext cx="902217" cy="672285"/>
          </a:xfrm>
          <a:prstGeom prst="rect">
            <a:avLst/>
          </a:prstGeom>
          <a:noFill/>
        </p:spPr>
      </p:pic>
      <p:cxnSp>
        <p:nvCxnSpPr>
          <p:cNvPr id="197" name="Straight Connector 196"/>
          <p:cNvCxnSpPr/>
          <p:nvPr/>
        </p:nvCxnSpPr>
        <p:spPr bwMode="auto">
          <a:xfrm>
            <a:off x="3633189" y="384468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 flipV="1">
            <a:off x="3632122" y="3441963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 flipV="1">
            <a:off x="2533542" y="3421073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2413750" y="4166806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948063" y="3714257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3151742" y="386289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203" name="Straight Connector 202"/>
          <p:cNvCxnSpPr/>
          <p:nvPr/>
        </p:nvCxnSpPr>
        <p:spPr bwMode="auto">
          <a:xfrm flipV="1">
            <a:off x="7956497" y="4224578"/>
            <a:ext cx="844612" cy="361155"/>
          </a:xfrm>
          <a:prstGeom prst="line">
            <a:avLst/>
          </a:prstGeom>
          <a:noFill/>
          <a:ln w="285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4" name="Picture 203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4534" y="5002678"/>
            <a:ext cx="368472" cy="200898"/>
          </a:xfrm>
          <a:prstGeom prst="rect">
            <a:avLst/>
          </a:prstGeom>
          <a:noFill/>
        </p:spPr>
      </p:pic>
      <p:pic>
        <p:nvPicPr>
          <p:cNvPr id="205" name="Picture 204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07438" y="4872927"/>
            <a:ext cx="368472" cy="200898"/>
          </a:xfrm>
          <a:prstGeom prst="rect">
            <a:avLst/>
          </a:prstGeom>
          <a:noFill/>
        </p:spPr>
      </p:pic>
      <p:pic>
        <p:nvPicPr>
          <p:cNvPr id="206" name="Picture 205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7163" y="4746492"/>
            <a:ext cx="368472" cy="200898"/>
          </a:xfrm>
          <a:prstGeom prst="rect">
            <a:avLst/>
          </a:prstGeom>
          <a:noFill/>
        </p:spPr>
      </p:pic>
      <p:pic>
        <p:nvPicPr>
          <p:cNvPr id="207" name="Picture 206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5140" y="4905759"/>
            <a:ext cx="368472" cy="200898"/>
          </a:xfrm>
          <a:prstGeom prst="rect">
            <a:avLst/>
          </a:prstGeom>
          <a:noFill/>
        </p:spPr>
      </p:pic>
      <p:pic>
        <p:nvPicPr>
          <p:cNvPr id="208" name="Picture 207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37093" y="5007839"/>
            <a:ext cx="368472" cy="200898"/>
          </a:xfrm>
          <a:prstGeom prst="rect">
            <a:avLst/>
          </a:prstGeom>
          <a:noFill/>
        </p:spPr>
      </p:pic>
      <p:cxnSp>
        <p:nvCxnSpPr>
          <p:cNvPr id="209" name="Straight Connector 208"/>
          <p:cNvCxnSpPr/>
          <p:nvPr/>
        </p:nvCxnSpPr>
        <p:spPr bwMode="auto">
          <a:xfrm flipV="1">
            <a:off x="3639748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/>
          <p:nvPr/>
        </p:nvCxnSpPr>
        <p:spPr bwMode="auto">
          <a:xfrm flipH="1" flipV="1">
            <a:off x="2537249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210"/>
          <p:cNvCxnSpPr/>
          <p:nvPr/>
        </p:nvCxnSpPr>
        <p:spPr bwMode="auto">
          <a:xfrm>
            <a:off x="3639748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2" name="Picture 21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86443" y="2914640"/>
            <a:ext cx="368472" cy="200898"/>
          </a:xfrm>
          <a:prstGeom prst="rect">
            <a:avLst/>
          </a:prstGeom>
          <a:noFill/>
        </p:spPr>
      </p:pic>
      <p:pic>
        <p:nvPicPr>
          <p:cNvPr id="213" name="Picture 21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9347" y="2784889"/>
            <a:ext cx="368472" cy="200898"/>
          </a:xfrm>
          <a:prstGeom prst="rect">
            <a:avLst/>
          </a:prstGeom>
          <a:noFill/>
        </p:spPr>
      </p:pic>
      <p:cxnSp>
        <p:nvCxnSpPr>
          <p:cNvPr id="214" name="Straight Connector 213"/>
          <p:cNvCxnSpPr/>
          <p:nvPr/>
        </p:nvCxnSpPr>
        <p:spPr bwMode="auto">
          <a:xfrm flipV="1">
            <a:off x="9021394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Freeform 222"/>
          <p:cNvSpPr/>
          <p:nvPr/>
        </p:nvSpPr>
        <p:spPr>
          <a:xfrm>
            <a:off x="4137322" y="2587601"/>
            <a:ext cx="1219910" cy="990599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910" h="1396746">
                <a:moveTo>
                  <a:pt x="710" y="1396746"/>
                </a:moveTo>
                <a:cubicBezTo>
                  <a:pt x="-2112" y="1151862"/>
                  <a:pt x="4590" y="898025"/>
                  <a:pt x="1768" y="653141"/>
                </a:cubicBezTo>
                <a:lnTo>
                  <a:pt x="1219910" y="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2456083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7798545" y="2211005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840879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8" name="Freeform 227"/>
          <p:cNvSpPr/>
          <p:nvPr/>
        </p:nvSpPr>
        <p:spPr>
          <a:xfrm>
            <a:off x="6979593" y="987401"/>
            <a:ext cx="2509371" cy="954849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grpSp>
        <p:nvGrpSpPr>
          <p:cNvPr id="230" name="Group 229"/>
          <p:cNvGrpSpPr/>
          <p:nvPr/>
        </p:nvGrpSpPr>
        <p:grpSpPr>
          <a:xfrm>
            <a:off x="5887233" y="5167297"/>
            <a:ext cx="2910026" cy="1060973"/>
            <a:chOff x="3395969" y="5047729"/>
            <a:chExt cx="2910026" cy="1060973"/>
          </a:xfrm>
        </p:grpSpPr>
        <p:pic>
          <p:nvPicPr>
            <p:cNvPr id="242" name="Picture 241" descr="ICON_Server_Rack_Q308"/>
            <p:cNvPicPr>
              <a:picLocks noChangeAspect="1" noChangeArrowheads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 bwMode="auto">
            <a:xfrm>
              <a:off x="3765161" y="5064083"/>
              <a:ext cx="1790194" cy="99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444500">
                <a:srgbClr val="24EF1B">
                  <a:alpha val="58000"/>
                </a:srgbClr>
              </a:glow>
            </a:effectLst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31231" y="5136351"/>
              <a:ext cx="1018759" cy="681452"/>
            </a:xfrm>
            <a:prstGeom prst="rect">
              <a:avLst/>
            </a:prstGeom>
            <a:scene3d>
              <a:camera prst="perspectiveFront">
                <a:rot lat="18430682" lon="2892486" rev="17682625"/>
              </a:camera>
              <a:lightRig rig="threePt" dir="t"/>
            </a:scene3d>
          </p:spPr>
        </p:pic>
        <p:cxnSp>
          <p:nvCxnSpPr>
            <p:cNvPr id="244" name="Straight Connector 243"/>
            <p:cNvCxnSpPr/>
            <p:nvPr/>
          </p:nvCxnSpPr>
          <p:spPr bwMode="auto">
            <a:xfrm flipV="1">
              <a:off x="5451566" y="5047729"/>
              <a:ext cx="854429" cy="365591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5" name="TextBox 244"/>
            <p:cNvSpPr txBox="1"/>
            <p:nvPr/>
          </p:nvSpPr>
          <p:spPr>
            <a:xfrm rot="21314224">
              <a:off x="3395969" y="5831703"/>
              <a:ext cx="1550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Physical Workload</a:t>
              </a:r>
            </a:p>
          </p:txBody>
        </p:sp>
      </p:grpSp>
      <p:sp>
        <p:nvSpPr>
          <p:cNvPr id="231" name="Freeform 230"/>
          <p:cNvSpPr/>
          <p:nvPr/>
        </p:nvSpPr>
        <p:spPr>
          <a:xfrm>
            <a:off x="7198541" y="4831656"/>
            <a:ext cx="690498" cy="3127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32" name="Straight Connector 231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3" name="TextBox 232"/>
          <p:cNvSpPr txBox="1"/>
          <p:nvPr/>
        </p:nvSpPr>
        <p:spPr>
          <a:xfrm>
            <a:off x="7500823" y="5292870"/>
            <a:ext cx="3248397" cy="400089"/>
          </a:xfrm>
          <a:prstGeom prst="rect">
            <a:avLst/>
          </a:prstGeom>
          <a:noFill/>
          <a:scene3d>
            <a:camera prst="orthographicFront">
              <a:rot lat="20111158" lon="2858707" rev="21516132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2000" b="1" dirty="0" smtClean="0">
                <a:solidFill>
                  <a:srgbClr val="717074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x86 Gateway</a:t>
            </a:r>
            <a:endParaRPr lang="en-US" sz="2000" b="1" dirty="0">
              <a:solidFill>
                <a:srgbClr val="717074"/>
              </a:solidFill>
              <a:latin typeface="Calibri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5" name="Straight Connector 234"/>
          <p:cNvCxnSpPr/>
          <p:nvPr/>
        </p:nvCxnSpPr>
        <p:spPr bwMode="auto">
          <a:xfrm flipV="1">
            <a:off x="7998831" y="4226077"/>
            <a:ext cx="802278" cy="334256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6" name="Straight Connector 235"/>
          <p:cNvCxnSpPr/>
          <p:nvPr/>
        </p:nvCxnSpPr>
        <p:spPr bwMode="auto">
          <a:xfrm>
            <a:off x="5924206" y="4605543"/>
            <a:ext cx="872352" cy="141050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sp>
        <p:nvSpPr>
          <p:cNvPr id="237" name="Freeform 236"/>
          <p:cNvSpPr/>
          <p:nvPr/>
        </p:nvSpPr>
        <p:spPr>
          <a:xfrm>
            <a:off x="5157796" y="4755603"/>
            <a:ext cx="648163" cy="2873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8" name="Freeform 237"/>
          <p:cNvSpPr/>
          <p:nvPr/>
        </p:nvSpPr>
        <p:spPr>
          <a:xfrm>
            <a:off x="7202306" y="4848066"/>
            <a:ext cx="1143463" cy="283916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  <a:gd name="connsiteX0" fmla="*/ 37046 w 1133702"/>
              <a:gd name="connsiteY0" fmla="*/ 0 h 287978"/>
              <a:gd name="connsiteX1" fmla="*/ 70286 w 1133702"/>
              <a:gd name="connsiteY1" fmla="*/ 127070 h 287978"/>
              <a:gd name="connsiteX2" fmla="*/ 467357 w 1133702"/>
              <a:gd name="connsiteY2" fmla="*/ 286684 h 287978"/>
              <a:gd name="connsiteX3" fmla="*/ 1133702 w 1133702"/>
              <a:gd name="connsiteY3" fmla="*/ 78913 h 28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02" h="287978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1115689" y="90923"/>
                  <a:pt x="1133702" y="78913"/>
                </a:cubicBezTo>
              </a:path>
            </a:pathLst>
          </a:cu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9" name="Freeform 238"/>
          <p:cNvSpPr/>
          <p:nvPr/>
        </p:nvSpPr>
        <p:spPr>
          <a:xfrm>
            <a:off x="6796558" y="2338312"/>
            <a:ext cx="1689100" cy="2527300"/>
          </a:xfrm>
          <a:custGeom>
            <a:avLst/>
            <a:gdLst>
              <a:gd name="connsiteX0" fmla="*/ 0 w 1689100"/>
              <a:gd name="connsiteY0" fmla="*/ 0 h 2527300"/>
              <a:gd name="connsiteX1" fmla="*/ 1689100 w 1689100"/>
              <a:gd name="connsiteY1" fmla="*/ 571500 h 2527300"/>
              <a:gd name="connsiteX2" fmla="*/ 1663700 w 1689100"/>
              <a:gd name="connsiteY2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9100" h="2527300">
                <a:moveTo>
                  <a:pt x="0" y="0"/>
                </a:moveTo>
                <a:lnTo>
                  <a:pt x="1689100" y="571500"/>
                </a:lnTo>
                <a:lnTo>
                  <a:pt x="1663700" y="25273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1525812" y="1344238"/>
            <a:ext cx="2185173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333333">
                    <a:lumMod val="25000"/>
                    <a:lumOff val="75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Cluster Controller</a:t>
            </a:r>
          </a:p>
        </p:txBody>
      </p:sp>
      <p:pic>
        <p:nvPicPr>
          <p:cNvPr id="169" name="Picture 168" descr="06_ISO_Icon_NSX_Controller_BG.png"/>
          <p:cNvPicPr>
            <a:picLocks noChangeAspect="1"/>
          </p:cNvPicPr>
          <p:nvPr/>
        </p:nvPicPr>
        <p:blipFill>
          <a:blip r:embed="rId1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38" y="1467850"/>
            <a:ext cx="1602960" cy="1443040"/>
          </a:xfrm>
          <a:prstGeom prst="rect">
            <a:avLst/>
          </a:prstGeom>
        </p:spPr>
      </p:pic>
      <p:pic>
        <p:nvPicPr>
          <p:cNvPr id="128" name="Picture 127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745770" y="4875832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916968" y="4919774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278335" y="4680513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" name="Picture 132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449533" y="4724455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129" descr="ICON_Server_Rack_Q308"/>
          <p:cNvPicPr>
            <a:picLocks noChangeAspect="1" noChangeArrowheads="1"/>
          </p:cNvPicPr>
          <p:nvPr/>
        </p:nvPicPr>
        <p:blipFill>
          <a:blip r:embed="rId8">
            <a:alphaModFix amt="48000"/>
          </a:blip>
          <a:srcRect/>
          <a:stretch>
            <a:fillRect/>
          </a:stretch>
        </p:blipFill>
        <p:spPr bwMode="auto">
          <a:xfrm>
            <a:off x="7755494" y="4607390"/>
            <a:ext cx="1603820" cy="89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51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822063" y="3976955"/>
            <a:ext cx="8763000" cy="0"/>
          </a:xfrm>
          <a:prstGeom prst="line">
            <a:avLst/>
          </a:prstGeom>
          <a:ln w="57150" cmpd="sng">
            <a:solidFill>
              <a:schemeClr val="bg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103" y="3852495"/>
            <a:ext cx="3307177" cy="2727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Data Center Virtualization Layer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5937" y="4358967"/>
            <a:ext cx="4038600" cy="838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Intelligence in Software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Operational Model of VM for Data Center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Automated Configuration &amp; Management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Software Defined Data Center (SDDC)?</a:t>
            </a:r>
            <a:endParaRPr lang="en-US" dirty="0"/>
          </a:p>
        </p:txBody>
      </p:sp>
      <p:pic>
        <p:nvPicPr>
          <p:cNvPr id="12" name="Picture 11" descr="gears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1" y="4264299"/>
            <a:ext cx="914400" cy="1005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75801" y="3502296"/>
            <a:ext cx="859120" cy="1076629"/>
            <a:chOff x="5789612" y="3200400"/>
            <a:chExt cx="859120" cy="1076629"/>
          </a:xfrm>
        </p:grpSpPr>
        <p:sp>
          <p:nvSpPr>
            <p:cNvPr id="13" name="Isosceles Triangle 12"/>
            <p:cNvSpPr/>
            <p:nvPr/>
          </p:nvSpPr>
          <p:spPr bwMode="auto">
            <a:xfrm>
              <a:off x="5789612" y="32004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4" name="Isosceles Triangle 13"/>
            <p:cNvSpPr/>
            <p:nvPr/>
          </p:nvSpPr>
          <p:spPr bwMode="auto">
            <a:xfrm>
              <a:off x="5789612" y="33528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5" name="Isosceles Triangle 14"/>
            <p:cNvSpPr/>
            <p:nvPr/>
          </p:nvSpPr>
          <p:spPr bwMode="auto">
            <a:xfrm>
              <a:off x="5789612" y="35052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6" name="Isosceles Triangle 15"/>
            <p:cNvSpPr/>
            <p:nvPr/>
          </p:nvSpPr>
          <p:spPr bwMode="auto">
            <a:xfrm>
              <a:off x="5789612" y="36576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7" name="Isosceles Triangle 16"/>
            <p:cNvSpPr/>
            <p:nvPr/>
          </p:nvSpPr>
          <p:spPr bwMode="auto">
            <a:xfrm>
              <a:off x="5789612" y="38100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8" name="Isosceles Triangle 17"/>
            <p:cNvSpPr/>
            <p:nvPr/>
          </p:nvSpPr>
          <p:spPr bwMode="auto">
            <a:xfrm>
              <a:off x="5789612" y="3962400"/>
              <a:ext cx="859120" cy="314629"/>
            </a:xfrm>
            <a:prstGeom prst="triangle">
              <a:avLst/>
            </a:prstGeom>
            <a:gradFill flip="none"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FFFFFF">
                    <a:lumMod val="75000"/>
                    <a:alpha val="61000"/>
                  </a:srgbClr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75933" y="4358968"/>
            <a:ext cx="4038600" cy="838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Intelligence in Hardware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Dedicated, Vendor Specific Infrastructure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Manual Configuration &amp; Management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063" y="3367359"/>
            <a:ext cx="1676401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Software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2065" y="4135154"/>
            <a:ext cx="1828800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Hardware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67995" y="4358971"/>
            <a:ext cx="4222084" cy="838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Compute, Network and Storage Capacity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Pooled, Vendor Independent, Best Price/Performance Infrastructure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Simplified Configuration &amp; Management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967E-7 9.912E-7 L -1.24967E-7 -0.229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095E-6 -1.06531E-6 L 4.74095E-6 -0.227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9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9026575" y="4003003"/>
            <a:ext cx="3339940" cy="1258755"/>
            <a:chOff x="6085923" y="4174445"/>
            <a:chExt cx="3339940" cy="1258755"/>
          </a:xfrm>
        </p:grpSpPr>
        <p:cxnSp>
          <p:nvCxnSpPr>
            <p:cNvPr id="129" name="Straight Connector 128"/>
            <p:cNvCxnSpPr>
              <a:stCxn id="229" idx="3"/>
            </p:cNvCxnSpPr>
            <p:nvPr/>
          </p:nvCxnSpPr>
          <p:spPr bwMode="auto">
            <a:xfrm flipV="1">
              <a:off x="6085923" y="4424980"/>
              <a:ext cx="1831546" cy="87047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30" name="Picture 129" descr="ICON_Server_Rack_Q308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7445048" y="4174445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pic>
          <p:nvPicPr>
            <p:cNvPr id="131" name="Picture 130" descr="ICON_Server_Rack_Q308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7999249" y="4385788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pic>
          <p:nvPicPr>
            <p:cNvPr id="132" name="Picture 131" descr="ICON_Server_Rack_Q308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8576387" y="4610532"/>
              <a:ext cx="849476" cy="47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24EF1B">
                  <a:alpha val="64000"/>
                </a:srgbClr>
              </a:glow>
            </a:effectLst>
          </p:spPr>
        </p:pic>
        <p:cxnSp>
          <p:nvCxnSpPr>
            <p:cNvPr id="133" name="Straight Connector 132"/>
            <p:cNvCxnSpPr/>
            <p:nvPr/>
          </p:nvCxnSpPr>
          <p:spPr bwMode="auto">
            <a:xfrm flipH="1">
              <a:off x="7917469" y="4736391"/>
              <a:ext cx="277250" cy="12332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H="1">
              <a:off x="8546075" y="4965541"/>
              <a:ext cx="277250" cy="12332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7419648" y="4648370"/>
              <a:ext cx="1131339" cy="450799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7132257" y="4900747"/>
              <a:ext cx="1524651" cy="53245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VLAN</a:t>
              </a:r>
            </a:p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Physical or Virtual</a:t>
              </a:r>
            </a:p>
            <a:p>
              <a:pPr algn="ctr" defTabSz="502280" fontAlgn="base">
                <a:lnSpc>
                  <a:spcPct val="50000"/>
                </a:lnSpc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Workloads</a:t>
              </a:r>
              <a:endParaRPr lang="en-US" sz="1200" b="1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57" name="Picture 15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621" y="1308102"/>
            <a:ext cx="2589633" cy="1829527"/>
          </a:xfrm>
          <a:prstGeom prst="rect">
            <a:avLst/>
          </a:prstGeom>
          <a:noFill/>
        </p:spPr>
      </p:pic>
      <p:pic>
        <p:nvPicPr>
          <p:cNvPr id="159" name="Picture 158" descr="03_ISO_Icon_NSX_Switch_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36" y="2080003"/>
            <a:ext cx="1318319" cy="800509"/>
          </a:xfrm>
          <a:prstGeom prst="rect">
            <a:avLst/>
          </a:prstGeom>
        </p:spPr>
      </p:pic>
      <p:pic>
        <p:nvPicPr>
          <p:cNvPr id="160" name="Picture 159" descr="02_ISO_Icon_NSX_Router_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2192658"/>
            <a:ext cx="980854" cy="520770"/>
          </a:xfrm>
          <a:prstGeom prst="rect">
            <a:avLst/>
          </a:prstGeom>
        </p:spPr>
      </p:pic>
      <p:pic>
        <p:nvPicPr>
          <p:cNvPr id="162" name="Picture 161" descr="04_ISO_Icon_NSX_Firewall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9" y="1564505"/>
            <a:ext cx="1352065" cy="763845"/>
          </a:xfrm>
          <a:prstGeom prst="rect">
            <a:avLst/>
          </a:prstGeom>
        </p:spPr>
      </p:pic>
      <p:pic>
        <p:nvPicPr>
          <p:cNvPr id="163" name="Picture 162" descr="05_ISO_Icon_NSX_LoadBalancer_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1" y="1640452"/>
            <a:ext cx="1169283" cy="693242"/>
          </a:xfrm>
          <a:prstGeom prst="rect">
            <a:avLst/>
          </a:prstGeom>
        </p:spPr>
      </p:pic>
      <p:cxnSp>
        <p:nvCxnSpPr>
          <p:cNvPr id="164" name="Straight Connector 163"/>
          <p:cNvCxnSpPr/>
          <p:nvPr/>
        </p:nvCxnSpPr>
        <p:spPr bwMode="auto">
          <a:xfrm>
            <a:off x="6095480" y="2176747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6094413" y="1774799"/>
            <a:ext cx="1191708" cy="40194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 flipH="1" flipV="1">
            <a:off x="4814914" y="1735641"/>
            <a:ext cx="1268706" cy="44110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5883738" y="2821214"/>
            <a:ext cx="1931698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Virtual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Support for Physical </a:t>
            </a:r>
            <a:r>
              <a:rPr lang="en-US" dirty="0"/>
              <a:t>Workloads and VLANs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4654363" y="3654401"/>
            <a:ext cx="3317186" cy="1875640"/>
            <a:chOff x="2734599" y="3369735"/>
            <a:chExt cx="3317186" cy="1875640"/>
          </a:xfrm>
        </p:grpSpPr>
        <p:pic>
          <p:nvPicPr>
            <p:cNvPr id="253" name="Picture 252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24" y="3585213"/>
              <a:ext cx="1286925" cy="855875"/>
            </a:xfrm>
            <a:prstGeom prst="rect">
              <a:avLst/>
            </a:prstGeom>
          </p:spPr>
        </p:pic>
        <p:pic>
          <p:nvPicPr>
            <p:cNvPr id="254" name="Picture 253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60" y="3996301"/>
              <a:ext cx="1286925" cy="855875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4959234" y="3776132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80" name="Rectangle 27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81" name="Right Arrow 28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2" name="Right Arrow 28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3" name="Right Arrow 28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84" name="Right Arrow 28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56" name="Group 255"/>
            <p:cNvGrpSpPr/>
            <p:nvPr/>
          </p:nvGrpSpPr>
          <p:grpSpPr>
            <a:xfrm>
              <a:off x="3917833" y="3369735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5" name="Rectangle 27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6" name="Right Arrow 27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7" name="Right Arrow 27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8" name="Right Arrow 27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9" name="Right Arrow 27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57" name="Freeform 256"/>
            <p:cNvSpPr/>
            <p:nvPr/>
          </p:nvSpPr>
          <p:spPr>
            <a:xfrm>
              <a:off x="4237102" y="4098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 bwMode="auto">
            <a:xfrm>
              <a:off x="4004448" y="4329350"/>
              <a:ext cx="872352" cy="14105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 flipH="1" flipV="1">
              <a:off x="4261538" y="4229321"/>
              <a:ext cx="200396" cy="34267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0" name="Picture 259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99" y="3978412"/>
              <a:ext cx="1286925" cy="855875"/>
            </a:xfrm>
            <a:prstGeom prst="rect">
              <a:avLst/>
            </a:prstGeom>
          </p:spPr>
        </p:pic>
        <p:pic>
          <p:nvPicPr>
            <p:cNvPr id="261" name="Picture 260" descr="VMW-ICON-3D-PHYSICAL-NETWORK-102.png"/>
            <p:cNvPicPr>
              <a:picLocks noChangeAspect="1"/>
            </p:cNvPicPr>
            <p:nvPr/>
          </p:nvPicPr>
          <p:blipFill>
            <a:blip r:embed="rId9" cstate="print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735" y="4389500"/>
              <a:ext cx="1286925" cy="855875"/>
            </a:xfrm>
            <a:prstGeom prst="rect">
              <a:avLst/>
            </a:prstGeom>
          </p:spPr>
        </p:pic>
        <p:grpSp>
          <p:nvGrpSpPr>
            <p:cNvPr id="262" name="Group 261"/>
            <p:cNvGrpSpPr/>
            <p:nvPr/>
          </p:nvGrpSpPr>
          <p:grpSpPr>
            <a:xfrm>
              <a:off x="3968635" y="4190999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70" name="Rectangle 269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71" name="Right Arrow 270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2" name="Right Arrow 271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3" name="Right Arrow 272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74" name="Right Arrow 273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2944170" y="3767694"/>
              <a:ext cx="908170" cy="908170"/>
              <a:chOff x="1234256" y="4937223"/>
              <a:chExt cx="813893" cy="813893"/>
            </a:xfrm>
            <a:scene3d>
              <a:camera prst="isometricTopUp">
                <a:rot lat="19101527" lon="17834177" rev="4267096"/>
              </a:camera>
              <a:lightRig rig="threePt" dir="t"/>
            </a:scene3d>
          </p:grpSpPr>
          <p:sp>
            <p:nvSpPr>
              <p:cNvPr id="265" name="Rectangle 264"/>
              <p:cNvSpPr/>
              <p:nvPr/>
            </p:nvSpPr>
            <p:spPr bwMode="auto">
              <a:xfrm>
                <a:off x="1234256" y="4937223"/>
                <a:ext cx="813893" cy="813893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740000" scaled="0"/>
              </a:gradFill>
              <a:ln>
                <a:noFill/>
                <a:headEnd/>
                <a:tailEnd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>
                <a:lvl1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/>
                  <a:ea typeface="ＭＳ Ｐゴシック"/>
                  <a:sym typeface="Gill Sans" charset="0"/>
                </a:endParaRPr>
              </a:p>
            </p:txBody>
          </p:sp>
          <p:sp>
            <p:nvSpPr>
              <p:cNvPr id="266" name="Right Arrow 265"/>
              <p:cNvSpPr/>
              <p:nvPr/>
            </p:nvSpPr>
            <p:spPr bwMode="auto">
              <a:xfrm>
                <a:off x="1524000" y="4989997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7" name="Right Arrow 266"/>
              <p:cNvSpPr/>
              <p:nvPr/>
            </p:nvSpPr>
            <p:spPr bwMode="auto">
              <a:xfrm flipH="1">
                <a:off x="1312333" y="5159331"/>
                <a:ext cx="452967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8" name="Right Arrow 267"/>
              <p:cNvSpPr/>
              <p:nvPr/>
            </p:nvSpPr>
            <p:spPr bwMode="auto">
              <a:xfrm flipH="1">
                <a:off x="1312332" y="5481068"/>
                <a:ext cx="452968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269" name="Right Arrow 268"/>
              <p:cNvSpPr/>
              <p:nvPr/>
            </p:nvSpPr>
            <p:spPr bwMode="auto">
              <a:xfrm>
                <a:off x="1524000" y="5320199"/>
                <a:ext cx="448733" cy="214661"/>
              </a:xfrm>
              <a:prstGeom prst="rightArrow">
                <a:avLst>
                  <a:gd name="adj1" fmla="val 46056"/>
                  <a:gd name="adj2" fmla="val 71693"/>
                </a:avLst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rtlCol="0" anchor="ctr"/>
              <a:lstStyle/>
              <a:p>
                <a:pPr algn="ctr" defTabSz="502280" fontAlgn="base">
                  <a:spcBef>
                    <a:spcPct val="0"/>
                  </a:spcBef>
                  <a:spcAft>
                    <a:spcPct val="40000"/>
                  </a:spcAft>
                </a:pPr>
                <a:endParaRPr lang="en-US" dirty="0" err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64" name="Freeform 263"/>
            <p:cNvSpPr/>
            <p:nvPr/>
          </p:nvSpPr>
          <p:spPr>
            <a:xfrm>
              <a:off x="3238036" y="4479408"/>
              <a:ext cx="648163" cy="287325"/>
            </a:xfrm>
            <a:custGeom>
              <a:avLst/>
              <a:gdLst>
                <a:gd name="connsiteX0" fmla="*/ 117834 w 739293"/>
                <a:gd name="connsiteY0" fmla="*/ 0 h 321826"/>
                <a:gd name="connsiteX1" fmla="*/ 36774 w 739293"/>
                <a:gd name="connsiteY1" fmla="*/ 54045 h 321826"/>
                <a:gd name="connsiteX2" fmla="*/ 640220 w 739293"/>
                <a:gd name="connsiteY2" fmla="*/ 315259 h 321826"/>
                <a:gd name="connsiteX3" fmla="*/ 739293 w 739293"/>
                <a:gd name="connsiteY3" fmla="*/ 243200 h 321826"/>
                <a:gd name="connsiteX0" fmla="*/ 60341 w 681800"/>
                <a:gd name="connsiteY0" fmla="*/ 0 h 319579"/>
                <a:gd name="connsiteX1" fmla="*/ 68181 w 681800"/>
                <a:gd name="connsiteY1" fmla="*/ 98495 h 319579"/>
                <a:gd name="connsiteX2" fmla="*/ 582727 w 681800"/>
                <a:gd name="connsiteY2" fmla="*/ 315259 h 319579"/>
                <a:gd name="connsiteX3" fmla="*/ 681800 w 681800"/>
                <a:gd name="connsiteY3" fmla="*/ 243200 h 319579"/>
                <a:gd name="connsiteX0" fmla="*/ 62654 w 684113"/>
                <a:gd name="connsiteY0" fmla="*/ 0 h 319579"/>
                <a:gd name="connsiteX1" fmla="*/ 70494 w 684113"/>
                <a:gd name="connsiteY1" fmla="*/ 98495 h 319579"/>
                <a:gd name="connsiteX2" fmla="*/ 585040 w 684113"/>
                <a:gd name="connsiteY2" fmla="*/ 315259 h 319579"/>
                <a:gd name="connsiteX3" fmla="*/ 684113 w 684113"/>
                <a:gd name="connsiteY3" fmla="*/ 243200 h 319579"/>
                <a:gd name="connsiteX0" fmla="*/ 47087 w 668546"/>
                <a:gd name="connsiteY0" fmla="*/ 0 h 319132"/>
                <a:gd name="connsiteX1" fmla="*/ 93027 w 668546"/>
                <a:gd name="connsiteY1" fmla="*/ 108020 h 319132"/>
                <a:gd name="connsiteX2" fmla="*/ 569473 w 668546"/>
                <a:gd name="connsiteY2" fmla="*/ 315259 h 319132"/>
                <a:gd name="connsiteX3" fmla="*/ 668546 w 668546"/>
                <a:gd name="connsiteY3" fmla="*/ 243200 h 319132"/>
                <a:gd name="connsiteX0" fmla="*/ 42122 w 663581"/>
                <a:gd name="connsiteY0" fmla="*/ 0 h 289199"/>
                <a:gd name="connsiteX1" fmla="*/ 88062 w 663581"/>
                <a:gd name="connsiteY1" fmla="*/ 108020 h 289199"/>
                <a:gd name="connsiteX2" fmla="*/ 488308 w 663581"/>
                <a:gd name="connsiteY2" fmla="*/ 283509 h 289199"/>
                <a:gd name="connsiteX3" fmla="*/ 663581 w 663581"/>
                <a:gd name="connsiteY3" fmla="*/ 243200 h 289199"/>
                <a:gd name="connsiteX0" fmla="*/ 48329 w 647563"/>
                <a:gd name="connsiteY0" fmla="*/ 0 h 286024"/>
                <a:gd name="connsiteX1" fmla="*/ 72044 w 647563"/>
                <a:gd name="connsiteY1" fmla="*/ 104845 h 286024"/>
                <a:gd name="connsiteX2" fmla="*/ 472290 w 647563"/>
                <a:gd name="connsiteY2" fmla="*/ 280334 h 286024"/>
                <a:gd name="connsiteX3" fmla="*/ 647563 w 647563"/>
                <a:gd name="connsiteY3" fmla="*/ 240025 h 286024"/>
                <a:gd name="connsiteX0" fmla="*/ 40213 w 639447"/>
                <a:gd name="connsiteY0" fmla="*/ 0 h 286024"/>
                <a:gd name="connsiteX1" fmla="*/ 63928 w 639447"/>
                <a:gd name="connsiteY1" fmla="*/ 104845 h 286024"/>
                <a:gd name="connsiteX2" fmla="*/ 464174 w 639447"/>
                <a:gd name="connsiteY2" fmla="*/ 280334 h 286024"/>
                <a:gd name="connsiteX3" fmla="*/ 639447 w 639447"/>
                <a:gd name="connsiteY3" fmla="*/ 240025 h 286024"/>
                <a:gd name="connsiteX0" fmla="*/ 29449 w 628683"/>
                <a:gd name="connsiteY0" fmla="*/ 0 h 285457"/>
                <a:gd name="connsiteX1" fmla="*/ 88089 w 628683"/>
                <a:gd name="connsiteY1" fmla="*/ 114370 h 285457"/>
                <a:gd name="connsiteX2" fmla="*/ 453410 w 628683"/>
                <a:gd name="connsiteY2" fmla="*/ 280334 h 285457"/>
                <a:gd name="connsiteX3" fmla="*/ 628683 w 628683"/>
                <a:gd name="connsiteY3" fmla="*/ 240025 h 285457"/>
                <a:gd name="connsiteX0" fmla="*/ 39008 w 638242"/>
                <a:gd name="connsiteY0" fmla="*/ 0 h 285086"/>
                <a:gd name="connsiteX1" fmla="*/ 65898 w 638242"/>
                <a:gd name="connsiteY1" fmla="*/ 120720 h 285086"/>
                <a:gd name="connsiteX2" fmla="*/ 462969 w 638242"/>
                <a:gd name="connsiteY2" fmla="*/ 280334 h 285086"/>
                <a:gd name="connsiteX3" fmla="*/ 638242 w 638242"/>
                <a:gd name="connsiteY3" fmla="*/ 240025 h 285086"/>
                <a:gd name="connsiteX0" fmla="*/ 37046 w 642630"/>
                <a:gd name="connsiteY0" fmla="*/ 0 h 291436"/>
                <a:gd name="connsiteX1" fmla="*/ 70286 w 642630"/>
                <a:gd name="connsiteY1" fmla="*/ 127070 h 291436"/>
                <a:gd name="connsiteX2" fmla="*/ 467357 w 642630"/>
                <a:gd name="connsiteY2" fmla="*/ 286684 h 291436"/>
                <a:gd name="connsiteX3" fmla="*/ 642630 w 642630"/>
                <a:gd name="connsiteY3" fmla="*/ 246375 h 2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30" h="291436">
                  <a:moveTo>
                    <a:pt x="37046" y="0"/>
                  </a:moveTo>
                  <a:cubicBezTo>
                    <a:pt x="-27966" y="48376"/>
                    <a:pt x="-1432" y="79289"/>
                    <a:pt x="70286" y="127070"/>
                  </a:cubicBezTo>
                  <a:cubicBezTo>
                    <a:pt x="142004" y="174851"/>
                    <a:pt x="371966" y="266800"/>
                    <a:pt x="467357" y="286684"/>
                  </a:cubicBezTo>
                  <a:cubicBezTo>
                    <a:pt x="562748" y="306568"/>
                    <a:pt x="624617" y="258385"/>
                    <a:pt x="642630" y="246375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02280" fontAlgn="base">
                <a:spcBef>
                  <a:spcPct val="0"/>
                </a:spcBef>
                <a:spcAft>
                  <a:spcPct val="40000"/>
                </a:spcAft>
              </a:pPr>
              <a:endParaRPr lang="en-US" sz="2400">
                <a:solidFill>
                  <a:srgbClr val="0095D3"/>
                </a:solidFill>
                <a:latin typeface="Arial" charset="0"/>
                <a:ea typeface="ＭＳ Ｐゴシック" pitchFamily="34" charset="-128"/>
                <a:cs typeface="ヒラギノ角ゴ ProN W3" charset="-128"/>
                <a:sym typeface="Gill Sans" charset="0"/>
              </a:endParaRPr>
            </a:p>
          </p:txBody>
        </p:sp>
      </p:grpSp>
      <p:pic>
        <p:nvPicPr>
          <p:cNvPr id="144" name="Picture 143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729096" y="3894891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144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8903434" y="3879646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Picture 145" descr="ICON_Server_Rack_Q308"/>
          <p:cNvPicPr>
            <a:picLocks noChangeAspect="1" noChangeArrowheads="1"/>
          </p:cNvPicPr>
          <p:nvPr/>
        </p:nvPicPr>
        <p:blipFill>
          <a:blip r:embed="rId3">
            <a:alphaModFix amt="48000"/>
          </a:blip>
          <a:srcRect/>
          <a:stretch>
            <a:fillRect/>
          </a:stretch>
        </p:blipFill>
        <p:spPr bwMode="auto">
          <a:xfrm>
            <a:off x="7934034" y="3181971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5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7918466" y="2143074"/>
            <a:ext cx="2199296" cy="1734562"/>
          </a:xfrm>
          <a:prstGeom prst="rect">
            <a:avLst/>
          </a:prstGeom>
          <a:noFill/>
        </p:spPr>
      </p:pic>
      <p:cxnSp>
        <p:nvCxnSpPr>
          <p:cNvPr id="152" name="Straight Connector 151"/>
          <p:cNvCxnSpPr/>
          <p:nvPr/>
        </p:nvCxnSpPr>
        <p:spPr bwMode="auto">
          <a:xfrm flipH="1">
            <a:off x="9018117" y="1824147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4" name="Picture 153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99939" y="2445417"/>
            <a:ext cx="2042913" cy="1214101"/>
          </a:xfrm>
          <a:prstGeom prst="rect">
            <a:avLst/>
          </a:prstGeom>
          <a:noFill/>
        </p:spPr>
      </p:pic>
      <p:sp>
        <p:nvSpPr>
          <p:cNvPr id="155" name="TextBox 154"/>
          <p:cNvSpPr txBox="1"/>
          <p:nvPr/>
        </p:nvSpPr>
        <p:spPr>
          <a:xfrm>
            <a:off x="7802388" y="3742254"/>
            <a:ext cx="119384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Physical Host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866756" y="3058650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67" name="Picture 166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7915187" y="1063379"/>
            <a:ext cx="2199296" cy="1726557"/>
          </a:xfrm>
          <a:prstGeom prst="rect">
            <a:avLst/>
          </a:prstGeom>
          <a:noFill/>
        </p:spPr>
      </p:pic>
      <p:pic>
        <p:nvPicPr>
          <p:cNvPr id="168" name="Picture 167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5143" y="1296236"/>
            <a:ext cx="902217" cy="634842"/>
          </a:xfrm>
          <a:prstGeom prst="rect">
            <a:avLst/>
          </a:prstGeom>
          <a:noFill/>
        </p:spPr>
      </p:pic>
      <p:pic>
        <p:nvPicPr>
          <p:cNvPr id="172" name="Picture 17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grayscl/>
          </a:blip>
          <a:srcRect/>
          <a:stretch>
            <a:fillRect/>
          </a:stretch>
        </p:blipFill>
        <p:spPr bwMode="auto">
          <a:xfrm>
            <a:off x="7983004" y="1487054"/>
            <a:ext cx="902217" cy="621216"/>
          </a:xfrm>
          <a:prstGeom prst="rect">
            <a:avLst/>
          </a:prstGeom>
          <a:noFill/>
        </p:spPr>
      </p:pic>
      <p:sp>
        <p:nvSpPr>
          <p:cNvPr id="173" name="TextBox 172"/>
          <p:cNvSpPr txBox="1"/>
          <p:nvPr/>
        </p:nvSpPr>
        <p:spPr>
          <a:xfrm>
            <a:off x="7983002" y="167535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74" name="Picture 17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prstClr val="black"/>
              <a:srgbClr val="30E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077740" y="1480464"/>
            <a:ext cx="902217" cy="627873"/>
          </a:xfrm>
          <a:prstGeom prst="rect">
            <a:avLst/>
          </a:prstGeom>
          <a:noFill/>
        </p:spPr>
      </p:pic>
      <p:pic>
        <p:nvPicPr>
          <p:cNvPr id="175" name="Picture 17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grayscl/>
            <a:alphaModFix/>
          </a:blip>
          <a:srcRect/>
          <a:stretch>
            <a:fillRect/>
          </a:stretch>
        </p:blipFill>
        <p:spPr bwMode="auto">
          <a:xfrm>
            <a:off x="8507804" y="1675352"/>
            <a:ext cx="902217" cy="672285"/>
          </a:xfrm>
          <a:prstGeom prst="rect">
            <a:avLst/>
          </a:prstGeom>
          <a:noFill/>
        </p:spPr>
      </p:pic>
      <p:cxnSp>
        <p:nvCxnSpPr>
          <p:cNvPr id="176" name="Straight Connector 175"/>
          <p:cNvCxnSpPr/>
          <p:nvPr/>
        </p:nvCxnSpPr>
        <p:spPr bwMode="auto">
          <a:xfrm>
            <a:off x="9014835" y="188227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 flipV="1">
            <a:off x="9013768" y="1479555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 flipV="1">
            <a:off x="7915187" y="1458665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9329709" y="1751849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533388" y="1900482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181" name="Straight Connector 180"/>
          <p:cNvCxnSpPr/>
          <p:nvPr/>
        </p:nvCxnSpPr>
        <p:spPr bwMode="auto">
          <a:xfrm flipH="1" flipV="1">
            <a:off x="7918897" y="2525104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9021396" y="3015242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3" name="Picture 182" descr="ICON_NIC_Q3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347450" y="5857299"/>
            <a:ext cx="439162" cy="42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83" descr="ICON_Gear_3D_Q109.png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518648" y="5901241"/>
            <a:ext cx="313929" cy="3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84" descr="ICON_Server_Rack_Q308"/>
          <p:cNvPicPr>
            <a:picLocks noChangeAspect="1" noChangeArrowheads="1"/>
          </p:cNvPicPr>
          <p:nvPr/>
        </p:nvPicPr>
        <p:blipFill>
          <a:blip r:embed="rId3">
            <a:alphaModFix amt="48000"/>
          </a:blip>
          <a:srcRect/>
          <a:stretch>
            <a:fillRect/>
          </a:stretch>
        </p:blipFill>
        <p:spPr bwMode="auto">
          <a:xfrm>
            <a:off x="2552388" y="5144379"/>
            <a:ext cx="2183728" cy="12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8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2536820" y="4105482"/>
            <a:ext cx="2199296" cy="1734562"/>
          </a:xfrm>
          <a:prstGeom prst="rect">
            <a:avLst/>
          </a:prstGeom>
          <a:noFill/>
        </p:spPr>
      </p:pic>
      <p:cxnSp>
        <p:nvCxnSpPr>
          <p:cNvPr id="187" name="Straight Connector 186"/>
          <p:cNvCxnSpPr/>
          <p:nvPr/>
        </p:nvCxnSpPr>
        <p:spPr bwMode="auto">
          <a:xfrm flipH="1">
            <a:off x="3636469" y="3786555"/>
            <a:ext cx="3279" cy="977652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8" name="Picture 187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8293" y="4407825"/>
            <a:ext cx="2042913" cy="1214101"/>
          </a:xfrm>
          <a:prstGeom prst="rect">
            <a:avLst/>
          </a:prstGeom>
          <a:noFill/>
        </p:spPr>
      </p:pic>
      <p:sp>
        <p:nvSpPr>
          <p:cNvPr id="190" name="TextBox 189"/>
          <p:cNvSpPr txBox="1"/>
          <p:nvPr/>
        </p:nvSpPr>
        <p:spPr>
          <a:xfrm>
            <a:off x="2485111" y="5021058"/>
            <a:ext cx="1282094" cy="3077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vSwitch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191" name="Picture 190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2533541" y="3025789"/>
            <a:ext cx="2199296" cy="1726557"/>
          </a:xfrm>
          <a:prstGeom prst="rect">
            <a:avLst/>
          </a:prstGeom>
          <a:noFill/>
        </p:spPr>
      </p:pic>
      <p:pic>
        <p:nvPicPr>
          <p:cNvPr id="192" name="Picture 191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43497" y="3258644"/>
            <a:ext cx="902217" cy="634842"/>
          </a:xfrm>
          <a:prstGeom prst="rect">
            <a:avLst/>
          </a:prstGeom>
          <a:noFill/>
        </p:spPr>
      </p:pic>
      <p:pic>
        <p:nvPicPr>
          <p:cNvPr id="193" name="Picture 192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grayscl/>
          </a:blip>
          <a:srcRect/>
          <a:stretch>
            <a:fillRect/>
          </a:stretch>
        </p:blipFill>
        <p:spPr bwMode="auto">
          <a:xfrm>
            <a:off x="2601358" y="3449462"/>
            <a:ext cx="902217" cy="621216"/>
          </a:xfrm>
          <a:prstGeom prst="rect">
            <a:avLst/>
          </a:prstGeom>
          <a:noFill/>
        </p:spPr>
      </p:pic>
      <p:sp>
        <p:nvSpPr>
          <p:cNvPr id="194" name="TextBox 193"/>
          <p:cNvSpPr txBox="1"/>
          <p:nvPr/>
        </p:nvSpPr>
        <p:spPr>
          <a:xfrm>
            <a:off x="2601356" y="3637758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pic>
        <p:nvPicPr>
          <p:cNvPr id="195" name="Picture 194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prstClr val="black"/>
              <a:srgbClr val="37FF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96094" y="3442872"/>
            <a:ext cx="902217" cy="627873"/>
          </a:xfrm>
          <a:prstGeom prst="rect">
            <a:avLst/>
          </a:prstGeom>
          <a:noFill/>
        </p:spPr>
      </p:pic>
      <p:pic>
        <p:nvPicPr>
          <p:cNvPr id="196" name="Picture 195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4">
            <a:grayscl/>
            <a:alphaModFix/>
          </a:blip>
          <a:srcRect/>
          <a:stretch>
            <a:fillRect/>
          </a:stretch>
        </p:blipFill>
        <p:spPr bwMode="auto">
          <a:xfrm>
            <a:off x="3126158" y="3637760"/>
            <a:ext cx="902217" cy="672285"/>
          </a:xfrm>
          <a:prstGeom prst="rect">
            <a:avLst/>
          </a:prstGeom>
          <a:noFill/>
        </p:spPr>
      </p:pic>
      <p:cxnSp>
        <p:nvCxnSpPr>
          <p:cNvPr id="197" name="Straight Connector 196"/>
          <p:cNvCxnSpPr/>
          <p:nvPr/>
        </p:nvCxnSpPr>
        <p:spPr bwMode="auto">
          <a:xfrm>
            <a:off x="3633189" y="3844681"/>
            <a:ext cx="0" cy="90766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/>
          <p:nvPr/>
        </p:nvCxnSpPr>
        <p:spPr bwMode="auto">
          <a:xfrm flipV="1">
            <a:off x="3632122" y="3441963"/>
            <a:ext cx="1088854" cy="40271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/>
          <p:nvPr/>
        </p:nvCxnSpPr>
        <p:spPr bwMode="auto">
          <a:xfrm flipH="1" flipV="1">
            <a:off x="2533542" y="3421073"/>
            <a:ext cx="1087788" cy="4236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2413750" y="4166806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948063" y="3714257"/>
            <a:ext cx="866114" cy="276979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1200" b="1" dirty="0">
                <a:solidFill>
                  <a:srgbClr val="333333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3151742" y="3862891"/>
            <a:ext cx="42828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VM</a:t>
            </a:r>
          </a:p>
        </p:txBody>
      </p:sp>
      <p:cxnSp>
        <p:nvCxnSpPr>
          <p:cNvPr id="203" name="Straight Connector 202"/>
          <p:cNvCxnSpPr/>
          <p:nvPr/>
        </p:nvCxnSpPr>
        <p:spPr bwMode="auto">
          <a:xfrm flipV="1">
            <a:off x="7956497" y="4224578"/>
            <a:ext cx="844612" cy="361155"/>
          </a:xfrm>
          <a:prstGeom prst="line">
            <a:avLst/>
          </a:prstGeom>
          <a:noFill/>
          <a:ln w="285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4" name="Picture 203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4534" y="5002678"/>
            <a:ext cx="368472" cy="200898"/>
          </a:xfrm>
          <a:prstGeom prst="rect">
            <a:avLst/>
          </a:prstGeom>
          <a:noFill/>
        </p:spPr>
      </p:pic>
      <p:pic>
        <p:nvPicPr>
          <p:cNvPr id="205" name="Picture 204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07438" y="4872927"/>
            <a:ext cx="368472" cy="200898"/>
          </a:xfrm>
          <a:prstGeom prst="rect">
            <a:avLst/>
          </a:prstGeom>
          <a:noFill/>
        </p:spPr>
      </p:pic>
      <p:pic>
        <p:nvPicPr>
          <p:cNvPr id="206" name="Picture 205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7163" y="4746492"/>
            <a:ext cx="368472" cy="200898"/>
          </a:xfrm>
          <a:prstGeom prst="rect">
            <a:avLst/>
          </a:prstGeom>
          <a:noFill/>
        </p:spPr>
      </p:pic>
      <p:pic>
        <p:nvPicPr>
          <p:cNvPr id="207" name="Picture 206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5140" y="4905759"/>
            <a:ext cx="368472" cy="200898"/>
          </a:xfrm>
          <a:prstGeom prst="rect">
            <a:avLst/>
          </a:prstGeom>
          <a:noFill/>
        </p:spPr>
      </p:pic>
      <p:pic>
        <p:nvPicPr>
          <p:cNvPr id="208" name="Picture 207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37093" y="5007839"/>
            <a:ext cx="368472" cy="200898"/>
          </a:xfrm>
          <a:prstGeom prst="rect">
            <a:avLst/>
          </a:prstGeom>
          <a:noFill/>
        </p:spPr>
      </p:pic>
      <p:cxnSp>
        <p:nvCxnSpPr>
          <p:cNvPr id="209" name="Straight Connector 208"/>
          <p:cNvCxnSpPr/>
          <p:nvPr/>
        </p:nvCxnSpPr>
        <p:spPr bwMode="auto">
          <a:xfrm flipV="1">
            <a:off x="3639748" y="4536652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/>
          <p:nvPr/>
        </p:nvCxnSpPr>
        <p:spPr bwMode="auto">
          <a:xfrm flipH="1" flipV="1">
            <a:off x="2537249" y="4487512"/>
            <a:ext cx="1102499" cy="49436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210"/>
          <p:cNvCxnSpPr/>
          <p:nvPr/>
        </p:nvCxnSpPr>
        <p:spPr bwMode="auto">
          <a:xfrm>
            <a:off x="3639748" y="4977650"/>
            <a:ext cx="7645" cy="86968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2" name="Picture 211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86443" y="2914640"/>
            <a:ext cx="368472" cy="200898"/>
          </a:xfrm>
          <a:prstGeom prst="rect">
            <a:avLst/>
          </a:prstGeom>
          <a:noFill/>
        </p:spPr>
      </p:pic>
      <p:pic>
        <p:nvPicPr>
          <p:cNvPr id="213" name="Picture 212" descr="C:\Users\Abject-3D\Desktop\VMWare Files\FINAL diagrams\Basic Virtualization\3D PNGs\ICON_ThinApp_3D_Q408_Comm_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9347" y="2784889"/>
            <a:ext cx="368472" cy="200898"/>
          </a:xfrm>
          <a:prstGeom prst="rect">
            <a:avLst/>
          </a:prstGeom>
          <a:noFill/>
        </p:spPr>
      </p:pic>
      <p:cxnSp>
        <p:nvCxnSpPr>
          <p:cNvPr id="214" name="Straight Connector 213"/>
          <p:cNvCxnSpPr/>
          <p:nvPr/>
        </p:nvCxnSpPr>
        <p:spPr bwMode="auto">
          <a:xfrm flipV="1">
            <a:off x="9021394" y="2574244"/>
            <a:ext cx="1081228" cy="44522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Freeform 222"/>
          <p:cNvSpPr/>
          <p:nvPr/>
        </p:nvSpPr>
        <p:spPr>
          <a:xfrm>
            <a:off x="4137322" y="2587601"/>
            <a:ext cx="1219910" cy="990599"/>
          </a:xfrm>
          <a:custGeom>
            <a:avLst/>
            <a:gdLst>
              <a:gd name="connsiteX0" fmla="*/ 0 w 1312333"/>
              <a:gd name="connsiteY0" fmla="*/ 1193800 h 1193800"/>
              <a:gd name="connsiteX1" fmla="*/ 16933 w 1312333"/>
              <a:gd name="connsiteY1" fmla="*/ 423334 h 1193800"/>
              <a:gd name="connsiteX2" fmla="*/ 1312333 w 1312333"/>
              <a:gd name="connsiteY2" fmla="*/ 0 h 1193800"/>
              <a:gd name="connsiteX0" fmla="*/ 0 w 1219200"/>
              <a:gd name="connsiteY0" fmla="*/ 1396746 h 1396746"/>
              <a:gd name="connsiteX1" fmla="*/ 16933 w 1219200"/>
              <a:gd name="connsiteY1" fmla="*/ 626280 h 1396746"/>
              <a:gd name="connsiteX2" fmla="*/ 1219200 w 1219200"/>
              <a:gd name="connsiteY2" fmla="*/ 0 h 1396746"/>
              <a:gd name="connsiteX0" fmla="*/ 0 w 1219200"/>
              <a:gd name="connsiteY0" fmla="*/ 1396746 h 1396746"/>
              <a:gd name="connsiteX1" fmla="*/ 29633 w 1219200"/>
              <a:gd name="connsiteY1" fmla="*/ 697908 h 1396746"/>
              <a:gd name="connsiteX2" fmla="*/ 1219200 w 1219200"/>
              <a:gd name="connsiteY2" fmla="*/ 0 h 1396746"/>
              <a:gd name="connsiteX0" fmla="*/ 8467 w 1227667"/>
              <a:gd name="connsiteY0" fmla="*/ 1396746 h 1396746"/>
              <a:gd name="connsiteX1" fmla="*/ 0 w 1227667"/>
              <a:gd name="connsiteY1" fmla="*/ 662094 h 1396746"/>
              <a:gd name="connsiteX2" fmla="*/ 1227667 w 1227667"/>
              <a:gd name="connsiteY2" fmla="*/ 0 h 1396746"/>
              <a:gd name="connsiteX0" fmla="*/ 710 w 1219910"/>
              <a:gd name="connsiteY0" fmla="*/ 1396746 h 1396746"/>
              <a:gd name="connsiteX1" fmla="*/ 1768 w 1219910"/>
              <a:gd name="connsiteY1" fmla="*/ 653141 h 1396746"/>
              <a:gd name="connsiteX2" fmla="*/ 1219910 w 1219910"/>
              <a:gd name="connsiteY2" fmla="*/ 0 h 13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910" h="1396746">
                <a:moveTo>
                  <a:pt x="710" y="1396746"/>
                </a:moveTo>
                <a:cubicBezTo>
                  <a:pt x="-2112" y="1151862"/>
                  <a:pt x="4590" y="898025"/>
                  <a:pt x="1768" y="653141"/>
                </a:cubicBezTo>
                <a:lnTo>
                  <a:pt x="1219910" y="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2456083" y="52674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7798545" y="2211005"/>
            <a:ext cx="1022971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User Space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840879" y="3311673"/>
            <a:ext cx="988632" cy="27697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b="1" dirty="0">
                <a:solidFill>
                  <a:srgbClr val="3A3A3A"/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Hypervisor</a:t>
            </a:r>
          </a:p>
        </p:txBody>
      </p:sp>
      <p:sp>
        <p:nvSpPr>
          <p:cNvPr id="228" name="Freeform 227"/>
          <p:cNvSpPr/>
          <p:nvPr/>
        </p:nvSpPr>
        <p:spPr>
          <a:xfrm>
            <a:off x="6979593" y="987401"/>
            <a:ext cx="2509371" cy="954849"/>
          </a:xfrm>
          <a:custGeom>
            <a:avLst/>
            <a:gdLst>
              <a:gd name="connsiteX0" fmla="*/ 0 w 2421466"/>
              <a:gd name="connsiteY0" fmla="*/ 855134 h 855134"/>
              <a:gd name="connsiteX1" fmla="*/ 2421466 w 2421466"/>
              <a:gd name="connsiteY1" fmla="*/ 0 h 855134"/>
              <a:gd name="connsiteX2" fmla="*/ 2413000 w 2421466"/>
              <a:gd name="connsiteY2" fmla="*/ 635000 h 855134"/>
              <a:gd name="connsiteX0" fmla="*/ 0 w 2125132"/>
              <a:gd name="connsiteY0" fmla="*/ 728134 h 728134"/>
              <a:gd name="connsiteX1" fmla="*/ 2125132 w 2125132"/>
              <a:gd name="connsiteY1" fmla="*/ 0 h 728134"/>
              <a:gd name="connsiteX2" fmla="*/ 2116666 w 2125132"/>
              <a:gd name="connsiteY2" fmla="*/ 635000 h 728134"/>
              <a:gd name="connsiteX0" fmla="*/ 0 w 2116665"/>
              <a:gd name="connsiteY0" fmla="*/ 812801 h 812801"/>
              <a:gd name="connsiteX1" fmla="*/ 2116665 w 2116665"/>
              <a:gd name="connsiteY1" fmla="*/ 0 h 812801"/>
              <a:gd name="connsiteX2" fmla="*/ 2108199 w 2116665"/>
              <a:gd name="connsiteY2" fmla="*/ 635000 h 812801"/>
              <a:gd name="connsiteX0" fmla="*/ 0 w 2509371"/>
              <a:gd name="connsiteY0" fmla="*/ 954849 h 954849"/>
              <a:gd name="connsiteX1" fmla="*/ 2509371 w 2509371"/>
              <a:gd name="connsiteY1" fmla="*/ 0 h 954849"/>
              <a:gd name="connsiteX2" fmla="*/ 2500905 w 2509371"/>
              <a:gd name="connsiteY2" fmla="*/ 635000 h 95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371" h="954849">
                <a:moveTo>
                  <a:pt x="0" y="954849"/>
                </a:moveTo>
                <a:lnTo>
                  <a:pt x="2509371" y="0"/>
                </a:lnTo>
                <a:lnTo>
                  <a:pt x="2500905" y="6350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29" name="Picture 228" descr="VMW-ICON-3D-PHYSICAL-NETWORK-102.png"/>
          <p:cNvPicPr>
            <a:picLocks noChangeAspect="1"/>
          </p:cNvPicPr>
          <p:nvPr/>
        </p:nvPicPr>
        <p:blipFill>
          <a:blip r:embed="rId9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50" y="4696076"/>
            <a:ext cx="1286925" cy="855875"/>
          </a:xfrm>
          <a:prstGeom prst="rect">
            <a:avLst/>
          </a:prstGeom>
        </p:spPr>
      </p:pic>
      <p:sp>
        <p:nvSpPr>
          <p:cNvPr id="231" name="Freeform 230"/>
          <p:cNvSpPr/>
          <p:nvPr/>
        </p:nvSpPr>
        <p:spPr>
          <a:xfrm>
            <a:off x="7198541" y="4831656"/>
            <a:ext cx="690498" cy="3127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32" name="Straight Connector 231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3" name="TextBox 232"/>
          <p:cNvSpPr txBox="1"/>
          <p:nvPr/>
        </p:nvSpPr>
        <p:spPr>
          <a:xfrm>
            <a:off x="7580053" y="5195517"/>
            <a:ext cx="3248397" cy="1015642"/>
          </a:xfrm>
          <a:prstGeom prst="rect">
            <a:avLst/>
          </a:prstGeom>
          <a:noFill/>
          <a:scene3d>
            <a:camera prst="orthographicFront">
              <a:rot lat="20111158" lon="2858707" rev="21516132"/>
            </a:camera>
            <a:lightRig rig="threePt" dir="t"/>
          </a:scene3d>
          <a:sp3d z="38100"/>
        </p:spPr>
        <p:txBody>
          <a:bodyPr wrap="square" lIns="91420" tIns="45710" rIns="91420" bIns="45710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502280">
              <a:defRPr/>
            </a:pPr>
            <a:r>
              <a:rPr lang="en-US" sz="2000" b="1" dirty="0">
                <a:solidFill>
                  <a:srgbClr val="717074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Top-of-Rack </a:t>
            </a:r>
            <a:r>
              <a:rPr lang="en-US" sz="2000" b="1" dirty="0" smtClean="0">
                <a:solidFill>
                  <a:srgbClr val="717074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Switches</a:t>
            </a:r>
            <a:endParaRPr lang="en-US" sz="2000" b="1" dirty="0">
              <a:solidFill>
                <a:srgbClr val="717074"/>
              </a:solidFill>
              <a:latin typeface="Calibri"/>
              <a:ea typeface="ＭＳ Ｐゴシック"/>
              <a:cs typeface="ヒラギノ角ゴ ProN W3" charset="-128"/>
              <a:sym typeface="Gill Sans" charset="0"/>
            </a:endParaRPr>
          </a:p>
          <a:p>
            <a:pPr algn="ctr" defTabSz="502280">
              <a:defRPr/>
            </a:pPr>
            <a:r>
              <a:rPr lang="en-US" sz="2000" b="1" dirty="0">
                <a:solidFill>
                  <a:srgbClr val="717074"/>
                </a:solidFill>
                <a:latin typeface="Calibri"/>
                <a:ea typeface="ＭＳ Ｐゴシック"/>
                <a:cs typeface="ヒラギノ角ゴ ProN W3" charset="-128"/>
                <a:sym typeface="Gill Sans" charset="0"/>
              </a:rPr>
              <a:t>(OVS/DB – VTEP)</a:t>
            </a:r>
          </a:p>
          <a:p>
            <a:pPr algn="ctr" defTabSz="502280">
              <a:defRPr/>
            </a:pPr>
            <a:endParaRPr lang="en-US" sz="2000" b="1" dirty="0">
              <a:solidFill>
                <a:srgbClr val="717074"/>
              </a:solidFill>
              <a:latin typeface="Calibri"/>
              <a:ea typeface="ＭＳ Ｐゴシック"/>
              <a:cs typeface="ヒラギノ角ゴ ProN W3" charset="-128"/>
              <a:sym typeface="Gill Sans" charset="0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flipV="1">
            <a:off x="3731631" y="5254602"/>
            <a:ext cx="2032000" cy="863599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5" name="Straight Connector 234"/>
          <p:cNvCxnSpPr/>
          <p:nvPr/>
        </p:nvCxnSpPr>
        <p:spPr bwMode="auto">
          <a:xfrm flipV="1">
            <a:off x="7998831" y="4226077"/>
            <a:ext cx="802278" cy="334256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cxnSp>
        <p:nvCxnSpPr>
          <p:cNvPr id="236" name="Straight Connector 235"/>
          <p:cNvCxnSpPr/>
          <p:nvPr/>
        </p:nvCxnSpPr>
        <p:spPr bwMode="auto">
          <a:xfrm>
            <a:off x="5924206" y="4605543"/>
            <a:ext cx="872352" cy="141050"/>
          </a:xfrm>
          <a:prstGeom prst="line">
            <a:avLst/>
          </a:pr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</p:cxnSp>
      <p:sp>
        <p:nvSpPr>
          <p:cNvPr id="237" name="Freeform 236"/>
          <p:cNvSpPr/>
          <p:nvPr/>
        </p:nvSpPr>
        <p:spPr>
          <a:xfrm>
            <a:off x="5157796" y="4755603"/>
            <a:ext cx="648163" cy="2873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8" name="Freeform 237"/>
          <p:cNvSpPr/>
          <p:nvPr/>
        </p:nvSpPr>
        <p:spPr>
          <a:xfrm>
            <a:off x="7202306" y="4848066"/>
            <a:ext cx="648163" cy="287325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noFill/>
          <a:ln w="28575" cap="flat" cmpd="sng" algn="ctr">
            <a:solidFill>
              <a:srgbClr val="8C380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8723">
                <a:alpha val="98000"/>
              </a:srgbClr>
            </a:glo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9" name="Freeform 238"/>
          <p:cNvSpPr/>
          <p:nvPr/>
        </p:nvSpPr>
        <p:spPr>
          <a:xfrm>
            <a:off x="6796558" y="2338312"/>
            <a:ext cx="1689100" cy="2527300"/>
          </a:xfrm>
          <a:custGeom>
            <a:avLst/>
            <a:gdLst>
              <a:gd name="connsiteX0" fmla="*/ 0 w 1689100"/>
              <a:gd name="connsiteY0" fmla="*/ 0 h 2527300"/>
              <a:gd name="connsiteX1" fmla="*/ 1689100 w 1689100"/>
              <a:gd name="connsiteY1" fmla="*/ 571500 h 2527300"/>
              <a:gd name="connsiteX2" fmla="*/ 1663700 w 1689100"/>
              <a:gd name="connsiteY2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9100" h="2527300">
                <a:moveTo>
                  <a:pt x="0" y="0"/>
                </a:moveTo>
                <a:lnTo>
                  <a:pt x="1689100" y="571500"/>
                </a:lnTo>
                <a:lnTo>
                  <a:pt x="1663700" y="2527300"/>
                </a:lnTo>
              </a:path>
            </a:pathLst>
          </a:custGeom>
          <a:ln w="76200" cmpd="sng">
            <a:solidFill>
              <a:srgbClr val="2DBD3B"/>
            </a:solidFill>
            <a:prstDash val="sysDash"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502280" fontAlgn="base">
              <a:spcBef>
                <a:spcPct val="0"/>
              </a:spcBef>
              <a:spcAft>
                <a:spcPct val="40000"/>
              </a:spcAft>
            </a:pPr>
            <a:endParaRPr lang="en-US" sz="2400">
              <a:solidFill>
                <a:srgbClr val="0095D3"/>
              </a:solidFill>
              <a:latin typeface="Arial" charset="0"/>
              <a:ea typeface="ＭＳ Ｐゴシック" pitchFamily="34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1525812" y="1344238"/>
            <a:ext cx="2185173" cy="400089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2000" dirty="0">
                <a:solidFill>
                  <a:srgbClr val="333333">
                    <a:lumMod val="25000"/>
                    <a:lumOff val="75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Cluster Controller</a:t>
            </a:r>
          </a:p>
        </p:txBody>
      </p:sp>
      <p:pic>
        <p:nvPicPr>
          <p:cNvPr id="169" name="Picture 168" descr="06_ISO_Icon_NSX_Controller_BG.png"/>
          <p:cNvPicPr>
            <a:picLocks noChangeAspect="1"/>
          </p:cNvPicPr>
          <p:nvPr/>
        </p:nvPicPr>
        <p:blipFill>
          <a:blip r:embed="rId1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38" y="1467850"/>
            <a:ext cx="1602960" cy="1443040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5887233" y="5183651"/>
            <a:ext cx="2418567" cy="1044619"/>
            <a:chOff x="3395969" y="5064083"/>
            <a:chExt cx="2418567" cy="1044619"/>
          </a:xfrm>
        </p:grpSpPr>
        <p:pic>
          <p:nvPicPr>
            <p:cNvPr id="138" name="Picture 137" descr="ICON_Server_Rack_Q308"/>
            <p:cNvPicPr>
              <a:picLocks noChangeAspect="1" noChangeArrowheads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 bwMode="auto">
            <a:xfrm>
              <a:off x="3765161" y="5064083"/>
              <a:ext cx="1790194" cy="99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444500">
                <a:srgbClr val="24EF1B">
                  <a:alpha val="58000"/>
                </a:srgbClr>
              </a:glow>
            </a:effectLst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31231" y="5136351"/>
              <a:ext cx="1018759" cy="681452"/>
            </a:xfrm>
            <a:prstGeom prst="rect">
              <a:avLst/>
            </a:prstGeom>
            <a:scene3d>
              <a:camera prst="perspectiveFront">
                <a:rot lat="18430682" lon="2892486" rev="17682625"/>
              </a:camera>
              <a:lightRig rig="threePt" dir="t"/>
            </a:scene3d>
          </p:spPr>
        </p:pic>
        <p:cxnSp>
          <p:nvCxnSpPr>
            <p:cNvPr id="143" name="Straight Connector 142"/>
            <p:cNvCxnSpPr/>
            <p:nvPr/>
          </p:nvCxnSpPr>
          <p:spPr bwMode="auto">
            <a:xfrm flipV="1">
              <a:off x="5451566" y="5252532"/>
              <a:ext cx="362970" cy="160789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7" name="TextBox 146"/>
            <p:cNvSpPr txBox="1"/>
            <p:nvPr/>
          </p:nvSpPr>
          <p:spPr>
            <a:xfrm rot="21314224">
              <a:off x="3395969" y="5831703"/>
              <a:ext cx="1550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502280" fontAlgn="base">
                <a:spcBef>
                  <a:spcPct val="0"/>
                </a:spcBef>
                <a:spcAft>
                  <a:spcPct val="40000"/>
                </a:spcAft>
              </a:pPr>
              <a:r>
                <a:rPr lang="en-US" sz="1200" b="1" dirty="0">
                  <a:solidFill>
                    <a:srgbClr val="3A3A3A"/>
                  </a:solidFill>
                  <a:latin typeface="Arial"/>
                  <a:ea typeface="ＭＳ Ｐゴシック"/>
                  <a:cs typeface="ヒラギノ角ゴ ProN W3" charset="-128"/>
                  <a:sym typeface="Gill Sans" charset="0"/>
                </a:rPr>
                <a:t>Physical Workload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8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Non-Disruptive Deployment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21" y="1519299"/>
            <a:ext cx="4998871" cy="38254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6" y="1519299"/>
            <a:ext cx="5042251" cy="38254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5934033" y="1292165"/>
            <a:ext cx="0" cy="4643414"/>
          </a:xfrm>
          <a:prstGeom prst="line">
            <a:avLst/>
          </a:prstGeom>
          <a:solidFill>
            <a:srgbClr val="0095D3"/>
          </a:solidFill>
          <a:ln w="9525" cap="flat" cmpd="sng" algn="ctr">
            <a:solidFill>
              <a:srgbClr val="0095D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891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19" y="1477439"/>
            <a:ext cx="6075755" cy="388218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9" y="1513289"/>
            <a:ext cx="6004241" cy="3826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Distributed Network &amp; Security Services &amp; Policies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934033" y="1292165"/>
            <a:ext cx="0" cy="4643414"/>
          </a:xfrm>
          <a:prstGeom prst="line">
            <a:avLst/>
          </a:prstGeom>
          <a:solidFill>
            <a:srgbClr val="0095D3"/>
          </a:solidFill>
          <a:ln w="9525" cap="flat" cmpd="sng" algn="ctr">
            <a:solidFill>
              <a:srgbClr val="0095D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320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730" y="1676400"/>
            <a:ext cx="8922767" cy="1524000"/>
          </a:xfrm>
        </p:spPr>
        <p:txBody>
          <a:bodyPr/>
          <a:lstStyle/>
          <a:p>
            <a:r>
              <a:rPr lang="en-US" sz="2800" dirty="0" smtClean="0"/>
              <a:t>Applying the Magic – A Killer Application of SDDC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441" y="3276600"/>
            <a:ext cx="8376015" cy="60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/>
              <a:t>Leveraging the Power of SDDC Network &amp; Security Services Distribution for Data Center Micro-Segmentation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008813" y="6464300"/>
            <a:ext cx="5180012" cy="149225"/>
          </a:xfrm>
        </p:spPr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37975" y="6464300"/>
            <a:ext cx="450850" cy="149225"/>
          </a:xfrm>
        </p:spPr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33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89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>
            <a:stCxn id="50" idx="17"/>
            <a:endCxn id="50" idx="8"/>
          </p:cNvCxnSpPr>
          <p:nvPr/>
        </p:nvCxnSpPr>
        <p:spPr>
          <a:xfrm>
            <a:off x="8365679" y="3789988"/>
            <a:ext cx="892827" cy="531091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9" name="Straight Connector 58"/>
          <p:cNvCxnSpPr>
            <a:stCxn id="50" idx="3"/>
            <a:endCxn id="50" idx="6"/>
          </p:cNvCxnSpPr>
          <p:nvPr/>
        </p:nvCxnSpPr>
        <p:spPr>
          <a:xfrm flipH="1">
            <a:off x="9266203" y="2620048"/>
            <a:ext cx="30787" cy="777394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5" name="Straight Connector 54"/>
          <p:cNvCxnSpPr>
            <a:stCxn id="50" idx="16"/>
          </p:cNvCxnSpPr>
          <p:nvPr/>
        </p:nvCxnSpPr>
        <p:spPr>
          <a:xfrm flipH="1" flipV="1">
            <a:off x="7229754" y="2819400"/>
            <a:ext cx="135342" cy="578042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7" name="Freeform 56"/>
          <p:cNvSpPr/>
          <p:nvPr/>
        </p:nvSpPr>
        <p:spPr>
          <a:xfrm>
            <a:off x="7334309" y="2720109"/>
            <a:ext cx="1008279" cy="207818"/>
          </a:xfrm>
          <a:custGeom>
            <a:avLst/>
            <a:gdLst>
              <a:gd name="connsiteX0" fmla="*/ 0 w 1008279"/>
              <a:gd name="connsiteY0" fmla="*/ 0 h 207818"/>
              <a:gd name="connsiteX1" fmla="*/ 1008279 w 1008279"/>
              <a:gd name="connsiteY1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8279" h="207818">
                <a:moveTo>
                  <a:pt x="0" y="0"/>
                </a:moveTo>
                <a:lnTo>
                  <a:pt x="1008279" y="20781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880199" y="2381442"/>
            <a:ext cx="3009444" cy="2778606"/>
          </a:xfrm>
          <a:custGeom>
            <a:avLst/>
            <a:gdLst>
              <a:gd name="connsiteX0" fmla="*/ 0 w 3009444"/>
              <a:gd name="connsiteY0" fmla="*/ 1300788 h 2778606"/>
              <a:gd name="connsiteX1" fmla="*/ 538775 w 3009444"/>
              <a:gd name="connsiteY1" fmla="*/ 1016000 h 2778606"/>
              <a:gd name="connsiteX2" fmla="*/ 1477783 w 3009444"/>
              <a:gd name="connsiteY2" fmla="*/ 546485 h 2778606"/>
              <a:gd name="connsiteX3" fmla="*/ 2416791 w 3009444"/>
              <a:gd name="connsiteY3" fmla="*/ 238606 h 2778606"/>
              <a:gd name="connsiteX4" fmla="*/ 1154518 w 3009444"/>
              <a:gd name="connsiteY4" fmla="*/ 0 h 2778606"/>
              <a:gd name="connsiteX5" fmla="*/ 1462389 w 3009444"/>
              <a:gd name="connsiteY5" fmla="*/ 561879 h 2778606"/>
              <a:gd name="connsiteX6" fmla="*/ 2386004 w 3009444"/>
              <a:gd name="connsiteY6" fmla="*/ 1016000 h 2778606"/>
              <a:gd name="connsiteX7" fmla="*/ 3009444 w 3009444"/>
              <a:gd name="connsiteY7" fmla="*/ 1470122 h 2778606"/>
              <a:gd name="connsiteX8" fmla="*/ 2378307 w 3009444"/>
              <a:gd name="connsiteY8" fmla="*/ 1939637 h 2778606"/>
              <a:gd name="connsiteX9" fmla="*/ 2285946 w 3009444"/>
              <a:gd name="connsiteY9" fmla="*/ 2755516 h 2778606"/>
              <a:gd name="connsiteX10" fmla="*/ 1470086 w 3009444"/>
              <a:gd name="connsiteY10" fmla="*/ 2286000 h 2778606"/>
              <a:gd name="connsiteX11" fmla="*/ 831253 w 3009444"/>
              <a:gd name="connsiteY11" fmla="*/ 2778606 h 2778606"/>
              <a:gd name="connsiteX12" fmla="*/ 192420 w 3009444"/>
              <a:gd name="connsiteY12" fmla="*/ 2209031 h 2778606"/>
              <a:gd name="connsiteX13" fmla="*/ 677317 w 3009444"/>
              <a:gd name="connsiteY13" fmla="*/ 1739516 h 2778606"/>
              <a:gd name="connsiteX14" fmla="*/ 1454693 w 3009444"/>
              <a:gd name="connsiteY14" fmla="*/ 1408546 h 2778606"/>
              <a:gd name="connsiteX15" fmla="*/ 2393701 w 3009444"/>
              <a:gd name="connsiteY15" fmla="*/ 1023697 h 2778606"/>
              <a:gd name="connsiteX16" fmla="*/ 484897 w 3009444"/>
              <a:gd name="connsiteY16" fmla="*/ 1016000 h 2778606"/>
              <a:gd name="connsiteX17" fmla="*/ 1485480 w 3009444"/>
              <a:gd name="connsiteY17" fmla="*/ 1408546 h 2778606"/>
              <a:gd name="connsiteX18" fmla="*/ 1477783 w 3009444"/>
              <a:gd name="connsiteY18" fmla="*/ 2286000 h 2778606"/>
              <a:gd name="connsiteX19" fmla="*/ 654227 w 3009444"/>
              <a:gd name="connsiteY19" fmla="*/ 1754910 h 2778606"/>
              <a:gd name="connsiteX20" fmla="*/ 0 w 3009444"/>
              <a:gd name="connsiteY20" fmla="*/ 1300788 h 27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09444" h="2778606">
                <a:moveTo>
                  <a:pt x="0" y="1300788"/>
                </a:moveTo>
                <a:lnTo>
                  <a:pt x="538775" y="1016000"/>
                </a:lnTo>
                <a:lnTo>
                  <a:pt x="1477783" y="546485"/>
                </a:lnTo>
                <a:lnTo>
                  <a:pt x="2416791" y="238606"/>
                </a:lnTo>
                <a:lnTo>
                  <a:pt x="1154518" y="0"/>
                </a:lnTo>
                <a:lnTo>
                  <a:pt x="1462389" y="561879"/>
                </a:lnTo>
                <a:lnTo>
                  <a:pt x="2386004" y="1016000"/>
                </a:lnTo>
                <a:lnTo>
                  <a:pt x="3009444" y="1470122"/>
                </a:lnTo>
                <a:lnTo>
                  <a:pt x="2378307" y="1939637"/>
                </a:lnTo>
                <a:lnTo>
                  <a:pt x="2285946" y="2755516"/>
                </a:lnTo>
                <a:lnTo>
                  <a:pt x="1470086" y="2286000"/>
                </a:lnTo>
                <a:lnTo>
                  <a:pt x="831253" y="2778606"/>
                </a:lnTo>
                <a:lnTo>
                  <a:pt x="192420" y="2209031"/>
                </a:lnTo>
                <a:lnTo>
                  <a:pt x="677317" y="1739516"/>
                </a:lnTo>
                <a:lnTo>
                  <a:pt x="1454693" y="1408546"/>
                </a:lnTo>
                <a:lnTo>
                  <a:pt x="2393701" y="1023697"/>
                </a:lnTo>
                <a:lnTo>
                  <a:pt x="484897" y="1016000"/>
                </a:lnTo>
                <a:lnTo>
                  <a:pt x="1485480" y="1408546"/>
                </a:lnTo>
                <a:cubicBezTo>
                  <a:pt x="1482914" y="1701031"/>
                  <a:pt x="1480349" y="1993515"/>
                  <a:pt x="1477783" y="2286000"/>
                </a:cubicBezTo>
                <a:lnTo>
                  <a:pt x="654227" y="1754910"/>
                </a:lnTo>
                <a:lnTo>
                  <a:pt x="0" y="130078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6453177" y="1735531"/>
            <a:ext cx="3886200" cy="3893857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Up">
              <a:avLst>
                <a:gd name="adj" fmla="val 14189522"/>
              </a:avLst>
            </a:prstTxWarp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717074"/>
                </a:solidFill>
                <a:latin typeface="Arial"/>
              </a:rPr>
              <a:t>Data Center Perimeter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1261413" y="1896921"/>
            <a:ext cx="3886200" cy="3893857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Up">
              <a:avLst>
                <a:gd name="adj" fmla="val 14189522"/>
              </a:avLst>
            </a:prstTxWarp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717074"/>
                </a:solidFill>
                <a:latin typeface="Arial"/>
              </a:rPr>
              <a:t>Data Center Perimeter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Data Center Network Security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441" y="1219200"/>
            <a:ext cx="11199971" cy="304800"/>
          </a:xfrm>
        </p:spPr>
        <p:txBody>
          <a:bodyPr/>
          <a:lstStyle/>
          <a:p>
            <a:r>
              <a:rPr lang="en-US" dirty="0" smtClean="0"/>
              <a:t>Perimeter-</a:t>
            </a:r>
            <a:r>
              <a:rPr lang="en-US" dirty="0"/>
              <a:t>c</a:t>
            </a:r>
            <a:r>
              <a:rPr lang="en-US" dirty="0" smtClean="0"/>
              <a:t>entric network security has proven </a:t>
            </a:r>
            <a:r>
              <a:rPr lang="en-US" dirty="0"/>
              <a:t>i</a:t>
            </a:r>
            <a:r>
              <a:rPr lang="en-US" dirty="0" smtClean="0"/>
              <a:t>nsufficient, and micro-segmentation is operationally infeasible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38554" y="2057400"/>
            <a:ext cx="3581400" cy="3581400"/>
          </a:xfrm>
          <a:prstGeom prst="ellips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srgbClr val="717074"/>
                </a:solidFill>
                <a:latin typeface="Arial"/>
              </a:rPr>
              <a:t>Little or no</a:t>
            </a:r>
          </a:p>
          <a:p>
            <a:pPr algn="ctr" defTabSz="914400"/>
            <a:r>
              <a:rPr lang="en-US" dirty="0" smtClean="0">
                <a:solidFill>
                  <a:srgbClr val="717074"/>
                </a:solidFill>
                <a:latin typeface="Arial"/>
              </a:rPr>
              <a:t>lateral controls</a:t>
            </a:r>
          </a:p>
          <a:p>
            <a:pPr algn="ctr" defTabSz="914400"/>
            <a:r>
              <a:rPr lang="en-US" dirty="0" smtClean="0">
                <a:solidFill>
                  <a:srgbClr val="717074"/>
                </a:solidFill>
                <a:latin typeface="Arial"/>
              </a:rPr>
              <a:t>inside perimeter</a:t>
            </a:r>
          </a:p>
        </p:txBody>
      </p:sp>
      <p:pic>
        <p:nvPicPr>
          <p:cNvPr id="9" name="Picture 8" descr="ICON_Cloud_Q308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81354" y="1828800"/>
            <a:ext cx="1000344" cy="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66938" y="2039747"/>
            <a:ext cx="70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Internet</a:t>
            </a:r>
          </a:p>
        </p:txBody>
      </p:sp>
      <p:pic>
        <p:nvPicPr>
          <p:cNvPr id="8" name="Picture 7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54" y="2133600"/>
            <a:ext cx="914400" cy="914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46534" y="2131019"/>
            <a:ext cx="3581400" cy="3581400"/>
          </a:xfrm>
          <a:prstGeom prst="ellipse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717074"/>
              </a:solidFill>
              <a:latin typeface="Arial"/>
            </a:endParaRPr>
          </a:p>
        </p:txBody>
      </p:sp>
      <p:pic>
        <p:nvPicPr>
          <p:cNvPr id="14" name="Picture 13" descr="ICON_Cloud_Q308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162954" y="1828800"/>
            <a:ext cx="1000344" cy="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348538" y="2039747"/>
            <a:ext cx="70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280" fontAlgn="base">
              <a:spcBef>
                <a:spcPct val="0"/>
              </a:spcBef>
              <a:spcAft>
                <a:spcPct val="40000"/>
              </a:spcAft>
            </a:pP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Internet</a:t>
            </a:r>
          </a:p>
        </p:txBody>
      </p:sp>
      <p:pic>
        <p:nvPicPr>
          <p:cNvPr id="16" name="Picture 15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54" y="2133600"/>
            <a:ext cx="914400" cy="914400"/>
          </a:xfrm>
          <a:prstGeom prst="rect">
            <a:avLst/>
          </a:prstGeom>
        </p:spPr>
      </p:pic>
      <p:pic>
        <p:nvPicPr>
          <p:cNvPr id="20" name="Picture 19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54" y="3886200"/>
            <a:ext cx="457200" cy="457200"/>
          </a:xfrm>
          <a:prstGeom prst="rect">
            <a:avLst/>
          </a:prstGeom>
        </p:spPr>
      </p:pic>
      <p:pic>
        <p:nvPicPr>
          <p:cNvPr id="21" name="Picture 20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54" y="3505200"/>
            <a:ext cx="457200" cy="457200"/>
          </a:xfrm>
          <a:prstGeom prst="rect">
            <a:avLst/>
          </a:prstGeom>
        </p:spPr>
      </p:pic>
      <p:pic>
        <p:nvPicPr>
          <p:cNvPr id="22" name="Picture 21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54" y="3124200"/>
            <a:ext cx="457200" cy="457200"/>
          </a:xfrm>
          <a:prstGeom prst="rect">
            <a:avLst/>
          </a:prstGeom>
        </p:spPr>
      </p:pic>
      <p:pic>
        <p:nvPicPr>
          <p:cNvPr id="23" name="Picture 22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54" y="4419600"/>
            <a:ext cx="457200" cy="457200"/>
          </a:xfrm>
          <a:prstGeom prst="rect">
            <a:avLst/>
          </a:prstGeom>
        </p:spPr>
      </p:pic>
      <p:pic>
        <p:nvPicPr>
          <p:cNvPr id="24" name="Picture 23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54" y="4038600"/>
            <a:ext cx="457200" cy="457200"/>
          </a:xfrm>
          <a:prstGeom prst="rect">
            <a:avLst/>
          </a:prstGeom>
        </p:spPr>
      </p:pic>
      <p:pic>
        <p:nvPicPr>
          <p:cNvPr id="25" name="Picture 24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54" y="4876800"/>
            <a:ext cx="457200" cy="457200"/>
          </a:xfrm>
          <a:prstGeom prst="rect">
            <a:avLst/>
          </a:prstGeom>
        </p:spPr>
      </p:pic>
      <p:pic>
        <p:nvPicPr>
          <p:cNvPr id="26" name="Picture 25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54" y="4876800"/>
            <a:ext cx="457200" cy="457200"/>
          </a:xfrm>
          <a:prstGeom prst="rect">
            <a:avLst/>
          </a:prstGeom>
        </p:spPr>
      </p:pic>
      <p:pic>
        <p:nvPicPr>
          <p:cNvPr id="27" name="Picture 26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54" y="3124200"/>
            <a:ext cx="457200" cy="457200"/>
          </a:xfrm>
          <a:prstGeom prst="rect">
            <a:avLst/>
          </a:prstGeom>
        </p:spPr>
      </p:pic>
      <p:pic>
        <p:nvPicPr>
          <p:cNvPr id="28" name="Picture 27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54" y="2667000"/>
            <a:ext cx="457200" cy="457200"/>
          </a:xfrm>
          <a:prstGeom prst="rect">
            <a:avLst/>
          </a:prstGeom>
        </p:spPr>
      </p:pic>
      <p:pic>
        <p:nvPicPr>
          <p:cNvPr id="29" name="Picture 28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54" y="2362200"/>
            <a:ext cx="457200" cy="457200"/>
          </a:xfrm>
          <a:prstGeom prst="rect">
            <a:avLst/>
          </a:prstGeom>
        </p:spPr>
      </p:pic>
      <p:pic>
        <p:nvPicPr>
          <p:cNvPr id="30" name="Picture 29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54" y="3429000"/>
            <a:ext cx="457200" cy="457200"/>
          </a:xfrm>
          <a:prstGeom prst="rect">
            <a:avLst/>
          </a:prstGeom>
        </p:spPr>
      </p:pic>
      <p:pic>
        <p:nvPicPr>
          <p:cNvPr id="31" name="Picture 30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54" y="3581400"/>
            <a:ext cx="457200" cy="457200"/>
          </a:xfrm>
          <a:prstGeom prst="rect">
            <a:avLst/>
          </a:prstGeom>
        </p:spPr>
      </p:pic>
      <p:pic>
        <p:nvPicPr>
          <p:cNvPr id="32" name="Picture 31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54" y="2133600"/>
            <a:ext cx="457200" cy="457200"/>
          </a:xfrm>
          <a:prstGeom prst="rect">
            <a:avLst/>
          </a:prstGeom>
        </p:spPr>
      </p:pic>
      <p:pic>
        <p:nvPicPr>
          <p:cNvPr id="33" name="Picture 32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54" y="4343400"/>
            <a:ext cx="457200" cy="457200"/>
          </a:xfrm>
          <a:prstGeom prst="rect">
            <a:avLst/>
          </a:prstGeom>
        </p:spPr>
      </p:pic>
      <p:pic>
        <p:nvPicPr>
          <p:cNvPr id="34" name="Picture 33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54" y="2209800"/>
            <a:ext cx="914400" cy="914400"/>
          </a:xfrm>
          <a:prstGeom prst="rect">
            <a:avLst/>
          </a:prstGeom>
        </p:spPr>
      </p:pic>
      <p:pic>
        <p:nvPicPr>
          <p:cNvPr id="35" name="Picture 34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54" y="2209800"/>
            <a:ext cx="914400" cy="914400"/>
          </a:xfrm>
          <a:prstGeom prst="rect">
            <a:avLst/>
          </a:prstGeom>
        </p:spPr>
      </p:pic>
      <p:pic>
        <p:nvPicPr>
          <p:cNvPr id="36" name="Picture 35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54" y="3505200"/>
            <a:ext cx="457200" cy="457200"/>
          </a:xfrm>
          <a:prstGeom prst="rect">
            <a:avLst/>
          </a:prstGeom>
        </p:spPr>
      </p:pic>
      <p:pic>
        <p:nvPicPr>
          <p:cNvPr id="37" name="Picture 36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54" y="3962400"/>
            <a:ext cx="457200" cy="457200"/>
          </a:xfrm>
          <a:prstGeom prst="rect">
            <a:avLst/>
          </a:prstGeom>
        </p:spPr>
      </p:pic>
      <p:pic>
        <p:nvPicPr>
          <p:cNvPr id="38" name="Picture 37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54" y="4495800"/>
            <a:ext cx="457200" cy="457200"/>
          </a:xfrm>
          <a:prstGeom prst="rect">
            <a:avLst/>
          </a:prstGeom>
        </p:spPr>
      </p:pic>
      <p:pic>
        <p:nvPicPr>
          <p:cNvPr id="39" name="Picture 38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54" y="4953000"/>
            <a:ext cx="457200" cy="457200"/>
          </a:xfrm>
          <a:prstGeom prst="rect">
            <a:avLst/>
          </a:prstGeom>
        </p:spPr>
      </p:pic>
      <p:pic>
        <p:nvPicPr>
          <p:cNvPr id="40" name="Picture 39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54" y="4953000"/>
            <a:ext cx="457200" cy="457200"/>
          </a:xfrm>
          <a:prstGeom prst="rect">
            <a:avLst/>
          </a:prstGeom>
        </p:spPr>
      </p:pic>
      <p:pic>
        <p:nvPicPr>
          <p:cNvPr id="41" name="Picture 40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54" y="4419600"/>
            <a:ext cx="457200" cy="457200"/>
          </a:xfrm>
          <a:prstGeom prst="rect">
            <a:avLst/>
          </a:prstGeom>
        </p:spPr>
      </p:pic>
      <p:pic>
        <p:nvPicPr>
          <p:cNvPr id="42" name="Picture 41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54" y="3581400"/>
            <a:ext cx="457200" cy="457200"/>
          </a:xfrm>
          <a:prstGeom prst="rect">
            <a:avLst/>
          </a:prstGeom>
        </p:spPr>
      </p:pic>
      <p:pic>
        <p:nvPicPr>
          <p:cNvPr id="43" name="Picture 42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54" y="3200400"/>
            <a:ext cx="457200" cy="457200"/>
          </a:xfrm>
          <a:prstGeom prst="rect">
            <a:avLst/>
          </a:prstGeom>
        </p:spPr>
      </p:pic>
      <p:pic>
        <p:nvPicPr>
          <p:cNvPr id="44" name="Picture 43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54" y="4114800"/>
            <a:ext cx="457200" cy="457200"/>
          </a:xfrm>
          <a:prstGeom prst="rect">
            <a:avLst/>
          </a:prstGeom>
        </p:spPr>
      </p:pic>
      <p:pic>
        <p:nvPicPr>
          <p:cNvPr id="45" name="Picture 44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54" y="3657600"/>
            <a:ext cx="457200" cy="457200"/>
          </a:xfrm>
          <a:prstGeom prst="rect">
            <a:avLst/>
          </a:prstGeom>
        </p:spPr>
      </p:pic>
      <p:pic>
        <p:nvPicPr>
          <p:cNvPr id="46" name="Picture 45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54" y="3200400"/>
            <a:ext cx="457200" cy="457200"/>
          </a:xfrm>
          <a:prstGeom prst="rect">
            <a:avLst/>
          </a:prstGeom>
        </p:spPr>
      </p:pic>
      <p:pic>
        <p:nvPicPr>
          <p:cNvPr id="47" name="Picture 46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54" y="2743200"/>
            <a:ext cx="457200" cy="457200"/>
          </a:xfrm>
          <a:prstGeom prst="rect">
            <a:avLst/>
          </a:prstGeom>
        </p:spPr>
      </p:pic>
      <p:pic>
        <p:nvPicPr>
          <p:cNvPr id="48" name="Picture 47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54" y="2209800"/>
            <a:ext cx="457200" cy="457200"/>
          </a:xfrm>
          <a:prstGeom prst="rect">
            <a:avLst/>
          </a:prstGeom>
        </p:spPr>
      </p:pic>
      <p:pic>
        <p:nvPicPr>
          <p:cNvPr id="49" name="Picture 48" descr="firew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54" y="2438400"/>
            <a:ext cx="457200" cy="4572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436812" y="5867400"/>
            <a:ext cx="15240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 smtClean="0">
                <a:solidFill>
                  <a:srgbClr val="717074"/>
                </a:solidFill>
                <a:latin typeface="Arial"/>
              </a:rPr>
              <a:t>Insufficient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66012" y="5867400"/>
            <a:ext cx="21336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400" dirty="0" smtClean="0">
                <a:solidFill>
                  <a:srgbClr val="717074"/>
                </a:solidFill>
                <a:latin typeface="Arial"/>
              </a:rPr>
              <a:t>Operationally</a:t>
            </a:r>
          </a:p>
          <a:p>
            <a:pPr algn="ctr" defTabSz="914400">
              <a:lnSpc>
                <a:spcPct val="90000"/>
              </a:lnSpc>
            </a:pPr>
            <a:r>
              <a:rPr lang="en-US" sz="2400" dirty="0" smtClean="0">
                <a:solidFill>
                  <a:srgbClr val="717074"/>
                </a:solidFill>
                <a:latin typeface="Arial"/>
              </a:rPr>
              <a:t>Infeasible</a:t>
            </a:r>
          </a:p>
        </p:txBody>
      </p:sp>
    </p:spTree>
    <p:extLst>
      <p:ext uri="{BB962C8B-B14F-4D97-AF65-F5344CB8AC3E}">
        <p14:creationId xmlns:p14="http://schemas.microsoft.com/office/powerpoint/2010/main" val="261243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3" descr="21_ISO_Icon_NSX_CloudManagementSystem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72" y="1556722"/>
            <a:ext cx="1752600" cy="1295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35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081772" y="5061922"/>
            <a:ext cx="942373" cy="881166"/>
            <a:chOff x="2399713" y="3385005"/>
            <a:chExt cx="942373" cy="881166"/>
          </a:xfrm>
        </p:grpSpPr>
        <p:pic>
          <p:nvPicPr>
            <p:cNvPr id="38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39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40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41" name="Curved Connector 40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42" name="Curved Connector 41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43" name="Rectangle 42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38782" y="4548444"/>
            <a:ext cx="942373" cy="881166"/>
            <a:chOff x="2399713" y="3385005"/>
            <a:chExt cx="942373" cy="881166"/>
          </a:xfrm>
        </p:grpSpPr>
        <p:pic>
          <p:nvPicPr>
            <p:cNvPr id="62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63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64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65" name="Curved Connector 64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66" name="Curved Connector 65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67" name="Rectangle 66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998796" y="5461101"/>
            <a:ext cx="942373" cy="881166"/>
            <a:chOff x="2399713" y="3385005"/>
            <a:chExt cx="942373" cy="881166"/>
          </a:xfrm>
        </p:grpSpPr>
        <p:pic>
          <p:nvPicPr>
            <p:cNvPr id="86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87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88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89" name="Curved Connector 88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90" name="Curved Connector 89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91" name="Rectangle 90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172294" y="4944222"/>
            <a:ext cx="942373" cy="881166"/>
            <a:chOff x="2399713" y="3385005"/>
            <a:chExt cx="942373" cy="881166"/>
          </a:xfrm>
        </p:grpSpPr>
        <p:pic>
          <p:nvPicPr>
            <p:cNvPr id="110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111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112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113" name="Curved Connector 112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114" name="Curved Connector 113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115" name="Rectangle 114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 defTabSz="914400"/>
              <a:endParaRPr lang="en-US" sz="1200" b="1" dirty="0" smtClean="0">
                <a:solidFill>
                  <a:srgbClr val="333333"/>
                </a:solidFill>
                <a:latin typeface="Arial"/>
              </a:endParaRPr>
            </a:p>
          </p:txBody>
        </p:sp>
      </p:grpSp>
      <p:cxnSp>
        <p:nvCxnSpPr>
          <p:cNvPr id="133" name="Straight Connector 132"/>
          <p:cNvCxnSpPr/>
          <p:nvPr/>
        </p:nvCxnSpPr>
        <p:spPr bwMode="auto">
          <a:xfrm>
            <a:off x="5833478" y="5179176"/>
            <a:ext cx="914400" cy="914400"/>
          </a:xfrm>
          <a:prstGeom prst="line">
            <a:avLst/>
          </a:prstGeom>
          <a:solidFill>
            <a:srgbClr val="0095D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6862538" y="5394664"/>
            <a:ext cx="608711" cy="25392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endCxn id="118" idx="2"/>
          </p:cNvCxnSpPr>
          <p:nvPr/>
        </p:nvCxnSpPr>
        <p:spPr bwMode="auto">
          <a:xfrm>
            <a:off x="6016812" y="5340561"/>
            <a:ext cx="1412169" cy="1976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 flipV="1">
            <a:off x="6591619" y="5164332"/>
            <a:ext cx="37883" cy="35168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8" name="Group 237"/>
          <p:cNvGrpSpPr/>
          <p:nvPr/>
        </p:nvGrpSpPr>
        <p:grpSpPr>
          <a:xfrm>
            <a:off x="6252938" y="4048387"/>
            <a:ext cx="1143000" cy="990600"/>
            <a:chOff x="6351178" y="4244265"/>
            <a:chExt cx="1143000" cy="990600"/>
          </a:xfrm>
        </p:grpSpPr>
        <p:pic>
          <p:nvPicPr>
            <p:cNvPr id="228" name="Picture 227" descr="firew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778" y="4244265"/>
              <a:ext cx="914400" cy="914400"/>
            </a:xfrm>
            <a:prstGeom prst="rect">
              <a:avLst/>
            </a:prstGeom>
          </p:spPr>
        </p:pic>
        <p:pic>
          <p:nvPicPr>
            <p:cNvPr id="229" name="Picture 228" descr="firew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178" y="4320465"/>
              <a:ext cx="914400" cy="914400"/>
            </a:xfrm>
            <a:prstGeom prst="rect">
              <a:avLst/>
            </a:prstGeom>
          </p:spPr>
        </p:pic>
      </p:grpSp>
      <p:sp>
        <p:nvSpPr>
          <p:cNvPr id="137" name="Freeform 136"/>
          <p:cNvSpPr/>
          <p:nvPr/>
        </p:nvSpPr>
        <p:spPr>
          <a:xfrm>
            <a:off x="5428200" y="5516019"/>
            <a:ext cx="642630" cy="291436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Aft>
                <a:spcPct val="40000"/>
              </a:spcAft>
            </a:pPr>
            <a:endParaRPr lang="en-US" sz="2400" smtClean="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38" name="Straight Connector 137"/>
          <p:cNvCxnSpPr/>
          <p:nvPr/>
        </p:nvCxnSpPr>
        <p:spPr bwMode="auto">
          <a:xfrm flipV="1">
            <a:off x="5967318" y="4975919"/>
            <a:ext cx="608711" cy="25392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Freeform 138"/>
          <p:cNvSpPr/>
          <p:nvPr/>
        </p:nvSpPr>
        <p:spPr>
          <a:xfrm>
            <a:off x="6596600" y="5007732"/>
            <a:ext cx="642630" cy="291436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Aft>
                <a:spcPct val="40000"/>
              </a:spcAft>
            </a:pPr>
            <a:endParaRPr lang="en-US" sz="2400" smtClean="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67" name="Picture 27" descr="ICON_Cloud_Q308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6219252" y="3057787"/>
            <a:ext cx="1000344" cy="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" name="Down Arrow 167"/>
          <p:cNvSpPr/>
          <p:nvPr/>
        </p:nvSpPr>
        <p:spPr>
          <a:xfrm rot="10800000">
            <a:off x="6721057" y="3704343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69" name="Down Arrow 168"/>
          <p:cNvSpPr/>
          <p:nvPr/>
        </p:nvSpPr>
        <p:spPr>
          <a:xfrm>
            <a:off x="6333292" y="3636478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434371" y="329826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/>
              </a:rPr>
              <a:t>Internet</a:t>
            </a:r>
          </a:p>
        </p:txBody>
      </p:sp>
      <p:pic>
        <p:nvPicPr>
          <p:cNvPr id="171" name="Picture 357" descr="ICON_NIC_Q3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386538" y="4581787"/>
            <a:ext cx="516661" cy="6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Picture 384" descr="ICON_Server_Rack_Q308"/>
          <p:cNvPicPr>
            <a:picLocks noChangeAspect="1" noChangeArrowheads="1"/>
          </p:cNvPicPr>
          <p:nvPr/>
        </p:nvPicPr>
        <p:blipFill>
          <a:blip r:embed="rId8">
            <a:alphaModFix amt="48000"/>
          </a:blip>
          <a:srcRect/>
          <a:stretch>
            <a:fillRect/>
          </a:stretch>
        </p:blipFill>
        <p:spPr bwMode="auto">
          <a:xfrm>
            <a:off x="8312864" y="4167464"/>
            <a:ext cx="2569091" cy="15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8294548" y="2890154"/>
            <a:ext cx="2587407" cy="2258467"/>
          </a:xfrm>
          <a:prstGeom prst="rect">
            <a:avLst/>
          </a:prstGeom>
          <a:noFill/>
        </p:spPr>
      </p:pic>
      <p:cxnSp>
        <p:nvCxnSpPr>
          <p:cNvPr id="174" name="Straight Connector 173"/>
          <p:cNvCxnSpPr/>
          <p:nvPr/>
        </p:nvCxnSpPr>
        <p:spPr bwMode="auto">
          <a:xfrm flipH="1">
            <a:off x="9588252" y="2620693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 flipH="1">
            <a:off x="9601103" y="3923272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6" name="Picture 9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6538" y="3286387"/>
            <a:ext cx="2403427" cy="1581371"/>
          </a:xfrm>
          <a:prstGeom prst="rect">
            <a:avLst/>
          </a:prstGeom>
          <a:noFill/>
        </p:spPr>
      </p:pic>
      <p:sp>
        <p:nvSpPr>
          <p:cNvPr id="177" name="TextBox 176"/>
          <p:cNvSpPr txBox="1"/>
          <p:nvPr/>
        </p:nvSpPr>
        <p:spPr>
          <a:xfrm>
            <a:off x="8140767" y="4448981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8310338" y="5115187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Host</a:t>
            </a:r>
          </a:p>
        </p:txBody>
      </p:sp>
      <p:pic>
        <p:nvPicPr>
          <p:cNvPr id="17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9062188" y="2363693"/>
            <a:ext cx="1061431" cy="926490"/>
          </a:xfrm>
          <a:prstGeom prst="rect">
            <a:avLst/>
          </a:prstGeom>
          <a:noFill/>
        </p:spPr>
      </p:pic>
      <p:pic>
        <p:nvPicPr>
          <p:cNvPr id="180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8426353" y="2650186"/>
            <a:ext cx="1061431" cy="926490"/>
          </a:xfrm>
          <a:prstGeom prst="rect">
            <a:avLst/>
          </a:prstGeom>
          <a:noFill/>
        </p:spPr>
      </p:pic>
      <p:sp>
        <p:nvSpPr>
          <p:cNvPr id="181" name="TextBox 180"/>
          <p:cNvSpPr txBox="1"/>
          <p:nvPr/>
        </p:nvSpPr>
        <p:spPr>
          <a:xfrm>
            <a:off x="8426353" y="306736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pic>
        <p:nvPicPr>
          <p:cNvPr id="18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9695179" y="2631169"/>
            <a:ext cx="1061431" cy="926490"/>
          </a:xfrm>
          <a:prstGeom prst="rect">
            <a:avLst/>
          </a:prstGeom>
          <a:noFill/>
        </p:spPr>
      </p:pic>
      <p:sp>
        <p:nvSpPr>
          <p:cNvPr id="184" name="TextBox 183"/>
          <p:cNvSpPr txBox="1"/>
          <p:nvPr/>
        </p:nvSpPr>
        <p:spPr>
          <a:xfrm>
            <a:off x="9972305" y="3073766"/>
            <a:ext cx="1018958" cy="307777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3765" y="2931792"/>
            <a:ext cx="1061431" cy="926490"/>
            <a:chOff x="9142005" y="3127670"/>
            <a:chExt cx="1061431" cy="926490"/>
          </a:xfrm>
        </p:grpSpPr>
        <p:pic>
          <p:nvPicPr>
            <p:cNvPr id="183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9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9142005" y="3127670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85" name="TextBox 184"/>
            <p:cNvSpPr txBox="1"/>
            <p:nvPr/>
          </p:nvSpPr>
          <p:spPr>
            <a:xfrm flipH="1">
              <a:off x="9181028" y="3526610"/>
              <a:ext cx="589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sp>
        <p:nvSpPr>
          <p:cNvPr id="186" name="TextBox 185"/>
          <p:cNvSpPr txBox="1"/>
          <p:nvPr/>
        </p:nvSpPr>
        <p:spPr>
          <a:xfrm>
            <a:off x="8443532" y="4198425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b="1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vSwitch</a:t>
            </a:r>
            <a:endParaRPr lang="en-US" b="1" dirty="0" smtClea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V="1">
            <a:off x="9588252" y="3434900"/>
            <a:ext cx="1281004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8300167" y="3434901"/>
            <a:ext cx="1304794" cy="58461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0" name="Picture 357" descr="ICON_NIC_Q3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347938" y="4734187"/>
            <a:ext cx="516661" cy="6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" name="Picture 384" descr="ICON_Server_Rack_Q308"/>
          <p:cNvPicPr>
            <a:picLocks noChangeAspect="1" noChangeArrowheads="1"/>
          </p:cNvPicPr>
          <p:nvPr/>
        </p:nvPicPr>
        <p:blipFill>
          <a:blip r:embed="rId8">
            <a:alphaModFix amt="48000"/>
          </a:blip>
          <a:srcRect/>
          <a:stretch>
            <a:fillRect/>
          </a:stretch>
        </p:blipFill>
        <p:spPr bwMode="auto">
          <a:xfrm>
            <a:off x="2376874" y="4170650"/>
            <a:ext cx="2569091" cy="15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2358558" y="2893340"/>
            <a:ext cx="2587407" cy="2258467"/>
          </a:xfrm>
          <a:prstGeom prst="rect">
            <a:avLst/>
          </a:prstGeom>
          <a:noFill/>
        </p:spPr>
      </p:pic>
      <p:cxnSp>
        <p:nvCxnSpPr>
          <p:cNvPr id="193" name="Straight Connector 192"/>
          <p:cNvCxnSpPr/>
          <p:nvPr/>
        </p:nvCxnSpPr>
        <p:spPr bwMode="auto">
          <a:xfrm flipH="1">
            <a:off x="3652262" y="2623879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4" name="Picture 9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4406" y="3313825"/>
            <a:ext cx="2403427" cy="1581371"/>
          </a:xfrm>
          <a:prstGeom prst="rect">
            <a:avLst/>
          </a:prstGeom>
          <a:noFill/>
        </p:spPr>
      </p:pic>
      <p:sp>
        <p:nvSpPr>
          <p:cNvPr id="195" name="TextBox 194"/>
          <p:cNvSpPr txBox="1"/>
          <p:nvPr/>
        </p:nvSpPr>
        <p:spPr>
          <a:xfrm>
            <a:off x="2204777" y="4452167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221993" y="499253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Host</a:t>
            </a:r>
          </a:p>
        </p:txBody>
      </p:sp>
      <p:cxnSp>
        <p:nvCxnSpPr>
          <p:cNvPr id="197" name="Straight Connector 196"/>
          <p:cNvCxnSpPr/>
          <p:nvPr/>
        </p:nvCxnSpPr>
        <p:spPr bwMode="auto">
          <a:xfrm flipV="1">
            <a:off x="3694040" y="2542193"/>
            <a:ext cx="1175296" cy="5238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TextBox 197"/>
          <p:cNvSpPr txBox="1"/>
          <p:nvPr/>
        </p:nvSpPr>
        <p:spPr>
          <a:xfrm>
            <a:off x="2523427" y="4188293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b="1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vSwitch</a:t>
            </a:r>
            <a:endParaRPr lang="en-US" b="1" dirty="0" smtClea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9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3112096" y="2320538"/>
            <a:ext cx="1061431" cy="926490"/>
          </a:xfrm>
          <a:prstGeom prst="rect">
            <a:avLst/>
          </a:prstGeom>
          <a:noFill/>
        </p:spPr>
      </p:pic>
      <p:pic>
        <p:nvPicPr>
          <p:cNvPr id="200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2476261" y="2607031"/>
            <a:ext cx="1061431" cy="926490"/>
          </a:xfrm>
          <a:prstGeom prst="rect">
            <a:avLst/>
          </a:prstGeom>
          <a:noFill/>
        </p:spPr>
      </p:pic>
      <p:sp>
        <p:nvSpPr>
          <p:cNvPr id="201" name="TextBox 200"/>
          <p:cNvSpPr txBox="1"/>
          <p:nvPr/>
        </p:nvSpPr>
        <p:spPr>
          <a:xfrm>
            <a:off x="2476261" y="3024205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pic>
        <p:nvPicPr>
          <p:cNvPr id="20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9">
            <a:alphaModFix/>
            <a:grayscl/>
          </a:blip>
          <a:srcRect/>
          <a:stretch>
            <a:fillRect/>
          </a:stretch>
        </p:blipFill>
        <p:spPr bwMode="auto">
          <a:xfrm>
            <a:off x="3764185" y="2607110"/>
            <a:ext cx="1061431" cy="926490"/>
          </a:xfrm>
          <a:prstGeom prst="rect">
            <a:avLst/>
          </a:prstGeom>
          <a:noFill/>
        </p:spPr>
      </p:pic>
      <p:sp>
        <p:nvSpPr>
          <p:cNvPr id="203" name="TextBox 202"/>
          <p:cNvSpPr txBox="1"/>
          <p:nvPr/>
        </p:nvSpPr>
        <p:spPr>
          <a:xfrm>
            <a:off x="4097974" y="2995561"/>
            <a:ext cx="1018958" cy="307777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grpSp>
        <p:nvGrpSpPr>
          <p:cNvPr id="204" name="Group 203"/>
          <p:cNvGrpSpPr/>
          <p:nvPr/>
        </p:nvGrpSpPr>
        <p:grpSpPr>
          <a:xfrm>
            <a:off x="3093673" y="2888637"/>
            <a:ext cx="1061431" cy="926490"/>
            <a:chOff x="1018665" y="1984645"/>
            <a:chExt cx="1061431" cy="926490"/>
          </a:xfrm>
        </p:grpSpPr>
        <p:pic>
          <p:nvPicPr>
            <p:cNvPr id="20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9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206" name="TextBox 205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cxnSp>
        <p:nvCxnSpPr>
          <p:cNvPr id="207" name="Straight Connector 206"/>
          <p:cNvCxnSpPr/>
          <p:nvPr/>
        </p:nvCxnSpPr>
        <p:spPr bwMode="auto">
          <a:xfrm flipV="1">
            <a:off x="3668971" y="3444259"/>
            <a:ext cx="1281004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/>
          <p:nvPr/>
        </p:nvCxnSpPr>
        <p:spPr bwMode="auto">
          <a:xfrm flipH="1" flipV="1">
            <a:off x="2380885" y="3444259"/>
            <a:ext cx="1275387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2" name="Picture 211" descr="04_ISO_Icon_NSX_Firewall_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05" y="4106842"/>
            <a:ext cx="947104" cy="709714"/>
          </a:xfrm>
          <a:prstGeom prst="rect">
            <a:avLst/>
          </a:prstGeom>
        </p:spPr>
      </p:pic>
      <p:cxnSp>
        <p:nvCxnSpPr>
          <p:cNvPr id="210" name="Straight Connector 209"/>
          <p:cNvCxnSpPr/>
          <p:nvPr/>
        </p:nvCxnSpPr>
        <p:spPr bwMode="auto">
          <a:xfrm flipV="1">
            <a:off x="3686859" y="3882930"/>
            <a:ext cx="1139825" cy="51435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/>
          <p:nvPr/>
        </p:nvCxnSpPr>
        <p:spPr bwMode="auto">
          <a:xfrm flipH="1">
            <a:off x="3665113" y="4010200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5" name="Straight Connector 214"/>
          <p:cNvCxnSpPr/>
          <p:nvPr/>
        </p:nvCxnSpPr>
        <p:spPr bwMode="auto">
          <a:xfrm>
            <a:off x="2440384" y="3849785"/>
            <a:ext cx="1202074" cy="54292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7" name="TextBox 216"/>
          <p:cNvSpPr txBox="1"/>
          <p:nvPr/>
        </p:nvSpPr>
        <p:spPr>
          <a:xfrm>
            <a:off x="7560862" y="1497381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333333"/>
                </a:solidFill>
                <a:latin typeface="Arial"/>
                <a:ea typeface="ＭＳ Ｐゴシック"/>
              </a:rPr>
              <a:t>Security Policy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3738338" y="3438787"/>
            <a:ext cx="106632" cy="106632"/>
          </a:xfrm>
          <a:prstGeom prst="ellipse">
            <a:avLst/>
          </a:prstGeom>
          <a:solidFill>
            <a:srgbClr val="0000FF"/>
          </a:solidFill>
          <a:ln w="1905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0" tIns="0" rIns="0" bIns="0" rtlCol="0" anchor="ctr"/>
          <a:lstStyle/>
          <a:p>
            <a:pPr algn="ctr" defTabSz="914400"/>
            <a:endParaRPr lang="en-US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3727469" y="4441475"/>
            <a:ext cx="106632" cy="106632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>
            <a:glow rad="228600">
              <a:srgbClr val="FF0000">
                <a:alpha val="40000"/>
              </a:srgbClr>
            </a:glow>
          </a:effectLst>
        </p:spPr>
        <p:txBody>
          <a:bodyPr wrap="none" lIns="0" tIns="0" rIns="0" bIns="0" rtlCol="0" anchor="ctr"/>
          <a:lstStyle/>
          <a:p>
            <a:pPr algn="ctr" defTabSz="914400"/>
            <a:endParaRPr lang="en-US" dirty="0" err="1" smtClea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22" name="Straight Connector 221"/>
          <p:cNvCxnSpPr/>
          <p:nvPr/>
        </p:nvCxnSpPr>
        <p:spPr bwMode="auto">
          <a:xfrm flipH="1">
            <a:off x="9597245" y="3998442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3" name="Straight Connector 222"/>
          <p:cNvCxnSpPr/>
          <p:nvPr/>
        </p:nvCxnSpPr>
        <p:spPr bwMode="auto">
          <a:xfrm flipV="1">
            <a:off x="9621480" y="3857530"/>
            <a:ext cx="1139825" cy="514351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/>
          <p:nvPr/>
        </p:nvCxnSpPr>
        <p:spPr bwMode="auto">
          <a:xfrm>
            <a:off x="8399575" y="3827675"/>
            <a:ext cx="1202074" cy="54292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/>
          <p:nvPr/>
        </p:nvCxnSpPr>
        <p:spPr bwMode="auto">
          <a:xfrm flipV="1">
            <a:off x="8082627" y="5115188"/>
            <a:ext cx="303911" cy="12677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Freeform 226"/>
          <p:cNvSpPr/>
          <p:nvPr/>
        </p:nvSpPr>
        <p:spPr>
          <a:xfrm>
            <a:off x="4101052" y="5216787"/>
            <a:ext cx="1038081" cy="611277"/>
          </a:xfrm>
          <a:custGeom>
            <a:avLst/>
            <a:gdLst>
              <a:gd name="connsiteX0" fmla="*/ 0 w 731194"/>
              <a:gd name="connsiteY0" fmla="*/ 0 h 508023"/>
              <a:gd name="connsiteX1" fmla="*/ 115451 w 731194"/>
              <a:gd name="connsiteY1" fmla="*/ 461818 h 508023"/>
              <a:gd name="connsiteX2" fmla="*/ 423323 w 731194"/>
              <a:gd name="connsiteY2" fmla="*/ 492606 h 508023"/>
              <a:gd name="connsiteX3" fmla="*/ 731194 w 731194"/>
              <a:gd name="connsiteY3" fmla="*/ 469515 h 508023"/>
              <a:gd name="connsiteX0" fmla="*/ 308663 w 1039857"/>
              <a:gd name="connsiteY0" fmla="*/ 0 h 501080"/>
              <a:gd name="connsiteX1" fmla="*/ 8487 w 1039857"/>
              <a:gd name="connsiteY1" fmla="*/ 300182 h 501080"/>
              <a:gd name="connsiteX2" fmla="*/ 731986 w 1039857"/>
              <a:gd name="connsiteY2" fmla="*/ 492606 h 501080"/>
              <a:gd name="connsiteX3" fmla="*/ 1039857 w 1039857"/>
              <a:gd name="connsiteY3" fmla="*/ 469515 h 501080"/>
              <a:gd name="connsiteX0" fmla="*/ 307120 w 1038314"/>
              <a:gd name="connsiteY0" fmla="*/ 0 h 501080"/>
              <a:gd name="connsiteX1" fmla="*/ 6944 w 1038314"/>
              <a:gd name="connsiteY1" fmla="*/ 300182 h 501080"/>
              <a:gd name="connsiteX2" fmla="*/ 730443 w 1038314"/>
              <a:gd name="connsiteY2" fmla="*/ 492606 h 501080"/>
              <a:gd name="connsiteX3" fmla="*/ 1038314 w 1038314"/>
              <a:gd name="connsiteY3" fmla="*/ 469515 h 501080"/>
              <a:gd name="connsiteX0" fmla="*/ 312622 w 1043816"/>
              <a:gd name="connsiteY0" fmla="*/ 0 h 501080"/>
              <a:gd name="connsiteX1" fmla="*/ 12446 w 1043816"/>
              <a:gd name="connsiteY1" fmla="*/ 300182 h 501080"/>
              <a:gd name="connsiteX2" fmla="*/ 735945 w 1043816"/>
              <a:gd name="connsiteY2" fmla="*/ 492606 h 501080"/>
              <a:gd name="connsiteX3" fmla="*/ 1043816 w 1043816"/>
              <a:gd name="connsiteY3" fmla="*/ 469515 h 501080"/>
              <a:gd name="connsiteX0" fmla="*/ 315090 w 1046284"/>
              <a:gd name="connsiteY0" fmla="*/ 0 h 501080"/>
              <a:gd name="connsiteX1" fmla="*/ 14914 w 1046284"/>
              <a:gd name="connsiteY1" fmla="*/ 300182 h 501080"/>
              <a:gd name="connsiteX2" fmla="*/ 738413 w 1046284"/>
              <a:gd name="connsiteY2" fmla="*/ 492606 h 501080"/>
              <a:gd name="connsiteX3" fmla="*/ 1046284 w 1046284"/>
              <a:gd name="connsiteY3" fmla="*/ 469515 h 501080"/>
              <a:gd name="connsiteX0" fmla="*/ 301533 w 1032727"/>
              <a:gd name="connsiteY0" fmla="*/ 0 h 476722"/>
              <a:gd name="connsiteX1" fmla="*/ 1357 w 1032727"/>
              <a:gd name="connsiteY1" fmla="*/ 300182 h 476722"/>
              <a:gd name="connsiteX2" fmla="*/ 401591 w 1032727"/>
              <a:gd name="connsiteY2" fmla="*/ 461818 h 476722"/>
              <a:gd name="connsiteX3" fmla="*/ 1032727 w 1032727"/>
              <a:gd name="connsiteY3" fmla="*/ 469515 h 476722"/>
              <a:gd name="connsiteX0" fmla="*/ 306887 w 1038081"/>
              <a:gd name="connsiteY0" fmla="*/ 0 h 611277"/>
              <a:gd name="connsiteX1" fmla="*/ 6711 w 1038081"/>
              <a:gd name="connsiteY1" fmla="*/ 300182 h 611277"/>
              <a:gd name="connsiteX2" fmla="*/ 560881 w 1038081"/>
              <a:gd name="connsiteY2" fmla="*/ 608061 h 611277"/>
              <a:gd name="connsiteX3" fmla="*/ 1038081 w 1038081"/>
              <a:gd name="connsiteY3" fmla="*/ 469515 h 61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081" h="611277">
                <a:moveTo>
                  <a:pt x="306887" y="0"/>
                </a:moveTo>
                <a:cubicBezTo>
                  <a:pt x="129219" y="66707"/>
                  <a:pt x="-35621" y="198839"/>
                  <a:pt x="6711" y="300182"/>
                </a:cubicBezTo>
                <a:cubicBezTo>
                  <a:pt x="49043" y="401525"/>
                  <a:pt x="388986" y="579839"/>
                  <a:pt x="560881" y="608061"/>
                </a:cubicBezTo>
                <a:cubicBezTo>
                  <a:pt x="732776" y="636283"/>
                  <a:pt x="1038081" y="469515"/>
                  <a:pt x="1038081" y="469515"/>
                </a:cubicBezTo>
              </a:path>
            </a:pathLst>
          </a:custGeom>
          <a:ln w="28575" cmpd="sng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717074"/>
              </a:solidFill>
              <a:latin typeface="Arial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5338538" y="4276987"/>
            <a:ext cx="9144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11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Perimeter </a:t>
            </a:r>
          </a:p>
          <a:p>
            <a:pPr algn="r" defTabSz="914400">
              <a:lnSpc>
                <a:spcPct val="90000"/>
              </a:lnSpc>
            </a:pPr>
            <a:r>
              <a:rPr lang="en-US" sz="1100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Firewalls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6377172" y="1404322"/>
            <a:ext cx="643354" cy="469289"/>
            <a:chOff x="959891" y="1984645"/>
            <a:chExt cx="1120205" cy="926490"/>
          </a:xfrm>
        </p:grpSpPr>
        <p:pic>
          <p:nvPicPr>
            <p:cNvPr id="23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9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237" name="TextBox 236"/>
            <p:cNvSpPr txBox="1"/>
            <p:nvPr/>
          </p:nvSpPr>
          <p:spPr>
            <a:xfrm>
              <a:off x="959891" y="2311493"/>
              <a:ext cx="589489" cy="4253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7291572" y="2166322"/>
            <a:ext cx="914400" cy="533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Cloud</a:t>
            </a:r>
          </a:p>
          <a:p>
            <a:pPr defTabSz="914400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Management</a:t>
            </a:r>
          </a:p>
          <a:p>
            <a:pPr defTabSz="914400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Platform</a:t>
            </a:r>
          </a:p>
        </p:txBody>
      </p:sp>
      <p:pic>
        <p:nvPicPr>
          <p:cNvPr id="211" name="Picture 210" descr="04_ISO_Icon_NSX_Firewall_G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24" y="1488922"/>
            <a:ext cx="947104" cy="686914"/>
          </a:xfrm>
          <a:prstGeom prst="rect">
            <a:avLst/>
          </a:prstGeom>
        </p:spPr>
      </p:pic>
      <p:sp>
        <p:nvSpPr>
          <p:cNvPr id="189" name="Oval 188"/>
          <p:cNvSpPr/>
          <p:nvPr/>
        </p:nvSpPr>
        <p:spPr bwMode="auto">
          <a:xfrm>
            <a:off x="4530012" y="3173549"/>
            <a:ext cx="106632" cy="106632"/>
          </a:xfrm>
          <a:prstGeom prst="ellipse">
            <a:avLst/>
          </a:prstGeom>
          <a:solidFill>
            <a:srgbClr val="0000FF"/>
          </a:solidFill>
          <a:ln w="1905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0" tIns="0" rIns="0" bIns="0" rtlCol="0" anchor="ctr"/>
          <a:lstStyle/>
          <a:p>
            <a:pPr algn="ctr" defTabSz="914400"/>
            <a:endParaRPr lang="en-US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Oval 208"/>
          <p:cNvSpPr/>
          <p:nvPr/>
        </p:nvSpPr>
        <p:spPr bwMode="auto">
          <a:xfrm>
            <a:off x="6530725" y="4551259"/>
            <a:ext cx="106632" cy="106632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>
            <a:glow rad="228600">
              <a:srgbClr val="FF0000">
                <a:alpha val="40000"/>
              </a:srgbClr>
            </a:glow>
          </a:effectLst>
        </p:spPr>
        <p:txBody>
          <a:bodyPr wrap="none" lIns="0" tIns="0" rIns="0" bIns="0" rtlCol="0" anchor="ctr"/>
          <a:lstStyle/>
          <a:p>
            <a:pPr algn="ctr" defTabSz="914400"/>
            <a:endParaRPr lang="en-US" dirty="0" err="1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Title 1"/>
          <p:cNvSpPr>
            <a:spLocks noGrp="1"/>
          </p:cNvSpPr>
          <p:nvPr>
            <p:ph type="title"/>
          </p:nvPr>
        </p:nvSpPr>
        <p:spPr>
          <a:xfrm>
            <a:off x="609445" y="330200"/>
            <a:ext cx="10969943" cy="812800"/>
          </a:xfrm>
        </p:spPr>
        <p:txBody>
          <a:bodyPr anchor="t"/>
          <a:lstStyle/>
          <a:p>
            <a:r>
              <a:rPr lang="en-US" dirty="0" smtClean="0"/>
              <a:t>Solution: Leverage SDDC Approach for Micro-Segmentation</a:t>
            </a:r>
            <a:endParaRPr lang="en-US" dirty="0"/>
          </a:p>
        </p:txBody>
      </p:sp>
      <p:sp>
        <p:nvSpPr>
          <p:cNvPr id="216" name="Text Placeholder 8"/>
          <p:cNvSpPr>
            <a:spLocks noGrp="1"/>
          </p:cNvSpPr>
          <p:nvPr>
            <p:ph type="body" sz="half" idx="2"/>
          </p:nvPr>
        </p:nvSpPr>
        <p:spPr>
          <a:xfrm>
            <a:off x="455612" y="1066800"/>
            <a:ext cx="3810000" cy="1066800"/>
          </a:xfrm>
        </p:spPr>
        <p:txBody>
          <a:bodyPr anchor="t"/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Hypervisor-based, in kernel distributed firewalling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Platform-based automated provisioning and workload adds/moves/</a:t>
            </a:r>
            <a:r>
              <a:rPr lang="en-US" dirty="0" smtClean="0"/>
              <a:t>changes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44 0.2795 L -0.0224 0.29824 L -0.03504 0.31559 L -0.03921 0.32924 L -0.0336 0.34775 L -0.0224 0.35909 L -0.01185 0.36765 L -0.00209 0.3776 C 0.01133 0.37876 0.0112 0.37066 0.0112 0.38015 L 0.03008 0.37136 L 0.03842 0.3665 L 0.0448 0.36141 L 0.11396 0.29199 L 0.16358 0.2559 L 0.16501 0.19759 " pathEditMode="relative" ptsTypes="AAAAAAAAfAAAAAAA">
                                      <p:cBhvr>
                                        <p:cTn id="10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2513 0.32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160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243E-6 -5.85513E-7 L -0.28989 0.3751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4" y="18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00052 0.1449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862 0.004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2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1159E-7 -5.70701E-6 L 0.48756 -5.70701E-6 " pathEditMode="relative" ptsTypes="AA">
                                      <p:cBhvr>
                                        <p:cTn id="7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  <p:bldP spid="217" grpId="1"/>
      <p:bldP spid="218" grpId="0" animBg="1"/>
      <p:bldP spid="218" grpId="1" animBg="1"/>
      <p:bldP spid="218" grpId="2" animBg="1"/>
      <p:bldP spid="219" grpId="0" animBg="1"/>
      <p:bldP spid="219" grpId="1" animBg="1"/>
      <p:bldP spid="189" grpId="0" animBg="1"/>
      <p:bldP spid="189" grpId="1" animBg="1"/>
      <p:bldP spid="189" grpId="2" animBg="1"/>
      <p:bldP spid="209" grpId="0" animBg="1"/>
      <p:bldP spid="209" grpId="1" animBg="1"/>
      <p:bldP spid="209" grpId="2" animBg="1"/>
      <p:bldP spid="209" grpId="3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5740679" y="3642115"/>
            <a:ext cx="5674600" cy="43704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>
              <a:lnSpc>
                <a:spcPct val="60000"/>
              </a:lnSpc>
            </a:pP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Automated Policy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Mgt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 &amp; Operations, Distributed Enforcement</a:t>
            </a:r>
          </a:p>
          <a:p>
            <a:pPr algn="ctr" defTabSz="914400">
              <a:lnSpc>
                <a:spcPct val="60000"/>
              </a:lnSpc>
            </a:pPr>
            <a:endParaRPr lang="en-US" sz="1200" b="1" dirty="0">
              <a:solidFill>
                <a:srgbClr val="3A3A3A"/>
              </a:solidFill>
              <a:latin typeface="Arial"/>
              <a:ea typeface="ＭＳ Ｐゴシック"/>
            </a:endParaRPr>
          </a:p>
          <a:p>
            <a:pPr algn="ctr" defTabSz="914400">
              <a:lnSpc>
                <a:spcPct val="60000"/>
              </a:lnSpc>
            </a:pP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Kernel-based Performance, Distributed Scale-out Capacity (20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Gbps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/host)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BIG difference…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36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8" name="Picture 357" descr="ICON_NIC_Q3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774120" y="4770328"/>
            <a:ext cx="399411" cy="47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84" descr="ICON_Server_Rack_Q308"/>
          <p:cNvPicPr>
            <a:picLocks noChangeAspect="1" noChangeArrowheads="1"/>
          </p:cNvPicPr>
          <p:nvPr/>
        </p:nvPicPr>
        <p:blipFill>
          <a:blip r:embed="rId4">
            <a:alphaModFix amt="48000"/>
          </a:blip>
          <a:srcRect/>
          <a:stretch>
            <a:fillRect/>
          </a:stretch>
        </p:blipFill>
        <p:spPr bwMode="auto">
          <a:xfrm>
            <a:off x="4250367" y="4334679"/>
            <a:ext cx="1986065" cy="123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4272252" y="3378702"/>
            <a:ext cx="1964179" cy="1714471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 bwMode="auto">
          <a:xfrm flipH="1">
            <a:off x="5236320" y="3138930"/>
            <a:ext cx="2982" cy="88915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305608" y="4263143"/>
            <a:ext cx="921672" cy="2616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1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4230" y="4979547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1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Host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5268617" y="3075782"/>
            <a:ext cx="908576" cy="404934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grayscl/>
          </a:blip>
          <a:srcRect/>
          <a:stretch>
            <a:fillRect/>
          </a:stretch>
        </p:blipFill>
        <p:spPr bwMode="auto">
          <a:xfrm>
            <a:off x="4818739" y="2904429"/>
            <a:ext cx="820551" cy="716234"/>
          </a:xfrm>
          <a:prstGeom prst="rect">
            <a:avLst/>
          </a:prstGeom>
          <a:noFill/>
        </p:spPr>
      </p:pic>
      <p:pic>
        <p:nvPicPr>
          <p:cNvPr id="27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grayscl/>
          </a:blip>
          <a:srcRect/>
          <a:stretch>
            <a:fillRect/>
          </a:stretch>
        </p:blipFill>
        <p:spPr bwMode="auto">
          <a:xfrm>
            <a:off x="4327199" y="3125906"/>
            <a:ext cx="820551" cy="71623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327198" y="3448407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1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pic>
        <p:nvPicPr>
          <p:cNvPr id="2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grayscl/>
          </a:blip>
          <a:srcRect/>
          <a:stretch>
            <a:fillRect/>
          </a:stretch>
        </p:blipFill>
        <p:spPr bwMode="auto">
          <a:xfrm>
            <a:off x="5322844" y="3125967"/>
            <a:ext cx="820551" cy="716234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580883" y="3426263"/>
            <a:ext cx="787717" cy="261610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914400">
              <a:defRPr/>
            </a:pPr>
            <a:r>
              <a:rPr lang="en-US" sz="11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pic>
        <p:nvPicPr>
          <p:cNvPr id="3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grayscl/>
          </a:blip>
          <a:srcRect/>
          <a:stretch>
            <a:fillRect/>
          </a:stretch>
        </p:blipFill>
        <p:spPr bwMode="auto">
          <a:xfrm>
            <a:off x="4804497" y="3343604"/>
            <a:ext cx="820551" cy="716234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 bwMode="auto">
          <a:xfrm flipV="1">
            <a:off x="5249237" y="3773134"/>
            <a:ext cx="990295" cy="44577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4253468" y="3773134"/>
            <a:ext cx="985952" cy="44577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5246255" y="4210641"/>
            <a:ext cx="2982" cy="88915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Picture 40" descr="firewall.png"/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13" y="3346659"/>
            <a:ext cx="706887" cy="70688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27767" y="3653161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1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pic>
        <p:nvPicPr>
          <p:cNvPr id="141" name="Picture 20" descr="ICON_NetSwitch_LG_Q4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79549" y="3021625"/>
            <a:ext cx="2294897" cy="115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79779" y="4283306"/>
            <a:ext cx="327993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Traditional Firewall Rule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Mgt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 &amp; Operations</a:t>
            </a:r>
          </a:p>
          <a:p>
            <a:pPr algn="ctr" defTabSz="914400"/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Firewalls (2 – 100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Gbps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903894" y="5678264"/>
            <a:ext cx="327993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Traditional Firewall Rule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Mgt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 &amp; Operations</a:t>
            </a:r>
          </a:p>
          <a:p>
            <a:pPr algn="ctr" defTabSz="914400"/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Virtual Firewalls (1 – 3 </a:t>
            </a:r>
            <a:r>
              <a:rPr lang="en-US" sz="1200" b="1" dirty="0" err="1" smtClean="0">
                <a:solidFill>
                  <a:srgbClr val="3A3A3A"/>
                </a:solidFill>
                <a:latin typeface="Arial"/>
                <a:ea typeface="ＭＳ Ｐゴシック"/>
              </a:rPr>
              <a:t>Gbps</a:t>
            </a:r>
            <a:r>
              <a:rPr lang="en-US" sz="12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348204" y="5317428"/>
            <a:ext cx="253957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sz="2400" b="1" dirty="0" smtClean="0">
                <a:solidFill>
                  <a:srgbClr val="0095D3"/>
                </a:solidFill>
                <a:latin typeface="Arial"/>
                <a:ea typeface="ＭＳ Ｐゴシック"/>
              </a:rPr>
              <a:t>Virtual Firewalls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10826" y="3893608"/>
            <a:ext cx="283638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sz="2400" b="1" dirty="0" smtClean="0">
                <a:solidFill>
                  <a:srgbClr val="0095D3"/>
                </a:solidFill>
                <a:latin typeface="Arial"/>
                <a:ea typeface="ＭＳ Ｐゴシック"/>
              </a:rPr>
              <a:t>Physical Firewalls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879857" y="3103461"/>
            <a:ext cx="350213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sz="2400" b="1" dirty="0" smtClean="0">
                <a:solidFill>
                  <a:srgbClr val="0095D3"/>
                </a:solidFill>
                <a:latin typeface="Arial"/>
                <a:ea typeface="ＭＳ Ｐゴシック"/>
              </a:rPr>
              <a:t>Distributed Firewalling</a:t>
            </a:r>
          </a:p>
        </p:txBody>
      </p:sp>
      <p:cxnSp>
        <p:nvCxnSpPr>
          <p:cNvPr id="152" name="Straight Connector 151"/>
          <p:cNvCxnSpPr/>
          <p:nvPr/>
        </p:nvCxnSpPr>
        <p:spPr bwMode="auto">
          <a:xfrm flipV="1">
            <a:off x="5218967" y="3536396"/>
            <a:ext cx="366765" cy="16509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>
                <a:alpha val="7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 flipH="1" flipV="1">
            <a:off x="4835690" y="3524775"/>
            <a:ext cx="390857" cy="17671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>
                <a:alpha val="6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5210269" y="3684526"/>
            <a:ext cx="0" cy="327388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>
                    <a:alpha val="31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Left Arrow 161"/>
          <p:cNvSpPr/>
          <p:nvPr/>
        </p:nvSpPr>
        <p:spPr>
          <a:xfrm>
            <a:off x="6384367" y="993129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Left Arrow 162"/>
          <p:cNvSpPr/>
          <p:nvPr/>
        </p:nvSpPr>
        <p:spPr>
          <a:xfrm>
            <a:off x="6484576" y="1032443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4" name="Left Arrow 163"/>
          <p:cNvSpPr/>
          <p:nvPr/>
        </p:nvSpPr>
        <p:spPr>
          <a:xfrm>
            <a:off x="6576086" y="1080456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7" name="Left Arrow 136"/>
          <p:cNvSpPr/>
          <p:nvPr/>
        </p:nvSpPr>
        <p:spPr>
          <a:xfrm flipH="1">
            <a:off x="10966012" y="2965902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8" name="Left Arrow 137"/>
          <p:cNvSpPr/>
          <p:nvPr/>
        </p:nvSpPr>
        <p:spPr>
          <a:xfrm flipH="1">
            <a:off x="11082802" y="3011471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0" name="Left Arrow 139"/>
          <p:cNvSpPr/>
          <p:nvPr/>
        </p:nvSpPr>
        <p:spPr>
          <a:xfrm flipH="1">
            <a:off x="11175853" y="3068909"/>
            <a:ext cx="574103" cy="878590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</a:gsLst>
            <a:lin ang="1500000" scaled="0"/>
            <a:tileRect/>
          </a:gradFill>
          <a:ln>
            <a:noFill/>
          </a:ln>
          <a:effectLst/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2" name="Picture 141" descr="firewall.png"/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0" y="3080841"/>
            <a:ext cx="706887" cy="7068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88346" y="828977"/>
            <a:ext cx="1435861" cy="1771199"/>
            <a:chOff x="7088346" y="828977"/>
            <a:chExt cx="1435861" cy="1771199"/>
          </a:xfrm>
        </p:grpSpPr>
        <p:pic>
          <p:nvPicPr>
            <p:cNvPr id="44" name="Picture 357" descr="ICON_NIC_Q3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8135338" y="2049522"/>
              <a:ext cx="261268" cy="30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84" descr="ICON_Server_Rack_Q308"/>
            <p:cNvPicPr>
              <a:picLocks noChangeAspect="1" noChangeArrowheads="1"/>
            </p:cNvPicPr>
            <p:nvPr/>
          </p:nvPicPr>
          <p:blipFill>
            <a:blip r:embed="rId4">
              <a:alphaModFix amt="48000"/>
            </a:blip>
            <a:srcRect/>
            <a:stretch>
              <a:fillRect/>
            </a:stretch>
          </p:blipFill>
          <p:spPr bwMode="auto">
            <a:xfrm>
              <a:off x="7112685" y="1764549"/>
              <a:ext cx="1345088" cy="835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>
              <a:fillRect/>
            </a:stretch>
          </p:blipFill>
          <p:spPr bwMode="auto">
            <a:xfrm>
              <a:off x="7129340" y="1118634"/>
              <a:ext cx="1308411" cy="1142072"/>
            </a:xfrm>
            <a:prstGeom prst="rect">
              <a:avLst/>
            </a:prstGeom>
            <a:noFill/>
          </p:spPr>
        </p:pic>
        <p:cxnSp>
          <p:nvCxnSpPr>
            <p:cNvPr id="47" name="Straight Connector 46"/>
            <p:cNvCxnSpPr/>
            <p:nvPr/>
          </p:nvCxnSpPr>
          <p:spPr bwMode="auto">
            <a:xfrm flipH="1">
              <a:off x="7783546" y="982372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7208053" y="2197759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Host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V="1">
              <a:off x="7804673" y="941065"/>
              <a:ext cx="594329" cy="26488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7510393" y="828977"/>
              <a:ext cx="536749" cy="468512"/>
            </a:xfrm>
            <a:prstGeom prst="rect">
              <a:avLst/>
            </a:prstGeom>
            <a:noFill/>
          </p:spPr>
        </p:pic>
        <p:pic>
          <p:nvPicPr>
            <p:cNvPr id="5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188861" y="97385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7145366" y="115871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5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40144" y="97389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8008936" y="1170326"/>
              <a:ext cx="515271" cy="215444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914400">
                <a:defRPr/>
              </a:pPr>
              <a:r>
                <a:rPr lang="en-US" sz="800" b="1" kern="0" dirty="0" smtClean="0">
                  <a:solidFill>
                    <a:srgbClr val="333333"/>
                  </a:solidFill>
                  <a:latin typeface="Calibri"/>
                  <a:ea typeface="ＭＳ Ｐゴシック"/>
                </a:rPr>
                <a:t>VM</a:t>
              </a:r>
            </a:p>
          </p:txBody>
        </p:sp>
        <p:pic>
          <p:nvPicPr>
            <p:cNvPr id="5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501077" y="1116256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7472803" y="1292650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3" name="Picture 2" descr="04_ISO_Icon_NSX_Firewall_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067" y="1831680"/>
              <a:ext cx="527398" cy="334799"/>
            </a:xfrm>
            <a:prstGeom prst="rect">
              <a:avLst/>
            </a:prstGeom>
          </p:spPr>
        </p:pic>
        <p:pic>
          <p:nvPicPr>
            <p:cNvPr id="5" name="Picture 4" descr="04_ISO_Icon_NSX_Firewall_R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261" y="1555200"/>
              <a:ext cx="527398" cy="334799"/>
            </a:xfrm>
            <a:prstGeom prst="rect">
              <a:avLst/>
            </a:prstGeom>
          </p:spPr>
        </p:pic>
        <p:pic>
          <p:nvPicPr>
            <p:cNvPr id="7" name="Picture 6" descr="04_ISO_Icon_NSX_Firewall_DB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16" y="1693440"/>
              <a:ext cx="527398" cy="334799"/>
            </a:xfrm>
            <a:prstGeom prst="rect">
              <a:avLst/>
            </a:prstGeom>
          </p:spPr>
        </p:pic>
        <p:pic>
          <p:nvPicPr>
            <p:cNvPr id="10" name="Picture 9" descr="15_ISO_Icon_Generic_PhysicalFirewall.png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208" y="1675500"/>
              <a:ext cx="527398" cy="334799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 bwMode="auto">
            <a:xfrm flipV="1">
              <a:off x="7791995" y="1397225"/>
              <a:ext cx="647784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H="1" flipV="1">
              <a:off x="7140631" y="1397225"/>
              <a:ext cx="644943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H="1">
              <a:off x="7790045" y="1683413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7088346" y="1562236"/>
              <a:ext cx="7360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Hypervisor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957799" y="1206017"/>
            <a:ext cx="1435861" cy="1771199"/>
            <a:chOff x="7088346" y="828977"/>
            <a:chExt cx="1435861" cy="1771199"/>
          </a:xfrm>
        </p:grpSpPr>
        <p:pic>
          <p:nvPicPr>
            <p:cNvPr id="147" name="Picture 357" descr="ICON_NIC_Q3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8135338" y="2049522"/>
              <a:ext cx="261268" cy="30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384" descr="ICON_Server_Rack_Q308"/>
            <p:cNvPicPr>
              <a:picLocks noChangeAspect="1" noChangeArrowheads="1"/>
            </p:cNvPicPr>
            <p:nvPr/>
          </p:nvPicPr>
          <p:blipFill>
            <a:blip r:embed="rId4">
              <a:alphaModFix amt="48000"/>
            </a:blip>
            <a:srcRect/>
            <a:stretch>
              <a:fillRect/>
            </a:stretch>
          </p:blipFill>
          <p:spPr bwMode="auto">
            <a:xfrm>
              <a:off x="7112685" y="1764549"/>
              <a:ext cx="1345088" cy="835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>
              <a:fillRect/>
            </a:stretch>
          </p:blipFill>
          <p:spPr bwMode="auto">
            <a:xfrm>
              <a:off x="7129340" y="1118634"/>
              <a:ext cx="1308411" cy="1142072"/>
            </a:xfrm>
            <a:prstGeom prst="rect">
              <a:avLst/>
            </a:prstGeom>
            <a:noFill/>
          </p:spPr>
        </p:pic>
        <p:cxnSp>
          <p:nvCxnSpPr>
            <p:cNvPr id="153" name="Straight Connector 152"/>
            <p:cNvCxnSpPr/>
            <p:nvPr/>
          </p:nvCxnSpPr>
          <p:spPr bwMode="auto">
            <a:xfrm flipH="1">
              <a:off x="7783546" y="982372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7208053" y="2197759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Host</a:t>
              </a:r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V="1">
              <a:off x="7804673" y="941065"/>
              <a:ext cx="594329" cy="26488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5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7510393" y="828977"/>
              <a:ext cx="536749" cy="468512"/>
            </a:xfrm>
            <a:prstGeom prst="rect">
              <a:avLst/>
            </a:prstGeom>
            <a:noFill/>
          </p:spPr>
        </p:pic>
        <p:pic>
          <p:nvPicPr>
            <p:cNvPr id="159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188861" y="97385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60" name="TextBox 159"/>
            <p:cNvSpPr txBox="1"/>
            <p:nvPr/>
          </p:nvSpPr>
          <p:spPr>
            <a:xfrm>
              <a:off x="7145366" y="115871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6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40144" y="97389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65" name="TextBox 164"/>
            <p:cNvSpPr txBox="1"/>
            <p:nvPr/>
          </p:nvSpPr>
          <p:spPr>
            <a:xfrm>
              <a:off x="8008936" y="1170326"/>
              <a:ext cx="515271" cy="215444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914400">
                <a:defRPr/>
              </a:pPr>
              <a:r>
                <a:rPr lang="en-US" sz="800" b="1" kern="0" dirty="0" smtClean="0">
                  <a:solidFill>
                    <a:srgbClr val="333333"/>
                  </a:solidFill>
                  <a:latin typeface="Calibri"/>
                  <a:ea typeface="ＭＳ Ｐゴシック"/>
                </a:rPr>
                <a:t>VM</a:t>
              </a:r>
            </a:p>
          </p:txBody>
        </p:sp>
        <p:pic>
          <p:nvPicPr>
            <p:cNvPr id="16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501077" y="1116256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67" name="TextBox 166"/>
            <p:cNvSpPr txBox="1"/>
            <p:nvPr/>
          </p:nvSpPr>
          <p:spPr>
            <a:xfrm>
              <a:off x="7472803" y="1292650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68" name="Picture 167" descr="04_ISO_Icon_NSX_Firewall_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067" y="1831680"/>
              <a:ext cx="527398" cy="334799"/>
            </a:xfrm>
            <a:prstGeom prst="rect">
              <a:avLst/>
            </a:prstGeom>
          </p:spPr>
        </p:pic>
        <p:pic>
          <p:nvPicPr>
            <p:cNvPr id="169" name="Picture 168" descr="04_ISO_Icon_NSX_Firewall_R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261" y="1555200"/>
              <a:ext cx="527398" cy="334799"/>
            </a:xfrm>
            <a:prstGeom prst="rect">
              <a:avLst/>
            </a:prstGeom>
          </p:spPr>
        </p:pic>
        <p:pic>
          <p:nvPicPr>
            <p:cNvPr id="170" name="Picture 169" descr="04_ISO_Icon_NSX_Firewall_DB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16" y="1693440"/>
              <a:ext cx="527398" cy="334799"/>
            </a:xfrm>
            <a:prstGeom prst="rect">
              <a:avLst/>
            </a:prstGeom>
          </p:spPr>
        </p:pic>
        <p:pic>
          <p:nvPicPr>
            <p:cNvPr id="171" name="Picture 170" descr="15_ISO_Icon_Generic_PhysicalFirewall.png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208" y="1675500"/>
              <a:ext cx="527398" cy="334799"/>
            </a:xfrm>
            <a:prstGeom prst="rect">
              <a:avLst/>
            </a:prstGeom>
          </p:spPr>
        </p:pic>
        <p:cxnSp>
          <p:nvCxnSpPr>
            <p:cNvPr id="172" name="Straight Connector 171"/>
            <p:cNvCxnSpPr/>
            <p:nvPr/>
          </p:nvCxnSpPr>
          <p:spPr bwMode="auto">
            <a:xfrm flipV="1">
              <a:off x="7791995" y="1397225"/>
              <a:ext cx="647784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7140631" y="1397225"/>
              <a:ext cx="644943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7790045" y="1683413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5" name="TextBox 174"/>
            <p:cNvSpPr txBox="1"/>
            <p:nvPr/>
          </p:nvSpPr>
          <p:spPr>
            <a:xfrm>
              <a:off x="7088346" y="1562236"/>
              <a:ext cx="7360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Hypervisor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8835892" y="1600337"/>
            <a:ext cx="1435861" cy="1771199"/>
            <a:chOff x="7088346" y="828977"/>
            <a:chExt cx="1435861" cy="1771199"/>
          </a:xfrm>
        </p:grpSpPr>
        <p:pic>
          <p:nvPicPr>
            <p:cNvPr id="177" name="Picture 357" descr="ICON_NIC_Q3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8135338" y="2049522"/>
              <a:ext cx="261268" cy="30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Picture 384" descr="ICON_Server_Rack_Q308"/>
            <p:cNvPicPr>
              <a:picLocks noChangeAspect="1" noChangeArrowheads="1"/>
            </p:cNvPicPr>
            <p:nvPr/>
          </p:nvPicPr>
          <p:blipFill>
            <a:blip r:embed="rId4">
              <a:alphaModFix amt="48000"/>
            </a:blip>
            <a:srcRect/>
            <a:stretch>
              <a:fillRect/>
            </a:stretch>
          </p:blipFill>
          <p:spPr bwMode="auto">
            <a:xfrm>
              <a:off x="7112685" y="1764549"/>
              <a:ext cx="1345088" cy="835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>
              <a:fillRect/>
            </a:stretch>
          </p:blipFill>
          <p:spPr bwMode="auto">
            <a:xfrm>
              <a:off x="7129340" y="1118634"/>
              <a:ext cx="1308411" cy="1142072"/>
            </a:xfrm>
            <a:prstGeom prst="rect">
              <a:avLst/>
            </a:prstGeom>
            <a:noFill/>
          </p:spPr>
        </p:pic>
        <p:cxnSp>
          <p:nvCxnSpPr>
            <p:cNvPr id="180" name="Straight Connector 179"/>
            <p:cNvCxnSpPr/>
            <p:nvPr/>
          </p:nvCxnSpPr>
          <p:spPr bwMode="auto">
            <a:xfrm flipH="1">
              <a:off x="7783546" y="982372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1" name="TextBox 180"/>
            <p:cNvSpPr txBox="1"/>
            <p:nvPr/>
          </p:nvSpPr>
          <p:spPr>
            <a:xfrm>
              <a:off x="7208053" y="2197759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Host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 bwMode="auto">
            <a:xfrm flipV="1">
              <a:off x="7804673" y="941065"/>
              <a:ext cx="594329" cy="26488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3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7510393" y="828977"/>
              <a:ext cx="536749" cy="468512"/>
            </a:xfrm>
            <a:prstGeom prst="rect">
              <a:avLst/>
            </a:prstGeom>
            <a:noFill/>
          </p:spPr>
        </p:pic>
        <p:pic>
          <p:nvPicPr>
            <p:cNvPr id="184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188861" y="97385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85" name="TextBox 184"/>
            <p:cNvSpPr txBox="1"/>
            <p:nvPr/>
          </p:nvSpPr>
          <p:spPr>
            <a:xfrm>
              <a:off x="7145366" y="115871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8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40144" y="97389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87" name="TextBox 186"/>
            <p:cNvSpPr txBox="1"/>
            <p:nvPr/>
          </p:nvSpPr>
          <p:spPr>
            <a:xfrm>
              <a:off x="8008936" y="1170326"/>
              <a:ext cx="515271" cy="215444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914400">
                <a:defRPr/>
              </a:pPr>
              <a:r>
                <a:rPr lang="en-US" sz="800" b="1" kern="0" dirty="0" smtClean="0">
                  <a:solidFill>
                    <a:srgbClr val="333333"/>
                  </a:solidFill>
                  <a:latin typeface="Calibri"/>
                  <a:ea typeface="ＭＳ Ｐゴシック"/>
                </a:rPr>
                <a:t>VM</a:t>
              </a:r>
            </a:p>
          </p:txBody>
        </p:sp>
        <p:pic>
          <p:nvPicPr>
            <p:cNvPr id="18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501077" y="1116256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189" name="TextBox 188"/>
            <p:cNvSpPr txBox="1"/>
            <p:nvPr/>
          </p:nvSpPr>
          <p:spPr>
            <a:xfrm>
              <a:off x="7472803" y="1292650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190" name="Picture 189" descr="04_ISO_Icon_NSX_Firewall_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067" y="1831680"/>
              <a:ext cx="527398" cy="334799"/>
            </a:xfrm>
            <a:prstGeom prst="rect">
              <a:avLst/>
            </a:prstGeom>
          </p:spPr>
        </p:pic>
        <p:pic>
          <p:nvPicPr>
            <p:cNvPr id="191" name="Picture 190" descr="04_ISO_Icon_NSX_Firewall_R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261" y="1555200"/>
              <a:ext cx="527398" cy="334799"/>
            </a:xfrm>
            <a:prstGeom prst="rect">
              <a:avLst/>
            </a:prstGeom>
          </p:spPr>
        </p:pic>
        <p:pic>
          <p:nvPicPr>
            <p:cNvPr id="192" name="Picture 191" descr="04_ISO_Icon_NSX_Firewall_DB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16" y="1693440"/>
              <a:ext cx="527398" cy="334799"/>
            </a:xfrm>
            <a:prstGeom prst="rect">
              <a:avLst/>
            </a:prstGeom>
          </p:spPr>
        </p:pic>
        <p:pic>
          <p:nvPicPr>
            <p:cNvPr id="193" name="Picture 192" descr="15_ISO_Icon_Generic_PhysicalFirewall.png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208" y="1675500"/>
              <a:ext cx="527398" cy="334799"/>
            </a:xfrm>
            <a:prstGeom prst="rect">
              <a:avLst/>
            </a:prstGeom>
          </p:spPr>
        </p:pic>
        <p:cxnSp>
          <p:nvCxnSpPr>
            <p:cNvPr id="194" name="Straight Connector 193"/>
            <p:cNvCxnSpPr/>
            <p:nvPr/>
          </p:nvCxnSpPr>
          <p:spPr bwMode="auto">
            <a:xfrm flipV="1">
              <a:off x="7791995" y="1397225"/>
              <a:ext cx="647784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7140631" y="1397225"/>
              <a:ext cx="644943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7790045" y="1683413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7" name="TextBox 196"/>
            <p:cNvSpPr txBox="1"/>
            <p:nvPr/>
          </p:nvSpPr>
          <p:spPr>
            <a:xfrm>
              <a:off x="7088346" y="1562236"/>
              <a:ext cx="7360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Hypervisor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9713985" y="1994657"/>
            <a:ext cx="1435861" cy="1771199"/>
            <a:chOff x="7088346" y="828977"/>
            <a:chExt cx="1435861" cy="1771199"/>
          </a:xfrm>
        </p:grpSpPr>
        <p:pic>
          <p:nvPicPr>
            <p:cNvPr id="199" name="Picture 357" descr="ICON_NIC_Q3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8135338" y="2049522"/>
              <a:ext cx="261268" cy="30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0" name="Picture 384" descr="ICON_Server_Rack_Q308"/>
            <p:cNvPicPr>
              <a:picLocks noChangeAspect="1" noChangeArrowheads="1"/>
            </p:cNvPicPr>
            <p:nvPr/>
          </p:nvPicPr>
          <p:blipFill>
            <a:blip r:embed="rId4">
              <a:alphaModFix amt="48000"/>
            </a:blip>
            <a:srcRect/>
            <a:stretch>
              <a:fillRect/>
            </a:stretch>
          </p:blipFill>
          <p:spPr bwMode="auto">
            <a:xfrm>
              <a:off x="7112685" y="1764549"/>
              <a:ext cx="1345088" cy="835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>
              <a:fillRect/>
            </a:stretch>
          </p:blipFill>
          <p:spPr bwMode="auto">
            <a:xfrm>
              <a:off x="7129340" y="1118634"/>
              <a:ext cx="1308411" cy="1142072"/>
            </a:xfrm>
            <a:prstGeom prst="rect">
              <a:avLst/>
            </a:prstGeom>
            <a:noFill/>
          </p:spPr>
        </p:pic>
        <p:cxnSp>
          <p:nvCxnSpPr>
            <p:cNvPr id="202" name="Straight Connector 201"/>
            <p:cNvCxnSpPr/>
            <p:nvPr/>
          </p:nvCxnSpPr>
          <p:spPr bwMode="auto">
            <a:xfrm flipH="1">
              <a:off x="7783546" y="982372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3" name="TextBox 202"/>
            <p:cNvSpPr txBox="1"/>
            <p:nvPr/>
          </p:nvSpPr>
          <p:spPr>
            <a:xfrm>
              <a:off x="7208053" y="2197759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Host</a:t>
              </a: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 flipV="1">
              <a:off x="7804673" y="941065"/>
              <a:ext cx="594329" cy="26488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rgbClr val="FF7114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7510393" y="828977"/>
              <a:ext cx="536749" cy="468512"/>
            </a:xfrm>
            <a:prstGeom prst="rect">
              <a:avLst/>
            </a:prstGeom>
            <a:noFill/>
          </p:spPr>
        </p:pic>
        <p:pic>
          <p:nvPicPr>
            <p:cNvPr id="20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188861" y="97385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207" name="TextBox 206"/>
            <p:cNvSpPr txBox="1"/>
            <p:nvPr/>
          </p:nvSpPr>
          <p:spPr>
            <a:xfrm>
              <a:off x="7145366" y="1158714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20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840144" y="973892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209" name="TextBox 208"/>
            <p:cNvSpPr txBox="1"/>
            <p:nvPr/>
          </p:nvSpPr>
          <p:spPr>
            <a:xfrm>
              <a:off x="8008936" y="1170326"/>
              <a:ext cx="515271" cy="215444"/>
            </a:xfrm>
            <a:prstGeom prst="rect">
              <a:avLst/>
            </a:prstGeom>
            <a:noFill/>
            <a:scene3d>
              <a:camera prst="orthographicFront">
                <a:rot lat="19800000" lon="1800000" rev="120000"/>
              </a:camera>
              <a:lightRig rig="threePt" dir="t"/>
            </a:scene3d>
            <a:sp3d z="38100"/>
          </p:spPr>
          <p:txBody>
            <a:bodyPr wrap="square" rtlCol="0">
              <a:spAutoFit/>
              <a:scene3d>
                <a:camera prst="isometricOffAxis2Top">
                  <a:rot lat="19800000" lon="1800000" rev="120000"/>
                </a:camera>
                <a:lightRig rig="threePt" dir="t"/>
              </a:scene3d>
              <a:sp3d/>
            </a:bodyPr>
            <a:lstStyle/>
            <a:p>
              <a:pPr algn="ctr" defTabSz="914400">
                <a:defRPr/>
              </a:pPr>
              <a:r>
                <a:rPr lang="en-US" sz="800" b="1" kern="0" dirty="0" smtClean="0">
                  <a:solidFill>
                    <a:srgbClr val="333333"/>
                  </a:solidFill>
                  <a:latin typeface="Calibri"/>
                  <a:ea typeface="ＭＳ Ｐゴシック"/>
                </a:rPr>
                <a:t>VM</a:t>
              </a:r>
            </a:p>
          </p:txBody>
        </p:sp>
        <p:pic>
          <p:nvPicPr>
            <p:cNvPr id="21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501077" y="1116256"/>
              <a:ext cx="536749" cy="468512"/>
            </a:xfrm>
            <a:prstGeom prst="rect">
              <a:avLst/>
            </a:prstGeom>
            <a:noFill/>
          </p:spPr>
        </p:pic>
        <p:sp>
          <p:nvSpPr>
            <p:cNvPr id="211" name="TextBox 210"/>
            <p:cNvSpPr txBox="1"/>
            <p:nvPr/>
          </p:nvSpPr>
          <p:spPr>
            <a:xfrm>
              <a:off x="7472803" y="1292650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  <p:pic>
          <p:nvPicPr>
            <p:cNvPr id="212" name="Picture 211" descr="04_ISO_Icon_NSX_Firewall_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067" y="1831680"/>
              <a:ext cx="527398" cy="334799"/>
            </a:xfrm>
            <a:prstGeom prst="rect">
              <a:avLst/>
            </a:prstGeom>
          </p:spPr>
        </p:pic>
        <p:pic>
          <p:nvPicPr>
            <p:cNvPr id="213" name="Picture 212" descr="04_ISO_Icon_NSX_Firewall_R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261" y="1555200"/>
              <a:ext cx="527398" cy="334799"/>
            </a:xfrm>
            <a:prstGeom prst="rect">
              <a:avLst/>
            </a:prstGeom>
          </p:spPr>
        </p:pic>
        <p:pic>
          <p:nvPicPr>
            <p:cNvPr id="214" name="Picture 213" descr="04_ISO_Icon_NSX_Firewall_DB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16" y="1693440"/>
              <a:ext cx="527398" cy="334799"/>
            </a:xfrm>
            <a:prstGeom prst="rect">
              <a:avLst/>
            </a:prstGeom>
          </p:spPr>
        </p:pic>
        <p:pic>
          <p:nvPicPr>
            <p:cNvPr id="215" name="Picture 214" descr="15_ISO_Icon_Generic_PhysicalFirewall.png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208" y="1675500"/>
              <a:ext cx="527398" cy="334799"/>
            </a:xfrm>
            <a:prstGeom prst="rect">
              <a:avLst/>
            </a:prstGeom>
          </p:spPr>
        </p:pic>
        <p:cxnSp>
          <p:nvCxnSpPr>
            <p:cNvPr id="216" name="Straight Connector 215"/>
            <p:cNvCxnSpPr/>
            <p:nvPr/>
          </p:nvCxnSpPr>
          <p:spPr bwMode="auto">
            <a:xfrm flipV="1">
              <a:off x="7791995" y="1397225"/>
              <a:ext cx="647784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 flipH="1" flipV="1">
              <a:off x="7140631" y="1397225"/>
              <a:ext cx="644943" cy="291595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 flipH="1">
              <a:off x="7790045" y="1683413"/>
              <a:ext cx="1951" cy="581628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4000"/>
                    </a:schemeClr>
                  </a:gs>
                  <a:gs pos="48000">
                    <a:schemeClr val="bg1"/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9" name="TextBox 218"/>
            <p:cNvSpPr txBox="1"/>
            <p:nvPr/>
          </p:nvSpPr>
          <p:spPr>
            <a:xfrm>
              <a:off x="7088346" y="1562236"/>
              <a:ext cx="7360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8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Hypervisor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94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NSX Distributed </a:t>
            </a:r>
            <a:r>
              <a:rPr lang="en-US" dirty="0" smtClean="0"/>
              <a:t>Firewalling </a:t>
            </a:r>
            <a:r>
              <a:rPr lang="en-US" dirty="0"/>
              <a:t>Performance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37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68790" y="5511389"/>
            <a:ext cx="3018622" cy="41864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/>
              <a:t>20Gbps Per Host of Firewall Performance</a:t>
            </a:r>
          </a:p>
          <a:p>
            <a:pPr algn="ctr">
              <a:lnSpc>
                <a:spcPct val="90000"/>
              </a:lnSpc>
            </a:pPr>
            <a:r>
              <a:rPr lang="en-US" i="1" dirty="0"/>
              <a:t>w</a:t>
            </a:r>
            <a:r>
              <a:rPr lang="en-US" i="1" dirty="0" smtClean="0"/>
              <a:t>ith Negligible CPU Impact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81" y="1799004"/>
            <a:ext cx="6876884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NSX Distributed Firewalling Performance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274" y="1635960"/>
            <a:ext cx="5563203" cy="3183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5564" y="4819641"/>
            <a:ext cx="3018622" cy="41864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/>
              <a:t>80K CPS with 100+ Rules per Host</a:t>
            </a:r>
          </a:p>
          <a:p>
            <a:pPr algn="ctr">
              <a:lnSpc>
                <a:spcPct val="90000"/>
              </a:lnSpc>
            </a:pPr>
            <a:endParaRPr lang="en-US" i="1" dirty="0"/>
          </a:p>
          <a:p>
            <a:pPr algn="ctr">
              <a:lnSpc>
                <a:spcPct val="90000"/>
              </a:lnSpc>
            </a:pPr>
            <a:r>
              <a:rPr lang="en-US" i="1" dirty="0" smtClean="0"/>
              <a:t>A Typical Virtual Appliance does ~6K CPS per VM</a:t>
            </a:r>
            <a:br>
              <a:rPr lang="en-US" i="1" dirty="0" smtClean="0"/>
            </a:br>
            <a:r>
              <a:rPr lang="en-US" i="1" dirty="0" smtClean="0"/>
              <a:t>A Physical Appliance performs 300K – 400K CPS per appliance</a:t>
            </a:r>
          </a:p>
        </p:txBody>
      </p:sp>
    </p:spTree>
    <p:extLst>
      <p:ext uri="{BB962C8B-B14F-4D97-AF65-F5344CB8AC3E}">
        <p14:creationId xmlns:p14="http://schemas.microsoft.com/office/powerpoint/2010/main" val="390022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Platform – Native Security Capabilities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39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357" descr="ICON_NIC_Q3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188676" y="4221137"/>
            <a:ext cx="516661" cy="6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84" descr="ICON_Server_Rack_Q308"/>
          <p:cNvPicPr>
            <a:picLocks noChangeAspect="1" noChangeArrowheads="1"/>
          </p:cNvPicPr>
          <p:nvPr/>
        </p:nvPicPr>
        <p:blipFill>
          <a:blip r:embed="rId4">
            <a:alphaModFix amt="48000"/>
          </a:blip>
          <a:srcRect/>
          <a:stretch>
            <a:fillRect/>
          </a:stretch>
        </p:blipFill>
        <p:spPr bwMode="auto">
          <a:xfrm>
            <a:off x="1217612" y="3657600"/>
            <a:ext cx="2569091" cy="15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1199296" y="2380290"/>
            <a:ext cx="2587407" cy="2258467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2493000" y="2110829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9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144" y="2800775"/>
            <a:ext cx="2403427" cy="15813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45515" y="3939117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2731" y="4479483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Host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534778" y="2029143"/>
            <a:ext cx="1175296" cy="5238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418012" y="1524000"/>
            <a:ext cx="6705600" cy="457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US" sz="2000" b="1" dirty="0" smtClean="0">
                <a:solidFill>
                  <a:srgbClr val="717074"/>
                </a:solidFill>
                <a:latin typeface="Arial"/>
              </a:rPr>
              <a:t>Hypervisor-based, in kernel distributed firewalling</a:t>
            </a:r>
          </a:p>
          <a:p>
            <a:pPr marL="285750" indent="-285750" defTabSz="9144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717074"/>
                </a:solidFill>
                <a:latin typeface="Arial"/>
              </a:rPr>
              <a:t>High throughput rates on a per hypervisor basis</a:t>
            </a:r>
          </a:p>
          <a:p>
            <a:pPr marL="285750" indent="-285750" defTabSz="9144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717074"/>
                </a:solidFill>
                <a:latin typeface="Arial"/>
              </a:rPr>
              <a:t>Every hypervisor adds additional east-west firewalling capacity</a:t>
            </a:r>
          </a:p>
          <a:p>
            <a:pPr marL="285750" indent="-285750" defTabSz="9144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717074"/>
                </a:solidFill>
                <a:latin typeface="Arial"/>
              </a:rPr>
              <a:t>Native feature of the VMware NSX platform</a:t>
            </a:r>
          </a:p>
          <a:p>
            <a:pPr defTabSz="914400">
              <a:lnSpc>
                <a:spcPct val="110000"/>
              </a:lnSpc>
            </a:pPr>
            <a:endParaRPr lang="en-US" sz="2000" dirty="0" smtClean="0">
              <a:solidFill>
                <a:srgbClr val="717074"/>
              </a:solidFill>
              <a:latin typeface="Arial"/>
            </a:endParaRPr>
          </a:p>
          <a:p>
            <a:pPr defTabSz="914400">
              <a:lnSpc>
                <a:spcPct val="110000"/>
              </a:lnSpc>
            </a:pPr>
            <a:r>
              <a:rPr lang="en-US" sz="2000" b="1" dirty="0">
                <a:solidFill>
                  <a:srgbClr val="717074"/>
                </a:solidFill>
                <a:latin typeface="Arial"/>
              </a:rPr>
              <a:t>Platform-based </a:t>
            </a:r>
            <a:r>
              <a:rPr lang="en-US" sz="2000" b="1" dirty="0" smtClean="0">
                <a:solidFill>
                  <a:srgbClr val="717074"/>
                </a:solidFill>
                <a:latin typeface="Arial"/>
              </a:rPr>
              <a:t>automation</a:t>
            </a:r>
          </a:p>
          <a:p>
            <a:pPr marL="285750" indent="-285750" defTabSz="9144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717074"/>
                </a:solidFill>
                <a:latin typeface="Arial"/>
              </a:rPr>
              <a:t>Automated provisioning and workload adds/moves/changes</a:t>
            </a:r>
          </a:p>
          <a:p>
            <a:pPr marL="285750" indent="-285750" defTabSz="9144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717074"/>
                </a:solidFill>
                <a:latin typeface="Arial"/>
              </a:rPr>
              <a:t>Accurate firewall policies follow workloads as they move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22412" y="5486400"/>
            <a:ext cx="2057400" cy="533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b="1" dirty="0" smtClean="0">
                <a:solidFill>
                  <a:srgbClr val="0095D3"/>
                </a:solidFill>
                <a:latin typeface="Arial"/>
              </a:rPr>
              <a:t>20 </a:t>
            </a:r>
            <a:r>
              <a:rPr lang="en-US" b="1" dirty="0" err="1" smtClean="0">
                <a:solidFill>
                  <a:srgbClr val="0095D3"/>
                </a:solidFill>
                <a:latin typeface="Arial"/>
              </a:rPr>
              <a:t>Gbps</a:t>
            </a:r>
            <a:r>
              <a:rPr lang="en-US" b="1" dirty="0" smtClean="0">
                <a:solidFill>
                  <a:srgbClr val="0095D3"/>
                </a:solidFill>
                <a:latin typeface="Arial"/>
              </a:rPr>
              <a:t> Firewalling</a:t>
            </a:r>
          </a:p>
          <a:p>
            <a:pPr defTabSz="914400">
              <a:lnSpc>
                <a:spcPct val="90000"/>
              </a:lnSpc>
            </a:pPr>
            <a:r>
              <a:rPr lang="en-US" b="1" dirty="0" smtClean="0">
                <a:solidFill>
                  <a:srgbClr val="0095D3"/>
                </a:solidFill>
                <a:latin typeface="Arial"/>
              </a:rPr>
              <a:t>throughput per host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08612" y="4876800"/>
            <a:ext cx="49530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200" b="1" dirty="0" smtClean="0">
                <a:solidFill>
                  <a:srgbClr val="0095D3"/>
                </a:solidFill>
                <a:latin typeface="Arial"/>
              </a:rPr>
              <a:t>Data center micro-segmentation</a:t>
            </a:r>
          </a:p>
          <a:p>
            <a:pPr algn="ctr" defTabSz="914400">
              <a:lnSpc>
                <a:spcPct val="90000"/>
              </a:lnSpc>
            </a:pPr>
            <a:r>
              <a:rPr lang="en-US" sz="3200" b="1" dirty="0" smtClean="0">
                <a:solidFill>
                  <a:srgbClr val="0095D3"/>
                </a:solidFill>
                <a:latin typeface="Arial"/>
              </a:rPr>
              <a:t>becomes operationally feasible</a:t>
            </a:r>
          </a:p>
        </p:txBody>
      </p:sp>
      <p:pic>
        <p:nvPicPr>
          <p:cNvPr id="33" name="Picture 32" descr="04_ISO_Icon_NSX_Firewall_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61" y="3585600"/>
            <a:ext cx="947104" cy="709714"/>
          </a:xfrm>
          <a:prstGeom prst="rect">
            <a:avLst/>
          </a:prstGeom>
        </p:spPr>
      </p:pic>
      <p:pic>
        <p:nvPicPr>
          <p:cNvPr id="34" name="Picture 33" descr="04_ISO_Icon_NSX_Firewall_R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0" y="2972160"/>
            <a:ext cx="1011320" cy="719759"/>
          </a:xfrm>
          <a:prstGeom prst="rect">
            <a:avLst/>
          </a:prstGeom>
        </p:spPr>
      </p:pic>
      <p:pic>
        <p:nvPicPr>
          <p:cNvPr id="35" name="Picture 34" descr="04_ISO_Icon_NSX_Firewall_D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26" y="3343680"/>
            <a:ext cx="1002046" cy="680998"/>
          </a:xfrm>
          <a:prstGeom prst="rect">
            <a:avLst/>
          </a:prstGeom>
        </p:spPr>
      </p:pic>
      <p:pic>
        <p:nvPicPr>
          <p:cNvPr id="39" name="Picture 38" descr="15_ISO_Icon_Generic_PhysicalFirewall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96" y="3248640"/>
            <a:ext cx="969450" cy="6845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4786" y="3675243"/>
            <a:ext cx="1595697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alpha val="86000"/>
              </a:schemeClr>
            </a:outerShdw>
          </a:effectLst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 defTabSz="914400"/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/>
              </a:rPr>
              <a:t>NSX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vSwitch</a:t>
            </a:r>
            <a:endParaRPr lang="en-US" b="1" dirty="0" smtClea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prstClr val="black"/>
              <a:srgbClr val="FF86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952834" y="1807488"/>
            <a:ext cx="1061431" cy="926490"/>
          </a:xfrm>
          <a:prstGeom prst="rect">
            <a:avLst/>
          </a:prstGeom>
          <a:noFill/>
        </p:spPr>
      </p:pic>
      <p:pic>
        <p:nvPicPr>
          <p:cNvPr id="20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6999" y="2093981"/>
            <a:ext cx="1061431" cy="92649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316999" y="2511155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defTabSz="914400"/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pic>
        <p:nvPicPr>
          <p:cNvPr id="2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04923" y="2094060"/>
            <a:ext cx="1061431" cy="92649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938712" y="2482511"/>
            <a:ext cx="1018958" cy="307777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934411" y="2375587"/>
            <a:ext cx="1061431" cy="926490"/>
            <a:chOff x="1018665" y="1984645"/>
            <a:chExt cx="1061431" cy="926490"/>
          </a:xfrm>
        </p:grpSpPr>
        <p:pic>
          <p:nvPicPr>
            <p:cNvPr id="2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5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2527597" y="3369880"/>
            <a:ext cx="1139825" cy="51435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81122" y="3336735"/>
            <a:ext cx="1202074" cy="54292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509709" y="2931209"/>
            <a:ext cx="1281004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 flipV="1">
            <a:off x="1221623" y="2931209"/>
            <a:ext cx="1275387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505851" y="3497150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8800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22" y="330200"/>
            <a:ext cx="11445976" cy="812800"/>
          </a:xfrm>
        </p:spPr>
        <p:txBody>
          <a:bodyPr/>
          <a:lstStyle/>
          <a:p>
            <a:r>
              <a:rPr lang="en-US" sz="2700" dirty="0"/>
              <a:t>The approach taken by the most agile &amp; efficient data centers is SDDC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EA6D8CF-3CDE-4807-BCD2-C9F2B831AAA5}" type="slidenum">
              <a:rPr lang="en-US" smtClean="0"/>
              <a:pPr algn="ctr"/>
              <a:t>4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094753" y="1746325"/>
            <a:ext cx="2719748" cy="4019987"/>
            <a:chOff x="6284193" y="1203782"/>
            <a:chExt cx="2719748" cy="4019986"/>
          </a:xfrm>
        </p:grpSpPr>
        <p:grpSp>
          <p:nvGrpSpPr>
            <p:cNvPr id="32" name="Group 31"/>
            <p:cNvGrpSpPr/>
            <p:nvPr/>
          </p:nvGrpSpPr>
          <p:grpSpPr>
            <a:xfrm>
              <a:off x="6284193" y="1203782"/>
              <a:ext cx="2719748" cy="4019986"/>
              <a:chOff x="6277646" y="827472"/>
              <a:chExt cx="2719748" cy="4019986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6573346" y="1570177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F8981D">
                      <a:shade val="51000"/>
                      <a:satMod val="130000"/>
                    </a:srgbClr>
                  </a:gs>
                  <a:gs pos="80000">
                    <a:srgbClr val="F8981D">
                      <a:shade val="93000"/>
                      <a:satMod val="130000"/>
                    </a:srgbClr>
                  </a:gs>
                  <a:gs pos="100000">
                    <a:srgbClr val="F8981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8981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Custom Application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77646" y="827472"/>
                <a:ext cx="2719748" cy="69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b="1" kern="0" dirty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Google / Facebook /</a:t>
                </a:r>
              </a:p>
              <a:p>
                <a:pPr algn="ctr">
                  <a:defRPr/>
                </a:pPr>
                <a:r>
                  <a:rPr lang="en-US" b="1" kern="0" dirty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Amazon Data Centers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6571554" y="2214259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F8981D">
                      <a:shade val="51000"/>
                      <a:satMod val="130000"/>
                    </a:srgbClr>
                  </a:gs>
                  <a:gs pos="80000">
                    <a:srgbClr val="F8981D">
                      <a:shade val="93000"/>
                      <a:satMod val="130000"/>
                    </a:srgbClr>
                  </a:gs>
                  <a:gs pos="100000">
                    <a:srgbClr val="F8981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8981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Custom Platform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 bwMode="auto">
              <a:xfrm>
                <a:off x="6573346" y="3001616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x86</a:t>
                </a:r>
              </a:p>
            </p:txBody>
          </p:sp>
          <p:sp>
            <p:nvSpPr>
              <p:cNvPr id="39" name="Rounded Rectangle 38"/>
              <p:cNvSpPr/>
              <p:nvPr/>
            </p:nvSpPr>
            <p:spPr bwMode="auto">
              <a:xfrm>
                <a:off x="6573346" y="3646293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Storage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 bwMode="auto">
              <a:xfrm>
                <a:off x="6573346" y="4290970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IP network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661711" y="2465950"/>
                <a:ext cx="22152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100" kern="0" dirty="0">
                    <a:solidFill>
                      <a:srgbClr val="D9541E">
                        <a:lumMod val="75000"/>
                      </a:srgbClr>
                    </a:solidFill>
                    <a:latin typeface="Arial"/>
                    <a:ea typeface="ＭＳ Ｐゴシック"/>
                  </a:rPr>
                  <a:t>Software / Hardware Abstraction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61711" y="1826084"/>
                <a:ext cx="22152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100" kern="0" dirty="0">
                    <a:solidFill>
                      <a:srgbClr val="D9541E">
                        <a:lumMod val="75000"/>
                      </a:srgbClr>
                    </a:solidFill>
                    <a:latin typeface="Arial"/>
                    <a:ea typeface="ＭＳ Ｐゴシック"/>
                  </a:rPr>
                  <a:t>Software / Hardware Abstraction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 bwMode="auto">
              <a:xfrm>
                <a:off x="6573346" y="2904303"/>
                <a:ext cx="2268832" cy="0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333333">
                    <a:lumMod val="50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33" name="Picture 32" descr="gears-m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650" y="1931301"/>
              <a:ext cx="408085" cy="448893"/>
            </a:xfrm>
            <a:prstGeom prst="rect">
              <a:avLst/>
            </a:prstGeom>
          </p:spPr>
        </p:pic>
        <p:pic>
          <p:nvPicPr>
            <p:cNvPr id="34" name="Picture 33" descr="gears-m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650" y="2579941"/>
              <a:ext cx="408085" cy="448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1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884612" y="914400"/>
            <a:ext cx="0" cy="487680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94612" y="914400"/>
            <a:ext cx="0" cy="487680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36612" y="1447800"/>
            <a:ext cx="2743200" cy="9906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err="1" smtClean="0">
                <a:solidFill>
                  <a:prstClr val="white"/>
                </a:solidFill>
                <a:latin typeface="Arial"/>
              </a:rPr>
              <a:t>Dev</a:t>
            </a:r>
            <a:endParaRPr lang="en-US" sz="2400" b="1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6612" y="2743200"/>
            <a:ext cx="2743200" cy="9906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Test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6612" y="4038600"/>
            <a:ext cx="2743200" cy="9906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8112" y="533400"/>
            <a:ext cx="16002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b="1" dirty="0" smtClean="0">
                <a:solidFill>
                  <a:srgbClr val="387C2C"/>
                </a:solidFill>
                <a:latin typeface="Arial"/>
              </a:rPr>
              <a:t>Isolation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6612" y="1447800"/>
            <a:ext cx="2743200" cy="9906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Web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6612" y="2743200"/>
            <a:ext cx="2743200" cy="9906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6612" y="4038600"/>
            <a:ext cx="2743200" cy="9906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DB</a:t>
            </a:r>
          </a:p>
        </p:txBody>
      </p:sp>
      <p:pic>
        <p:nvPicPr>
          <p:cNvPr id="16" name="Picture 15" descr="02_ISO_Icon_NSX_Router_B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66" y="2192520"/>
            <a:ext cx="800100" cy="685800"/>
          </a:xfrm>
          <a:prstGeom prst="rect">
            <a:avLst/>
          </a:prstGeom>
        </p:spPr>
      </p:pic>
      <p:pic>
        <p:nvPicPr>
          <p:cNvPr id="17" name="Picture 16" descr="04_ISO_Icon_NSX_Firewall_B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75" y="2133600"/>
            <a:ext cx="963612" cy="810844"/>
          </a:xfrm>
          <a:prstGeom prst="rect">
            <a:avLst/>
          </a:prstGeom>
        </p:spPr>
      </p:pic>
      <p:pic>
        <p:nvPicPr>
          <p:cNvPr id="18" name="Picture 17" descr="02_ISO_Icon_NSX_Router_B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66" y="3520920"/>
            <a:ext cx="800100" cy="685800"/>
          </a:xfrm>
          <a:prstGeom prst="rect">
            <a:avLst/>
          </a:prstGeom>
        </p:spPr>
      </p:pic>
      <p:pic>
        <p:nvPicPr>
          <p:cNvPr id="19" name="Picture 18" descr="04_ISO_Icon_NSX_Firewall_B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75" y="3470640"/>
            <a:ext cx="963612" cy="81084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875212" y="2133600"/>
            <a:ext cx="0" cy="990600"/>
          </a:xfrm>
          <a:prstGeom prst="straightConnector1">
            <a:avLst/>
          </a:prstGeom>
          <a:ln w="38100" cmpd="sng">
            <a:solidFill>
              <a:schemeClr val="bg1"/>
            </a:solidFill>
            <a:miter lim="800000"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75212" y="3505200"/>
            <a:ext cx="0" cy="990600"/>
          </a:xfrm>
          <a:prstGeom prst="straightConnector1">
            <a:avLst/>
          </a:prstGeom>
          <a:ln w="38100" cmpd="sng">
            <a:solidFill>
              <a:schemeClr val="bg1"/>
            </a:solidFill>
            <a:miter lim="800000"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2812" y="5334000"/>
            <a:ext cx="25146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No</a:t>
            </a:r>
          </a:p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Communication Path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9012" y="5334000"/>
            <a:ext cx="25146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Controlled</a:t>
            </a:r>
          </a:p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Communication Path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09012" y="1447800"/>
            <a:ext cx="2743200" cy="9906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Web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609012" y="2743200"/>
            <a:ext cx="2743200" cy="9906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App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09012" y="4038600"/>
            <a:ext cx="2743200" cy="9906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Arial"/>
              </a:rPr>
              <a:t>DB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837612" y="2133600"/>
            <a:ext cx="0" cy="990600"/>
          </a:xfrm>
          <a:prstGeom prst="straightConnector1">
            <a:avLst/>
          </a:prstGeom>
          <a:ln w="38100" cmpd="sng">
            <a:solidFill>
              <a:schemeClr val="bg1"/>
            </a:solidFill>
            <a:miter lim="800000"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837612" y="3505200"/>
            <a:ext cx="0" cy="990600"/>
          </a:xfrm>
          <a:prstGeom prst="straightConnector1">
            <a:avLst/>
          </a:prstGeom>
          <a:ln w="38100" cmpd="sng">
            <a:solidFill>
              <a:schemeClr val="bg1"/>
            </a:solidFill>
            <a:miter lim="800000"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61412" y="5334000"/>
            <a:ext cx="25146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Advanced Services Controlled</a:t>
            </a:r>
          </a:p>
          <a:p>
            <a:pPr algn="ctr" defTabSz="914400">
              <a:lnSpc>
                <a:spcPct val="90000"/>
              </a:lnSpc>
            </a:pPr>
            <a:r>
              <a:rPr lang="en-US" dirty="0" smtClean="0">
                <a:solidFill>
                  <a:srgbClr val="717074"/>
                </a:solidFill>
                <a:latin typeface="Arial"/>
              </a:rPr>
              <a:t>Communication Path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99012" y="533400"/>
            <a:ext cx="24384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b="1" dirty="0" smtClean="0">
                <a:solidFill>
                  <a:srgbClr val="387C2C"/>
                </a:solidFill>
                <a:latin typeface="Arial"/>
              </a:rPr>
              <a:t>Segmentation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94712" y="533400"/>
            <a:ext cx="2971800" cy="381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b="1" dirty="0" smtClean="0">
                <a:solidFill>
                  <a:srgbClr val="387C2C"/>
                </a:solidFill>
                <a:latin typeface="Arial"/>
              </a:rPr>
              <a:t>Service Insertion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55612" y="2590800"/>
            <a:ext cx="609600" cy="2895600"/>
            <a:chOff x="455612" y="2590800"/>
            <a:chExt cx="609600" cy="2895600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455612" y="25908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5612" y="38862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55612" y="2590800"/>
              <a:ext cx="0" cy="289560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4" idx="1"/>
            </p:cNvCxnSpPr>
            <p:nvPr/>
          </p:nvCxnSpPr>
          <p:spPr>
            <a:xfrm>
              <a:off x="455612" y="5486400"/>
              <a:ext cx="457200" cy="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189412" y="2590800"/>
            <a:ext cx="609600" cy="2895600"/>
            <a:chOff x="455612" y="2590800"/>
            <a:chExt cx="609600" cy="2895600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455612" y="25908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455612" y="38862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55612" y="2590800"/>
              <a:ext cx="0" cy="289560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55612" y="5486400"/>
              <a:ext cx="457200" cy="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926499" y="2565147"/>
            <a:ext cx="609600" cy="2895600"/>
            <a:chOff x="455612" y="2590800"/>
            <a:chExt cx="609600" cy="2895600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455612" y="25908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55612" y="3886200"/>
              <a:ext cx="609600" cy="0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miter lim="800000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5612" y="2590800"/>
              <a:ext cx="0" cy="289560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55612" y="5486400"/>
              <a:ext cx="457200" cy="0"/>
            </a:xfrm>
            <a:prstGeom prst="line">
              <a:avLst/>
            </a:prstGeom>
            <a:ln w="28575" cmpd="sng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 descr="02_ISO_Icon_NSX_Router_B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12" y="2232600"/>
            <a:ext cx="800100" cy="685800"/>
          </a:xfrm>
          <a:prstGeom prst="rect">
            <a:avLst/>
          </a:prstGeom>
        </p:spPr>
      </p:pic>
      <p:pic>
        <p:nvPicPr>
          <p:cNvPr id="65" name="Picture 64" descr="04_ISO_Icon_NSX_Firewall_BG.png"/>
          <p:cNvPicPr>
            <a:picLocks noChangeAspect="1"/>
          </p:cNvPicPr>
          <p:nvPr/>
        </p:nvPicPr>
        <p:blipFill>
          <a:blip r:embed="rId4" cstate="print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11" y="2173680"/>
            <a:ext cx="963612" cy="810844"/>
          </a:xfrm>
          <a:prstGeom prst="rect">
            <a:avLst/>
          </a:prstGeom>
        </p:spPr>
      </p:pic>
      <p:pic>
        <p:nvPicPr>
          <p:cNvPr id="66" name="Picture 65" descr="02_ISO_Icon_NSX_Router_B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12" y="3561000"/>
            <a:ext cx="800100" cy="685800"/>
          </a:xfrm>
          <a:prstGeom prst="rect">
            <a:avLst/>
          </a:prstGeom>
        </p:spPr>
      </p:pic>
      <p:pic>
        <p:nvPicPr>
          <p:cNvPr id="67" name="Picture 66" descr="04_ISO_Icon_NSX_Firewall_BG.png"/>
          <p:cNvPicPr>
            <a:picLocks noChangeAspect="1"/>
          </p:cNvPicPr>
          <p:nvPr/>
        </p:nvPicPr>
        <p:blipFill>
          <a:blip r:embed="rId4" cstate="print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11" y="3510720"/>
            <a:ext cx="963612" cy="8108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40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609012" y="2350247"/>
            <a:ext cx="808509" cy="1780797"/>
            <a:chOff x="8765510" y="2403537"/>
            <a:chExt cx="630100" cy="157914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t="18563" b="53923"/>
            <a:stretch/>
          </p:blipFill>
          <p:spPr>
            <a:xfrm>
              <a:off x="8765510" y="2403537"/>
              <a:ext cx="630096" cy="38113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t="18563" b="53923"/>
            <a:stretch/>
          </p:blipFill>
          <p:spPr>
            <a:xfrm>
              <a:off x="8765514" y="3601553"/>
              <a:ext cx="630096" cy="381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05"/>
          <p:cNvSpPr txBox="1"/>
          <p:nvPr/>
        </p:nvSpPr>
        <p:spPr>
          <a:xfrm>
            <a:off x="2940575" y="1074123"/>
            <a:ext cx="1300316" cy="548848"/>
          </a:xfrm>
          <a:prstGeom prst="rect">
            <a:avLst/>
          </a:prstGeom>
          <a:noFill/>
          <a:scene3d>
            <a:camera prst="isometricOffAxis2Right">
              <a:rot lat="720000" lon="17820000" rev="0"/>
            </a:camera>
            <a:lightRig rig="threePt" dir="t"/>
          </a:scene3d>
        </p:spPr>
        <p:txBody>
          <a:bodyPr wrap="none" lIns="91420" tIns="45710" rIns="91420" bIns="45710" rtlCol="0">
            <a:spAutoFit/>
          </a:bodyPr>
          <a:lstStyle/>
          <a:p>
            <a:pPr algn="ctr" defTabSz="502280" fontAlgn="base">
              <a:lnSpc>
                <a:spcPct val="5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NSX </a:t>
            </a:r>
          </a:p>
          <a:p>
            <a:pPr algn="ctr" defTabSz="502280" fontAlgn="base">
              <a:lnSpc>
                <a:spcPct val="5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/>
                <a:cs typeface="ヒラギノ角ゴ ProN W3" charset="-128"/>
                <a:sym typeface="Gill Sans" charset="0"/>
              </a:rPr>
              <a:t>Controller</a:t>
            </a:r>
            <a:endParaRPr lang="en-US" sz="2000" dirty="0">
              <a:solidFill>
                <a:schemeClr val="tx2">
                  <a:lumMod val="65000"/>
                  <a:lumOff val="35000"/>
                </a:schemeClr>
              </a:solidFill>
              <a:latin typeface="Arial"/>
              <a:ea typeface="ＭＳ Ｐゴシック"/>
              <a:cs typeface="ヒラギノ角ゴ ProN W3" charset="-128"/>
              <a:sym typeface="Gill Sans" charset="0"/>
            </a:endParaRPr>
          </a:p>
        </p:txBody>
      </p:sp>
      <p:pic>
        <p:nvPicPr>
          <p:cNvPr id="209" name="Picture 208" descr="06_ISO_Icon_NSX_Controller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98" y="1240356"/>
            <a:ext cx="1602960" cy="144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330200"/>
            <a:ext cx="11219216" cy="812800"/>
          </a:xfrm>
        </p:spPr>
        <p:txBody>
          <a:bodyPr anchor="t"/>
          <a:lstStyle/>
          <a:p>
            <a:r>
              <a:rPr lang="en-US" sz="2400" dirty="0" smtClean="0"/>
              <a:t>Advanced Services Insertion –  Example: Palo Alto Networks NGFW</a:t>
            </a:r>
            <a:endParaRPr lang="en-US" sz="2400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4293142" y="5456459"/>
            <a:ext cx="942373" cy="881166"/>
            <a:chOff x="2399713" y="3385005"/>
            <a:chExt cx="942373" cy="881166"/>
          </a:xfrm>
        </p:grpSpPr>
        <p:pic>
          <p:nvPicPr>
            <p:cNvPr id="223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24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26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227" name="Curved Connector 226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232" name="Curved Connector 231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233" name="Rectangle 232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5450152" y="4942981"/>
            <a:ext cx="942373" cy="881166"/>
            <a:chOff x="2399713" y="3385005"/>
            <a:chExt cx="942373" cy="881166"/>
          </a:xfrm>
        </p:grpSpPr>
        <p:pic>
          <p:nvPicPr>
            <p:cNvPr id="252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53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54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255" name="Curved Connector 254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256" name="Curved Connector 255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257" name="Rectangle 256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210166" y="5855638"/>
            <a:ext cx="942373" cy="881166"/>
            <a:chOff x="2399713" y="3385005"/>
            <a:chExt cx="942373" cy="881166"/>
          </a:xfrm>
        </p:grpSpPr>
        <p:pic>
          <p:nvPicPr>
            <p:cNvPr id="276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77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278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279" name="Curved Connector 278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280" name="Curved Connector 279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281" name="Rectangle 280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6383664" y="5338759"/>
            <a:ext cx="942373" cy="881166"/>
            <a:chOff x="2399713" y="3385005"/>
            <a:chExt cx="942373" cy="881166"/>
          </a:xfrm>
        </p:grpSpPr>
        <p:pic>
          <p:nvPicPr>
            <p:cNvPr id="300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710302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301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547391"/>
              <a:ext cx="942373" cy="555869"/>
            </a:xfrm>
            <a:prstGeom prst="rect">
              <a:avLst/>
            </a:prstGeom>
            <a:noFill/>
          </p:spPr>
        </p:pic>
        <p:pic>
          <p:nvPicPr>
            <p:cNvPr id="302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9713" y="3385005"/>
              <a:ext cx="942373" cy="555869"/>
            </a:xfrm>
            <a:prstGeom prst="rect">
              <a:avLst/>
            </a:prstGeom>
            <a:noFill/>
          </p:spPr>
        </p:pic>
        <p:cxnSp>
          <p:nvCxnSpPr>
            <p:cNvPr id="303" name="Curved Connector 302"/>
            <p:cNvCxnSpPr/>
            <p:nvPr/>
          </p:nvCxnSpPr>
          <p:spPr bwMode="auto">
            <a:xfrm>
              <a:off x="2600325" y="3393525"/>
              <a:ext cx="551094" cy="398430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cxnSp>
          <p:nvCxnSpPr>
            <p:cNvPr id="304" name="Curved Connector 303"/>
            <p:cNvCxnSpPr/>
            <p:nvPr/>
          </p:nvCxnSpPr>
          <p:spPr bwMode="auto">
            <a:xfrm rot="10800000" flipV="1">
              <a:off x="2602146" y="3388179"/>
              <a:ext cx="553805" cy="406949"/>
            </a:xfrm>
            <a:prstGeom prst="curvedConnector3">
              <a:avLst>
                <a:gd name="adj1" fmla="val 50000"/>
              </a:avLst>
            </a:prstGeom>
            <a:solidFill>
              <a:srgbClr val="0095D3"/>
            </a:solidFill>
            <a:ln w="69850" cap="flat" cmpd="sng" algn="ctr">
              <a:solidFill>
                <a:schemeClr val="bg1"/>
              </a:solidFill>
              <a:prstDash val="solid"/>
              <a:round/>
              <a:headEnd type="triangle" w="sm" len="sm"/>
              <a:tailEnd type="triangle" w="sm" len="sm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isometricTopUp">
                <a:rot lat="19208655" lon="18204191" rev="4025411"/>
              </a:camera>
              <a:lightRig rig="threePt" dir="t"/>
            </a:scene3d>
          </p:spPr>
        </p:cxnSp>
        <p:sp>
          <p:nvSpPr>
            <p:cNvPr id="305" name="Rectangle 304"/>
            <p:cNvSpPr/>
            <p:nvPr/>
          </p:nvSpPr>
          <p:spPr>
            <a:xfrm>
              <a:off x="2444750" y="366775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2505675" y="369696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2566600" y="372617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2627525" y="375538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2688450" y="378459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2749375" y="381380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2447925" y="382714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2508850" y="3856352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2569775" y="38855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2630700" y="39147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2691625" y="39439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2752550" y="39731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2451100" y="398652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2512025" y="401573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2572950" y="404494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33875" y="4074155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94800" y="4103364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2755725" y="4132573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</p:grpSp>
      <p:cxnSp>
        <p:nvCxnSpPr>
          <p:cNvPr id="323" name="Straight Connector 322"/>
          <p:cNvCxnSpPr/>
          <p:nvPr/>
        </p:nvCxnSpPr>
        <p:spPr bwMode="auto">
          <a:xfrm>
            <a:off x="5044848" y="5573713"/>
            <a:ext cx="914400" cy="914400"/>
          </a:xfrm>
          <a:prstGeom prst="line">
            <a:avLst/>
          </a:prstGeom>
          <a:solidFill>
            <a:srgbClr val="0095D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4" name="Straight Connector 323"/>
          <p:cNvCxnSpPr/>
          <p:nvPr/>
        </p:nvCxnSpPr>
        <p:spPr bwMode="auto">
          <a:xfrm flipV="1">
            <a:off x="6109176" y="5764101"/>
            <a:ext cx="608711" cy="25392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5" name="Straight Connector 324"/>
          <p:cNvCxnSpPr>
            <a:endCxn id="308" idx="2"/>
          </p:cNvCxnSpPr>
          <p:nvPr/>
        </p:nvCxnSpPr>
        <p:spPr bwMode="auto">
          <a:xfrm>
            <a:off x="5228182" y="5735098"/>
            <a:ext cx="1412169" cy="1976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6" name="Straight Connector 325"/>
          <p:cNvCxnSpPr/>
          <p:nvPr/>
        </p:nvCxnSpPr>
        <p:spPr bwMode="auto">
          <a:xfrm flipV="1">
            <a:off x="5802989" y="5558869"/>
            <a:ext cx="37883" cy="351687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7" name="Freeform 326"/>
          <p:cNvSpPr/>
          <p:nvPr/>
        </p:nvSpPr>
        <p:spPr>
          <a:xfrm>
            <a:off x="4639570" y="5910556"/>
            <a:ext cx="642630" cy="291436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</a:pPr>
            <a:endParaRPr lang="en-US" sz="2400" smtClean="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328" name="Straight Connector 327"/>
          <p:cNvCxnSpPr/>
          <p:nvPr/>
        </p:nvCxnSpPr>
        <p:spPr bwMode="auto">
          <a:xfrm flipV="1">
            <a:off x="5178688" y="5370456"/>
            <a:ext cx="608711" cy="25392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9" name="Freeform 328"/>
          <p:cNvSpPr/>
          <p:nvPr/>
        </p:nvSpPr>
        <p:spPr>
          <a:xfrm>
            <a:off x="5807970" y="5402269"/>
            <a:ext cx="642630" cy="291436"/>
          </a:xfrm>
          <a:custGeom>
            <a:avLst/>
            <a:gdLst>
              <a:gd name="connsiteX0" fmla="*/ 117834 w 739293"/>
              <a:gd name="connsiteY0" fmla="*/ 0 h 321826"/>
              <a:gd name="connsiteX1" fmla="*/ 36774 w 739293"/>
              <a:gd name="connsiteY1" fmla="*/ 54045 h 321826"/>
              <a:gd name="connsiteX2" fmla="*/ 640220 w 739293"/>
              <a:gd name="connsiteY2" fmla="*/ 315259 h 321826"/>
              <a:gd name="connsiteX3" fmla="*/ 739293 w 739293"/>
              <a:gd name="connsiteY3" fmla="*/ 243200 h 321826"/>
              <a:gd name="connsiteX0" fmla="*/ 60341 w 681800"/>
              <a:gd name="connsiteY0" fmla="*/ 0 h 319579"/>
              <a:gd name="connsiteX1" fmla="*/ 68181 w 681800"/>
              <a:gd name="connsiteY1" fmla="*/ 98495 h 319579"/>
              <a:gd name="connsiteX2" fmla="*/ 582727 w 681800"/>
              <a:gd name="connsiteY2" fmla="*/ 315259 h 319579"/>
              <a:gd name="connsiteX3" fmla="*/ 681800 w 681800"/>
              <a:gd name="connsiteY3" fmla="*/ 243200 h 319579"/>
              <a:gd name="connsiteX0" fmla="*/ 62654 w 684113"/>
              <a:gd name="connsiteY0" fmla="*/ 0 h 319579"/>
              <a:gd name="connsiteX1" fmla="*/ 70494 w 684113"/>
              <a:gd name="connsiteY1" fmla="*/ 98495 h 319579"/>
              <a:gd name="connsiteX2" fmla="*/ 585040 w 684113"/>
              <a:gd name="connsiteY2" fmla="*/ 315259 h 319579"/>
              <a:gd name="connsiteX3" fmla="*/ 684113 w 684113"/>
              <a:gd name="connsiteY3" fmla="*/ 243200 h 319579"/>
              <a:gd name="connsiteX0" fmla="*/ 47087 w 668546"/>
              <a:gd name="connsiteY0" fmla="*/ 0 h 319132"/>
              <a:gd name="connsiteX1" fmla="*/ 93027 w 668546"/>
              <a:gd name="connsiteY1" fmla="*/ 108020 h 319132"/>
              <a:gd name="connsiteX2" fmla="*/ 569473 w 668546"/>
              <a:gd name="connsiteY2" fmla="*/ 315259 h 319132"/>
              <a:gd name="connsiteX3" fmla="*/ 668546 w 668546"/>
              <a:gd name="connsiteY3" fmla="*/ 243200 h 319132"/>
              <a:gd name="connsiteX0" fmla="*/ 42122 w 663581"/>
              <a:gd name="connsiteY0" fmla="*/ 0 h 289199"/>
              <a:gd name="connsiteX1" fmla="*/ 88062 w 663581"/>
              <a:gd name="connsiteY1" fmla="*/ 108020 h 289199"/>
              <a:gd name="connsiteX2" fmla="*/ 488308 w 663581"/>
              <a:gd name="connsiteY2" fmla="*/ 283509 h 289199"/>
              <a:gd name="connsiteX3" fmla="*/ 663581 w 663581"/>
              <a:gd name="connsiteY3" fmla="*/ 243200 h 289199"/>
              <a:gd name="connsiteX0" fmla="*/ 48329 w 647563"/>
              <a:gd name="connsiteY0" fmla="*/ 0 h 286024"/>
              <a:gd name="connsiteX1" fmla="*/ 72044 w 647563"/>
              <a:gd name="connsiteY1" fmla="*/ 104845 h 286024"/>
              <a:gd name="connsiteX2" fmla="*/ 472290 w 647563"/>
              <a:gd name="connsiteY2" fmla="*/ 280334 h 286024"/>
              <a:gd name="connsiteX3" fmla="*/ 647563 w 647563"/>
              <a:gd name="connsiteY3" fmla="*/ 240025 h 286024"/>
              <a:gd name="connsiteX0" fmla="*/ 40213 w 639447"/>
              <a:gd name="connsiteY0" fmla="*/ 0 h 286024"/>
              <a:gd name="connsiteX1" fmla="*/ 63928 w 639447"/>
              <a:gd name="connsiteY1" fmla="*/ 104845 h 286024"/>
              <a:gd name="connsiteX2" fmla="*/ 464174 w 639447"/>
              <a:gd name="connsiteY2" fmla="*/ 280334 h 286024"/>
              <a:gd name="connsiteX3" fmla="*/ 639447 w 639447"/>
              <a:gd name="connsiteY3" fmla="*/ 240025 h 286024"/>
              <a:gd name="connsiteX0" fmla="*/ 29449 w 628683"/>
              <a:gd name="connsiteY0" fmla="*/ 0 h 285457"/>
              <a:gd name="connsiteX1" fmla="*/ 88089 w 628683"/>
              <a:gd name="connsiteY1" fmla="*/ 114370 h 285457"/>
              <a:gd name="connsiteX2" fmla="*/ 453410 w 628683"/>
              <a:gd name="connsiteY2" fmla="*/ 280334 h 285457"/>
              <a:gd name="connsiteX3" fmla="*/ 628683 w 628683"/>
              <a:gd name="connsiteY3" fmla="*/ 240025 h 285457"/>
              <a:gd name="connsiteX0" fmla="*/ 39008 w 638242"/>
              <a:gd name="connsiteY0" fmla="*/ 0 h 285086"/>
              <a:gd name="connsiteX1" fmla="*/ 65898 w 638242"/>
              <a:gd name="connsiteY1" fmla="*/ 120720 h 285086"/>
              <a:gd name="connsiteX2" fmla="*/ 462969 w 638242"/>
              <a:gd name="connsiteY2" fmla="*/ 280334 h 285086"/>
              <a:gd name="connsiteX3" fmla="*/ 638242 w 638242"/>
              <a:gd name="connsiteY3" fmla="*/ 240025 h 285086"/>
              <a:gd name="connsiteX0" fmla="*/ 37046 w 642630"/>
              <a:gd name="connsiteY0" fmla="*/ 0 h 291436"/>
              <a:gd name="connsiteX1" fmla="*/ 70286 w 642630"/>
              <a:gd name="connsiteY1" fmla="*/ 127070 h 291436"/>
              <a:gd name="connsiteX2" fmla="*/ 467357 w 642630"/>
              <a:gd name="connsiteY2" fmla="*/ 286684 h 291436"/>
              <a:gd name="connsiteX3" fmla="*/ 642630 w 642630"/>
              <a:gd name="connsiteY3" fmla="*/ 246375 h 29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30" h="291436">
                <a:moveTo>
                  <a:pt x="37046" y="0"/>
                </a:moveTo>
                <a:cubicBezTo>
                  <a:pt x="-27966" y="48376"/>
                  <a:pt x="-1432" y="79289"/>
                  <a:pt x="70286" y="127070"/>
                </a:cubicBezTo>
                <a:cubicBezTo>
                  <a:pt x="142004" y="174851"/>
                  <a:pt x="371966" y="266800"/>
                  <a:pt x="467357" y="286684"/>
                </a:cubicBezTo>
                <a:cubicBezTo>
                  <a:pt x="562748" y="306568"/>
                  <a:pt x="624617" y="258385"/>
                  <a:pt x="642630" y="24637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</a:pPr>
            <a:endParaRPr lang="en-US" sz="2400" smtClean="0">
              <a:solidFill>
                <a:srgbClr val="0095D3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5453953" y="4631515"/>
            <a:ext cx="1090671" cy="575186"/>
            <a:chOff x="5339762" y="4591291"/>
            <a:chExt cx="1090671" cy="575186"/>
          </a:xfrm>
        </p:grpSpPr>
        <p:pic>
          <p:nvPicPr>
            <p:cNvPr id="331" name="Picture 2" descr="C:\Users\testuser\AppData\Local\Temp\VMwareDnD\aff9d7a7\ICON_Data_3D_blank_Q408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339762" y="4610608"/>
              <a:ext cx="942373" cy="555869"/>
            </a:xfrm>
            <a:prstGeom prst="rect">
              <a:avLst/>
            </a:prstGeom>
            <a:noFill/>
          </p:spPr>
        </p:pic>
        <p:sp>
          <p:nvSpPr>
            <p:cNvPr id="332" name="Rectangle 331"/>
            <p:cNvSpPr/>
            <p:nvPr/>
          </p:nvSpPr>
          <p:spPr>
            <a:xfrm>
              <a:off x="5394028" y="4891261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5454953" y="4920470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515878" y="4949679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576803" y="4978888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37728" y="5008097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698653" y="5037306"/>
              <a:ext cx="5775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isometricLeftDown">
                <a:rot lat="2100000" lon="2700000" rev="300000"/>
              </a:camera>
              <a:lightRig rig="threePt" dir="t"/>
            </a:scene3d>
          </p:spPr>
          <p:txBody>
            <a:bodyPr rtlCol="0" anchor="ctr">
              <a:spAutoFit/>
            </a:bodyPr>
            <a:lstStyle/>
            <a:p>
              <a:pPr algn="ctr"/>
              <a:endParaRPr lang="en-US" sz="1200" b="1" dirty="0" smtClean="0">
                <a:solidFill>
                  <a:srgbClr val="333333"/>
                </a:solidFill>
              </a:endParaRPr>
            </a:p>
          </p:txBody>
        </p:sp>
        <p:cxnSp>
          <p:nvCxnSpPr>
            <p:cNvPr id="338" name="Straight Connector 337"/>
            <p:cNvCxnSpPr/>
            <p:nvPr/>
          </p:nvCxnSpPr>
          <p:spPr bwMode="auto">
            <a:xfrm flipV="1">
              <a:off x="5812367" y="4745567"/>
              <a:ext cx="618066" cy="279040"/>
            </a:xfrm>
            <a:prstGeom prst="line">
              <a:avLst/>
            </a:prstGeom>
            <a:solidFill>
              <a:srgbClr val="0095D3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9" name="Group 338"/>
            <p:cNvGrpSpPr/>
            <p:nvPr/>
          </p:nvGrpSpPr>
          <p:grpSpPr>
            <a:xfrm>
              <a:off x="5580886" y="4591291"/>
              <a:ext cx="457489" cy="457489"/>
              <a:chOff x="4543331" y="3930754"/>
              <a:chExt cx="674612" cy="674612"/>
            </a:xfrm>
            <a:scene3d>
              <a:camera prst="orthographicFront">
                <a:rot lat="19200000" lon="18180000" rev="4020000"/>
              </a:camera>
              <a:lightRig rig="threePt" dir="t"/>
            </a:scene3d>
          </p:grpSpPr>
          <p:sp>
            <p:nvSpPr>
              <p:cNvPr id="340" name="Rectangle 339"/>
              <p:cNvSpPr/>
              <p:nvPr/>
            </p:nvSpPr>
            <p:spPr>
              <a:xfrm>
                <a:off x="4543331" y="3930754"/>
                <a:ext cx="674612" cy="67461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 cmpd="sng">
                <a:solidFill>
                  <a:schemeClr val="bg1"/>
                </a:solidFill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n-US" sz="1200" b="1" dirty="0" smtClean="0">
                  <a:solidFill>
                    <a:srgbClr val="333333"/>
                  </a:solidFill>
                </a:endParaRPr>
              </a:p>
            </p:txBody>
          </p:sp>
          <p:cxnSp>
            <p:nvCxnSpPr>
              <p:cNvPr id="341" name="Straight Connector 340"/>
              <p:cNvCxnSpPr/>
              <p:nvPr/>
            </p:nvCxnSpPr>
            <p:spPr bwMode="auto">
              <a:xfrm>
                <a:off x="4543331" y="4051299"/>
                <a:ext cx="674612" cy="0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2" name="Straight Connector 341"/>
              <p:cNvCxnSpPr/>
              <p:nvPr/>
            </p:nvCxnSpPr>
            <p:spPr bwMode="auto">
              <a:xfrm>
                <a:off x="4543331" y="4193821"/>
                <a:ext cx="674612" cy="0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3" name="Straight Connector 342"/>
              <p:cNvCxnSpPr/>
              <p:nvPr/>
            </p:nvCxnSpPr>
            <p:spPr bwMode="auto">
              <a:xfrm>
                <a:off x="4543331" y="4336343"/>
                <a:ext cx="674612" cy="0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4" name="Straight Connector 343"/>
              <p:cNvCxnSpPr/>
              <p:nvPr/>
            </p:nvCxnSpPr>
            <p:spPr bwMode="auto">
              <a:xfrm>
                <a:off x="4543331" y="4478865"/>
                <a:ext cx="674612" cy="0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5" name="Straight Connector 344"/>
              <p:cNvCxnSpPr/>
              <p:nvPr/>
            </p:nvCxnSpPr>
            <p:spPr bwMode="auto">
              <a:xfrm>
                <a:off x="4672883" y="3930754"/>
                <a:ext cx="0" cy="120545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6" name="Straight Connector 345"/>
              <p:cNvCxnSpPr/>
              <p:nvPr/>
            </p:nvCxnSpPr>
            <p:spPr bwMode="auto">
              <a:xfrm>
                <a:off x="4956517" y="3930754"/>
                <a:ext cx="0" cy="120545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7" name="Straight Connector 346"/>
              <p:cNvCxnSpPr/>
              <p:nvPr/>
            </p:nvCxnSpPr>
            <p:spPr bwMode="auto">
              <a:xfrm>
                <a:off x="4804118" y="4057756"/>
                <a:ext cx="3518" cy="141710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8" name="Straight Connector 347"/>
              <p:cNvCxnSpPr/>
              <p:nvPr/>
            </p:nvCxnSpPr>
            <p:spPr bwMode="auto">
              <a:xfrm>
                <a:off x="4676401" y="4199466"/>
                <a:ext cx="0" cy="136877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9" name="Straight Connector 348"/>
              <p:cNvCxnSpPr/>
              <p:nvPr/>
            </p:nvCxnSpPr>
            <p:spPr bwMode="auto">
              <a:xfrm>
                <a:off x="4960035" y="4199466"/>
                <a:ext cx="0" cy="136877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0" name="Straight Connector 349"/>
              <p:cNvCxnSpPr/>
              <p:nvPr/>
            </p:nvCxnSpPr>
            <p:spPr bwMode="auto">
              <a:xfrm>
                <a:off x="4807636" y="4336343"/>
                <a:ext cx="0" cy="152187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1" name="Straight Connector 350"/>
              <p:cNvCxnSpPr/>
              <p:nvPr/>
            </p:nvCxnSpPr>
            <p:spPr bwMode="auto">
              <a:xfrm>
                <a:off x="4676401" y="4475405"/>
                <a:ext cx="0" cy="120545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2" name="Straight Connector 351"/>
              <p:cNvCxnSpPr/>
              <p:nvPr/>
            </p:nvCxnSpPr>
            <p:spPr bwMode="auto">
              <a:xfrm>
                <a:off x="4960035" y="4475405"/>
                <a:ext cx="0" cy="120545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3" name="Straight Connector 352"/>
              <p:cNvCxnSpPr/>
              <p:nvPr/>
            </p:nvCxnSpPr>
            <p:spPr bwMode="auto">
              <a:xfrm>
                <a:off x="5091270" y="4336343"/>
                <a:ext cx="0" cy="152187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4" name="Straight Connector 353"/>
              <p:cNvCxnSpPr/>
              <p:nvPr/>
            </p:nvCxnSpPr>
            <p:spPr bwMode="auto">
              <a:xfrm>
                <a:off x="5091270" y="4041634"/>
                <a:ext cx="0" cy="152187"/>
              </a:xfrm>
              <a:prstGeom prst="line">
                <a:avLst/>
              </a:prstGeom>
              <a:solidFill>
                <a:srgbClr val="0095D3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55" name="Freeform 354"/>
          <p:cNvSpPr/>
          <p:nvPr/>
        </p:nvSpPr>
        <p:spPr>
          <a:xfrm>
            <a:off x="5189729" y="4942364"/>
            <a:ext cx="359071" cy="448394"/>
          </a:xfrm>
          <a:custGeom>
            <a:avLst/>
            <a:gdLst>
              <a:gd name="connsiteX0" fmla="*/ 448027 w 448027"/>
              <a:gd name="connsiteY0" fmla="*/ 330401 h 330401"/>
              <a:gd name="connsiteX1" fmla="*/ 60262 w 448027"/>
              <a:gd name="connsiteY1" fmla="*/ 272231 h 330401"/>
              <a:gd name="connsiteX2" fmla="*/ 40873 w 448027"/>
              <a:gd name="connsiteY2" fmla="*/ 29856 h 330401"/>
              <a:gd name="connsiteX3" fmla="*/ 448027 w 448027"/>
              <a:gd name="connsiteY3" fmla="*/ 771 h 330401"/>
              <a:gd name="connsiteX0" fmla="*/ 423590 w 423590"/>
              <a:gd name="connsiteY0" fmla="*/ 341677 h 467239"/>
              <a:gd name="connsiteX1" fmla="*/ 113379 w 423590"/>
              <a:gd name="connsiteY1" fmla="*/ 458017 h 467239"/>
              <a:gd name="connsiteX2" fmla="*/ 16436 w 423590"/>
              <a:gd name="connsiteY2" fmla="*/ 41132 h 467239"/>
              <a:gd name="connsiteX3" fmla="*/ 423590 w 423590"/>
              <a:gd name="connsiteY3" fmla="*/ 12047 h 467239"/>
              <a:gd name="connsiteX0" fmla="*/ 311509 w 425855"/>
              <a:gd name="connsiteY0" fmla="*/ 859511 h 1018108"/>
              <a:gd name="connsiteX1" fmla="*/ 1298 w 425855"/>
              <a:gd name="connsiteY1" fmla="*/ 975851 h 1018108"/>
              <a:gd name="connsiteX2" fmla="*/ 418145 w 425855"/>
              <a:gd name="connsiteY2" fmla="*/ 6351 h 1018108"/>
              <a:gd name="connsiteX3" fmla="*/ 311509 w 425855"/>
              <a:gd name="connsiteY3" fmla="*/ 529881 h 1018108"/>
              <a:gd name="connsiteX0" fmla="*/ 360989 w 360989"/>
              <a:gd name="connsiteY0" fmla="*/ 329630 h 448710"/>
              <a:gd name="connsiteX1" fmla="*/ 50778 w 360989"/>
              <a:gd name="connsiteY1" fmla="*/ 445970 h 448710"/>
              <a:gd name="connsiteX2" fmla="*/ 31388 w 360989"/>
              <a:gd name="connsiteY2" fmla="*/ 184205 h 448710"/>
              <a:gd name="connsiteX3" fmla="*/ 360989 w 360989"/>
              <a:gd name="connsiteY3" fmla="*/ 0 h 448710"/>
              <a:gd name="connsiteX0" fmla="*/ 803389 w 803389"/>
              <a:gd name="connsiteY0" fmla="*/ 426580 h 459425"/>
              <a:gd name="connsiteX1" fmla="*/ 76330 w 803389"/>
              <a:gd name="connsiteY1" fmla="*/ 445970 h 459425"/>
              <a:gd name="connsiteX2" fmla="*/ 56940 w 803389"/>
              <a:gd name="connsiteY2" fmla="*/ 184205 h 459425"/>
              <a:gd name="connsiteX3" fmla="*/ 386541 w 803389"/>
              <a:gd name="connsiteY3" fmla="*/ 0 h 459425"/>
              <a:gd name="connsiteX0" fmla="*/ 320294 w 359071"/>
              <a:gd name="connsiteY0" fmla="*/ 319935 h 448257"/>
              <a:gd name="connsiteX1" fmla="*/ 48860 w 359071"/>
              <a:gd name="connsiteY1" fmla="*/ 445970 h 448257"/>
              <a:gd name="connsiteX2" fmla="*/ 29470 w 359071"/>
              <a:gd name="connsiteY2" fmla="*/ 184205 h 448257"/>
              <a:gd name="connsiteX3" fmla="*/ 359071 w 359071"/>
              <a:gd name="connsiteY3" fmla="*/ 0 h 448257"/>
              <a:gd name="connsiteX0" fmla="*/ 320294 w 359071"/>
              <a:gd name="connsiteY0" fmla="*/ 319935 h 448394"/>
              <a:gd name="connsiteX1" fmla="*/ 48860 w 359071"/>
              <a:gd name="connsiteY1" fmla="*/ 445970 h 448394"/>
              <a:gd name="connsiteX2" fmla="*/ 29470 w 359071"/>
              <a:gd name="connsiteY2" fmla="*/ 184205 h 448394"/>
              <a:gd name="connsiteX3" fmla="*/ 359071 w 359071"/>
              <a:gd name="connsiteY3" fmla="*/ 0 h 44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071" h="448394">
                <a:moveTo>
                  <a:pt x="320294" y="319935"/>
                </a:moveTo>
                <a:cubicBezTo>
                  <a:pt x="325142" y="325590"/>
                  <a:pt x="97331" y="468592"/>
                  <a:pt x="48860" y="445970"/>
                </a:cubicBezTo>
                <a:cubicBezTo>
                  <a:pt x="389" y="423348"/>
                  <a:pt x="-22232" y="258533"/>
                  <a:pt x="29470" y="184205"/>
                </a:cubicBezTo>
                <a:cubicBezTo>
                  <a:pt x="81172" y="109877"/>
                  <a:pt x="289596" y="4847"/>
                  <a:pt x="359071" y="0"/>
                </a:cubicBezTo>
              </a:path>
            </a:pathLst>
          </a:custGeom>
          <a:ln w="28575" cmpd="sng">
            <a:solidFill>
              <a:srgbClr val="333333"/>
            </a:solidFill>
          </a:ln>
        </p:spPr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pic>
        <p:nvPicPr>
          <p:cNvPr id="356" name="Picture 27" descr="ICON_Cloud_Q308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430622" y="3557872"/>
            <a:ext cx="1000344" cy="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7" name="Down Arrow 356"/>
          <p:cNvSpPr/>
          <p:nvPr/>
        </p:nvSpPr>
        <p:spPr>
          <a:xfrm rot="10800000">
            <a:off x="5932427" y="4204428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358" name="Down Arrow 357"/>
          <p:cNvSpPr/>
          <p:nvPr/>
        </p:nvSpPr>
        <p:spPr>
          <a:xfrm>
            <a:off x="5544662" y="4136563"/>
            <a:ext cx="409006" cy="569068"/>
          </a:xfrm>
          <a:prstGeom prst="downArrow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lumMod val="65000"/>
                  <a:alpha val="0"/>
                </a:sys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5645741" y="3798352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/>
              </a:rPr>
              <a:t>Internet</a:t>
            </a:r>
          </a:p>
        </p:txBody>
      </p:sp>
      <p:pic>
        <p:nvPicPr>
          <p:cNvPr id="360" name="Picture 357" descr="ICON_NIC_Q3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641576" y="5527733"/>
            <a:ext cx="516661" cy="6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" name="Picture 384" descr="ICON_Server_Rack_Q308"/>
          <p:cNvPicPr>
            <a:picLocks noChangeAspect="1" noChangeArrowheads="1"/>
          </p:cNvPicPr>
          <p:nvPr/>
        </p:nvPicPr>
        <p:blipFill>
          <a:blip r:embed="rId7">
            <a:alphaModFix amt="48000"/>
          </a:blip>
          <a:srcRect/>
          <a:stretch>
            <a:fillRect/>
          </a:stretch>
        </p:blipFill>
        <p:spPr bwMode="auto">
          <a:xfrm>
            <a:off x="7524234" y="4562001"/>
            <a:ext cx="2569091" cy="15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 bwMode="auto">
          <a:xfrm>
            <a:off x="7505918" y="3284691"/>
            <a:ext cx="2587407" cy="2258467"/>
          </a:xfrm>
          <a:prstGeom prst="rect">
            <a:avLst/>
          </a:prstGeom>
          <a:noFill/>
        </p:spPr>
      </p:pic>
      <p:cxnSp>
        <p:nvCxnSpPr>
          <p:cNvPr id="363" name="Straight Connector 362"/>
          <p:cNvCxnSpPr/>
          <p:nvPr/>
        </p:nvCxnSpPr>
        <p:spPr bwMode="auto">
          <a:xfrm flipH="1">
            <a:off x="8799622" y="3015230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4" name="Straight Connector 363"/>
          <p:cNvCxnSpPr/>
          <p:nvPr/>
        </p:nvCxnSpPr>
        <p:spPr bwMode="auto">
          <a:xfrm flipH="1">
            <a:off x="8812473" y="4317809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5" name="Picture 9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7908" y="3680924"/>
            <a:ext cx="2403427" cy="1581371"/>
          </a:xfrm>
          <a:prstGeom prst="rect">
            <a:avLst/>
          </a:prstGeom>
          <a:noFill/>
        </p:spPr>
      </p:pic>
      <p:sp>
        <p:nvSpPr>
          <p:cNvPr id="366" name="TextBox 365"/>
          <p:cNvSpPr txBox="1"/>
          <p:nvPr/>
        </p:nvSpPr>
        <p:spPr>
          <a:xfrm>
            <a:off x="7352137" y="4843518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7369353" y="5383884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Host</a:t>
            </a:r>
          </a:p>
        </p:txBody>
      </p:sp>
      <p:pic>
        <p:nvPicPr>
          <p:cNvPr id="368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8273558" y="2758230"/>
            <a:ext cx="1061431" cy="926490"/>
          </a:xfrm>
          <a:prstGeom prst="rect">
            <a:avLst/>
          </a:prstGeom>
          <a:noFill/>
        </p:spPr>
      </p:pic>
      <p:pic>
        <p:nvPicPr>
          <p:cNvPr id="36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7637723" y="3044723"/>
            <a:ext cx="1061431" cy="926490"/>
          </a:xfrm>
          <a:prstGeom prst="rect">
            <a:avLst/>
          </a:prstGeom>
          <a:noFill/>
        </p:spPr>
      </p:pic>
      <p:pic>
        <p:nvPicPr>
          <p:cNvPr id="370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8906549" y="3025706"/>
            <a:ext cx="1061431" cy="926490"/>
          </a:xfrm>
          <a:prstGeom prst="rect">
            <a:avLst/>
          </a:prstGeom>
          <a:noFill/>
        </p:spPr>
      </p:pic>
      <p:pic>
        <p:nvPicPr>
          <p:cNvPr id="371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55135" y="3326329"/>
            <a:ext cx="1061431" cy="926490"/>
          </a:xfrm>
          <a:prstGeom prst="rect">
            <a:avLst/>
          </a:prstGeom>
          <a:noFill/>
        </p:spPr>
      </p:pic>
      <p:sp>
        <p:nvSpPr>
          <p:cNvPr id="372" name="TextBox 371"/>
          <p:cNvSpPr txBox="1"/>
          <p:nvPr/>
        </p:nvSpPr>
        <p:spPr>
          <a:xfrm>
            <a:off x="9183675" y="3468303"/>
            <a:ext cx="1018958" cy="307777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sp>
        <p:nvSpPr>
          <p:cNvPr id="373" name="TextBox 372"/>
          <p:cNvSpPr txBox="1"/>
          <p:nvPr/>
        </p:nvSpPr>
        <p:spPr>
          <a:xfrm flipH="1">
            <a:off x="8294158" y="3725269"/>
            <a:ext cx="589107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VM</a:t>
            </a:r>
          </a:p>
        </p:txBody>
      </p:sp>
      <p:sp>
        <p:nvSpPr>
          <p:cNvPr id="374" name="TextBox 373"/>
          <p:cNvSpPr txBox="1"/>
          <p:nvPr/>
        </p:nvSpPr>
        <p:spPr>
          <a:xfrm>
            <a:off x="7654902" y="4592962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/>
            <a:r>
              <a:rPr lang="en-US" sz="1800" b="1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vSwitch</a:t>
            </a:r>
            <a:endParaRPr lang="en-US" sz="1800" b="1" dirty="0" smtClea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377" name="Picture 357" descr="ICON_NIC_Q3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705586" y="5530919"/>
            <a:ext cx="516661" cy="6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" name="Picture 384" descr="ICON_Server_Rack_Q308"/>
          <p:cNvPicPr>
            <a:picLocks noChangeAspect="1" noChangeArrowheads="1"/>
          </p:cNvPicPr>
          <p:nvPr/>
        </p:nvPicPr>
        <p:blipFill>
          <a:blip r:embed="rId7">
            <a:alphaModFix amt="48000"/>
          </a:blip>
          <a:srcRect/>
          <a:stretch>
            <a:fillRect/>
          </a:stretch>
        </p:blipFill>
        <p:spPr bwMode="auto">
          <a:xfrm>
            <a:off x="1588244" y="4565187"/>
            <a:ext cx="2569091" cy="15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 bwMode="auto">
          <a:xfrm>
            <a:off x="1569928" y="3287877"/>
            <a:ext cx="2587407" cy="2258467"/>
          </a:xfrm>
          <a:prstGeom prst="rect">
            <a:avLst/>
          </a:prstGeom>
          <a:noFill/>
        </p:spPr>
      </p:pic>
      <p:cxnSp>
        <p:nvCxnSpPr>
          <p:cNvPr id="380" name="Straight Connector 379"/>
          <p:cNvCxnSpPr/>
          <p:nvPr/>
        </p:nvCxnSpPr>
        <p:spPr bwMode="auto">
          <a:xfrm flipH="1">
            <a:off x="2863632" y="3018416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81" name="Picture 9" descr="C:\Users\Abject-3D\Desktop\VMWare Files\FINAL diagrams\Basic Virtualization\3D PNGs\ICON_ThinApp_3D_Q408_Comm_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65776" y="3708362"/>
            <a:ext cx="2403427" cy="1581371"/>
          </a:xfrm>
          <a:prstGeom prst="rect">
            <a:avLst/>
          </a:prstGeom>
          <a:noFill/>
        </p:spPr>
      </p:pic>
      <p:sp>
        <p:nvSpPr>
          <p:cNvPr id="382" name="TextBox 381"/>
          <p:cNvSpPr txBox="1"/>
          <p:nvPr/>
        </p:nvSpPr>
        <p:spPr>
          <a:xfrm>
            <a:off x="1416147" y="4846704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Hypervisor</a:t>
            </a:r>
          </a:p>
        </p:txBody>
      </p:sp>
      <p:sp>
        <p:nvSpPr>
          <p:cNvPr id="383" name="TextBox 382"/>
          <p:cNvSpPr txBox="1"/>
          <p:nvPr/>
        </p:nvSpPr>
        <p:spPr>
          <a:xfrm>
            <a:off x="1433363" y="538707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r>
              <a: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rPr>
              <a:t>Physical Host</a:t>
            </a:r>
          </a:p>
        </p:txBody>
      </p:sp>
      <p:cxnSp>
        <p:nvCxnSpPr>
          <p:cNvPr id="384" name="Straight Connector 383"/>
          <p:cNvCxnSpPr/>
          <p:nvPr/>
        </p:nvCxnSpPr>
        <p:spPr bwMode="auto">
          <a:xfrm flipV="1">
            <a:off x="2905410" y="2936730"/>
            <a:ext cx="1175296" cy="523806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5" name="TextBox 384"/>
          <p:cNvSpPr txBox="1"/>
          <p:nvPr/>
        </p:nvSpPr>
        <p:spPr>
          <a:xfrm>
            <a:off x="1734797" y="4582830"/>
            <a:ext cx="105693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1802011" lon="2459900" rev="21565380"/>
              </a:camera>
              <a:lightRig rig="threePt" dir="t"/>
            </a:scene3d>
          </a:bodyPr>
          <a:lstStyle/>
          <a:p>
            <a:pPr algn="ctr"/>
            <a:r>
              <a:rPr lang="en-US" sz="1800" b="1" dirty="0" err="1" smtClean="0">
                <a:solidFill>
                  <a:srgbClr val="FFFFFF"/>
                </a:solidFill>
                <a:latin typeface="Arial"/>
                <a:ea typeface="ＭＳ Ｐゴシック"/>
              </a:rPr>
              <a:t>vSwitch</a:t>
            </a:r>
            <a:endParaRPr lang="en-US" sz="1800" b="1" dirty="0" smtClea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386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2323466" y="2715075"/>
            <a:ext cx="1061431" cy="926490"/>
          </a:xfrm>
          <a:prstGeom prst="rect">
            <a:avLst/>
          </a:prstGeom>
          <a:noFill/>
        </p:spPr>
      </p:pic>
      <p:pic>
        <p:nvPicPr>
          <p:cNvPr id="387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1687631" y="3001568"/>
            <a:ext cx="1061431" cy="926490"/>
          </a:xfrm>
          <a:prstGeom prst="rect">
            <a:avLst/>
          </a:prstGeom>
          <a:noFill/>
        </p:spPr>
      </p:pic>
      <p:pic>
        <p:nvPicPr>
          <p:cNvPr id="388" name="Picture 3" descr="C:\Users\Abject-3D\Desktop\VMWare Files\FINAL diagrams\Basic Virtualization\3D PNGs\ICON_ThinApp_3D_Q408_Comm_0.png"/>
          <p:cNvPicPr>
            <a:picLocks noChangeAspect="1" noChangeArrowheads="1"/>
          </p:cNvPicPr>
          <p:nvPr/>
        </p:nvPicPr>
        <p:blipFill>
          <a:blip r:embed="rId8">
            <a:alphaModFix/>
            <a:grayscl/>
          </a:blip>
          <a:srcRect/>
          <a:stretch>
            <a:fillRect/>
          </a:stretch>
        </p:blipFill>
        <p:spPr bwMode="auto">
          <a:xfrm>
            <a:off x="2975555" y="3001647"/>
            <a:ext cx="1061431" cy="926490"/>
          </a:xfrm>
          <a:prstGeom prst="rect">
            <a:avLst/>
          </a:prstGeom>
          <a:noFill/>
        </p:spPr>
      </p:pic>
      <p:sp>
        <p:nvSpPr>
          <p:cNvPr id="389" name="TextBox 388"/>
          <p:cNvSpPr txBox="1"/>
          <p:nvPr/>
        </p:nvSpPr>
        <p:spPr>
          <a:xfrm>
            <a:off x="3309344" y="3390098"/>
            <a:ext cx="1018958" cy="307777"/>
          </a:xfrm>
          <a:prstGeom prst="rect">
            <a:avLst/>
          </a:prstGeom>
          <a:noFill/>
          <a:scene3d>
            <a:camera prst="orthographicFront">
              <a:rot lat="19800000" lon="1800000" rev="120000"/>
            </a:camera>
            <a:lightRig rig="threePt" dir="t"/>
          </a:scene3d>
          <a:sp3d z="38100"/>
        </p:spPr>
        <p:txBody>
          <a:bodyPr wrap="square" rtlCol="0">
            <a:spAutoFit/>
            <a:scene3d>
              <a:camera prst="isometricOffAxis2Top">
                <a:rot lat="19800000" lon="1800000" rev="120000"/>
              </a:camera>
              <a:lightRig rig="threePt" dir="t"/>
            </a:scene3d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333333"/>
                </a:solidFill>
                <a:latin typeface="Calibri"/>
                <a:ea typeface="ＭＳ Ｐゴシック"/>
              </a:rPr>
              <a:t>VM</a:t>
            </a:r>
          </a:p>
        </p:txBody>
      </p:sp>
      <p:grpSp>
        <p:nvGrpSpPr>
          <p:cNvPr id="390" name="Group 389"/>
          <p:cNvGrpSpPr/>
          <p:nvPr/>
        </p:nvGrpSpPr>
        <p:grpSpPr>
          <a:xfrm>
            <a:off x="2305043" y="3283174"/>
            <a:ext cx="1061431" cy="926490"/>
            <a:chOff x="1018665" y="1984645"/>
            <a:chExt cx="1061431" cy="926490"/>
          </a:xfrm>
        </p:grpSpPr>
        <p:pic>
          <p:nvPicPr>
            <p:cNvPr id="391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8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392" name="TextBox 391"/>
            <p:cNvSpPr txBox="1"/>
            <p:nvPr/>
          </p:nvSpPr>
          <p:spPr>
            <a:xfrm>
              <a:off x="1048766" y="238507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VM</a:t>
              </a:r>
            </a:p>
          </p:txBody>
        </p:sp>
      </p:grpSp>
      <p:sp>
        <p:nvSpPr>
          <p:cNvPr id="393" name="Freeform 392"/>
          <p:cNvSpPr/>
          <p:nvPr/>
        </p:nvSpPr>
        <p:spPr>
          <a:xfrm>
            <a:off x="6559420" y="6008812"/>
            <a:ext cx="2139975" cy="616360"/>
          </a:xfrm>
          <a:custGeom>
            <a:avLst/>
            <a:gdLst>
              <a:gd name="connsiteX0" fmla="*/ 2128186 w 2128186"/>
              <a:gd name="connsiteY0" fmla="*/ 0 h 584141"/>
              <a:gd name="connsiteX1" fmla="*/ 809782 w 2128186"/>
              <a:gd name="connsiteY1" fmla="*/ 581700 h 584141"/>
              <a:gd name="connsiteX2" fmla="*/ 24557 w 2128186"/>
              <a:gd name="connsiteY2" fmla="*/ 203595 h 584141"/>
              <a:gd name="connsiteX3" fmla="*/ 199051 w 2128186"/>
              <a:gd name="connsiteY3" fmla="*/ 87255 h 584141"/>
              <a:gd name="connsiteX0" fmla="*/ 2128186 w 2128186"/>
              <a:gd name="connsiteY0" fmla="*/ 0 h 587736"/>
              <a:gd name="connsiteX1" fmla="*/ 809782 w 2128186"/>
              <a:gd name="connsiteY1" fmla="*/ 581700 h 587736"/>
              <a:gd name="connsiteX2" fmla="*/ 24557 w 2128186"/>
              <a:gd name="connsiteY2" fmla="*/ 290850 h 587736"/>
              <a:gd name="connsiteX3" fmla="*/ 199051 w 2128186"/>
              <a:gd name="connsiteY3" fmla="*/ 87255 h 587736"/>
              <a:gd name="connsiteX0" fmla="*/ 2147377 w 2147377"/>
              <a:gd name="connsiteY0" fmla="*/ 0 h 549703"/>
              <a:gd name="connsiteX1" fmla="*/ 1139186 w 2147377"/>
              <a:gd name="connsiteY1" fmla="*/ 542920 h 549703"/>
              <a:gd name="connsiteX2" fmla="*/ 43748 w 2147377"/>
              <a:gd name="connsiteY2" fmla="*/ 290850 h 549703"/>
              <a:gd name="connsiteX3" fmla="*/ 218242 w 2147377"/>
              <a:gd name="connsiteY3" fmla="*/ 87255 h 549703"/>
              <a:gd name="connsiteX0" fmla="*/ 2139975 w 2139975"/>
              <a:gd name="connsiteY0" fmla="*/ 0 h 616360"/>
              <a:gd name="connsiteX1" fmla="*/ 1015455 w 2139975"/>
              <a:gd name="connsiteY1" fmla="*/ 610785 h 616360"/>
              <a:gd name="connsiteX2" fmla="*/ 36346 w 2139975"/>
              <a:gd name="connsiteY2" fmla="*/ 290850 h 616360"/>
              <a:gd name="connsiteX3" fmla="*/ 210840 w 2139975"/>
              <a:gd name="connsiteY3" fmla="*/ 87255 h 61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75" h="616360">
                <a:moveTo>
                  <a:pt x="2139975" y="0"/>
                </a:moveTo>
                <a:cubicBezTo>
                  <a:pt x="1656075" y="273884"/>
                  <a:pt x="1366060" y="562310"/>
                  <a:pt x="1015455" y="610785"/>
                </a:cubicBezTo>
                <a:cubicBezTo>
                  <a:pt x="664850" y="659260"/>
                  <a:pt x="170449" y="378105"/>
                  <a:pt x="36346" y="290850"/>
                </a:cubicBezTo>
                <a:cubicBezTo>
                  <a:pt x="-97757" y="203595"/>
                  <a:pt x="180142" y="106645"/>
                  <a:pt x="210840" y="87255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sp>
        <p:nvSpPr>
          <p:cNvPr id="394" name="Freeform 393"/>
          <p:cNvSpPr/>
          <p:nvPr/>
        </p:nvSpPr>
        <p:spPr>
          <a:xfrm>
            <a:off x="2572422" y="6015787"/>
            <a:ext cx="2081810" cy="523530"/>
          </a:xfrm>
          <a:custGeom>
            <a:avLst/>
            <a:gdLst>
              <a:gd name="connsiteX0" fmla="*/ 2128186 w 2128186"/>
              <a:gd name="connsiteY0" fmla="*/ 0 h 584141"/>
              <a:gd name="connsiteX1" fmla="*/ 809782 w 2128186"/>
              <a:gd name="connsiteY1" fmla="*/ 581700 h 584141"/>
              <a:gd name="connsiteX2" fmla="*/ 24557 w 2128186"/>
              <a:gd name="connsiteY2" fmla="*/ 203595 h 584141"/>
              <a:gd name="connsiteX3" fmla="*/ 199051 w 2128186"/>
              <a:gd name="connsiteY3" fmla="*/ 87255 h 584141"/>
              <a:gd name="connsiteX0" fmla="*/ 2128186 w 2128186"/>
              <a:gd name="connsiteY0" fmla="*/ 0 h 587736"/>
              <a:gd name="connsiteX1" fmla="*/ 809782 w 2128186"/>
              <a:gd name="connsiteY1" fmla="*/ 581700 h 587736"/>
              <a:gd name="connsiteX2" fmla="*/ 24557 w 2128186"/>
              <a:gd name="connsiteY2" fmla="*/ 290850 h 587736"/>
              <a:gd name="connsiteX3" fmla="*/ 199051 w 2128186"/>
              <a:gd name="connsiteY3" fmla="*/ 87255 h 587736"/>
              <a:gd name="connsiteX0" fmla="*/ 2147377 w 2147377"/>
              <a:gd name="connsiteY0" fmla="*/ 0 h 549703"/>
              <a:gd name="connsiteX1" fmla="*/ 1139186 w 2147377"/>
              <a:gd name="connsiteY1" fmla="*/ 542920 h 549703"/>
              <a:gd name="connsiteX2" fmla="*/ 43748 w 2147377"/>
              <a:gd name="connsiteY2" fmla="*/ 290850 h 549703"/>
              <a:gd name="connsiteX3" fmla="*/ 218242 w 2147377"/>
              <a:gd name="connsiteY3" fmla="*/ 87255 h 549703"/>
              <a:gd name="connsiteX0" fmla="*/ 2139975 w 2139975"/>
              <a:gd name="connsiteY0" fmla="*/ 0 h 616360"/>
              <a:gd name="connsiteX1" fmla="*/ 1015455 w 2139975"/>
              <a:gd name="connsiteY1" fmla="*/ 610785 h 616360"/>
              <a:gd name="connsiteX2" fmla="*/ 36346 w 2139975"/>
              <a:gd name="connsiteY2" fmla="*/ 290850 h 616360"/>
              <a:gd name="connsiteX3" fmla="*/ 210840 w 2139975"/>
              <a:gd name="connsiteY3" fmla="*/ 87255 h 616360"/>
              <a:gd name="connsiteX0" fmla="*/ 2081810 w 2081810"/>
              <a:gd name="connsiteY0" fmla="*/ 203594 h 523530"/>
              <a:gd name="connsiteX1" fmla="*/ 1015455 w 2081810"/>
              <a:gd name="connsiteY1" fmla="*/ 523530 h 523530"/>
              <a:gd name="connsiteX2" fmla="*/ 36346 w 2081810"/>
              <a:gd name="connsiteY2" fmla="*/ 203595 h 523530"/>
              <a:gd name="connsiteX3" fmla="*/ 210840 w 2081810"/>
              <a:gd name="connsiteY3" fmla="*/ 0 h 5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1810" h="523530">
                <a:moveTo>
                  <a:pt x="2081810" y="203594"/>
                </a:moveTo>
                <a:cubicBezTo>
                  <a:pt x="1597910" y="477478"/>
                  <a:pt x="1356366" y="523530"/>
                  <a:pt x="1015455" y="523530"/>
                </a:cubicBezTo>
                <a:cubicBezTo>
                  <a:pt x="674544" y="523530"/>
                  <a:pt x="170449" y="290850"/>
                  <a:pt x="36346" y="203595"/>
                </a:cubicBezTo>
                <a:cubicBezTo>
                  <a:pt x="-97757" y="116340"/>
                  <a:pt x="180142" y="19390"/>
                  <a:pt x="210840" y="0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6617935" y="2551846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  <a:latin typeface="Arial"/>
                <a:ea typeface="ＭＳ Ｐゴシック"/>
              </a:rPr>
              <a:t>Security Policy</a:t>
            </a:r>
          </a:p>
        </p:txBody>
      </p:sp>
      <p:grpSp>
        <p:nvGrpSpPr>
          <p:cNvPr id="397" name="Group 396"/>
          <p:cNvGrpSpPr>
            <a:grpSpLocks noChangeAspect="1"/>
          </p:cNvGrpSpPr>
          <p:nvPr/>
        </p:nvGrpSpPr>
        <p:grpSpPr>
          <a:xfrm>
            <a:off x="8511538" y="1223671"/>
            <a:ext cx="1632722" cy="1056230"/>
            <a:chOff x="4561" y="539737"/>
            <a:chExt cx="2501784" cy="1213827"/>
          </a:xfrm>
        </p:grpSpPr>
        <p:sp useBgFill="1">
          <p:nvSpPr>
            <p:cNvPr id="398" name="TextBox 397"/>
            <p:cNvSpPr txBox="1"/>
            <p:nvPr/>
          </p:nvSpPr>
          <p:spPr>
            <a:xfrm>
              <a:off x="4561" y="1505974"/>
              <a:ext cx="2501784" cy="2475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venir Light"/>
                  <a:cs typeface="Arial" pitchFamily="34" charset="0"/>
                </a:rPr>
                <a:t>Security Admin</a:t>
              </a:r>
            </a:p>
          </p:txBody>
        </p:sp>
        <p:pic>
          <p:nvPicPr>
            <p:cNvPr id="399" name="Picture 2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9719" y="539737"/>
              <a:ext cx="2002425" cy="106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0" name="ffacd3e3-118f-4a48-98c0-54b85944e952" descr="C3488018-D257-4BE8-9080-9F5A1911B285@paloaltonetwork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571" y="1347556"/>
            <a:ext cx="705963" cy="120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6" name="Straight Arrow Connector 415"/>
          <p:cNvCxnSpPr/>
          <p:nvPr/>
        </p:nvCxnSpPr>
        <p:spPr bwMode="auto">
          <a:xfrm flipH="1">
            <a:off x="4850295" y="1693440"/>
            <a:ext cx="3011373" cy="1001"/>
          </a:xfrm>
          <a:prstGeom prst="straightConnector1">
            <a:avLst/>
          </a:prstGeom>
          <a:solidFill>
            <a:srgbClr val="0095D3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7" name="Straight Arrow Connector 416"/>
          <p:cNvCxnSpPr/>
          <p:nvPr/>
        </p:nvCxnSpPr>
        <p:spPr bwMode="auto">
          <a:xfrm flipH="1">
            <a:off x="2177623" y="2218068"/>
            <a:ext cx="1386139" cy="1005317"/>
          </a:xfrm>
          <a:prstGeom prst="straightConnector1">
            <a:avLst/>
          </a:prstGeom>
          <a:solidFill>
            <a:srgbClr val="0095D3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8" name="Straight Arrow Connector 417"/>
          <p:cNvCxnSpPr/>
          <p:nvPr/>
        </p:nvCxnSpPr>
        <p:spPr bwMode="auto">
          <a:xfrm>
            <a:off x="4739045" y="2123279"/>
            <a:ext cx="2928581" cy="1434593"/>
          </a:xfrm>
          <a:prstGeom prst="straightConnector1">
            <a:avLst/>
          </a:prstGeom>
          <a:solidFill>
            <a:srgbClr val="0095D3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9" name="Group 418"/>
          <p:cNvGrpSpPr/>
          <p:nvPr/>
        </p:nvGrpSpPr>
        <p:grpSpPr>
          <a:xfrm>
            <a:off x="1675895" y="3233226"/>
            <a:ext cx="553679" cy="690301"/>
            <a:chOff x="3179114" y="2924820"/>
            <a:chExt cx="553679" cy="690301"/>
          </a:xfrm>
        </p:grpSpPr>
        <p:sp>
          <p:nvSpPr>
            <p:cNvPr id="420" name="Freeform 419"/>
            <p:cNvSpPr/>
            <p:nvPr/>
          </p:nvSpPr>
          <p:spPr>
            <a:xfrm>
              <a:off x="3252016" y="3024347"/>
              <a:ext cx="396408" cy="455120"/>
            </a:xfrm>
            <a:custGeom>
              <a:avLst/>
              <a:gdLst>
                <a:gd name="connsiteX0" fmla="*/ 0 w 396408"/>
                <a:gd name="connsiteY0" fmla="*/ 0 h 455120"/>
                <a:gd name="connsiteX1" fmla="*/ 0 w 396408"/>
                <a:gd name="connsiteY1" fmla="*/ 300966 h 455120"/>
                <a:gd name="connsiteX2" fmla="*/ 389067 w 396408"/>
                <a:gd name="connsiteY2" fmla="*/ 455120 h 455120"/>
                <a:gd name="connsiteX3" fmla="*/ 396408 w 396408"/>
                <a:gd name="connsiteY3" fmla="*/ 161494 h 455120"/>
                <a:gd name="connsiteX4" fmla="*/ 0 w 396408"/>
                <a:gd name="connsiteY4" fmla="*/ 0 h 45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408" h="455120">
                  <a:moveTo>
                    <a:pt x="0" y="0"/>
                  </a:moveTo>
                  <a:lnTo>
                    <a:pt x="0" y="300966"/>
                  </a:lnTo>
                  <a:lnTo>
                    <a:pt x="389067" y="455120"/>
                  </a:lnTo>
                  <a:lnTo>
                    <a:pt x="396408" y="16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pic>
          <p:nvPicPr>
            <p:cNvPr id="421" name="Picture 420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9114" y="2924820"/>
              <a:ext cx="553679" cy="690301"/>
            </a:xfrm>
            <a:prstGeom prst="rect">
              <a:avLst/>
            </a:prstGeom>
          </p:spPr>
        </p:pic>
      </p:grpSp>
      <p:grpSp>
        <p:nvGrpSpPr>
          <p:cNvPr id="422" name="Group 421"/>
          <p:cNvGrpSpPr/>
          <p:nvPr/>
        </p:nvGrpSpPr>
        <p:grpSpPr>
          <a:xfrm>
            <a:off x="7637723" y="3288956"/>
            <a:ext cx="553679" cy="690301"/>
            <a:chOff x="3179114" y="2924820"/>
            <a:chExt cx="553679" cy="690301"/>
          </a:xfrm>
        </p:grpSpPr>
        <p:sp>
          <p:nvSpPr>
            <p:cNvPr id="423" name="Freeform 422"/>
            <p:cNvSpPr/>
            <p:nvPr/>
          </p:nvSpPr>
          <p:spPr>
            <a:xfrm>
              <a:off x="3252016" y="3024347"/>
              <a:ext cx="396408" cy="455120"/>
            </a:xfrm>
            <a:custGeom>
              <a:avLst/>
              <a:gdLst>
                <a:gd name="connsiteX0" fmla="*/ 0 w 396408"/>
                <a:gd name="connsiteY0" fmla="*/ 0 h 455120"/>
                <a:gd name="connsiteX1" fmla="*/ 0 w 396408"/>
                <a:gd name="connsiteY1" fmla="*/ 300966 h 455120"/>
                <a:gd name="connsiteX2" fmla="*/ 389067 w 396408"/>
                <a:gd name="connsiteY2" fmla="*/ 455120 h 455120"/>
                <a:gd name="connsiteX3" fmla="*/ 396408 w 396408"/>
                <a:gd name="connsiteY3" fmla="*/ 161494 h 455120"/>
                <a:gd name="connsiteX4" fmla="*/ 0 w 396408"/>
                <a:gd name="connsiteY4" fmla="*/ 0 h 45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408" h="455120">
                  <a:moveTo>
                    <a:pt x="0" y="0"/>
                  </a:moveTo>
                  <a:lnTo>
                    <a:pt x="0" y="300966"/>
                  </a:lnTo>
                  <a:lnTo>
                    <a:pt x="389067" y="455120"/>
                  </a:lnTo>
                  <a:lnTo>
                    <a:pt x="396408" y="16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none" lIns="0" tIns="0" rIns="0" bIns="0" rtlCol="0" anchor="ctr"/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1800" dirty="0" err="1" smtClean="0">
                <a:solidFill>
                  <a:srgbClr val="FFFFFF"/>
                </a:solidFill>
              </a:endParaRPr>
            </a:p>
          </p:txBody>
        </p:sp>
        <p:pic>
          <p:nvPicPr>
            <p:cNvPr id="424" name="Picture 42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9114" y="2924820"/>
              <a:ext cx="553679" cy="690301"/>
            </a:xfrm>
            <a:prstGeom prst="rect">
              <a:avLst/>
            </a:prstGeom>
          </p:spPr>
        </p:pic>
      </p:grpSp>
      <p:sp>
        <p:nvSpPr>
          <p:cNvPr id="428" name="Oval 427"/>
          <p:cNvSpPr/>
          <p:nvPr/>
        </p:nvSpPr>
        <p:spPr bwMode="auto">
          <a:xfrm>
            <a:off x="1951953" y="3504556"/>
            <a:ext cx="106632" cy="106632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 anchor="ctr"/>
          <a:lstStyle/>
          <a:p>
            <a:pPr algn="ctr"/>
            <a:endParaRPr lang="en-US" sz="1800" dirty="0" err="1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026" y="4253649"/>
            <a:ext cx="1118842" cy="5342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/>
              <a:t>Traffic</a:t>
            </a:r>
          </a:p>
          <a:p>
            <a:pPr algn="r">
              <a:lnSpc>
                <a:spcPct val="90000"/>
              </a:lnSpc>
            </a:pPr>
            <a:r>
              <a:rPr lang="en-US" dirty="0" smtClean="0"/>
              <a:t>Steering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52393" y="2436480"/>
            <a:ext cx="947104" cy="686914"/>
            <a:chOff x="4659734" y="2721600"/>
            <a:chExt cx="947104" cy="686914"/>
          </a:xfrm>
        </p:grpSpPr>
        <p:pic>
          <p:nvPicPr>
            <p:cNvPr id="207" name="Picture 206" descr="04_ISO_Icon_NSX_Firewall_G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734" y="2721600"/>
              <a:ext cx="947104" cy="686914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 rotWithShape="1">
            <a:blip r:embed="rId14">
              <a:alphaModFix/>
            </a:blip>
            <a:srcRect t="18563" b="53923"/>
            <a:stretch/>
          </p:blipFill>
          <p:spPr>
            <a:xfrm>
              <a:off x="4766391" y="2884192"/>
              <a:ext cx="555353" cy="335921"/>
            </a:xfrm>
            <a:prstGeom prst="rect">
              <a:avLst/>
            </a:prstGeom>
            <a:scene3d>
              <a:camera prst="orthographicFront">
                <a:rot lat="19076630" lon="3579799" rev="17391350"/>
              </a:camera>
              <a:lightRig rig="threePt" dir="t"/>
            </a:scene3d>
          </p:spPr>
        </p:pic>
      </p:grpSp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14">
            <a:alphaModFix/>
          </a:blip>
          <a:srcRect t="18563" b="53923"/>
          <a:stretch/>
        </p:blipFill>
        <p:spPr>
          <a:xfrm>
            <a:off x="7398239" y="2172592"/>
            <a:ext cx="555353" cy="335921"/>
          </a:xfrm>
          <a:prstGeom prst="rect">
            <a:avLst/>
          </a:prstGeom>
          <a:scene3d>
            <a:camera prst="orthographicFront">
              <a:rot lat="19076630" lon="3579799" rev="17391350"/>
            </a:camera>
            <a:lightRig rig="threePt" dir="t"/>
          </a:scene3d>
        </p:spPr>
      </p:pic>
      <p:grpSp>
        <p:nvGrpSpPr>
          <p:cNvPr id="213" name="Group 212"/>
          <p:cNvGrpSpPr/>
          <p:nvPr/>
        </p:nvGrpSpPr>
        <p:grpSpPr>
          <a:xfrm>
            <a:off x="4432008" y="2442000"/>
            <a:ext cx="947104" cy="686914"/>
            <a:chOff x="4659734" y="2721600"/>
            <a:chExt cx="947104" cy="686914"/>
          </a:xfrm>
        </p:grpSpPr>
        <p:pic>
          <p:nvPicPr>
            <p:cNvPr id="214" name="Picture 213" descr="04_ISO_Icon_NSX_Firewall_G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734" y="2721600"/>
              <a:ext cx="947104" cy="686914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14">
              <a:alphaModFix/>
            </a:blip>
            <a:srcRect t="18563" b="53923"/>
            <a:stretch/>
          </p:blipFill>
          <p:spPr>
            <a:xfrm>
              <a:off x="4766391" y="2884192"/>
              <a:ext cx="555353" cy="335921"/>
            </a:xfrm>
            <a:prstGeom prst="rect">
              <a:avLst/>
            </a:prstGeom>
            <a:scene3d>
              <a:camera prst="orthographicFront">
                <a:rot lat="19076630" lon="3579799" rev="17391350"/>
              </a:camera>
              <a:lightRig rig="threePt" dir="t"/>
            </a:scene3d>
          </p:spPr>
        </p:pic>
      </p:grpSp>
      <p:sp>
        <p:nvSpPr>
          <p:cNvPr id="427" name="Oval 426"/>
          <p:cNvSpPr/>
          <p:nvPr/>
        </p:nvSpPr>
        <p:spPr bwMode="auto">
          <a:xfrm>
            <a:off x="3160452" y="3840615"/>
            <a:ext cx="106632" cy="106632"/>
          </a:xfrm>
          <a:prstGeom prst="ellipse">
            <a:avLst/>
          </a:prstGeom>
          <a:solidFill>
            <a:srgbClr val="0000FF"/>
          </a:solidFill>
          <a:ln w="1905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0" tIns="0" rIns="0" bIns="0" rtlCol="0" anchor="ctr"/>
          <a:lstStyle/>
          <a:p>
            <a:pPr algn="ctr"/>
            <a:endParaRPr lang="en-US" sz="1800" dirty="0" err="1" smtClean="0">
              <a:solidFill>
                <a:srgbClr val="FFFFFF"/>
              </a:solidFill>
            </a:endParaRP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14">
            <a:alphaModFix/>
          </a:blip>
          <a:srcRect t="18563" b="53923"/>
          <a:stretch/>
        </p:blipFill>
        <p:spPr>
          <a:xfrm>
            <a:off x="7386495" y="2178112"/>
            <a:ext cx="555353" cy="335921"/>
          </a:xfrm>
          <a:prstGeom prst="rect">
            <a:avLst/>
          </a:prstGeom>
          <a:scene3d>
            <a:camera prst="orthographicFront">
              <a:rot lat="19076630" lon="3579799" rev="17391350"/>
            </a:camera>
            <a:lightRig rig="threePt" dir="t"/>
          </a:scene3d>
        </p:spPr>
      </p:pic>
      <p:cxnSp>
        <p:nvCxnSpPr>
          <p:cNvPr id="375" name="Straight Connector 374"/>
          <p:cNvCxnSpPr/>
          <p:nvPr/>
        </p:nvCxnSpPr>
        <p:spPr bwMode="auto">
          <a:xfrm flipV="1">
            <a:off x="8799622" y="3829437"/>
            <a:ext cx="1281004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6" name="Straight Connector 375"/>
          <p:cNvCxnSpPr/>
          <p:nvPr/>
        </p:nvCxnSpPr>
        <p:spPr bwMode="auto">
          <a:xfrm flipH="1" flipV="1">
            <a:off x="7511537" y="3829438"/>
            <a:ext cx="1304794" cy="584615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5" name="Straight Connector 404"/>
          <p:cNvCxnSpPr/>
          <p:nvPr/>
        </p:nvCxnSpPr>
        <p:spPr bwMode="auto">
          <a:xfrm flipV="1">
            <a:off x="2880341" y="3838796"/>
            <a:ext cx="1281004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6" name="Straight Connector 405"/>
          <p:cNvCxnSpPr/>
          <p:nvPr/>
        </p:nvCxnSpPr>
        <p:spPr bwMode="auto">
          <a:xfrm flipH="1" flipV="1">
            <a:off x="1592255" y="3838796"/>
            <a:ext cx="1275387" cy="576633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7" name="Straight Connector 406"/>
          <p:cNvCxnSpPr/>
          <p:nvPr/>
        </p:nvCxnSpPr>
        <p:spPr bwMode="auto">
          <a:xfrm flipH="1">
            <a:off x="2876483" y="4404737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1" name="Straight Connector 410"/>
          <p:cNvCxnSpPr/>
          <p:nvPr/>
        </p:nvCxnSpPr>
        <p:spPr bwMode="auto">
          <a:xfrm flipV="1">
            <a:off x="2898229" y="4277467"/>
            <a:ext cx="1139825" cy="51435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" name="Straight Connector 411"/>
          <p:cNvCxnSpPr/>
          <p:nvPr/>
        </p:nvCxnSpPr>
        <p:spPr bwMode="auto">
          <a:xfrm>
            <a:off x="1651754" y="4244322"/>
            <a:ext cx="1202074" cy="54292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3" name="Straight Connector 412"/>
          <p:cNvCxnSpPr/>
          <p:nvPr/>
        </p:nvCxnSpPr>
        <p:spPr bwMode="auto">
          <a:xfrm flipV="1">
            <a:off x="8832850" y="4252067"/>
            <a:ext cx="1139825" cy="514351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4" name="Straight Connector 413"/>
          <p:cNvCxnSpPr/>
          <p:nvPr/>
        </p:nvCxnSpPr>
        <p:spPr bwMode="auto">
          <a:xfrm>
            <a:off x="7610945" y="4222212"/>
            <a:ext cx="1202074" cy="542920"/>
          </a:xfrm>
          <a:prstGeom prst="line">
            <a:avLst/>
          </a:prstGeom>
          <a:solidFill>
            <a:srgbClr val="0095D3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5" name="Straight Connector 414"/>
          <p:cNvCxnSpPr/>
          <p:nvPr/>
        </p:nvCxnSpPr>
        <p:spPr bwMode="auto">
          <a:xfrm flipH="1">
            <a:off x="8808615" y="4392979"/>
            <a:ext cx="3858" cy="1150179"/>
          </a:xfrm>
          <a:prstGeom prst="line">
            <a:avLst/>
          </a:prstGeom>
          <a:solidFill>
            <a:srgbClr val="0095D3"/>
          </a:solidFill>
          <a:ln w="28575" cap="flat" cmpd="sng" algn="ctr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4000"/>
                  </a:schemeClr>
                </a:gs>
                <a:gs pos="48000">
                  <a:schemeClr val="bg1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47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232E-6 4.2791E-6 L -0.22399 0.05554 " pathEditMode="relative" ptsTypes="AA">
                                      <p:cBhvr>
                                        <p:cTn id="5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108E-6 -4.51284E-7 L -0.14182 0.36404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7" y="18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758E-6 2.56191E-6 L 0.33312 0.304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6" y="1522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5902E-7 -2.70771E-7 L -0.15315 0.3047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7" y="1522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14167 L -0.10625 0.05278 L -0.10416 -0.04722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  <p:bldP spid="395" grpId="1"/>
      <p:bldP spid="428" grpId="0" animBg="1"/>
      <p:bldP spid="3" grpId="0"/>
      <p:bldP spid="427" grpId="0" animBg="1"/>
      <p:bldP spid="427" grpId="1" animBg="1"/>
      <p:bldP spid="427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627812" y="1447800"/>
            <a:ext cx="4371992" cy="4174067"/>
            <a:chOff x="4341812" y="1371600"/>
            <a:chExt cx="4371992" cy="4174067"/>
          </a:xfrm>
        </p:grpSpPr>
        <p:pic>
          <p:nvPicPr>
            <p:cNvPr id="5" name="Picture 4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2590800"/>
              <a:ext cx="1323992" cy="1735667"/>
            </a:xfrm>
            <a:prstGeom prst="rect">
              <a:avLst/>
            </a:prstGeom>
          </p:spPr>
        </p:pic>
        <p:pic>
          <p:nvPicPr>
            <p:cNvPr id="6" name="Picture 5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1371600"/>
              <a:ext cx="1323992" cy="1735667"/>
            </a:xfrm>
            <a:prstGeom prst="rect">
              <a:avLst/>
            </a:prstGeom>
          </p:spPr>
        </p:pic>
        <p:pic>
          <p:nvPicPr>
            <p:cNvPr id="7" name="Picture 6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2895600"/>
              <a:ext cx="1323992" cy="1735667"/>
            </a:xfrm>
            <a:prstGeom prst="rect">
              <a:avLst/>
            </a:prstGeom>
          </p:spPr>
        </p:pic>
        <p:pic>
          <p:nvPicPr>
            <p:cNvPr id="8" name="Picture 7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1676400"/>
              <a:ext cx="1323992" cy="1735667"/>
            </a:xfrm>
            <a:prstGeom prst="rect">
              <a:avLst/>
            </a:prstGeom>
          </p:spPr>
        </p:pic>
        <p:pic>
          <p:nvPicPr>
            <p:cNvPr id="9" name="Picture 8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3200400"/>
              <a:ext cx="1323992" cy="1735667"/>
            </a:xfrm>
            <a:prstGeom prst="rect">
              <a:avLst/>
            </a:prstGeom>
          </p:spPr>
        </p:pic>
        <p:pic>
          <p:nvPicPr>
            <p:cNvPr id="10" name="Picture 9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1981200"/>
              <a:ext cx="1323992" cy="1735667"/>
            </a:xfrm>
            <a:prstGeom prst="rect">
              <a:avLst/>
            </a:prstGeom>
          </p:spPr>
        </p:pic>
        <p:pic>
          <p:nvPicPr>
            <p:cNvPr id="11" name="Picture 10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3505200"/>
              <a:ext cx="1323992" cy="1735667"/>
            </a:xfrm>
            <a:prstGeom prst="rect">
              <a:avLst/>
            </a:prstGeom>
          </p:spPr>
        </p:pic>
        <p:pic>
          <p:nvPicPr>
            <p:cNvPr id="12" name="Picture 11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2286000"/>
              <a:ext cx="1323992" cy="1735667"/>
            </a:xfrm>
            <a:prstGeom prst="rect">
              <a:avLst/>
            </a:prstGeom>
          </p:spPr>
        </p:pic>
        <p:pic>
          <p:nvPicPr>
            <p:cNvPr id="13" name="Picture 12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3810000"/>
              <a:ext cx="1323992" cy="1735667"/>
            </a:xfrm>
            <a:prstGeom prst="rect">
              <a:avLst/>
            </a:prstGeom>
          </p:spPr>
        </p:pic>
        <p:pic>
          <p:nvPicPr>
            <p:cNvPr id="14" name="Picture 13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590800"/>
              <a:ext cx="1323992" cy="173566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99012" y="1981200"/>
            <a:ext cx="4371992" cy="4174067"/>
            <a:chOff x="4341812" y="1371600"/>
            <a:chExt cx="4371992" cy="4174067"/>
          </a:xfrm>
        </p:grpSpPr>
        <p:pic>
          <p:nvPicPr>
            <p:cNvPr id="17" name="Picture 16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2590800"/>
              <a:ext cx="1323992" cy="1735667"/>
            </a:xfrm>
            <a:prstGeom prst="rect">
              <a:avLst/>
            </a:prstGeom>
          </p:spPr>
        </p:pic>
        <p:pic>
          <p:nvPicPr>
            <p:cNvPr id="18" name="Picture 17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1371600"/>
              <a:ext cx="1323992" cy="1735667"/>
            </a:xfrm>
            <a:prstGeom prst="rect">
              <a:avLst/>
            </a:prstGeom>
          </p:spPr>
        </p:pic>
        <p:pic>
          <p:nvPicPr>
            <p:cNvPr id="19" name="Picture 18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2895600"/>
              <a:ext cx="1323992" cy="1735667"/>
            </a:xfrm>
            <a:prstGeom prst="rect">
              <a:avLst/>
            </a:prstGeom>
          </p:spPr>
        </p:pic>
        <p:pic>
          <p:nvPicPr>
            <p:cNvPr id="20" name="Picture 19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1676400"/>
              <a:ext cx="1323992" cy="1735667"/>
            </a:xfrm>
            <a:prstGeom prst="rect">
              <a:avLst/>
            </a:prstGeom>
          </p:spPr>
        </p:pic>
        <p:pic>
          <p:nvPicPr>
            <p:cNvPr id="21" name="Picture 20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3200400"/>
              <a:ext cx="1323992" cy="1735667"/>
            </a:xfrm>
            <a:prstGeom prst="rect">
              <a:avLst/>
            </a:prstGeom>
          </p:spPr>
        </p:pic>
        <p:pic>
          <p:nvPicPr>
            <p:cNvPr id="22" name="Picture 21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1981200"/>
              <a:ext cx="1323992" cy="1735667"/>
            </a:xfrm>
            <a:prstGeom prst="rect">
              <a:avLst/>
            </a:prstGeom>
          </p:spPr>
        </p:pic>
        <p:pic>
          <p:nvPicPr>
            <p:cNvPr id="23" name="Picture 22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3505200"/>
              <a:ext cx="1323992" cy="1735667"/>
            </a:xfrm>
            <a:prstGeom prst="rect">
              <a:avLst/>
            </a:prstGeom>
          </p:spPr>
        </p:pic>
        <p:pic>
          <p:nvPicPr>
            <p:cNvPr id="24" name="Picture 23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2286000"/>
              <a:ext cx="1323992" cy="1735667"/>
            </a:xfrm>
            <a:prstGeom prst="rect">
              <a:avLst/>
            </a:prstGeom>
          </p:spPr>
        </p:pic>
        <p:pic>
          <p:nvPicPr>
            <p:cNvPr id="25" name="Picture 24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3810000"/>
              <a:ext cx="1323992" cy="1735667"/>
            </a:xfrm>
            <a:prstGeom prst="rect">
              <a:avLst/>
            </a:prstGeom>
          </p:spPr>
        </p:pic>
        <p:pic>
          <p:nvPicPr>
            <p:cNvPr id="26" name="Picture 25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590800"/>
              <a:ext cx="1323992" cy="1735667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233484" y="3054167"/>
            <a:ext cx="1061431" cy="926490"/>
            <a:chOff x="1018665" y="1984645"/>
            <a:chExt cx="1061431" cy="926490"/>
          </a:xfrm>
        </p:grpSpPr>
        <p:pic>
          <p:nvPicPr>
            <p:cNvPr id="5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51" name="TextBox 50"/>
            <p:cNvSpPr txBox="1"/>
            <p:nvPr/>
          </p:nvSpPr>
          <p:spPr>
            <a:xfrm>
              <a:off x="1094865" y="2385074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D</a:t>
              </a:r>
              <a:endPara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315">
            <a:off x="3859677" y="3460429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9" name="Picture 128" descr="04_ISO_Icon_NSX_Firewall_D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76" y="2908995"/>
            <a:ext cx="1002046" cy="680998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890004" y="2963786"/>
            <a:ext cx="1061431" cy="926490"/>
            <a:chOff x="1018665" y="1984645"/>
            <a:chExt cx="1061431" cy="926490"/>
          </a:xfrm>
        </p:grpSpPr>
        <p:pic>
          <p:nvPicPr>
            <p:cNvPr id="10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09" name="TextBox 108"/>
            <p:cNvSpPr txBox="1"/>
            <p:nvPr/>
          </p:nvSpPr>
          <p:spPr>
            <a:xfrm>
              <a:off x="1094865" y="2385074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D</a:t>
              </a:r>
            </a:p>
          </p:txBody>
        </p:sp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315">
            <a:off x="2477818" y="3365655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7" name="Picture 126" descr="15_ISO_Icon_Generic_PhysicalFirewall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94" y="2796909"/>
            <a:ext cx="969450" cy="68453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23605" y="2941080"/>
            <a:ext cx="1061431" cy="926490"/>
            <a:chOff x="1018665" y="1984645"/>
            <a:chExt cx="1061431" cy="926490"/>
          </a:xfrm>
        </p:grpSpPr>
        <p:pic>
          <p:nvPicPr>
            <p:cNvPr id="3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1094865" y="2385074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>
                  <a:solidFill>
                    <a:srgbClr val="3A3A3A"/>
                  </a:solidFill>
                  <a:latin typeface="Arial"/>
                  <a:ea typeface="ＭＳ Ｐゴシック"/>
                </a:rPr>
                <a:t>D</a:t>
              </a:r>
              <a:endParaRPr lang="en-US" sz="1400" b="1" dirty="0" smtClean="0">
                <a:solidFill>
                  <a:srgbClr val="3A3A3A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315">
            <a:off x="1130053" y="3330544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5" name="Picture 124" descr="04_ISO_Icon_NSX_Firewall_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8" y="2784417"/>
            <a:ext cx="947104" cy="709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Security in a </a:t>
            </a:r>
            <a:r>
              <a:rPr lang="en-US" dirty="0" smtClean="0"/>
              <a:t>Software-Defined </a:t>
            </a:r>
            <a:r>
              <a:rPr lang="en-US" dirty="0"/>
              <a:t>Data </a:t>
            </a:r>
            <a:r>
              <a:rPr lang="en-US" dirty="0" smtClean="0"/>
              <a:t>Center</a:t>
            </a:r>
            <a:br>
              <a:rPr lang="en-US" dirty="0" smtClean="0"/>
            </a:br>
            <a:r>
              <a:rPr lang="en-US" sz="1800" b="0" dirty="0" smtClean="0">
                <a:solidFill>
                  <a:schemeClr val="tx2"/>
                </a:solidFill>
              </a:rPr>
              <a:t>Data Center Micro-Segmentation</a:t>
            </a:r>
            <a:endParaRPr lang="en-US" sz="1800" b="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42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23605" y="2210239"/>
            <a:ext cx="1061431" cy="926490"/>
            <a:chOff x="1018665" y="1984645"/>
            <a:chExt cx="1061431" cy="926490"/>
          </a:xfrm>
        </p:grpSpPr>
        <p:pic>
          <p:nvPicPr>
            <p:cNvPr id="40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1094865" y="2385074"/>
              <a:ext cx="307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A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233484" y="2307842"/>
            <a:ext cx="1061431" cy="926490"/>
            <a:chOff x="1018665" y="1984645"/>
            <a:chExt cx="1061431" cy="926490"/>
          </a:xfrm>
        </p:grpSpPr>
        <p:pic>
          <p:nvPicPr>
            <p:cNvPr id="89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90" name="TextBox 89"/>
            <p:cNvSpPr txBox="1"/>
            <p:nvPr/>
          </p:nvSpPr>
          <p:spPr>
            <a:xfrm>
              <a:off x="1094865" y="2385074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A</a:t>
              </a:r>
            </a:p>
          </p:txBody>
        </p:sp>
      </p:grpSp>
      <p:pic>
        <p:nvPicPr>
          <p:cNvPr id="92" name="Picture 91" descr="21_ISO_Icon_NSX_CloudManagementSystem_B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86200"/>
            <a:ext cx="2474259" cy="1828800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1890004" y="2219401"/>
            <a:ext cx="1061431" cy="926490"/>
            <a:chOff x="1018665" y="1984645"/>
            <a:chExt cx="1061431" cy="926490"/>
          </a:xfrm>
        </p:grpSpPr>
        <p:pic>
          <p:nvPicPr>
            <p:cNvPr id="102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03" name="TextBox 102"/>
            <p:cNvSpPr txBox="1"/>
            <p:nvPr/>
          </p:nvSpPr>
          <p:spPr>
            <a:xfrm>
              <a:off x="1094865" y="2385074"/>
              <a:ext cx="307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75212" y="1905000"/>
            <a:ext cx="5334000" cy="3657600"/>
            <a:chOff x="4875212" y="1905000"/>
            <a:chExt cx="5334000" cy="3657600"/>
          </a:xfrm>
        </p:grpSpPr>
        <p:sp>
          <p:nvSpPr>
            <p:cNvPr id="32" name="Oval 31"/>
            <p:cNvSpPr/>
            <p:nvPr/>
          </p:nvSpPr>
          <p:spPr>
            <a:xfrm>
              <a:off x="4875212" y="23622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180012" y="24384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63937" y="4554126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568737" y="46482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8075612" y="51054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8304212" y="54864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8075612" y="54102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789612" y="43434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256212" y="32004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865812" y="28956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475412" y="34290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237412" y="38862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999412" y="41910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180012" y="28956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180012" y="38100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951412" y="44196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942012" y="41148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780212" y="36576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542212" y="36576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8304212" y="41148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8228012" y="44958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542212" y="50292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475412" y="43434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713412" y="32004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018212" y="33528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80212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542212" y="4114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133012" y="4648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9397537" y="41148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694612" y="23622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9828212" y="3657600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0133012" y="35814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0056812" y="39624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609012" y="28194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6856412" y="19050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9142412" y="33528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9447212" y="3429000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9294812" y="2895600"/>
              <a:ext cx="76200" cy="76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453678" y="4193616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6834678" y="5031816"/>
              <a:ext cx="76200" cy="76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758478" y="4727016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26" name="Picture 125" descr="04_ISO_Icon_NSX_Firewall_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8" y="2024832"/>
            <a:ext cx="947104" cy="70971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3605" y="1501354"/>
            <a:ext cx="1061431" cy="926490"/>
            <a:chOff x="1018665" y="1984645"/>
            <a:chExt cx="1061431" cy="926490"/>
          </a:xfrm>
        </p:grpSpPr>
        <p:pic>
          <p:nvPicPr>
            <p:cNvPr id="28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1094865" y="2385074"/>
              <a:ext cx="35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W</a:t>
              </a:r>
            </a:p>
          </p:txBody>
        </p:sp>
      </p:grpSp>
      <p:pic>
        <p:nvPicPr>
          <p:cNvPr id="128" name="Picture 127" descr="15_ISO_Icon_Generic_PhysicalFirewall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94" y="2054370"/>
            <a:ext cx="969450" cy="684539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1890004" y="1529978"/>
            <a:ext cx="1061431" cy="926490"/>
            <a:chOff x="1018665" y="1984645"/>
            <a:chExt cx="1061431" cy="926490"/>
          </a:xfrm>
        </p:grpSpPr>
        <p:pic>
          <p:nvPicPr>
            <p:cNvPr id="96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97" name="TextBox 96"/>
            <p:cNvSpPr txBox="1"/>
            <p:nvPr/>
          </p:nvSpPr>
          <p:spPr>
            <a:xfrm>
              <a:off x="1094865" y="2385074"/>
              <a:ext cx="35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W</a:t>
              </a:r>
            </a:p>
          </p:txBody>
        </p:sp>
      </p:grpSp>
      <p:pic>
        <p:nvPicPr>
          <p:cNvPr id="130" name="Picture 129" descr="04_ISO_Icon_NSX_Firewall_D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76" y="2149410"/>
            <a:ext cx="1002046" cy="680998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3233484" y="1559999"/>
            <a:ext cx="1061431" cy="926490"/>
            <a:chOff x="1018665" y="1984645"/>
            <a:chExt cx="1061431" cy="926490"/>
          </a:xfrm>
        </p:grpSpPr>
        <p:pic>
          <p:nvPicPr>
            <p:cNvPr id="115" name="Picture 3" descr="C:\Users\Abject-3D\Desktop\VMWare Files\FINAL diagrams\Basic Virtualization\3D PNGs\ICON_ThinApp_3D_Q408_Comm_0.png"/>
            <p:cNvPicPr>
              <a:picLocks noChangeAspect="1" noChangeArrowheads="1"/>
            </p:cNvPicPr>
            <p:nvPr/>
          </p:nvPicPr>
          <p:blipFill>
            <a:blip r:embed="rId4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18665" y="1984645"/>
              <a:ext cx="1061431" cy="926490"/>
            </a:xfrm>
            <a:prstGeom prst="rect">
              <a:avLst/>
            </a:prstGeom>
            <a:noFill/>
          </p:spPr>
        </p:pic>
        <p:sp>
          <p:nvSpPr>
            <p:cNvPr id="116" name="TextBox 115"/>
            <p:cNvSpPr txBox="1"/>
            <p:nvPr/>
          </p:nvSpPr>
          <p:spPr>
            <a:xfrm>
              <a:off x="1094865" y="2385074"/>
              <a:ext cx="35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24E-6 6.5308E-7 L 0.35965 0.283 " pathEditMode="relative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16E-6 5.2339E-6 L 0.22769 0.10028 " pathEditMode="relative" ptsTypes="AA">
                                      <p:cBhvr>
                                        <p:cTn id="8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24E-6 2.70959E-6 L 0.32903 0.05327 " pathEditMode="relative" ptsTypes="AA">
                                      <p:cBhvr>
                                        <p:cTn id="8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3.81658E-6 L 0.62928 0.2932 " pathEditMode="relative" ptsTypes="AA">
                                      <p:cBhvr>
                                        <p:cTn id="8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8549E-6 5.70171E-6 L 0.33684 0.2448 " pathEditMode="relative" ptsTypes="AA">
                                      <p:cBhvr>
                                        <p:cTn id="9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 L 0.36733 -0.21839 " pathEditMode="relative" ptsTypes="AA">
                                      <p:cBhvr>
                                        <p:cTn id="9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93 L 0.31601 0.06368 " pathEditMode="relative" ptsTypes="AA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16E-7 -4.29829E-6 L 0.3448 -0.02663 " pathEditMode="relative" ptsTypes="AA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2 L 0.47024 0.19754 " pathEditMode="relative" ptsTypes="AA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627812" y="1447800"/>
            <a:ext cx="4371992" cy="4174067"/>
            <a:chOff x="4341812" y="1371600"/>
            <a:chExt cx="4371992" cy="4174067"/>
          </a:xfrm>
        </p:grpSpPr>
        <p:pic>
          <p:nvPicPr>
            <p:cNvPr id="5" name="Picture 4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2590800"/>
              <a:ext cx="1323992" cy="1735667"/>
            </a:xfrm>
            <a:prstGeom prst="rect">
              <a:avLst/>
            </a:prstGeom>
          </p:spPr>
        </p:pic>
        <p:pic>
          <p:nvPicPr>
            <p:cNvPr id="6" name="Picture 5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1371600"/>
              <a:ext cx="1323992" cy="1735667"/>
            </a:xfrm>
            <a:prstGeom prst="rect">
              <a:avLst/>
            </a:prstGeom>
          </p:spPr>
        </p:pic>
        <p:pic>
          <p:nvPicPr>
            <p:cNvPr id="7" name="Picture 6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2895600"/>
              <a:ext cx="1323992" cy="1735667"/>
            </a:xfrm>
            <a:prstGeom prst="rect">
              <a:avLst/>
            </a:prstGeom>
          </p:spPr>
        </p:pic>
        <p:pic>
          <p:nvPicPr>
            <p:cNvPr id="8" name="Picture 7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1676400"/>
              <a:ext cx="1323992" cy="1735667"/>
            </a:xfrm>
            <a:prstGeom prst="rect">
              <a:avLst/>
            </a:prstGeom>
          </p:spPr>
        </p:pic>
        <p:pic>
          <p:nvPicPr>
            <p:cNvPr id="9" name="Picture 8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3200400"/>
              <a:ext cx="1323992" cy="1735667"/>
            </a:xfrm>
            <a:prstGeom prst="rect">
              <a:avLst/>
            </a:prstGeom>
          </p:spPr>
        </p:pic>
        <p:pic>
          <p:nvPicPr>
            <p:cNvPr id="10" name="Picture 9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1981200"/>
              <a:ext cx="1323992" cy="1735667"/>
            </a:xfrm>
            <a:prstGeom prst="rect">
              <a:avLst/>
            </a:prstGeom>
          </p:spPr>
        </p:pic>
        <p:pic>
          <p:nvPicPr>
            <p:cNvPr id="11" name="Picture 10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3505200"/>
              <a:ext cx="1323992" cy="1735667"/>
            </a:xfrm>
            <a:prstGeom prst="rect">
              <a:avLst/>
            </a:prstGeom>
          </p:spPr>
        </p:pic>
        <p:pic>
          <p:nvPicPr>
            <p:cNvPr id="12" name="Picture 11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2286000"/>
              <a:ext cx="1323992" cy="1735667"/>
            </a:xfrm>
            <a:prstGeom prst="rect">
              <a:avLst/>
            </a:prstGeom>
          </p:spPr>
        </p:pic>
        <p:pic>
          <p:nvPicPr>
            <p:cNvPr id="13" name="Picture 12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3810000"/>
              <a:ext cx="1323992" cy="1735667"/>
            </a:xfrm>
            <a:prstGeom prst="rect">
              <a:avLst/>
            </a:prstGeom>
          </p:spPr>
        </p:pic>
        <p:pic>
          <p:nvPicPr>
            <p:cNvPr id="14" name="Picture 13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590800"/>
              <a:ext cx="1323992" cy="173566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99012" y="1981200"/>
            <a:ext cx="4371992" cy="4174067"/>
            <a:chOff x="4341812" y="1371600"/>
            <a:chExt cx="4371992" cy="4174067"/>
          </a:xfrm>
        </p:grpSpPr>
        <p:pic>
          <p:nvPicPr>
            <p:cNvPr id="17" name="Picture 16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2590800"/>
              <a:ext cx="1323992" cy="1735667"/>
            </a:xfrm>
            <a:prstGeom prst="rect">
              <a:avLst/>
            </a:prstGeom>
          </p:spPr>
        </p:pic>
        <p:pic>
          <p:nvPicPr>
            <p:cNvPr id="18" name="Picture 17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2" y="1371600"/>
              <a:ext cx="1323992" cy="1735667"/>
            </a:xfrm>
            <a:prstGeom prst="rect">
              <a:avLst/>
            </a:prstGeom>
          </p:spPr>
        </p:pic>
        <p:pic>
          <p:nvPicPr>
            <p:cNvPr id="19" name="Picture 18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2895600"/>
              <a:ext cx="1323992" cy="1735667"/>
            </a:xfrm>
            <a:prstGeom prst="rect">
              <a:avLst/>
            </a:prstGeom>
          </p:spPr>
        </p:pic>
        <p:pic>
          <p:nvPicPr>
            <p:cNvPr id="20" name="Picture 19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812" y="1676400"/>
              <a:ext cx="1323992" cy="1735667"/>
            </a:xfrm>
            <a:prstGeom prst="rect">
              <a:avLst/>
            </a:prstGeom>
          </p:spPr>
        </p:pic>
        <p:pic>
          <p:nvPicPr>
            <p:cNvPr id="21" name="Picture 20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3200400"/>
              <a:ext cx="1323992" cy="1735667"/>
            </a:xfrm>
            <a:prstGeom prst="rect">
              <a:avLst/>
            </a:prstGeom>
          </p:spPr>
        </p:pic>
        <p:pic>
          <p:nvPicPr>
            <p:cNvPr id="22" name="Picture 21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812" y="1981200"/>
              <a:ext cx="1323992" cy="1735667"/>
            </a:xfrm>
            <a:prstGeom prst="rect">
              <a:avLst/>
            </a:prstGeom>
          </p:spPr>
        </p:pic>
        <p:pic>
          <p:nvPicPr>
            <p:cNvPr id="23" name="Picture 22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3505200"/>
              <a:ext cx="1323992" cy="1735667"/>
            </a:xfrm>
            <a:prstGeom prst="rect">
              <a:avLst/>
            </a:prstGeom>
          </p:spPr>
        </p:pic>
        <p:pic>
          <p:nvPicPr>
            <p:cNvPr id="24" name="Picture 23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812" y="2286000"/>
              <a:ext cx="1323992" cy="1735667"/>
            </a:xfrm>
            <a:prstGeom prst="rect">
              <a:avLst/>
            </a:prstGeom>
          </p:spPr>
        </p:pic>
        <p:pic>
          <p:nvPicPr>
            <p:cNvPr id="25" name="Picture 24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3810000"/>
              <a:ext cx="1323992" cy="1735667"/>
            </a:xfrm>
            <a:prstGeom prst="rect">
              <a:avLst/>
            </a:prstGeom>
          </p:spPr>
        </p:pic>
        <p:pic>
          <p:nvPicPr>
            <p:cNvPr id="26" name="Picture 25" descr="ICON_Datacenter_wStorage_1up_Q4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590800"/>
              <a:ext cx="1323992" cy="17356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Security in a </a:t>
            </a:r>
            <a:r>
              <a:rPr lang="en-US" dirty="0" smtClean="0"/>
              <a:t>Software-Defined </a:t>
            </a:r>
            <a:r>
              <a:rPr lang="en-US" dirty="0"/>
              <a:t>Data </a:t>
            </a:r>
            <a:r>
              <a:rPr lang="en-US" dirty="0" smtClean="0"/>
              <a:t>Center</a:t>
            </a:r>
            <a:br>
              <a:rPr lang="en-US" dirty="0" smtClean="0"/>
            </a:br>
            <a:r>
              <a:rPr lang="en-US" sz="1800" b="0" dirty="0" smtClean="0">
                <a:solidFill>
                  <a:schemeClr val="tx2"/>
                </a:solidFill>
              </a:rPr>
              <a:t>Data Center Micro-Segmentation</a:t>
            </a:r>
            <a:endParaRPr lang="en-US" sz="1800" b="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17074">
                    <a:tint val="75000"/>
                  </a:srgbClr>
                </a:solidFill>
                <a:latin typeface="Arial"/>
              </a:rPr>
              <a:t>CONFIDENTIAL</a:t>
            </a:r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43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875212" y="23622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80012" y="24384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263937" y="4554126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68737" y="46482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075612" y="51054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304212" y="54864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075612" y="54102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789612" y="43434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256212" y="32004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865812" y="28956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475412" y="34290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237412" y="38862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999412" y="41910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80012" y="28956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180012" y="38100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951412" y="44196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942012" y="41148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780212" y="36576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542212" y="36576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8304212" y="41148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228012" y="44958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542212" y="50292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6475412" y="43434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713412" y="32004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018212" y="33528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6780212" y="33528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542212" y="41148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0133012" y="46482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397537" y="41148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694612" y="23622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828212" y="3657600"/>
            <a:ext cx="76200" cy="76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0133012" y="35814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056812" y="39624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609012" y="28194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8635537" y="4572000"/>
            <a:ext cx="1692243" cy="984816"/>
            <a:chOff x="8635537" y="4572000"/>
            <a:chExt cx="1692243" cy="984816"/>
          </a:xfrm>
        </p:grpSpPr>
        <p:sp>
          <p:nvSpPr>
            <p:cNvPr id="83" name="Freeform 82"/>
            <p:cNvSpPr/>
            <p:nvPr/>
          </p:nvSpPr>
          <p:spPr>
            <a:xfrm>
              <a:off x="9142412" y="4648200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8635537" y="4630326"/>
              <a:ext cx="1061431" cy="926490"/>
              <a:chOff x="1018665" y="1984645"/>
              <a:chExt cx="1061431" cy="926490"/>
            </a:xfrm>
          </p:grpSpPr>
          <p:pic>
            <p:nvPicPr>
              <p:cNvPr id="85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rgbClr val="FF0401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1094865" y="2385074"/>
                <a:ext cx="3076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A</a:t>
                </a:r>
              </a:p>
            </p:txBody>
          </p: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913812" y="4572000"/>
              <a:ext cx="533400" cy="533400"/>
            </a:xfrm>
            <a:prstGeom prst="rect">
              <a:avLst/>
            </a:prstGeom>
          </p:spPr>
        </p:pic>
      </p:grpSp>
      <p:pic>
        <p:nvPicPr>
          <p:cNvPr id="92" name="Picture 91" descr="21_ISO_Icon_NSX_CloudManagementSystem_B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86200"/>
            <a:ext cx="2474259" cy="1828800"/>
          </a:xfrm>
          <a:prstGeom prst="rect">
            <a:avLst/>
          </a:prstGeom>
        </p:spPr>
      </p:pic>
      <p:sp>
        <p:nvSpPr>
          <p:cNvPr id="99" name="Oval 98"/>
          <p:cNvSpPr/>
          <p:nvPr/>
        </p:nvSpPr>
        <p:spPr>
          <a:xfrm>
            <a:off x="6856412" y="19050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9142412" y="33528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9447212" y="3429000"/>
            <a:ext cx="76200" cy="76200"/>
          </a:xfrm>
          <a:prstGeom prst="ellipse">
            <a:avLst/>
          </a:prstGeom>
          <a:solidFill>
            <a:srgbClr val="48FF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9294812" y="2895600"/>
            <a:ext cx="76200" cy="76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4063537" y="3182526"/>
            <a:ext cx="1692243" cy="926490"/>
            <a:chOff x="4063537" y="3182526"/>
            <a:chExt cx="1692243" cy="926490"/>
          </a:xfrm>
        </p:grpSpPr>
        <p:grpSp>
          <p:nvGrpSpPr>
            <p:cNvPr id="121" name="Group 120"/>
            <p:cNvGrpSpPr/>
            <p:nvPr/>
          </p:nvGrpSpPr>
          <p:grpSpPr>
            <a:xfrm>
              <a:off x="4063537" y="3182526"/>
              <a:ext cx="1692243" cy="926490"/>
              <a:chOff x="4063537" y="3182526"/>
              <a:chExt cx="1692243" cy="926490"/>
            </a:xfrm>
          </p:grpSpPr>
          <p:sp>
            <p:nvSpPr>
              <p:cNvPr id="100" name="Freeform 99"/>
              <p:cNvSpPr/>
              <p:nvPr/>
            </p:nvSpPr>
            <p:spPr>
              <a:xfrm>
                <a:off x="4570412" y="3200400"/>
                <a:ext cx="1185368" cy="677333"/>
              </a:xfrm>
              <a:custGeom>
                <a:avLst/>
                <a:gdLst>
                  <a:gd name="connsiteX0" fmla="*/ 1185368 w 1185368"/>
                  <a:gd name="connsiteY0" fmla="*/ 0 h 677333"/>
                  <a:gd name="connsiteX1" fmla="*/ 0 w 1185368"/>
                  <a:gd name="connsiteY1" fmla="*/ 0 h 677333"/>
                  <a:gd name="connsiteX2" fmla="*/ 545646 w 1185368"/>
                  <a:gd name="connsiteY2" fmla="*/ 677333 h 677333"/>
                  <a:gd name="connsiteX3" fmla="*/ 1185368 w 1185368"/>
                  <a:gd name="connsiteY3" fmla="*/ 0 h 67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5368" h="677333">
                    <a:moveTo>
                      <a:pt x="1185368" y="0"/>
                    </a:moveTo>
                    <a:lnTo>
                      <a:pt x="0" y="0"/>
                    </a:lnTo>
                    <a:lnTo>
                      <a:pt x="545646" y="677333"/>
                    </a:lnTo>
                    <a:lnTo>
                      <a:pt x="11853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00"/>
                  </a:gs>
                  <a:gs pos="100000">
                    <a:srgbClr val="FFFF00">
                      <a:alpha val="10000"/>
                    </a:srgbClr>
                  </a:gs>
                </a:gsLst>
                <a:lin ang="193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 smtClea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02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4063537" y="3182526"/>
                <a:ext cx="1061431" cy="926490"/>
              </a:xfrm>
              <a:prstGeom prst="rect">
                <a:avLst/>
              </a:prstGeom>
              <a:noFill/>
            </p:spPr>
          </p:pic>
        </p:grpSp>
        <p:sp>
          <p:nvSpPr>
            <p:cNvPr id="103" name="TextBox 102"/>
            <p:cNvSpPr txBox="1"/>
            <p:nvPr/>
          </p:nvSpPr>
          <p:spPr>
            <a:xfrm>
              <a:off x="4139737" y="3582955"/>
              <a:ext cx="307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1802011" lon="2459900" rev="21565380"/>
                </a:camera>
                <a:lightRig rig="threePt" dir="t"/>
              </a:scene3d>
            </a:bodyPr>
            <a:lstStyle/>
            <a:p>
              <a:pPr defTabSz="914400"/>
              <a:r>
                <a: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rPr>
                <a:t>A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275012" y="2362200"/>
            <a:ext cx="1692243" cy="926490"/>
            <a:chOff x="3275012" y="2362200"/>
            <a:chExt cx="1692243" cy="926490"/>
          </a:xfrm>
        </p:grpSpPr>
        <p:sp>
          <p:nvSpPr>
            <p:cNvPr id="31" name="Freeform 30"/>
            <p:cNvSpPr/>
            <p:nvPr/>
          </p:nvSpPr>
          <p:spPr>
            <a:xfrm>
              <a:off x="3781887" y="2380074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48FF0D"/>
                </a:gs>
                <a:gs pos="100000">
                  <a:srgbClr val="48FF0D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275012" y="2362200"/>
              <a:ext cx="1061431" cy="926490"/>
              <a:chOff x="1018665" y="1984645"/>
              <a:chExt cx="1061431" cy="926490"/>
            </a:xfrm>
          </p:grpSpPr>
          <p:pic>
            <p:nvPicPr>
              <p:cNvPr id="28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94865" y="2385074"/>
                <a:ext cx="35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W</a:t>
                </a: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3858087" y="2476030"/>
            <a:ext cx="1360339" cy="1059134"/>
            <a:chOff x="3858087" y="2476030"/>
            <a:chExt cx="1360339" cy="1059134"/>
          </a:xfrm>
        </p:grpSpPr>
        <p:sp>
          <p:nvSpPr>
            <p:cNvPr id="33" name="Freeform 32"/>
            <p:cNvSpPr/>
            <p:nvPr/>
          </p:nvSpPr>
          <p:spPr>
            <a:xfrm>
              <a:off x="4315287" y="2476030"/>
              <a:ext cx="903139" cy="874888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  <a:gd name="connsiteX0" fmla="*/ 997215 w 997215"/>
                <a:gd name="connsiteY0" fmla="*/ 0 h 818444"/>
                <a:gd name="connsiteX1" fmla="*/ 0 w 997215"/>
                <a:gd name="connsiteY1" fmla="*/ 141111 h 818444"/>
                <a:gd name="connsiteX2" fmla="*/ 545646 w 997215"/>
                <a:gd name="connsiteY2" fmla="*/ 818444 h 818444"/>
                <a:gd name="connsiteX3" fmla="*/ 997215 w 997215"/>
                <a:gd name="connsiteY3" fmla="*/ 0 h 818444"/>
                <a:gd name="connsiteX0" fmla="*/ 903139 w 903139"/>
                <a:gd name="connsiteY0" fmla="*/ 0 h 874888"/>
                <a:gd name="connsiteX1" fmla="*/ 0 w 903139"/>
                <a:gd name="connsiteY1" fmla="*/ 197555 h 874888"/>
                <a:gd name="connsiteX2" fmla="*/ 545646 w 903139"/>
                <a:gd name="connsiteY2" fmla="*/ 874888 h 874888"/>
                <a:gd name="connsiteX3" fmla="*/ 903139 w 903139"/>
                <a:gd name="connsiteY3" fmla="*/ 0 h 8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139" h="874888">
                  <a:moveTo>
                    <a:pt x="903139" y="0"/>
                  </a:moveTo>
                  <a:lnTo>
                    <a:pt x="0" y="197555"/>
                  </a:lnTo>
                  <a:lnTo>
                    <a:pt x="545646" y="874888"/>
                  </a:lnTo>
                  <a:lnTo>
                    <a:pt x="903139" y="0"/>
                  </a:lnTo>
                  <a:close/>
                </a:path>
              </a:pathLst>
            </a:custGeom>
            <a:gradFill>
              <a:gsLst>
                <a:gs pos="0">
                  <a:srgbClr val="48FF0D"/>
                </a:gs>
                <a:gs pos="100000">
                  <a:srgbClr val="48FF0D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858087" y="2608674"/>
              <a:ext cx="1061431" cy="926490"/>
              <a:chOff x="1018665" y="1984645"/>
              <a:chExt cx="1061431" cy="926490"/>
            </a:xfrm>
          </p:grpSpPr>
          <p:pic>
            <p:nvPicPr>
              <p:cNvPr id="35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094865" y="2385074"/>
                <a:ext cx="3143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D</a:t>
                </a:r>
                <a:endPara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5663737" y="4554126"/>
            <a:ext cx="1692243" cy="926490"/>
            <a:chOff x="5663737" y="4554126"/>
            <a:chExt cx="1692243" cy="926490"/>
          </a:xfrm>
        </p:grpSpPr>
        <p:sp>
          <p:nvSpPr>
            <p:cNvPr id="38" name="Freeform 37"/>
            <p:cNvSpPr/>
            <p:nvPr/>
          </p:nvSpPr>
          <p:spPr>
            <a:xfrm>
              <a:off x="6170612" y="4572000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48FF0D"/>
                </a:gs>
                <a:gs pos="100000">
                  <a:srgbClr val="48FF0D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663737" y="4554126"/>
              <a:ext cx="1061431" cy="926490"/>
              <a:chOff x="1018665" y="1984645"/>
              <a:chExt cx="1061431" cy="926490"/>
            </a:xfrm>
          </p:grpSpPr>
          <p:pic>
            <p:nvPicPr>
              <p:cNvPr id="4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94865" y="2385074"/>
                <a:ext cx="3076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A</a:t>
                </a: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6246812" y="4685830"/>
            <a:ext cx="1360339" cy="1059134"/>
            <a:chOff x="6246812" y="4685830"/>
            <a:chExt cx="1360339" cy="1059134"/>
          </a:xfrm>
        </p:grpSpPr>
        <p:sp>
          <p:nvSpPr>
            <p:cNvPr id="48" name="Freeform 47"/>
            <p:cNvSpPr/>
            <p:nvPr/>
          </p:nvSpPr>
          <p:spPr>
            <a:xfrm>
              <a:off x="6704012" y="4685830"/>
              <a:ext cx="903139" cy="874888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  <a:gd name="connsiteX0" fmla="*/ 997215 w 997215"/>
                <a:gd name="connsiteY0" fmla="*/ 0 h 818444"/>
                <a:gd name="connsiteX1" fmla="*/ 0 w 997215"/>
                <a:gd name="connsiteY1" fmla="*/ 141111 h 818444"/>
                <a:gd name="connsiteX2" fmla="*/ 545646 w 997215"/>
                <a:gd name="connsiteY2" fmla="*/ 818444 h 818444"/>
                <a:gd name="connsiteX3" fmla="*/ 997215 w 997215"/>
                <a:gd name="connsiteY3" fmla="*/ 0 h 818444"/>
                <a:gd name="connsiteX0" fmla="*/ 903139 w 903139"/>
                <a:gd name="connsiteY0" fmla="*/ 0 h 874888"/>
                <a:gd name="connsiteX1" fmla="*/ 0 w 903139"/>
                <a:gd name="connsiteY1" fmla="*/ 197555 h 874888"/>
                <a:gd name="connsiteX2" fmla="*/ 545646 w 903139"/>
                <a:gd name="connsiteY2" fmla="*/ 874888 h 874888"/>
                <a:gd name="connsiteX3" fmla="*/ 903139 w 903139"/>
                <a:gd name="connsiteY3" fmla="*/ 0 h 8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139" h="874888">
                  <a:moveTo>
                    <a:pt x="903139" y="0"/>
                  </a:moveTo>
                  <a:lnTo>
                    <a:pt x="0" y="197555"/>
                  </a:lnTo>
                  <a:lnTo>
                    <a:pt x="545646" y="874888"/>
                  </a:lnTo>
                  <a:lnTo>
                    <a:pt x="903139" y="0"/>
                  </a:lnTo>
                  <a:close/>
                </a:path>
              </a:pathLst>
            </a:custGeom>
            <a:gradFill>
              <a:gsLst>
                <a:gs pos="0">
                  <a:srgbClr val="3366FF"/>
                </a:gs>
                <a:gs pos="100000">
                  <a:srgbClr val="3366FF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6246812" y="4818474"/>
              <a:ext cx="1061431" cy="926490"/>
              <a:chOff x="1018665" y="1984645"/>
              <a:chExt cx="1061431" cy="926490"/>
            </a:xfrm>
          </p:grpSpPr>
          <p:pic>
            <p:nvPicPr>
              <p:cNvPr id="50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1094865" y="2385074"/>
                <a:ext cx="3143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D</a:t>
                </a:r>
                <a:endParaRPr lang="en-US" sz="1400" b="1" dirty="0" smtClean="0">
                  <a:solidFill>
                    <a:srgbClr val="3A3A3A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6475412" y="2286000"/>
            <a:ext cx="1360339" cy="1059134"/>
            <a:chOff x="6475412" y="2286000"/>
            <a:chExt cx="1360339" cy="1059134"/>
          </a:xfrm>
        </p:grpSpPr>
        <p:sp>
          <p:nvSpPr>
            <p:cNvPr id="87" name="Freeform 86"/>
            <p:cNvSpPr/>
            <p:nvPr/>
          </p:nvSpPr>
          <p:spPr>
            <a:xfrm>
              <a:off x="6932612" y="2286000"/>
              <a:ext cx="903139" cy="874888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  <a:gd name="connsiteX0" fmla="*/ 997215 w 997215"/>
                <a:gd name="connsiteY0" fmla="*/ 0 h 818444"/>
                <a:gd name="connsiteX1" fmla="*/ 0 w 997215"/>
                <a:gd name="connsiteY1" fmla="*/ 141111 h 818444"/>
                <a:gd name="connsiteX2" fmla="*/ 545646 w 997215"/>
                <a:gd name="connsiteY2" fmla="*/ 818444 h 818444"/>
                <a:gd name="connsiteX3" fmla="*/ 997215 w 997215"/>
                <a:gd name="connsiteY3" fmla="*/ 0 h 818444"/>
                <a:gd name="connsiteX0" fmla="*/ 903139 w 903139"/>
                <a:gd name="connsiteY0" fmla="*/ 0 h 874888"/>
                <a:gd name="connsiteX1" fmla="*/ 0 w 903139"/>
                <a:gd name="connsiteY1" fmla="*/ 197555 h 874888"/>
                <a:gd name="connsiteX2" fmla="*/ 545646 w 903139"/>
                <a:gd name="connsiteY2" fmla="*/ 874888 h 874888"/>
                <a:gd name="connsiteX3" fmla="*/ 903139 w 903139"/>
                <a:gd name="connsiteY3" fmla="*/ 0 h 8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139" h="874888">
                  <a:moveTo>
                    <a:pt x="903139" y="0"/>
                  </a:moveTo>
                  <a:lnTo>
                    <a:pt x="0" y="197555"/>
                  </a:lnTo>
                  <a:lnTo>
                    <a:pt x="545646" y="874888"/>
                  </a:lnTo>
                  <a:lnTo>
                    <a:pt x="903139" y="0"/>
                  </a:lnTo>
                  <a:close/>
                </a:path>
              </a:pathLst>
            </a:custGeom>
            <a:gradFill>
              <a:gsLst>
                <a:gs pos="0">
                  <a:srgbClr val="3366FF"/>
                </a:gs>
                <a:gs pos="100000">
                  <a:srgbClr val="3366FF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6475412" y="2418644"/>
              <a:ext cx="1061431" cy="926490"/>
              <a:chOff x="1018665" y="1984645"/>
              <a:chExt cx="1061431" cy="926490"/>
            </a:xfrm>
          </p:grpSpPr>
          <p:pic>
            <p:nvPicPr>
              <p:cNvPr id="89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094865" y="2385074"/>
                <a:ext cx="3143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A</a:t>
                </a: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5256212" y="1905000"/>
            <a:ext cx="1692243" cy="926490"/>
            <a:chOff x="5256212" y="1905000"/>
            <a:chExt cx="1692243" cy="926490"/>
          </a:xfrm>
        </p:grpSpPr>
        <p:sp>
          <p:nvSpPr>
            <p:cNvPr id="94" name="Freeform 93"/>
            <p:cNvSpPr/>
            <p:nvPr/>
          </p:nvSpPr>
          <p:spPr>
            <a:xfrm>
              <a:off x="5763087" y="1922874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100000">
                  <a:srgbClr val="FFFF00">
                    <a:alpha val="1000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5256212" y="1905000"/>
              <a:ext cx="1061431" cy="926490"/>
              <a:chOff x="1018665" y="1984645"/>
              <a:chExt cx="1061431" cy="926490"/>
            </a:xfrm>
          </p:grpSpPr>
          <p:pic>
            <p:nvPicPr>
              <p:cNvPr id="96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1094865" y="2385074"/>
                <a:ext cx="35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W</a:t>
                </a: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7694612" y="2895600"/>
            <a:ext cx="1692243" cy="926490"/>
            <a:chOff x="7694612" y="2895600"/>
            <a:chExt cx="1692243" cy="926490"/>
          </a:xfrm>
        </p:grpSpPr>
        <p:sp>
          <p:nvSpPr>
            <p:cNvPr id="106" name="Freeform 105"/>
            <p:cNvSpPr/>
            <p:nvPr/>
          </p:nvSpPr>
          <p:spPr>
            <a:xfrm>
              <a:off x="8201487" y="2913474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100000">
                  <a:srgbClr val="FFFF00">
                    <a:alpha val="1000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7694612" y="2895600"/>
              <a:ext cx="1061431" cy="926490"/>
              <a:chOff x="1018665" y="1984645"/>
              <a:chExt cx="1061431" cy="926490"/>
            </a:xfrm>
          </p:grpSpPr>
          <p:pic>
            <p:nvPicPr>
              <p:cNvPr id="108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1094865" y="2385074"/>
                <a:ext cx="3143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D</a:t>
                </a: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222948" y="3414852"/>
            <a:ext cx="1360339" cy="1059134"/>
            <a:chOff x="5222948" y="3414852"/>
            <a:chExt cx="1360339" cy="1059134"/>
          </a:xfrm>
        </p:grpSpPr>
        <p:sp>
          <p:nvSpPr>
            <p:cNvPr id="111" name="Freeform 110"/>
            <p:cNvSpPr/>
            <p:nvPr/>
          </p:nvSpPr>
          <p:spPr>
            <a:xfrm>
              <a:off x="5680148" y="3414852"/>
              <a:ext cx="903139" cy="874888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  <a:gd name="connsiteX0" fmla="*/ 997215 w 997215"/>
                <a:gd name="connsiteY0" fmla="*/ 0 h 818444"/>
                <a:gd name="connsiteX1" fmla="*/ 0 w 997215"/>
                <a:gd name="connsiteY1" fmla="*/ 141111 h 818444"/>
                <a:gd name="connsiteX2" fmla="*/ 545646 w 997215"/>
                <a:gd name="connsiteY2" fmla="*/ 818444 h 818444"/>
                <a:gd name="connsiteX3" fmla="*/ 997215 w 997215"/>
                <a:gd name="connsiteY3" fmla="*/ 0 h 818444"/>
                <a:gd name="connsiteX0" fmla="*/ 903139 w 903139"/>
                <a:gd name="connsiteY0" fmla="*/ 0 h 874888"/>
                <a:gd name="connsiteX1" fmla="*/ 0 w 903139"/>
                <a:gd name="connsiteY1" fmla="*/ 197555 h 874888"/>
                <a:gd name="connsiteX2" fmla="*/ 545646 w 903139"/>
                <a:gd name="connsiteY2" fmla="*/ 874888 h 874888"/>
                <a:gd name="connsiteX3" fmla="*/ 903139 w 903139"/>
                <a:gd name="connsiteY3" fmla="*/ 0 h 8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3139" h="874888">
                  <a:moveTo>
                    <a:pt x="903139" y="0"/>
                  </a:moveTo>
                  <a:lnTo>
                    <a:pt x="0" y="197555"/>
                  </a:lnTo>
                  <a:lnTo>
                    <a:pt x="545646" y="874888"/>
                  </a:lnTo>
                  <a:lnTo>
                    <a:pt x="903139" y="0"/>
                  </a:lnTo>
                  <a:close/>
                </a:path>
              </a:pathLst>
            </a:custGeom>
            <a:gradFill>
              <a:gsLst>
                <a:gs pos="0">
                  <a:srgbClr val="3366FF"/>
                </a:gs>
                <a:gs pos="100000">
                  <a:srgbClr val="3366FF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5222948" y="3547496"/>
              <a:ext cx="1061431" cy="926490"/>
              <a:chOff x="1018665" y="1984645"/>
              <a:chExt cx="1061431" cy="926490"/>
            </a:xfrm>
          </p:grpSpPr>
          <p:pic>
            <p:nvPicPr>
              <p:cNvPr id="113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1094865" y="2385074"/>
                <a:ext cx="35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W</a:t>
                </a:r>
              </a:p>
            </p:txBody>
          </p:sp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4315">
            <a:off x="4454278" y="2989615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4315">
            <a:off x="6831351" y="5221681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4315">
            <a:off x="8296394" y="3277365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grpSp>
        <p:nvGrpSpPr>
          <p:cNvPr id="93" name="Group 92"/>
          <p:cNvGrpSpPr/>
          <p:nvPr/>
        </p:nvGrpSpPr>
        <p:grpSpPr>
          <a:xfrm>
            <a:off x="3606337" y="4249326"/>
            <a:ext cx="1692243" cy="926490"/>
            <a:chOff x="3606337" y="4249326"/>
            <a:chExt cx="1692243" cy="926490"/>
          </a:xfrm>
        </p:grpSpPr>
        <p:sp>
          <p:nvSpPr>
            <p:cNvPr id="43" name="Freeform 42"/>
            <p:cNvSpPr/>
            <p:nvPr/>
          </p:nvSpPr>
          <p:spPr>
            <a:xfrm>
              <a:off x="4113212" y="4267200"/>
              <a:ext cx="1185368" cy="677333"/>
            </a:xfrm>
            <a:custGeom>
              <a:avLst/>
              <a:gdLst>
                <a:gd name="connsiteX0" fmla="*/ 1185368 w 1185368"/>
                <a:gd name="connsiteY0" fmla="*/ 0 h 677333"/>
                <a:gd name="connsiteX1" fmla="*/ 0 w 1185368"/>
                <a:gd name="connsiteY1" fmla="*/ 0 h 677333"/>
                <a:gd name="connsiteX2" fmla="*/ 545646 w 1185368"/>
                <a:gd name="connsiteY2" fmla="*/ 677333 h 677333"/>
                <a:gd name="connsiteX3" fmla="*/ 1185368 w 1185368"/>
                <a:gd name="connsiteY3" fmla="*/ 0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368" h="677333">
                  <a:moveTo>
                    <a:pt x="1185368" y="0"/>
                  </a:moveTo>
                  <a:lnTo>
                    <a:pt x="0" y="0"/>
                  </a:lnTo>
                  <a:lnTo>
                    <a:pt x="545646" y="677333"/>
                  </a:lnTo>
                  <a:lnTo>
                    <a:pt x="1185368" y="0"/>
                  </a:lnTo>
                  <a:close/>
                </a:path>
              </a:pathLst>
            </a:custGeom>
            <a:gradFill>
              <a:gsLst>
                <a:gs pos="0">
                  <a:srgbClr val="48FF0D"/>
                </a:gs>
                <a:gs pos="100000">
                  <a:srgbClr val="48FF0D">
                    <a:alpha val="0"/>
                  </a:srgbClr>
                </a:gs>
              </a:gsLst>
              <a:lin ang="193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606337" y="4249326"/>
              <a:ext cx="1061431" cy="926490"/>
              <a:chOff x="1018665" y="1984645"/>
              <a:chExt cx="1061431" cy="926490"/>
            </a:xfrm>
          </p:grpSpPr>
          <p:pic>
            <p:nvPicPr>
              <p:cNvPr id="45" name="Picture 3" descr="C:\Users\Abject-3D\Desktop\VMWare Files\FINAL diagrams\Basic Virtualization\3D PNGs\ICON_ThinApp_3D_Q408_Comm_0.png"/>
              <p:cNvPicPr>
                <a:picLocks noChangeAspect="1" noChangeArrowheads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018665" y="1984645"/>
                <a:ext cx="1061431" cy="926490"/>
              </a:xfrm>
              <a:prstGeom prst="rect">
                <a:avLst/>
              </a:prstGeom>
              <a:noFill/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094865" y="2385074"/>
                <a:ext cx="35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1802011" lon="2459900" rev="21565380"/>
                  </a:camera>
                  <a:lightRig rig="threePt" dir="t"/>
                </a:scene3d>
              </a:bodyPr>
              <a:lstStyle/>
              <a:p>
                <a:pPr defTabSz="914400"/>
                <a:r>
                  <a:rPr lang="en-US" sz="1400" b="1" dirty="0" smtClean="0">
                    <a:solidFill>
                      <a:srgbClr val="3A3A3A"/>
                    </a:solidFill>
                    <a:latin typeface="Arial"/>
                    <a:ea typeface="ＭＳ Ｐゴシック"/>
                  </a:rPr>
                  <a:t>W</a:t>
                </a: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5206537" y="4249326"/>
              <a:ext cx="76200" cy="76200"/>
            </a:xfrm>
            <a:prstGeom prst="ellipse">
              <a:avLst/>
            </a:prstGeom>
            <a:solidFill>
              <a:srgbClr val="48FF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 smtClean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4315">
            <a:off x="9215923" y="5006563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027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0.39714 -0.16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Straight Connector 126"/>
          <p:cNvCxnSpPr/>
          <p:nvPr/>
        </p:nvCxnSpPr>
        <p:spPr>
          <a:xfrm flipV="1">
            <a:off x="9351757" y="3228367"/>
            <a:ext cx="832930" cy="50302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8020059" y="2457480"/>
            <a:ext cx="832930" cy="50302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Automated Security in a Software Defined Data Center</a:t>
            </a:r>
            <a:br>
              <a:rPr lang="en-US" dirty="0" smtClean="0"/>
            </a:br>
            <a:r>
              <a:rPr lang="en-US" sz="1800" b="0" dirty="0" smtClean="0">
                <a:solidFill>
                  <a:schemeClr val="tx2"/>
                </a:solidFill>
              </a:rPr>
              <a:t>Quarantine Vulnerable Systems until Remediated</a:t>
            </a:r>
            <a:endParaRPr lang="en-US" sz="1800" b="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18010" y="6522033"/>
            <a:ext cx="450733" cy="149224"/>
          </a:xfrm>
        </p:spPr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44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42" descr="ICON_Desktop_Q308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40181" y="4890183"/>
            <a:ext cx="957263" cy="95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7177" y="2020400"/>
            <a:ext cx="677818" cy="740959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/>
          <p:nvPr/>
        </p:nvCxnSpPr>
        <p:spPr>
          <a:xfrm flipV="1">
            <a:off x="6586302" y="3389321"/>
            <a:ext cx="1139232" cy="667968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166010" y="2656242"/>
            <a:ext cx="482941" cy="283164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24754" y="3001735"/>
            <a:ext cx="1862715" cy="1030813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9969" y="2263512"/>
            <a:ext cx="677818" cy="740959"/>
          </a:xfrm>
          <a:prstGeom prst="rect">
            <a:avLst/>
          </a:prstGeom>
          <a:noFill/>
        </p:spPr>
      </p:pic>
      <p:cxnSp>
        <p:nvCxnSpPr>
          <p:cNvPr id="49" name="Straight Connector 48"/>
          <p:cNvCxnSpPr/>
          <p:nvPr/>
        </p:nvCxnSpPr>
        <p:spPr>
          <a:xfrm flipV="1">
            <a:off x="6618097" y="3188013"/>
            <a:ext cx="729678" cy="427830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623543" y="2907600"/>
            <a:ext cx="482941" cy="283164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081076" y="3158958"/>
            <a:ext cx="482941" cy="283164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538609" y="3410316"/>
            <a:ext cx="482941" cy="283164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996142" y="3661674"/>
            <a:ext cx="482941" cy="283164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35571" y="4267734"/>
            <a:ext cx="1564101" cy="86556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10_ISO_Icon_NSX_Gateway_B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18" y="4692267"/>
            <a:ext cx="933948" cy="810459"/>
          </a:xfrm>
          <a:prstGeom prst="rect">
            <a:avLst/>
          </a:prstGeom>
        </p:spPr>
      </p:pic>
      <p:pic>
        <p:nvPicPr>
          <p:cNvPr id="85" name="Picture 84" descr="04_ISO_Icon_NSX_Firewall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81" y="2816027"/>
            <a:ext cx="479337" cy="440477"/>
          </a:xfrm>
          <a:prstGeom prst="rect">
            <a:avLst/>
          </a:prstGeom>
        </p:spPr>
      </p:pic>
      <p:pic>
        <p:nvPicPr>
          <p:cNvPr id="86" name="Picture 85" descr="04_ISO_Icon_NSX_Firewall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08" y="3067385"/>
            <a:ext cx="479337" cy="440477"/>
          </a:xfrm>
          <a:prstGeom prst="rect">
            <a:avLst/>
          </a:prstGeom>
        </p:spPr>
      </p:pic>
      <p:pic>
        <p:nvPicPr>
          <p:cNvPr id="87" name="Picture 86" descr="04_ISO_Icon_NSX_Firewall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35" y="3318743"/>
            <a:ext cx="479337" cy="440477"/>
          </a:xfrm>
          <a:prstGeom prst="rect">
            <a:avLst/>
          </a:prstGeom>
        </p:spPr>
      </p:pic>
      <p:pic>
        <p:nvPicPr>
          <p:cNvPr id="89" name="Picture 88" descr="04_ISO_Icon_NSX_Firewall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33" y="3578347"/>
            <a:ext cx="479337" cy="440477"/>
          </a:xfrm>
          <a:prstGeom prst="rect">
            <a:avLst/>
          </a:prstGeom>
        </p:spPr>
      </p:pic>
      <p:pic>
        <p:nvPicPr>
          <p:cNvPr id="90" name="Picture 89" descr="02_ISO_Icon_NSX_Router_B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19" y="2836724"/>
            <a:ext cx="320943" cy="291936"/>
          </a:xfrm>
          <a:prstGeom prst="rect">
            <a:avLst/>
          </a:prstGeom>
        </p:spPr>
      </p:pic>
      <p:pic>
        <p:nvPicPr>
          <p:cNvPr id="91" name="Picture 90" descr="02_ISO_Icon_NSX_Router_B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92" y="3083861"/>
            <a:ext cx="320943" cy="291936"/>
          </a:xfrm>
          <a:prstGeom prst="rect">
            <a:avLst/>
          </a:prstGeom>
        </p:spPr>
      </p:pic>
      <p:pic>
        <p:nvPicPr>
          <p:cNvPr id="92" name="Picture 91" descr="02_ISO_Icon_NSX_Router_B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72" y="3343465"/>
            <a:ext cx="320943" cy="291936"/>
          </a:xfrm>
          <a:prstGeom prst="rect">
            <a:avLst/>
          </a:prstGeom>
        </p:spPr>
      </p:pic>
      <p:pic>
        <p:nvPicPr>
          <p:cNvPr id="93" name="Picture 92" descr="02_ISO_Icon_NSX_Router_B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52" y="3586577"/>
            <a:ext cx="320943" cy="291936"/>
          </a:xfrm>
          <a:prstGeom prst="rect">
            <a:avLst/>
          </a:prstGeom>
        </p:spPr>
      </p:pic>
      <p:pic>
        <p:nvPicPr>
          <p:cNvPr id="94" name="Picture 93" descr="02_ISO_Icon_NSX_Router_B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32" y="3829689"/>
            <a:ext cx="320943" cy="291936"/>
          </a:xfrm>
          <a:prstGeom prst="rect">
            <a:avLst/>
          </a:prstGeom>
        </p:spPr>
      </p:pic>
      <p:cxnSp>
        <p:nvCxnSpPr>
          <p:cNvPr id="97" name="Straight Connector 96"/>
          <p:cNvCxnSpPr/>
          <p:nvPr/>
        </p:nvCxnSpPr>
        <p:spPr>
          <a:xfrm flipV="1">
            <a:off x="7427988" y="3618232"/>
            <a:ext cx="678496" cy="397823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04_ISO_Icon_NSX_Firewall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76" y="2556423"/>
            <a:ext cx="479337" cy="440477"/>
          </a:xfrm>
          <a:prstGeom prst="rect">
            <a:avLst/>
          </a:prstGeom>
        </p:spPr>
      </p:pic>
      <p:pic>
        <p:nvPicPr>
          <p:cNvPr id="100" name="Picture 99" descr="isoClod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08" y="3315516"/>
            <a:ext cx="2028352" cy="1448210"/>
          </a:xfrm>
          <a:prstGeom prst="rect">
            <a:avLst/>
          </a:prstGeom>
        </p:spPr>
      </p:pic>
      <p:pic>
        <p:nvPicPr>
          <p:cNvPr id="88" name="Picture 87" descr="05_ISO_Icon_NSX_LoadBalancer_B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90" y="3747605"/>
            <a:ext cx="805684" cy="734979"/>
          </a:xfrm>
          <a:prstGeom prst="rect">
            <a:avLst/>
          </a:prstGeom>
        </p:spPr>
      </p:pic>
      <p:pic>
        <p:nvPicPr>
          <p:cNvPr id="74" name="Picture 73" descr="03_ISO_Icon_NSX_Switch_B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5" y="3273869"/>
            <a:ext cx="651503" cy="593748"/>
          </a:xfrm>
          <a:prstGeom prst="rect">
            <a:avLst/>
          </a:prstGeom>
        </p:spPr>
      </p:pic>
      <p:pic>
        <p:nvPicPr>
          <p:cNvPr id="102" name="Picture 101" descr="03_ISO_Icon_NSX_Switch_B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19" y="3442762"/>
            <a:ext cx="651503" cy="593748"/>
          </a:xfrm>
          <a:prstGeom prst="rect">
            <a:avLst/>
          </a:prstGeom>
        </p:spPr>
      </p:pic>
      <p:pic>
        <p:nvPicPr>
          <p:cNvPr id="103" name="Picture 102" descr="03_ISO_Icon_NSX_Switch_B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43" y="3611655"/>
            <a:ext cx="651503" cy="593748"/>
          </a:xfrm>
          <a:prstGeom prst="rect">
            <a:avLst/>
          </a:prstGeom>
        </p:spPr>
      </p:pic>
      <p:cxnSp>
        <p:nvCxnSpPr>
          <p:cNvPr id="107" name="Straight Connector 106"/>
          <p:cNvCxnSpPr/>
          <p:nvPr/>
        </p:nvCxnSpPr>
        <p:spPr>
          <a:xfrm>
            <a:off x="8766231" y="5747821"/>
            <a:ext cx="372542" cy="20616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9685586" y="5215760"/>
            <a:ext cx="372542" cy="20616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8745781" y="5218478"/>
            <a:ext cx="939807" cy="551035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0" descr="ICON_Laptop_Q308"/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39938" y="5319003"/>
            <a:ext cx="1155700" cy="11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3" name="Straight Connector 112"/>
          <p:cNvCxnSpPr/>
          <p:nvPr/>
        </p:nvCxnSpPr>
        <p:spPr>
          <a:xfrm>
            <a:off x="8935458" y="5234449"/>
            <a:ext cx="331032" cy="183191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5353574" y="4548617"/>
            <a:ext cx="1616743" cy="906293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4409120" y="2790062"/>
            <a:ext cx="2416324" cy="2144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>
                <a:rot lat="1881520" lon="2748351" rev="3359089"/>
              </a:camera>
              <a:lightRig rig="threePt" dir="t"/>
            </a:scene3d>
          </a:bodyPr>
          <a:lstStyle/>
          <a:p>
            <a:pPr defTabSz="914400">
              <a:lnSpc>
                <a:spcPct val="90000"/>
              </a:lnSpc>
            </a:pPr>
            <a:r>
              <a:rPr lang="en-US" dirty="0" smtClean="0">
                <a:solidFill>
                  <a:srgbClr val="6DB33F"/>
                </a:solidFill>
                <a:latin typeface="Arial"/>
              </a:rPr>
              <a:t>Software Defined Data Center</a:t>
            </a:r>
          </a:p>
        </p:txBody>
      </p:sp>
      <p:pic>
        <p:nvPicPr>
          <p:cNvPr id="119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10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681517" y="1825808"/>
            <a:ext cx="677818" cy="740959"/>
          </a:xfrm>
          <a:prstGeom prst="rect">
            <a:avLst/>
          </a:prstGeom>
          <a:noFill/>
        </p:spPr>
      </p:pic>
      <p:pic>
        <p:nvPicPr>
          <p:cNvPr id="120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10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938994" y="2580204"/>
            <a:ext cx="677818" cy="740959"/>
          </a:xfrm>
          <a:prstGeom prst="rect">
            <a:avLst/>
          </a:prstGeom>
          <a:noFill/>
        </p:spPr>
      </p:pic>
      <p:pic>
        <p:nvPicPr>
          <p:cNvPr id="134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9763" y="1825806"/>
            <a:ext cx="677818" cy="740959"/>
          </a:xfrm>
          <a:prstGeom prst="rect">
            <a:avLst/>
          </a:prstGeom>
          <a:noFill/>
        </p:spPr>
      </p:pic>
      <p:pic>
        <p:nvPicPr>
          <p:cNvPr id="36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2761" y="2506624"/>
            <a:ext cx="677818" cy="740959"/>
          </a:xfrm>
          <a:prstGeom prst="rect">
            <a:avLst/>
          </a:prstGeom>
          <a:noFill/>
        </p:spPr>
      </p:pic>
      <p:pic>
        <p:nvPicPr>
          <p:cNvPr id="38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01262" y="2745452"/>
            <a:ext cx="677818" cy="740959"/>
          </a:xfrm>
          <a:prstGeom prst="rect">
            <a:avLst/>
          </a:prstGeom>
          <a:noFill/>
        </p:spPr>
      </p:pic>
      <p:pic>
        <p:nvPicPr>
          <p:cNvPr id="135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8993" y="2580202"/>
            <a:ext cx="677818" cy="740959"/>
          </a:xfrm>
          <a:prstGeom prst="rect">
            <a:avLst/>
          </a:prstGeom>
          <a:noFill/>
        </p:spPr>
      </p:pic>
      <p:pic>
        <p:nvPicPr>
          <p:cNvPr id="37" name="Picture 2" descr="C:\Users\testuser\AppData\Local\Temp\VMwareDnD\e084455a\ICON_VM_detailed_Q40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4389" y="2988885"/>
            <a:ext cx="677818" cy="740959"/>
          </a:xfrm>
          <a:prstGeom prst="rect">
            <a:avLst/>
          </a:prstGeom>
          <a:noFill/>
        </p:spPr>
      </p:pic>
      <p:pic>
        <p:nvPicPr>
          <p:cNvPr id="118" name="Picture 2" descr="http://icons.iconarchive.com/icons/deleket/scrap/256/Magnifying-Glass-icon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000" y="2249196"/>
            <a:ext cx="532139" cy="427110"/>
          </a:xfrm>
          <a:prstGeom prst="rect">
            <a:avLst/>
          </a:prstGeom>
          <a:noFill/>
        </p:spPr>
      </p:pic>
      <p:pic>
        <p:nvPicPr>
          <p:cNvPr id="122" name="Picture 2" descr="http://icons.iconarchive.com/icons/deleket/scrap/256/Magnifying-Glass-icon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666" y="1626424"/>
            <a:ext cx="532139" cy="42711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32106" y="799488"/>
            <a:ext cx="6023226" cy="1018712"/>
            <a:chOff x="6032106" y="799488"/>
            <a:chExt cx="6023226" cy="1018712"/>
          </a:xfrm>
        </p:grpSpPr>
        <p:cxnSp>
          <p:nvCxnSpPr>
            <p:cNvPr id="133" name="Straight Arrow Connector 132"/>
            <p:cNvCxnSpPr/>
            <p:nvPr/>
          </p:nvCxnSpPr>
          <p:spPr>
            <a:xfrm>
              <a:off x="7251314" y="1513347"/>
              <a:ext cx="772701" cy="304853"/>
            </a:xfrm>
            <a:prstGeom prst="straightConnector1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6032106" y="799488"/>
              <a:ext cx="602322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400"/>
              <a:r>
                <a:rPr lang="en-US" sz="1600" b="1" dirty="0">
                  <a:solidFill>
                    <a:srgbClr val="000000"/>
                  </a:solidFill>
                  <a:latin typeface="Courier"/>
                  <a:ea typeface="ＭＳ Ｐゴシック"/>
                  <a:cs typeface="Courier"/>
                </a:rPr>
                <a:t>Security Group = </a:t>
              </a:r>
              <a:r>
                <a:rPr lang="en-US" sz="1600" b="1" dirty="0" smtClean="0">
                  <a:solidFill>
                    <a:srgbClr val="E40202"/>
                  </a:solidFill>
                  <a:latin typeface="Courier"/>
                  <a:ea typeface="ＭＳ Ｐゴシック"/>
                  <a:cs typeface="Courier"/>
                </a:rPr>
                <a:t>Quarantine Zone</a:t>
              </a:r>
            </a:p>
            <a:p>
              <a:pPr defTabSz="914400"/>
              <a:r>
                <a:rPr lang="en-US" sz="1600" b="1" dirty="0" smtClean="0">
                  <a:solidFill>
                    <a:srgbClr val="000000"/>
                  </a:solidFill>
                  <a:latin typeface="Courier"/>
                  <a:ea typeface="ＭＳ Ｐゴシック"/>
                  <a:cs typeface="Courier"/>
                </a:rPr>
                <a:t>Members = {Tag = ‘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Courier"/>
                  <a:ea typeface="ＭＳ Ｐゴシック"/>
                  <a:cs typeface="Courier"/>
                </a:rPr>
                <a:t>ANTI_VIRUS.VirusFound</a:t>
              </a:r>
              <a:r>
                <a:rPr lang="en-US" sz="1600" b="1" dirty="0" smtClean="0">
                  <a:solidFill>
                    <a:srgbClr val="000000"/>
                  </a:solidFill>
                  <a:latin typeface="Courier"/>
                  <a:ea typeface="ＭＳ Ｐゴシック"/>
                  <a:cs typeface="Courier"/>
                </a:rPr>
                <a:t>’, L2 Isolated Network} </a:t>
              </a:r>
              <a:endParaRPr lang="en-US" sz="1600" b="1" dirty="0">
                <a:solidFill>
                  <a:srgbClr val="000000"/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760849">
            <a:off x="9133439" y="1308001"/>
            <a:ext cx="698677" cy="101625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760849">
            <a:off x="10325683" y="2027017"/>
            <a:ext cx="698677" cy="10162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1671" y="1769134"/>
            <a:ext cx="3669969" cy="403664"/>
            <a:chOff x="3249239" y="1934455"/>
            <a:chExt cx="3957020" cy="403664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6263384" y="2155303"/>
              <a:ext cx="942875" cy="182816"/>
            </a:xfrm>
            <a:prstGeom prst="straightConnector1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3249239" y="1934455"/>
              <a:ext cx="30526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defTabSz="914400"/>
              <a:r>
                <a:rPr lang="en-US" sz="1600" b="1" dirty="0">
                  <a:solidFill>
                    <a:srgbClr val="000000"/>
                  </a:solidFill>
                  <a:latin typeface="Courier"/>
                  <a:ea typeface="ＭＳ Ｐゴシック"/>
                  <a:cs typeface="Courier"/>
                </a:rPr>
                <a:t>Security Group = </a:t>
              </a:r>
              <a:r>
                <a:rPr lang="en-US" sz="1600" b="1" dirty="0" smtClean="0">
                  <a:solidFill>
                    <a:srgbClr val="6DB33F">
                      <a:lumMod val="75000"/>
                    </a:srgbClr>
                  </a:solidFill>
                  <a:latin typeface="Courier"/>
                  <a:ea typeface="ＭＳ Ｐゴシック"/>
                  <a:cs typeface="Courier"/>
                </a:rPr>
                <a:t>Web Tier</a:t>
              </a:r>
              <a:endParaRPr lang="en-US" sz="1600" b="1" dirty="0">
                <a:solidFill>
                  <a:srgbClr val="6DB33F">
                    <a:lumMod val="75000"/>
                  </a:srgbClr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pic>
        <p:nvPicPr>
          <p:cNvPr id="80" name="Picture 79" descr="21_ISO_Icon_NSX_CloudManagementSystem_B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76" y="5143246"/>
            <a:ext cx="1327800" cy="1414375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2660858" y="5484019"/>
            <a:ext cx="2416324" cy="2144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>
                <a:rot lat="20415026" lon="18314309" rev="21382222"/>
              </a:camera>
              <a:lightRig rig="threePt" dir="t"/>
            </a:scene3d>
          </a:bodyPr>
          <a:lstStyle/>
          <a:p>
            <a:pPr defTabSz="914400">
              <a:lnSpc>
                <a:spcPct val="90000"/>
              </a:lnSpc>
            </a:pPr>
            <a:r>
              <a:rPr lang="en-US" sz="1400" dirty="0" smtClean="0">
                <a:solidFill>
                  <a:srgbClr val="6DB33F"/>
                </a:solidFill>
                <a:latin typeface="Arial"/>
              </a:rPr>
              <a:t>Service Composer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861966" y="6386926"/>
            <a:ext cx="2416324" cy="2144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>
                <a:rot lat="20415026" lon="18314309" rev="21382222"/>
              </a:camera>
              <a:lightRig rig="threePt" dir="t"/>
            </a:scene3d>
          </a:bodyPr>
          <a:lstStyle/>
          <a:p>
            <a:pPr defTabSz="914400">
              <a:lnSpc>
                <a:spcPct val="90000"/>
              </a:lnSpc>
            </a:pPr>
            <a:r>
              <a:rPr lang="en-US" sz="1400" dirty="0" smtClean="0">
                <a:solidFill>
                  <a:srgbClr val="6DB33F"/>
                </a:solidFill>
                <a:latin typeface="Arial"/>
              </a:rPr>
              <a:t>Cloud Management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315360" y="3837126"/>
            <a:ext cx="2416324" cy="2144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>
                <a:rot lat="20415026" lon="18314309" rev="21382222"/>
              </a:camera>
              <a:lightRig rig="threePt" dir="t"/>
            </a:scene3d>
          </a:bodyPr>
          <a:lstStyle/>
          <a:p>
            <a:pPr defTabSz="914400">
              <a:lnSpc>
                <a:spcPct val="90000"/>
              </a:lnSpc>
            </a:pPr>
            <a:r>
              <a:rPr lang="en-US" sz="1400" dirty="0" smtClean="0">
                <a:solidFill>
                  <a:srgbClr val="6DB33F">
                    <a:lumMod val="75000"/>
                  </a:srgbClr>
                </a:solidFill>
                <a:latin typeface="Arial"/>
              </a:rPr>
              <a:t>Virtual Network</a:t>
            </a:r>
          </a:p>
        </p:txBody>
      </p:sp>
      <p:sp>
        <p:nvSpPr>
          <p:cNvPr id="6" name="Freeform 5"/>
          <p:cNvSpPr/>
          <p:nvPr/>
        </p:nvSpPr>
        <p:spPr>
          <a:xfrm>
            <a:off x="4014516" y="1867218"/>
            <a:ext cx="7786044" cy="4651994"/>
          </a:xfrm>
          <a:custGeom>
            <a:avLst/>
            <a:gdLst>
              <a:gd name="connsiteX0" fmla="*/ 324888 w 5198203"/>
              <a:gd name="connsiteY0" fmla="*/ 3440999 h 3647754"/>
              <a:gd name="connsiteX1" fmla="*/ 1580135 w 5198203"/>
              <a:gd name="connsiteY1" fmla="*/ 2673050 h 3647754"/>
              <a:gd name="connsiteX2" fmla="*/ 0 w 5198203"/>
              <a:gd name="connsiteY2" fmla="*/ 1491591 h 3647754"/>
              <a:gd name="connsiteX3" fmla="*/ 2732010 w 5198203"/>
              <a:gd name="connsiteY3" fmla="*/ 0 h 3647754"/>
              <a:gd name="connsiteX4" fmla="*/ 5198203 w 5198203"/>
              <a:gd name="connsiteY4" fmla="*/ 1417750 h 3647754"/>
              <a:gd name="connsiteX5" fmla="*/ 4755174 w 5198203"/>
              <a:gd name="connsiteY5" fmla="*/ 1890334 h 3647754"/>
              <a:gd name="connsiteX6" fmla="*/ 3558997 w 5198203"/>
              <a:gd name="connsiteY6" fmla="*/ 2481063 h 3647754"/>
              <a:gd name="connsiteX7" fmla="*/ 4563195 w 5198203"/>
              <a:gd name="connsiteY7" fmla="*/ 3086561 h 3647754"/>
              <a:gd name="connsiteX8" fmla="*/ 3677138 w 5198203"/>
              <a:gd name="connsiteY8" fmla="*/ 3647754 h 3647754"/>
              <a:gd name="connsiteX9" fmla="*/ 2658172 w 5198203"/>
              <a:gd name="connsiteY9" fmla="*/ 2953647 h 3647754"/>
              <a:gd name="connsiteX10" fmla="*/ 1845953 w 5198203"/>
              <a:gd name="connsiteY10" fmla="*/ 2865038 h 3647754"/>
              <a:gd name="connsiteX11" fmla="*/ 472564 w 5198203"/>
              <a:gd name="connsiteY11" fmla="*/ 3559145 h 3647754"/>
              <a:gd name="connsiteX12" fmla="*/ 295352 w 5198203"/>
              <a:gd name="connsiteY12" fmla="*/ 3381926 h 3647754"/>
              <a:gd name="connsiteX13" fmla="*/ 295352 w 5198203"/>
              <a:gd name="connsiteY13" fmla="*/ 3381926 h 3647754"/>
              <a:gd name="connsiteX14" fmla="*/ 295352 w 5198203"/>
              <a:gd name="connsiteY14" fmla="*/ 3381926 h 3647754"/>
              <a:gd name="connsiteX15" fmla="*/ 295352 w 5198203"/>
              <a:gd name="connsiteY15" fmla="*/ 3381926 h 3647754"/>
              <a:gd name="connsiteX16" fmla="*/ 295352 w 5198203"/>
              <a:gd name="connsiteY16" fmla="*/ 3381926 h 3647754"/>
              <a:gd name="connsiteX17" fmla="*/ 443029 w 5198203"/>
              <a:gd name="connsiteY17" fmla="*/ 3308085 h 3647754"/>
              <a:gd name="connsiteX18" fmla="*/ 324888 w 5198203"/>
              <a:gd name="connsiteY18" fmla="*/ 3440999 h 3647754"/>
              <a:gd name="connsiteX0" fmla="*/ 324888 w 5198203"/>
              <a:gd name="connsiteY0" fmla="*/ 3440999 h 4651994"/>
              <a:gd name="connsiteX1" fmla="*/ 1580135 w 5198203"/>
              <a:gd name="connsiteY1" fmla="*/ 2673050 h 4651994"/>
              <a:gd name="connsiteX2" fmla="*/ 0 w 5198203"/>
              <a:gd name="connsiteY2" fmla="*/ 1491591 h 4651994"/>
              <a:gd name="connsiteX3" fmla="*/ 2732010 w 5198203"/>
              <a:gd name="connsiteY3" fmla="*/ 0 h 4651994"/>
              <a:gd name="connsiteX4" fmla="*/ 5198203 w 5198203"/>
              <a:gd name="connsiteY4" fmla="*/ 1417750 h 4651994"/>
              <a:gd name="connsiteX5" fmla="*/ 4755174 w 5198203"/>
              <a:gd name="connsiteY5" fmla="*/ 1890334 h 4651994"/>
              <a:gd name="connsiteX6" fmla="*/ 3558997 w 5198203"/>
              <a:gd name="connsiteY6" fmla="*/ 2481063 h 4651994"/>
              <a:gd name="connsiteX7" fmla="*/ 4563195 w 5198203"/>
              <a:gd name="connsiteY7" fmla="*/ 3086561 h 4651994"/>
              <a:gd name="connsiteX8" fmla="*/ 4031561 w 5198203"/>
              <a:gd name="connsiteY8" fmla="*/ 4651994 h 4651994"/>
              <a:gd name="connsiteX9" fmla="*/ 2658172 w 5198203"/>
              <a:gd name="connsiteY9" fmla="*/ 2953647 h 4651994"/>
              <a:gd name="connsiteX10" fmla="*/ 1845953 w 5198203"/>
              <a:gd name="connsiteY10" fmla="*/ 2865038 h 4651994"/>
              <a:gd name="connsiteX11" fmla="*/ 472564 w 5198203"/>
              <a:gd name="connsiteY11" fmla="*/ 3559145 h 4651994"/>
              <a:gd name="connsiteX12" fmla="*/ 295352 w 5198203"/>
              <a:gd name="connsiteY12" fmla="*/ 3381926 h 4651994"/>
              <a:gd name="connsiteX13" fmla="*/ 295352 w 5198203"/>
              <a:gd name="connsiteY13" fmla="*/ 3381926 h 4651994"/>
              <a:gd name="connsiteX14" fmla="*/ 295352 w 5198203"/>
              <a:gd name="connsiteY14" fmla="*/ 3381926 h 4651994"/>
              <a:gd name="connsiteX15" fmla="*/ 295352 w 5198203"/>
              <a:gd name="connsiteY15" fmla="*/ 3381926 h 4651994"/>
              <a:gd name="connsiteX16" fmla="*/ 295352 w 5198203"/>
              <a:gd name="connsiteY16" fmla="*/ 3381926 h 4651994"/>
              <a:gd name="connsiteX17" fmla="*/ 443029 w 5198203"/>
              <a:gd name="connsiteY17" fmla="*/ 3308085 h 4651994"/>
              <a:gd name="connsiteX18" fmla="*/ 324888 w 5198203"/>
              <a:gd name="connsiteY18" fmla="*/ 3440999 h 4651994"/>
              <a:gd name="connsiteX0" fmla="*/ 324888 w 6837408"/>
              <a:gd name="connsiteY0" fmla="*/ 3440999 h 4651994"/>
              <a:gd name="connsiteX1" fmla="*/ 1580135 w 6837408"/>
              <a:gd name="connsiteY1" fmla="*/ 2673050 h 4651994"/>
              <a:gd name="connsiteX2" fmla="*/ 0 w 6837408"/>
              <a:gd name="connsiteY2" fmla="*/ 1491591 h 4651994"/>
              <a:gd name="connsiteX3" fmla="*/ 2732010 w 6837408"/>
              <a:gd name="connsiteY3" fmla="*/ 0 h 4651994"/>
              <a:gd name="connsiteX4" fmla="*/ 5198203 w 6837408"/>
              <a:gd name="connsiteY4" fmla="*/ 1417750 h 4651994"/>
              <a:gd name="connsiteX5" fmla="*/ 4755174 w 6837408"/>
              <a:gd name="connsiteY5" fmla="*/ 1890334 h 4651994"/>
              <a:gd name="connsiteX6" fmla="*/ 3558997 w 6837408"/>
              <a:gd name="connsiteY6" fmla="*/ 2481063 h 4651994"/>
              <a:gd name="connsiteX7" fmla="*/ 6837408 w 6837408"/>
              <a:gd name="connsiteY7" fmla="*/ 3189938 h 4651994"/>
              <a:gd name="connsiteX8" fmla="*/ 4031561 w 6837408"/>
              <a:gd name="connsiteY8" fmla="*/ 4651994 h 4651994"/>
              <a:gd name="connsiteX9" fmla="*/ 2658172 w 6837408"/>
              <a:gd name="connsiteY9" fmla="*/ 2953647 h 4651994"/>
              <a:gd name="connsiteX10" fmla="*/ 1845953 w 6837408"/>
              <a:gd name="connsiteY10" fmla="*/ 2865038 h 4651994"/>
              <a:gd name="connsiteX11" fmla="*/ 472564 w 6837408"/>
              <a:gd name="connsiteY11" fmla="*/ 3559145 h 4651994"/>
              <a:gd name="connsiteX12" fmla="*/ 295352 w 6837408"/>
              <a:gd name="connsiteY12" fmla="*/ 3381926 h 4651994"/>
              <a:gd name="connsiteX13" fmla="*/ 295352 w 6837408"/>
              <a:gd name="connsiteY13" fmla="*/ 3381926 h 4651994"/>
              <a:gd name="connsiteX14" fmla="*/ 295352 w 6837408"/>
              <a:gd name="connsiteY14" fmla="*/ 3381926 h 4651994"/>
              <a:gd name="connsiteX15" fmla="*/ 295352 w 6837408"/>
              <a:gd name="connsiteY15" fmla="*/ 3381926 h 4651994"/>
              <a:gd name="connsiteX16" fmla="*/ 295352 w 6837408"/>
              <a:gd name="connsiteY16" fmla="*/ 3381926 h 4651994"/>
              <a:gd name="connsiteX17" fmla="*/ 443029 w 6837408"/>
              <a:gd name="connsiteY17" fmla="*/ 3308085 h 4651994"/>
              <a:gd name="connsiteX18" fmla="*/ 324888 w 6837408"/>
              <a:gd name="connsiteY18" fmla="*/ 3440999 h 4651994"/>
              <a:gd name="connsiteX0" fmla="*/ 324888 w 6837408"/>
              <a:gd name="connsiteY0" fmla="*/ 3440999 h 4651994"/>
              <a:gd name="connsiteX1" fmla="*/ 1580135 w 6837408"/>
              <a:gd name="connsiteY1" fmla="*/ 2673050 h 4651994"/>
              <a:gd name="connsiteX2" fmla="*/ 0 w 6837408"/>
              <a:gd name="connsiteY2" fmla="*/ 1491591 h 4651994"/>
              <a:gd name="connsiteX3" fmla="*/ 2732010 w 6837408"/>
              <a:gd name="connsiteY3" fmla="*/ 0 h 4651994"/>
              <a:gd name="connsiteX4" fmla="*/ 5198203 w 6837408"/>
              <a:gd name="connsiteY4" fmla="*/ 1417750 h 4651994"/>
              <a:gd name="connsiteX5" fmla="*/ 4755174 w 6837408"/>
              <a:gd name="connsiteY5" fmla="*/ 1890334 h 4651994"/>
              <a:gd name="connsiteX6" fmla="*/ 3558997 w 6837408"/>
              <a:gd name="connsiteY6" fmla="*/ 2481063 h 4651994"/>
              <a:gd name="connsiteX7" fmla="*/ 6837408 w 6837408"/>
              <a:gd name="connsiteY7" fmla="*/ 3189938 h 4651994"/>
              <a:gd name="connsiteX8" fmla="*/ 5567392 w 6837408"/>
              <a:gd name="connsiteY8" fmla="*/ 4371398 h 4651994"/>
              <a:gd name="connsiteX9" fmla="*/ 4031561 w 6837408"/>
              <a:gd name="connsiteY9" fmla="*/ 4651994 h 4651994"/>
              <a:gd name="connsiteX10" fmla="*/ 2658172 w 6837408"/>
              <a:gd name="connsiteY10" fmla="*/ 2953647 h 4651994"/>
              <a:gd name="connsiteX11" fmla="*/ 1845953 w 6837408"/>
              <a:gd name="connsiteY11" fmla="*/ 2865038 h 4651994"/>
              <a:gd name="connsiteX12" fmla="*/ 472564 w 6837408"/>
              <a:gd name="connsiteY12" fmla="*/ 3559145 h 4651994"/>
              <a:gd name="connsiteX13" fmla="*/ 295352 w 6837408"/>
              <a:gd name="connsiteY13" fmla="*/ 3381926 h 4651994"/>
              <a:gd name="connsiteX14" fmla="*/ 295352 w 6837408"/>
              <a:gd name="connsiteY14" fmla="*/ 3381926 h 4651994"/>
              <a:gd name="connsiteX15" fmla="*/ 295352 w 6837408"/>
              <a:gd name="connsiteY15" fmla="*/ 3381926 h 4651994"/>
              <a:gd name="connsiteX16" fmla="*/ 295352 w 6837408"/>
              <a:gd name="connsiteY16" fmla="*/ 3381926 h 4651994"/>
              <a:gd name="connsiteX17" fmla="*/ 295352 w 6837408"/>
              <a:gd name="connsiteY17" fmla="*/ 3381926 h 4651994"/>
              <a:gd name="connsiteX18" fmla="*/ 443029 w 6837408"/>
              <a:gd name="connsiteY18" fmla="*/ 3308085 h 4651994"/>
              <a:gd name="connsiteX19" fmla="*/ 324888 w 6837408"/>
              <a:gd name="connsiteY19" fmla="*/ 3440999 h 4651994"/>
              <a:gd name="connsiteX0" fmla="*/ 1273524 w 7786044"/>
              <a:gd name="connsiteY0" fmla="*/ 3440999 h 4651994"/>
              <a:gd name="connsiteX1" fmla="*/ 2528771 w 7786044"/>
              <a:gd name="connsiteY1" fmla="*/ 2673050 h 4651994"/>
              <a:gd name="connsiteX2" fmla="*/ 0 w 7786044"/>
              <a:gd name="connsiteY2" fmla="*/ 1537489 h 4651994"/>
              <a:gd name="connsiteX3" fmla="*/ 3680646 w 7786044"/>
              <a:gd name="connsiteY3" fmla="*/ 0 h 4651994"/>
              <a:gd name="connsiteX4" fmla="*/ 6146839 w 7786044"/>
              <a:gd name="connsiteY4" fmla="*/ 1417750 h 4651994"/>
              <a:gd name="connsiteX5" fmla="*/ 5703810 w 7786044"/>
              <a:gd name="connsiteY5" fmla="*/ 1890334 h 4651994"/>
              <a:gd name="connsiteX6" fmla="*/ 4507633 w 7786044"/>
              <a:gd name="connsiteY6" fmla="*/ 2481063 h 4651994"/>
              <a:gd name="connsiteX7" fmla="*/ 7786044 w 7786044"/>
              <a:gd name="connsiteY7" fmla="*/ 3189938 h 4651994"/>
              <a:gd name="connsiteX8" fmla="*/ 6516028 w 7786044"/>
              <a:gd name="connsiteY8" fmla="*/ 4371398 h 4651994"/>
              <a:gd name="connsiteX9" fmla="*/ 4980197 w 7786044"/>
              <a:gd name="connsiteY9" fmla="*/ 4651994 h 4651994"/>
              <a:gd name="connsiteX10" fmla="*/ 3606808 w 7786044"/>
              <a:gd name="connsiteY10" fmla="*/ 2953647 h 4651994"/>
              <a:gd name="connsiteX11" fmla="*/ 2794589 w 7786044"/>
              <a:gd name="connsiteY11" fmla="*/ 2865038 h 4651994"/>
              <a:gd name="connsiteX12" fmla="*/ 1421200 w 7786044"/>
              <a:gd name="connsiteY12" fmla="*/ 3559145 h 4651994"/>
              <a:gd name="connsiteX13" fmla="*/ 1243988 w 7786044"/>
              <a:gd name="connsiteY13" fmla="*/ 3381926 h 4651994"/>
              <a:gd name="connsiteX14" fmla="*/ 1243988 w 7786044"/>
              <a:gd name="connsiteY14" fmla="*/ 3381926 h 4651994"/>
              <a:gd name="connsiteX15" fmla="*/ 1243988 w 7786044"/>
              <a:gd name="connsiteY15" fmla="*/ 3381926 h 4651994"/>
              <a:gd name="connsiteX16" fmla="*/ 1243988 w 7786044"/>
              <a:gd name="connsiteY16" fmla="*/ 3381926 h 4651994"/>
              <a:gd name="connsiteX17" fmla="*/ 1243988 w 7786044"/>
              <a:gd name="connsiteY17" fmla="*/ 3381926 h 4651994"/>
              <a:gd name="connsiteX18" fmla="*/ 1391665 w 7786044"/>
              <a:gd name="connsiteY18" fmla="*/ 3308085 h 4651994"/>
              <a:gd name="connsiteX19" fmla="*/ 1273524 w 7786044"/>
              <a:gd name="connsiteY19" fmla="*/ 3440999 h 4651994"/>
              <a:gd name="connsiteX0" fmla="*/ 1404172 w 7916692"/>
              <a:gd name="connsiteY0" fmla="*/ 3440999 h 4651994"/>
              <a:gd name="connsiteX1" fmla="*/ 2659419 w 7916692"/>
              <a:gd name="connsiteY1" fmla="*/ 2673050 h 4651994"/>
              <a:gd name="connsiteX2" fmla="*/ 0 w 7916692"/>
              <a:gd name="connsiteY2" fmla="*/ 2031955 h 4651994"/>
              <a:gd name="connsiteX3" fmla="*/ 130648 w 7916692"/>
              <a:gd name="connsiteY3" fmla="*/ 1537489 h 4651994"/>
              <a:gd name="connsiteX4" fmla="*/ 3811294 w 7916692"/>
              <a:gd name="connsiteY4" fmla="*/ 0 h 4651994"/>
              <a:gd name="connsiteX5" fmla="*/ 6277487 w 7916692"/>
              <a:gd name="connsiteY5" fmla="*/ 1417750 h 4651994"/>
              <a:gd name="connsiteX6" fmla="*/ 5834458 w 7916692"/>
              <a:gd name="connsiteY6" fmla="*/ 1890334 h 4651994"/>
              <a:gd name="connsiteX7" fmla="*/ 4638281 w 7916692"/>
              <a:gd name="connsiteY7" fmla="*/ 2481063 h 4651994"/>
              <a:gd name="connsiteX8" fmla="*/ 7916692 w 7916692"/>
              <a:gd name="connsiteY8" fmla="*/ 3189938 h 4651994"/>
              <a:gd name="connsiteX9" fmla="*/ 6646676 w 7916692"/>
              <a:gd name="connsiteY9" fmla="*/ 4371398 h 4651994"/>
              <a:gd name="connsiteX10" fmla="*/ 5110845 w 7916692"/>
              <a:gd name="connsiteY10" fmla="*/ 4651994 h 4651994"/>
              <a:gd name="connsiteX11" fmla="*/ 3737456 w 7916692"/>
              <a:gd name="connsiteY11" fmla="*/ 2953647 h 4651994"/>
              <a:gd name="connsiteX12" fmla="*/ 2925237 w 7916692"/>
              <a:gd name="connsiteY12" fmla="*/ 2865038 h 4651994"/>
              <a:gd name="connsiteX13" fmla="*/ 1551848 w 7916692"/>
              <a:gd name="connsiteY13" fmla="*/ 3559145 h 4651994"/>
              <a:gd name="connsiteX14" fmla="*/ 1374636 w 7916692"/>
              <a:gd name="connsiteY14" fmla="*/ 3381926 h 4651994"/>
              <a:gd name="connsiteX15" fmla="*/ 1374636 w 7916692"/>
              <a:gd name="connsiteY15" fmla="*/ 3381926 h 4651994"/>
              <a:gd name="connsiteX16" fmla="*/ 1374636 w 7916692"/>
              <a:gd name="connsiteY16" fmla="*/ 3381926 h 4651994"/>
              <a:gd name="connsiteX17" fmla="*/ 1374636 w 7916692"/>
              <a:gd name="connsiteY17" fmla="*/ 3381926 h 4651994"/>
              <a:gd name="connsiteX18" fmla="*/ 1374636 w 7916692"/>
              <a:gd name="connsiteY18" fmla="*/ 3381926 h 4651994"/>
              <a:gd name="connsiteX19" fmla="*/ 1522313 w 7916692"/>
              <a:gd name="connsiteY19" fmla="*/ 3308085 h 4651994"/>
              <a:gd name="connsiteX20" fmla="*/ 1404172 w 7916692"/>
              <a:gd name="connsiteY20" fmla="*/ 3440999 h 4651994"/>
              <a:gd name="connsiteX0" fmla="*/ 1327670 w 7840190"/>
              <a:gd name="connsiteY0" fmla="*/ 3440999 h 4651994"/>
              <a:gd name="connsiteX1" fmla="*/ 2582917 w 7840190"/>
              <a:gd name="connsiteY1" fmla="*/ 2673050 h 4651994"/>
              <a:gd name="connsiteX2" fmla="*/ 0 w 7840190"/>
              <a:gd name="connsiteY2" fmla="*/ 2016656 h 4651994"/>
              <a:gd name="connsiteX3" fmla="*/ 54146 w 7840190"/>
              <a:gd name="connsiteY3" fmla="*/ 1537489 h 4651994"/>
              <a:gd name="connsiteX4" fmla="*/ 3734792 w 7840190"/>
              <a:gd name="connsiteY4" fmla="*/ 0 h 4651994"/>
              <a:gd name="connsiteX5" fmla="*/ 6200985 w 7840190"/>
              <a:gd name="connsiteY5" fmla="*/ 1417750 h 4651994"/>
              <a:gd name="connsiteX6" fmla="*/ 5757956 w 7840190"/>
              <a:gd name="connsiteY6" fmla="*/ 1890334 h 4651994"/>
              <a:gd name="connsiteX7" fmla="*/ 4561779 w 7840190"/>
              <a:gd name="connsiteY7" fmla="*/ 2481063 h 4651994"/>
              <a:gd name="connsiteX8" fmla="*/ 7840190 w 7840190"/>
              <a:gd name="connsiteY8" fmla="*/ 3189938 h 4651994"/>
              <a:gd name="connsiteX9" fmla="*/ 6570174 w 7840190"/>
              <a:gd name="connsiteY9" fmla="*/ 4371398 h 4651994"/>
              <a:gd name="connsiteX10" fmla="*/ 5034343 w 7840190"/>
              <a:gd name="connsiteY10" fmla="*/ 4651994 h 4651994"/>
              <a:gd name="connsiteX11" fmla="*/ 3660954 w 7840190"/>
              <a:gd name="connsiteY11" fmla="*/ 2953647 h 4651994"/>
              <a:gd name="connsiteX12" fmla="*/ 2848735 w 7840190"/>
              <a:gd name="connsiteY12" fmla="*/ 2865038 h 4651994"/>
              <a:gd name="connsiteX13" fmla="*/ 1475346 w 7840190"/>
              <a:gd name="connsiteY13" fmla="*/ 3559145 h 4651994"/>
              <a:gd name="connsiteX14" fmla="*/ 1298134 w 7840190"/>
              <a:gd name="connsiteY14" fmla="*/ 3381926 h 4651994"/>
              <a:gd name="connsiteX15" fmla="*/ 1298134 w 7840190"/>
              <a:gd name="connsiteY15" fmla="*/ 3381926 h 4651994"/>
              <a:gd name="connsiteX16" fmla="*/ 1298134 w 7840190"/>
              <a:gd name="connsiteY16" fmla="*/ 3381926 h 4651994"/>
              <a:gd name="connsiteX17" fmla="*/ 1298134 w 7840190"/>
              <a:gd name="connsiteY17" fmla="*/ 3381926 h 4651994"/>
              <a:gd name="connsiteX18" fmla="*/ 1298134 w 7840190"/>
              <a:gd name="connsiteY18" fmla="*/ 3381926 h 4651994"/>
              <a:gd name="connsiteX19" fmla="*/ 1445811 w 7840190"/>
              <a:gd name="connsiteY19" fmla="*/ 3308085 h 4651994"/>
              <a:gd name="connsiteX20" fmla="*/ 1327670 w 7840190"/>
              <a:gd name="connsiteY20" fmla="*/ 3440999 h 4651994"/>
              <a:gd name="connsiteX0" fmla="*/ 1273524 w 7786044"/>
              <a:gd name="connsiteY0" fmla="*/ 3440999 h 4651994"/>
              <a:gd name="connsiteX1" fmla="*/ 2528771 w 7786044"/>
              <a:gd name="connsiteY1" fmla="*/ 2673050 h 4651994"/>
              <a:gd name="connsiteX2" fmla="*/ 7057 w 7786044"/>
              <a:gd name="connsiteY2" fmla="*/ 2001357 h 4651994"/>
              <a:gd name="connsiteX3" fmla="*/ 0 w 7786044"/>
              <a:gd name="connsiteY3" fmla="*/ 1537489 h 4651994"/>
              <a:gd name="connsiteX4" fmla="*/ 3680646 w 7786044"/>
              <a:gd name="connsiteY4" fmla="*/ 0 h 4651994"/>
              <a:gd name="connsiteX5" fmla="*/ 6146839 w 7786044"/>
              <a:gd name="connsiteY5" fmla="*/ 1417750 h 4651994"/>
              <a:gd name="connsiteX6" fmla="*/ 5703810 w 7786044"/>
              <a:gd name="connsiteY6" fmla="*/ 1890334 h 4651994"/>
              <a:gd name="connsiteX7" fmla="*/ 4507633 w 7786044"/>
              <a:gd name="connsiteY7" fmla="*/ 2481063 h 4651994"/>
              <a:gd name="connsiteX8" fmla="*/ 7786044 w 7786044"/>
              <a:gd name="connsiteY8" fmla="*/ 3189938 h 4651994"/>
              <a:gd name="connsiteX9" fmla="*/ 6516028 w 7786044"/>
              <a:gd name="connsiteY9" fmla="*/ 4371398 h 4651994"/>
              <a:gd name="connsiteX10" fmla="*/ 4980197 w 7786044"/>
              <a:gd name="connsiteY10" fmla="*/ 4651994 h 4651994"/>
              <a:gd name="connsiteX11" fmla="*/ 3606808 w 7786044"/>
              <a:gd name="connsiteY11" fmla="*/ 2953647 h 4651994"/>
              <a:gd name="connsiteX12" fmla="*/ 2794589 w 7786044"/>
              <a:gd name="connsiteY12" fmla="*/ 2865038 h 4651994"/>
              <a:gd name="connsiteX13" fmla="*/ 1421200 w 7786044"/>
              <a:gd name="connsiteY13" fmla="*/ 3559145 h 4651994"/>
              <a:gd name="connsiteX14" fmla="*/ 1243988 w 7786044"/>
              <a:gd name="connsiteY14" fmla="*/ 3381926 h 4651994"/>
              <a:gd name="connsiteX15" fmla="*/ 1243988 w 7786044"/>
              <a:gd name="connsiteY15" fmla="*/ 3381926 h 4651994"/>
              <a:gd name="connsiteX16" fmla="*/ 1243988 w 7786044"/>
              <a:gd name="connsiteY16" fmla="*/ 3381926 h 4651994"/>
              <a:gd name="connsiteX17" fmla="*/ 1243988 w 7786044"/>
              <a:gd name="connsiteY17" fmla="*/ 3381926 h 4651994"/>
              <a:gd name="connsiteX18" fmla="*/ 1243988 w 7786044"/>
              <a:gd name="connsiteY18" fmla="*/ 3381926 h 4651994"/>
              <a:gd name="connsiteX19" fmla="*/ 1391665 w 7786044"/>
              <a:gd name="connsiteY19" fmla="*/ 3308085 h 4651994"/>
              <a:gd name="connsiteX20" fmla="*/ 1273524 w 7786044"/>
              <a:gd name="connsiteY20" fmla="*/ 3440999 h 465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86044" h="4651994">
                <a:moveTo>
                  <a:pt x="1273524" y="3440999"/>
                </a:moveTo>
                <a:lnTo>
                  <a:pt x="2528771" y="2673050"/>
                </a:lnTo>
                <a:cubicBezTo>
                  <a:pt x="1892208" y="2382854"/>
                  <a:pt x="643620" y="2291553"/>
                  <a:pt x="7057" y="2001357"/>
                </a:cubicBezTo>
                <a:lnTo>
                  <a:pt x="0" y="1537489"/>
                </a:lnTo>
                <a:lnTo>
                  <a:pt x="3680646" y="0"/>
                </a:lnTo>
                <a:lnTo>
                  <a:pt x="6146839" y="1417750"/>
                </a:lnTo>
                <a:lnTo>
                  <a:pt x="5703810" y="1890334"/>
                </a:lnTo>
                <a:lnTo>
                  <a:pt x="4507633" y="2481063"/>
                </a:lnTo>
                <a:lnTo>
                  <a:pt x="7786044" y="3189938"/>
                </a:lnTo>
                <a:cubicBezTo>
                  <a:pt x="7303635" y="3436076"/>
                  <a:pt x="6998437" y="4125260"/>
                  <a:pt x="6516028" y="4371398"/>
                </a:cubicBezTo>
                <a:lnTo>
                  <a:pt x="4980197" y="4651994"/>
                </a:lnTo>
                <a:lnTo>
                  <a:pt x="3606808" y="2953647"/>
                </a:lnTo>
                <a:lnTo>
                  <a:pt x="2794589" y="2865038"/>
                </a:lnTo>
                <a:lnTo>
                  <a:pt x="1421200" y="3559145"/>
                </a:lnTo>
                <a:lnTo>
                  <a:pt x="1243988" y="3381926"/>
                </a:lnTo>
                <a:lnTo>
                  <a:pt x="1243988" y="3381926"/>
                </a:lnTo>
                <a:lnTo>
                  <a:pt x="1243988" y="3381926"/>
                </a:lnTo>
                <a:lnTo>
                  <a:pt x="1243988" y="3381926"/>
                </a:lnTo>
                <a:lnTo>
                  <a:pt x="1243988" y="3381926"/>
                </a:lnTo>
                <a:lnTo>
                  <a:pt x="1391665" y="3308085"/>
                </a:lnTo>
                <a:lnTo>
                  <a:pt x="1273524" y="3440999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 smtClean="0">
              <a:solidFill>
                <a:srgbClr val="717074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88507" y="1457830"/>
            <a:ext cx="473420" cy="47342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07993" y="2158795"/>
            <a:ext cx="473420" cy="473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412" y="1918829"/>
            <a:ext cx="1758438" cy="29306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Policy Definition</a:t>
            </a:r>
          </a:p>
        </p:txBody>
      </p:sp>
      <p:pic>
        <p:nvPicPr>
          <p:cNvPr id="11" name="Picture 10" descr="04_ISO_Icon_NSX_Firewall_R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8" y="2801706"/>
            <a:ext cx="461038" cy="461038"/>
          </a:xfrm>
          <a:prstGeom prst="rect">
            <a:avLst/>
          </a:prstGeom>
        </p:spPr>
      </p:pic>
      <p:pic>
        <p:nvPicPr>
          <p:cNvPr id="82" name="Picture 81" descr="04_ISO_Icon_NSX_Firewall_R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47" y="3555273"/>
            <a:ext cx="461038" cy="46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478754" y="5222638"/>
            <a:ext cx="443367" cy="232952"/>
          </a:xfrm>
          <a:prstGeom prst="line">
            <a:avLst/>
          </a:prstGeom>
          <a:ln w="19050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70774" y="2211899"/>
            <a:ext cx="4190702" cy="2801104"/>
            <a:chOff x="370774" y="2211899"/>
            <a:chExt cx="4190702" cy="2801104"/>
          </a:xfrm>
        </p:grpSpPr>
        <p:grpSp>
          <p:nvGrpSpPr>
            <p:cNvPr id="3" name="Group 2"/>
            <p:cNvGrpSpPr/>
            <p:nvPr/>
          </p:nvGrpSpPr>
          <p:grpSpPr>
            <a:xfrm>
              <a:off x="370774" y="2211899"/>
              <a:ext cx="4190702" cy="2801104"/>
              <a:chOff x="370774" y="2211899"/>
              <a:chExt cx="4190702" cy="2801104"/>
            </a:xfrm>
          </p:grpSpPr>
          <p:sp>
            <p:nvSpPr>
              <p:cNvPr id="152" name="Freeform 151"/>
              <p:cNvSpPr/>
              <p:nvPr/>
            </p:nvSpPr>
            <p:spPr>
              <a:xfrm>
                <a:off x="370774" y="4089524"/>
                <a:ext cx="4176168" cy="923479"/>
              </a:xfrm>
              <a:custGeom>
                <a:avLst/>
                <a:gdLst>
                  <a:gd name="connsiteX0" fmla="*/ 2732413 w 3184609"/>
                  <a:gd name="connsiteY0" fmla="*/ 2290009 h 2290009"/>
                  <a:gd name="connsiteX1" fmla="*/ 0 w 3184609"/>
                  <a:gd name="connsiteY1" fmla="*/ 1356686 h 2290009"/>
                  <a:gd name="connsiteX2" fmla="*/ 2953700 w 3184609"/>
                  <a:gd name="connsiteY2" fmla="*/ 0 h 2290009"/>
                  <a:gd name="connsiteX3" fmla="*/ 3184609 w 3184609"/>
                  <a:gd name="connsiteY3" fmla="*/ 2203412 h 2290009"/>
                  <a:gd name="connsiteX4" fmla="*/ 2732413 w 3184609"/>
                  <a:gd name="connsiteY4" fmla="*/ 2290009 h 2290009"/>
                  <a:gd name="connsiteX0" fmla="*/ 2732413 w 3349473"/>
                  <a:gd name="connsiteY0" fmla="*/ 971739 h 971739"/>
                  <a:gd name="connsiteX1" fmla="*/ 0 w 3349473"/>
                  <a:gd name="connsiteY1" fmla="*/ 38416 h 971739"/>
                  <a:gd name="connsiteX2" fmla="*/ 3349473 w 3349473"/>
                  <a:gd name="connsiteY2" fmla="*/ 0 h 971739"/>
                  <a:gd name="connsiteX3" fmla="*/ 3184609 w 3349473"/>
                  <a:gd name="connsiteY3" fmla="*/ 885142 h 971739"/>
                  <a:gd name="connsiteX4" fmla="*/ 2732413 w 3349473"/>
                  <a:gd name="connsiteY4" fmla="*/ 971739 h 971739"/>
                  <a:gd name="connsiteX0" fmla="*/ 2739356 w 3356416"/>
                  <a:gd name="connsiteY0" fmla="*/ 971739 h 971739"/>
                  <a:gd name="connsiteX1" fmla="*/ 0 w 3356416"/>
                  <a:gd name="connsiteY1" fmla="*/ 2050 h 971739"/>
                  <a:gd name="connsiteX2" fmla="*/ 3356416 w 3356416"/>
                  <a:gd name="connsiteY2" fmla="*/ 0 h 971739"/>
                  <a:gd name="connsiteX3" fmla="*/ 3191552 w 3356416"/>
                  <a:gd name="connsiteY3" fmla="*/ 885142 h 971739"/>
                  <a:gd name="connsiteX4" fmla="*/ 2739356 w 3356416"/>
                  <a:gd name="connsiteY4" fmla="*/ 971739 h 97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416" h="971739">
                    <a:moveTo>
                      <a:pt x="2739356" y="971739"/>
                    </a:moveTo>
                    <a:lnTo>
                      <a:pt x="0" y="2050"/>
                    </a:lnTo>
                    <a:lnTo>
                      <a:pt x="3356416" y="0"/>
                    </a:lnTo>
                    <a:lnTo>
                      <a:pt x="3191552" y="885142"/>
                    </a:lnTo>
                    <a:lnTo>
                      <a:pt x="2739356" y="9717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shade val="51000"/>
                      <a:satMod val="130000"/>
                      <a:alpha val="18000"/>
                    </a:schemeClr>
                  </a:gs>
                  <a:gs pos="80000">
                    <a:schemeClr val="accent4">
                      <a:shade val="93000"/>
                      <a:satMod val="130000"/>
                      <a:alpha val="18000"/>
                    </a:schemeClr>
                  </a:gs>
                  <a:gs pos="100000">
                    <a:schemeClr val="accent4">
                      <a:shade val="94000"/>
                      <a:satMod val="135000"/>
                      <a:alpha val="18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 smtClean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79412" y="2211899"/>
                <a:ext cx="4182064" cy="18774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noAutofit/>
              </a:bodyPr>
              <a:lstStyle/>
              <a:p>
                <a:pPr marL="173038" defTabSz="914400"/>
                <a:endParaRPr lang="en-US" sz="1100" u="sng" dirty="0" smtClean="0">
                  <a:solidFill>
                    <a:srgbClr val="000000"/>
                  </a:solidFill>
                  <a:latin typeface="Arial"/>
                </a:endParaRPr>
              </a:p>
              <a:p>
                <a:pPr marL="173038" defTabSz="914400"/>
                <a:r>
                  <a:rPr lang="en-US" sz="1600" b="1" u="sng" dirty="0" smtClean="0">
                    <a:solidFill>
                      <a:srgbClr val="000000"/>
                    </a:solidFill>
                    <a:latin typeface="Arial"/>
                  </a:rPr>
                  <a:t>Standard Desktop VM </a:t>
                </a:r>
                <a:r>
                  <a:rPr lang="en-US" sz="1600" b="1" u="sng" dirty="0">
                    <a:solidFill>
                      <a:srgbClr val="000000"/>
                    </a:solidFill>
                    <a:latin typeface="Arial"/>
                  </a:rPr>
                  <a:t>Policy</a:t>
                </a:r>
              </a:p>
              <a:p>
                <a:pPr marL="173038" defTabSz="914400"/>
                <a:r>
                  <a:rPr lang="en-US" sz="1600" dirty="0" smtClean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</a:t>
                </a:r>
                <a:r>
                  <a:rPr lang="en-US" sz="1600" dirty="0">
                    <a:solidFill>
                      <a:srgbClr val="000000"/>
                    </a:solidFill>
                    <a:latin typeface="Arial"/>
                    <a:sym typeface="Wingdings"/>
                  </a:rPr>
                  <a:t>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sym typeface="Wingdings"/>
                  </a:rPr>
                  <a:t>Anti-Virus – Scan</a:t>
                </a:r>
                <a:endParaRPr lang="en-US" sz="1600" dirty="0" smtClean="0">
                  <a:solidFill>
                    <a:srgbClr val="000000"/>
                  </a:solidFill>
                  <a:latin typeface="Arial"/>
                </a:endParaRPr>
              </a:p>
              <a:p>
                <a:pPr marL="173038" defTabSz="914400"/>
                <a:endParaRPr lang="en-US" sz="1600" u="sng" dirty="0">
                  <a:solidFill>
                    <a:srgbClr val="000000"/>
                  </a:solidFill>
                  <a:latin typeface="Arial"/>
                </a:endParaRPr>
              </a:p>
              <a:p>
                <a:pPr marL="173038" defTabSz="914400"/>
                <a:r>
                  <a:rPr lang="en-US" sz="1600" b="1" u="sng" dirty="0" smtClean="0">
                    <a:solidFill>
                      <a:srgbClr val="000000"/>
                    </a:solidFill>
                    <a:latin typeface="Arial"/>
                  </a:rPr>
                  <a:t>Quarantined VM Policy</a:t>
                </a:r>
              </a:p>
              <a:p>
                <a:pPr marL="173038" defTabSz="914400"/>
                <a:r>
                  <a:rPr lang="en-US" sz="160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</a:t>
                </a:r>
                <a:r>
                  <a:rPr lang="en-US" sz="1600" dirty="0">
                    <a:solidFill>
                      <a:srgbClr val="000000"/>
                    </a:solidFill>
                    <a:latin typeface="Arial"/>
                    <a:sym typeface="Wingdings"/>
                  </a:rPr>
                  <a:t>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sym typeface="Wingdings"/>
                  </a:rPr>
                  <a:t>Firewall – Block all except security tools</a:t>
                </a:r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  <a:p>
                <a:pPr marL="173038" defTabSz="914400"/>
                <a:r>
                  <a:rPr lang="en-US" sz="160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</a:t>
                </a:r>
                <a:r>
                  <a:rPr lang="en-US" sz="1600" dirty="0">
                    <a:solidFill>
                      <a:srgbClr val="000000"/>
                    </a:solidFill>
                    <a:latin typeface="Arial"/>
                    <a:sym typeface="Wingdings"/>
                  </a:rPr>
                  <a:t> Anti-Virus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sym typeface="Wingdings"/>
                  </a:rPr>
                  <a:t>– Scan and remediate</a:t>
                </a:r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2" name="Picture 11" descr="09_2D_Icon_NSX_Composer_BG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11" y="2268137"/>
              <a:ext cx="776209" cy="776209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84315">
            <a:off x="9309682" y="3625800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84315">
            <a:off x="7927824" y="2823598"/>
            <a:ext cx="385229" cy="385229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81" name="Picture 80" descr="11_ISO_NSX_Manager_BG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48" y="4332210"/>
            <a:ext cx="1238410" cy="1309519"/>
          </a:xfrm>
          <a:prstGeom prst="rect">
            <a:avLst/>
          </a:prstGeom>
        </p:spPr>
      </p:pic>
      <p:pic>
        <p:nvPicPr>
          <p:cNvPr id="4" name="Picture 3" descr="09_2D_Icon_NSX_Composer_BG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19" y="4736824"/>
            <a:ext cx="645726" cy="645726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20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555E-6 9.9491E-7 L 0.17322 0.15988 " pathEditMode="relative" ptsTypes="AA">
                                      <p:cBhvr>
                                        <p:cTn id="2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0092 L 0.06343 -0.06409 " pathEditMode="relative" ptsTypes="AA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575E-6 -3.79454E-7 L 0.06096 -0.06131 " pathEditMode="relative" ptsTypes="AA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555E-6 9.9491E-7 L 0.17322 0.15988 " pathEditMode="relative" ptsTypes="AA">
                                      <p:cBhvr>
                                        <p:cTn id="73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91E-8 1.4808E-6 L -0.06291 0.06363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" y="317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339E-7 3.7037E-6 L -0.05692 0.0587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294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176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VMware NSX is the platform – extensive 3</a:t>
            </a:r>
            <a:r>
              <a:rPr lang="en-US" baseline="30000" dirty="0" smtClean="0"/>
              <a:t>rd</a:t>
            </a:r>
            <a:r>
              <a:rPr lang="en-US" dirty="0" smtClean="0"/>
              <a:t>-party </a:t>
            </a:r>
            <a:r>
              <a:rPr lang="en-US" dirty="0"/>
              <a:t>i</a:t>
            </a:r>
            <a:r>
              <a:rPr lang="en-US" dirty="0" smtClean="0"/>
              <a:t>ntegrations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6314" y="1682585"/>
            <a:ext cx="7423098" cy="59109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14 </a:t>
            </a:r>
            <a:r>
              <a:rPr lang="en-US" sz="2800" dirty="0">
                <a:solidFill>
                  <a:schemeClr val="accent1"/>
                </a:solidFill>
              </a:rPr>
              <a:t>NSX technology partners with GA products as of Q3 2014, 50+ in pipeline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01722" y="3035300"/>
            <a:ext cx="10861956" cy="2122272"/>
            <a:chOff x="638115" y="3578754"/>
            <a:chExt cx="10540942" cy="20590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1429" y="4990427"/>
              <a:ext cx="1273578" cy="5094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5217" y="5153717"/>
              <a:ext cx="1132756" cy="48142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4010" y="4784274"/>
              <a:ext cx="1135751" cy="85349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07787" y="4884683"/>
              <a:ext cx="747165" cy="7245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10537" y="3619349"/>
              <a:ext cx="1268520" cy="6342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115" y="3627896"/>
              <a:ext cx="1195875" cy="59793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32184" y="3597357"/>
              <a:ext cx="684902" cy="68490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78890" y="3598124"/>
              <a:ext cx="775467" cy="77546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62869" y="3578754"/>
              <a:ext cx="775467" cy="69622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49851" y="3612240"/>
              <a:ext cx="1411245" cy="7085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14426" y="3631977"/>
              <a:ext cx="589776" cy="58977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649696" y="4953268"/>
              <a:ext cx="942393" cy="676065"/>
            </a:xfrm>
            <a:prstGeom prst="rect">
              <a:avLst/>
            </a:prstGeom>
          </p:spPr>
        </p:pic>
        <p:pic>
          <p:nvPicPr>
            <p:cNvPr id="41" name="Picture 8" descr="Riverb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363" y="5030118"/>
              <a:ext cx="1133475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124275" y="4826898"/>
              <a:ext cx="790160" cy="790160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>
                <a:solidFill>
                  <a:prstClr val="white"/>
                </a:solidFill>
              </a:rPr>
              <a:pPr/>
              <a:t>45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AutoShape 77">
            <a:hlinkClick r:id="rId2" action="ppaction://hlinksldjump"/>
          </p:cNvPr>
          <p:cNvSpPr>
            <a:spLocks noChangeArrowheads="1"/>
          </p:cNvSpPr>
          <p:nvPr/>
        </p:nvSpPr>
        <p:spPr bwMode="ltGray">
          <a:xfrm rot="10800000" flipH="1" flipV="1">
            <a:off x="11289477" y="6554294"/>
            <a:ext cx="289907" cy="21748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7">
            <a:hlinkClick r:id="" action="ppaction://noaction"/>
          </p:cNvPr>
          <p:cNvSpPr>
            <a:spLocks noChangeArrowheads="1"/>
          </p:cNvSpPr>
          <p:nvPr/>
        </p:nvSpPr>
        <p:spPr bwMode="ltGray">
          <a:xfrm rot="10800000" flipH="1" flipV="1">
            <a:off x="10891648" y="6554295"/>
            <a:ext cx="289907" cy="21748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ltGray">
          <a:xfrm rot="18900000" flipH="1">
            <a:off x="11340264" y="6114041"/>
            <a:ext cx="129082" cy="109799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" name="Freeform 79"/>
          <p:cNvSpPr>
            <a:spLocks/>
          </p:cNvSpPr>
          <p:nvPr/>
        </p:nvSpPr>
        <p:spPr bwMode="ltGray">
          <a:xfrm flipH="1">
            <a:off x="10941377" y="6590154"/>
            <a:ext cx="188332" cy="143582"/>
          </a:xfrm>
          <a:custGeom>
            <a:avLst/>
            <a:gdLst/>
            <a:ahLst/>
            <a:cxnLst>
              <a:cxn ang="0">
                <a:pos x="1764" y="745"/>
              </a:cxn>
              <a:cxn ang="0">
                <a:pos x="1460" y="490"/>
              </a:cxn>
              <a:cxn ang="0">
                <a:pos x="1460" y="106"/>
              </a:cxn>
              <a:cxn ang="0">
                <a:pos x="1261" y="106"/>
              </a:cxn>
              <a:cxn ang="0">
                <a:pos x="1261" y="325"/>
              </a:cxn>
              <a:cxn ang="0">
                <a:pos x="872" y="0"/>
              </a:cxn>
              <a:cxn ang="0">
                <a:pos x="0" y="745"/>
              </a:cxn>
              <a:cxn ang="0">
                <a:pos x="209" y="745"/>
              </a:cxn>
              <a:cxn ang="0">
                <a:pos x="208" y="1788"/>
              </a:cxn>
              <a:cxn ang="0">
                <a:pos x="1571" y="1788"/>
              </a:cxn>
              <a:cxn ang="0">
                <a:pos x="1571" y="745"/>
              </a:cxn>
              <a:cxn ang="0">
                <a:pos x="1764" y="745"/>
              </a:cxn>
            </a:cxnLst>
            <a:rect l="0" t="0" r="r" b="b"/>
            <a:pathLst>
              <a:path w="1764" h="1788">
                <a:moveTo>
                  <a:pt x="1764" y="745"/>
                </a:moveTo>
                <a:lnTo>
                  <a:pt x="1460" y="490"/>
                </a:lnTo>
                <a:lnTo>
                  <a:pt x="1460" y="106"/>
                </a:lnTo>
                <a:lnTo>
                  <a:pt x="1261" y="106"/>
                </a:lnTo>
                <a:lnTo>
                  <a:pt x="1261" y="325"/>
                </a:lnTo>
                <a:lnTo>
                  <a:pt x="872" y="0"/>
                </a:lnTo>
                <a:lnTo>
                  <a:pt x="0" y="745"/>
                </a:lnTo>
                <a:lnTo>
                  <a:pt x="209" y="745"/>
                </a:lnTo>
                <a:lnTo>
                  <a:pt x="208" y="1788"/>
                </a:lnTo>
                <a:lnTo>
                  <a:pt x="1571" y="1788"/>
                </a:lnTo>
                <a:lnTo>
                  <a:pt x="1571" y="745"/>
                </a:lnTo>
                <a:lnTo>
                  <a:pt x="1764" y="7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77">
            <a:hlinkClick r:id="rId3" action="ppaction://hlinksldjump"/>
          </p:cNvPr>
          <p:cNvSpPr>
            <a:spLocks noChangeArrowheads="1"/>
          </p:cNvSpPr>
          <p:nvPr/>
        </p:nvSpPr>
        <p:spPr bwMode="ltGray">
          <a:xfrm rot="10800000" flipH="1" flipV="1">
            <a:off x="10891648" y="6554207"/>
            <a:ext cx="289907" cy="217487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ltGray">
          <a:xfrm flipH="1">
            <a:off x="11289477" y="6553202"/>
            <a:ext cx="289907" cy="217487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77">
            <a:hlinkClick r:id="rId4" action="ppaction://hlinksldjump"/>
          </p:cNvPr>
          <p:cNvSpPr>
            <a:spLocks noChangeArrowheads="1"/>
          </p:cNvSpPr>
          <p:nvPr/>
        </p:nvSpPr>
        <p:spPr bwMode="ltGray">
          <a:xfrm rot="10800000" flipH="1" flipV="1">
            <a:off x="10495933" y="6554295"/>
            <a:ext cx="289907" cy="217487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75">
            <a:hlinkClick r:id="rId4" action="ppaction://hlinksldjump"/>
          </p:cNvPr>
          <p:cNvSpPr>
            <a:spLocks noChangeArrowheads="1"/>
          </p:cNvSpPr>
          <p:nvPr/>
        </p:nvSpPr>
        <p:spPr bwMode="ltGray">
          <a:xfrm rot="8100000" flipH="1">
            <a:off x="10605971" y="6114040"/>
            <a:ext cx="129082" cy="109799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" name="AutoShape 74"/>
          <p:cNvSpPr>
            <a:spLocks noChangeArrowheads="1"/>
          </p:cNvSpPr>
          <p:nvPr/>
        </p:nvSpPr>
        <p:spPr bwMode="ltGray">
          <a:xfrm rot="10800000" flipH="1" flipV="1">
            <a:off x="10495933" y="6553201"/>
            <a:ext cx="289908" cy="217487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01_Icon_NSXBadge_5Colors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65485" r="71503" b="14311"/>
          <a:stretch/>
        </p:blipFill>
        <p:spPr>
          <a:xfrm>
            <a:off x="1320456" y="2456909"/>
            <a:ext cx="1710111" cy="1569246"/>
          </a:xfrm>
          <a:prstGeom prst="rect">
            <a:avLst/>
          </a:prstGeom>
        </p:spPr>
      </p:pic>
      <p:pic>
        <p:nvPicPr>
          <p:cNvPr id="12" name="Picture 11" descr="Screen Shot 2014-07-18 at 2.19.05 PM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22" y="2436087"/>
            <a:ext cx="3070668" cy="15383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72383" y="4191000"/>
            <a:ext cx="3047206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hlinkClick r:id="rId6"/>
              </a:rPr>
              <a:t>Learn how WestJet secured their network with NSX</a:t>
            </a:r>
            <a:endParaRPr lang="en-US" sz="1200" dirty="0" smtClean="0"/>
          </a:p>
        </p:txBody>
      </p:sp>
      <p:sp>
        <p:nvSpPr>
          <p:cNvPr id="20" name="Rectangle 19">
            <a:hlinkClick r:id="rId8"/>
          </p:cNvPr>
          <p:cNvSpPr/>
          <p:nvPr/>
        </p:nvSpPr>
        <p:spPr>
          <a:xfrm>
            <a:off x="609443" y="4114801"/>
            <a:ext cx="3148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hlinkClick r:id="rId8"/>
              </a:rPr>
              <a:t>www.vmware.com</a:t>
            </a:r>
            <a:r>
              <a:rPr lang="en-US" sz="1200" dirty="0">
                <a:hlinkClick r:id="rId8"/>
              </a:rPr>
              <a:t>/products/</a:t>
            </a:r>
            <a:r>
              <a:rPr lang="en-US" sz="1200" dirty="0" err="1">
                <a:hlinkClick r:id="rId8"/>
              </a:rPr>
              <a:t>nsx</a:t>
            </a:r>
            <a:r>
              <a:rPr lang="en-US" sz="1200" dirty="0">
                <a:hlinkClick r:id="rId8"/>
              </a:rPr>
              <a:t>/</a:t>
            </a:r>
            <a:endParaRPr lang="en-US" sz="1200" dirty="0"/>
          </a:p>
        </p:txBody>
      </p:sp>
      <p:sp>
        <p:nvSpPr>
          <p:cNvPr id="21" name="Rectangle 20">
            <a:hlinkClick r:id="rId8"/>
          </p:cNvPr>
          <p:cNvSpPr/>
          <p:nvPr/>
        </p:nvSpPr>
        <p:spPr>
          <a:xfrm>
            <a:off x="609442" y="4371202"/>
            <a:ext cx="3148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#</a:t>
            </a:r>
            <a:r>
              <a:rPr lang="en-US" sz="1200" dirty="0" err="1" smtClean="0">
                <a:hlinkClick r:id="rId9" action="ppaction://hlinkfile"/>
              </a:rPr>
              <a:t>virtualizeyournetwork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9141619" y="4191000"/>
            <a:ext cx="2336191" cy="152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u="sng" dirty="0">
                <a:hlinkClick r:id="rId10"/>
              </a:rPr>
              <a:t>www.vmware.com/go/NVtraining </a:t>
            </a:r>
            <a:endParaRPr lang="en-US" sz="1200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8836898" y="3060724"/>
            <a:ext cx="2742486" cy="673076"/>
            <a:chOff x="6629400" y="3505200"/>
            <a:chExt cx="2057400" cy="457200"/>
          </a:xfrm>
        </p:grpSpPr>
        <p:pic>
          <p:nvPicPr>
            <p:cNvPr id="22" name="Picture 21" descr="C:\Users\testuser\AppData\Local\Temp\VMwareDnD\5d50dc54\VMW_09Q3_LOGO_Corp_Gray_LG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29400" y="3505200"/>
              <a:ext cx="2012473" cy="307226"/>
            </a:xfrm>
            <a:prstGeom prst="rect">
              <a:avLst/>
            </a:prstGeom>
            <a:noFill/>
          </p:spPr>
        </p:pic>
        <p:sp>
          <p:nvSpPr>
            <p:cNvPr id="24" name="TextBox 23">
              <a:hlinkClick r:id="rId10"/>
            </p:cNvPr>
            <p:cNvSpPr txBox="1"/>
            <p:nvPr/>
          </p:nvSpPr>
          <p:spPr>
            <a:xfrm>
              <a:off x="6629400" y="3810000"/>
              <a:ext cx="2057400" cy="152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 smtClean="0"/>
                <a:t>NSX Certification and 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5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008813" y="6464300"/>
            <a:ext cx="5180012" cy="149225"/>
          </a:xfr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7975" y="6464300"/>
            <a:ext cx="450850" cy="149225"/>
          </a:xfrm>
        </p:spPr>
        <p:txBody>
          <a:bodyPr/>
          <a:lstStyle/>
          <a:p>
            <a:fld id="{6EA6D8CF-3CDE-4807-BCD2-C9F2B831AAA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Choice for “New IT” –  SDDC or HDDC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EA6D8CF-3CDE-4807-BCD2-C9F2B831AAA5}" type="slidenum">
              <a:rPr lang="en-US" smtClean="0"/>
              <a:pPr algn="ctr"/>
              <a:t>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94753" y="1746325"/>
            <a:ext cx="2719748" cy="4019987"/>
            <a:chOff x="6284193" y="1203782"/>
            <a:chExt cx="2719748" cy="4019986"/>
          </a:xfrm>
        </p:grpSpPr>
        <p:grpSp>
          <p:nvGrpSpPr>
            <p:cNvPr id="6" name="Group 5"/>
            <p:cNvGrpSpPr/>
            <p:nvPr/>
          </p:nvGrpSpPr>
          <p:grpSpPr>
            <a:xfrm>
              <a:off x="6284193" y="1203782"/>
              <a:ext cx="2719748" cy="4019986"/>
              <a:chOff x="6277646" y="827472"/>
              <a:chExt cx="2719748" cy="4019986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6573346" y="1570177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F8981D">
                      <a:shade val="51000"/>
                      <a:satMod val="130000"/>
                    </a:srgbClr>
                  </a:gs>
                  <a:gs pos="80000">
                    <a:srgbClr val="F8981D">
                      <a:shade val="93000"/>
                      <a:satMod val="130000"/>
                    </a:srgbClr>
                  </a:gs>
                  <a:gs pos="100000">
                    <a:srgbClr val="F8981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8981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Custom Application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77646" y="827472"/>
                <a:ext cx="2719748" cy="69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b="1" kern="0" dirty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Google / Facebook /</a:t>
                </a:r>
              </a:p>
              <a:p>
                <a:pPr algn="ctr">
                  <a:defRPr/>
                </a:pPr>
                <a:r>
                  <a:rPr lang="en-US" b="1" kern="0" dirty="0">
                    <a:solidFill>
                      <a:srgbClr val="333333"/>
                    </a:solidFill>
                    <a:latin typeface="Arial"/>
                    <a:ea typeface="ＭＳ Ｐゴシック"/>
                  </a:rPr>
                  <a:t>Amazon Data Centers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6571554" y="2214259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F8981D">
                      <a:shade val="51000"/>
                      <a:satMod val="130000"/>
                    </a:srgbClr>
                  </a:gs>
                  <a:gs pos="80000">
                    <a:srgbClr val="F8981D">
                      <a:shade val="93000"/>
                      <a:satMod val="130000"/>
                    </a:srgbClr>
                  </a:gs>
                  <a:gs pos="100000">
                    <a:srgbClr val="F8981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8981D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Custom Platform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6573346" y="3001616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x86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6573346" y="3646293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Storage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6573346" y="4290970"/>
                <a:ext cx="2268832" cy="556488"/>
              </a:xfrm>
              <a:prstGeom prst="roundRect">
                <a:avLst/>
              </a:prstGeom>
              <a:gradFill rotWithShape="1">
                <a:gsLst>
                  <a:gs pos="0">
                    <a:srgbClr val="6DB33F">
                      <a:shade val="51000"/>
                      <a:satMod val="130000"/>
                    </a:srgbClr>
                  </a:gs>
                  <a:gs pos="80000">
                    <a:srgbClr val="6DB33F">
                      <a:shade val="93000"/>
                      <a:satMod val="130000"/>
                    </a:srgbClr>
                  </a:gs>
                  <a:gs pos="100000">
                    <a:srgbClr val="6DB33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DB33F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ct val="40000"/>
                  </a:spcAft>
                  <a:defRPr/>
                </a:pPr>
                <a:r>
                  <a:rPr lang="en-US" sz="1500" b="1" kern="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</a:rPr>
                  <a:t>Any IP network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661711" y="2465950"/>
                <a:ext cx="22152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100" kern="0" dirty="0">
                    <a:solidFill>
                      <a:srgbClr val="D9541E">
                        <a:lumMod val="75000"/>
                      </a:srgbClr>
                    </a:solidFill>
                    <a:latin typeface="Arial"/>
                    <a:ea typeface="ＭＳ Ｐゴシック"/>
                  </a:rPr>
                  <a:t>Software / Hardware Abstraction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1711" y="1826084"/>
                <a:ext cx="22152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100" kern="0" dirty="0">
                    <a:solidFill>
                      <a:srgbClr val="D9541E">
                        <a:lumMod val="75000"/>
                      </a:srgbClr>
                    </a:solidFill>
                    <a:latin typeface="Arial"/>
                    <a:ea typeface="ＭＳ Ｐゴシック"/>
                  </a:rPr>
                  <a:t>Software / Hardware Abstraction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>
                <a:off x="6573346" y="2904303"/>
                <a:ext cx="2268832" cy="0"/>
              </a:xfrm>
              <a:prstGeom prst="line">
                <a:avLst/>
              </a:prstGeom>
              <a:solidFill>
                <a:srgbClr val="0095D3"/>
              </a:solidFill>
              <a:ln w="28575" cap="flat" cmpd="sng" algn="ctr">
                <a:solidFill>
                  <a:srgbClr val="333333">
                    <a:lumMod val="50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7" name="Picture 6" descr="gears-m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650" y="1931301"/>
              <a:ext cx="408085" cy="448893"/>
            </a:xfrm>
            <a:prstGeom prst="rect">
              <a:avLst/>
            </a:prstGeom>
          </p:spPr>
        </p:pic>
        <p:pic>
          <p:nvPicPr>
            <p:cNvPr id="8" name="Picture 7" descr="gears-m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650" y="2579941"/>
              <a:ext cx="408085" cy="44889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49553" y="1668473"/>
            <a:ext cx="2744642" cy="4087179"/>
            <a:chOff x="163941" y="827472"/>
            <a:chExt cx="2744642" cy="4087178"/>
          </a:xfrm>
        </p:grpSpPr>
        <p:sp>
          <p:nvSpPr>
            <p:cNvPr id="19" name="TextBox 18"/>
            <p:cNvSpPr txBox="1"/>
            <p:nvPr/>
          </p:nvSpPr>
          <p:spPr>
            <a:xfrm>
              <a:off x="163941" y="827472"/>
              <a:ext cx="2506603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Hardware Defined</a:t>
              </a:r>
            </a:p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Data Center (HDDC)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06792" y="15767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0095D3">
                    <a:shade val="51000"/>
                    <a:satMod val="130000"/>
                  </a:srgbClr>
                </a:gs>
                <a:gs pos="80000">
                  <a:srgbClr val="0095D3">
                    <a:shade val="93000"/>
                    <a:satMod val="130000"/>
                  </a:srgbClr>
                </a:gs>
                <a:gs pos="100000">
                  <a:srgbClr val="0095D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5D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Application</a:t>
              </a: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06792" y="2214259"/>
              <a:ext cx="2268832" cy="2633199"/>
            </a:xfrm>
            <a:prstGeom prst="roundRect">
              <a:avLst>
                <a:gd name="adj" fmla="val 3774"/>
              </a:avLst>
            </a:prstGeom>
            <a:gradFill rotWithShape="1">
              <a:gsLst>
                <a:gs pos="0">
                  <a:srgbClr val="F8981D">
                    <a:shade val="51000"/>
                    <a:satMod val="130000"/>
                  </a:srgbClr>
                </a:gs>
                <a:gs pos="80000">
                  <a:srgbClr val="F8981D">
                    <a:shade val="93000"/>
                    <a:satMod val="130000"/>
                  </a:srgbClr>
                </a:gs>
                <a:gs pos="100000">
                  <a:srgbClr val="F8981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8981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endPara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5045" y="2335618"/>
              <a:ext cx="157401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HDDC Platform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306792" y="2907809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8981D">
                  <a:lumMod val="60000"/>
                  <a:lumOff val="4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06792" y="3584658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8981D">
                  <a:lumMod val="60000"/>
                  <a:lumOff val="4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06792" y="4255889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F8981D">
                  <a:lumMod val="60000"/>
                  <a:lumOff val="4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659078" y="3115844"/>
              <a:ext cx="15423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 Integrated x86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8179" y="3753389"/>
              <a:ext cx="188416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Integrated Storage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6622" y="4340134"/>
              <a:ext cx="1667267" cy="574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Vendor Specific </a:t>
              </a:r>
            </a:p>
            <a:p>
              <a:pPr algn="ctr"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Network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2611297" y="2033321"/>
              <a:ext cx="178368" cy="2768171"/>
            </a:xfrm>
            <a:custGeom>
              <a:avLst/>
              <a:gdLst>
                <a:gd name="connsiteX0" fmla="*/ 0 w 178368"/>
                <a:gd name="connsiteY0" fmla="*/ 0 h 2768171"/>
                <a:gd name="connsiteX1" fmla="*/ 171233 w 178368"/>
                <a:gd name="connsiteY1" fmla="*/ 0 h 2768171"/>
                <a:gd name="connsiteX2" fmla="*/ 178368 w 178368"/>
                <a:gd name="connsiteY2" fmla="*/ 2768171 h 2768171"/>
                <a:gd name="connsiteX3" fmla="*/ 21404 w 178368"/>
                <a:gd name="connsiteY3" fmla="*/ 2768171 h 27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68" h="2768171">
                  <a:moveTo>
                    <a:pt x="0" y="0"/>
                  </a:moveTo>
                  <a:lnTo>
                    <a:pt x="171233" y="0"/>
                  </a:lnTo>
                  <a:cubicBezTo>
                    <a:pt x="173611" y="922724"/>
                    <a:pt x="175990" y="1845447"/>
                    <a:pt x="178368" y="2768171"/>
                  </a:cubicBezTo>
                  <a:lnTo>
                    <a:pt x="21404" y="2768171"/>
                  </a:lnTo>
                </a:path>
              </a:pathLst>
            </a:custGeom>
            <a:ln w="28575" cmpd="sng">
              <a:solidFill>
                <a:srgbClr val="F8981D">
                  <a:lumMod val="75000"/>
                </a:srgbClr>
              </a:solidFill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endParaRPr lang="en-US" sz="2400" kern="0">
                <a:solidFill>
                  <a:srgbClr val="0095D3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090944" y="3292821"/>
              <a:ext cx="1373668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kern="0" dirty="0">
                  <a:solidFill>
                    <a:srgbClr val="F8981D">
                      <a:lumMod val="75000"/>
                    </a:srgbClr>
                  </a:solidFill>
                  <a:latin typeface="Arial"/>
                  <a:ea typeface="ＭＳ Ｐゴシック"/>
                </a:rPr>
                <a:t>Vertical Integration</a:t>
              </a:r>
            </a:p>
          </p:txBody>
        </p:sp>
      </p:grpSp>
      <p:pic>
        <p:nvPicPr>
          <p:cNvPr id="31" name="Picture 30" descr="gears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8" y="5188152"/>
            <a:ext cx="408084" cy="44889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08453" y="1745917"/>
            <a:ext cx="2493400" cy="4019987"/>
            <a:chOff x="3316088" y="827472"/>
            <a:chExt cx="2493400" cy="4019986"/>
          </a:xfrm>
        </p:grpSpPr>
        <p:sp>
          <p:nvSpPr>
            <p:cNvPr id="34" name="TextBox 33"/>
            <p:cNvSpPr txBox="1"/>
            <p:nvPr/>
          </p:nvSpPr>
          <p:spPr>
            <a:xfrm>
              <a:off x="3316088" y="827472"/>
              <a:ext cx="249340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Software Defined</a:t>
              </a:r>
            </a:p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Data Center (SDDC)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3439173" y="15767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0095D3">
                    <a:shade val="51000"/>
                    <a:satMod val="130000"/>
                  </a:srgbClr>
                </a:gs>
                <a:gs pos="80000">
                  <a:srgbClr val="0095D3">
                    <a:shade val="93000"/>
                    <a:satMod val="130000"/>
                  </a:srgbClr>
                </a:gs>
                <a:gs pos="100000">
                  <a:srgbClr val="0095D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5D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Application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3439173" y="2214259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F8981D">
                    <a:shade val="51000"/>
                    <a:satMod val="130000"/>
                  </a:srgbClr>
                </a:gs>
                <a:gs pos="80000">
                  <a:srgbClr val="F8981D">
                    <a:shade val="93000"/>
                    <a:satMod val="130000"/>
                  </a:srgbClr>
                </a:gs>
                <a:gs pos="100000">
                  <a:srgbClr val="F8981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8981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SDDC Platform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3439173" y="30016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x86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3439173" y="3646293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Storage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3439173" y="4290970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IP network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14004" y="2465538"/>
              <a:ext cx="17920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kern="0" dirty="0">
                  <a:solidFill>
                    <a:srgbClr val="D9541E">
                      <a:lumMod val="75000"/>
                    </a:srgbClr>
                  </a:solidFill>
                  <a:latin typeface="Arial"/>
                  <a:ea typeface="ＭＳ Ｐゴシック"/>
                </a:rPr>
                <a:t>Data Center Virtualization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3439173" y="2906293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33333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2" name="Picture 41" descr="gears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16" y="3178892"/>
            <a:ext cx="408084" cy="44889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4158994" y="1598645"/>
            <a:ext cx="2810481" cy="4426795"/>
          </a:xfrm>
          <a:prstGeom prst="rect">
            <a:avLst/>
          </a:prstGeom>
          <a:solidFill>
            <a:srgbClr val="FFFFFF">
              <a:alpha val="59000"/>
            </a:srgbClr>
          </a:solidFill>
          <a:ln w="19050">
            <a:noFill/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>
              <a:defRPr/>
            </a:pPr>
            <a:endParaRPr lang="en-US" kern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 bwMode="auto">
          <a:xfrm>
            <a:off x="1044545" y="3132997"/>
            <a:ext cx="8356493" cy="556488"/>
          </a:xfrm>
          <a:prstGeom prst="roundRect">
            <a:avLst/>
          </a:prstGeom>
          <a:gradFill rotWithShape="1">
            <a:gsLst>
              <a:gs pos="0">
                <a:srgbClr val="F8981D">
                  <a:shade val="51000"/>
                  <a:satMod val="130000"/>
                </a:srgbClr>
              </a:gs>
              <a:gs pos="80000">
                <a:srgbClr val="F8981D">
                  <a:shade val="93000"/>
                  <a:satMod val="130000"/>
                </a:srgbClr>
              </a:gs>
              <a:gs pos="100000">
                <a:srgbClr val="F8981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8981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endParaRPr lang="en-US" sz="1500" b="1" kern="0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SDDC Within, Between and Across Data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EA6D8CF-3CDE-4807-BCD2-C9F2B831AAA5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18881" y="1745917"/>
            <a:ext cx="2472544" cy="677067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333333"/>
                </a:solidFill>
                <a:latin typeface="Arial"/>
                <a:ea typeface="ＭＳ Ｐゴシック"/>
              </a:rPr>
              <a:t>Software Defined</a:t>
            </a:r>
          </a:p>
          <a:p>
            <a:pPr algn="ctr">
              <a:defRPr/>
            </a:pPr>
            <a:r>
              <a:rPr lang="en-US" b="1" kern="0" dirty="0">
                <a:solidFill>
                  <a:srgbClr val="333333"/>
                </a:solidFill>
                <a:latin typeface="Arial"/>
                <a:ea typeface="ＭＳ Ｐゴシック"/>
              </a:rPr>
              <a:t>Data Center (SDDC)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1031537" y="2495159"/>
            <a:ext cx="2268832" cy="556488"/>
          </a:xfrm>
          <a:prstGeom prst="roundRect">
            <a:avLst/>
          </a:prstGeom>
          <a:gradFill rotWithShape="1">
            <a:gsLst>
              <a:gs pos="0">
                <a:srgbClr val="0095D3">
                  <a:shade val="51000"/>
                  <a:satMod val="130000"/>
                </a:srgbClr>
              </a:gs>
              <a:gs pos="80000">
                <a:srgbClr val="0095D3">
                  <a:shade val="93000"/>
                  <a:satMod val="130000"/>
                </a:srgbClr>
              </a:gs>
              <a:gs pos="100000">
                <a:srgbClr val="0095D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95D3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Any Application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1031537" y="3132703"/>
            <a:ext cx="2268832" cy="556488"/>
          </a:xfrm>
          <a:prstGeom prst="roundRect">
            <a:avLst/>
          </a:prstGeom>
          <a:gradFill rotWithShape="1">
            <a:gsLst>
              <a:gs pos="0">
                <a:srgbClr val="F8981D">
                  <a:shade val="51000"/>
                  <a:satMod val="130000"/>
                </a:srgbClr>
              </a:gs>
              <a:gs pos="80000">
                <a:srgbClr val="F8981D">
                  <a:shade val="93000"/>
                  <a:satMod val="130000"/>
                </a:srgbClr>
              </a:gs>
              <a:gs pos="100000">
                <a:srgbClr val="F8981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8981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SDDC Platform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1031537" y="3920059"/>
            <a:ext cx="2268832" cy="556488"/>
          </a:xfrm>
          <a:prstGeom prst="roundRect">
            <a:avLst/>
          </a:prstGeom>
          <a:gradFill rotWithShape="1">
            <a:gsLst>
              <a:gs pos="0">
                <a:srgbClr val="6DB33F">
                  <a:shade val="51000"/>
                  <a:satMod val="130000"/>
                </a:srgbClr>
              </a:gs>
              <a:gs pos="80000">
                <a:srgbClr val="6DB33F">
                  <a:shade val="93000"/>
                  <a:satMod val="130000"/>
                </a:srgbClr>
              </a:gs>
              <a:gs pos="100000">
                <a:srgbClr val="6DB33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DB33F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Any x86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1031537" y="4564736"/>
            <a:ext cx="2268832" cy="556488"/>
          </a:xfrm>
          <a:prstGeom prst="roundRect">
            <a:avLst/>
          </a:prstGeom>
          <a:gradFill rotWithShape="1">
            <a:gsLst>
              <a:gs pos="0">
                <a:srgbClr val="6DB33F">
                  <a:shade val="51000"/>
                  <a:satMod val="130000"/>
                </a:srgbClr>
              </a:gs>
              <a:gs pos="80000">
                <a:srgbClr val="6DB33F">
                  <a:shade val="93000"/>
                  <a:satMod val="130000"/>
                </a:srgbClr>
              </a:gs>
              <a:gs pos="100000">
                <a:srgbClr val="6DB33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DB33F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Any Storage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031537" y="5209413"/>
            <a:ext cx="2268832" cy="556488"/>
          </a:xfrm>
          <a:prstGeom prst="roundRect">
            <a:avLst/>
          </a:prstGeom>
          <a:gradFill rotWithShape="1">
            <a:gsLst>
              <a:gs pos="0">
                <a:srgbClr val="6DB33F">
                  <a:shade val="51000"/>
                  <a:satMod val="130000"/>
                </a:srgbClr>
              </a:gs>
              <a:gs pos="80000">
                <a:srgbClr val="6DB33F">
                  <a:shade val="93000"/>
                  <a:satMod val="130000"/>
                </a:srgbClr>
              </a:gs>
              <a:gs pos="100000">
                <a:srgbClr val="6DB33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6DB33F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ct val="400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Any IP network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6370" y="3383984"/>
            <a:ext cx="1791939" cy="261568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defRPr/>
            </a:pPr>
            <a:r>
              <a:rPr lang="en-US" sz="1100" kern="0" dirty="0">
                <a:solidFill>
                  <a:srgbClr val="D9541E">
                    <a:lumMod val="75000"/>
                  </a:srgbClr>
                </a:solidFill>
                <a:latin typeface="Arial"/>
                <a:ea typeface="ＭＳ Ｐゴシック"/>
              </a:rPr>
              <a:t>Data Center Virtualization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1031537" y="3824736"/>
            <a:ext cx="2268832" cy="0"/>
          </a:xfrm>
          <a:prstGeom prst="line">
            <a:avLst/>
          </a:prstGeom>
          <a:solidFill>
            <a:srgbClr val="0095D3"/>
          </a:solidFill>
          <a:ln w="28575" cap="flat" cmpd="sng" algn="ctr">
            <a:solidFill>
              <a:srgbClr val="333333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4080137" y="1745917"/>
            <a:ext cx="2268830" cy="4019987"/>
            <a:chOff x="3439173" y="827472"/>
            <a:chExt cx="2268832" cy="4019986"/>
          </a:xfrm>
        </p:grpSpPr>
        <p:sp>
          <p:nvSpPr>
            <p:cNvPr id="45" name="TextBox 44"/>
            <p:cNvSpPr txBox="1"/>
            <p:nvPr/>
          </p:nvSpPr>
          <p:spPr>
            <a:xfrm>
              <a:off x="3444536" y="827472"/>
              <a:ext cx="223651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Inter- Data Center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3439173" y="15767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0095D3">
                    <a:shade val="51000"/>
                    <a:satMod val="130000"/>
                  </a:srgbClr>
                </a:gs>
                <a:gs pos="80000">
                  <a:srgbClr val="0095D3">
                    <a:shade val="93000"/>
                    <a:satMod val="130000"/>
                  </a:srgbClr>
                </a:gs>
                <a:gs pos="100000">
                  <a:srgbClr val="0095D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5D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Application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3439173" y="30016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x86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3439173" y="3646293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Storage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3439173" y="4290970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IP network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3439173" y="2906293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33333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7012274" y="1745917"/>
            <a:ext cx="2480166" cy="4019987"/>
            <a:chOff x="3322701" y="827472"/>
            <a:chExt cx="2480166" cy="4019986"/>
          </a:xfrm>
        </p:grpSpPr>
        <p:sp>
          <p:nvSpPr>
            <p:cNvPr id="55" name="TextBox 54"/>
            <p:cNvSpPr txBox="1"/>
            <p:nvPr/>
          </p:nvSpPr>
          <p:spPr>
            <a:xfrm>
              <a:off x="3322701" y="827472"/>
              <a:ext cx="248016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rgbClr val="333333"/>
                  </a:solidFill>
                  <a:latin typeface="Arial"/>
                  <a:ea typeface="ＭＳ Ｐゴシック"/>
                </a:rPr>
                <a:t>Hybrid- Data Center</a:t>
              </a: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3439173" y="15767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0095D3">
                    <a:shade val="51000"/>
                    <a:satMod val="130000"/>
                  </a:srgbClr>
                </a:gs>
                <a:gs pos="80000">
                  <a:srgbClr val="0095D3">
                    <a:shade val="93000"/>
                    <a:satMod val="130000"/>
                  </a:srgbClr>
                </a:gs>
                <a:gs pos="100000">
                  <a:srgbClr val="0095D3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5D3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Application</a:t>
              </a:r>
            </a:p>
          </p:txBody>
        </p:sp>
        <p:sp>
          <p:nvSpPr>
            <p:cNvPr id="58" name="Rounded Rectangle 57"/>
            <p:cNvSpPr/>
            <p:nvPr/>
          </p:nvSpPr>
          <p:spPr bwMode="auto">
            <a:xfrm>
              <a:off x="3439173" y="3001616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x86</a:t>
              </a: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3439173" y="3646293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Storage</a:t>
              </a: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3439173" y="4290970"/>
              <a:ext cx="2268832" cy="556488"/>
            </a:xfrm>
            <a:prstGeom prst="roundRect">
              <a:avLst/>
            </a:prstGeom>
            <a:gradFill rotWithShape="1">
              <a:gsLst>
                <a:gs pos="0">
                  <a:srgbClr val="6DB33F">
                    <a:shade val="51000"/>
                    <a:satMod val="130000"/>
                  </a:srgbClr>
                </a:gs>
                <a:gs pos="80000">
                  <a:srgbClr val="6DB33F">
                    <a:shade val="93000"/>
                    <a:satMod val="130000"/>
                  </a:srgbClr>
                </a:gs>
                <a:gs pos="100000">
                  <a:srgbClr val="6DB33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DB33F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ct val="40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Any IP network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3439173" y="2906293"/>
              <a:ext cx="2268832" cy="0"/>
            </a:xfrm>
            <a:prstGeom prst="line">
              <a:avLst/>
            </a:prstGeom>
            <a:solidFill>
              <a:srgbClr val="0095D3"/>
            </a:solidFill>
            <a:ln w="28575" cap="flat" cmpd="sng" algn="ctr">
              <a:solidFill>
                <a:srgbClr val="333333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4" name="Picture 63" descr="gears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16" y="3178892"/>
            <a:ext cx="408084" cy="448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194" y="3159714"/>
            <a:ext cx="137874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sz="1500" b="1" kern="0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SDDC Platform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73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8721" y="2194586"/>
            <a:ext cx="2127628" cy="30308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2781825" y="1280181"/>
            <a:ext cx="2142521" cy="861147"/>
          </a:xfrm>
          <a:prstGeom prst="triangl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Taking what we have learned….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063" y="3976955"/>
            <a:ext cx="8763000" cy="0"/>
          </a:xfrm>
          <a:prstGeom prst="line">
            <a:avLst/>
          </a:prstGeom>
          <a:ln w="57150" cmpd="sng">
            <a:solidFill>
              <a:schemeClr val="bg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2063" y="3294787"/>
            <a:ext cx="1676401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Software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065" y="4135154"/>
            <a:ext cx="1828800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Hardware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04557" y="2575581"/>
            <a:ext cx="2104023" cy="76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r>
              <a:rPr lang="en-US" dirty="0" smtClean="0"/>
              <a:t>Virtual</a:t>
            </a:r>
          </a:p>
          <a:p>
            <a:pPr algn="ctr"/>
            <a:r>
              <a:rPr lang="en-US" dirty="0" smtClean="0"/>
              <a:t>Machines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19104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Compute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34678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b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51468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b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Storage</a:t>
            </a:r>
          </a:p>
        </p:txBody>
      </p:sp>
      <p:pic>
        <p:nvPicPr>
          <p:cNvPr id="28" name="Picture 27" descr="21_2D_Icon_NSX_CloudManagementSystem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54" y="975384"/>
            <a:ext cx="1219200" cy="1214285"/>
          </a:xfrm>
          <a:prstGeom prst="rect">
            <a:avLst/>
          </a:prstGeom>
        </p:spPr>
      </p:pic>
      <p:sp>
        <p:nvSpPr>
          <p:cNvPr id="43" name="Isosceles Triangle 42"/>
          <p:cNvSpPr/>
          <p:nvPr/>
        </p:nvSpPr>
        <p:spPr>
          <a:xfrm flipV="1">
            <a:off x="2637378" y="5017569"/>
            <a:ext cx="7010401" cy="886947"/>
          </a:xfrm>
          <a:prstGeom prst="triangl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 smtClean="0"/>
          </a:p>
        </p:txBody>
      </p:sp>
      <p:pic>
        <p:nvPicPr>
          <p:cNvPr id="44" name="Picture 43" descr="11_2D_NSX_Manager_BW.png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79" y="5066316"/>
            <a:ext cx="1219200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7948" y="2231574"/>
            <a:ext cx="12574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3792" y="3447147"/>
            <a:ext cx="2122556" cy="417287"/>
          </a:xfrm>
          <a:prstGeom prst="rect">
            <a:avLst/>
          </a:prstGeom>
          <a:gradFill>
            <a:gsLst>
              <a:gs pos="0">
                <a:srgbClr val="CA5001"/>
              </a:gs>
              <a:gs pos="80000">
                <a:srgbClr val="FF6600"/>
              </a:gs>
              <a:gs pos="100000">
                <a:srgbClr val="FF66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r>
              <a:rPr lang="en-US" sz="1600" dirty="0"/>
              <a:t>Server Virtualization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48487" y="2199957"/>
            <a:ext cx="4436991" cy="1483043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91424" tIns="45713" rIns="91424" bIns="45713" rtlCol="0">
            <a:noAutofit/>
          </a:bodyPr>
          <a:lstStyle/>
          <a:p>
            <a:pPr marL="285702" indent="-285702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BD4B01"/>
                </a:solidFill>
              </a:rPr>
              <a:t>Intelligence in the virtualization </a:t>
            </a:r>
            <a:r>
              <a:rPr lang="en-US" dirty="0">
                <a:solidFill>
                  <a:srgbClr val="BD4B01"/>
                </a:solidFill>
              </a:rPr>
              <a:t>l</a:t>
            </a:r>
            <a:r>
              <a:rPr lang="en-US" dirty="0" smtClean="0">
                <a:solidFill>
                  <a:srgbClr val="BD4B01"/>
                </a:solidFill>
              </a:rPr>
              <a:t>ayer</a:t>
            </a:r>
          </a:p>
          <a:p>
            <a:pPr marL="285702" indent="-285702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BD4B01"/>
                </a:solidFill>
              </a:rPr>
              <a:t>Vendor independent x86 capacity</a:t>
            </a:r>
          </a:p>
          <a:p>
            <a:pPr marL="285702" indent="-285702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BD4B01"/>
                </a:solidFill>
              </a:rPr>
              <a:t>Transformative operational </a:t>
            </a:r>
            <a:r>
              <a:rPr lang="en-US" dirty="0">
                <a:solidFill>
                  <a:srgbClr val="BD4B01"/>
                </a:solidFill>
              </a:rPr>
              <a:t>m</a:t>
            </a:r>
            <a:r>
              <a:rPr lang="en-US" dirty="0" smtClean="0">
                <a:solidFill>
                  <a:srgbClr val="BD4B01"/>
                </a:solidFill>
              </a:rPr>
              <a:t>odel</a:t>
            </a:r>
          </a:p>
          <a:p>
            <a:pPr marL="285702" indent="-285702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BD4B01"/>
                </a:solidFill>
              </a:rPr>
              <a:t>Automated configuration &amp; management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45421" y="5078633"/>
            <a:ext cx="4038600" cy="838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2"/>
                </a:solidFill>
              </a:rPr>
              <a:t>Intelligence in hardware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2"/>
                </a:solidFill>
              </a:rPr>
              <a:t>Dedicated, vendor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pecific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nfrastructure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2"/>
                </a:solidFill>
              </a:rPr>
              <a:t>Manual configuration &amp; management</a:t>
            </a:r>
          </a:p>
        </p:txBody>
      </p:sp>
      <p:cxnSp>
        <p:nvCxnSpPr>
          <p:cNvPr id="15" name="Straight Connector 14"/>
          <p:cNvCxnSpPr>
            <a:stCxn id="2" idx="3"/>
            <a:endCxn id="41" idx="1"/>
          </p:cNvCxnSpPr>
          <p:nvPr/>
        </p:nvCxnSpPr>
        <p:spPr>
          <a:xfrm flipV="1">
            <a:off x="4916353" y="2941479"/>
            <a:ext cx="732139" cy="714308"/>
          </a:xfrm>
          <a:prstGeom prst="line">
            <a:avLst/>
          </a:prstGeom>
          <a:ln w="19050">
            <a:solidFill>
              <a:srgbClr val="BD4B0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79038" y="4074105"/>
            <a:ext cx="2898042" cy="281267"/>
          </a:xfrm>
          <a:prstGeom prst="rect">
            <a:avLst/>
          </a:prstGeom>
          <a:solidFill>
            <a:srgbClr val="FFFFFF"/>
          </a:solidFill>
          <a:ln>
            <a:solidFill>
              <a:srgbClr val="626265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Manual Operational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175" y="1227350"/>
            <a:ext cx="2954241" cy="3324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Automated Operational Model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126" y="1943296"/>
            <a:ext cx="2177076" cy="1288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500" dirty="0"/>
              <a:t>Programmatically Create,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Snapshot,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Store,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Move,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Delete,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Restore</a:t>
            </a:r>
          </a:p>
        </p:txBody>
      </p:sp>
    </p:spTree>
    <p:extLst>
      <p:ext uri="{BB962C8B-B14F-4D97-AF65-F5344CB8AC3E}">
        <p14:creationId xmlns:p14="http://schemas.microsoft.com/office/powerpoint/2010/main" val="17911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8719" y="2194581"/>
            <a:ext cx="6757773" cy="3048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2764549" y="1280181"/>
            <a:ext cx="7040943" cy="861147"/>
          </a:xfrm>
          <a:prstGeom prst="triangle">
            <a:avLst>
              <a:gd name="adj" fmla="val 15371"/>
            </a:avLst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To </a:t>
            </a:r>
            <a:r>
              <a:rPr lang="en-US" dirty="0"/>
              <a:t>d</a:t>
            </a:r>
            <a:r>
              <a:rPr lang="en-US" dirty="0" smtClean="0"/>
              <a:t>eliver a Software Defined Data Center </a:t>
            </a:r>
            <a:r>
              <a:rPr lang="en-US" dirty="0"/>
              <a:t>a</a:t>
            </a:r>
            <a:r>
              <a:rPr lang="en-US" dirty="0" smtClean="0"/>
              <a:t>pproach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063" y="3976955"/>
            <a:ext cx="8763000" cy="0"/>
          </a:xfrm>
          <a:prstGeom prst="line">
            <a:avLst/>
          </a:prstGeom>
          <a:ln w="57150" cmpd="sng">
            <a:solidFill>
              <a:schemeClr val="bg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2063" y="3294787"/>
            <a:ext cx="1676401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Software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065" y="4135154"/>
            <a:ext cx="1828800" cy="45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Hardware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04557" y="2575581"/>
            <a:ext cx="2104023" cy="76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r>
              <a:rPr lang="en-US" dirty="0" smtClean="0"/>
              <a:t>Virtual</a:t>
            </a:r>
          </a:p>
          <a:p>
            <a:pPr algn="ctr"/>
            <a:r>
              <a:rPr lang="en-US" dirty="0" smtClean="0"/>
              <a:t>Machines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20133" y="2575581"/>
            <a:ext cx="2104025" cy="762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r>
              <a:rPr lang="en-US" dirty="0" smtClean="0"/>
              <a:t>Virtual</a:t>
            </a:r>
          </a:p>
          <a:p>
            <a:pPr algn="ctr"/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36923" y="2575581"/>
            <a:ext cx="2104025" cy="762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r>
              <a:rPr lang="en-US" dirty="0" smtClean="0"/>
              <a:t>Virtual</a:t>
            </a:r>
          </a:p>
          <a:p>
            <a:pPr algn="ctr"/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19104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Compute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34678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51468" y="4129355"/>
            <a:ext cx="2104023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Storage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43" name="Isosceles Triangle 42"/>
          <p:cNvSpPr/>
          <p:nvPr/>
        </p:nvSpPr>
        <p:spPr>
          <a:xfrm flipV="1">
            <a:off x="2637378" y="5017569"/>
            <a:ext cx="7010401" cy="886947"/>
          </a:xfrm>
          <a:prstGeom prst="triangl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dirty="0" smtClean="0"/>
          </a:p>
        </p:txBody>
      </p:sp>
      <p:pic>
        <p:nvPicPr>
          <p:cNvPr id="44" name="Picture 43" descr="11_2D_NSX_Manager_BW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79" y="5066316"/>
            <a:ext cx="1219200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1921" y="2231574"/>
            <a:ext cx="12574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Applications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900711" y="6334683"/>
            <a:ext cx="6601055" cy="0"/>
          </a:xfrm>
          <a:prstGeom prst="line">
            <a:avLst/>
          </a:prstGeom>
          <a:ln w="57150" cmpd="sng">
            <a:solidFill>
              <a:schemeClr val="bg2"/>
            </a:solidFill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4710" y="6381727"/>
            <a:ext cx="2540074" cy="3449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Location Independence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3797" y="3447143"/>
            <a:ext cx="6748641" cy="435428"/>
          </a:xfrm>
          <a:prstGeom prst="rect">
            <a:avLst/>
          </a:prstGeom>
          <a:gradFill>
            <a:gsLst>
              <a:gs pos="0">
                <a:srgbClr val="CA5001"/>
              </a:gs>
              <a:gs pos="80000">
                <a:srgbClr val="FF6600"/>
              </a:gs>
              <a:gs pos="100000">
                <a:srgbClr val="FF66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r>
              <a:rPr lang="en-US" sz="1600" dirty="0"/>
              <a:t>Data Center Virtualization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48068" y="5056716"/>
            <a:ext cx="4222084" cy="838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Pooled compute, network and storage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apacity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Vendor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ndependent, best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rice/performance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Simplified configuration &amp; management</a:t>
            </a:r>
          </a:p>
          <a:p>
            <a:pPr>
              <a:lnSpc>
                <a:spcPct val="110000"/>
              </a:lnSpc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9175" y="1227350"/>
            <a:ext cx="2954241" cy="3324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Automated Operational Model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0126" y="1943296"/>
            <a:ext cx="2177076" cy="1288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500" dirty="0"/>
              <a:t>Programmatically Create,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Snapshot,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Store,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Move,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Delete,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Restore</a:t>
            </a:r>
          </a:p>
        </p:txBody>
      </p:sp>
      <p:pic>
        <p:nvPicPr>
          <p:cNvPr id="33" name="Picture 32" descr="21_2D_Icon_NSX_CloudManagementSystem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54" y="975384"/>
            <a:ext cx="1219200" cy="12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2425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VMware NSX Momentum: </a:t>
            </a:r>
            <a:r>
              <a:rPr lang="en-US" dirty="0" smtClean="0"/>
              <a:t>Customer Snapshot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 rot="16200000">
            <a:off x="2540030" y="3754587"/>
            <a:ext cx="5739812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>
                    <a:alpha val="0"/>
                  </a:schemeClr>
                </a:gs>
                <a:gs pos="75000">
                  <a:srgbClr val="717074"/>
                </a:gs>
                <a:gs pos="25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784814" y="4058500"/>
            <a:ext cx="1220421" cy="1220736"/>
            <a:chOff x="5124562" y="1276955"/>
            <a:chExt cx="915554" cy="915552"/>
          </a:xfrm>
        </p:grpSpPr>
        <p:sp>
          <p:nvSpPr>
            <p:cNvPr id="13" name="Oval 12"/>
            <p:cNvSpPr/>
            <p:nvPr/>
          </p:nvSpPr>
          <p:spPr>
            <a:xfrm>
              <a:off x="5124562" y="1276955"/>
              <a:ext cx="915554" cy="915552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5312804" y="1466432"/>
              <a:ext cx="540657" cy="492706"/>
              <a:chOff x="851" y="-230"/>
              <a:chExt cx="4059" cy="3699"/>
            </a:xfrm>
            <a:effectLst>
              <a:outerShdw blurRad="381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359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2203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3048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892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1059" y="760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1059" y="2789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851" y="3124"/>
                <a:ext cx="4059" cy="3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19" name="Freeform 13"/>
              <p:cNvSpPr>
                <a:spLocks noEditPoints="1"/>
              </p:cNvSpPr>
              <p:nvPr/>
            </p:nvSpPr>
            <p:spPr bwMode="auto">
              <a:xfrm>
                <a:off x="1059" y="-230"/>
                <a:ext cx="3643" cy="827"/>
              </a:xfrm>
              <a:custGeom>
                <a:avLst/>
                <a:gdLst>
                  <a:gd name="T0" fmla="*/ 771 w 1542"/>
                  <a:gd name="T1" fmla="*/ 0 h 350"/>
                  <a:gd name="T2" fmla="*/ 0 w 1542"/>
                  <a:gd name="T3" fmla="*/ 350 h 350"/>
                  <a:gd name="T4" fmla="*/ 1542 w 1542"/>
                  <a:gd name="T5" fmla="*/ 350 h 350"/>
                  <a:gd name="T6" fmla="*/ 771 w 1542"/>
                  <a:gd name="T7" fmla="*/ 0 h 350"/>
                  <a:gd name="T8" fmla="*/ 771 w 1542"/>
                  <a:gd name="T9" fmla="*/ 251 h 350"/>
                  <a:gd name="T10" fmla="*/ 698 w 1542"/>
                  <a:gd name="T11" fmla="*/ 178 h 350"/>
                  <a:gd name="T12" fmla="*/ 771 w 1542"/>
                  <a:gd name="T13" fmla="*/ 104 h 350"/>
                  <a:gd name="T14" fmla="*/ 844 w 1542"/>
                  <a:gd name="T15" fmla="*/ 178 h 350"/>
                  <a:gd name="T16" fmla="*/ 771 w 1542"/>
                  <a:gd name="T17" fmla="*/ 25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0">
                    <a:moveTo>
                      <a:pt x="771" y="0"/>
                    </a:moveTo>
                    <a:cubicBezTo>
                      <a:pt x="0" y="350"/>
                      <a:pt x="0" y="350"/>
                      <a:pt x="0" y="350"/>
                    </a:cubicBezTo>
                    <a:cubicBezTo>
                      <a:pt x="1542" y="350"/>
                      <a:pt x="1542" y="350"/>
                      <a:pt x="1542" y="350"/>
                    </a:cubicBezTo>
                    <a:lnTo>
                      <a:pt x="771" y="0"/>
                    </a:lnTo>
                    <a:close/>
                    <a:moveTo>
                      <a:pt x="771" y="251"/>
                    </a:moveTo>
                    <a:cubicBezTo>
                      <a:pt x="730" y="251"/>
                      <a:pt x="698" y="218"/>
                      <a:pt x="698" y="178"/>
                    </a:cubicBezTo>
                    <a:cubicBezTo>
                      <a:pt x="698" y="137"/>
                      <a:pt x="730" y="104"/>
                      <a:pt x="771" y="104"/>
                    </a:cubicBezTo>
                    <a:cubicBezTo>
                      <a:pt x="811" y="104"/>
                      <a:pt x="844" y="137"/>
                      <a:pt x="844" y="178"/>
                    </a:cubicBezTo>
                    <a:cubicBezTo>
                      <a:pt x="844" y="218"/>
                      <a:pt x="811" y="251"/>
                      <a:pt x="771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19043" y="4058500"/>
            <a:ext cx="1220421" cy="1220736"/>
            <a:chOff x="3874909" y="1276955"/>
            <a:chExt cx="915554" cy="915552"/>
          </a:xfrm>
        </p:grpSpPr>
        <p:sp>
          <p:nvSpPr>
            <p:cNvPr id="21" name="Oval 20"/>
            <p:cNvSpPr/>
            <p:nvPr/>
          </p:nvSpPr>
          <p:spPr>
            <a:xfrm>
              <a:off x="3874909" y="1276955"/>
              <a:ext cx="915554" cy="915552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28" name="Group 5"/>
            <p:cNvGrpSpPr>
              <a:grpSpLocks noChangeAspect="1"/>
            </p:cNvGrpSpPr>
            <p:nvPr/>
          </p:nvGrpSpPr>
          <p:grpSpPr bwMode="auto">
            <a:xfrm>
              <a:off x="4062357" y="1466432"/>
              <a:ext cx="540657" cy="492706"/>
              <a:chOff x="851" y="-230"/>
              <a:chExt cx="4059" cy="3699"/>
            </a:xfrm>
            <a:effectLst>
              <a:outerShdw blurRad="381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6"/>
              <p:cNvSpPr>
                <a:spLocks noChangeArrowheads="1"/>
              </p:cNvSpPr>
              <p:nvPr/>
            </p:nvSpPr>
            <p:spPr bwMode="auto">
              <a:xfrm>
                <a:off x="1359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>
                <a:off x="2203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4" name="Rectangle 8"/>
              <p:cNvSpPr>
                <a:spLocks noChangeArrowheads="1"/>
              </p:cNvSpPr>
              <p:nvPr/>
            </p:nvSpPr>
            <p:spPr bwMode="auto">
              <a:xfrm>
                <a:off x="3048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892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7" name="Rectangle 10"/>
              <p:cNvSpPr>
                <a:spLocks noChangeArrowheads="1"/>
              </p:cNvSpPr>
              <p:nvPr/>
            </p:nvSpPr>
            <p:spPr bwMode="auto">
              <a:xfrm>
                <a:off x="1059" y="760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8" name="Rectangle 11"/>
              <p:cNvSpPr>
                <a:spLocks noChangeArrowheads="1"/>
              </p:cNvSpPr>
              <p:nvPr/>
            </p:nvSpPr>
            <p:spPr bwMode="auto">
              <a:xfrm>
                <a:off x="1059" y="2789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39" name="Rectangle 12"/>
              <p:cNvSpPr>
                <a:spLocks noChangeArrowheads="1"/>
              </p:cNvSpPr>
              <p:nvPr/>
            </p:nvSpPr>
            <p:spPr bwMode="auto">
              <a:xfrm>
                <a:off x="851" y="3124"/>
                <a:ext cx="4059" cy="3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40" name="Freeform 13"/>
              <p:cNvSpPr>
                <a:spLocks noEditPoints="1"/>
              </p:cNvSpPr>
              <p:nvPr/>
            </p:nvSpPr>
            <p:spPr bwMode="auto">
              <a:xfrm>
                <a:off x="1059" y="-230"/>
                <a:ext cx="3643" cy="827"/>
              </a:xfrm>
              <a:custGeom>
                <a:avLst/>
                <a:gdLst>
                  <a:gd name="T0" fmla="*/ 771 w 1542"/>
                  <a:gd name="T1" fmla="*/ 0 h 350"/>
                  <a:gd name="T2" fmla="*/ 0 w 1542"/>
                  <a:gd name="T3" fmla="*/ 350 h 350"/>
                  <a:gd name="T4" fmla="*/ 1542 w 1542"/>
                  <a:gd name="T5" fmla="*/ 350 h 350"/>
                  <a:gd name="T6" fmla="*/ 771 w 1542"/>
                  <a:gd name="T7" fmla="*/ 0 h 350"/>
                  <a:gd name="T8" fmla="*/ 771 w 1542"/>
                  <a:gd name="T9" fmla="*/ 251 h 350"/>
                  <a:gd name="T10" fmla="*/ 698 w 1542"/>
                  <a:gd name="T11" fmla="*/ 178 h 350"/>
                  <a:gd name="T12" fmla="*/ 771 w 1542"/>
                  <a:gd name="T13" fmla="*/ 104 h 350"/>
                  <a:gd name="T14" fmla="*/ 844 w 1542"/>
                  <a:gd name="T15" fmla="*/ 178 h 350"/>
                  <a:gd name="T16" fmla="*/ 771 w 1542"/>
                  <a:gd name="T17" fmla="*/ 25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0">
                    <a:moveTo>
                      <a:pt x="771" y="0"/>
                    </a:moveTo>
                    <a:cubicBezTo>
                      <a:pt x="0" y="350"/>
                      <a:pt x="0" y="350"/>
                      <a:pt x="0" y="350"/>
                    </a:cubicBezTo>
                    <a:cubicBezTo>
                      <a:pt x="1542" y="350"/>
                      <a:pt x="1542" y="350"/>
                      <a:pt x="1542" y="350"/>
                    </a:cubicBezTo>
                    <a:lnTo>
                      <a:pt x="771" y="0"/>
                    </a:lnTo>
                    <a:close/>
                    <a:moveTo>
                      <a:pt x="771" y="251"/>
                    </a:moveTo>
                    <a:cubicBezTo>
                      <a:pt x="730" y="251"/>
                      <a:pt x="698" y="218"/>
                      <a:pt x="698" y="178"/>
                    </a:cubicBezTo>
                    <a:cubicBezTo>
                      <a:pt x="698" y="137"/>
                      <a:pt x="730" y="104"/>
                      <a:pt x="771" y="104"/>
                    </a:cubicBezTo>
                    <a:cubicBezTo>
                      <a:pt x="811" y="104"/>
                      <a:pt x="844" y="137"/>
                      <a:pt x="844" y="178"/>
                    </a:cubicBezTo>
                    <a:cubicBezTo>
                      <a:pt x="844" y="218"/>
                      <a:pt x="811" y="251"/>
                      <a:pt x="771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117830" y="2628533"/>
            <a:ext cx="1220421" cy="1220736"/>
            <a:chOff x="6374215" y="1276955"/>
            <a:chExt cx="915554" cy="915552"/>
          </a:xfrm>
        </p:grpSpPr>
        <p:sp>
          <p:nvSpPr>
            <p:cNvPr id="24" name="Oval 23"/>
            <p:cNvSpPr/>
            <p:nvPr/>
          </p:nvSpPr>
          <p:spPr>
            <a:xfrm>
              <a:off x="6374215" y="1276955"/>
              <a:ext cx="915554" cy="915552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50" name="Group 5"/>
            <p:cNvGrpSpPr>
              <a:grpSpLocks noChangeAspect="1"/>
            </p:cNvGrpSpPr>
            <p:nvPr/>
          </p:nvGrpSpPr>
          <p:grpSpPr bwMode="auto">
            <a:xfrm>
              <a:off x="6561663" y="1466432"/>
              <a:ext cx="540657" cy="492706"/>
              <a:chOff x="851" y="-230"/>
              <a:chExt cx="4059" cy="3699"/>
            </a:xfrm>
            <a:effectLst>
              <a:outerShdw blurRad="381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tangle 6"/>
              <p:cNvSpPr>
                <a:spLocks noChangeArrowheads="1"/>
              </p:cNvSpPr>
              <p:nvPr/>
            </p:nvSpPr>
            <p:spPr bwMode="auto">
              <a:xfrm>
                <a:off x="1359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2" name="Rectangle 7"/>
              <p:cNvSpPr>
                <a:spLocks noChangeArrowheads="1"/>
              </p:cNvSpPr>
              <p:nvPr/>
            </p:nvSpPr>
            <p:spPr bwMode="auto">
              <a:xfrm>
                <a:off x="2203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3" name="Rectangle 8"/>
              <p:cNvSpPr>
                <a:spLocks noChangeArrowheads="1"/>
              </p:cNvSpPr>
              <p:nvPr/>
            </p:nvSpPr>
            <p:spPr bwMode="auto">
              <a:xfrm>
                <a:off x="3048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4" name="Rectangle 9"/>
              <p:cNvSpPr>
                <a:spLocks noChangeArrowheads="1"/>
              </p:cNvSpPr>
              <p:nvPr/>
            </p:nvSpPr>
            <p:spPr bwMode="auto">
              <a:xfrm>
                <a:off x="3892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5" name="Rectangle 10"/>
              <p:cNvSpPr>
                <a:spLocks noChangeArrowheads="1"/>
              </p:cNvSpPr>
              <p:nvPr/>
            </p:nvSpPr>
            <p:spPr bwMode="auto">
              <a:xfrm>
                <a:off x="1059" y="760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6" name="Rectangle 11"/>
              <p:cNvSpPr>
                <a:spLocks noChangeArrowheads="1"/>
              </p:cNvSpPr>
              <p:nvPr/>
            </p:nvSpPr>
            <p:spPr bwMode="auto">
              <a:xfrm>
                <a:off x="1059" y="2789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7" name="Rectangle 12"/>
              <p:cNvSpPr>
                <a:spLocks noChangeArrowheads="1"/>
              </p:cNvSpPr>
              <p:nvPr/>
            </p:nvSpPr>
            <p:spPr bwMode="auto">
              <a:xfrm>
                <a:off x="851" y="3124"/>
                <a:ext cx="4059" cy="3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58" name="Freeform 13"/>
              <p:cNvSpPr>
                <a:spLocks noEditPoints="1"/>
              </p:cNvSpPr>
              <p:nvPr/>
            </p:nvSpPr>
            <p:spPr bwMode="auto">
              <a:xfrm>
                <a:off x="1059" y="-230"/>
                <a:ext cx="3643" cy="827"/>
              </a:xfrm>
              <a:custGeom>
                <a:avLst/>
                <a:gdLst>
                  <a:gd name="T0" fmla="*/ 771 w 1542"/>
                  <a:gd name="T1" fmla="*/ 0 h 350"/>
                  <a:gd name="T2" fmla="*/ 0 w 1542"/>
                  <a:gd name="T3" fmla="*/ 350 h 350"/>
                  <a:gd name="T4" fmla="*/ 1542 w 1542"/>
                  <a:gd name="T5" fmla="*/ 350 h 350"/>
                  <a:gd name="T6" fmla="*/ 771 w 1542"/>
                  <a:gd name="T7" fmla="*/ 0 h 350"/>
                  <a:gd name="T8" fmla="*/ 771 w 1542"/>
                  <a:gd name="T9" fmla="*/ 251 h 350"/>
                  <a:gd name="T10" fmla="*/ 698 w 1542"/>
                  <a:gd name="T11" fmla="*/ 178 h 350"/>
                  <a:gd name="T12" fmla="*/ 771 w 1542"/>
                  <a:gd name="T13" fmla="*/ 104 h 350"/>
                  <a:gd name="T14" fmla="*/ 844 w 1542"/>
                  <a:gd name="T15" fmla="*/ 178 h 350"/>
                  <a:gd name="T16" fmla="*/ 771 w 1542"/>
                  <a:gd name="T17" fmla="*/ 25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0">
                    <a:moveTo>
                      <a:pt x="771" y="0"/>
                    </a:moveTo>
                    <a:cubicBezTo>
                      <a:pt x="0" y="350"/>
                      <a:pt x="0" y="350"/>
                      <a:pt x="0" y="350"/>
                    </a:cubicBezTo>
                    <a:cubicBezTo>
                      <a:pt x="1542" y="350"/>
                      <a:pt x="1542" y="350"/>
                      <a:pt x="1542" y="350"/>
                    </a:cubicBezTo>
                    <a:lnTo>
                      <a:pt x="771" y="0"/>
                    </a:lnTo>
                    <a:close/>
                    <a:moveTo>
                      <a:pt x="771" y="251"/>
                    </a:moveTo>
                    <a:cubicBezTo>
                      <a:pt x="730" y="251"/>
                      <a:pt x="698" y="218"/>
                      <a:pt x="698" y="178"/>
                    </a:cubicBezTo>
                    <a:cubicBezTo>
                      <a:pt x="698" y="137"/>
                      <a:pt x="730" y="104"/>
                      <a:pt x="771" y="104"/>
                    </a:cubicBezTo>
                    <a:cubicBezTo>
                      <a:pt x="811" y="104"/>
                      <a:pt x="844" y="137"/>
                      <a:pt x="844" y="178"/>
                    </a:cubicBezTo>
                    <a:cubicBezTo>
                      <a:pt x="844" y="218"/>
                      <a:pt x="811" y="251"/>
                      <a:pt x="771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571832" y="1035933"/>
            <a:ext cx="4351540" cy="8463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133">
              <a:lnSpc>
                <a:spcPct val="90000"/>
              </a:lnSpc>
            </a:pPr>
            <a:r>
              <a:rPr lang="en-US" sz="6000" dirty="0" smtClean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</a:gradFill>
              </a:rPr>
              <a:t>4</a:t>
            </a:r>
            <a:r>
              <a:rPr lang="en-US" sz="6000" spc="-667" dirty="0" smtClean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</a:gradFill>
              </a:rPr>
              <a:t> </a:t>
            </a:r>
            <a:r>
              <a:rPr lang="en-US" sz="6000" dirty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</a:gradFill>
              </a:rPr>
              <a:t>of</a:t>
            </a:r>
            <a:r>
              <a:rPr lang="en-US" sz="6000" spc="-400" dirty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</a:gradFill>
              </a:rPr>
              <a:t> </a:t>
            </a:r>
            <a:r>
              <a:rPr lang="en-US" sz="6000" dirty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</a:gra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829" y="1885052"/>
            <a:ext cx="4351541" cy="43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33">
              <a:lnSpc>
                <a:spcPct val="90000"/>
              </a:lnSpc>
            </a:pPr>
            <a:r>
              <a:rPr lang="en-US" sz="3200" b="1" dirty="0">
                <a:solidFill>
                  <a:srgbClr val="717074"/>
                </a:solidFill>
              </a:rPr>
              <a:t>top investment banks</a:t>
            </a:r>
          </a:p>
          <a:p>
            <a:pPr defTabSz="914133">
              <a:lnSpc>
                <a:spcPct val="90000"/>
              </a:lnSpc>
            </a:pPr>
            <a:endParaRPr lang="en-US" sz="4300" b="1" dirty="0">
              <a:solidFill>
                <a:srgbClr val="717074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4221" y="1885292"/>
            <a:ext cx="6158962" cy="451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33">
              <a:lnSpc>
                <a:spcPct val="90000"/>
              </a:lnSpc>
            </a:pPr>
            <a:r>
              <a:rPr lang="en-US" sz="3200" b="1" dirty="0">
                <a:solidFill>
                  <a:srgbClr val="717074"/>
                </a:solidFill>
              </a:rPr>
              <a:t>enterprises &amp; service providers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48389" y="965977"/>
            <a:ext cx="5339387" cy="8463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133">
              <a:lnSpc>
                <a:spcPct val="90000"/>
              </a:lnSpc>
            </a:pPr>
            <a:r>
              <a:rPr lang="en-US" sz="6000" dirty="0">
                <a:ln w="15875">
                  <a:gradFill>
                    <a:gsLst>
                      <a:gs pos="0">
                        <a:srgbClr val="6DB33F"/>
                      </a:gs>
                      <a:gs pos="100000">
                        <a:srgbClr val="387C2C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100000">
                      <a:srgbClr val="6DB33F"/>
                    </a:gs>
                    <a:gs pos="0">
                      <a:srgbClr val="387C2C"/>
                    </a:gs>
                  </a:gsLst>
                  <a:lin ang="16200000" scaled="1"/>
                  <a:tileRect/>
                </a:gradFill>
              </a:rPr>
              <a:t>Leading global</a:t>
            </a:r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9411341" y="3283815"/>
            <a:ext cx="2224193" cy="462284"/>
            <a:chOff x="319" y="1033"/>
            <a:chExt cx="5443" cy="1131"/>
          </a:xfrm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319" y="1033"/>
              <a:ext cx="1181" cy="1131"/>
            </a:xfrm>
            <a:custGeom>
              <a:avLst/>
              <a:gdLst>
                <a:gd name="T0" fmla="*/ 336 w 500"/>
                <a:gd name="T1" fmla="*/ 255 h 479"/>
                <a:gd name="T2" fmla="*/ 354 w 500"/>
                <a:gd name="T3" fmla="*/ 223 h 479"/>
                <a:gd name="T4" fmla="*/ 471 w 500"/>
                <a:gd name="T5" fmla="*/ 224 h 479"/>
                <a:gd name="T6" fmla="*/ 485 w 500"/>
                <a:gd name="T7" fmla="*/ 259 h 479"/>
                <a:gd name="T8" fmla="*/ 347 w 500"/>
                <a:gd name="T9" fmla="*/ 269 h 479"/>
                <a:gd name="T10" fmla="*/ 398 w 500"/>
                <a:gd name="T11" fmla="*/ 408 h 479"/>
                <a:gd name="T12" fmla="*/ 370 w 500"/>
                <a:gd name="T13" fmla="*/ 433 h 479"/>
                <a:gd name="T14" fmla="*/ 274 w 500"/>
                <a:gd name="T15" fmla="*/ 279 h 479"/>
                <a:gd name="T16" fmla="*/ 336 w 500"/>
                <a:gd name="T17" fmla="*/ 277 h 479"/>
                <a:gd name="T18" fmla="*/ 398 w 500"/>
                <a:gd name="T19" fmla="*/ 408 h 479"/>
                <a:gd name="T20" fmla="*/ 258 w 500"/>
                <a:gd name="T21" fmla="*/ 339 h 479"/>
                <a:gd name="T22" fmla="*/ 349 w 500"/>
                <a:gd name="T23" fmla="*/ 408 h 479"/>
                <a:gd name="T24" fmla="*/ 234 w 500"/>
                <a:gd name="T25" fmla="*/ 258 h 479"/>
                <a:gd name="T26" fmla="*/ 254 w 500"/>
                <a:gd name="T27" fmla="*/ 294 h 479"/>
                <a:gd name="T28" fmla="*/ 245 w 500"/>
                <a:gd name="T29" fmla="*/ 251 h 479"/>
                <a:gd name="T30" fmla="*/ 242 w 500"/>
                <a:gd name="T31" fmla="*/ 186 h 479"/>
                <a:gd name="T32" fmla="*/ 240 w 500"/>
                <a:gd name="T33" fmla="*/ 129 h 479"/>
                <a:gd name="T34" fmla="*/ 230 w 500"/>
                <a:gd name="T35" fmla="*/ 94 h 479"/>
                <a:gd name="T36" fmla="*/ 247 w 500"/>
                <a:gd name="T37" fmla="*/ 130 h 479"/>
                <a:gd name="T38" fmla="*/ 249 w 500"/>
                <a:gd name="T39" fmla="*/ 184 h 479"/>
                <a:gd name="T40" fmla="*/ 250 w 500"/>
                <a:gd name="T41" fmla="*/ 246 h 479"/>
                <a:gd name="T42" fmla="*/ 261 w 500"/>
                <a:gd name="T43" fmla="*/ 275 h 479"/>
                <a:gd name="T44" fmla="*/ 256 w 500"/>
                <a:gd name="T45" fmla="*/ 301 h 479"/>
                <a:gd name="T46" fmla="*/ 245 w 500"/>
                <a:gd name="T47" fmla="*/ 55 h 479"/>
                <a:gd name="T48" fmla="*/ 271 w 500"/>
                <a:gd name="T49" fmla="*/ 46 h 479"/>
                <a:gd name="T50" fmla="*/ 446 w 500"/>
                <a:gd name="T51" fmla="*/ 226 h 479"/>
                <a:gd name="T52" fmla="*/ 345 w 500"/>
                <a:gd name="T53" fmla="*/ 208 h 479"/>
                <a:gd name="T54" fmla="*/ 273 w 500"/>
                <a:gd name="T55" fmla="*/ 119 h 479"/>
                <a:gd name="T56" fmla="*/ 240 w 500"/>
                <a:gd name="T57" fmla="*/ 55 h 479"/>
                <a:gd name="T58" fmla="*/ 67 w 500"/>
                <a:gd name="T59" fmla="*/ 269 h 479"/>
                <a:gd name="T60" fmla="*/ 220 w 500"/>
                <a:gd name="T61" fmla="*/ 296 h 479"/>
                <a:gd name="T62" fmla="*/ 42 w 500"/>
                <a:gd name="T63" fmla="*/ 212 h 479"/>
                <a:gd name="T64" fmla="*/ 69 w 500"/>
                <a:gd name="T65" fmla="*/ 225 h 479"/>
                <a:gd name="T66" fmla="*/ 156 w 500"/>
                <a:gd name="T67" fmla="*/ 207 h 479"/>
                <a:gd name="T68" fmla="*/ 191 w 500"/>
                <a:gd name="T69" fmla="*/ 259 h 479"/>
                <a:gd name="T70" fmla="*/ 14 w 500"/>
                <a:gd name="T71" fmla="*/ 238 h 479"/>
                <a:gd name="T72" fmla="*/ 88 w 500"/>
                <a:gd name="T73" fmla="*/ 217 h 479"/>
                <a:gd name="T74" fmla="*/ 48 w 500"/>
                <a:gd name="T75" fmla="*/ 196 h 479"/>
                <a:gd name="T76" fmla="*/ 128 w 500"/>
                <a:gd name="T77" fmla="*/ 80 h 479"/>
                <a:gd name="T78" fmla="*/ 114 w 500"/>
                <a:gd name="T79" fmla="*/ 113 h 479"/>
                <a:gd name="T80" fmla="*/ 190 w 500"/>
                <a:gd name="T81" fmla="*/ 140 h 479"/>
                <a:gd name="T82" fmla="*/ 209 w 500"/>
                <a:gd name="T83" fmla="*/ 182 h 479"/>
                <a:gd name="T84" fmla="*/ 182 w 500"/>
                <a:gd name="T85" fmla="*/ 160 h 479"/>
                <a:gd name="T86" fmla="*/ 143 w 500"/>
                <a:gd name="T87" fmla="*/ 154 h 479"/>
                <a:gd name="T88" fmla="*/ 189 w 500"/>
                <a:gd name="T89" fmla="*/ 183 h 479"/>
                <a:gd name="T90" fmla="*/ 217 w 500"/>
                <a:gd name="T91" fmla="*/ 205 h 479"/>
                <a:gd name="T92" fmla="*/ 165 w 500"/>
                <a:gd name="T93" fmla="*/ 197 h 479"/>
                <a:gd name="T94" fmla="*/ 77 w 500"/>
                <a:gd name="T95" fmla="*/ 74 h 479"/>
                <a:gd name="T96" fmla="*/ 206 w 500"/>
                <a:gd name="T97" fmla="*/ 134 h 479"/>
                <a:gd name="T98" fmla="*/ 142 w 500"/>
                <a:gd name="T99" fmla="*/ 81 h 479"/>
                <a:gd name="T100" fmla="*/ 498 w 500"/>
                <a:gd name="T101" fmla="*/ 199 h 479"/>
                <a:gd name="T102" fmla="*/ 460 w 500"/>
                <a:gd name="T103" fmla="*/ 216 h 479"/>
                <a:gd name="T104" fmla="*/ 212 w 500"/>
                <a:gd name="T105" fmla="*/ 22 h 479"/>
                <a:gd name="T106" fmla="*/ 67 w 500"/>
                <a:gd name="T107" fmla="*/ 65 h 479"/>
                <a:gd name="T108" fmla="*/ 35 w 500"/>
                <a:gd name="T109" fmla="*/ 277 h 479"/>
                <a:gd name="T110" fmla="*/ 224 w 500"/>
                <a:gd name="T111" fmla="*/ 478 h 479"/>
                <a:gd name="T112" fmla="*/ 284 w 500"/>
                <a:gd name="T113" fmla="*/ 472 h 479"/>
                <a:gd name="T114" fmla="*/ 246 w 500"/>
                <a:gd name="T115" fmla="*/ 449 h 479"/>
                <a:gd name="T116" fmla="*/ 390 w 500"/>
                <a:gd name="T117" fmla="*/ 439 h 479"/>
                <a:gd name="T118" fmla="*/ 423 w 500"/>
                <a:gd name="T119" fmla="*/ 397 h 479"/>
                <a:gd name="T120" fmla="*/ 462 w 500"/>
                <a:gd name="T121" fmla="*/ 271 h 479"/>
                <a:gd name="T122" fmla="*/ 500 w 500"/>
                <a:gd name="T123" fmla="*/ 222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0" h="479">
                  <a:moveTo>
                    <a:pt x="485" y="259"/>
                  </a:moveTo>
                  <a:cubicBezTo>
                    <a:pt x="483" y="264"/>
                    <a:pt x="473" y="258"/>
                    <a:pt x="462" y="258"/>
                  </a:cubicBezTo>
                  <a:cubicBezTo>
                    <a:pt x="453" y="258"/>
                    <a:pt x="409" y="267"/>
                    <a:pt x="396" y="267"/>
                  </a:cubicBezTo>
                  <a:cubicBezTo>
                    <a:pt x="374" y="267"/>
                    <a:pt x="367" y="255"/>
                    <a:pt x="336" y="255"/>
                  </a:cubicBezTo>
                  <a:cubicBezTo>
                    <a:pt x="310" y="227"/>
                    <a:pt x="296" y="223"/>
                    <a:pt x="277" y="211"/>
                  </a:cubicBezTo>
                  <a:cubicBezTo>
                    <a:pt x="277" y="206"/>
                    <a:pt x="277" y="206"/>
                    <a:pt x="277" y="206"/>
                  </a:cubicBezTo>
                  <a:cubicBezTo>
                    <a:pt x="305" y="208"/>
                    <a:pt x="311" y="210"/>
                    <a:pt x="341" y="221"/>
                  </a:cubicBezTo>
                  <a:cubicBezTo>
                    <a:pt x="344" y="222"/>
                    <a:pt x="348" y="221"/>
                    <a:pt x="354" y="223"/>
                  </a:cubicBezTo>
                  <a:cubicBezTo>
                    <a:pt x="359" y="225"/>
                    <a:pt x="359" y="227"/>
                    <a:pt x="371" y="230"/>
                  </a:cubicBezTo>
                  <a:cubicBezTo>
                    <a:pt x="396" y="237"/>
                    <a:pt x="380" y="231"/>
                    <a:pt x="411" y="235"/>
                  </a:cubicBezTo>
                  <a:cubicBezTo>
                    <a:pt x="432" y="238"/>
                    <a:pt x="434" y="239"/>
                    <a:pt x="442" y="239"/>
                  </a:cubicBezTo>
                  <a:cubicBezTo>
                    <a:pt x="456" y="239"/>
                    <a:pt x="463" y="238"/>
                    <a:pt x="471" y="224"/>
                  </a:cubicBezTo>
                  <a:cubicBezTo>
                    <a:pt x="480" y="209"/>
                    <a:pt x="479" y="212"/>
                    <a:pt x="483" y="197"/>
                  </a:cubicBezTo>
                  <a:cubicBezTo>
                    <a:pt x="484" y="194"/>
                    <a:pt x="486" y="194"/>
                    <a:pt x="486" y="197"/>
                  </a:cubicBezTo>
                  <a:cubicBezTo>
                    <a:pt x="489" y="240"/>
                    <a:pt x="485" y="231"/>
                    <a:pt x="485" y="243"/>
                  </a:cubicBezTo>
                  <a:cubicBezTo>
                    <a:pt x="484" y="250"/>
                    <a:pt x="487" y="255"/>
                    <a:pt x="485" y="259"/>
                  </a:cubicBezTo>
                  <a:close/>
                  <a:moveTo>
                    <a:pt x="385" y="380"/>
                  </a:moveTo>
                  <a:cubicBezTo>
                    <a:pt x="381" y="371"/>
                    <a:pt x="376" y="352"/>
                    <a:pt x="372" y="339"/>
                  </a:cubicBezTo>
                  <a:cubicBezTo>
                    <a:pt x="367" y="323"/>
                    <a:pt x="367" y="319"/>
                    <a:pt x="367" y="309"/>
                  </a:cubicBezTo>
                  <a:cubicBezTo>
                    <a:pt x="367" y="290"/>
                    <a:pt x="354" y="276"/>
                    <a:pt x="347" y="269"/>
                  </a:cubicBezTo>
                  <a:cubicBezTo>
                    <a:pt x="362" y="269"/>
                    <a:pt x="374" y="280"/>
                    <a:pt x="396" y="280"/>
                  </a:cubicBezTo>
                  <a:cubicBezTo>
                    <a:pt x="405" y="280"/>
                    <a:pt x="427" y="276"/>
                    <a:pt x="444" y="273"/>
                  </a:cubicBezTo>
                  <a:cubicBezTo>
                    <a:pt x="436" y="315"/>
                    <a:pt x="415" y="352"/>
                    <a:pt x="385" y="380"/>
                  </a:cubicBezTo>
                  <a:close/>
                  <a:moveTo>
                    <a:pt x="398" y="408"/>
                  </a:moveTo>
                  <a:cubicBezTo>
                    <a:pt x="415" y="411"/>
                    <a:pt x="412" y="411"/>
                    <a:pt x="428" y="410"/>
                  </a:cubicBezTo>
                  <a:cubicBezTo>
                    <a:pt x="431" y="409"/>
                    <a:pt x="431" y="411"/>
                    <a:pt x="429" y="412"/>
                  </a:cubicBezTo>
                  <a:cubicBezTo>
                    <a:pt x="389" y="430"/>
                    <a:pt x="397" y="424"/>
                    <a:pt x="386" y="427"/>
                  </a:cubicBezTo>
                  <a:cubicBezTo>
                    <a:pt x="378" y="429"/>
                    <a:pt x="375" y="433"/>
                    <a:pt x="370" y="433"/>
                  </a:cubicBezTo>
                  <a:cubicBezTo>
                    <a:pt x="364" y="433"/>
                    <a:pt x="369" y="425"/>
                    <a:pt x="362" y="403"/>
                  </a:cubicBezTo>
                  <a:cubicBezTo>
                    <a:pt x="355" y="385"/>
                    <a:pt x="337" y="372"/>
                    <a:pt x="330" y="352"/>
                  </a:cubicBezTo>
                  <a:cubicBezTo>
                    <a:pt x="318" y="320"/>
                    <a:pt x="330" y="307"/>
                    <a:pt x="310" y="298"/>
                  </a:cubicBezTo>
                  <a:cubicBezTo>
                    <a:pt x="297" y="293"/>
                    <a:pt x="284" y="286"/>
                    <a:pt x="274" y="279"/>
                  </a:cubicBezTo>
                  <a:cubicBezTo>
                    <a:pt x="275" y="277"/>
                    <a:pt x="275" y="275"/>
                    <a:pt x="275" y="273"/>
                  </a:cubicBezTo>
                  <a:cubicBezTo>
                    <a:pt x="275" y="259"/>
                    <a:pt x="273" y="234"/>
                    <a:pt x="273" y="226"/>
                  </a:cubicBezTo>
                  <a:cubicBezTo>
                    <a:pt x="273" y="225"/>
                    <a:pt x="273" y="225"/>
                    <a:pt x="273" y="225"/>
                  </a:cubicBezTo>
                  <a:cubicBezTo>
                    <a:pt x="325" y="254"/>
                    <a:pt x="310" y="249"/>
                    <a:pt x="336" y="277"/>
                  </a:cubicBezTo>
                  <a:cubicBezTo>
                    <a:pt x="339" y="280"/>
                    <a:pt x="354" y="289"/>
                    <a:pt x="354" y="312"/>
                  </a:cubicBezTo>
                  <a:cubicBezTo>
                    <a:pt x="354" y="322"/>
                    <a:pt x="354" y="326"/>
                    <a:pt x="359" y="342"/>
                  </a:cubicBezTo>
                  <a:cubicBezTo>
                    <a:pt x="364" y="357"/>
                    <a:pt x="370" y="379"/>
                    <a:pt x="374" y="388"/>
                  </a:cubicBezTo>
                  <a:cubicBezTo>
                    <a:pt x="379" y="396"/>
                    <a:pt x="384" y="405"/>
                    <a:pt x="398" y="408"/>
                  </a:cubicBezTo>
                  <a:close/>
                  <a:moveTo>
                    <a:pt x="246" y="436"/>
                  </a:moveTo>
                  <a:cubicBezTo>
                    <a:pt x="244" y="436"/>
                    <a:pt x="242" y="436"/>
                    <a:pt x="241" y="436"/>
                  </a:cubicBezTo>
                  <a:cubicBezTo>
                    <a:pt x="241" y="415"/>
                    <a:pt x="246" y="400"/>
                    <a:pt x="246" y="385"/>
                  </a:cubicBezTo>
                  <a:cubicBezTo>
                    <a:pt x="246" y="362"/>
                    <a:pt x="258" y="343"/>
                    <a:pt x="258" y="339"/>
                  </a:cubicBezTo>
                  <a:cubicBezTo>
                    <a:pt x="258" y="330"/>
                    <a:pt x="267" y="310"/>
                    <a:pt x="271" y="292"/>
                  </a:cubicBezTo>
                  <a:cubicBezTo>
                    <a:pt x="281" y="300"/>
                    <a:pt x="290" y="304"/>
                    <a:pt x="303" y="310"/>
                  </a:cubicBezTo>
                  <a:cubicBezTo>
                    <a:pt x="317" y="315"/>
                    <a:pt x="304" y="320"/>
                    <a:pt x="318" y="357"/>
                  </a:cubicBezTo>
                  <a:cubicBezTo>
                    <a:pt x="325" y="376"/>
                    <a:pt x="343" y="390"/>
                    <a:pt x="349" y="408"/>
                  </a:cubicBezTo>
                  <a:cubicBezTo>
                    <a:pt x="319" y="426"/>
                    <a:pt x="284" y="436"/>
                    <a:pt x="246" y="436"/>
                  </a:cubicBezTo>
                  <a:close/>
                  <a:moveTo>
                    <a:pt x="231" y="277"/>
                  </a:moveTo>
                  <a:cubicBezTo>
                    <a:pt x="229" y="270"/>
                    <a:pt x="230" y="261"/>
                    <a:pt x="230" y="261"/>
                  </a:cubicBezTo>
                  <a:cubicBezTo>
                    <a:pt x="230" y="259"/>
                    <a:pt x="232" y="258"/>
                    <a:pt x="234" y="258"/>
                  </a:cubicBezTo>
                  <a:cubicBezTo>
                    <a:pt x="235" y="258"/>
                    <a:pt x="237" y="260"/>
                    <a:pt x="237" y="262"/>
                  </a:cubicBezTo>
                  <a:cubicBezTo>
                    <a:pt x="237" y="262"/>
                    <a:pt x="236" y="270"/>
                    <a:pt x="238" y="275"/>
                  </a:cubicBezTo>
                  <a:cubicBezTo>
                    <a:pt x="240" y="282"/>
                    <a:pt x="244" y="289"/>
                    <a:pt x="246" y="291"/>
                  </a:cubicBezTo>
                  <a:cubicBezTo>
                    <a:pt x="248" y="293"/>
                    <a:pt x="252" y="294"/>
                    <a:pt x="254" y="294"/>
                  </a:cubicBezTo>
                  <a:cubicBezTo>
                    <a:pt x="254" y="291"/>
                    <a:pt x="252" y="283"/>
                    <a:pt x="251" y="279"/>
                  </a:cubicBezTo>
                  <a:cubicBezTo>
                    <a:pt x="248" y="270"/>
                    <a:pt x="247" y="266"/>
                    <a:pt x="250" y="264"/>
                  </a:cubicBezTo>
                  <a:cubicBezTo>
                    <a:pt x="251" y="263"/>
                    <a:pt x="252" y="262"/>
                    <a:pt x="255" y="263"/>
                  </a:cubicBezTo>
                  <a:cubicBezTo>
                    <a:pt x="253" y="260"/>
                    <a:pt x="250" y="256"/>
                    <a:pt x="245" y="251"/>
                  </a:cubicBezTo>
                  <a:cubicBezTo>
                    <a:pt x="242" y="248"/>
                    <a:pt x="241" y="243"/>
                    <a:pt x="242" y="233"/>
                  </a:cubicBezTo>
                  <a:cubicBezTo>
                    <a:pt x="242" y="227"/>
                    <a:pt x="242" y="221"/>
                    <a:pt x="242" y="216"/>
                  </a:cubicBezTo>
                  <a:cubicBezTo>
                    <a:pt x="243" y="210"/>
                    <a:pt x="243" y="205"/>
                    <a:pt x="243" y="201"/>
                  </a:cubicBezTo>
                  <a:cubicBezTo>
                    <a:pt x="243" y="192"/>
                    <a:pt x="243" y="189"/>
                    <a:pt x="242" y="186"/>
                  </a:cubicBezTo>
                  <a:cubicBezTo>
                    <a:pt x="241" y="182"/>
                    <a:pt x="240" y="179"/>
                    <a:pt x="240" y="166"/>
                  </a:cubicBezTo>
                  <a:cubicBezTo>
                    <a:pt x="240" y="155"/>
                    <a:pt x="240" y="150"/>
                    <a:pt x="239" y="146"/>
                  </a:cubicBezTo>
                  <a:cubicBezTo>
                    <a:pt x="239" y="145"/>
                    <a:pt x="239" y="143"/>
                    <a:pt x="239" y="142"/>
                  </a:cubicBezTo>
                  <a:cubicBezTo>
                    <a:pt x="239" y="137"/>
                    <a:pt x="240" y="133"/>
                    <a:pt x="240" y="129"/>
                  </a:cubicBezTo>
                  <a:cubicBezTo>
                    <a:pt x="241" y="126"/>
                    <a:pt x="241" y="122"/>
                    <a:pt x="241" y="118"/>
                  </a:cubicBezTo>
                  <a:cubicBezTo>
                    <a:pt x="241" y="106"/>
                    <a:pt x="239" y="105"/>
                    <a:pt x="231" y="99"/>
                  </a:cubicBezTo>
                  <a:cubicBezTo>
                    <a:pt x="231" y="99"/>
                    <a:pt x="231" y="99"/>
                    <a:pt x="231" y="99"/>
                  </a:cubicBezTo>
                  <a:cubicBezTo>
                    <a:pt x="229" y="98"/>
                    <a:pt x="229" y="96"/>
                    <a:pt x="230" y="94"/>
                  </a:cubicBezTo>
                  <a:cubicBezTo>
                    <a:pt x="231" y="93"/>
                    <a:pt x="233" y="92"/>
                    <a:pt x="235" y="94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44" y="100"/>
                    <a:pt x="248" y="103"/>
                    <a:pt x="248" y="118"/>
                  </a:cubicBezTo>
                  <a:cubicBezTo>
                    <a:pt x="248" y="123"/>
                    <a:pt x="247" y="127"/>
                    <a:pt x="247" y="130"/>
                  </a:cubicBezTo>
                  <a:cubicBezTo>
                    <a:pt x="246" y="134"/>
                    <a:pt x="246" y="137"/>
                    <a:pt x="246" y="142"/>
                  </a:cubicBezTo>
                  <a:cubicBezTo>
                    <a:pt x="246" y="143"/>
                    <a:pt x="246" y="144"/>
                    <a:pt x="246" y="146"/>
                  </a:cubicBezTo>
                  <a:cubicBezTo>
                    <a:pt x="247" y="149"/>
                    <a:pt x="247" y="155"/>
                    <a:pt x="247" y="166"/>
                  </a:cubicBezTo>
                  <a:cubicBezTo>
                    <a:pt x="247" y="178"/>
                    <a:pt x="248" y="181"/>
                    <a:pt x="249" y="184"/>
                  </a:cubicBezTo>
                  <a:cubicBezTo>
                    <a:pt x="249" y="188"/>
                    <a:pt x="250" y="191"/>
                    <a:pt x="250" y="201"/>
                  </a:cubicBezTo>
                  <a:cubicBezTo>
                    <a:pt x="250" y="205"/>
                    <a:pt x="250" y="211"/>
                    <a:pt x="249" y="217"/>
                  </a:cubicBezTo>
                  <a:cubicBezTo>
                    <a:pt x="249" y="221"/>
                    <a:pt x="248" y="227"/>
                    <a:pt x="248" y="233"/>
                  </a:cubicBezTo>
                  <a:cubicBezTo>
                    <a:pt x="248" y="243"/>
                    <a:pt x="249" y="245"/>
                    <a:pt x="250" y="246"/>
                  </a:cubicBezTo>
                  <a:cubicBezTo>
                    <a:pt x="258" y="255"/>
                    <a:pt x="261" y="260"/>
                    <a:pt x="264" y="266"/>
                  </a:cubicBezTo>
                  <a:cubicBezTo>
                    <a:pt x="264" y="268"/>
                    <a:pt x="265" y="269"/>
                    <a:pt x="266" y="271"/>
                  </a:cubicBezTo>
                  <a:cubicBezTo>
                    <a:pt x="267" y="272"/>
                    <a:pt x="266" y="274"/>
                    <a:pt x="265" y="275"/>
                  </a:cubicBezTo>
                  <a:cubicBezTo>
                    <a:pt x="264" y="276"/>
                    <a:pt x="263" y="276"/>
                    <a:pt x="261" y="275"/>
                  </a:cubicBezTo>
                  <a:cubicBezTo>
                    <a:pt x="261" y="275"/>
                    <a:pt x="259" y="274"/>
                    <a:pt x="256" y="272"/>
                  </a:cubicBezTo>
                  <a:cubicBezTo>
                    <a:pt x="256" y="274"/>
                    <a:pt x="257" y="276"/>
                    <a:pt x="257" y="277"/>
                  </a:cubicBezTo>
                  <a:cubicBezTo>
                    <a:pt x="260" y="288"/>
                    <a:pt x="262" y="295"/>
                    <a:pt x="260" y="298"/>
                  </a:cubicBezTo>
                  <a:cubicBezTo>
                    <a:pt x="259" y="300"/>
                    <a:pt x="257" y="301"/>
                    <a:pt x="256" y="301"/>
                  </a:cubicBezTo>
                  <a:cubicBezTo>
                    <a:pt x="252" y="301"/>
                    <a:pt x="245" y="300"/>
                    <a:pt x="241" y="296"/>
                  </a:cubicBezTo>
                  <a:cubicBezTo>
                    <a:pt x="237" y="292"/>
                    <a:pt x="232" y="279"/>
                    <a:pt x="231" y="277"/>
                  </a:cubicBezTo>
                  <a:close/>
                  <a:moveTo>
                    <a:pt x="240" y="55"/>
                  </a:moveTo>
                  <a:cubicBezTo>
                    <a:pt x="241" y="54"/>
                    <a:pt x="243" y="54"/>
                    <a:pt x="245" y="55"/>
                  </a:cubicBezTo>
                  <a:cubicBezTo>
                    <a:pt x="247" y="57"/>
                    <a:pt x="257" y="63"/>
                    <a:pt x="263" y="63"/>
                  </a:cubicBezTo>
                  <a:cubicBezTo>
                    <a:pt x="270" y="63"/>
                    <a:pt x="268" y="59"/>
                    <a:pt x="269" y="56"/>
                  </a:cubicBezTo>
                  <a:cubicBezTo>
                    <a:pt x="269" y="55"/>
                    <a:pt x="270" y="53"/>
                    <a:pt x="270" y="50"/>
                  </a:cubicBezTo>
                  <a:cubicBezTo>
                    <a:pt x="271" y="49"/>
                    <a:pt x="270" y="47"/>
                    <a:pt x="271" y="46"/>
                  </a:cubicBezTo>
                  <a:cubicBezTo>
                    <a:pt x="272" y="45"/>
                    <a:pt x="275" y="46"/>
                    <a:pt x="274" y="43"/>
                  </a:cubicBezTo>
                  <a:cubicBezTo>
                    <a:pt x="274" y="41"/>
                    <a:pt x="272" y="37"/>
                    <a:pt x="270" y="34"/>
                  </a:cubicBezTo>
                  <a:cubicBezTo>
                    <a:pt x="367" y="46"/>
                    <a:pt x="443" y="127"/>
                    <a:pt x="447" y="226"/>
                  </a:cubicBezTo>
                  <a:cubicBezTo>
                    <a:pt x="447" y="226"/>
                    <a:pt x="446" y="226"/>
                    <a:pt x="446" y="226"/>
                  </a:cubicBezTo>
                  <a:cubicBezTo>
                    <a:pt x="437" y="226"/>
                    <a:pt x="436" y="225"/>
                    <a:pt x="415" y="222"/>
                  </a:cubicBezTo>
                  <a:cubicBezTo>
                    <a:pt x="384" y="218"/>
                    <a:pt x="399" y="224"/>
                    <a:pt x="374" y="217"/>
                  </a:cubicBezTo>
                  <a:cubicBezTo>
                    <a:pt x="362" y="214"/>
                    <a:pt x="363" y="213"/>
                    <a:pt x="357" y="210"/>
                  </a:cubicBezTo>
                  <a:cubicBezTo>
                    <a:pt x="352" y="208"/>
                    <a:pt x="347" y="209"/>
                    <a:pt x="345" y="208"/>
                  </a:cubicBezTo>
                  <a:cubicBezTo>
                    <a:pt x="314" y="197"/>
                    <a:pt x="309" y="195"/>
                    <a:pt x="279" y="193"/>
                  </a:cubicBezTo>
                  <a:cubicBezTo>
                    <a:pt x="279" y="188"/>
                    <a:pt x="279" y="181"/>
                    <a:pt x="279" y="173"/>
                  </a:cubicBezTo>
                  <a:cubicBezTo>
                    <a:pt x="279" y="161"/>
                    <a:pt x="277" y="150"/>
                    <a:pt x="276" y="141"/>
                  </a:cubicBezTo>
                  <a:cubicBezTo>
                    <a:pt x="275" y="132"/>
                    <a:pt x="275" y="125"/>
                    <a:pt x="273" y="119"/>
                  </a:cubicBezTo>
                  <a:cubicBezTo>
                    <a:pt x="265" y="92"/>
                    <a:pt x="251" y="89"/>
                    <a:pt x="251" y="79"/>
                  </a:cubicBezTo>
                  <a:cubicBezTo>
                    <a:pt x="251" y="75"/>
                    <a:pt x="252" y="80"/>
                    <a:pt x="254" y="66"/>
                  </a:cubicBezTo>
                  <a:cubicBezTo>
                    <a:pt x="250" y="65"/>
                    <a:pt x="244" y="62"/>
                    <a:pt x="241" y="60"/>
                  </a:cubicBezTo>
                  <a:cubicBezTo>
                    <a:pt x="239" y="59"/>
                    <a:pt x="239" y="57"/>
                    <a:pt x="240" y="55"/>
                  </a:cubicBezTo>
                  <a:close/>
                  <a:moveTo>
                    <a:pt x="211" y="386"/>
                  </a:moveTo>
                  <a:cubicBezTo>
                    <a:pt x="211" y="396"/>
                    <a:pt x="215" y="418"/>
                    <a:pt x="218" y="435"/>
                  </a:cubicBezTo>
                  <a:cubicBezTo>
                    <a:pt x="133" y="423"/>
                    <a:pt x="65" y="358"/>
                    <a:pt x="48" y="275"/>
                  </a:cubicBezTo>
                  <a:cubicBezTo>
                    <a:pt x="55" y="273"/>
                    <a:pt x="60" y="269"/>
                    <a:pt x="67" y="269"/>
                  </a:cubicBezTo>
                  <a:cubicBezTo>
                    <a:pt x="77" y="269"/>
                    <a:pt x="89" y="287"/>
                    <a:pt x="119" y="287"/>
                  </a:cubicBezTo>
                  <a:cubicBezTo>
                    <a:pt x="155" y="287"/>
                    <a:pt x="180" y="273"/>
                    <a:pt x="191" y="273"/>
                  </a:cubicBezTo>
                  <a:cubicBezTo>
                    <a:pt x="196" y="273"/>
                    <a:pt x="206" y="277"/>
                    <a:pt x="221" y="277"/>
                  </a:cubicBezTo>
                  <a:cubicBezTo>
                    <a:pt x="221" y="282"/>
                    <a:pt x="220" y="289"/>
                    <a:pt x="220" y="296"/>
                  </a:cubicBezTo>
                  <a:cubicBezTo>
                    <a:pt x="220" y="314"/>
                    <a:pt x="223" y="319"/>
                    <a:pt x="223" y="324"/>
                  </a:cubicBezTo>
                  <a:cubicBezTo>
                    <a:pt x="223" y="357"/>
                    <a:pt x="211" y="364"/>
                    <a:pt x="211" y="386"/>
                  </a:cubicBezTo>
                  <a:close/>
                  <a:moveTo>
                    <a:pt x="14" y="238"/>
                  </a:moveTo>
                  <a:cubicBezTo>
                    <a:pt x="14" y="217"/>
                    <a:pt x="26" y="212"/>
                    <a:pt x="42" y="212"/>
                  </a:cubicBezTo>
                  <a:cubicBezTo>
                    <a:pt x="49" y="212"/>
                    <a:pt x="50" y="208"/>
                    <a:pt x="54" y="208"/>
                  </a:cubicBezTo>
                  <a:cubicBezTo>
                    <a:pt x="56" y="208"/>
                    <a:pt x="54" y="211"/>
                    <a:pt x="60" y="212"/>
                  </a:cubicBezTo>
                  <a:cubicBezTo>
                    <a:pt x="63" y="212"/>
                    <a:pt x="70" y="211"/>
                    <a:pt x="70" y="217"/>
                  </a:cubicBezTo>
                  <a:cubicBezTo>
                    <a:pt x="70" y="221"/>
                    <a:pt x="69" y="223"/>
                    <a:pt x="69" y="225"/>
                  </a:cubicBezTo>
                  <a:cubicBezTo>
                    <a:pt x="69" y="229"/>
                    <a:pt x="74" y="230"/>
                    <a:pt x="78" y="230"/>
                  </a:cubicBezTo>
                  <a:cubicBezTo>
                    <a:pt x="87" y="230"/>
                    <a:pt x="83" y="231"/>
                    <a:pt x="88" y="231"/>
                  </a:cubicBezTo>
                  <a:cubicBezTo>
                    <a:pt x="101" y="231"/>
                    <a:pt x="108" y="210"/>
                    <a:pt x="138" y="208"/>
                  </a:cubicBezTo>
                  <a:cubicBezTo>
                    <a:pt x="143" y="208"/>
                    <a:pt x="156" y="207"/>
                    <a:pt x="156" y="207"/>
                  </a:cubicBezTo>
                  <a:cubicBezTo>
                    <a:pt x="168" y="213"/>
                    <a:pt x="172" y="214"/>
                    <a:pt x="177" y="217"/>
                  </a:cubicBezTo>
                  <a:cubicBezTo>
                    <a:pt x="188" y="226"/>
                    <a:pt x="187" y="231"/>
                    <a:pt x="209" y="245"/>
                  </a:cubicBezTo>
                  <a:cubicBezTo>
                    <a:pt x="212" y="256"/>
                    <a:pt x="218" y="258"/>
                    <a:pt x="221" y="263"/>
                  </a:cubicBezTo>
                  <a:cubicBezTo>
                    <a:pt x="206" y="263"/>
                    <a:pt x="196" y="259"/>
                    <a:pt x="191" y="259"/>
                  </a:cubicBezTo>
                  <a:cubicBezTo>
                    <a:pt x="180" y="259"/>
                    <a:pt x="155" y="273"/>
                    <a:pt x="119" y="273"/>
                  </a:cubicBezTo>
                  <a:cubicBezTo>
                    <a:pt x="87" y="273"/>
                    <a:pt x="84" y="255"/>
                    <a:pt x="67" y="255"/>
                  </a:cubicBezTo>
                  <a:cubicBezTo>
                    <a:pt x="50" y="255"/>
                    <a:pt x="53" y="263"/>
                    <a:pt x="35" y="263"/>
                  </a:cubicBezTo>
                  <a:cubicBezTo>
                    <a:pt x="22" y="263"/>
                    <a:pt x="14" y="254"/>
                    <a:pt x="14" y="238"/>
                  </a:cubicBezTo>
                  <a:close/>
                  <a:moveTo>
                    <a:pt x="76" y="124"/>
                  </a:moveTo>
                  <a:cubicBezTo>
                    <a:pt x="83" y="128"/>
                    <a:pt x="91" y="128"/>
                    <a:pt x="95" y="133"/>
                  </a:cubicBezTo>
                  <a:cubicBezTo>
                    <a:pt x="105" y="145"/>
                    <a:pt x="95" y="164"/>
                    <a:pt x="137" y="195"/>
                  </a:cubicBezTo>
                  <a:cubicBezTo>
                    <a:pt x="119" y="195"/>
                    <a:pt x="110" y="202"/>
                    <a:pt x="88" y="217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83" y="202"/>
                    <a:pt x="75" y="201"/>
                    <a:pt x="65" y="199"/>
                  </a:cubicBezTo>
                  <a:cubicBezTo>
                    <a:pt x="63" y="197"/>
                    <a:pt x="60" y="194"/>
                    <a:pt x="54" y="194"/>
                  </a:cubicBezTo>
                  <a:cubicBezTo>
                    <a:pt x="51" y="194"/>
                    <a:pt x="50" y="195"/>
                    <a:pt x="48" y="196"/>
                  </a:cubicBezTo>
                  <a:cubicBezTo>
                    <a:pt x="53" y="170"/>
                    <a:pt x="63" y="146"/>
                    <a:pt x="76" y="124"/>
                  </a:cubicBezTo>
                  <a:close/>
                  <a:moveTo>
                    <a:pt x="77" y="74"/>
                  </a:moveTo>
                  <a:cubicBezTo>
                    <a:pt x="92" y="59"/>
                    <a:pt x="105" y="64"/>
                    <a:pt x="116" y="74"/>
                  </a:cubicBezTo>
                  <a:cubicBezTo>
                    <a:pt x="122" y="80"/>
                    <a:pt x="125" y="78"/>
                    <a:pt x="128" y="80"/>
                  </a:cubicBezTo>
                  <a:cubicBezTo>
                    <a:pt x="129" y="81"/>
                    <a:pt x="126" y="83"/>
                    <a:pt x="129" y="87"/>
                  </a:cubicBezTo>
                  <a:cubicBezTo>
                    <a:pt x="132" y="90"/>
                    <a:pt x="138" y="94"/>
                    <a:pt x="134" y="98"/>
                  </a:cubicBezTo>
                  <a:cubicBezTo>
                    <a:pt x="131" y="101"/>
                    <a:pt x="118" y="106"/>
                    <a:pt x="116" y="107"/>
                  </a:cubicBezTo>
                  <a:cubicBezTo>
                    <a:pt x="114" y="108"/>
                    <a:pt x="113" y="111"/>
                    <a:pt x="114" y="113"/>
                  </a:cubicBezTo>
                  <a:cubicBezTo>
                    <a:pt x="115" y="115"/>
                    <a:pt x="117" y="116"/>
                    <a:pt x="119" y="115"/>
                  </a:cubicBezTo>
                  <a:cubicBezTo>
                    <a:pt x="129" y="112"/>
                    <a:pt x="130" y="111"/>
                    <a:pt x="130" y="111"/>
                  </a:cubicBezTo>
                  <a:cubicBezTo>
                    <a:pt x="135" y="117"/>
                    <a:pt x="134" y="121"/>
                    <a:pt x="143" y="123"/>
                  </a:cubicBezTo>
                  <a:cubicBezTo>
                    <a:pt x="162" y="127"/>
                    <a:pt x="174" y="124"/>
                    <a:pt x="190" y="140"/>
                  </a:cubicBezTo>
                  <a:cubicBezTo>
                    <a:pt x="196" y="145"/>
                    <a:pt x="203" y="150"/>
                    <a:pt x="210" y="153"/>
                  </a:cubicBezTo>
                  <a:cubicBezTo>
                    <a:pt x="215" y="167"/>
                    <a:pt x="220" y="177"/>
                    <a:pt x="220" y="185"/>
                  </a:cubicBezTo>
                  <a:cubicBezTo>
                    <a:pt x="220" y="187"/>
                    <a:pt x="220" y="189"/>
                    <a:pt x="220" y="191"/>
                  </a:cubicBezTo>
                  <a:cubicBezTo>
                    <a:pt x="215" y="188"/>
                    <a:pt x="212" y="185"/>
                    <a:pt x="209" y="182"/>
                  </a:cubicBezTo>
                  <a:cubicBezTo>
                    <a:pt x="208" y="181"/>
                    <a:pt x="206" y="179"/>
                    <a:pt x="205" y="178"/>
                  </a:cubicBezTo>
                  <a:cubicBezTo>
                    <a:pt x="203" y="176"/>
                    <a:pt x="200" y="174"/>
                    <a:pt x="196" y="172"/>
                  </a:cubicBezTo>
                  <a:cubicBezTo>
                    <a:pt x="192" y="170"/>
                    <a:pt x="188" y="167"/>
                    <a:pt x="186" y="165"/>
                  </a:cubicBezTo>
                  <a:cubicBezTo>
                    <a:pt x="185" y="164"/>
                    <a:pt x="184" y="162"/>
                    <a:pt x="182" y="160"/>
                  </a:cubicBezTo>
                  <a:cubicBezTo>
                    <a:pt x="174" y="151"/>
                    <a:pt x="163" y="139"/>
                    <a:pt x="151" y="139"/>
                  </a:cubicBezTo>
                  <a:cubicBezTo>
                    <a:pt x="142" y="139"/>
                    <a:pt x="137" y="142"/>
                    <a:pt x="137" y="142"/>
                  </a:cubicBezTo>
                  <a:cubicBezTo>
                    <a:pt x="133" y="144"/>
                    <a:pt x="132" y="148"/>
                    <a:pt x="134" y="151"/>
                  </a:cubicBezTo>
                  <a:cubicBezTo>
                    <a:pt x="136" y="154"/>
                    <a:pt x="140" y="155"/>
                    <a:pt x="143" y="154"/>
                  </a:cubicBezTo>
                  <a:cubicBezTo>
                    <a:pt x="143" y="153"/>
                    <a:pt x="146" y="152"/>
                    <a:pt x="151" y="152"/>
                  </a:cubicBezTo>
                  <a:cubicBezTo>
                    <a:pt x="157" y="152"/>
                    <a:pt x="166" y="163"/>
                    <a:pt x="172" y="169"/>
                  </a:cubicBezTo>
                  <a:cubicBezTo>
                    <a:pt x="174" y="171"/>
                    <a:pt x="175" y="173"/>
                    <a:pt x="177" y="175"/>
                  </a:cubicBezTo>
                  <a:cubicBezTo>
                    <a:pt x="180" y="178"/>
                    <a:pt x="184" y="180"/>
                    <a:pt x="189" y="183"/>
                  </a:cubicBezTo>
                  <a:cubicBezTo>
                    <a:pt x="191" y="184"/>
                    <a:pt x="195" y="187"/>
                    <a:pt x="196" y="187"/>
                  </a:cubicBezTo>
                  <a:cubicBezTo>
                    <a:pt x="197" y="189"/>
                    <a:pt x="198" y="190"/>
                    <a:pt x="200" y="191"/>
                  </a:cubicBezTo>
                  <a:cubicBezTo>
                    <a:pt x="203" y="195"/>
                    <a:pt x="207" y="199"/>
                    <a:pt x="216" y="205"/>
                  </a:cubicBezTo>
                  <a:cubicBezTo>
                    <a:pt x="216" y="205"/>
                    <a:pt x="216" y="205"/>
                    <a:pt x="217" y="205"/>
                  </a:cubicBezTo>
                  <a:cubicBezTo>
                    <a:pt x="213" y="214"/>
                    <a:pt x="208" y="216"/>
                    <a:pt x="208" y="228"/>
                  </a:cubicBezTo>
                  <a:cubicBezTo>
                    <a:pt x="208" y="228"/>
                    <a:pt x="208" y="228"/>
                    <a:pt x="208" y="228"/>
                  </a:cubicBezTo>
                  <a:cubicBezTo>
                    <a:pt x="196" y="219"/>
                    <a:pt x="196" y="215"/>
                    <a:pt x="186" y="208"/>
                  </a:cubicBezTo>
                  <a:cubicBezTo>
                    <a:pt x="182" y="204"/>
                    <a:pt x="177" y="204"/>
                    <a:pt x="165" y="197"/>
                  </a:cubicBezTo>
                  <a:cubicBezTo>
                    <a:pt x="146" y="185"/>
                    <a:pt x="146" y="185"/>
                    <a:pt x="146" y="185"/>
                  </a:cubicBezTo>
                  <a:cubicBezTo>
                    <a:pt x="103" y="154"/>
                    <a:pt x="121" y="144"/>
                    <a:pt x="105" y="123"/>
                  </a:cubicBezTo>
                  <a:cubicBezTo>
                    <a:pt x="96" y="113"/>
                    <a:pt x="89" y="118"/>
                    <a:pt x="77" y="109"/>
                  </a:cubicBezTo>
                  <a:cubicBezTo>
                    <a:pt x="65" y="99"/>
                    <a:pt x="67" y="85"/>
                    <a:pt x="77" y="74"/>
                  </a:cubicBezTo>
                  <a:close/>
                  <a:moveTo>
                    <a:pt x="214" y="35"/>
                  </a:moveTo>
                  <a:cubicBezTo>
                    <a:pt x="216" y="42"/>
                    <a:pt x="221" y="47"/>
                    <a:pt x="221" y="58"/>
                  </a:cubicBezTo>
                  <a:cubicBezTo>
                    <a:pt x="221" y="72"/>
                    <a:pt x="204" y="86"/>
                    <a:pt x="204" y="109"/>
                  </a:cubicBezTo>
                  <a:cubicBezTo>
                    <a:pt x="204" y="118"/>
                    <a:pt x="205" y="127"/>
                    <a:pt x="206" y="134"/>
                  </a:cubicBezTo>
                  <a:cubicBezTo>
                    <a:pt x="187" y="120"/>
                    <a:pt x="188" y="115"/>
                    <a:pt x="146" y="110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9" y="103"/>
                    <a:pt x="149" y="95"/>
                  </a:cubicBezTo>
                  <a:cubicBezTo>
                    <a:pt x="149" y="89"/>
                    <a:pt x="142" y="81"/>
                    <a:pt x="142" y="81"/>
                  </a:cubicBezTo>
                  <a:cubicBezTo>
                    <a:pt x="142" y="79"/>
                    <a:pt x="142" y="74"/>
                    <a:pt x="133" y="67"/>
                  </a:cubicBezTo>
                  <a:cubicBezTo>
                    <a:pt x="157" y="51"/>
                    <a:pt x="184" y="40"/>
                    <a:pt x="214" y="35"/>
                  </a:cubicBezTo>
                  <a:close/>
                  <a:moveTo>
                    <a:pt x="500" y="222"/>
                  </a:moveTo>
                  <a:cubicBezTo>
                    <a:pt x="500" y="212"/>
                    <a:pt x="499" y="204"/>
                    <a:pt x="498" y="199"/>
                  </a:cubicBezTo>
                  <a:cubicBezTo>
                    <a:pt x="498" y="193"/>
                    <a:pt x="496" y="182"/>
                    <a:pt x="484" y="182"/>
                  </a:cubicBezTo>
                  <a:cubicBezTo>
                    <a:pt x="472" y="182"/>
                    <a:pt x="470" y="193"/>
                    <a:pt x="469" y="198"/>
                  </a:cubicBezTo>
                  <a:cubicBezTo>
                    <a:pt x="468" y="203"/>
                    <a:pt x="468" y="204"/>
                    <a:pt x="464" y="210"/>
                  </a:cubicBezTo>
                  <a:cubicBezTo>
                    <a:pt x="463" y="211"/>
                    <a:pt x="461" y="214"/>
                    <a:pt x="460" y="216"/>
                  </a:cubicBezTo>
                  <a:cubicBezTo>
                    <a:pt x="451" y="113"/>
                    <a:pt x="370" y="31"/>
                    <a:pt x="268" y="21"/>
                  </a:cubicBezTo>
                  <a:cubicBezTo>
                    <a:pt x="268" y="19"/>
                    <a:pt x="268" y="18"/>
                    <a:pt x="268" y="17"/>
                  </a:cubicBezTo>
                  <a:cubicBezTo>
                    <a:pt x="267" y="14"/>
                    <a:pt x="263" y="0"/>
                    <a:pt x="239" y="0"/>
                  </a:cubicBezTo>
                  <a:cubicBezTo>
                    <a:pt x="222" y="0"/>
                    <a:pt x="214" y="8"/>
                    <a:pt x="212" y="22"/>
                  </a:cubicBezTo>
                  <a:cubicBezTo>
                    <a:pt x="178" y="27"/>
                    <a:pt x="147" y="41"/>
                    <a:pt x="120" y="60"/>
                  </a:cubicBezTo>
                  <a:cubicBezTo>
                    <a:pt x="120" y="60"/>
                    <a:pt x="120" y="59"/>
                    <a:pt x="120" y="59"/>
                  </a:cubicBezTo>
                  <a:cubicBezTo>
                    <a:pt x="116" y="57"/>
                    <a:pt x="107" y="51"/>
                    <a:pt x="96" y="51"/>
                  </a:cubicBezTo>
                  <a:cubicBezTo>
                    <a:pt x="86" y="51"/>
                    <a:pt x="75" y="57"/>
                    <a:pt x="67" y="65"/>
                  </a:cubicBezTo>
                  <a:cubicBezTo>
                    <a:pt x="56" y="77"/>
                    <a:pt x="48" y="97"/>
                    <a:pt x="66" y="116"/>
                  </a:cubicBezTo>
                  <a:cubicBezTo>
                    <a:pt x="50" y="141"/>
                    <a:pt x="39" y="168"/>
                    <a:pt x="34" y="198"/>
                  </a:cubicBezTo>
                  <a:cubicBezTo>
                    <a:pt x="7" y="201"/>
                    <a:pt x="0" y="223"/>
                    <a:pt x="0" y="238"/>
                  </a:cubicBezTo>
                  <a:cubicBezTo>
                    <a:pt x="0" y="264"/>
                    <a:pt x="14" y="275"/>
                    <a:pt x="35" y="277"/>
                  </a:cubicBezTo>
                  <a:cubicBezTo>
                    <a:pt x="53" y="367"/>
                    <a:pt x="127" y="437"/>
                    <a:pt x="220" y="448"/>
                  </a:cubicBezTo>
                  <a:cubicBezTo>
                    <a:pt x="220" y="449"/>
                    <a:pt x="220" y="450"/>
                    <a:pt x="220" y="451"/>
                  </a:cubicBezTo>
                  <a:cubicBezTo>
                    <a:pt x="220" y="460"/>
                    <a:pt x="217" y="466"/>
                    <a:pt x="217" y="471"/>
                  </a:cubicBezTo>
                  <a:cubicBezTo>
                    <a:pt x="217" y="474"/>
                    <a:pt x="218" y="478"/>
                    <a:pt x="224" y="478"/>
                  </a:cubicBezTo>
                  <a:cubicBezTo>
                    <a:pt x="229" y="478"/>
                    <a:pt x="231" y="477"/>
                    <a:pt x="235" y="477"/>
                  </a:cubicBezTo>
                  <a:cubicBezTo>
                    <a:pt x="242" y="477"/>
                    <a:pt x="246" y="479"/>
                    <a:pt x="256" y="479"/>
                  </a:cubicBezTo>
                  <a:cubicBezTo>
                    <a:pt x="260" y="479"/>
                    <a:pt x="276" y="478"/>
                    <a:pt x="283" y="478"/>
                  </a:cubicBezTo>
                  <a:cubicBezTo>
                    <a:pt x="286" y="477"/>
                    <a:pt x="287" y="473"/>
                    <a:pt x="284" y="472"/>
                  </a:cubicBezTo>
                  <a:cubicBezTo>
                    <a:pt x="283" y="471"/>
                    <a:pt x="275" y="470"/>
                    <a:pt x="271" y="469"/>
                  </a:cubicBezTo>
                  <a:cubicBezTo>
                    <a:pt x="268" y="467"/>
                    <a:pt x="260" y="462"/>
                    <a:pt x="255" y="459"/>
                  </a:cubicBezTo>
                  <a:cubicBezTo>
                    <a:pt x="251" y="457"/>
                    <a:pt x="247" y="455"/>
                    <a:pt x="244" y="449"/>
                  </a:cubicBezTo>
                  <a:cubicBezTo>
                    <a:pt x="244" y="449"/>
                    <a:pt x="245" y="449"/>
                    <a:pt x="246" y="449"/>
                  </a:cubicBezTo>
                  <a:cubicBezTo>
                    <a:pt x="285" y="449"/>
                    <a:pt x="322" y="439"/>
                    <a:pt x="353" y="421"/>
                  </a:cubicBezTo>
                  <a:cubicBezTo>
                    <a:pt x="355" y="428"/>
                    <a:pt x="354" y="429"/>
                    <a:pt x="356" y="435"/>
                  </a:cubicBezTo>
                  <a:cubicBezTo>
                    <a:pt x="360" y="446"/>
                    <a:pt x="368" y="448"/>
                    <a:pt x="378" y="445"/>
                  </a:cubicBezTo>
                  <a:cubicBezTo>
                    <a:pt x="383" y="443"/>
                    <a:pt x="387" y="440"/>
                    <a:pt x="390" y="439"/>
                  </a:cubicBezTo>
                  <a:cubicBezTo>
                    <a:pt x="394" y="438"/>
                    <a:pt x="399" y="438"/>
                    <a:pt x="409" y="435"/>
                  </a:cubicBezTo>
                  <a:cubicBezTo>
                    <a:pt x="419" y="431"/>
                    <a:pt x="427" y="427"/>
                    <a:pt x="432" y="425"/>
                  </a:cubicBezTo>
                  <a:cubicBezTo>
                    <a:pt x="436" y="423"/>
                    <a:pt x="447" y="417"/>
                    <a:pt x="443" y="406"/>
                  </a:cubicBezTo>
                  <a:cubicBezTo>
                    <a:pt x="439" y="394"/>
                    <a:pt x="429" y="396"/>
                    <a:pt x="423" y="397"/>
                  </a:cubicBezTo>
                  <a:cubicBezTo>
                    <a:pt x="413" y="398"/>
                    <a:pt x="416" y="398"/>
                    <a:pt x="400" y="395"/>
                  </a:cubicBezTo>
                  <a:cubicBezTo>
                    <a:pt x="397" y="395"/>
                    <a:pt x="395" y="394"/>
                    <a:pt x="393" y="392"/>
                  </a:cubicBezTo>
                  <a:cubicBezTo>
                    <a:pt x="426" y="360"/>
                    <a:pt x="450" y="318"/>
                    <a:pt x="458" y="271"/>
                  </a:cubicBezTo>
                  <a:cubicBezTo>
                    <a:pt x="459" y="271"/>
                    <a:pt x="461" y="271"/>
                    <a:pt x="462" y="271"/>
                  </a:cubicBezTo>
                  <a:cubicBezTo>
                    <a:pt x="470" y="271"/>
                    <a:pt x="475" y="274"/>
                    <a:pt x="481" y="274"/>
                  </a:cubicBezTo>
                  <a:cubicBezTo>
                    <a:pt x="492" y="274"/>
                    <a:pt x="499" y="265"/>
                    <a:pt x="499" y="255"/>
                  </a:cubicBezTo>
                  <a:cubicBezTo>
                    <a:pt x="499" y="249"/>
                    <a:pt x="497" y="246"/>
                    <a:pt x="497" y="242"/>
                  </a:cubicBezTo>
                  <a:cubicBezTo>
                    <a:pt x="497" y="239"/>
                    <a:pt x="500" y="233"/>
                    <a:pt x="500" y="222"/>
                  </a:cubicBezTo>
                  <a:close/>
                </a:path>
              </a:pathLst>
            </a:custGeom>
            <a:solidFill>
              <a:srgbClr val="A1A1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33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1654" y="1796"/>
              <a:ext cx="4108" cy="54"/>
            </a:xfrm>
            <a:custGeom>
              <a:avLst/>
              <a:gdLst>
                <a:gd name="T0" fmla="*/ 3 w 1739"/>
                <a:gd name="T1" fmla="*/ 0 h 23"/>
                <a:gd name="T2" fmla="*/ 0 w 1739"/>
                <a:gd name="T3" fmla="*/ 18 h 23"/>
                <a:gd name="T4" fmla="*/ 81 w 1739"/>
                <a:gd name="T5" fmla="*/ 18 h 23"/>
                <a:gd name="T6" fmla="*/ 83 w 1739"/>
                <a:gd name="T7" fmla="*/ 0 h 23"/>
                <a:gd name="T8" fmla="*/ 3 w 1739"/>
                <a:gd name="T9" fmla="*/ 0 h 23"/>
                <a:gd name="T10" fmla="*/ 129 w 1739"/>
                <a:gd name="T11" fmla="*/ 0 h 23"/>
                <a:gd name="T12" fmla="*/ 133 w 1739"/>
                <a:gd name="T13" fmla="*/ 18 h 23"/>
                <a:gd name="T14" fmla="*/ 197 w 1739"/>
                <a:gd name="T15" fmla="*/ 18 h 23"/>
                <a:gd name="T16" fmla="*/ 201 w 1739"/>
                <a:gd name="T17" fmla="*/ 0 h 23"/>
                <a:gd name="T18" fmla="*/ 129 w 1739"/>
                <a:gd name="T19" fmla="*/ 0 h 23"/>
                <a:gd name="T20" fmla="*/ 247 w 1739"/>
                <a:gd name="T21" fmla="*/ 0 h 23"/>
                <a:gd name="T22" fmla="*/ 249 w 1739"/>
                <a:gd name="T23" fmla="*/ 18 h 23"/>
                <a:gd name="T24" fmla="*/ 330 w 1739"/>
                <a:gd name="T25" fmla="*/ 18 h 23"/>
                <a:gd name="T26" fmla="*/ 327 w 1739"/>
                <a:gd name="T27" fmla="*/ 0 h 23"/>
                <a:gd name="T28" fmla="*/ 247 w 1739"/>
                <a:gd name="T29" fmla="*/ 0 h 23"/>
                <a:gd name="T30" fmla="*/ 347 w 1739"/>
                <a:gd name="T31" fmla="*/ 0 h 23"/>
                <a:gd name="T32" fmla="*/ 421 w 1739"/>
                <a:gd name="T33" fmla="*/ 22 h 23"/>
                <a:gd name="T34" fmla="*/ 505 w 1739"/>
                <a:gd name="T35" fmla="*/ 5 h 23"/>
                <a:gd name="T36" fmla="*/ 505 w 1739"/>
                <a:gd name="T37" fmla="*/ 0 h 23"/>
                <a:gd name="T38" fmla="*/ 347 w 1739"/>
                <a:gd name="T39" fmla="*/ 0 h 23"/>
                <a:gd name="T40" fmla="*/ 534 w 1739"/>
                <a:gd name="T41" fmla="*/ 0 h 23"/>
                <a:gd name="T42" fmla="*/ 585 w 1739"/>
                <a:gd name="T43" fmla="*/ 22 h 23"/>
                <a:gd name="T44" fmla="*/ 630 w 1739"/>
                <a:gd name="T45" fmla="*/ 0 h 23"/>
                <a:gd name="T46" fmla="*/ 534 w 1739"/>
                <a:gd name="T47" fmla="*/ 0 h 23"/>
                <a:gd name="T48" fmla="*/ 656 w 1739"/>
                <a:gd name="T49" fmla="*/ 0 h 23"/>
                <a:gd name="T50" fmla="*/ 710 w 1739"/>
                <a:gd name="T51" fmla="*/ 23 h 23"/>
                <a:gd name="T52" fmla="*/ 786 w 1739"/>
                <a:gd name="T53" fmla="*/ 3 h 23"/>
                <a:gd name="T54" fmla="*/ 834 w 1739"/>
                <a:gd name="T55" fmla="*/ 22 h 23"/>
                <a:gd name="T56" fmla="*/ 887 w 1739"/>
                <a:gd name="T57" fmla="*/ 13 h 23"/>
                <a:gd name="T58" fmla="*/ 887 w 1739"/>
                <a:gd name="T59" fmla="*/ 0 h 23"/>
                <a:gd name="T60" fmla="*/ 656 w 1739"/>
                <a:gd name="T61" fmla="*/ 0 h 23"/>
                <a:gd name="T62" fmla="*/ 903 w 1739"/>
                <a:gd name="T63" fmla="*/ 0 h 23"/>
                <a:gd name="T64" fmla="*/ 903 w 1739"/>
                <a:gd name="T65" fmla="*/ 18 h 23"/>
                <a:gd name="T66" fmla="*/ 976 w 1739"/>
                <a:gd name="T67" fmla="*/ 18 h 23"/>
                <a:gd name="T68" fmla="*/ 976 w 1739"/>
                <a:gd name="T69" fmla="*/ 0 h 23"/>
                <a:gd name="T70" fmla="*/ 903 w 1739"/>
                <a:gd name="T71" fmla="*/ 0 h 23"/>
                <a:gd name="T72" fmla="*/ 1065 w 1739"/>
                <a:gd name="T73" fmla="*/ 0 h 23"/>
                <a:gd name="T74" fmla="*/ 1140 w 1739"/>
                <a:gd name="T75" fmla="*/ 23 h 23"/>
                <a:gd name="T76" fmla="*/ 1215 w 1739"/>
                <a:gd name="T77" fmla="*/ 0 h 23"/>
                <a:gd name="T78" fmla="*/ 1065 w 1739"/>
                <a:gd name="T79" fmla="*/ 0 h 23"/>
                <a:gd name="T80" fmla="*/ 1260 w 1739"/>
                <a:gd name="T81" fmla="*/ 0 h 23"/>
                <a:gd name="T82" fmla="*/ 1260 w 1739"/>
                <a:gd name="T83" fmla="*/ 18 h 23"/>
                <a:gd name="T84" fmla="*/ 1333 w 1739"/>
                <a:gd name="T85" fmla="*/ 18 h 23"/>
                <a:gd name="T86" fmla="*/ 1333 w 1739"/>
                <a:gd name="T87" fmla="*/ 0 h 23"/>
                <a:gd name="T88" fmla="*/ 1260 w 1739"/>
                <a:gd name="T89" fmla="*/ 0 h 23"/>
                <a:gd name="T90" fmla="*/ 1383 w 1739"/>
                <a:gd name="T91" fmla="*/ 0 h 23"/>
                <a:gd name="T92" fmla="*/ 1425 w 1739"/>
                <a:gd name="T93" fmla="*/ 18 h 23"/>
                <a:gd name="T94" fmla="*/ 1553 w 1739"/>
                <a:gd name="T95" fmla="*/ 18 h 23"/>
                <a:gd name="T96" fmla="*/ 1553 w 1739"/>
                <a:gd name="T97" fmla="*/ 0 h 23"/>
                <a:gd name="T98" fmla="*/ 1383 w 1739"/>
                <a:gd name="T99" fmla="*/ 0 h 23"/>
                <a:gd name="T100" fmla="*/ 1598 w 1739"/>
                <a:gd name="T101" fmla="*/ 0 h 23"/>
                <a:gd name="T102" fmla="*/ 1679 w 1739"/>
                <a:gd name="T103" fmla="*/ 22 h 23"/>
                <a:gd name="T104" fmla="*/ 1739 w 1739"/>
                <a:gd name="T105" fmla="*/ 13 h 23"/>
                <a:gd name="T106" fmla="*/ 1739 w 1739"/>
                <a:gd name="T107" fmla="*/ 0 h 23"/>
                <a:gd name="T108" fmla="*/ 1598 w 1739"/>
                <a:gd name="T10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39" h="23">
                  <a:moveTo>
                    <a:pt x="3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29" y="0"/>
                  </a:moveTo>
                  <a:cubicBezTo>
                    <a:pt x="133" y="18"/>
                    <a:pt x="133" y="18"/>
                    <a:pt x="133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29" y="0"/>
                    <a:pt x="129" y="0"/>
                    <a:pt x="129" y="0"/>
                  </a:cubicBezTo>
                  <a:close/>
                  <a:moveTo>
                    <a:pt x="247" y="0"/>
                  </a:moveTo>
                  <a:cubicBezTo>
                    <a:pt x="249" y="18"/>
                    <a:pt x="249" y="18"/>
                    <a:pt x="249" y="18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247" y="0"/>
                    <a:pt x="247" y="0"/>
                    <a:pt x="247" y="0"/>
                  </a:cubicBezTo>
                  <a:close/>
                  <a:moveTo>
                    <a:pt x="347" y="0"/>
                  </a:moveTo>
                  <a:cubicBezTo>
                    <a:pt x="364" y="14"/>
                    <a:pt x="388" y="22"/>
                    <a:pt x="421" y="22"/>
                  </a:cubicBezTo>
                  <a:cubicBezTo>
                    <a:pt x="479" y="22"/>
                    <a:pt x="505" y="5"/>
                    <a:pt x="505" y="5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347" y="0"/>
                    <a:pt x="347" y="0"/>
                    <a:pt x="347" y="0"/>
                  </a:cubicBezTo>
                  <a:close/>
                  <a:moveTo>
                    <a:pt x="534" y="0"/>
                  </a:moveTo>
                  <a:cubicBezTo>
                    <a:pt x="548" y="16"/>
                    <a:pt x="567" y="22"/>
                    <a:pt x="585" y="22"/>
                  </a:cubicBezTo>
                  <a:cubicBezTo>
                    <a:pt x="607" y="22"/>
                    <a:pt x="622" y="12"/>
                    <a:pt x="630" y="0"/>
                  </a:cubicBezTo>
                  <a:cubicBezTo>
                    <a:pt x="534" y="0"/>
                    <a:pt x="534" y="0"/>
                    <a:pt x="534" y="0"/>
                  </a:cubicBezTo>
                  <a:close/>
                  <a:moveTo>
                    <a:pt x="656" y="0"/>
                  </a:moveTo>
                  <a:cubicBezTo>
                    <a:pt x="667" y="12"/>
                    <a:pt x="686" y="23"/>
                    <a:pt x="710" y="23"/>
                  </a:cubicBezTo>
                  <a:cubicBezTo>
                    <a:pt x="754" y="23"/>
                    <a:pt x="786" y="3"/>
                    <a:pt x="786" y="3"/>
                  </a:cubicBezTo>
                  <a:cubicBezTo>
                    <a:pt x="786" y="3"/>
                    <a:pt x="799" y="22"/>
                    <a:pt x="834" y="22"/>
                  </a:cubicBezTo>
                  <a:cubicBezTo>
                    <a:pt x="862" y="22"/>
                    <a:pt x="887" y="13"/>
                    <a:pt x="887" y="13"/>
                  </a:cubicBezTo>
                  <a:cubicBezTo>
                    <a:pt x="887" y="0"/>
                    <a:pt x="887" y="0"/>
                    <a:pt x="887" y="0"/>
                  </a:cubicBezTo>
                  <a:cubicBezTo>
                    <a:pt x="656" y="0"/>
                    <a:pt x="656" y="0"/>
                    <a:pt x="656" y="0"/>
                  </a:cubicBezTo>
                  <a:close/>
                  <a:moveTo>
                    <a:pt x="903" y="0"/>
                  </a:moveTo>
                  <a:cubicBezTo>
                    <a:pt x="903" y="18"/>
                    <a:pt x="903" y="18"/>
                    <a:pt x="903" y="18"/>
                  </a:cubicBezTo>
                  <a:cubicBezTo>
                    <a:pt x="976" y="18"/>
                    <a:pt x="976" y="18"/>
                    <a:pt x="976" y="18"/>
                  </a:cubicBezTo>
                  <a:cubicBezTo>
                    <a:pt x="976" y="0"/>
                    <a:pt x="976" y="0"/>
                    <a:pt x="976" y="0"/>
                  </a:cubicBezTo>
                  <a:cubicBezTo>
                    <a:pt x="903" y="0"/>
                    <a:pt x="903" y="0"/>
                    <a:pt x="903" y="0"/>
                  </a:cubicBezTo>
                  <a:close/>
                  <a:moveTo>
                    <a:pt x="1065" y="0"/>
                  </a:moveTo>
                  <a:cubicBezTo>
                    <a:pt x="1085" y="16"/>
                    <a:pt x="1112" y="23"/>
                    <a:pt x="1140" y="23"/>
                  </a:cubicBezTo>
                  <a:cubicBezTo>
                    <a:pt x="1169" y="23"/>
                    <a:pt x="1196" y="16"/>
                    <a:pt x="1215" y="0"/>
                  </a:cubicBezTo>
                  <a:cubicBezTo>
                    <a:pt x="1065" y="0"/>
                    <a:pt x="1065" y="0"/>
                    <a:pt x="1065" y="0"/>
                  </a:cubicBezTo>
                  <a:close/>
                  <a:moveTo>
                    <a:pt x="1260" y="0"/>
                  </a:moveTo>
                  <a:cubicBezTo>
                    <a:pt x="1260" y="18"/>
                    <a:pt x="1260" y="18"/>
                    <a:pt x="1260" y="18"/>
                  </a:cubicBezTo>
                  <a:cubicBezTo>
                    <a:pt x="1333" y="18"/>
                    <a:pt x="1333" y="18"/>
                    <a:pt x="1333" y="18"/>
                  </a:cubicBezTo>
                  <a:cubicBezTo>
                    <a:pt x="1333" y="0"/>
                    <a:pt x="1333" y="0"/>
                    <a:pt x="1333" y="0"/>
                  </a:cubicBezTo>
                  <a:cubicBezTo>
                    <a:pt x="1260" y="0"/>
                    <a:pt x="1260" y="0"/>
                    <a:pt x="1260" y="0"/>
                  </a:cubicBezTo>
                  <a:close/>
                  <a:moveTo>
                    <a:pt x="1383" y="0"/>
                  </a:moveTo>
                  <a:cubicBezTo>
                    <a:pt x="1394" y="11"/>
                    <a:pt x="1408" y="18"/>
                    <a:pt x="1425" y="18"/>
                  </a:cubicBezTo>
                  <a:cubicBezTo>
                    <a:pt x="1553" y="18"/>
                    <a:pt x="1553" y="18"/>
                    <a:pt x="1553" y="18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383" y="0"/>
                    <a:pt x="1383" y="0"/>
                    <a:pt x="1383" y="0"/>
                  </a:cubicBezTo>
                  <a:close/>
                  <a:moveTo>
                    <a:pt x="1598" y="0"/>
                  </a:moveTo>
                  <a:cubicBezTo>
                    <a:pt x="1615" y="13"/>
                    <a:pt x="1641" y="22"/>
                    <a:pt x="1679" y="22"/>
                  </a:cubicBezTo>
                  <a:cubicBezTo>
                    <a:pt x="1721" y="22"/>
                    <a:pt x="1739" y="13"/>
                    <a:pt x="1739" y="13"/>
                  </a:cubicBezTo>
                  <a:cubicBezTo>
                    <a:pt x="1739" y="0"/>
                    <a:pt x="1739" y="0"/>
                    <a:pt x="1739" y="0"/>
                  </a:cubicBezTo>
                  <a:cubicBezTo>
                    <a:pt x="1598" y="0"/>
                    <a:pt x="1598" y="0"/>
                    <a:pt x="1598" y="0"/>
                  </a:cubicBez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33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1661" y="1744"/>
              <a:ext cx="4101" cy="52"/>
            </a:xfrm>
            <a:custGeom>
              <a:avLst/>
              <a:gdLst>
                <a:gd name="T0" fmla="*/ 3 w 1736"/>
                <a:gd name="T1" fmla="*/ 0 h 22"/>
                <a:gd name="T2" fmla="*/ 0 w 1736"/>
                <a:gd name="T3" fmla="*/ 22 h 22"/>
                <a:gd name="T4" fmla="*/ 80 w 1736"/>
                <a:gd name="T5" fmla="*/ 22 h 22"/>
                <a:gd name="T6" fmla="*/ 83 w 1736"/>
                <a:gd name="T7" fmla="*/ 0 h 22"/>
                <a:gd name="T8" fmla="*/ 3 w 1736"/>
                <a:gd name="T9" fmla="*/ 0 h 22"/>
                <a:gd name="T10" fmla="*/ 120 w 1736"/>
                <a:gd name="T11" fmla="*/ 0 h 22"/>
                <a:gd name="T12" fmla="*/ 126 w 1736"/>
                <a:gd name="T13" fmla="*/ 22 h 22"/>
                <a:gd name="T14" fmla="*/ 198 w 1736"/>
                <a:gd name="T15" fmla="*/ 22 h 22"/>
                <a:gd name="T16" fmla="*/ 204 w 1736"/>
                <a:gd name="T17" fmla="*/ 0 h 22"/>
                <a:gd name="T18" fmla="*/ 120 w 1736"/>
                <a:gd name="T19" fmla="*/ 0 h 22"/>
                <a:gd name="T20" fmla="*/ 241 w 1736"/>
                <a:gd name="T21" fmla="*/ 0 h 22"/>
                <a:gd name="T22" fmla="*/ 244 w 1736"/>
                <a:gd name="T23" fmla="*/ 22 h 22"/>
                <a:gd name="T24" fmla="*/ 324 w 1736"/>
                <a:gd name="T25" fmla="*/ 22 h 22"/>
                <a:gd name="T26" fmla="*/ 321 w 1736"/>
                <a:gd name="T27" fmla="*/ 0 h 22"/>
                <a:gd name="T28" fmla="*/ 241 w 1736"/>
                <a:gd name="T29" fmla="*/ 0 h 22"/>
                <a:gd name="T30" fmla="*/ 326 w 1736"/>
                <a:gd name="T31" fmla="*/ 0 h 22"/>
                <a:gd name="T32" fmla="*/ 344 w 1736"/>
                <a:gd name="T33" fmla="*/ 22 h 22"/>
                <a:gd name="T34" fmla="*/ 502 w 1736"/>
                <a:gd name="T35" fmla="*/ 22 h 22"/>
                <a:gd name="T36" fmla="*/ 502 w 1736"/>
                <a:gd name="T37" fmla="*/ 0 h 22"/>
                <a:gd name="T38" fmla="*/ 447 w 1736"/>
                <a:gd name="T39" fmla="*/ 0 h 22"/>
                <a:gd name="T40" fmla="*/ 437 w 1736"/>
                <a:gd name="T41" fmla="*/ 0 h 22"/>
                <a:gd name="T42" fmla="*/ 429 w 1736"/>
                <a:gd name="T43" fmla="*/ 0 h 22"/>
                <a:gd name="T44" fmla="*/ 326 w 1736"/>
                <a:gd name="T45" fmla="*/ 0 h 22"/>
                <a:gd name="T46" fmla="*/ 517 w 1736"/>
                <a:gd name="T47" fmla="*/ 0 h 22"/>
                <a:gd name="T48" fmla="*/ 531 w 1736"/>
                <a:gd name="T49" fmla="*/ 22 h 22"/>
                <a:gd name="T50" fmla="*/ 627 w 1736"/>
                <a:gd name="T51" fmla="*/ 22 h 22"/>
                <a:gd name="T52" fmla="*/ 639 w 1736"/>
                <a:gd name="T53" fmla="*/ 0 h 22"/>
                <a:gd name="T54" fmla="*/ 517 w 1736"/>
                <a:gd name="T55" fmla="*/ 0 h 22"/>
                <a:gd name="T56" fmla="*/ 640 w 1736"/>
                <a:gd name="T57" fmla="*/ 0 h 22"/>
                <a:gd name="T58" fmla="*/ 653 w 1736"/>
                <a:gd name="T59" fmla="*/ 22 h 22"/>
                <a:gd name="T60" fmla="*/ 884 w 1736"/>
                <a:gd name="T61" fmla="*/ 22 h 22"/>
                <a:gd name="T62" fmla="*/ 884 w 1736"/>
                <a:gd name="T63" fmla="*/ 0 h 22"/>
                <a:gd name="T64" fmla="*/ 640 w 1736"/>
                <a:gd name="T65" fmla="*/ 0 h 22"/>
                <a:gd name="T66" fmla="*/ 900 w 1736"/>
                <a:gd name="T67" fmla="*/ 0 h 22"/>
                <a:gd name="T68" fmla="*/ 900 w 1736"/>
                <a:gd name="T69" fmla="*/ 22 h 22"/>
                <a:gd name="T70" fmla="*/ 973 w 1736"/>
                <a:gd name="T71" fmla="*/ 22 h 22"/>
                <a:gd name="T72" fmla="*/ 973 w 1736"/>
                <a:gd name="T73" fmla="*/ 0 h 22"/>
                <a:gd name="T74" fmla="*/ 900 w 1736"/>
                <a:gd name="T75" fmla="*/ 0 h 22"/>
                <a:gd name="T76" fmla="*/ 1042 w 1736"/>
                <a:gd name="T77" fmla="*/ 0 h 22"/>
                <a:gd name="T78" fmla="*/ 1062 w 1736"/>
                <a:gd name="T79" fmla="*/ 22 h 22"/>
                <a:gd name="T80" fmla="*/ 1212 w 1736"/>
                <a:gd name="T81" fmla="*/ 22 h 22"/>
                <a:gd name="T82" fmla="*/ 1233 w 1736"/>
                <a:gd name="T83" fmla="*/ 0 h 22"/>
                <a:gd name="T84" fmla="*/ 1042 w 1736"/>
                <a:gd name="T85" fmla="*/ 0 h 22"/>
                <a:gd name="T86" fmla="*/ 1257 w 1736"/>
                <a:gd name="T87" fmla="*/ 0 h 22"/>
                <a:gd name="T88" fmla="*/ 1257 w 1736"/>
                <a:gd name="T89" fmla="*/ 22 h 22"/>
                <a:gd name="T90" fmla="*/ 1330 w 1736"/>
                <a:gd name="T91" fmla="*/ 22 h 22"/>
                <a:gd name="T92" fmla="*/ 1330 w 1736"/>
                <a:gd name="T93" fmla="*/ 0 h 22"/>
                <a:gd name="T94" fmla="*/ 1257 w 1736"/>
                <a:gd name="T95" fmla="*/ 0 h 22"/>
                <a:gd name="T96" fmla="*/ 1366 w 1736"/>
                <a:gd name="T97" fmla="*/ 0 h 22"/>
                <a:gd name="T98" fmla="*/ 1380 w 1736"/>
                <a:gd name="T99" fmla="*/ 22 h 22"/>
                <a:gd name="T100" fmla="*/ 1550 w 1736"/>
                <a:gd name="T101" fmla="*/ 22 h 22"/>
                <a:gd name="T102" fmla="*/ 1550 w 1736"/>
                <a:gd name="T103" fmla="*/ 0 h 22"/>
                <a:gd name="T104" fmla="*/ 1366 w 1736"/>
                <a:gd name="T105" fmla="*/ 0 h 22"/>
                <a:gd name="T106" fmla="*/ 1574 w 1736"/>
                <a:gd name="T107" fmla="*/ 0 h 22"/>
                <a:gd name="T108" fmla="*/ 1595 w 1736"/>
                <a:gd name="T109" fmla="*/ 22 h 22"/>
                <a:gd name="T110" fmla="*/ 1736 w 1736"/>
                <a:gd name="T111" fmla="*/ 22 h 22"/>
                <a:gd name="T112" fmla="*/ 1736 w 1736"/>
                <a:gd name="T113" fmla="*/ 0 h 22"/>
                <a:gd name="T114" fmla="*/ 1574 w 1736"/>
                <a:gd name="T1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6" h="22">
                  <a:moveTo>
                    <a:pt x="3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20" y="0"/>
                  </a:moveTo>
                  <a:cubicBezTo>
                    <a:pt x="126" y="22"/>
                    <a:pt x="126" y="22"/>
                    <a:pt x="126" y="22"/>
                  </a:cubicBezTo>
                  <a:cubicBezTo>
                    <a:pt x="198" y="22"/>
                    <a:pt x="198" y="22"/>
                    <a:pt x="198" y="22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20" y="0"/>
                    <a:pt x="120" y="0"/>
                    <a:pt x="120" y="0"/>
                  </a:cubicBezTo>
                  <a:close/>
                  <a:moveTo>
                    <a:pt x="241" y="0"/>
                  </a:moveTo>
                  <a:cubicBezTo>
                    <a:pt x="244" y="22"/>
                    <a:pt x="244" y="22"/>
                    <a:pt x="244" y="22"/>
                  </a:cubicBezTo>
                  <a:cubicBezTo>
                    <a:pt x="324" y="22"/>
                    <a:pt x="324" y="22"/>
                    <a:pt x="324" y="22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241" y="0"/>
                    <a:pt x="241" y="0"/>
                    <a:pt x="241" y="0"/>
                  </a:cubicBezTo>
                  <a:close/>
                  <a:moveTo>
                    <a:pt x="326" y="0"/>
                  </a:moveTo>
                  <a:cubicBezTo>
                    <a:pt x="330" y="8"/>
                    <a:pt x="336" y="16"/>
                    <a:pt x="344" y="22"/>
                  </a:cubicBezTo>
                  <a:cubicBezTo>
                    <a:pt x="502" y="22"/>
                    <a:pt x="502" y="22"/>
                    <a:pt x="502" y="22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447" y="0"/>
                    <a:pt x="447" y="0"/>
                    <a:pt x="447" y="0"/>
                  </a:cubicBezTo>
                  <a:cubicBezTo>
                    <a:pt x="444" y="0"/>
                    <a:pt x="441" y="0"/>
                    <a:pt x="437" y="0"/>
                  </a:cubicBezTo>
                  <a:cubicBezTo>
                    <a:pt x="434" y="0"/>
                    <a:pt x="432" y="0"/>
                    <a:pt x="429" y="0"/>
                  </a:cubicBezTo>
                  <a:cubicBezTo>
                    <a:pt x="326" y="0"/>
                    <a:pt x="326" y="0"/>
                    <a:pt x="326" y="0"/>
                  </a:cubicBezTo>
                  <a:close/>
                  <a:moveTo>
                    <a:pt x="517" y="0"/>
                  </a:moveTo>
                  <a:cubicBezTo>
                    <a:pt x="521" y="9"/>
                    <a:pt x="526" y="16"/>
                    <a:pt x="531" y="22"/>
                  </a:cubicBezTo>
                  <a:cubicBezTo>
                    <a:pt x="627" y="22"/>
                    <a:pt x="627" y="22"/>
                    <a:pt x="627" y="22"/>
                  </a:cubicBezTo>
                  <a:cubicBezTo>
                    <a:pt x="634" y="13"/>
                    <a:pt x="638" y="4"/>
                    <a:pt x="639" y="0"/>
                  </a:cubicBezTo>
                  <a:cubicBezTo>
                    <a:pt x="517" y="0"/>
                    <a:pt x="517" y="0"/>
                    <a:pt x="517" y="0"/>
                  </a:cubicBezTo>
                  <a:close/>
                  <a:moveTo>
                    <a:pt x="640" y="0"/>
                  </a:moveTo>
                  <a:cubicBezTo>
                    <a:pt x="641" y="6"/>
                    <a:pt x="645" y="14"/>
                    <a:pt x="653" y="22"/>
                  </a:cubicBezTo>
                  <a:cubicBezTo>
                    <a:pt x="884" y="22"/>
                    <a:pt x="884" y="22"/>
                    <a:pt x="884" y="22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640" y="0"/>
                    <a:pt x="640" y="0"/>
                    <a:pt x="640" y="0"/>
                  </a:cubicBezTo>
                  <a:close/>
                  <a:moveTo>
                    <a:pt x="900" y="0"/>
                  </a:moveTo>
                  <a:cubicBezTo>
                    <a:pt x="900" y="22"/>
                    <a:pt x="900" y="22"/>
                    <a:pt x="900" y="22"/>
                  </a:cubicBezTo>
                  <a:cubicBezTo>
                    <a:pt x="973" y="22"/>
                    <a:pt x="973" y="22"/>
                    <a:pt x="973" y="22"/>
                  </a:cubicBezTo>
                  <a:cubicBezTo>
                    <a:pt x="973" y="0"/>
                    <a:pt x="973" y="0"/>
                    <a:pt x="973" y="0"/>
                  </a:cubicBezTo>
                  <a:cubicBezTo>
                    <a:pt x="900" y="0"/>
                    <a:pt x="900" y="0"/>
                    <a:pt x="900" y="0"/>
                  </a:cubicBezTo>
                  <a:close/>
                  <a:moveTo>
                    <a:pt x="1042" y="0"/>
                  </a:moveTo>
                  <a:cubicBezTo>
                    <a:pt x="1047" y="9"/>
                    <a:pt x="1054" y="16"/>
                    <a:pt x="1062" y="22"/>
                  </a:cubicBezTo>
                  <a:cubicBezTo>
                    <a:pt x="1212" y="22"/>
                    <a:pt x="1212" y="22"/>
                    <a:pt x="1212" y="22"/>
                  </a:cubicBezTo>
                  <a:cubicBezTo>
                    <a:pt x="1220" y="16"/>
                    <a:pt x="1227" y="9"/>
                    <a:pt x="1233" y="0"/>
                  </a:cubicBezTo>
                  <a:cubicBezTo>
                    <a:pt x="1042" y="0"/>
                    <a:pt x="1042" y="0"/>
                    <a:pt x="1042" y="0"/>
                  </a:cubicBezTo>
                  <a:close/>
                  <a:moveTo>
                    <a:pt x="1257" y="0"/>
                  </a:moveTo>
                  <a:cubicBezTo>
                    <a:pt x="1257" y="22"/>
                    <a:pt x="1257" y="22"/>
                    <a:pt x="1257" y="22"/>
                  </a:cubicBezTo>
                  <a:cubicBezTo>
                    <a:pt x="1330" y="22"/>
                    <a:pt x="1330" y="22"/>
                    <a:pt x="1330" y="22"/>
                  </a:cubicBezTo>
                  <a:cubicBezTo>
                    <a:pt x="1330" y="0"/>
                    <a:pt x="1330" y="0"/>
                    <a:pt x="1330" y="0"/>
                  </a:cubicBezTo>
                  <a:cubicBezTo>
                    <a:pt x="1257" y="0"/>
                    <a:pt x="1257" y="0"/>
                    <a:pt x="1257" y="0"/>
                  </a:cubicBezTo>
                  <a:close/>
                  <a:moveTo>
                    <a:pt x="1366" y="0"/>
                  </a:moveTo>
                  <a:cubicBezTo>
                    <a:pt x="1369" y="8"/>
                    <a:pt x="1373" y="16"/>
                    <a:pt x="1380" y="22"/>
                  </a:cubicBezTo>
                  <a:cubicBezTo>
                    <a:pt x="1550" y="22"/>
                    <a:pt x="1550" y="22"/>
                    <a:pt x="1550" y="22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366" y="0"/>
                    <a:pt x="1366" y="0"/>
                    <a:pt x="1366" y="0"/>
                  </a:cubicBezTo>
                  <a:close/>
                  <a:moveTo>
                    <a:pt x="1574" y="0"/>
                  </a:moveTo>
                  <a:cubicBezTo>
                    <a:pt x="1579" y="8"/>
                    <a:pt x="1586" y="16"/>
                    <a:pt x="1595" y="22"/>
                  </a:cubicBezTo>
                  <a:cubicBezTo>
                    <a:pt x="1736" y="22"/>
                    <a:pt x="1736" y="22"/>
                    <a:pt x="1736" y="22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574" y="0"/>
                    <a:pt x="1574" y="0"/>
                    <a:pt x="1574" y="0"/>
                  </a:cubicBez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33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1668" y="1257"/>
              <a:ext cx="4094" cy="487"/>
            </a:xfrm>
            <a:custGeom>
              <a:avLst/>
              <a:gdLst>
                <a:gd name="T0" fmla="*/ 93 w 1733"/>
                <a:gd name="T1" fmla="*/ 116 h 206"/>
                <a:gd name="T2" fmla="*/ 201 w 1733"/>
                <a:gd name="T3" fmla="*/ 206 h 206"/>
                <a:gd name="T4" fmla="*/ 238 w 1733"/>
                <a:gd name="T5" fmla="*/ 206 h 206"/>
                <a:gd name="T6" fmla="*/ 315 w 1733"/>
                <a:gd name="T7" fmla="*/ 188 h 206"/>
                <a:gd name="T8" fmla="*/ 426 w 1733"/>
                <a:gd name="T9" fmla="*/ 206 h 206"/>
                <a:gd name="T10" fmla="*/ 506 w 1733"/>
                <a:gd name="T11" fmla="*/ 174 h 206"/>
                <a:gd name="T12" fmla="*/ 636 w 1733"/>
                <a:gd name="T13" fmla="*/ 206 h 206"/>
                <a:gd name="T14" fmla="*/ 637 w 1733"/>
                <a:gd name="T15" fmla="*/ 206 h 206"/>
                <a:gd name="T16" fmla="*/ 881 w 1733"/>
                <a:gd name="T17" fmla="*/ 196 h 206"/>
                <a:gd name="T18" fmla="*/ 841 w 1733"/>
                <a:gd name="T19" fmla="*/ 173 h 206"/>
                <a:gd name="T20" fmla="*/ 881 w 1733"/>
                <a:gd name="T21" fmla="*/ 116 h 206"/>
                <a:gd name="T22" fmla="*/ 842 w 1733"/>
                <a:gd name="T23" fmla="*/ 69 h 206"/>
                <a:gd name="T24" fmla="*/ 763 w 1733"/>
                <a:gd name="T25" fmla="*/ 0 h 206"/>
                <a:gd name="T26" fmla="*/ 732 w 1733"/>
                <a:gd name="T27" fmla="*/ 69 h 206"/>
                <a:gd name="T28" fmla="*/ 763 w 1733"/>
                <a:gd name="T29" fmla="*/ 116 h 206"/>
                <a:gd name="T30" fmla="*/ 737 w 1733"/>
                <a:gd name="T31" fmla="*/ 200 h 206"/>
                <a:gd name="T32" fmla="*/ 713 w 1733"/>
                <a:gd name="T33" fmla="*/ 1 h 206"/>
                <a:gd name="T34" fmla="*/ 635 w 1733"/>
                <a:gd name="T35" fmla="*/ 93 h 206"/>
                <a:gd name="T36" fmla="*/ 506 w 1733"/>
                <a:gd name="T37" fmla="*/ 140 h 206"/>
                <a:gd name="T38" fmla="*/ 506 w 1733"/>
                <a:gd name="T39" fmla="*/ 140 h 206"/>
                <a:gd name="T40" fmla="*/ 310 w 1733"/>
                <a:gd name="T41" fmla="*/ 150 h 206"/>
                <a:gd name="T42" fmla="*/ 289 w 1733"/>
                <a:gd name="T43" fmla="*/ 17 h 206"/>
                <a:gd name="T44" fmla="*/ 159 w 1733"/>
                <a:gd name="T45" fmla="*/ 129 h 206"/>
                <a:gd name="T46" fmla="*/ 29 w 1733"/>
                <a:gd name="T47" fmla="*/ 17 h 206"/>
                <a:gd name="T48" fmla="*/ 80 w 1733"/>
                <a:gd name="T49" fmla="*/ 206 h 206"/>
                <a:gd name="T50" fmla="*/ 499 w 1733"/>
                <a:gd name="T51" fmla="*/ 191 h 206"/>
                <a:gd name="T52" fmla="*/ 499 w 1733"/>
                <a:gd name="T53" fmla="*/ 206 h 206"/>
                <a:gd name="T54" fmla="*/ 970 w 1733"/>
                <a:gd name="T55" fmla="*/ 176 h 206"/>
                <a:gd name="T56" fmla="*/ 1030 w 1733"/>
                <a:gd name="T57" fmla="*/ 133 h 206"/>
                <a:gd name="T58" fmla="*/ 1028 w 1733"/>
                <a:gd name="T59" fmla="*/ 160 h 206"/>
                <a:gd name="T60" fmla="*/ 1230 w 1733"/>
                <a:gd name="T61" fmla="*/ 206 h 206"/>
                <a:gd name="T62" fmla="*/ 1241 w 1733"/>
                <a:gd name="T63" fmla="*/ 153 h 206"/>
                <a:gd name="T64" fmla="*/ 1041 w 1733"/>
                <a:gd name="T65" fmla="*/ 106 h 206"/>
                <a:gd name="T66" fmla="*/ 1028 w 1733"/>
                <a:gd name="T67" fmla="*/ 69 h 206"/>
                <a:gd name="T68" fmla="*/ 970 w 1733"/>
                <a:gd name="T69" fmla="*/ 69 h 206"/>
                <a:gd name="T70" fmla="*/ 897 w 1733"/>
                <a:gd name="T71" fmla="*/ 206 h 206"/>
                <a:gd name="T72" fmla="*/ 1327 w 1733"/>
                <a:gd name="T73" fmla="*/ 206 h 206"/>
                <a:gd name="T74" fmla="*/ 1344 w 1733"/>
                <a:gd name="T75" fmla="*/ 120 h 206"/>
                <a:gd name="T76" fmla="*/ 1361 w 1733"/>
                <a:gd name="T77" fmla="*/ 193 h 206"/>
                <a:gd name="T78" fmla="*/ 1547 w 1733"/>
                <a:gd name="T79" fmla="*/ 206 h 206"/>
                <a:gd name="T80" fmla="*/ 1470 w 1733"/>
                <a:gd name="T81" fmla="*/ 69 h 206"/>
                <a:gd name="T82" fmla="*/ 1451 w 1733"/>
                <a:gd name="T83" fmla="*/ 195 h 206"/>
                <a:gd name="T84" fmla="*/ 1439 w 1733"/>
                <a:gd name="T85" fmla="*/ 121 h 206"/>
                <a:gd name="T86" fmla="*/ 1327 w 1733"/>
                <a:gd name="T87" fmla="*/ 104 h 206"/>
                <a:gd name="T88" fmla="*/ 1254 w 1733"/>
                <a:gd name="T89" fmla="*/ 69 h 206"/>
                <a:gd name="T90" fmla="*/ 1327 w 1733"/>
                <a:gd name="T91" fmla="*/ 206 h 206"/>
                <a:gd name="T92" fmla="*/ 1733 w 1733"/>
                <a:gd name="T93" fmla="*/ 188 h 206"/>
                <a:gd name="T94" fmla="*/ 1651 w 1733"/>
                <a:gd name="T95" fmla="*/ 156 h 206"/>
                <a:gd name="T96" fmla="*/ 1733 w 1733"/>
                <a:gd name="T97" fmla="*/ 123 h 206"/>
                <a:gd name="T98" fmla="*/ 1672 w 1733"/>
                <a:gd name="T99" fmla="*/ 64 h 206"/>
                <a:gd name="T100" fmla="*/ 1571 w 1733"/>
                <a:gd name="T101" fmla="*/ 206 h 206"/>
                <a:gd name="T102" fmla="*/ 1470 w 1733"/>
                <a:gd name="T103" fmla="*/ 51 h 206"/>
                <a:gd name="T104" fmla="*/ 1547 w 1733"/>
                <a:gd name="T105" fmla="*/ 1 h 206"/>
                <a:gd name="T106" fmla="*/ 1470 w 1733"/>
                <a:gd name="T107" fmla="*/ 51 h 206"/>
                <a:gd name="T108" fmla="*/ 576 w 1733"/>
                <a:gd name="T109" fmla="*/ 155 h 206"/>
                <a:gd name="T110" fmla="*/ 627 w 1733"/>
                <a:gd name="T111" fmla="*/ 155 h 206"/>
                <a:gd name="T112" fmla="*/ 386 w 1733"/>
                <a:gd name="T113" fmla="*/ 145 h 206"/>
                <a:gd name="T114" fmla="*/ 441 w 1733"/>
                <a:gd name="T115" fmla="*/ 145 h 206"/>
                <a:gd name="T116" fmla="*/ 1133 w 1733"/>
                <a:gd name="T117" fmla="*/ 196 h 206"/>
                <a:gd name="T118" fmla="*/ 1133 w 1733"/>
                <a:gd name="T119" fmla="*/ 114 h 206"/>
                <a:gd name="T120" fmla="*/ 1133 w 1733"/>
                <a:gd name="T121" fmla="*/ 19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3" h="206">
                  <a:moveTo>
                    <a:pt x="80" y="206"/>
                  </a:moveTo>
                  <a:cubicBezTo>
                    <a:pt x="93" y="116"/>
                    <a:pt x="93" y="116"/>
                    <a:pt x="93" y="116"/>
                  </a:cubicBezTo>
                  <a:cubicBezTo>
                    <a:pt x="117" y="206"/>
                    <a:pt x="117" y="206"/>
                    <a:pt x="117" y="206"/>
                  </a:cubicBezTo>
                  <a:cubicBezTo>
                    <a:pt x="201" y="206"/>
                    <a:pt x="201" y="206"/>
                    <a:pt x="201" y="206"/>
                  </a:cubicBezTo>
                  <a:cubicBezTo>
                    <a:pt x="225" y="116"/>
                    <a:pt x="225" y="116"/>
                    <a:pt x="225" y="116"/>
                  </a:cubicBezTo>
                  <a:cubicBezTo>
                    <a:pt x="238" y="206"/>
                    <a:pt x="238" y="206"/>
                    <a:pt x="238" y="206"/>
                  </a:cubicBezTo>
                  <a:cubicBezTo>
                    <a:pt x="318" y="206"/>
                    <a:pt x="318" y="206"/>
                    <a:pt x="318" y="206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7" y="194"/>
                    <a:pt x="319" y="200"/>
                    <a:pt x="323" y="206"/>
                  </a:cubicBezTo>
                  <a:cubicBezTo>
                    <a:pt x="426" y="206"/>
                    <a:pt x="426" y="206"/>
                    <a:pt x="426" y="206"/>
                  </a:cubicBezTo>
                  <a:cubicBezTo>
                    <a:pt x="391" y="204"/>
                    <a:pt x="386" y="189"/>
                    <a:pt x="386" y="174"/>
                  </a:cubicBezTo>
                  <a:cubicBezTo>
                    <a:pt x="506" y="174"/>
                    <a:pt x="506" y="174"/>
                    <a:pt x="506" y="174"/>
                  </a:cubicBezTo>
                  <a:cubicBezTo>
                    <a:pt x="507" y="186"/>
                    <a:pt x="510" y="197"/>
                    <a:pt x="514" y="206"/>
                  </a:cubicBezTo>
                  <a:cubicBezTo>
                    <a:pt x="636" y="206"/>
                    <a:pt x="636" y="206"/>
                    <a:pt x="636" y="206"/>
                  </a:cubicBezTo>
                  <a:cubicBezTo>
                    <a:pt x="636" y="204"/>
                    <a:pt x="637" y="203"/>
                    <a:pt x="637" y="203"/>
                  </a:cubicBezTo>
                  <a:cubicBezTo>
                    <a:pt x="637" y="204"/>
                    <a:pt x="637" y="205"/>
                    <a:pt x="637" y="206"/>
                  </a:cubicBezTo>
                  <a:cubicBezTo>
                    <a:pt x="881" y="206"/>
                    <a:pt x="881" y="206"/>
                    <a:pt x="881" y="206"/>
                  </a:cubicBezTo>
                  <a:cubicBezTo>
                    <a:pt x="881" y="196"/>
                    <a:pt x="881" y="196"/>
                    <a:pt x="881" y="196"/>
                  </a:cubicBezTo>
                  <a:cubicBezTo>
                    <a:pt x="881" y="196"/>
                    <a:pt x="874" y="197"/>
                    <a:pt x="867" y="197"/>
                  </a:cubicBezTo>
                  <a:cubicBezTo>
                    <a:pt x="854" y="197"/>
                    <a:pt x="841" y="191"/>
                    <a:pt x="841" y="173"/>
                  </a:cubicBezTo>
                  <a:cubicBezTo>
                    <a:pt x="841" y="116"/>
                    <a:pt x="841" y="116"/>
                    <a:pt x="841" y="116"/>
                  </a:cubicBezTo>
                  <a:cubicBezTo>
                    <a:pt x="881" y="116"/>
                    <a:pt x="881" y="116"/>
                    <a:pt x="881" y="116"/>
                  </a:cubicBezTo>
                  <a:cubicBezTo>
                    <a:pt x="881" y="69"/>
                    <a:pt x="881" y="69"/>
                    <a:pt x="881" y="69"/>
                  </a:cubicBezTo>
                  <a:cubicBezTo>
                    <a:pt x="842" y="69"/>
                    <a:pt x="842" y="69"/>
                    <a:pt x="842" y="69"/>
                  </a:cubicBezTo>
                  <a:cubicBezTo>
                    <a:pt x="842" y="0"/>
                    <a:pt x="842" y="0"/>
                    <a:pt x="842" y="0"/>
                  </a:cubicBezTo>
                  <a:cubicBezTo>
                    <a:pt x="763" y="0"/>
                    <a:pt x="763" y="0"/>
                    <a:pt x="763" y="0"/>
                  </a:cubicBezTo>
                  <a:cubicBezTo>
                    <a:pt x="763" y="69"/>
                    <a:pt x="763" y="69"/>
                    <a:pt x="763" y="69"/>
                  </a:cubicBezTo>
                  <a:cubicBezTo>
                    <a:pt x="732" y="69"/>
                    <a:pt x="732" y="69"/>
                    <a:pt x="732" y="69"/>
                  </a:cubicBezTo>
                  <a:cubicBezTo>
                    <a:pt x="732" y="116"/>
                    <a:pt x="732" y="116"/>
                    <a:pt x="732" y="116"/>
                  </a:cubicBezTo>
                  <a:cubicBezTo>
                    <a:pt x="763" y="116"/>
                    <a:pt x="763" y="116"/>
                    <a:pt x="763" y="116"/>
                  </a:cubicBezTo>
                  <a:cubicBezTo>
                    <a:pt x="763" y="176"/>
                    <a:pt x="763" y="176"/>
                    <a:pt x="763" y="176"/>
                  </a:cubicBezTo>
                  <a:cubicBezTo>
                    <a:pt x="763" y="186"/>
                    <a:pt x="755" y="200"/>
                    <a:pt x="737" y="200"/>
                  </a:cubicBezTo>
                  <a:cubicBezTo>
                    <a:pt x="724" y="200"/>
                    <a:pt x="713" y="190"/>
                    <a:pt x="713" y="176"/>
                  </a:cubicBezTo>
                  <a:cubicBezTo>
                    <a:pt x="713" y="1"/>
                    <a:pt x="713" y="1"/>
                    <a:pt x="713" y="1"/>
                  </a:cubicBezTo>
                  <a:cubicBezTo>
                    <a:pt x="635" y="1"/>
                    <a:pt x="635" y="1"/>
                    <a:pt x="635" y="1"/>
                  </a:cubicBezTo>
                  <a:cubicBezTo>
                    <a:pt x="635" y="93"/>
                    <a:pt x="635" y="93"/>
                    <a:pt x="635" y="93"/>
                  </a:cubicBezTo>
                  <a:cubicBezTo>
                    <a:pt x="635" y="93"/>
                    <a:pt x="617" y="64"/>
                    <a:pt x="579" y="64"/>
                  </a:cubicBezTo>
                  <a:cubicBezTo>
                    <a:pt x="565" y="64"/>
                    <a:pt x="514" y="72"/>
                    <a:pt x="506" y="140"/>
                  </a:cubicBezTo>
                  <a:cubicBezTo>
                    <a:pt x="506" y="140"/>
                    <a:pt x="506" y="141"/>
                    <a:pt x="506" y="141"/>
                  </a:cubicBezTo>
                  <a:cubicBezTo>
                    <a:pt x="506" y="141"/>
                    <a:pt x="506" y="140"/>
                    <a:pt x="506" y="140"/>
                  </a:cubicBezTo>
                  <a:cubicBezTo>
                    <a:pt x="497" y="92"/>
                    <a:pt x="466" y="64"/>
                    <a:pt x="412" y="64"/>
                  </a:cubicBezTo>
                  <a:cubicBezTo>
                    <a:pt x="342" y="64"/>
                    <a:pt x="310" y="113"/>
                    <a:pt x="310" y="150"/>
                  </a:cubicBezTo>
                  <a:cubicBezTo>
                    <a:pt x="310" y="153"/>
                    <a:pt x="310" y="155"/>
                    <a:pt x="310" y="157"/>
                  </a:cubicBezTo>
                  <a:cubicBezTo>
                    <a:pt x="289" y="17"/>
                    <a:pt x="289" y="17"/>
                    <a:pt x="289" y="17"/>
                  </a:cubicBezTo>
                  <a:cubicBezTo>
                    <a:pt x="188" y="17"/>
                    <a:pt x="188" y="17"/>
                    <a:pt x="188" y="17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80" y="206"/>
                    <a:pt x="80" y="206"/>
                    <a:pt x="80" y="206"/>
                  </a:cubicBezTo>
                  <a:close/>
                  <a:moveTo>
                    <a:pt x="499" y="206"/>
                  </a:moveTo>
                  <a:cubicBezTo>
                    <a:pt x="499" y="191"/>
                    <a:pt x="499" y="191"/>
                    <a:pt x="499" y="191"/>
                  </a:cubicBezTo>
                  <a:cubicBezTo>
                    <a:pt x="499" y="191"/>
                    <a:pt x="480" y="204"/>
                    <a:pt x="444" y="206"/>
                  </a:cubicBezTo>
                  <a:cubicBezTo>
                    <a:pt x="499" y="206"/>
                    <a:pt x="499" y="206"/>
                    <a:pt x="499" y="206"/>
                  </a:cubicBezTo>
                  <a:close/>
                  <a:moveTo>
                    <a:pt x="970" y="206"/>
                  </a:moveTo>
                  <a:cubicBezTo>
                    <a:pt x="970" y="176"/>
                    <a:pt x="970" y="176"/>
                    <a:pt x="970" y="176"/>
                  </a:cubicBezTo>
                  <a:cubicBezTo>
                    <a:pt x="970" y="169"/>
                    <a:pt x="986" y="132"/>
                    <a:pt x="1022" y="132"/>
                  </a:cubicBezTo>
                  <a:cubicBezTo>
                    <a:pt x="1024" y="132"/>
                    <a:pt x="1027" y="133"/>
                    <a:pt x="1030" y="133"/>
                  </a:cubicBezTo>
                  <a:cubicBezTo>
                    <a:pt x="1028" y="140"/>
                    <a:pt x="1028" y="146"/>
                    <a:pt x="1028" y="153"/>
                  </a:cubicBezTo>
                  <a:cubicBezTo>
                    <a:pt x="1028" y="160"/>
                    <a:pt x="1028" y="160"/>
                    <a:pt x="1028" y="160"/>
                  </a:cubicBezTo>
                  <a:cubicBezTo>
                    <a:pt x="1028" y="178"/>
                    <a:pt x="1032" y="193"/>
                    <a:pt x="1039" y="206"/>
                  </a:cubicBezTo>
                  <a:cubicBezTo>
                    <a:pt x="1230" y="206"/>
                    <a:pt x="1230" y="206"/>
                    <a:pt x="1230" y="206"/>
                  </a:cubicBezTo>
                  <a:cubicBezTo>
                    <a:pt x="1237" y="193"/>
                    <a:pt x="1241" y="178"/>
                    <a:pt x="1241" y="160"/>
                  </a:cubicBezTo>
                  <a:cubicBezTo>
                    <a:pt x="1241" y="153"/>
                    <a:pt x="1241" y="153"/>
                    <a:pt x="1241" y="153"/>
                  </a:cubicBezTo>
                  <a:cubicBezTo>
                    <a:pt x="1241" y="92"/>
                    <a:pt x="1190" y="64"/>
                    <a:pt x="1134" y="64"/>
                  </a:cubicBezTo>
                  <a:cubicBezTo>
                    <a:pt x="1096" y="64"/>
                    <a:pt x="1060" y="77"/>
                    <a:pt x="1041" y="106"/>
                  </a:cubicBezTo>
                  <a:cubicBezTo>
                    <a:pt x="1041" y="70"/>
                    <a:pt x="1041" y="70"/>
                    <a:pt x="1041" y="70"/>
                  </a:cubicBezTo>
                  <a:cubicBezTo>
                    <a:pt x="1041" y="70"/>
                    <a:pt x="1037" y="69"/>
                    <a:pt x="1028" y="69"/>
                  </a:cubicBezTo>
                  <a:cubicBezTo>
                    <a:pt x="999" y="69"/>
                    <a:pt x="980" y="95"/>
                    <a:pt x="970" y="114"/>
                  </a:cubicBezTo>
                  <a:cubicBezTo>
                    <a:pt x="970" y="69"/>
                    <a:pt x="970" y="69"/>
                    <a:pt x="970" y="69"/>
                  </a:cubicBezTo>
                  <a:cubicBezTo>
                    <a:pt x="897" y="69"/>
                    <a:pt x="897" y="69"/>
                    <a:pt x="897" y="69"/>
                  </a:cubicBezTo>
                  <a:cubicBezTo>
                    <a:pt x="897" y="206"/>
                    <a:pt x="897" y="206"/>
                    <a:pt x="897" y="206"/>
                  </a:cubicBezTo>
                  <a:cubicBezTo>
                    <a:pt x="970" y="206"/>
                    <a:pt x="970" y="206"/>
                    <a:pt x="970" y="206"/>
                  </a:cubicBezTo>
                  <a:close/>
                  <a:moveTo>
                    <a:pt x="1327" y="206"/>
                  </a:moveTo>
                  <a:cubicBezTo>
                    <a:pt x="1327" y="146"/>
                    <a:pt x="1327" y="146"/>
                    <a:pt x="1327" y="146"/>
                  </a:cubicBezTo>
                  <a:cubicBezTo>
                    <a:pt x="1327" y="134"/>
                    <a:pt x="1330" y="120"/>
                    <a:pt x="1344" y="120"/>
                  </a:cubicBezTo>
                  <a:cubicBezTo>
                    <a:pt x="1358" y="120"/>
                    <a:pt x="1361" y="134"/>
                    <a:pt x="1361" y="146"/>
                  </a:cubicBezTo>
                  <a:cubicBezTo>
                    <a:pt x="1361" y="193"/>
                    <a:pt x="1361" y="193"/>
                    <a:pt x="1361" y="193"/>
                  </a:cubicBezTo>
                  <a:cubicBezTo>
                    <a:pt x="1361" y="197"/>
                    <a:pt x="1362" y="201"/>
                    <a:pt x="1363" y="206"/>
                  </a:cubicBezTo>
                  <a:cubicBezTo>
                    <a:pt x="1547" y="206"/>
                    <a:pt x="1547" y="206"/>
                    <a:pt x="1547" y="206"/>
                  </a:cubicBezTo>
                  <a:cubicBezTo>
                    <a:pt x="1547" y="69"/>
                    <a:pt x="1547" y="69"/>
                    <a:pt x="1547" y="69"/>
                  </a:cubicBezTo>
                  <a:cubicBezTo>
                    <a:pt x="1470" y="69"/>
                    <a:pt x="1470" y="69"/>
                    <a:pt x="1470" y="69"/>
                  </a:cubicBezTo>
                  <a:cubicBezTo>
                    <a:pt x="1470" y="195"/>
                    <a:pt x="1470" y="195"/>
                    <a:pt x="1470" y="195"/>
                  </a:cubicBezTo>
                  <a:cubicBezTo>
                    <a:pt x="1451" y="195"/>
                    <a:pt x="1451" y="195"/>
                    <a:pt x="1451" y="195"/>
                  </a:cubicBezTo>
                  <a:cubicBezTo>
                    <a:pt x="1446" y="195"/>
                    <a:pt x="1439" y="190"/>
                    <a:pt x="1439" y="182"/>
                  </a:cubicBezTo>
                  <a:cubicBezTo>
                    <a:pt x="1439" y="121"/>
                    <a:pt x="1439" y="121"/>
                    <a:pt x="1439" y="121"/>
                  </a:cubicBezTo>
                  <a:cubicBezTo>
                    <a:pt x="1439" y="86"/>
                    <a:pt x="1408" y="64"/>
                    <a:pt x="1382" y="64"/>
                  </a:cubicBezTo>
                  <a:cubicBezTo>
                    <a:pt x="1360" y="64"/>
                    <a:pt x="1341" y="76"/>
                    <a:pt x="1327" y="104"/>
                  </a:cubicBezTo>
                  <a:cubicBezTo>
                    <a:pt x="1327" y="69"/>
                    <a:pt x="1327" y="69"/>
                    <a:pt x="1327" y="69"/>
                  </a:cubicBezTo>
                  <a:cubicBezTo>
                    <a:pt x="1254" y="69"/>
                    <a:pt x="1254" y="69"/>
                    <a:pt x="1254" y="69"/>
                  </a:cubicBezTo>
                  <a:cubicBezTo>
                    <a:pt x="1254" y="206"/>
                    <a:pt x="1254" y="206"/>
                    <a:pt x="1254" y="206"/>
                  </a:cubicBezTo>
                  <a:cubicBezTo>
                    <a:pt x="1327" y="206"/>
                    <a:pt x="1327" y="206"/>
                    <a:pt x="1327" y="206"/>
                  </a:cubicBezTo>
                  <a:close/>
                  <a:moveTo>
                    <a:pt x="1733" y="206"/>
                  </a:moveTo>
                  <a:cubicBezTo>
                    <a:pt x="1733" y="188"/>
                    <a:pt x="1733" y="188"/>
                    <a:pt x="1733" y="188"/>
                  </a:cubicBezTo>
                  <a:cubicBezTo>
                    <a:pt x="1733" y="188"/>
                    <a:pt x="1718" y="197"/>
                    <a:pt x="1696" y="197"/>
                  </a:cubicBezTo>
                  <a:cubicBezTo>
                    <a:pt x="1674" y="197"/>
                    <a:pt x="1651" y="188"/>
                    <a:pt x="1651" y="156"/>
                  </a:cubicBezTo>
                  <a:cubicBezTo>
                    <a:pt x="1651" y="123"/>
                    <a:pt x="1678" y="114"/>
                    <a:pt x="1694" y="114"/>
                  </a:cubicBezTo>
                  <a:cubicBezTo>
                    <a:pt x="1710" y="114"/>
                    <a:pt x="1733" y="123"/>
                    <a:pt x="1733" y="123"/>
                  </a:cubicBezTo>
                  <a:cubicBezTo>
                    <a:pt x="1733" y="73"/>
                    <a:pt x="1733" y="73"/>
                    <a:pt x="1733" y="73"/>
                  </a:cubicBezTo>
                  <a:cubicBezTo>
                    <a:pt x="1733" y="73"/>
                    <a:pt x="1714" y="64"/>
                    <a:pt x="1672" y="64"/>
                  </a:cubicBezTo>
                  <a:cubicBezTo>
                    <a:pt x="1574" y="64"/>
                    <a:pt x="1559" y="119"/>
                    <a:pt x="1559" y="156"/>
                  </a:cubicBezTo>
                  <a:cubicBezTo>
                    <a:pt x="1559" y="171"/>
                    <a:pt x="1561" y="189"/>
                    <a:pt x="1571" y="206"/>
                  </a:cubicBezTo>
                  <a:cubicBezTo>
                    <a:pt x="1733" y="206"/>
                    <a:pt x="1733" y="206"/>
                    <a:pt x="1733" y="206"/>
                  </a:cubicBezTo>
                  <a:close/>
                  <a:moveTo>
                    <a:pt x="1470" y="51"/>
                  </a:moveTo>
                  <a:cubicBezTo>
                    <a:pt x="1470" y="1"/>
                    <a:pt x="1470" y="1"/>
                    <a:pt x="1470" y="1"/>
                  </a:cubicBezTo>
                  <a:cubicBezTo>
                    <a:pt x="1547" y="1"/>
                    <a:pt x="1547" y="1"/>
                    <a:pt x="1547" y="1"/>
                  </a:cubicBezTo>
                  <a:cubicBezTo>
                    <a:pt x="1547" y="51"/>
                    <a:pt x="1547" y="51"/>
                    <a:pt x="1547" y="51"/>
                  </a:cubicBezTo>
                  <a:cubicBezTo>
                    <a:pt x="1470" y="51"/>
                    <a:pt x="1470" y="51"/>
                    <a:pt x="1470" y="51"/>
                  </a:cubicBezTo>
                  <a:close/>
                  <a:moveTo>
                    <a:pt x="602" y="196"/>
                  </a:moveTo>
                  <a:cubicBezTo>
                    <a:pt x="591" y="196"/>
                    <a:pt x="576" y="192"/>
                    <a:pt x="576" y="155"/>
                  </a:cubicBezTo>
                  <a:cubicBezTo>
                    <a:pt x="576" y="118"/>
                    <a:pt x="591" y="114"/>
                    <a:pt x="602" y="114"/>
                  </a:cubicBezTo>
                  <a:cubicBezTo>
                    <a:pt x="613" y="114"/>
                    <a:pt x="627" y="118"/>
                    <a:pt x="627" y="155"/>
                  </a:cubicBezTo>
                  <a:cubicBezTo>
                    <a:pt x="627" y="192"/>
                    <a:pt x="613" y="196"/>
                    <a:pt x="602" y="196"/>
                  </a:cubicBezTo>
                  <a:close/>
                  <a:moveTo>
                    <a:pt x="386" y="145"/>
                  </a:moveTo>
                  <a:cubicBezTo>
                    <a:pt x="388" y="118"/>
                    <a:pt x="402" y="110"/>
                    <a:pt x="413" y="110"/>
                  </a:cubicBezTo>
                  <a:cubicBezTo>
                    <a:pt x="424" y="110"/>
                    <a:pt x="438" y="118"/>
                    <a:pt x="441" y="145"/>
                  </a:cubicBezTo>
                  <a:cubicBezTo>
                    <a:pt x="386" y="145"/>
                    <a:pt x="386" y="145"/>
                    <a:pt x="386" y="145"/>
                  </a:cubicBezTo>
                  <a:close/>
                  <a:moveTo>
                    <a:pt x="1133" y="196"/>
                  </a:moveTo>
                  <a:cubicBezTo>
                    <a:pt x="1122" y="196"/>
                    <a:pt x="1108" y="192"/>
                    <a:pt x="1108" y="155"/>
                  </a:cubicBezTo>
                  <a:cubicBezTo>
                    <a:pt x="1108" y="118"/>
                    <a:pt x="1122" y="114"/>
                    <a:pt x="1133" y="114"/>
                  </a:cubicBezTo>
                  <a:cubicBezTo>
                    <a:pt x="1144" y="114"/>
                    <a:pt x="1159" y="118"/>
                    <a:pt x="1159" y="155"/>
                  </a:cubicBezTo>
                  <a:cubicBezTo>
                    <a:pt x="1159" y="192"/>
                    <a:pt x="1144" y="196"/>
                    <a:pt x="1133" y="196"/>
                  </a:cubicBez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33"/>
              <a:endParaRPr lang="en-US">
                <a:solidFill>
                  <a:srgbClr val="717074"/>
                </a:solidFill>
              </a:endParaRPr>
            </a:p>
          </p:txBody>
        </p:sp>
      </p:grpSp>
      <p:pic>
        <p:nvPicPr>
          <p:cNvPr id="5131" name="Picture 11" descr="http://upload.wikimedia.org/wikipedia/en/thumb/4/45/McKesson_Corporation_logo.svg/500px-McKesson_Corporation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434" y="4223241"/>
            <a:ext cx="2195503" cy="54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en/thumb/a/aa/China_Telecom_Logo.svg/500px-China_Telecom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84" y="2830522"/>
            <a:ext cx="1597778" cy="53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mpaskin\Desktop\200px-NTT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758" y="3938305"/>
            <a:ext cx="739691" cy="9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9</a:t>
            </a:fld>
            <a:endParaRPr lang="en-US"/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21" y="5272942"/>
            <a:ext cx="1909251" cy="72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07" y="4797773"/>
            <a:ext cx="735276" cy="388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0093" y="3490414"/>
            <a:ext cx="2072737" cy="951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3427" y="5712069"/>
            <a:ext cx="2468778" cy="13140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2204" y="5393207"/>
            <a:ext cx="1966814" cy="7963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3063" y="2657105"/>
            <a:ext cx="1526712" cy="4392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2037" y="6005841"/>
            <a:ext cx="987743" cy="68154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5529" y="4884379"/>
            <a:ext cx="1479535" cy="57455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3828" y="4641581"/>
            <a:ext cx="956447" cy="98461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96886" y="2433429"/>
            <a:ext cx="1105189" cy="72571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05192" y="3458941"/>
            <a:ext cx="1681415" cy="50550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39226" y="4263739"/>
            <a:ext cx="1755184" cy="30838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2772854" y="2627136"/>
            <a:ext cx="1220421" cy="1220736"/>
            <a:chOff x="5124562" y="1276955"/>
            <a:chExt cx="915554" cy="915552"/>
          </a:xfrm>
        </p:grpSpPr>
        <p:sp>
          <p:nvSpPr>
            <p:cNvPr id="72" name="Oval 71"/>
            <p:cNvSpPr/>
            <p:nvPr/>
          </p:nvSpPr>
          <p:spPr>
            <a:xfrm>
              <a:off x="5124562" y="1276955"/>
              <a:ext cx="915554" cy="915552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73" name="Group 5"/>
            <p:cNvGrpSpPr>
              <a:grpSpLocks noChangeAspect="1"/>
            </p:cNvGrpSpPr>
            <p:nvPr/>
          </p:nvGrpSpPr>
          <p:grpSpPr bwMode="auto">
            <a:xfrm>
              <a:off x="5312804" y="1466432"/>
              <a:ext cx="540657" cy="492706"/>
              <a:chOff x="851" y="-230"/>
              <a:chExt cx="4059" cy="3699"/>
            </a:xfrm>
            <a:effectLst>
              <a:outerShdw blurRad="38100" dist="254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ectangle 6"/>
              <p:cNvSpPr>
                <a:spLocks noChangeArrowheads="1"/>
              </p:cNvSpPr>
              <p:nvPr/>
            </p:nvSpPr>
            <p:spPr bwMode="auto">
              <a:xfrm>
                <a:off x="1359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5" name="Rectangle 7"/>
              <p:cNvSpPr>
                <a:spLocks noChangeArrowheads="1"/>
              </p:cNvSpPr>
              <p:nvPr/>
            </p:nvSpPr>
            <p:spPr bwMode="auto">
              <a:xfrm>
                <a:off x="2203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6" name="Rectangle 8"/>
              <p:cNvSpPr>
                <a:spLocks noChangeArrowheads="1"/>
              </p:cNvSpPr>
              <p:nvPr/>
            </p:nvSpPr>
            <p:spPr bwMode="auto">
              <a:xfrm>
                <a:off x="3048" y="1081"/>
                <a:ext cx="511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7" name="Rectangle 9"/>
              <p:cNvSpPr>
                <a:spLocks noChangeArrowheads="1"/>
              </p:cNvSpPr>
              <p:nvPr/>
            </p:nvSpPr>
            <p:spPr bwMode="auto">
              <a:xfrm>
                <a:off x="3892" y="1081"/>
                <a:ext cx="510" cy="1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8" name="Rectangle 10"/>
              <p:cNvSpPr>
                <a:spLocks noChangeArrowheads="1"/>
              </p:cNvSpPr>
              <p:nvPr/>
            </p:nvSpPr>
            <p:spPr bwMode="auto">
              <a:xfrm>
                <a:off x="1059" y="760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9" name="Rectangle 11"/>
              <p:cNvSpPr>
                <a:spLocks noChangeArrowheads="1"/>
              </p:cNvSpPr>
              <p:nvPr/>
            </p:nvSpPr>
            <p:spPr bwMode="auto">
              <a:xfrm>
                <a:off x="1059" y="2789"/>
                <a:ext cx="3643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80" name="Rectangle 12"/>
              <p:cNvSpPr>
                <a:spLocks noChangeArrowheads="1"/>
              </p:cNvSpPr>
              <p:nvPr/>
            </p:nvSpPr>
            <p:spPr bwMode="auto">
              <a:xfrm>
                <a:off x="851" y="3124"/>
                <a:ext cx="4059" cy="3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81" name="Freeform 13"/>
              <p:cNvSpPr>
                <a:spLocks noEditPoints="1"/>
              </p:cNvSpPr>
              <p:nvPr/>
            </p:nvSpPr>
            <p:spPr bwMode="auto">
              <a:xfrm>
                <a:off x="1059" y="-230"/>
                <a:ext cx="3643" cy="827"/>
              </a:xfrm>
              <a:custGeom>
                <a:avLst/>
                <a:gdLst>
                  <a:gd name="T0" fmla="*/ 771 w 1542"/>
                  <a:gd name="T1" fmla="*/ 0 h 350"/>
                  <a:gd name="T2" fmla="*/ 0 w 1542"/>
                  <a:gd name="T3" fmla="*/ 350 h 350"/>
                  <a:gd name="T4" fmla="*/ 1542 w 1542"/>
                  <a:gd name="T5" fmla="*/ 350 h 350"/>
                  <a:gd name="T6" fmla="*/ 771 w 1542"/>
                  <a:gd name="T7" fmla="*/ 0 h 350"/>
                  <a:gd name="T8" fmla="*/ 771 w 1542"/>
                  <a:gd name="T9" fmla="*/ 251 h 350"/>
                  <a:gd name="T10" fmla="*/ 698 w 1542"/>
                  <a:gd name="T11" fmla="*/ 178 h 350"/>
                  <a:gd name="T12" fmla="*/ 771 w 1542"/>
                  <a:gd name="T13" fmla="*/ 104 h 350"/>
                  <a:gd name="T14" fmla="*/ 844 w 1542"/>
                  <a:gd name="T15" fmla="*/ 178 h 350"/>
                  <a:gd name="T16" fmla="*/ 771 w 1542"/>
                  <a:gd name="T17" fmla="*/ 25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0">
                    <a:moveTo>
                      <a:pt x="771" y="0"/>
                    </a:moveTo>
                    <a:cubicBezTo>
                      <a:pt x="0" y="350"/>
                      <a:pt x="0" y="350"/>
                      <a:pt x="0" y="350"/>
                    </a:cubicBezTo>
                    <a:cubicBezTo>
                      <a:pt x="1542" y="350"/>
                      <a:pt x="1542" y="350"/>
                      <a:pt x="1542" y="350"/>
                    </a:cubicBezTo>
                    <a:lnTo>
                      <a:pt x="771" y="0"/>
                    </a:lnTo>
                    <a:close/>
                    <a:moveTo>
                      <a:pt x="771" y="251"/>
                    </a:moveTo>
                    <a:cubicBezTo>
                      <a:pt x="730" y="251"/>
                      <a:pt x="698" y="218"/>
                      <a:pt x="698" y="178"/>
                    </a:cubicBezTo>
                    <a:cubicBezTo>
                      <a:pt x="698" y="137"/>
                      <a:pt x="730" y="104"/>
                      <a:pt x="771" y="104"/>
                    </a:cubicBezTo>
                    <a:cubicBezTo>
                      <a:pt x="811" y="104"/>
                      <a:pt x="844" y="137"/>
                      <a:pt x="844" y="178"/>
                    </a:cubicBezTo>
                    <a:cubicBezTo>
                      <a:pt x="844" y="218"/>
                      <a:pt x="811" y="251"/>
                      <a:pt x="771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33"/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20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Mware_white_16x9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PMS130">
      <a:srgbClr val="FDB813"/>
    </a:custClr>
    <a:custClr name="PMS144">
      <a:srgbClr val="F8981D"/>
    </a:custClr>
    <a:custClr name="PMS180">
      <a:srgbClr val="D9541E"/>
    </a:custClr>
    <a:custClr name="PMS1807">
      <a:srgbClr val="9E3039"/>
    </a:custClr>
    <a:custClr name="PMS195">
      <a:srgbClr val="820024"/>
    </a:custClr>
    <a:custClr name="PMS174">
      <a:srgbClr val="9A3B26"/>
    </a:custClr>
    <a:custClr name="PMS7519">
      <a:srgbClr val="574319"/>
    </a:custClr>
    <a:custClr name="PMS654">
      <a:srgbClr val="003D79"/>
    </a:custClr>
  </a:custClrLst>
</a:theme>
</file>

<file path=ppt/theme/theme2.xml><?xml version="1.0" encoding="utf-8"?>
<a:theme xmlns:a="http://schemas.openxmlformats.org/drawingml/2006/main" name="1_VMware_white_16x9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PMS130">
      <a:srgbClr val="FDB813"/>
    </a:custClr>
    <a:custClr name="PMS144">
      <a:srgbClr val="F8981D"/>
    </a:custClr>
    <a:custClr name="PMS180">
      <a:srgbClr val="D9541E"/>
    </a:custClr>
    <a:custClr name="PMS1807">
      <a:srgbClr val="9E3039"/>
    </a:custClr>
    <a:custClr name="PMS195">
      <a:srgbClr val="820024"/>
    </a:custClr>
    <a:custClr name="PMS174">
      <a:srgbClr val="9A3B26"/>
    </a:custClr>
    <a:custClr name="PMS7519">
      <a:srgbClr val="574319"/>
    </a:custClr>
    <a:custClr name="PMS654">
      <a:srgbClr val="003D79"/>
    </a:custClr>
  </a:custClrLst>
</a:theme>
</file>

<file path=ppt/theme/theme3.xml><?xml version="1.0" encoding="utf-8"?>
<a:theme xmlns:a="http://schemas.openxmlformats.org/drawingml/2006/main" name="2_VMware_white_16x9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PMS130">
      <a:srgbClr val="FDB813"/>
    </a:custClr>
    <a:custClr name="PMS144">
      <a:srgbClr val="F8981D"/>
    </a:custClr>
    <a:custClr name="PMS180">
      <a:srgbClr val="D9541E"/>
    </a:custClr>
    <a:custClr name="PMS1807">
      <a:srgbClr val="9E3039"/>
    </a:custClr>
    <a:custClr name="PMS195">
      <a:srgbClr val="820024"/>
    </a:custClr>
    <a:custClr name="PMS174">
      <a:srgbClr val="9A3B26"/>
    </a:custClr>
    <a:custClr name="PMS7519">
      <a:srgbClr val="574319"/>
    </a:custClr>
    <a:custClr name="PMS654">
      <a:srgbClr val="003D79"/>
    </a:custClr>
  </a:custClrLst>
</a:theme>
</file>

<file path=ppt/theme/theme4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VMware_white_16x9.potx</Template>
  <TotalTime>0</TotalTime>
  <Words>1560</Words>
  <Application>Microsoft Macintosh PowerPoint</Application>
  <PresentationFormat>Custom</PresentationFormat>
  <Paragraphs>610</Paragraphs>
  <Slides>47</Slides>
  <Notes>46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VMware_white_16x9</vt:lpstr>
      <vt:lpstr>1_VMware_white_16x9</vt:lpstr>
      <vt:lpstr>2_VMware_white_16x9</vt:lpstr>
      <vt:lpstr>think-cell Slide</vt:lpstr>
      <vt:lpstr>VMware NSX Network virtualization platform for SDDC</vt:lpstr>
      <vt:lpstr>Enterprise business leaders want their IT to be like Amazon</vt:lpstr>
      <vt:lpstr>What is a Software Defined Data Center (SDDC)?</vt:lpstr>
      <vt:lpstr>The approach taken by the most agile &amp; efficient data centers is SDDC</vt:lpstr>
      <vt:lpstr>The Choice for “New IT” –  SDDC or HDDC</vt:lpstr>
      <vt:lpstr>SDDC Within, Between and Across Data Centers</vt:lpstr>
      <vt:lpstr>Taking what we have learned….</vt:lpstr>
      <vt:lpstr>To deliver a Software Defined Data Center approach</vt:lpstr>
      <vt:lpstr>VMware NSX Momentum: Customer Snapshot</vt:lpstr>
      <vt:lpstr>Understanding Network Virtualization</vt:lpstr>
      <vt:lpstr>Evolution of Data Centers </vt:lpstr>
      <vt:lpstr>Evolution of Data Centers </vt:lpstr>
      <vt:lpstr>Evolution of Data Centers </vt:lpstr>
      <vt:lpstr>Server and Network Virtualization Analogy  </vt:lpstr>
      <vt:lpstr>Network Capacity…</vt:lpstr>
      <vt:lpstr>Compute Capacity….</vt:lpstr>
      <vt:lpstr>Data Center Virtualization Layer…</vt:lpstr>
      <vt:lpstr>A “Network Hypervisor”</vt:lpstr>
      <vt:lpstr>The Operational Model of a VM for the Networking</vt:lpstr>
      <vt:lpstr>NSX is AGNOSTIC to Underlay Network Topology or HW</vt:lpstr>
      <vt:lpstr>PowerPoint Presentation</vt:lpstr>
      <vt:lpstr>Resulting Software Defined Data Center Deployed</vt:lpstr>
      <vt:lpstr>A Virtual Network?</vt:lpstr>
      <vt:lpstr>A Virtual Network?</vt:lpstr>
      <vt:lpstr>Non-Disruptive Deployment</vt:lpstr>
      <vt:lpstr>Programmatically Provisioned</vt:lpstr>
      <vt:lpstr>Services Distributed to the Virtual Switch</vt:lpstr>
      <vt:lpstr>Native Isolation</vt:lpstr>
      <vt:lpstr>Support for Physical Workloads and VLANs</vt:lpstr>
      <vt:lpstr>Support for Physical Workloads and VLANs</vt:lpstr>
      <vt:lpstr>Non-Disruptive Deployment</vt:lpstr>
      <vt:lpstr>The Power of Distributed Network &amp; Security Services &amp; Policies</vt:lpstr>
      <vt:lpstr>Applying the Magic – A Killer Application of SDDC</vt:lpstr>
      <vt:lpstr>Problem: Data Center Network Security</vt:lpstr>
      <vt:lpstr>Solution: Leverage SDDC Approach for Micro-Segmentation</vt:lpstr>
      <vt:lpstr>There is a BIG difference…</vt:lpstr>
      <vt:lpstr>NSX Distributed Firewalling Performance</vt:lpstr>
      <vt:lpstr>NSX Distributed Firewalling Performance</vt:lpstr>
      <vt:lpstr>SDDC Platform – Native Security Capabilities </vt:lpstr>
      <vt:lpstr>PowerPoint Presentation</vt:lpstr>
      <vt:lpstr>Advanced Services Insertion –  Example: Palo Alto Networks NGFW</vt:lpstr>
      <vt:lpstr>Automated Security in a Software-Defined Data Center Data Center Micro-Segmentation</vt:lpstr>
      <vt:lpstr>Automated Security in a Software-Defined Data Center Data Center Micro-Segmentation</vt:lpstr>
      <vt:lpstr>Automated Security in a Software Defined Data Center Quarantine Vulnerable Systems until Remediated</vt:lpstr>
      <vt:lpstr>VMware NSX is the platform – extensive 3rd-party integrations</vt:lpstr>
      <vt:lpstr>More information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2013-12-13T12:14:49Z</dcterms:created>
  <dcterms:modified xsi:type="dcterms:W3CDTF">2015-10-01T07:40:52Z</dcterms:modified>
</cp:coreProperties>
</file>