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0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06" r:id="rId5"/>
    <p:sldMasterId id="2147483708" r:id="rId6"/>
    <p:sldMasterId id="2147483710" r:id="rId7"/>
    <p:sldMasterId id="2147483714" r:id="rId8"/>
    <p:sldMasterId id="2147483734" r:id="rId9"/>
    <p:sldMasterId id="2147483767" r:id="rId10"/>
    <p:sldMasterId id="2147483775" r:id="rId11"/>
    <p:sldMasterId id="2147483831" r:id="rId12"/>
    <p:sldMasterId id="2147483871" r:id="rId13"/>
    <p:sldMasterId id="2147483884" r:id="rId14"/>
  </p:sldMasterIdLst>
  <p:notesMasterIdLst>
    <p:notesMasterId r:id="rId28"/>
  </p:notesMasterIdLst>
  <p:sldIdLst>
    <p:sldId id="607" r:id="rId15"/>
    <p:sldId id="605" r:id="rId16"/>
    <p:sldId id="608" r:id="rId17"/>
    <p:sldId id="563" r:id="rId18"/>
    <p:sldId id="616" r:id="rId19"/>
    <p:sldId id="508" r:id="rId20"/>
    <p:sldId id="609" r:id="rId21"/>
    <p:sldId id="618" r:id="rId22"/>
    <p:sldId id="619" r:id="rId23"/>
    <p:sldId id="612" r:id="rId24"/>
    <p:sldId id="620" r:id="rId25"/>
    <p:sldId id="617" r:id="rId26"/>
    <p:sldId id="61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383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grinko" initials="z" lastIdx="1" clrIdx="0"/>
  <p:cmAuthor id="1" name="Jason Benlevi" initials="b" lastIdx="5" clrIdx="1"/>
  <p:cmAuthor id="2" name="David Nix" initials="dn" lastIdx="1" clrIdx="2"/>
  <p:cmAuthor id="3" name="Garg, Ajay" initials="G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3CB23"/>
    <a:srgbClr val="000000"/>
    <a:srgbClr val="263953"/>
    <a:srgbClr val="2D832D"/>
    <a:srgbClr val="99CC00"/>
    <a:srgbClr val="0860A8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3" autoAdjust="0"/>
    <p:restoredTop sz="68223" autoAdjust="0"/>
  </p:normalViewPr>
  <p:slideViewPr>
    <p:cSldViewPr snapToGrid="0">
      <p:cViewPr varScale="1">
        <p:scale>
          <a:sx n="47" d="100"/>
          <a:sy n="47" d="100"/>
        </p:scale>
        <p:origin x="1878" y="48"/>
      </p:cViewPr>
      <p:guideLst>
        <p:guide orient="horz" pos="2160"/>
        <p:guide orient="horz" pos="33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FA70D-EAFF-4A2F-87DD-92DC137479D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E79F4-3F18-4A90-BB66-1D9B1247400B}" type="pres">
      <dgm:prSet presAssocID="{99EFA70D-EAFF-4A2F-87DD-92DC137479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E4D733A-05D7-4C38-B03A-22AA5DD414A3}" type="presOf" srcId="{99EFA70D-EAFF-4A2F-87DD-92DC137479DB}" destId="{51BE79F4-3F18-4A90-BB66-1D9B1247400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220B0E-6773-48E2-93E5-7B781C2767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Cred ca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slide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puteti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vedea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prezentarile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despre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Data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Centere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</a:t>
            </a:r>
            <a:r>
              <a:rPr lang="ro-R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Oricine este implicat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acest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ro-R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business stie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ca </a:t>
            </a:r>
            <a:r>
              <a:rPr lang="ro-R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este o piață în tranziție rapidă. De la explozia conceptului de public si private Cloud, pana la virtualizare și securitate, orchestrație și provisioning, Intel și o serie de alte companii s-au implicat pentru a redefini ceea ce un este un centru de date și cum funcționează el.</a:t>
            </a:r>
            <a:br>
              <a:rPr lang="ro-R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Mai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multe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date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inseamna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si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marirea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capacitatii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de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procesare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a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lor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.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Aceasta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procesare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se face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uneori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prin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aplicatii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noi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care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stau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pe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echipamente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noi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. De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aici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si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nevoia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unor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tool-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uri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software de management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si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administrare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a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resurselor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 </a:t>
            </a:r>
            <a:r>
              <a:rPr lang="en-US" sz="1200" b="0" i="0" u="none" strike="noStrike" kern="1200" cap="none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existente</a:t>
            </a:r>
            <a:r>
              <a:rPr lang="en-US" sz="1200" b="0" i="0" u="none" strike="noStrike" kern="1200" cap="none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  <a:sym typeface="Arial"/>
              </a:rPr>
              <a:t>.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r>
              <a:rPr lang="en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179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Intel s-a implicat activ in dezvoltarea conceptului de SDI – Software Defined Infrastructure. Viziunea Intel despre Software Defined Infrastructure este una a redefinirii centrelor de date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prin</a:t>
            </a:r>
            <a:r>
              <a:rPr lang="ro-RO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optimizarea proceselor, cresterea vitezei de deployment a aplicatiilor și alocarea dinamica a resurselor bazate pe cerințele acestora.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Totul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se traduce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cât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 rapid se pot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lansa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productie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serverele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aplicatiile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software,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cât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 bine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sunt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utilizate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resursele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sistem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pentru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functionare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optima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acestuia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Conceptul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 SDI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inseamna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transformarea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celor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3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componente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fizice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serverele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storage-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reteaua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)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intr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singur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pool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resurse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virtuale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alocate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intr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-un mod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dinamic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diferitelor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aplicatii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Softul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devenit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mult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mai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important in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comparatie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cu hardware-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Agilitatea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performanta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eficienta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sunt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cheia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unui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Data Center modern.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20B0E-6773-48E2-93E5-7B781C2767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9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20B0E-6773-48E2-93E5-7B781C2767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0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20B0E-6773-48E2-93E5-7B781C2767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8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20B0E-6773-48E2-93E5-7B781C27673C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6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Real-time Visibility and Controls for IT Assets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Getting to the systems is critical when issues happen. The Intel Virtual Gateway improves response time using proven OOB functionality that provides a remote console quickly using existing functionality previously integrated into hardware. Further Intel Virtual Gateway offers control capability that allows for systems to shutdown remotely. 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Consolidated Central Access to racks/blades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Access to a system console for maintenance or error resolution is easer then ever using virtual Gateway because it supports standard protocols that enable remote sessions and its centralized management interface / API for easy integration and administration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Full Device Coverage with Combined OOB and IB Access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Virtual Gateway is an efficient solution that’s flexible adapting to what the server community can support. This offers the administrator choices of what remote control capability to use. 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Cross OEM Vendors Support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(HP, IBM, Dell, Fujitsu, Lenovo, Sun, and etc.)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b="1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SDK for Easy ISV Solution Integration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Virtual KVM is an integral element that can fold into other solutions enhancing time to market, and support speed for any software provider looking to enter the market quickly. </a:t>
            </a:r>
          </a:p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cs typeface="Arial" charset="0"/>
            </a:endParaRPr>
          </a:p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The API supports flexibility and sound linkages between components while allowing innovation.</a:t>
            </a:r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20B0E-6773-48E2-93E5-7B781C2767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5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220B0E-6773-48E2-93E5-7B781C2767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1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5844">
              <a:defRPr/>
            </a:pPr>
            <a:r>
              <a:rPr lang="en-US" b="1" dirty="0" smtClean="0"/>
              <a:t>SPEAKER NOTES: </a:t>
            </a:r>
            <a:endParaRPr lang="en-US" dirty="0" smtClean="0"/>
          </a:p>
          <a:p>
            <a:r>
              <a:rPr lang="en-US" dirty="0" smtClean="0"/>
              <a:t>This foil</a:t>
            </a:r>
            <a:r>
              <a:rPr lang="en-US" baseline="0" dirty="0" smtClean="0"/>
              <a:t> shows the existing customers who are using DCM in their SW stack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5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wpr_rgb_300dpi_tra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25" y="5289550"/>
            <a:ext cx="8858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46325" y="3504882"/>
            <a:ext cx="6265863" cy="492443"/>
          </a:xfrm>
        </p:spPr>
        <p:txBody>
          <a:bodyPr anchor="b">
            <a:spAutoFit/>
          </a:bodyPr>
          <a:lstStyle>
            <a:lvl1pPr algn="r">
              <a:defRPr sz="3200" b="0"/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35475" y="4211638"/>
            <a:ext cx="4179888" cy="304800"/>
          </a:xfrm>
        </p:spPr>
        <p:txBody>
          <a:bodyPr wrap="none">
            <a:spAutoFit/>
          </a:bodyPr>
          <a:lstStyle>
            <a:lvl1pPr algn="r">
              <a:spcBef>
                <a:spcPct val="25000"/>
              </a:spcBef>
              <a:defRPr sz="20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92100"/>
            <a:ext cx="8283575" cy="889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371600"/>
            <a:ext cx="4065588" cy="43481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065587" cy="43481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92100"/>
            <a:ext cx="8283575" cy="889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5450" y="1371600"/>
            <a:ext cx="8283575" cy="4348163"/>
          </a:xfrm>
        </p:spPr>
        <p:txBody>
          <a:bodyPr/>
          <a:lstStyle/>
          <a:p>
            <a:pPr lvl="0"/>
            <a:r>
              <a:rPr lang="en-US" altLang="zh-CN" noProof="0" dirty="0" smtClean="0"/>
              <a:t>Click icon to add table</a:t>
            </a:r>
            <a:endParaRPr lang="zh-CN" altLang="en-US" noProof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01206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501206"/>
            <a:r>
              <a:rPr lang="en-US" sz="1000" smtClean="0">
                <a:solidFill>
                  <a:prstClr val="white"/>
                </a:solidFill>
              </a:rPr>
              <a:t>Intel Confidential - Internal Use Only</a:t>
            </a: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5619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501206"/>
            <a:fld id="{D2D4D0CB-6904-4FE6-A7FC-22033CA8E491}" type="slidenum">
              <a:rPr lang="en-US" sz="1000" smtClean="0">
                <a:solidFill>
                  <a:prstClr val="white"/>
                </a:solidFill>
              </a:rPr>
              <a:pPr defTabSz="501206"/>
              <a:t>‹#›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8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5"/>
            <a:ext cx="8228012" cy="4567767"/>
          </a:xfrm>
        </p:spPr>
        <p:txBody>
          <a:bodyPr/>
          <a:lstStyle>
            <a:lvl2pPr>
              <a:spcBef>
                <a:spcPts val="8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defRPr sz="1600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61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52" y="274638"/>
            <a:ext cx="8431696" cy="9344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2" y="1381047"/>
            <a:ext cx="8050696" cy="4525963"/>
          </a:xfrm>
        </p:spPr>
        <p:txBody>
          <a:bodyPr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854075" indent="-1651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30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lIns="0" anchor="t" anchorCtr="0"/>
          <a:lstStyle>
            <a:lvl1pPr marL="0" indent="0"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</p:spPr>
        <p:txBody>
          <a:bodyPr anchor="t" anchorCtr="0"/>
          <a:lstStyle>
            <a:lvl1pPr marL="0" indent="0" algn="l">
              <a:buNone/>
              <a:defRPr sz="2000"/>
            </a:lvl1pPr>
            <a:lvl2pPr marL="456313" indent="0">
              <a:buNone/>
              <a:defRPr sz="1800"/>
            </a:lvl2pPr>
            <a:lvl3pPr marL="912624" indent="0">
              <a:buNone/>
              <a:defRPr sz="1600"/>
            </a:lvl3pPr>
            <a:lvl4pPr marL="1368933" indent="0">
              <a:buNone/>
              <a:defRPr sz="1300"/>
            </a:lvl4pPr>
            <a:lvl5pPr marL="1825248" indent="0">
              <a:buNone/>
              <a:defRPr sz="1300"/>
            </a:lvl5pPr>
            <a:lvl6pPr marL="2281552" indent="0">
              <a:buNone/>
              <a:defRPr sz="1300"/>
            </a:lvl6pPr>
            <a:lvl7pPr marL="2737860" indent="0">
              <a:buNone/>
              <a:defRPr sz="1300"/>
            </a:lvl7pPr>
            <a:lvl8pPr marL="3194167" indent="0">
              <a:buNone/>
              <a:defRPr sz="1300"/>
            </a:lvl8pPr>
            <a:lvl9pPr marL="36504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71496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44980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313" indent="0">
              <a:buNone/>
              <a:defRPr sz="2000" b="1"/>
            </a:lvl2pPr>
            <a:lvl3pPr marL="912624" indent="0">
              <a:buNone/>
              <a:defRPr sz="1800" b="1"/>
            </a:lvl3pPr>
            <a:lvl4pPr marL="1368933" indent="0">
              <a:buNone/>
              <a:defRPr sz="1600" b="1"/>
            </a:lvl4pPr>
            <a:lvl5pPr marL="1825248" indent="0">
              <a:buNone/>
              <a:defRPr sz="1600" b="1"/>
            </a:lvl5pPr>
            <a:lvl6pPr marL="2281552" indent="0">
              <a:buNone/>
              <a:defRPr sz="1600" b="1"/>
            </a:lvl6pPr>
            <a:lvl7pPr marL="2737860" indent="0">
              <a:buNone/>
              <a:defRPr sz="1600" b="1"/>
            </a:lvl7pPr>
            <a:lvl8pPr marL="3194167" indent="0">
              <a:buNone/>
              <a:defRPr sz="1600" b="1"/>
            </a:lvl8pPr>
            <a:lvl9pPr marL="36504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9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313" indent="0">
              <a:buNone/>
              <a:defRPr sz="2000" b="1"/>
            </a:lvl2pPr>
            <a:lvl3pPr marL="912624" indent="0">
              <a:buNone/>
              <a:defRPr sz="1800" b="1"/>
            </a:lvl3pPr>
            <a:lvl4pPr marL="1368933" indent="0">
              <a:buNone/>
              <a:defRPr sz="1600" b="1"/>
            </a:lvl4pPr>
            <a:lvl5pPr marL="1825248" indent="0">
              <a:buNone/>
              <a:defRPr sz="1600" b="1"/>
            </a:lvl5pPr>
            <a:lvl6pPr marL="2281552" indent="0">
              <a:buNone/>
              <a:defRPr sz="1600" b="1"/>
            </a:lvl6pPr>
            <a:lvl7pPr marL="2737860" indent="0">
              <a:buNone/>
              <a:defRPr sz="1600" b="1"/>
            </a:lvl7pPr>
            <a:lvl8pPr marL="3194167" indent="0">
              <a:buNone/>
              <a:defRPr sz="1600" b="1"/>
            </a:lvl8pPr>
            <a:lvl9pPr marL="36504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2505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59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21473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d_logo_int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0714" y="1875235"/>
            <a:ext cx="4582573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96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6657975"/>
            <a:ext cx="4083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600"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Intel Confidential, NDA Required               v1.0</a:t>
            </a:r>
            <a:endParaRPr lang="en-US" altLang="zh-CN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152" y="274638"/>
            <a:ext cx="8431696" cy="93448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2" y="1381047"/>
            <a:ext cx="8050696" cy="4525963"/>
          </a:xfrm>
        </p:spPr>
        <p:txBody>
          <a:bodyPr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854075" indent="-1651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Char char="-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30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v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0" cy="1362075"/>
          </a:xfrm>
        </p:spPr>
        <p:txBody>
          <a:bodyPr lIns="0" anchor="t" anchorCtr="0"/>
          <a:lstStyle>
            <a:lvl1pPr marL="0" indent="0"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</p:spPr>
        <p:txBody>
          <a:bodyPr anchor="t" anchorCtr="0"/>
          <a:lstStyle>
            <a:lvl1pPr marL="0" indent="0" algn="l">
              <a:buNone/>
              <a:defRPr sz="2000"/>
            </a:lvl1pPr>
            <a:lvl2pPr marL="456313" indent="0">
              <a:buNone/>
              <a:defRPr sz="1800"/>
            </a:lvl2pPr>
            <a:lvl3pPr marL="912624" indent="0">
              <a:buNone/>
              <a:defRPr sz="1600"/>
            </a:lvl3pPr>
            <a:lvl4pPr marL="1368933" indent="0">
              <a:buNone/>
              <a:defRPr sz="1300"/>
            </a:lvl4pPr>
            <a:lvl5pPr marL="1825248" indent="0">
              <a:buNone/>
              <a:defRPr sz="1300"/>
            </a:lvl5pPr>
            <a:lvl6pPr marL="2281552" indent="0">
              <a:buNone/>
              <a:defRPr sz="1300"/>
            </a:lvl6pPr>
            <a:lvl7pPr marL="2737860" indent="0">
              <a:buNone/>
              <a:defRPr sz="1300"/>
            </a:lvl7pPr>
            <a:lvl8pPr marL="3194167" indent="0">
              <a:buNone/>
              <a:defRPr sz="1300"/>
            </a:lvl8pPr>
            <a:lvl9pPr marL="365049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71496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449800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313" indent="0">
              <a:buNone/>
              <a:defRPr sz="2000" b="1"/>
            </a:lvl2pPr>
            <a:lvl3pPr marL="912624" indent="0">
              <a:buNone/>
              <a:defRPr sz="1800" b="1"/>
            </a:lvl3pPr>
            <a:lvl4pPr marL="1368933" indent="0">
              <a:buNone/>
              <a:defRPr sz="1600" b="1"/>
            </a:lvl4pPr>
            <a:lvl5pPr marL="1825248" indent="0">
              <a:buNone/>
              <a:defRPr sz="1600" b="1"/>
            </a:lvl5pPr>
            <a:lvl6pPr marL="2281552" indent="0">
              <a:buNone/>
              <a:defRPr sz="1600" b="1"/>
            </a:lvl6pPr>
            <a:lvl7pPr marL="2737860" indent="0">
              <a:buNone/>
              <a:defRPr sz="1600" b="1"/>
            </a:lvl7pPr>
            <a:lvl8pPr marL="3194167" indent="0">
              <a:buNone/>
              <a:defRPr sz="1600" b="1"/>
            </a:lvl8pPr>
            <a:lvl9pPr marL="36504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9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6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313" indent="0">
              <a:buNone/>
              <a:defRPr sz="2000" b="1"/>
            </a:lvl2pPr>
            <a:lvl3pPr marL="912624" indent="0">
              <a:buNone/>
              <a:defRPr sz="1800" b="1"/>
            </a:lvl3pPr>
            <a:lvl4pPr marL="1368933" indent="0">
              <a:buNone/>
              <a:defRPr sz="1600" b="1"/>
            </a:lvl4pPr>
            <a:lvl5pPr marL="1825248" indent="0">
              <a:buNone/>
              <a:defRPr sz="1600" b="1"/>
            </a:lvl5pPr>
            <a:lvl6pPr marL="2281552" indent="0">
              <a:buNone/>
              <a:defRPr sz="1600" b="1"/>
            </a:lvl6pPr>
            <a:lvl7pPr marL="2737860" indent="0">
              <a:buNone/>
              <a:defRPr sz="1600" b="1"/>
            </a:lvl7pPr>
            <a:lvl8pPr marL="3194167" indent="0">
              <a:buNone/>
              <a:defRPr sz="1600" b="1"/>
            </a:lvl8pPr>
            <a:lvl9pPr marL="36504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9"/>
            <a:ext cx="404177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12505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59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2147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d_logo_int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0714" y="1875235"/>
            <a:ext cx="4582573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967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VS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85120" y="1431940"/>
            <a:ext cx="7373760" cy="4694223"/>
          </a:xfrm>
        </p:spPr>
        <p:txBody>
          <a:bodyPr/>
          <a:lstStyle>
            <a:lvl1pPr marL="460375" marR="0" indent="-350838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CC63F"/>
              </a:buClr>
              <a:buSzPct val="100000"/>
              <a:buFont typeface="Arial Black" pitchFamily="34" charset="0"/>
              <a:buChar char="●"/>
              <a:tabLst/>
              <a:defRPr sz="2400" baseline="0">
                <a:latin typeface="Arial" pitchFamily="34" charset="0"/>
                <a:cs typeface="Arial" pitchFamily="34" charset="0"/>
              </a:defRPr>
            </a:lvl1pPr>
            <a:lvl2pPr marL="621792" marR="0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rgbClr val="8CC63F"/>
              </a:buClr>
              <a:buSzPct val="150000"/>
              <a:buFont typeface="Verdana"/>
              <a:buChar char="◦"/>
              <a:tabLst/>
              <a:defRPr sz="2000" baseline="0">
                <a:latin typeface="Arial" pitchFamily="34" charset="0"/>
                <a:cs typeface="Arial" pitchFamily="34" charset="0"/>
              </a:defRPr>
            </a:lvl2pPr>
            <a:lvl3pPr marL="859536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8CC63F"/>
              </a:buClr>
              <a:buSzPct val="100000"/>
              <a:buFont typeface="Wingdings 2"/>
              <a:buChar char=""/>
              <a:tabLst/>
              <a:defRPr sz="1800" baseline="0">
                <a:latin typeface="Arial" pitchFamily="34" charset="0"/>
                <a:cs typeface="Arial" pitchFamily="34" charset="0"/>
              </a:defRPr>
            </a:lvl3pPr>
            <a:lvl4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8CC63F"/>
              </a:buClr>
              <a:buSzPct val="30000"/>
              <a:buFont typeface="Wingdings 2" pitchFamily="18" charset="2"/>
              <a:buChar char=""/>
              <a:tabLst/>
              <a:defRPr sz="1600" baseline="0">
                <a:latin typeface="Arial" pitchFamily="34" charset="0"/>
                <a:cs typeface="Arial" pitchFamily="34" charset="0"/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8CC63F"/>
              </a:buClr>
              <a:buSzTx/>
              <a:buFont typeface="Wingdings 2"/>
              <a:buChar char=""/>
              <a:tabLst/>
              <a:defRPr sz="1400" baseline="0">
                <a:latin typeface="Arial" pitchFamily="34" charset="0"/>
                <a:cs typeface="Arial" pitchFamily="34" charset="0"/>
              </a:defRPr>
            </a:lvl5pPr>
            <a:lvl6pPr marL="1423988" indent="-255588">
              <a:defRPr sz="2500"/>
            </a:lvl6pPr>
            <a:lvl7pPr>
              <a:buNone/>
              <a:defRPr sz="3400"/>
            </a:lvl7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" name="Title 19"/>
          <p:cNvSpPr>
            <a:spLocks noGrp="1"/>
          </p:cNvSpPr>
          <p:nvPr>
            <p:ph type="title"/>
          </p:nvPr>
        </p:nvSpPr>
        <p:spPr>
          <a:xfrm>
            <a:off x="885121" y="395005"/>
            <a:ext cx="7373760" cy="768100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0" i="0" kern="1200" baseline="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pic>
        <p:nvPicPr>
          <p:cNvPr id="25" name="Picture 24" descr="Tag Line with Reg.png"/>
          <p:cNvPicPr>
            <a:picLocks noChangeAspect="1"/>
          </p:cNvPicPr>
          <p:nvPr userDrawn="1"/>
        </p:nvPicPr>
        <p:blipFill>
          <a:blip r:embed="rId2" cstate="print">
            <a:lum bright="-62000"/>
          </a:blip>
          <a:stretch>
            <a:fillRect/>
          </a:stretch>
        </p:blipFill>
        <p:spPr>
          <a:xfrm>
            <a:off x="7290830" y="6677799"/>
            <a:ext cx="1385605" cy="11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3_DCM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1971"/>
            <a:ext cx="8207114" cy="400110"/>
          </a:xfrm>
        </p:spPr>
        <p:txBody>
          <a:bodyPr wrap="square" anchor="ctr">
            <a:sp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6" y="3517193"/>
            <a:ext cx="5760961" cy="246221"/>
          </a:xfr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defRPr sz="20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8" name="Picture 9" descr="swpr_rgb_300dpi_tran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961" y="5474669"/>
            <a:ext cx="935340" cy="11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62417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730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4945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039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90815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bg>
      <p:bgPr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wht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81633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84301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325" y="3651250"/>
            <a:ext cx="8167688" cy="457200"/>
          </a:xfrm>
        </p:spPr>
        <p:txBody>
          <a:bodyPr anchor="b">
            <a:spAutoFit/>
          </a:bodyPr>
          <a:lstStyle>
            <a:lvl1pPr algn="r">
              <a:defRPr sz="3000">
                <a:solidFill>
                  <a:srgbClr val="0860A8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35475" y="4167188"/>
            <a:ext cx="4179888" cy="304800"/>
          </a:xfrm>
        </p:spPr>
        <p:txBody>
          <a:bodyPr wrap="none">
            <a:spAutoFit/>
          </a:bodyPr>
          <a:lstStyle>
            <a:lvl1pPr algn="r">
              <a:spcBef>
                <a:spcPct val="25000"/>
              </a:spcBef>
              <a:defRPr sz="2000">
                <a:solidFill>
                  <a:srgbClr val="0860A8"/>
                </a:solidFill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0055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5FD0A-A4B4-4FBB-922F-95FF5EB1F876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33ECE-FAF9-4F02-BD9A-BCCD96170A64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9921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85A60-EFBF-42D8-AB75-A1D7B7F8F56D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FAD73-2243-4505-B6A5-538669906D48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53889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370013"/>
            <a:ext cx="4060825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70013"/>
            <a:ext cx="4062413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78641-FA55-4264-8A6A-40B7AF72DF4D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DFC29-4D4C-4B74-95A8-1095E2E880F4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1154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F36E3C-81F5-44D6-9E09-82B493C6FF41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6D68B-AFD0-4ECA-A220-232CEC9AFDD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970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371600"/>
            <a:ext cx="4065588" cy="434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065587" cy="434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FDDD1-AD85-445A-BDE6-B83736382A80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8A7CC-19AB-4CB8-AC04-6376588C095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82949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9859A-CD70-4665-AAC8-D5A10E6B1EAB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42A24-F9F3-4A57-982C-9E1392C8AFD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91510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76E44-D903-46EB-8722-C800705CE76A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F41DE7-66D6-4B0E-B7BA-9DBD7EAA6DB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374959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8CC1F-DD71-4F8D-A8A2-C5F11DC8C838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5AC46-7F35-4056-926C-8C1BE02211E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0113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ADDDB-FE53-4C1F-A3AB-07E2B8DAF9D9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9F297-53A0-4995-B450-BA00D058ED0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6793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5750" y="292100"/>
            <a:ext cx="2068513" cy="54292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92100"/>
            <a:ext cx="6054725" cy="54292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F28C5-1BF3-4F44-B9F9-07CCFA55921D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3D41F-AE6B-4808-BE9B-D6E300964E1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944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275638" cy="889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5" y="1370013"/>
            <a:ext cx="4060825" cy="43513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70013"/>
            <a:ext cx="4062413" cy="43513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DB457-7BCA-4C7F-B315-43705DBC2002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4A0BA-FBFD-4B8F-A913-7E883050A05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871095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92100"/>
            <a:ext cx="8275638" cy="889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8625" y="1370013"/>
            <a:ext cx="4060825" cy="435133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850" y="1370013"/>
            <a:ext cx="4062413" cy="20986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850" y="3621088"/>
            <a:ext cx="4062413" cy="21002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E7F9B-C600-4A8F-9C37-9B97AA18B30D}" type="datetime1">
              <a:rPr lang="zh-CN" altLang="en-US"/>
              <a:pPr/>
              <a:t>2015/9/28</a:t>
            </a:fld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2FA50-3BE1-4BE3-B4B3-3258E9BD371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25029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8100"/>
            <a:ext cx="8258175" cy="960120"/>
          </a:xfrm>
        </p:spPr>
        <p:txBody>
          <a:bodyPr anchor="b"/>
          <a:lstStyle>
            <a:lvl1pPr>
              <a:defRPr sz="3000" b="0">
                <a:solidFill>
                  <a:schemeClr val="bg1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7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</p:spPr>
      </p:cxnSp>
      <p:pic>
        <p:nvPicPr>
          <p:cNvPr id="16" name="Picture 15" descr="dell_gray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3024" y="6226683"/>
            <a:ext cx="573025" cy="5730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501" y="6440492"/>
            <a:ext cx="260349" cy="152399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fld id="{DBD5246C-868F-410A-AE52-FE248EDADC46}" type="slidenum">
              <a:rPr lang="en-US" smtClean="0">
                <a:solidFill>
                  <a:srgbClr val="AAAAAA"/>
                </a:solidFill>
              </a:rPr>
              <a:pPr/>
              <a:t>‹#›</a:t>
            </a:fld>
            <a:endParaRPr lang="en-US" dirty="0">
              <a:solidFill>
                <a:srgbClr val="AAAAAA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950" y="6429375"/>
            <a:ext cx="1885950" cy="1524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000">
                <a:solidFill>
                  <a:schemeClr val="accent4"/>
                </a:solidFill>
                <a:latin typeface="Museo Sans For Dell" pitchFamily="2" charset="0"/>
              </a:defRPr>
            </a:lvl1pPr>
          </a:lstStyle>
          <a:p>
            <a:r>
              <a:rPr lang="en-US" b="1" i="1" dirty="0" smtClean="0">
                <a:solidFill>
                  <a:srgbClr val="AAAAAA"/>
                </a:solidFill>
              </a:rPr>
              <a:t>Confidential</a:t>
            </a:r>
            <a:endParaRPr lang="en-US" b="1" i="1" dirty="0">
              <a:solidFill>
                <a:srgbClr val="AAAA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49749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wpr_rgb_300dpi_tra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25" y="5289550"/>
            <a:ext cx="8858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46325" y="3504882"/>
            <a:ext cx="6265863" cy="492443"/>
          </a:xfrm>
        </p:spPr>
        <p:txBody>
          <a:bodyPr anchor="b">
            <a:spAutoFit/>
          </a:bodyPr>
          <a:lstStyle>
            <a:lvl1pPr algn="r">
              <a:defRPr sz="3200" b="0"/>
            </a:lvl1pPr>
          </a:lstStyle>
          <a:p>
            <a:r>
              <a:rPr lang="en-US" altLang="zh-CN" dirty="0" smtClean="0"/>
              <a:t>Click to edit Master title style</a:t>
            </a:r>
            <a:endParaRPr lang="en-US" altLang="zh-CN" dirty="0"/>
          </a:p>
        </p:txBody>
      </p:sp>
      <p:sp>
        <p:nvSpPr>
          <p:cNvPr id="1689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435475" y="4211638"/>
            <a:ext cx="4179888" cy="304800"/>
          </a:xfrm>
        </p:spPr>
        <p:txBody>
          <a:bodyPr wrap="none">
            <a:spAutoFit/>
          </a:bodyPr>
          <a:lstStyle>
            <a:lvl1pPr algn="r">
              <a:spcBef>
                <a:spcPct val="25000"/>
              </a:spcBef>
              <a:defRPr sz="2000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1286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91890"/>
            <a:ext cx="8264769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4075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098" y="2174875"/>
            <a:ext cx="4061290" cy="3736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36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6657975"/>
            <a:ext cx="4083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600"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FFFFFF"/>
                </a:solidFill>
              </a:rPr>
              <a:t>Intel Confidential, NDA Required               v1.0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80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0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1518675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450" y="1371600"/>
            <a:ext cx="4065588" cy="241296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065587" cy="241296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869769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291890"/>
            <a:ext cx="8264769" cy="1143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35113"/>
            <a:ext cx="4075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098" y="2174875"/>
            <a:ext cx="4061290" cy="3736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363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40255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87141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792321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61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57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3213304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36852377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92100"/>
            <a:ext cx="8283575" cy="889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25450" y="1371600"/>
            <a:ext cx="4065588" cy="43481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371600"/>
            <a:ext cx="4065587" cy="43481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3308506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92100"/>
            <a:ext cx="8283575" cy="889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25450" y="1371600"/>
            <a:ext cx="8283575" cy="4348163"/>
          </a:xfrm>
        </p:spPr>
        <p:txBody>
          <a:bodyPr/>
          <a:lstStyle/>
          <a:p>
            <a:pPr lvl="0"/>
            <a:r>
              <a:rPr lang="en-US" altLang="zh-CN" noProof="0" dirty="0" smtClean="0"/>
              <a:t>Click icon to add table</a:t>
            </a:r>
            <a:endParaRPr lang="zh-CN" altLang="en-US" noProof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>
                <a:solidFill>
                  <a:srgbClr val="FFFFFF"/>
                </a:solidFill>
              </a:rPr>
              <a:t>Intel Confidential, NDA Required               v1.0</a:t>
            </a:r>
          </a:p>
        </p:txBody>
      </p:sp>
    </p:spTree>
    <p:extLst>
      <p:ext uri="{BB962C8B-B14F-4D97-AF65-F5344CB8AC3E}">
        <p14:creationId xmlns:p14="http://schemas.microsoft.com/office/powerpoint/2010/main" val="2359208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Intel Confidential, NDA Required               v1.0</a:t>
            </a:r>
            <a:endParaRPr lang="en-US" altLang="zh-CN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83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>
      <p:bgPr>
        <a:solidFill>
          <a:srgbClr val="007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ll to win typ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416" r="-4238" b="23392"/>
          <a:stretch/>
        </p:blipFill>
        <p:spPr>
          <a:xfrm>
            <a:off x="2194560" y="1017951"/>
            <a:ext cx="4846320" cy="3901440"/>
          </a:xfrm>
          <a:prstGeom prst="rect">
            <a:avLst/>
          </a:prstGeom>
        </p:spPr>
      </p:pic>
      <p:pic>
        <p:nvPicPr>
          <p:cNvPr id="4" name="Picture 3" descr="diepea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8" y="0"/>
            <a:ext cx="1699172" cy="187626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1618" y="6495432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394911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2990923"/>
            <a:ext cx="7686686" cy="1470025"/>
          </a:xfrm>
        </p:spPr>
        <p:txBody>
          <a:bodyPr lIns="0" rIns="0" anchor="b" anchorCtr="0">
            <a:normAutofit/>
          </a:bodyPr>
          <a:lstStyle>
            <a:lvl1pPr>
              <a:defRPr sz="3733" baseline="0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28pt Light Title of Presentation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4" y="4651633"/>
            <a:ext cx="6330212" cy="123381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  <a:latin typeface="Neo Sans Intel Medium"/>
                <a:cs typeface="Neo Sans Intel Medium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12pt Medium Subhead, Date, Etc.</a:t>
            </a:r>
            <a:endParaRPr lang="en-US" dirty="0"/>
          </a:p>
        </p:txBody>
      </p:sp>
      <p:pic>
        <p:nvPicPr>
          <p:cNvPr id="8" name="Picture 7" descr="int_lookins_hrz_rgb_wht_24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72" y="1930034"/>
            <a:ext cx="1969926" cy="772652"/>
          </a:xfrm>
          <a:prstGeom prst="rect">
            <a:avLst/>
          </a:prstGeom>
        </p:spPr>
      </p:pic>
      <p:pic>
        <p:nvPicPr>
          <p:cNvPr id="10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35" y="5380858"/>
            <a:ext cx="1426464" cy="147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433207" y="6365943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303358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3140905"/>
            <a:ext cx="7686686" cy="1470025"/>
          </a:xfrm>
        </p:spPr>
        <p:txBody>
          <a:bodyPr lIns="0" rIns="0" anchor="b" anchorCtr="0">
            <a:normAutofit/>
          </a:bodyPr>
          <a:lstStyle>
            <a:lvl1pPr>
              <a:defRPr sz="3733" baseline="0">
                <a:solidFill>
                  <a:schemeClr val="bg1"/>
                </a:solidFill>
                <a:latin typeface="Neo Sans Intel Light"/>
                <a:cs typeface="Neo Sans Intel Light"/>
              </a:defRPr>
            </a:lvl1pPr>
          </a:lstStyle>
          <a:p>
            <a:r>
              <a:rPr lang="en-US" dirty="0" smtClean="0"/>
              <a:t>28pt Light Title of Presentation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4" y="4830937"/>
            <a:ext cx="6330212" cy="1095731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 baseline="0">
                <a:solidFill>
                  <a:srgbClr val="FFDA00"/>
                </a:solidFill>
                <a:latin typeface="Neo Sans Intel Medium"/>
                <a:cs typeface="Neo Sans Intel Medium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12pt Medium Subhead, Date, Etc.</a:t>
            </a:r>
            <a:endParaRPr lang="en-US" dirty="0"/>
          </a:p>
        </p:txBody>
      </p:sp>
      <p:sp>
        <p:nvSpPr>
          <p:cNvPr id="5" name="Freeform 4"/>
          <p:cNvSpPr/>
          <p:nvPr userDrawn="1"/>
        </p:nvSpPr>
        <p:spPr>
          <a:xfrm>
            <a:off x="-7471" y="-14659"/>
            <a:ext cx="9152065" cy="708939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80091 w 9155661"/>
              <a:gd name="connsiteY0" fmla="*/ 2419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80091 w 9155661"/>
              <a:gd name="connsiteY6" fmla="*/ 241917 h 911412"/>
              <a:gd name="connsiteX0" fmla="*/ 3124 w 9155661"/>
              <a:gd name="connsiteY0" fmla="*/ 175940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75940 h 911412"/>
              <a:gd name="connsiteX0" fmla="*/ 3124 w 9155661"/>
              <a:gd name="connsiteY0" fmla="*/ 146617 h 911412"/>
              <a:gd name="connsiteX1" fmla="*/ 0 w 9155661"/>
              <a:gd name="connsiteY1" fmla="*/ 910555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3124 w 9155661"/>
              <a:gd name="connsiteY6" fmla="*/ 146617 h 911412"/>
              <a:gd name="connsiteX0" fmla="*/ 3124 w 9151521"/>
              <a:gd name="connsiteY0" fmla="*/ 0 h 764795"/>
              <a:gd name="connsiteX1" fmla="*/ 0 w 9151521"/>
              <a:gd name="connsiteY1" fmla="*/ 763938 h 764795"/>
              <a:gd name="connsiteX2" fmla="*/ 5393765 w 9151521"/>
              <a:gd name="connsiteY2" fmla="*/ 764795 h 764795"/>
              <a:gd name="connsiteX3" fmla="*/ 5909236 w 9151521"/>
              <a:gd name="connsiteY3" fmla="*/ 451030 h 764795"/>
              <a:gd name="connsiteX4" fmla="*/ 9151470 w 9151521"/>
              <a:gd name="connsiteY4" fmla="*/ 448657 h 764795"/>
              <a:gd name="connsiteX5" fmla="*/ 9067698 w 9151521"/>
              <a:gd name="connsiteY5" fmla="*/ 21992 h 764795"/>
              <a:gd name="connsiteX6" fmla="*/ 3124 w 9151521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763938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64795"/>
              <a:gd name="connsiteX1" fmla="*/ 0 w 9152065"/>
              <a:gd name="connsiteY1" fmla="*/ 697960 h 764795"/>
              <a:gd name="connsiteX2" fmla="*/ 5393765 w 9152065"/>
              <a:gd name="connsiteY2" fmla="*/ 764795 h 764795"/>
              <a:gd name="connsiteX3" fmla="*/ 5909236 w 9152065"/>
              <a:gd name="connsiteY3" fmla="*/ 451030 h 764795"/>
              <a:gd name="connsiteX4" fmla="*/ 9151470 w 9152065"/>
              <a:gd name="connsiteY4" fmla="*/ 448657 h 764795"/>
              <a:gd name="connsiteX5" fmla="*/ 9150163 w 9152065"/>
              <a:gd name="connsiteY5" fmla="*/ 14661 h 764795"/>
              <a:gd name="connsiteX6" fmla="*/ 3124 w 9152065"/>
              <a:gd name="connsiteY6" fmla="*/ 0 h 764795"/>
              <a:gd name="connsiteX0" fmla="*/ 3124 w 9152065"/>
              <a:gd name="connsiteY0" fmla="*/ 0 h 706148"/>
              <a:gd name="connsiteX1" fmla="*/ 0 w 9152065"/>
              <a:gd name="connsiteY1" fmla="*/ 697960 h 706148"/>
              <a:gd name="connsiteX2" fmla="*/ 5476230 w 9152065"/>
              <a:gd name="connsiteY2" fmla="*/ 706148 h 706148"/>
              <a:gd name="connsiteX3" fmla="*/ 5909236 w 9152065"/>
              <a:gd name="connsiteY3" fmla="*/ 451030 h 706148"/>
              <a:gd name="connsiteX4" fmla="*/ 9151470 w 9152065"/>
              <a:gd name="connsiteY4" fmla="*/ 448657 h 706148"/>
              <a:gd name="connsiteX5" fmla="*/ 9150163 w 9152065"/>
              <a:gd name="connsiteY5" fmla="*/ 14661 h 706148"/>
              <a:gd name="connsiteX6" fmla="*/ 3124 w 9152065"/>
              <a:gd name="connsiteY6" fmla="*/ 0 h 706148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6230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87226 w 9152065"/>
              <a:gd name="connsiteY2" fmla="*/ 691487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13479"/>
              <a:gd name="connsiteX1" fmla="*/ 0 w 9152065"/>
              <a:gd name="connsiteY1" fmla="*/ 705291 h 713479"/>
              <a:gd name="connsiteX2" fmla="*/ 5470733 w 9152065"/>
              <a:gd name="connsiteY2" fmla="*/ 713479 h 713479"/>
              <a:gd name="connsiteX3" fmla="*/ 5909236 w 9152065"/>
              <a:gd name="connsiteY3" fmla="*/ 458361 h 713479"/>
              <a:gd name="connsiteX4" fmla="*/ 9151470 w 9152065"/>
              <a:gd name="connsiteY4" fmla="*/ 455988 h 713479"/>
              <a:gd name="connsiteX5" fmla="*/ 9150163 w 9152065"/>
              <a:gd name="connsiteY5" fmla="*/ 0 h 713479"/>
              <a:gd name="connsiteX6" fmla="*/ 3124 w 9152065"/>
              <a:gd name="connsiteY6" fmla="*/ 7331 h 713479"/>
              <a:gd name="connsiteX0" fmla="*/ 3124 w 9152065"/>
              <a:gd name="connsiteY0" fmla="*/ 7331 h 705291"/>
              <a:gd name="connsiteX1" fmla="*/ 0 w 9152065"/>
              <a:gd name="connsiteY1" fmla="*/ 705291 h 705291"/>
              <a:gd name="connsiteX2" fmla="*/ 5470733 w 9152065"/>
              <a:gd name="connsiteY2" fmla="*/ 695319 h 705291"/>
              <a:gd name="connsiteX3" fmla="*/ 5909236 w 9152065"/>
              <a:gd name="connsiteY3" fmla="*/ 458361 h 705291"/>
              <a:gd name="connsiteX4" fmla="*/ 9151470 w 9152065"/>
              <a:gd name="connsiteY4" fmla="*/ 455988 h 705291"/>
              <a:gd name="connsiteX5" fmla="*/ 9150163 w 9152065"/>
              <a:gd name="connsiteY5" fmla="*/ 0 h 705291"/>
              <a:gd name="connsiteX6" fmla="*/ 3124 w 9152065"/>
              <a:gd name="connsiteY6" fmla="*/ 7331 h 705291"/>
              <a:gd name="connsiteX0" fmla="*/ 3124 w 9152065"/>
              <a:gd name="connsiteY0" fmla="*/ 7331 h 708939"/>
              <a:gd name="connsiteX1" fmla="*/ 0 w 9152065"/>
              <a:gd name="connsiteY1" fmla="*/ 705291 h 708939"/>
              <a:gd name="connsiteX2" fmla="*/ 5467329 w 9152065"/>
              <a:gd name="connsiteY2" fmla="*/ 708939 h 708939"/>
              <a:gd name="connsiteX3" fmla="*/ 5909236 w 9152065"/>
              <a:gd name="connsiteY3" fmla="*/ 458361 h 708939"/>
              <a:gd name="connsiteX4" fmla="*/ 9151470 w 9152065"/>
              <a:gd name="connsiteY4" fmla="*/ 455988 h 708939"/>
              <a:gd name="connsiteX5" fmla="*/ 9150163 w 9152065"/>
              <a:gd name="connsiteY5" fmla="*/ 0 h 708939"/>
              <a:gd name="connsiteX6" fmla="*/ 3124 w 9152065"/>
              <a:gd name="connsiteY6" fmla="*/ 7331 h 7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065" h="708939">
                <a:moveTo>
                  <a:pt x="3124" y="7331"/>
                </a:moveTo>
                <a:cubicBezTo>
                  <a:pt x="634" y="308645"/>
                  <a:pt x="2490" y="403977"/>
                  <a:pt x="0" y="705291"/>
                </a:cubicBezTo>
                <a:lnTo>
                  <a:pt x="5467329" y="708939"/>
                </a:lnTo>
                <a:lnTo>
                  <a:pt x="5909236" y="458361"/>
                </a:lnTo>
                <a:lnTo>
                  <a:pt x="9151470" y="455988"/>
                </a:lnTo>
                <a:cubicBezTo>
                  <a:pt x="9153960" y="254282"/>
                  <a:pt x="9147673" y="201706"/>
                  <a:pt x="9150163" y="0"/>
                </a:cubicBezTo>
                <a:lnTo>
                  <a:pt x="3124" y="7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7" name="Picture 6" descr="int_lookins_hrz_rgb_wht_2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445774" y="1722447"/>
            <a:ext cx="1252119" cy="105483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33207" y="6365943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1241712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449"/>
            <a:ext cx="8229600" cy="988747"/>
          </a:xfrm>
        </p:spPr>
        <p:txBody>
          <a:bodyPr>
            <a:normAutofit/>
          </a:bodyPr>
          <a:lstStyle>
            <a:lvl1pPr>
              <a:defRPr sz="3733" baseline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618" y="1600203"/>
            <a:ext cx="8167047" cy="4316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8442" y="6336060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2541043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33" b="0" i="0" u="none" strike="noStrike" baseline="0" smtClean="0"/>
            </a:lvl1pPr>
          </a:lstStyle>
          <a:p>
            <a:r>
              <a:rPr lang="en-US" dirty="0" smtClean="0"/>
              <a:t>28pt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8" y="1600205"/>
            <a:ext cx="8167047" cy="4336425"/>
          </a:xfrm>
        </p:spPr>
        <p:txBody>
          <a:bodyPr anchor="ctr" anchorCtr="0"/>
          <a:lstStyle>
            <a:lvl1pPr marL="230712" indent="-230712">
              <a:lnSpc>
                <a:spcPct val="90000"/>
              </a:lnSpc>
              <a:defRPr sz="5867" baseline="0">
                <a:solidFill>
                  <a:schemeClr val="accent2"/>
                </a:solidFill>
                <a:latin typeface="Neo Sans Intel Light"/>
                <a:cs typeface="Neo Sans Intel Light"/>
              </a:defRPr>
            </a:lvl1pPr>
            <a:lvl2pPr marL="533387" indent="-300559">
              <a:buFont typeface="Lucida Grande"/>
              <a:buChar char="−"/>
              <a:defRPr sz="1600">
                <a:latin typeface="Neo Sans Intel Medium"/>
                <a:cs typeface="Neo Sans Intel Medium"/>
              </a:defRPr>
            </a:lvl2pPr>
            <a:lvl3pPr marL="914377" indent="-304792">
              <a:defRPr sz="1467"/>
            </a:lvl3pPr>
            <a:lvl4pPr>
              <a:defRPr sz="1400"/>
            </a:lvl4pPr>
            <a:lvl5pPr>
              <a:defRPr sz="1333"/>
            </a:lvl5pPr>
          </a:lstStyle>
          <a:p>
            <a:pPr lvl="0"/>
            <a:r>
              <a:rPr lang="en-US" dirty="0" smtClean="0"/>
              <a:t>44pt Light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08442" y="6336060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200882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201"/>
            <a:ext cx="4032621" cy="4366309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533"/>
              </a:spcBef>
              <a:defRPr sz="2133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972" y="1600200"/>
            <a:ext cx="3946833" cy="4386232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spcBef>
                <a:spcPts val="1067"/>
              </a:spcBef>
              <a:defRPr sz="2133"/>
            </a:lvl2pPr>
            <a:lvl3pPr>
              <a:spcBef>
                <a:spcPts val="533"/>
              </a:spcBef>
              <a:defRPr sz="2133"/>
            </a:lvl3pPr>
            <a:lvl4pPr>
              <a:spcBef>
                <a:spcPts val="533"/>
              </a:spcBef>
              <a:defRPr sz="1867"/>
            </a:lvl4pPr>
            <a:lvl5pPr>
              <a:spcBef>
                <a:spcPts val="533"/>
              </a:spcBef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7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008442" y="6336060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12383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008442" y="6336060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432023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Section Break Image">
    <p:bg>
      <p:bgPr>
        <a:solidFill>
          <a:srgbClr val="007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6397429"/>
            <a:ext cx="9144000" cy="460573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317" h="460573">
                <a:moveTo>
                  <a:pt x="9155339" y="0"/>
                </a:moveTo>
                <a:lnTo>
                  <a:pt x="8352851" y="6978"/>
                </a:lnTo>
                <a:lnTo>
                  <a:pt x="7829490" y="314027"/>
                </a:lnTo>
                <a:lnTo>
                  <a:pt x="0" y="307048"/>
                </a:lnTo>
                <a:lnTo>
                  <a:pt x="0" y="460573"/>
                </a:lnTo>
                <a:lnTo>
                  <a:pt x="9162317" y="453594"/>
                </a:lnTo>
                <a:lnTo>
                  <a:pt x="91553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86800" y="6489701"/>
            <a:ext cx="0" cy="23812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t_lookins_hrz_rgb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47" y="6464301"/>
            <a:ext cx="349092" cy="304801"/>
          </a:xfrm>
          <a:prstGeom prst="rect">
            <a:avLst/>
          </a:prstGeom>
        </p:spPr>
      </p:pic>
      <p:pic>
        <p:nvPicPr>
          <p:cNvPr id="11" name="Picture 10" descr="will to win typ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5952165"/>
            <a:ext cx="615506" cy="658368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4071" y="6360337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9630"/>
            <a:ext cx="8229600" cy="9887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455618" y="1600203"/>
            <a:ext cx="8167047" cy="43165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08442" y="6336060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3973333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6397429"/>
            <a:ext cx="9144000" cy="460573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2317" h="460573">
                <a:moveTo>
                  <a:pt x="9155339" y="0"/>
                </a:moveTo>
                <a:lnTo>
                  <a:pt x="8352851" y="6978"/>
                </a:lnTo>
                <a:lnTo>
                  <a:pt x="7829490" y="314027"/>
                </a:lnTo>
                <a:lnTo>
                  <a:pt x="0" y="307048"/>
                </a:lnTo>
                <a:lnTo>
                  <a:pt x="0" y="460573"/>
                </a:lnTo>
                <a:lnTo>
                  <a:pt x="9162317" y="453594"/>
                </a:lnTo>
                <a:lnTo>
                  <a:pt x="915533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686800" y="6489701"/>
            <a:ext cx="0" cy="238125"/>
          </a:xfrm>
          <a:prstGeom prst="line">
            <a:avLst/>
          </a:prstGeom>
          <a:ln w="31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nt_lookins_hrz_rgb_blu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47" y="6464301"/>
            <a:ext cx="349092" cy="304801"/>
          </a:xfrm>
          <a:prstGeom prst="rect">
            <a:avLst/>
          </a:prstGeom>
        </p:spPr>
      </p:pic>
      <p:pic>
        <p:nvPicPr>
          <p:cNvPr id="11" name="Picture 10" descr="will to win typ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5952165"/>
            <a:ext cx="615506" cy="6583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08442" y="6336060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89449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l_LookInside_whit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7432" y="2500174"/>
            <a:ext cx="2256638" cy="184918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01618" y="6495432"/>
            <a:ext cx="2082301" cy="1642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r>
              <a:rPr lang="en-US" sz="1067" dirty="0" smtClean="0">
                <a:solidFill>
                  <a:srgbClr val="7ED3F7"/>
                </a:solidFill>
                <a:latin typeface="Neo Sans Intel"/>
                <a:cs typeface="Neo Sans Intel"/>
              </a:rPr>
              <a:t>Intel Confidential — Do Not Forward</a:t>
            </a:r>
          </a:p>
        </p:txBody>
      </p:sp>
    </p:spTree>
    <p:extLst>
      <p:ext uri="{BB962C8B-B14F-4D97-AF65-F5344CB8AC3E}">
        <p14:creationId xmlns:p14="http://schemas.microsoft.com/office/powerpoint/2010/main" val="361789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2961596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1630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16pt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pic>
        <p:nvPicPr>
          <p:cNvPr id="1027" name="Picture 3" descr="W:\Clients\Intel\PRODUCTION\2012_13_Production\ASSETS_LOGOS_2012-13\Assets_Complete_2012-13\ PEEL AWAY\Intel_Peels\Intel_Peels_RGB\Peel_rgb_png\peel_rt_btm_drkBlue_rgb_21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91" y="5394579"/>
            <a:ext cx="1892808" cy="14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55613" y="6470533"/>
            <a:ext cx="6583362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8DC8E8"/>
                </a:solidFill>
                <a:latin typeface="Intel Clear"/>
                <a:cs typeface="Neo Sans Intel"/>
              </a:rPr>
              <a:t>© </a:t>
            </a:r>
            <a:r>
              <a:rPr lang="en-US" sz="900" dirty="0" smtClean="0">
                <a:solidFill>
                  <a:srgbClr val="8DC8E8"/>
                </a:solidFill>
                <a:latin typeface="Intel Clear"/>
                <a:cs typeface="Neo Sans Intel"/>
              </a:rPr>
              <a:t>2015 </a:t>
            </a:r>
            <a:r>
              <a:rPr lang="en-US" sz="900" dirty="0" smtClean="0">
                <a:solidFill>
                  <a:srgbClr val="8DC8E8"/>
                </a:solidFill>
                <a:latin typeface="Intel Clear"/>
                <a:cs typeface="Neo Sans Intel"/>
              </a:rPr>
              <a:t>Intel Corporation. All rights reserved. Other brands and names are the property of their respective owners.</a:t>
            </a:r>
          </a:p>
        </p:txBody>
      </p:sp>
      <p:pic>
        <p:nvPicPr>
          <p:cNvPr id="1026" name="Picture 2" descr="\\.psf\Home\Desktop\IntelLookInsideCLEAR_WHT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2" y="2023454"/>
            <a:ext cx="2049636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3140900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83093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16pt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6470533"/>
            <a:ext cx="595195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8DC8E8"/>
                </a:solidFill>
                <a:latin typeface="Intel Clear"/>
                <a:cs typeface="Neo Sans Intel"/>
              </a:rPr>
              <a:t>© 2014 Intel Corporation. All rights reserved. Other brands and names are the property of their respective owners.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-10368" y="0"/>
            <a:ext cx="9158557" cy="911412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557" h="911412">
                <a:moveTo>
                  <a:pt x="522" y="0"/>
                </a:moveTo>
                <a:cubicBezTo>
                  <a:pt x="-1968" y="301314"/>
                  <a:pt x="5386" y="609241"/>
                  <a:pt x="2896" y="910555"/>
                </a:cubicBezTo>
                <a:lnTo>
                  <a:pt x="5396661" y="911412"/>
                </a:lnTo>
                <a:lnTo>
                  <a:pt x="5912132" y="597647"/>
                </a:lnTo>
                <a:lnTo>
                  <a:pt x="9154366" y="595274"/>
                </a:lnTo>
                <a:cubicBezTo>
                  <a:pt x="9156856" y="393568"/>
                  <a:pt x="9156067" y="201706"/>
                  <a:pt x="9158557" y="0"/>
                </a:cubicBezTo>
                <a:lnTo>
                  <a:pt x="5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3" y="1794214"/>
            <a:ext cx="1216152" cy="8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1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0739" y="3140900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Presentation Title</a:t>
            </a:r>
            <a:br>
              <a:rPr lang="en-US" dirty="0" smtClean="0"/>
            </a:br>
            <a:r>
              <a:rPr lang="en-US" dirty="0" smtClean="0"/>
              <a:t>Title of Presentation Line Two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83093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1" baseline="0">
                <a:solidFill>
                  <a:srgbClr val="FFDA00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16pt</a:t>
            </a:r>
            <a:r>
              <a:rPr lang="en-US" dirty="0" smtClean="0"/>
              <a:t> Intel Clear Bolded Subhead, Date, Etc.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5613" y="6470533"/>
            <a:ext cx="595195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8DC8E8"/>
                </a:solidFill>
                <a:latin typeface="Intel Clear"/>
                <a:cs typeface="Neo Sans Intel"/>
              </a:rPr>
              <a:t>© 2014 Intel Corporation. All rights reserved. Other brands and names are the property of their respective owners.</a:t>
            </a:r>
          </a:p>
        </p:txBody>
      </p:sp>
      <p:sp>
        <p:nvSpPr>
          <p:cNvPr id="5" name="Freeform 4"/>
          <p:cNvSpPr/>
          <p:nvPr userDrawn="1"/>
        </p:nvSpPr>
        <p:spPr bwMode="ltGray">
          <a:xfrm>
            <a:off x="-10368" y="0"/>
            <a:ext cx="9158557" cy="911412"/>
          </a:xfrm>
          <a:custGeom>
            <a:avLst/>
            <a:gdLst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605118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51471 w 9158942"/>
              <a:gd name="connsiteY4" fmla="*/ 591991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58942"/>
              <a:gd name="connsiteY0" fmla="*/ 0 h 911412"/>
              <a:gd name="connsiteX1" fmla="*/ 0 w 9158942"/>
              <a:gd name="connsiteY1" fmla="*/ 903941 h 911412"/>
              <a:gd name="connsiteX2" fmla="*/ 5393765 w 9158942"/>
              <a:gd name="connsiteY2" fmla="*/ 911412 h 911412"/>
              <a:gd name="connsiteX3" fmla="*/ 5909236 w 9158942"/>
              <a:gd name="connsiteY3" fmla="*/ 597647 h 911412"/>
              <a:gd name="connsiteX4" fmla="*/ 9148189 w 9158942"/>
              <a:gd name="connsiteY4" fmla="*/ 601837 h 911412"/>
              <a:gd name="connsiteX5" fmla="*/ 9158942 w 9158942"/>
              <a:gd name="connsiteY5" fmla="*/ 0 h 911412"/>
              <a:gd name="connsiteX6" fmla="*/ 7471 w 9158942"/>
              <a:gd name="connsiteY6" fmla="*/ 0 h 911412"/>
              <a:gd name="connsiteX0" fmla="*/ 7471 w 9148711"/>
              <a:gd name="connsiteY0" fmla="*/ 0 h 911412"/>
              <a:gd name="connsiteX1" fmla="*/ 0 w 9148711"/>
              <a:gd name="connsiteY1" fmla="*/ 903941 h 911412"/>
              <a:gd name="connsiteX2" fmla="*/ 5393765 w 9148711"/>
              <a:gd name="connsiteY2" fmla="*/ 911412 h 911412"/>
              <a:gd name="connsiteX3" fmla="*/ 5909236 w 9148711"/>
              <a:gd name="connsiteY3" fmla="*/ 597647 h 911412"/>
              <a:gd name="connsiteX4" fmla="*/ 9148189 w 9148711"/>
              <a:gd name="connsiteY4" fmla="*/ 601837 h 911412"/>
              <a:gd name="connsiteX5" fmla="*/ 9145816 w 9148711"/>
              <a:gd name="connsiteY5" fmla="*/ 0 h 911412"/>
              <a:gd name="connsiteX6" fmla="*/ 7471 w 9148711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48189 w 9155661"/>
              <a:gd name="connsiteY4" fmla="*/ 601837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7471 w 9158556"/>
              <a:gd name="connsiteY0" fmla="*/ 0 h 911412"/>
              <a:gd name="connsiteX1" fmla="*/ 0 w 9158556"/>
              <a:gd name="connsiteY1" fmla="*/ 903941 h 911412"/>
              <a:gd name="connsiteX2" fmla="*/ 5393765 w 9158556"/>
              <a:gd name="connsiteY2" fmla="*/ 911412 h 911412"/>
              <a:gd name="connsiteX3" fmla="*/ 5909236 w 9158556"/>
              <a:gd name="connsiteY3" fmla="*/ 597647 h 911412"/>
              <a:gd name="connsiteX4" fmla="*/ 9158034 w 9158556"/>
              <a:gd name="connsiteY4" fmla="*/ 598555 h 911412"/>
              <a:gd name="connsiteX5" fmla="*/ 9155661 w 9158556"/>
              <a:gd name="connsiteY5" fmla="*/ 0 h 911412"/>
              <a:gd name="connsiteX6" fmla="*/ 7471 w 9158556"/>
              <a:gd name="connsiteY6" fmla="*/ 0 h 911412"/>
              <a:gd name="connsiteX0" fmla="*/ 7471 w 9155661"/>
              <a:gd name="connsiteY0" fmla="*/ 0 h 911412"/>
              <a:gd name="connsiteX1" fmla="*/ 0 w 9155661"/>
              <a:gd name="connsiteY1" fmla="*/ 903941 h 911412"/>
              <a:gd name="connsiteX2" fmla="*/ 5393765 w 9155661"/>
              <a:gd name="connsiteY2" fmla="*/ 911412 h 911412"/>
              <a:gd name="connsiteX3" fmla="*/ 5909236 w 9155661"/>
              <a:gd name="connsiteY3" fmla="*/ 597647 h 911412"/>
              <a:gd name="connsiteX4" fmla="*/ 9151470 w 9155661"/>
              <a:gd name="connsiteY4" fmla="*/ 595274 h 911412"/>
              <a:gd name="connsiteX5" fmla="*/ 9155661 w 9155661"/>
              <a:gd name="connsiteY5" fmla="*/ 0 h 911412"/>
              <a:gd name="connsiteX6" fmla="*/ 7471 w 9155661"/>
              <a:gd name="connsiteY6" fmla="*/ 0 h 911412"/>
              <a:gd name="connsiteX0" fmla="*/ 522 w 9158557"/>
              <a:gd name="connsiteY0" fmla="*/ 0 h 911412"/>
              <a:gd name="connsiteX1" fmla="*/ 2896 w 9158557"/>
              <a:gd name="connsiteY1" fmla="*/ 903941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  <a:gd name="connsiteX0" fmla="*/ 522 w 9158557"/>
              <a:gd name="connsiteY0" fmla="*/ 0 h 917068"/>
              <a:gd name="connsiteX1" fmla="*/ 2896 w 9158557"/>
              <a:gd name="connsiteY1" fmla="*/ 917068 h 917068"/>
              <a:gd name="connsiteX2" fmla="*/ 5396661 w 9158557"/>
              <a:gd name="connsiteY2" fmla="*/ 911412 h 917068"/>
              <a:gd name="connsiteX3" fmla="*/ 5912132 w 9158557"/>
              <a:gd name="connsiteY3" fmla="*/ 597647 h 917068"/>
              <a:gd name="connsiteX4" fmla="*/ 9154366 w 9158557"/>
              <a:gd name="connsiteY4" fmla="*/ 595274 h 917068"/>
              <a:gd name="connsiteX5" fmla="*/ 9158557 w 9158557"/>
              <a:gd name="connsiteY5" fmla="*/ 0 h 917068"/>
              <a:gd name="connsiteX6" fmla="*/ 522 w 9158557"/>
              <a:gd name="connsiteY6" fmla="*/ 0 h 917068"/>
              <a:gd name="connsiteX0" fmla="*/ 522 w 9158557"/>
              <a:gd name="connsiteY0" fmla="*/ 0 h 911412"/>
              <a:gd name="connsiteX1" fmla="*/ 2896 w 9158557"/>
              <a:gd name="connsiteY1" fmla="*/ 910555 h 911412"/>
              <a:gd name="connsiteX2" fmla="*/ 5396661 w 9158557"/>
              <a:gd name="connsiteY2" fmla="*/ 911412 h 911412"/>
              <a:gd name="connsiteX3" fmla="*/ 5912132 w 9158557"/>
              <a:gd name="connsiteY3" fmla="*/ 597647 h 911412"/>
              <a:gd name="connsiteX4" fmla="*/ 9154366 w 9158557"/>
              <a:gd name="connsiteY4" fmla="*/ 595274 h 911412"/>
              <a:gd name="connsiteX5" fmla="*/ 9158557 w 9158557"/>
              <a:gd name="connsiteY5" fmla="*/ 0 h 911412"/>
              <a:gd name="connsiteX6" fmla="*/ 522 w 9158557"/>
              <a:gd name="connsiteY6" fmla="*/ 0 h 91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8557" h="911412">
                <a:moveTo>
                  <a:pt x="522" y="0"/>
                </a:moveTo>
                <a:cubicBezTo>
                  <a:pt x="-1968" y="301314"/>
                  <a:pt x="5386" y="609241"/>
                  <a:pt x="2896" y="910555"/>
                </a:cubicBezTo>
                <a:lnTo>
                  <a:pt x="5396661" y="911412"/>
                </a:lnTo>
                <a:lnTo>
                  <a:pt x="5912132" y="597647"/>
                </a:lnTo>
                <a:lnTo>
                  <a:pt x="9154366" y="595274"/>
                </a:lnTo>
                <a:cubicBezTo>
                  <a:pt x="9156856" y="393568"/>
                  <a:pt x="9156067" y="201706"/>
                  <a:pt x="9158557" y="0"/>
                </a:cubicBezTo>
                <a:lnTo>
                  <a:pt x="5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743075"/>
            <a:ext cx="1315954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9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sz="2200"/>
            </a:lvl2pPr>
            <a:lvl3pPr>
              <a:defRPr sz="2200"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lvl="1"/>
            <a:r>
              <a:rPr lang="en-US" dirty="0" err="1" smtClean="0"/>
              <a:t>22pt</a:t>
            </a:r>
            <a:r>
              <a:rPr lang="en-US" dirty="0" smtClean="0"/>
              <a:t> Intel Clear large bullet one</a:t>
            </a:r>
          </a:p>
          <a:p>
            <a:pPr lvl="2"/>
            <a:r>
              <a:rPr lang="en-US" dirty="0" err="1" smtClean="0"/>
              <a:t>22pt</a:t>
            </a:r>
            <a:r>
              <a:rPr lang="en-US" dirty="0" smtClean="0"/>
              <a:t> Intel Clear sub-bullet</a:t>
            </a:r>
          </a:p>
          <a:p>
            <a:pPr lvl="3"/>
            <a:r>
              <a:rPr lang="en-US" dirty="0" err="1" smtClean="0"/>
              <a:t>16pt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6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80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571500" indent="-228600"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lvl="1"/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marL="571500" lvl="2" indent="-228600" algn="l" defTabSz="457200" rtl="0" eaLnBrk="1" latinLnBrk="0" hangingPunct="1">
              <a:spcBef>
                <a:spcPts val="800"/>
              </a:spcBef>
              <a:buFont typeface="Wingdings" charset="2"/>
              <a:buChar char="§"/>
            </a:pPr>
            <a:r>
              <a:rPr lang="en-US" dirty="0" err="1" smtClean="0"/>
              <a:t>18pt</a:t>
            </a:r>
            <a:r>
              <a:rPr lang="en-US" dirty="0" smtClean="0"/>
              <a:t> Intel Clear sub-bullet</a:t>
            </a:r>
          </a:p>
          <a:p>
            <a:pPr lvl="3"/>
            <a:r>
              <a:rPr lang="en-US" dirty="0" err="1" smtClean="0"/>
              <a:t>16pt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7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42278"/>
            <a:ext cx="8228012" cy="1143000"/>
          </a:xfrm>
        </p:spPr>
        <p:txBody>
          <a:bodyPr/>
          <a:lstStyle/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1788"/>
            <a:ext cx="4005264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lvl="2"/>
            <a:r>
              <a:rPr lang="en-US" dirty="0" err="1" smtClean="0"/>
              <a:t>16pt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1788"/>
            <a:ext cx="4005264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lvl="2"/>
            <a:r>
              <a:rPr lang="en-US" dirty="0" err="1" smtClean="0"/>
              <a:t>16pt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56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and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42278"/>
            <a:ext cx="8228012" cy="1143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i="0" u="none" strike="noStrike" baseline="0" smtClean="0"/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2" y="1601789"/>
            <a:ext cx="8228013" cy="4570411"/>
          </a:xfrm>
        </p:spPr>
        <p:txBody>
          <a:bodyPr anchor="ctr" anchorCtr="0"/>
          <a:lstStyle>
            <a:lvl1pPr marL="204788" indent="-204788">
              <a:defRPr sz="4800" baseline="0">
                <a:solidFill>
                  <a:schemeClr val="accent2"/>
                </a:solidFill>
                <a:latin typeface="+mj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6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48pt</a:t>
            </a:r>
            <a:r>
              <a:rPr lang="en-US" dirty="0" smtClean="0"/>
              <a:t> Intel Clear Light Text”</a:t>
            </a:r>
          </a:p>
          <a:p>
            <a:pPr lvl="1"/>
            <a:r>
              <a:rPr lang="en-US" dirty="0" err="1" smtClean="0"/>
              <a:t>16pt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1587" y="6400800"/>
            <a:ext cx="9144000" cy="4572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42278"/>
            <a:ext cx="8228012" cy="1143000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61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57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32174"/>
            <a:ext cx="9144000" cy="34258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1587" y="6400800"/>
            <a:ext cx="9144000" cy="4572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32118"/>
            <a:ext cx="8228012" cy="11430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16" hasCustomPrompt="1"/>
          </p:nvPr>
        </p:nvSpPr>
        <p:spPr>
          <a:xfrm>
            <a:off x="455613" y="1601788"/>
            <a:ext cx="4006850" cy="17446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lvl="2"/>
            <a:r>
              <a:rPr lang="en-US" dirty="0" err="1" smtClean="0"/>
              <a:t>16pt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7" hasCustomPrompt="1"/>
          </p:nvPr>
        </p:nvSpPr>
        <p:spPr>
          <a:xfrm>
            <a:off x="4676775" y="1601788"/>
            <a:ext cx="4006850" cy="1744663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lvl="2"/>
            <a:r>
              <a:rPr lang="en-US" dirty="0" err="1" smtClean="0"/>
              <a:t>16pt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6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8362" y="0"/>
            <a:ext cx="4465637" cy="685799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-1587" y="6400800"/>
            <a:ext cx="9144000" cy="4572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52438"/>
            <a:ext cx="4006850" cy="11430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04988"/>
            <a:ext cx="4005264" cy="457041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dirty="0"/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lvl="2"/>
            <a:r>
              <a:rPr lang="en-US" dirty="0" err="1" smtClean="0"/>
              <a:t>16pt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3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9448"/>
            <a:ext cx="77724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accent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6702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16pt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.psf\Home\Desktop\NewIntelFooterWHT4x3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59448"/>
            <a:ext cx="77724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6702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16pt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6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.psf\Home\Desktop\NewIntelFooterWHT4x3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71402"/>
            <a:ext cx="7772400" cy="1362075"/>
          </a:xfrm>
        </p:spPr>
        <p:txBody>
          <a:bodyPr anchor="b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  <a:latin typeface="+mj-lt"/>
                <a:cs typeface="Intel Clear Light" panose="020B0404020203020204" pitchFamily="34" charset="0"/>
              </a:defRPr>
            </a:lvl1pPr>
          </a:lstStyle>
          <a:p>
            <a:r>
              <a:rPr lang="en-US" dirty="0" err="1" smtClean="0"/>
              <a:t>36pt</a:t>
            </a:r>
            <a:r>
              <a:rPr lang="en-US" dirty="0" smtClean="0"/>
              <a:t> Intel Clear Light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82187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16pt</a:t>
            </a:r>
            <a:r>
              <a:rPr lang="en-US" dirty="0" smtClean="0"/>
              <a:t> Intel Clear Bolded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srgbClr val="0071C5"/>
                </a:solidFill>
              </a:rPr>
              <a:pPr/>
              <a:t>‹#›</a:t>
            </a:fld>
            <a:endParaRPr lang="en-US" dirty="0">
              <a:solidFill>
                <a:srgbClr val="0071C5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32512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8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42278"/>
            <a:ext cx="8228012" cy="988746"/>
          </a:xfrm>
        </p:spPr>
        <p:txBody>
          <a:bodyPr/>
          <a:lstStyle/>
          <a:p>
            <a:r>
              <a:rPr lang="en-US" dirty="0" err="1" smtClean="0"/>
              <a:t>36pt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62366"/>
            <a:ext cx="2133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7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63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5613" y="6470533"/>
            <a:ext cx="5951950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rgbClr val="8DC8E8"/>
                </a:solidFill>
                <a:latin typeface="Intel Clear"/>
                <a:cs typeface="Neo Sans Intel"/>
              </a:rPr>
              <a:t>© 2014 Intel Corporation. All rights reserved. Other brands and names are the property of their respective owners.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68" y="2057400"/>
            <a:ext cx="30018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20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3962" y="1327665"/>
            <a:ext cx="8436076" cy="4866658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13525"/>
            <a:ext cx="425768" cy="190500"/>
          </a:xfrm>
          <a:prstGeom prst="rect">
            <a:avLst/>
          </a:prstGeom>
        </p:spPr>
        <p:txBody>
          <a:bodyPr/>
          <a:lstStyle/>
          <a:p>
            <a:fld id="{86FB0C95-7415-46B7-9F6D-253C2F799E2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53962" y="6353174"/>
            <a:ext cx="8008988" cy="295275"/>
          </a:xfrm>
        </p:spPr>
        <p:txBody>
          <a:bodyPr wrap="square" anchor="t" anchorCtr="0">
            <a:normAutofit/>
          </a:bodyPr>
          <a:lstStyle>
            <a:lvl1pPr marL="0" indent="0">
              <a:lnSpc>
                <a:spcPct val="80000"/>
              </a:lnSpc>
              <a:spcBef>
                <a:spcPts val="200"/>
              </a:spcBef>
              <a:buFont typeface="Arial" pitchFamily="34" charset="0"/>
              <a:buNone/>
              <a:defRPr sz="900">
                <a:solidFill>
                  <a:srgbClr val="FFFFFF"/>
                </a:solidFill>
                <a:latin typeface="+mn-lt"/>
              </a:defRPr>
            </a:lvl1pPr>
            <a:lvl2pPr marL="171450" indent="-114300">
              <a:defRPr sz="900"/>
            </a:lvl2pPr>
            <a:lvl3pPr marL="342900" indent="-114300">
              <a:defRPr sz="900"/>
            </a:lvl3pPr>
            <a:lvl4pPr marL="514350" indent="-114300">
              <a:defRPr sz="900"/>
            </a:lvl4pPr>
            <a:lvl5pPr marL="685800" indent="-114300">
              <a:defRPr sz="900"/>
            </a:lvl5pPr>
          </a:lstStyle>
          <a:p>
            <a:pPr lvl="0"/>
            <a:r>
              <a:rPr lang="en-US" dirty="0" smtClean="0"/>
              <a:t>Click to edit footnote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2"/>
                </a:solidFill>
                <a:latin typeface="+mn-lt"/>
                <a:cs typeface="Intel Clear Light" panose="020B0404020203020204" pitchFamily="34" charset="0"/>
              </a:defRPr>
            </a:lvl1pPr>
            <a:lvl2pPr marL="417513" indent="-225425">
              <a:buFont typeface="Lucida Grande"/>
              <a:buChar char="−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defRPr sz="1200">
                <a:latin typeface="+mn-lt"/>
              </a:defRPr>
            </a:lvl3pPr>
            <a:lvl4pPr>
              <a:defRPr sz="110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rgbClr val="003C71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815202" y="6626245"/>
            <a:ext cx="2133600" cy="794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  <a:latin typeface="Intel Clear"/>
                <a:cs typeface="Intel Clear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Intel Clear"/>
              <a:cs typeface="Intel Clear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9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Intel Confidential, NDA Required               v1.0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theme" Target="../theme/theme1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0" y="6024563"/>
            <a:ext cx="9144000" cy="833437"/>
          </a:xfrm>
          <a:prstGeom prst="rect">
            <a:avLst/>
          </a:prstGeom>
          <a:solidFill>
            <a:srgbClr val="075FA7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>
              <a:ea typeface="+mn-ea"/>
              <a:cs typeface="+mn-cs"/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292100"/>
            <a:ext cx="82835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371600"/>
            <a:ext cx="828357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pic>
        <p:nvPicPr>
          <p:cNvPr id="1031" name="Picture 20" descr="Intel_whit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white">
          <a:xfrm>
            <a:off x="7969250" y="6176963"/>
            <a:ext cx="8112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3" descr="swpr_rgb_300dpi_trans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4300" y="6111875"/>
            <a:ext cx="5429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61" name="Text Box 25"/>
          <p:cNvSpPr txBox="1">
            <a:spLocks noChangeArrowheads="1"/>
          </p:cNvSpPr>
          <p:nvPr/>
        </p:nvSpPr>
        <p:spPr bwMode="white">
          <a:xfrm>
            <a:off x="3030538" y="6065838"/>
            <a:ext cx="30829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400" b="1" dirty="0">
                <a:ea typeface="SimSun" pitchFamily="2" charset="-122"/>
                <a:cs typeface="+mn-cs"/>
              </a:rPr>
              <a:t>Software and Services Group</a:t>
            </a:r>
            <a:endParaRPr lang="en-US" altLang="zh-CN" sz="1000" b="1" dirty="0">
              <a:ea typeface="SimSun" pitchFamily="2" charset="-122"/>
              <a:cs typeface="+mn-cs"/>
            </a:endParaRPr>
          </a:p>
        </p:txBody>
      </p:sp>
      <p:sp>
        <p:nvSpPr>
          <p:cNvPr id="167962" name="Rectangle 26"/>
          <p:cNvSpPr>
            <a:spLocks noChangeArrowheads="1"/>
          </p:cNvSpPr>
          <p:nvPr/>
        </p:nvSpPr>
        <p:spPr bwMode="white">
          <a:xfrm>
            <a:off x="893763" y="6550025"/>
            <a:ext cx="2951162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altLang="zh-CN" sz="600" dirty="0">
                <a:ea typeface="SimSun" pitchFamily="2" charset="-122"/>
                <a:cs typeface="+mn-cs"/>
              </a:rPr>
              <a:t>Copyright © </a:t>
            </a:r>
            <a:r>
              <a:rPr lang="en-US" altLang="zh-CN" sz="600" dirty="0" smtClean="0">
                <a:ea typeface="SimSun" pitchFamily="2" charset="-122"/>
                <a:cs typeface="+mn-cs"/>
              </a:rPr>
              <a:t>2011, </a:t>
            </a:r>
            <a:r>
              <a:rPr lang="en-US" altLang="zh-CN" sz="600" dirty="0">
                <a:ea typeface="SimSun" pitchFamily="2" charset="-122"/>
                <a:cs typeface="+mn-cs"/>
              </a:rPr>
              <a:t>Intel Corporation. All rights reserved. </a:t>
            </a:r>
          </a:p>
          <a:p>
            <a:pPr eaLnBrk="0" hangingPunct="0">
              <a:defRPr/>
            </a:pPr>
            <a:r>
              <a:rPr lang="en-US" altLang="zh-CN" sz="600" dirty="0">
                <a:ea typeface="SimSun" pitchFamily="2" charset="-122"/>
                <a:cs typeface="+mn-cs"/>
              </a:rPr>
              <a:t>*Other brands and names are the property of their respective owners</a:t>
            </a:r>
          </a:p>
        </p:txBody>
      </p:sp>
      <p:sp>
        <p:nvSpPr>
          <p:cNvPr id="167963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6657975"/>
            <a:ext cx="4083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600"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Intel Confidential, NDA Required               v1.0</a:t>
            </a:r>
            <a:endParaRPr lang="en-US" altLang="zh-CN" dirty="0"/>
          </a:p>
        </p:txBody>
      </p: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1293813" y="6342063"/>
            <a:ext cx="624840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bg1"/>
                </a:solidFill>
              </a:rPr>
              <a:t>Intel Confidential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5" r:id="rId11"/>
    <p:sldLayoutId id="2147483883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rgbClr val="075FA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defRPr>
          <a:solidFill>
            <a:srgbClr val="075FA7"/>
          </a:solidFill>
          <a:latin typeface="+mn-lt"/>
          <a:ea typeface="+mn-ea"/>
          <a:cs typeface="+mn-cs"/>
        </a:defRPr>
      </a:lvl1pPr>
      <a:lvl2pPr marL="246063" indent="-244475" algn="l" rtl="0" eaLnBrk="1" fontAlgn="base" hangingPunct="1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>
          <a:solidFill>
            <a:srgbClr val="075FA7"/>
          </a:solidFill>
          <a:latin typeface="+mn-lt"/>
        </a:defRPr>
      </a:lvl2pPr>
      <a:lvl3pPr marL="571500" indent="-3238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3pPr>
      <a:lvl4pPr marL="725488" indent="-1524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75FA7"/>
          </a:solidFill>
          <a:latin typeface="+mn-lt"/>
        </a:defRPr>
      </a:lvl4pPr>
      <a:lvl5pPr marL="11366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5pPr>
      <a:lvl6pPr marL="15938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6pPr>
      <a:lvl7pPr marL="20510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7pPr>
      <a:lvl8pPr marL="25082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8pPr>
      <a:lvl9pPr marL="29654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" y="6404409"/>
            <a:ext cx="9150839" cy="456141"/>
          </a:xfrm>
          <a:custGeom>
            <a:avLst/>
            <a:gdLst>
              <a:gd name="connsiteX0" fmla="*/ 9155339 w 9162317"/>
              <a:gd name="connsiteY0" fmla="*/ 0 h 460573"/>
              <a:gd name="connsiteX1" fmla="*/ 8352851 w 9162317"/>
              <a:gd name="connsiteY1" fmla="*/ 6978 h 460573"/>
              <a:gd name="connsiteX2" fmla="*/ 7829490 w 9162317"/>
              <a:gd name="connsiteY2" fmla="*/ 314027 h 460573"/>
              <a:gd name="connsiteX3" fmla="*/ 0 w 9162317"/>
              <a:gd name="connsiteY3" fmla="*/ 307048 h 460573"/>
              <a:gd name="connsiteX4" fmla="*/ 0 w 9162317"/>
              <a:gd name="connsiteY4" fmla="*/ 460573 h 460573"/>
              <a:gd name="connsiteX5" fmla="*/ 9162317 w 9162317"/>
              <a:gd name="connsiteY5" fmla="*/ 453594 h 460573"/>
              <a:gd name="connsiteX6" fmla="*/ 9155339 w 9162317"/>
              <a:gd name="connsiteY6" fmla="*/ 0 h 460573"/>
              <a:gd name="connsiteX0" fmla="*/ 9168064 w 9168064"/>
              <a:gd name="connsiteY0" fmla="*/ 2547 h 453595"/>
              <a:gd name="connsiteX1" fmla="*/ 8352851 w 9168064"/>
              <a:gd name="connsiteY1" fmla="*/ 0 h 453595"/>
              <a:gd name="connsiteX2" fmla="*/ 7829490 w 9168064"/>
              <a:gd name="connsiteY2" fmla="*/ 307049 h 453595"/>
              <a:gd name="connsiteX3" fmla="*/ 0 w 9168064"/>
              <a:gd name="connsiteY3" fmla="*/ 300070 h 453595"/>
              <a:gd name="connsiteX4" fmla="*/ 0 w 9168064"/>
              <a:gd name="connsiteY4" fmla="*/ 453595 h 453595"/>
              <a:gd name="connsiteX5" fmla="*/ 9162317 w 9168064"/>
              <a:gd name="connsiteY5" fmla="*/ 446616 h 453595"/>
              <a:gd name="connsiteX6" fmla="*/ 9168064 w 9168064"/>
              <a:gd name="connsiteY6" fmla="*/ 2547 h 453595"/>
              <a:gd name="connsiteX0" fmla="*/ 9168064 w 9168064"/>
              <a:gd name="connsiteY0" fmla="*/ 2547 h 456141"/>
              <a:gd name="connsiteX1" fmla="*/ 8352851 w 9168064"/>
              <a:gd name="connsiteY1" fmla="*/ 0 h 456141"/>
              <a:gd name="connsiteX2" fmla="*/ 7829490 w 9168064"/>
              <a:gd name="connsiteY2" fmla="*/ 307049 h 456141"/>
              <a:gd name="connsiteX3" fmla="*/ 0 w 9168064"/>
              <a:gd name="connsiteY3" fmla="*/ 300070 h 456141"/>
              <a:gd name="connsiteX4" fmla="*/ 0 w 9168064"/>
              <a:gd name="connsiteY4" fmla="*/ 453595 h 456141"/>
              <a:gd name="connsiteX5" fmla="*/ 9155954 w 9168064"/>
              <a:gd name="connsiteY5" fmla="*/ 456141 h 456141"/>
              <a:gd name="connsiteX6" fmla="*/ 9168064 w 9168064"/>
              <a:gd name="connsiteY6" fmla="*/ 2547 h 456141"/>
              <a:gd name="connsiteX0" fmla="*/ 9168064 w 9169169"/>
              <a:gd name="connsiteY0" fmla="*/ 2547 h 456141"/>
              <a:gd name="connsiteX1" fmla="*/ 8352851 w 9169169"/>
              <a:gd name="connsiteY1" fmla="*/ 0 h 456141"/>
              <a:gd name="connsiteX2" fmla="*/ 7829490 w 9169169"/>
              <a:gd name="connsiteY2" fmla="*/ 307049 h 456141"/>
              <a:gd name="connsiteX3" fmla="*/ 0 w 9169169"/>
              <a:gd name="connsiteY3" fmla="*/ 300070 h 456141"/>
              <a:gd name="connsiteX4" fmla="*/ 0 w 9169169"/>
              <a:gd name="connsiteY4" fmla="*/ 453595 h 456141"/>
              <a:gd name="connsiteX5" fmla="*/ 9168679 w 9169169"/>
              <a:gd name="connsiteY5" fmla="*/ 456141 h 456141"/>
              <a:gd name="connsiteX6" fmla="*/ 9168064 w 9169169"/>
              <a:gd name="connsiteY6" fmla="*/ 2547 h 45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9169" h="456141">
                <a:moveTo>
                  <a:pt x="9168064" y="2547"/>
                </a:moveTo>
                <a:lnTo>
                  <a:pt x="8352851" y="0"/>
                </a:lnTo>
                <a:lnTo>
                  <a:pt x="7829490" y="307049"/>
                </a:lnTo>
                <a:lnTo>
                  <a:pt x="0" y="300070"/>
                </a:lnTo>
                <a:lnTo>
                  <a:pt x="0" y="453595"/>
                </a:lnTo>
                <a:lnTo>
                  <a:pt x="9168679" y="456141"/>
                </a:lnTo>
                <a:cubicBezTo>
                  <a:pt x="9170595" y="308118"/>
                  <a:pt x="9166148" y="150570"/>
                  <a:pt x="9168064" y="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9630"/>
            <a:ext cx="8229600" cy="9887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8" y="1600203"/>
            <a:ext cx="8167047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16pt Regular Big Bullet One</a:t>
            </a:r>
          </a:p>
          <a:p>
            <a:pPr lvl="2"/>
            <a:r>
              <a:rPr lang="en-US" dirty="0" smtClean="0"/>
              <a:t>Sub-bullet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eo Sans Intel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6458133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rgbClr val="FFFFFF"/>
                </a:solidFill>
                <a:latin typeface="Neo Sans Intel Light"/>
                <a:cs typeface="Neo Sans Intel Light"/>
              </a:defRPr>
            </a:lvl1pPr>
          </a:lstStyle>
          <a:p>
            <a:pPr defTabSz="609585" fontAlgn="auto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smtClean="0"/>
              <a:pPr defTabSz="60958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725284" y="6511693"/>
            <a:ext cx="0" cy="238125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nt_lookins_hrz_rgb_wht_24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2"/>
          <a:stretch/>
        </p:blipFill>
        <p:spPr>
          <a:xfrm>
            <a:off x="8262870" y="6485468"/>
            <a:ext cx="355612" cy="2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chemeClr val="accent1"/>
          </a:solidFill>
          <a:latin typeface="Neo Sans Intel Ligh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ts val="1600"/>
        </a:spcBef>
        <a:spcAft>
          <a:spcPts val="0"/>
        </a:spcAft>
        <a:buFont typeface="Arial"/>
        <a:buNone/>
        <a:defRPr sz="2400" b="0" kern="1200">
          <a:solidFill>
            <a:srgbClr val="0071C5"/>
          </a:solidFill>
          <a:latin typeface="Neo Sans Intel"/>
          <a:ea typeface="+mn-ea"/>
          <a:cs typeface="Neo Sans Intel"/>
        </a:defRPr>
      </a:lvl1pPr>
      <a:lvl2pPr marL="300559" indent="-300559" algn="l" defTabSz="609585" rtl="0" eaLnBrk="1" latinLnBrk="0" hangingPunct="1">
        <a:spcBef>
          <a:spcPts val="1067"/>
        </a:spcBef>
        <a:buFont typeface="Wingdings" charset="2"/>
        <a:buChar char="§"/>
        <a:defRPr sz="2133" kern="1200" baseline="0">
          <a:solidFill>
            <a:srgbClr val="0071C5"/>
          </a:solidFill>
          <a:latin typeface="Neo Sans Intel"/>
          <a:ea typeface="+mn-ea"/>
          <a:cs typeface="Neo Sans Intel Medium"/>
        </a:defRPr>
      </a:lvl2pPr>
      <a:lvl3pPr marL="761981" indent="-304792" algn="l" defTabSz="609585" rtl="0" eaLnBrk="1" latinLnBrk="0" hangingPunct="1">
        <a:spcBef>
          <a:spcPts val="533"/>
        </a:spcBef>
        <a:buFont typeface="Wingdings" charset="2"/>
        <a:buChar char="§"/>
        <a:defRPr sz="2133" kern="1200">
          <a:solidFill>
            <a:srgbClr val="0071C5"/>
          </a:solidFill>
          <a:latin typeface="Neo Sans Intel"/>
          <a:ea typeface="+mn-ea"/>
          <a:cs typeface="Neo Sans Intel"/>
        </a:defRPr>
      </a:lvl3pPr>
      <a:lvl4pPr marL="1293252" indent="-304792" algn="l" defTabSz="609585" rtl="0" eaLnBrk="1" latinLnBrk="0" hangingPunct="1">
        <a:spcBef>
          <a:spcPts val="267"/>
        </a:spcBef>
        <a:buFont typeface="Arial"/>
        <a:buChar char="–"/>
        <a:defRPr sz="2133" kern="1200">
          <a:solidFill>
            <a:srgbClr val="0071C5"/>
          </a:solidFill>
          <a:latin typeface="Neo Sans Intel"/>
          <a:ea typeface="+mn-ea"/>
          <a:cs typeface="Neo Sans Intel"/>
        </a:defRPr>
      </a:lvl4pPr>
      <a:lvl5pPr marL="1758907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rgbClr val="0071C5"/>
          </a:solidFill>
          <a:latin typeface="Neo Sans Intel"/>
          <a:ea typeface="+mn-ea"/>
          <a:cs typeface="Neo Sans Inte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442277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36pt Intel Clear Light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601789"/>
            <a:ext cx="8228012" cy="4570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22pt</a:t>
            </a:r>
            <a:r>
              <a:rPr lang="en-US" dirty="0" smtClean="0"/>
              <a:t> Intel Clear body text</a:t>
            </a:r>
          </a:p>
          <a:p>
            <a:pPr lvl="1"/>
            <a:r>
              <a:rPr lang="en-US" dirty="0" err="1" smtClean="0"/>
              <a:t>18pt</a:t>
            </a:r>
            <a:r>
              <a:rPr lang="en-US" dirty="0" smtClean="0"/>
              <a:t> Intel Clear bullet one</a:t>
            </a:r>
          </a:p>
          <a:p>
            <a:pPr lvl="2"/>
            <a:r>
              <a:rPr lang="en-US" dirty="0" err="1" smtClean="0"/>
              <a:t>18pt</a:t>
            </a:r>
            <a:r>
              <a:rPr lang="en-US" dirty="0" smtClean="0"/>
              <a:t> Intel Clear sub-bullet</a:t>
            </a:r>
          </a:p>
          <a:p>
            <a:pPr lvl="3"/>
            <a:r>
              <a:rPr lang="en-US" dirty="0" err="1" smtClean="0"/>
              <a:t>16pt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645619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Intel Clear Light" panose="020B0404020203020204" pitchFamily="34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smtClean="0">
                <a:solidFill>
                  <a:prstClr val="white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\\.psf\Home\Desktop\NewIntelFooter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7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22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8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Wingdings" charset="2"/>
        <a:buChar char="§"/>
        <a:defRPr sz="18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587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6" name="Rectangle 4"/>
          <p:cNvSpPr>
            <a:spLocks noChangeArrowheads="1"/>
          </p:cNvSpPr>
          <p:nvPr userDrawn="1"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6273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520DC6DD-F415-4A6E-A9C5-BC2ECFBCD775}" type="slidenum">
              <a:rPr 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intel_wht_100 [Converted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9875" y="6165850"/>
            <a:ext cx="8064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293813" y="6342063"/>
            <a:ext cx="624840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>
                <a:solidFill>
                  <a:srgbClr val="FFFFFF"/>
                </a:solidFill>
              </a:rPr>
              <a:t>Intel Confidential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527175" y="6656388"/>
            <a:ext cx="6248400" cy="1222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FFFFFF"/>
                </a:solidFill>
              </a:rPr>
              <a:t>* Other names and brands may be claimed as the property of others.    Copyright © 2008, Intel Corporation.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265238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60525" indent="-2349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3" descr="Ba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43613"/>
            <a:ext cx="9144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492625" y="6118225"/>
            <a:ext cx="3481388" cy="611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FFFFFF"/>
                </a:solidFill>
                <a:latin typeface="Neo Sans Intel Medium" pitchFamily="34" charset="0"/>
              </a:rPr>
              <a:t>IASI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FFFFFF"/>
                </a:solidFill>
                <a:latin typeface="Neo Sans Intel" pitchFamily="34" charset="0"/>
              </a:rPr>
              <a:t>Intel Architecture Systems Integration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371600"/>
            <a:ext cx="8407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0" tIns="45702" rIns="91400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157163"/>
            <a:ext cx="8410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5" tIns="46019" rIns="92035" bIns="460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5126" name="Picture 7" descr="intel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black">
          <a:xfrm>
            <a:off x="7996238" y="6115050"/>
            <a:ext cx="98901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8963" y="6583363"/>
            <a:ext cx="14986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>
                <a:solidFill>
                  <a:srgbClr val="FFFFFF"/>
                </a:solidFill>
                <a:latin typeface="Calibri"/>
              </a:rPr>
              <a:t>Intel Confidential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6553200"/>
            <a:ext cx="4159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 anchorCtr="1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0241E832-E50A-44D6-B91C-014BCDD23A77}" type="slidenum">
              <a:rPr lang="en-US" sz="900" b="1">
                <a:solidFill>
                  <a:srgbClr val="FFFFFF"/>
                </a:solidFill>
                <a:latin typeface="Calibri"/>
              </a:rPr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1">
              <a:solidFill>
                <a:srgbClr val="FFFFFF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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914400" indent="-225425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cs typeface="+mn-cs"/>
        </a:defRPr>
      </a:lvl3pPr>
      <a:lvl4pPr marL="1382713" indent="-2397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4pPr>
      <a:lvl5pPr marL="1727200" indent="-230188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5pPr>
      <a:lvl6pPr marL="21844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6pPr>
      <a:lvl7pPr marL="26416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7pPr>
      <a:lvl8pPr marL="30988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8pPr>
      <a:lvl9pPr marL="3556000" indent="-230188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587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196" name="Rectangle 4"/>
          <p:cNvSpPr>
            <a:spLocks noChangeArrowheads="1"/>
          </p:cNvSpPr>
          <p:nvPr userDrawn="1"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0" y="6273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520DC6DD-F415-4A6E-A9C5-BC2ECFBCD775}" type="slidenum">
              <a:rPr lang="en-US" sz="16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US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 descr="intel_wht_100 [Converted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9875" y="6165850"/>
            <a:ext cx="8064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293813" y="6342063"/>
            <a:ext cx="624840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>
                <a:solidFill>
                  <a:srgbClr val="FFFFFF"/>
                </a:solidFill>
              </a:rPr>
              <a:t>Intel Confidential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527175" y="6656388"/>
            <a:ext cx="6248400" cy="1222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r>
              <a:rPr lang="en-US" sz="800">
                <a:solidFill>
                  <a:srgbClr val="FFFFFF"/>
                </a:solidFill>
              </a:rPr>
              <a:t>* Other names and brands may be claimed as the property of others.    Copyright © 2008, Intel Corporation.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4400" indent="-2238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265238" indent="-2365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60525" indent="-2349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65125" y="381000"/>
            <a:ext cx="8410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825" tIns="45914" rIns="91825" bIns="45914" anchor="ctr" anchorCtr="1"/>
          <a:lstStyle/>
          <a:p>
            <a:pPr>
              <a:lnSpc>
                <a:spcPct val="90000"/>
              </a:lnSpc>
              <a:defRPr/>
            </a:pPr>
            <a:endParaRPr lang="en-US" sz="33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  <a:ea typeface="ＭＳ Ｐゴシック" charset="-128"/>
              <a:cs typeface="Arial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66713" y="1793875"/>
            <a:ext cx="8407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93" tIns="45597" rIns="91193" bIns="45597" anchorCtr="1"/>
          <a:lstStyle/>
          <a:p>
            <a:pPr marL="224989" indent="-224989">
              <a:buFont typeface="Wingdings" pitchFamily="2" charset="2"/>
              <a:buChar char=""/>
              <a:defRPr/>
            </a:pP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ea typeface="ＭＳ Ｐゴシック" charset="-128"/>
              <a:cs typeface="Arial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79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32" rIns="91260" bIns="4563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32" rIns="91260" bIns="4563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67110" y="6369810"/>
            <a:ext cx="14525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936" tIns="31963" rIns="63936" bIns="31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fld id="{70010F78-FCE6-4740-8324-DDF87EB8C4DE}" type="slidenum">
              <a:rPr lang="en-US" sz="1000" smtClean="0">
                <a:solidFill>
                  <a:srgbClr val="FFFFFF"/>
                </a:solidFill>
                <a:latin typeface="Neo Sans Intel Medium" pitchFamily="34" charset="0"/>
                <a:cs typeface="Arial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Neo Sans Intel Medium" pitchFamily="34" charset="0"/>
                <a:cs typeface="Arial"/>
              </a:rPr>
              <a:t>  |  Intel confidential</a:t>
            </a:r>
          </a:p>
        </p:txBody>
      </p:sp>
      <p:pic>
        <p:nvPicPr>
          <p:cNvPr id="11" name="Picture 10" descr="intel_logo_whit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80867" y="6156837"/>
            <a:ext cx="796627" cy="587411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365125" y="381000"/>
            <a:ext cx="8410774" cy="132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89" tIns="45996" rIns="91989" bIns="45996" anchor="ctr" anchorCtr="1"/>
          <a:lstStyle/>
          <a:p>
            <a:pPr algn="ctr">
              <a:lnSpc>
                <a:spcPct val="90000"/>
              </a:lnSpc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367109" y="1793885"/>
            <a:ext cx="8406805" cy="41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4" tIns="45678" rIns="91354" bIns="45678" anchorCtr="1"/>
          <a:lstStyle/>
          <a:p>
            <a:pPr marL="225381" indent="-225381">
              <a:lnSpc>
                <a:spcPct val="95000"/>
              </a:lnSpc>
              <a:spcBef>
                <a:spcPct val="30000"/>
              </a:spcBef>
              <a:buClr>
                <a:srgbClr val="FFFFFF"/>
              </a:buClr>
              <a:buFont typeface="Wingdings" pitchFamily="2" charset="2"/>
              <a:buChar char=""/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/>
              <a:ea typeface="MS PGothic" pitchFamily="34" charset="-128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5631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91262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36893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8252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22250" indent="-22225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66738" indent="-22225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911225" indent="-22225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1379538" indent="-2365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2438" indent="-227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0149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36454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2779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49081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3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4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33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48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2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60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67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2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65125" y="381000"/>
            <a:ext cx="8410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825" tIns="45914" rIns="91825" bIns="45914" anchor="ctr" anchorCtr="1"/>
          <a:lstStyle/>
          <a:p>
            <a:pPr>
              <a:lnSpc>
                <a:spcPct val="90000"/>
              </a:lnSpc>
              <a:defRPr/>
            </a:pPr>
            <a:endParaRPr lang="en-US" sz="33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  <a:ea typeface="ＭＳ Ｐゴシック" charset="-128"/>
              <a:cs typeface="Arial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66713" y="1793875"/>
            <a:ext cx="84074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193" tIns="45597" rIns="91193" bIns="45597" anchorCtr="1"/>
          <a:lstStyle/>
          <a:p>
            <a:pPr marL="224989" indent="-224989">
              <a:buFont typeface="Wingdings" pitchFamily="2" charset="2"/>
              <a:buChar char=""/>
              <a:defRPr/>
            </a:pP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 pitchFamily="34" charset="0"/>
              <a:ea typeface="ＭＳ Ｐゴシック" charset="-128"/>
              <a:cs typeface="Arial"/>
            </a:endParaRP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799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32" rIns="91260" bIns="4563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0" tIns="45632" rIns="91260" bIns="45632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67110" y="6369810"/>
            <a:ext cx="1452562" cy="21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936" tIns="31963" rIns="63936" bIns="31963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defRPr/>
            </a:pPr>
            <a:fld id="{70010F78-FCE6-4740-8324-DDF87EB8C4DE}" type="slidenum">
              <a:rPr lang="en-US" sz="1000" smtClean="0">
                <a:solidFill>
                  <a:srgbClr val="FFFFFF"/>
                </a:solidFill>
                <a:latin typeface="Neo Sans Intel Medium" pitchFamily="34" charset="0"/>
                <a:cs typeface="Arial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Neo Sans Intel Medium" pitchFamily="34" charset="0"/>
                <a:cs typeface="Arial"/>
              </a:rPr>
              <a:t>  </a:t>
            </a:r>
          </a:p>
        </p:txBody>
      </p:sp>
      <p:pic>
        <p:nvPicPr>
          <p:cNvPr id="11" name="Picture 10" descr="intel_logo_whit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80867" y="6156837"/>
            <a:ext cx="796627" cy="587411"/>
          </a:xfrm>
          <a:prstGeom prst="rect">
            <a:avLst/>
          </a:prstGeom>
        </p:spPr>
      </p:pic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365125" y="381000"/>
            <a:ext cx="8410774" cy="132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89" tIns="45996" rIns="91989" bIns="45996" anchor="ctr" anchorCtr="1"/>
          <a:lstStyle/>
          <a:p>
            <a:pPr algn="ctr">
              <a:lnSpc>
                <a:spcPct val="90000"/>
              </a:lnSpc>
              <a:defRPr/>
            </a:pP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 Medium" pitchFamily="34" charset="0"/>
              <a:ea typeface="MS PGothic" pitchFamily="34" charset="-128"/>
              <a:cs typeface="Arial"/>
            </a:endParaRPr>
          </a:p>
        </p:txBody>
      </p:sp>
      <p:sp>
        <p:nvSpPr>
          <p:cNvPr id="9" name="Rectangle 18"/>
          <p:cNvSpPr>
            <a:spLocks noChangeArrowheads="1"/>
          </p:cNvSpPr>
          <p:nvPr userDrawn="1"/>
        </p:nvSpPr>
        <p:spPr bwMode="auto">
          <a:xfrm>
            <a:off x="367109" y="1793885"/>
            <a:ext cx="8406805" cy="41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54" tIns="45678" rIns="91354" bIns="45678" anchorCtr="1"/>
          <a:lstStyle/>
          <a:p>
            <a:pPr marL="225381" indent="-225381">
              <a:lnSpc>
                <a:spcPct val="95000"/>
              </a:lnSpc>
              <a:spcBef>
                <a:spcPct val="30000"/>
              </a:spcBef>
              <a:buClr>
                <a:srgbClr val="FFFFFF"/>
              </a:buClr>
              <a:buFont typeface="Wingdings" pitchFamily="2" charset="2"/>
              <a:buChar char=""/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eo Sans Intel"/>
              <a:ea typeface="MS PGothic" pitchFamily="34" charset="-128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5pPr>
      <a:lvl6pPr marL="45631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6pPr>
      <a:lvl7pPr marL="91262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7pPr>
      <a:lvl8pPr marL="136893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8pPr>
      <a:lvl9pPr marL="1825248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Neo Sans Intel Medium" pitchFamily="34" charset="0"/>
          <a:cs typeface="Arial" charset="0"/>
        </a:defRPr>
      </a:lvl9pPr>
    </p:titleStyle>
    <p:bodyStyle>
      <a:lvl1pPr marL="222250" indent="-22225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•"/>
        <a:defRPr sz="25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66738" indent="-22225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2pPr>
      <a:lvl3pPr marL="911225" indent="-22225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cs typeface="+mn-cs"/>
        </a:defRPr>
      </a:lvl3pPr>
      <a:lvl4pPr marL="1379538" indent="-2365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1722438" indent="-227013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180149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6pPr>
      <a:lvl7pPr marL="2636454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7pPr>
      <a:lvl8pPr marL="3092779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8pPr>
      <a:lvl9pPr marL="3549081" indent="-229737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13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24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933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248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552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860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167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492" algn="l" defTabSz="9126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9575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8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3627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Box 7"/>
          <p:cNvSpPr txBox="1">
            <a:spLocks noChangeArrowheads="1"/>
          </p:cNvSpPr>
          <p:nvPr userDrawn="1"/>
        </p:nvSpPr>
        <p:spPr bwMode="auto">
          <a:xfrm>
            <a:off x="543340" y="659606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fld id="{0DE1D6D2-A4A2-4FD6-AF02-AF31F1D888D8}" type="slidenum">
              <a:rPr lang="en-US" sz="800">
                <a:solidFill>
                  <a:srgbClr val="FFFFFF"/>
                </a:solidFill>
                <a:latin typeface="Verdana" pitchFamily="34" charset="0"/>
                <a:ea typeface="ＭＳ Ｐゴシック" charset="-128"/>
                <a:cs typeface="Arial"/>
              </a:rPr>
              <a:pPr algn="r"/>
              <a:t>‹#›</a:t>
            </a:fld>
            <a:endParaRPr lang="en-US" sz="800" dirty="0">
              <a:solidFill>
                <a:srgbClr val="FFFFFF"/>
              </a:solidFill>
              <a:latin typeface="Verdana" pitchFamily="34" charset="0"/>
              <a:ea typeface="ＭＳ Ｐゴシック" charset="-128"/>
              <a:cs typeface="Arial"/>
            </a:endParaRPr>
          </a:p>
        </p:txBody>
      </p:sp>
      <p:pic>
        <p:nvPicPr>
          <p:cNvPr id="7" name="Picture 23" descr="swpr_rgb_300dpi_trans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309" y="6427303"/>
            <a:ext cx="283606" cy="34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5"/>
          <p:cNvSpPr txBox="1">
            <a:spLocks noChangeArrowheads="1"/>
          </p:cNvSpPr>
          <p:nvPr userDrawn="1"/>
        </p:nvSpPr>
        <p:spPr bwMode="white">
          <a:xfrm>
            <a:off x="3224516" y="6397142"/>
            <a:ext cx="2694969" cy="27699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200" b="1" dirty="0">
                <a:solidFill>
                  <a:srgbClr val="FFFFFF"/>
                </a:solidFill>
                <a:latin typeface="Verdana"/>
                <a:ea typeface="SimSun" pitchFamily="2" charset="-122"/>
                <a:cs typeface="Arial"/>
              </a:rPr>
              <a:t>Software and Services Group</a:t>
            </a:r>
          </a:p>
        </p:txBody>
      </p:sp>
    </p:spTree>
    <p:extLst>
      <p:ext uri="{BB962C8B-B14F-4D97-AF65-F5344CB8AC3E}">
        <p14:creationId xmlns:p14="http://schemas.microsoft.com/office/powerpoint/2010/main" val="262119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ＭＳ Ｐゴシック" charset="-128"/>
          <a:cs typeface="Verdana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charset="-128"/>
          <a:cs typeface="Arial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charset="-128"/>
          <a:cs typeface="Arial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charset="-128"/>
          <a:cs typeface="Arial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algn="l" rtl="0" fontAlgn="base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ＭＳ Ｐゴシック" charset="-128"/>
          <a:cs typeface="Verdana"/>
        </a:defRPr>
      </a:lvl1pPr>
      <a:lvl2pPr marL="185738" indent="-184150" algn="l" rtl="0" fontAlgn="base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Verdana"/>
          <a:ea typeface="ＭＳ Ｐゴシック" charset="-128"/>
          <a:cs typeface="Verdana"/>
        </a:defRPr>
      </a:lvl2pPr>
      <a:lvl3pPr marL="414338" indent="-227013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ＭＳ Ｐゴシック" charset="-128"/>
          <a:cs typeface="Verdana"/>
        </a:defRPr>
      </a:lvl3pPr>
      <a:lvl4pPr marL="568325" indent="-1524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ＭＳ Ｐゴシック" charset="-128"/>
          <a:cs typeface="Verdana"/>
        </a:defRPr>
      </a:lvl4pPr>
      <a:lvl5pPr marL="762000" indent="-192088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ＭＳ Ｐゴシック" charset="-128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_0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92100"/>
            <a:ext cx="82756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70013"/>
            <a:ext cx="8275638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2038" y="6427788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i="0">
                <a:solidFill>
                  <a:srgbClr val="FFFFFF"/>
                </a:solidFill>
              </a:defRPr>
            </a:lvl1pPr>
          </a:lstStyle>
          <a:p>
            <a:fld id="{E0675B91-05ED-4135-8FAF-0C7D5F5B88FA}" type="datetime1">
              <a:rPr lang="zh-CN" altLang="en-US" b="1">
                <a:latin typeface="Verdana" pitchFamily="34" charset="0"/>
              </a:rPr>
              <a:pPr/>
              <a:t>2015/9/28</a:t>
            </a:fld>
            <a:endParaRPr lang="en-US" altLang="zh-CN" b="1" dirty="0"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51013" y="6427788"/>
            <a:ext cx="415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i="0">
                <a:solidFill>
                  <a:srgbClr val="FFFFFF"/>
                </a:solidFill>
              </a:defRPr>
            </a:lvl1pPr>
          </a:lstStyle>
          <a:p>
            <a:fld id="{309BFD40-5DFE-4C2A-A40C-F5E78F6D8BA4}" type="slidenum">
              <a:rPr lang="en-US" altLang="zh-CN" b="1">
                <a:latin typeface="Verdana" pitchFamily="34" charset="0"/>
              </a:rPr>
              <a:pPr/>
              <a:t>‹#›</a:t>
            </a:fld>
            <a:endParaRPr lang="en-US" altLang="zh-CN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4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defRPr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246063" indent="-244475" algn="l" rtl="0" eaLnBrk="0" fontAlgn="base" hangingPunct="0">
        <a:spcBef>
          <a:spcPct val="40000"/>
        </a:spcBef>
        <a:spcAft>
          <a:spcPct val="0"/>
        </a:spcAft>
        <a:buSzPct val="125000"/>
        <a:buFont typeface="Times"/>
        <a:buChar char="•"/>
        <a:defRPr>
          <a:solidFill>
            <a:schemeClr val="tx1"/>
          </a:solidFill>
          <a:latin typeface="+mn-lt"/>
          <a:ea typeface="SimSun" pitchFamily="2" charset="-122"/>
        </a:defRPr>
      </a:lvl2pPr>
      <a:lvl3pPr marL="571500" indent="-3238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SimSun" pitchFamily="2" charset="-122"/>
        </a:defRPr>
      </a:lvl3pPr>
      <a:lvl4pPr marL="725488" indent="-152400" algn="l" rtl="0" eaLnBrk="0" fontAlgn="base" hangingPunct="0">
        <a:spcBef>
          <a:spcPct val="20000"/>
        </a:spcBef>
        <a:spcAft>
          <a:spcPct val="0"/>
        </a:spcAft>
        <a:buFont typeface="Times"/>
        <a:buChar char="•"/>
        <a:defRPr sz="1600">
          <a:solidFill>
            <a:schemeClr val="tx1"/>
          </a:solidFill>
          <a:latin typeface="+mn-lt"/>
          <a:ea typeface="SimSun" pitchFamily="2" charset="-122"/>
        </a:defRPr>
      </a:lvl4pPr>
      <a:lvl5pPr marL="1136650" indent="-4095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SimSun" pitchFamily="2" charset="-122"/>
        </a:defRPr>
      </a:lvl5pPr>
      <a:lvl6pPr marL="15938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20510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5082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965450" indent="-409575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0" y="6024563"/>
            <a:ext cx="9144000" cy="833437"/>
          </a:xfrm>
          <a:prstGeom prst="rect">
            <a:avLst/>
          </a:prstGeom>
          <a:solidFill>
            <a:srgbClr val="075FA7"/>
          </a:soli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292100"/>
            <a:ext cx="828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371600"/>
            <a:ext cx="8283575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pic>
        <p:nvPicPr>
          <p:cNvPr id="1031" name="Picture 20" descr="Intel_whit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white">
          <a:xfrm>
            <a:off x="7969250" y="6176963"/>
            <a:ext cx="8112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3" descr="swpr_rgb_300dpi_trans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14300" y="6111875"/>
            <a:ext cx="5429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61" name="Text Box 25"/>
          <p:cNvSpPr txBox="1">
            <a:spLocks noChangeArrowheads="1"/>
          </p:cNvSpPr>
          <p:nvPr/>
        </p:nvSpPr>
        <p:spPr bwMode="white">
          <a:xfrm>
            <a:off x="3030538" y="6065838"/>
            <a:ext cx="30829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zh-CN" sz="1400" b="1" dirty="0">
                <a:solidFill>
                  <a:srgbClr val="FFFFFF"/>
                </a:solidFill>
                <a:ea typeface="SimSun" pitchFamily="2" charset="-122"/>
              </a:rPr>
              <a:t>Software and Services Group</a:t>
            </a:r>
            <a:endParaRPr lang="en-US" altLang="zh-CN" sz="1000" b="1" dirty="0">
              <a:solidFill>
                <a:srgbClr val="FFFFFF"/>
              </a:solidFill>
              <a:ea typeface="SimSun" pitchFamily="2" charset="-122"/>
            </a:endParaRPr>
          </a:p>
        </p:txBody>
      </p:sp>
      <p:sp>
        <p:nvSpPr>
          <p:cNvPr id="167962" name="Rectangle 26"/>
          <p:cNvSpPr>
            <a:spLocks noChangeArrowheads="1"/>
          </p:cNvSpPr>
          <p:nvPr/>
        </p:nvSpPr>
        <p:spPr bwMode="white">
          <a:xfrm>
            <a:off x="893763" y="6550025"/>
            <a:ext cx="2951162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altLang="zh-CN" sz="600" dirty="0">
                <a:solidFill>
                  <a:srgbClr val="FFFFFF"/>
                </a:solidFill>
                <a:ea typeface="SimSun" pitchFamily="2" charset="-122"/>
              </a:rPr>
              <a:t>Copyright © </a:t>
            </a:r>
            <a:r>
              <a:rPr lang="en-US" altLang="zh-CN" sz="600" dirty="0" smtClean="0">
                <a:solidFill>
                  <a:srgbClr val="FFFFFF"/>
                </a:solidFill>
                <a:ea typeface="SimSun" pitchFamily="2" charset="-122"/>
              </a:rPr>
              <a:t>2011, </a:t>
            </a:r>
            <a:r>
              <a:rPr lang="en-US" altLang="zh-CN" sz="600" dirty="0">
                <a:solidFill>
                  <a:srgbClr val="FFFFFF"/>
                </a:solidFill>
                <a:ea typeface="SimSun" pitchFamily="2" charset="-122"/>
              </a:rPr>
              <a:t>Intel Corporation. All rights reserved. </a:t>
            </a:r>
          </a:p>
          <a:p>
            <a:pPr eaLnBrk="0" hangingPunct="0">
              <a:defRPr/>
            </a:pPr>
            <a:r>
              <a:rPr lang="en-US" altLang="zh-CN" sz="600" dirty="0">
                <a:solidFill>
                  <a:srgbClr val="FFFFFF"/>
                </a:solidFill>
                <a:ea typeface="SimSun" pitchFamily="2" charset="-122"/>
              </a:rPr>
              <a:t>*Other brands and names are the property of their respective owners</a:t>
            </a:r>
          </a:p>
        </p:txBody>
      </p:sp>
      <p:sp>
        <p:nvSpPr>
          <p:cNvPr id="167963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6657975"/>
            <a:ext cx="40830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600"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FFFFFF"/>
                </a:solidFill>
              </a:rPr>
              <a:t>Intel Confidential, NDA Required               v1.0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1293813" y="6342063"/>
            <a:ext cx="624840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860A8"/>
                </a:solidFill>
              </a:rPr>
              <a:t>Intel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66072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4" r:id="rId12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0">
          <a:solidFill>
            <a:srgbClr val="075FA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75FA7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spcBef>
          <a:spcPct val="60000"/>
        </a:spcBef>
        <a:spcAft>
          <a:spcPct val="0"/>
        </a:spcAft>
        <a:defRPr>
          <a:solidFill>
            <a:srgbClr val="075FA7"/>
          </a:solidFill>
          <a:latin typeface="+mn-lt"/>
          <a:ea typeface="+mn-ea"/>
          <a:cs typeface="+mn-cs"/>
        </a:defRPr>
      </a:lvl1pPr>
      <a:lvl2pPr marL="246063" indent="-244475" algn="l" rtl="0" eaLnBrk="1" fontAlgn="base" hangingPunct="1">
        <a:spcBef>
          <a:spcPct val="40000"/>
        </a:spcBef>
        <a:spcAft>
          <a:spcPct val="0"/>
        </a:spcAft>
        <a:buSzPct val="125000"/>
        <a:buFont typeface="Times" pitchFamily="18" charset="0"/>
        <a:buChar char="•"/>
        <a:defRPr>
          <a:solidFill>
            <a:srgbClr val="075FA7"/>
          </a:solidFill>
          <a:latin typeface="+mn-lt"/>
        </a:defRPr>
      </a:lvl2pPr>
      <a:lvl3pPr marL="571500" indent="-3238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3pPr>
      <a:lvl4pPr marL="725488" indent="-1524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75FA7"/>
          </a:solidFill>
          <a:latin typeface="+mn-lt"/>
        </a:defRPr>
      </a:lvl4pPr>
      <a:lvl5pPr marL="11366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5pPr>
      <a:lvl6pPr marL="15938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6pPr>
      <a:lvl7pPr marL="20510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7pPr>
      <a:lvl8pPr marL="25082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8pPr>
      <a:lvl9pPr marL="2965450" indent="-409575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75FA7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34" Type="http://schemas.openxmlformats.org/officeDocument/2006/relationships/image" Target="../media/image9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emf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microsoft.com/office/2007/relationships/hdphoto" Target="../media/hdphoto1.wdp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eg"/><Relationship Id="rId18" Type="http://schemas.openxmlformats.org/officeDocument/2006/relationships/image" Target="../media/image57.png"/><Relationship Id="rId3" Type="http://schemas.openxmlformats.org/officeDocument/2006/relationships/image" Target="../media/image2.png"/><Relationship Id="rId21" Type="http://schemas.openxmlformats.org/officeDocument/2006/relationships/image" Target="../media/image60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594" y="3098959"/>
            <a:ext cx="8212886" cy="766000"/>
          </a:xfrm>
        </p:spPr>
        <p:txBody>
          <a:bodyPr/>
          <a:lstStyle/>
          <a:p>
            <a:r>
              <a:rPr lang="en-US" dirty="0"/>
              <a:t>Data Center IT Agility and Control: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Intel</a:t>
            </a:r>
            <a:r>
              <a:rPr lang="en-US" dirty="0"/>
              <a:t>® Data Center Manager</a:t>
            </a:r>
            <a:endParaRPr lang="en-US" dirty="0">
              <a:latin typeface="Neo Sans Intel Medium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806" y="4305293"/>
            <a:ext cx="2845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Neo Sans Intel Medium" panose="020B0604020202020204" pitchFamily="34" charset="0"/>
                <a:cs typeface="Intel Clear Light" panose="020B0404020203020204" pitchFamily="34" charset="0"/>
              </a:rPr>
              <a:t>No Time for Downtime</a:t>
            </a:r>
            <a:endParaRPr lang="en-US" sz="2000" dirty="0">
              <a:solidFill>
                <a:prstClr val="white"/>
              </a:solidFill>
              <a:latin typeface="Neo Sans Intel Medium" panose="020B0604020202020204" pitchFamily="34" charset="0"/>
              <a:cs typeface="Intel Clear Light" panose="020B04040202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700" y="5599636"/>
            <a:ext cx="5511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  <a:cs typeface="Neo Sans Intel"/>
              </a:rPr>
              <a:t>Dragos Georgescu – </a:t>
            </a:r>
            <a:r>
              <a:rPr lang="en-GB" sz="1600" dirty="0" smtClean="0">
                <a:solidFill>
                  <a:prstClr val="white"/>
                </a:solidFill>
                <a:cs typeface="Neo Sans Intel"/>
              </a:rPr>
              <a:t>Intel Business </a:t>
            </a:r>
            <a:r>
              <a:rPr lang="en-GB" sz="1600" dirty="0" smtClean="0">
                <a:solidFill>
                  <a:prstClr val="white"/>
                </a:solidFill>
                <a:cs typeface="Neo Sans Intel"/>
              </a:rPr>
              <a:t>Development </a:t>
            </a:r>
            <a:r>
              <a:rPr lang="en-GB" sz="1600" dirty="0" smtClean="0">
                <a:solidFill>
                  <a:prstClr val="white"/>
                </a:solidFill>
                <a:cs typeface="Neo Sans Intel"/>
              </a:rPr>
              <a:t>Manager</a:t>
            </a:r>
            <a:endParaRPr lang="en-GB" sz="1600" dirty="0" smtClean="0">
              <a:solidFill>
                <a:prstClr val="white"/>
              </a:solidFill>
              <a:cs typeface="Neo Sans Intel"/>
            </a:endParaRPr>
          </a:p>
        </p:txBody>
      </p:sp>
    </p:spTree>
    <p:extLst>
      <p:ext uri="{BB962C8B-B14F-4D97-AF65-F5344CB8AC3E}">
        <p14:creationId xmlns:p14="http://schemas.microsoft.com/office/powerpoint/2010/main" val="24426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80054" y="652460"/>
            <a:ext cx="3971925" cy="4296058"/>
            <a:chOff x="409575" y="1219200"/>
            <a:chExt cx="4267200" cy="4267200"/>
          </a:xfrm>
        </p:grpSpPr>
        <p:sp>
          <p:nvSpPr>
            <p:cNvPr id="14" name="Snip Single Corner Rectangle 13"/>
            <p:cNvSpPr/>
            <p:nvPr/>
          </p:nvSpPr>
          <p:spPr bwMode="gray">
            <a:xfrm flipH="1">
              <a:off x="409575" y="1219200"/>
              <a:ext cx="4267200" cy="4267200"/>
            </a:xfrm>
            <a:prstGeom prst="snip1Rect">
              <a:avLst>
                <a:gd name="adj" fmla="val 930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Snip Single Corner Rectangle 14"/>
            <p:cNvSpPr/>
            <p:nvPr/>
          </p:nvSpPr>
          <p:spPr bwMode="gray">
            <a:xfrm flipH="1">
              <a:off x="409575" y="1752600"/>
              <a:ext cx="4267200" cy="3733800"/>
            </a:xfrm>
            <a:prstGeom prst="snip1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681" y="640979"/>
            <a:ext cx="4267200" cy="4307539"/>
            <a:chOff x="409575" y="1219200"/>
            <a:chExt cx="4267200" cy="4267200"/>
          </a:xfrm>
        </p:grpSpPr>
        <p:sp>
          <p:nvSpPr>
            <p:cNvPr id="7" name="Snip Single Corner Rectangle 6"/>
            <p:cNvSpPr/>
            <p:nvPr/>
          </p:nvSpPr>
          <p:spPr bwMode="gray">
            <a:xfrm flipH="1">
              <a:off x="409575" y="1219200"/>
              <a:ext cx="4267200" cy="4267200"/>
            </a:xfrm>
            <a:prstGeom prst="snip1Rect">
              <a:avLst>
                <a:gd name="adj" fmla="val 9301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Snip Single Corner Rectangle 8"/>
            <p:cNvSpPr/>
            <p:nvPr/>
          </p:nvSpPr>
          <p:spPr bwMode="gray">
            <a:xfrm flipH="1">
              <a:off x="409575" y="1752600"/>
              <a:ext cx="4267200" cy="3733800"/>
            </a:xfrm>
            <a:prstGeom prst="snip1Rect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06506" y="737817"/>
            <a:ext cx="4005264" cy="3979862"/>
          </a:xfrm>
        </p:spPr>
        <p:txBody>
          <a:bodyPr/>
          <a:lstStyle/>
          <a:p>
            <a:pPr marL="0" lvl="1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Data Center Manager</a:t>
            </a:r>
          </a:p>
          <a:p>
            <a:pPr lvl="1">
              <a:spcBef>
                <a:spcPts val="1800"/>
              </a:spcBef>
            </a:pPr>
            <a:r>
              <a:rPr lang="en-US" sz="1700" dirty="0" smtClean="0"/>
              <a:t>Showcase/Utilize the latest energy efficiency technology built in the HW platform and drive refresh</a:t>
            </a:r>
          </a:p>
          <a:p>
            <a:pPr lvl="1">
              <a:spcBef>
                <a:spcPts val="1800"/>
              </a:spcBef>
            </a:pPr>
            <a:r>
              <a:rPr lang="en-US" sz="1700" dirty="0" smtClean="0"/>
              <a:t>More efficient capacity planning/ provisioning based upon real power and thermal data and power capping capabilities. Get 10% - 20% - 30% more capacity of each rack.</a:t>
            </a:r>
          </a:p>
          <a:p>
            <a:pPr lvl="1"/>
            <a:r>
              <a:rPr lang="en-US" sz="1700" dirty="0" smtClean="0"/>
              <a:t>Identify and consolidate under-utilized servers/ghost servers estimated</a:t>
            </a:r>
          </a:p>
          <a:p>
            <a:pPr lvl="1"/>
            <a:r>
              <a:rPr lang="en-US" sz="1700" dirty="0" smtClean="0"/>
              <a:t>Maximize energy consumption based upon actual energy usage.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6" y="146144"/>
            <a:ext cx="8838526" cy="662478"/>
          </a:xfrm>
        </p:spPr>
        <p:txBody>
          <a:bodyPr/>
          <a:lstStyle/>
          <a:p>
            <a:r>
              <a:rPr lang="en-US" sz="3200" dirty="0" smtClean="0"/>
              <a:t>Reasons to Deploy Intel</a:t>
            </a:r>
            <a:r>
              <a:rPr lang="en-US" sz="2000" baseline="60000" dirty="0" smtClean="0"/>
              <a:t>®</a:t>
            </a:r>
            <a:r>
              <a:rPr lang="en-US" sz="3200" dirty="0" smtClean="0"/>
              <a:t> SW Consoles with HW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 bwMode="gray">
          <a:xfrm>
            <a:off x="4948329" y="737817"/>
            <a:ext cx="3635377" cy="40560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Virtual KVM Gateway</a:t>
            </a:r>
          </a:p>
          <a:p>
            <a:pPr lvl="1">
              <a:spcBef>
                <a:spcPts val="1800"/>
              </a:spcBef>
            </a:pPr>
            <a:r>
              <a:rPr lang="en-US" sz="1700" dirty="0"/>
              <a:t>Server diagnostics and troubleshooting. Analyze server logs. Configuration changes or verification</a:t>
            </a:r>
          </a:p>
          <a:p>
            <a:pPr lvl="1"/>
            <a:r>
              <a:rPr lang="en-US" sz="1700" dirty="0"/>
              <a:t>Checking BIOS settings and BIOS configuration</a:t>
            </a:r>
          </a:p>
          <a:p>
            <a:pPr lvl="1"/>
            <a:r>
              <a:rPr lang="en-US" sz="1700" dirty="0"/>
              <a:t>Remote power cycling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635" y="5112604"/>
            <a:ext cx="8461829" cy="830997"/>
          </a:xfrm>
          <a:prstGeom prst="rect">
            <a:avLst/>
          </a:prstGeom>
          <a:solidFill>
            <a:srgbClr val="A6CAE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Use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666666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these solutions to fully utilize the built-in technologies of latest generation Servers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666666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5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Intel® </a:t>
            </a:r>
            <a:r>
              <a:rPr lang="en-US" dirty="0" smtClean="0"/>
              <a:t>DCM Deployment Options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End </a:t>
            </a:r>
            <a:r>
              <a:rPr lang="en-US" dirty="0" smtClean="0"/>
              <a:t>User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34" y="1592465"/>
            <a:ext cx="419048" cy="396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40" y="1676274"/>
            <a:ext cx="666667" cy="270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65" y="1443440"/>
            <a:ext cx="685714" cy="5333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37" y="1635639"/>
            <a:ext cx="860952" cy="3314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47" y="1595004"/>
            <a:ext cx="392381" cy="3923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587" y="1595005"/>
            <a:ext cx="952381" cy="29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2418888"/>
            <a:ext cx="876191" cy="29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36" y="2460793"/>
            <a:ext cx="1123810" cy="21333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04" y="2356031"/>
            <a:ext cx="533333" cy="4228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295" y="2399840"/>
            <a:ext cx="685714" cy="3352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67" y="2420793"/>
            <a:ext cx="1051429" cy="29333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56" y="2258887"/>
            <a:ext cx="742857" cy="4761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3138696"/>
            <a:ext cx="422857" cy="41904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28" y="3216791"/>
            <a:ext cx="796190" cy="26285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69" y="3234120"/>
            <a:ext cx="891429" cy="19809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18" y="3186798"/>
            <a:ext cx="921905" cy="29475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49" y="3294886"/>
            <a:ext cx="1097143" cy="1295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8" y="3944909"/>
            <a:ext cx="1352381" cy="28190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59" y="4004740"/>
            <a:ext cx="1226667" cy="2209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36" y="3966872"/>
            <a:ext cx="731429" cy="20190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75" y="3934491"/>
            <a:ext cx="1276191" cy="26666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76" y="3970681"/>
            <a:ext cx="1367619" cy="19428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" y="4705636"/>
            <a:ext cx="1611429" cy="2590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41" y="4566588"/>
            <a:ext cx="761905" cy="48381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86" y="4705636"/>
            <a:ext cx="792381" cy="2057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07" y="4675160"/>
            <a:ext cx="887619" cy="26666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66" y="4677065"/>
            <a:ext cx="323810" cy="26285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16" y="4602779"/>
            <a:ext cx="411429" cy="41142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85" y="4680874"/>
            <a:ext cx="624762" cy="2552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7" y="5531764"/>
            <a:ext cx="1059048" cy="14471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9" y="5527912"/>
            <a:ext cx="1081905" cy="14857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48" y="5446007"/>
            <a:ext cx="1062857" cy="3123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209" y="5352887"/>
            <a:ext cx="731429" cy="40761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42" y="5478431"/>
            <a:ext cx="967619" cy="19809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63" y="5410853"/>
            <a:ext cx="384762" cy="3619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64443" y="3310894"/>
            <a:ext cx="1185616" cy="11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 flipH="1">
            <a:off x="7543790" y="4473497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 flipH="1">
            <a:off x="6174097" y="4473497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 flipH="1">
            <a:off x="4804402" y="4473497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 flipH="1">
            <a:off x="3434707" y="4473497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 flipH="1">
            <a:off x="695317" y="4473497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 flipH="1">
            <a:off x="2065012" y="4473497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 flipH="1">
            <a:off x="7543790" y="2932822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 flipH="1">
            <a:off x="6174097" y="2932822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 flipH="1">
            <a:off x="4804402" y="2932822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 flipH="1">
            <a:off x="3434707" y="2932822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 flipH="1">
            <a:off x="695317" y="2932822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 flipH="1">
            <a:off x="2065012" y="2932822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 flipH="1">
            <a:off x="7543790" y="1392148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 flipH="1">
            <a:off x="6174097" y="1392148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 flipH="1">
            <a:off x="4804402" y="1392148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 flipH="1">
            <a:off x="3434707" y="1392148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 flipH="1">
            <a:off x="695317" y="1392148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 flipH="1">
            <a:off x="2065012" y="1392148"/>
            <a:ext cx="1314457" cy="14906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nip Single Corner Rectangle 11"/>
          <p:cNvSpPr/>
          <p:nvPr/>
        </p:nvSpPr>
        <p:spPr>
          <a:xfrm rot="16200000">
            <a:off x="-2133600" y="3173321"/>
            <a:ext cx="5229225" cy="352425"/>
          </a:xfrm>
          <a:prstGeom prst="snip1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90395"/>
            <a:ext cx="8283575" cy="889000"/>
          </a:xfrm>
        </p:spPr>
        <p:txBody>
          <a:bodyPr/>
          <a:lstStyle/>
          <a:p>
            <a:r>
              <a:rPr lang="en-US" dirty="0"/>
              <a:t>Intel</a:t>
            </a:r>
            <a:r>
              <a:rPr lang="en-US" baseline="25000" dirty="0"/>
              <a:t>®</a:t>
            </a:r>
            <a:r>
              <a:rPr lang="en-US" dirty="0"/>
              <a:t> </a:t>
            </a:r>
            <a:r>
              <a:rPr lang="en-US" dirty="0" smtClean="0"/>
              <a:t>DCM Case Studies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flipH="1">
            <a:off x="695322" y="734923"/>
            <a:ext cx="8162925" cy="61912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54656" y="826909"/>
            <a:ext cx="100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Intel Clear" panose="020B0604020203020204" pitchFamily="34" charset="0"/>
                <a:cs typeface="Intel Clear" panose="020B0604020203020204" pitchFamily="34" charset="0"/>
              </a:rPr>
              <a:t>Power Monitoring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3150" y="826909"/>
            <a:ext cx="10034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Intel Clear" panose="020B0604020203020204" pitchFamily="34" charset="0"/>
                <a:cs typeface="Intel Clear" panose="020B0604020203020204" pitchFamily="34" charset="0"/>
              </a:rPr>
              <a:t>Increase Rack Density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92972" y="826909"/>
            <a:ext cx="12359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Intel Clear" panose="020B0604020203020204" pitchFamily="34" charset="0"/>
                <a:cs typeface="Intel Clear" panose="020B0604020203020204" pitchFamily="34" charset="0"/>
              </a:rPr>
              <a:t>Ghost Server Identification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566" y="742270"/>
            <a:ext cx="11825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Intel Clear" panose="020B0604020203020204" pitchFamily="34" charset="0"/>
                <a:cs typeface="Intel Clear" panose="020B0604020203020204" pitchFamily="34" charset="0"/>
              </a:rPr>
              <a:t>Identify Power/Thermal Failure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8242" y="826909"/>
            <a:ext cx="12587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Intel Clear" panose="020B0604020203020204" pitchFamily="34" charset="0"/>
                <a:cs typeface="Intel Clear" panose="020B0604020203020204" pitchFamily="34" charset="0"/>
              </a:rPr>
              <a:t>Improve Thermal Profile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1746" y="826909"/>
            <a:ext cx="12130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Intel Clear" panose="020B0604020203020204" pitchFamily="34" charset="0"/>
                <a:cs typeface="Intel Clear" panose="020B0604020203020204" pitchFamily="34" charset="0"/>
              </a:rPr>
              <a:t>Power Management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85750" y="955827"/>
            <a:ext cx="425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cs typeface="Intel Clear" panose="020B0604020203020204" pitchFamily="34" charset="0"/>
              </a:rPr>
              <a:t>Use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44034" y="3375891"/>
            <a:ext cx="8739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cs typeface="Intel Clear" panose="020B0604020203020204" pitchFamily="34" charset="0"/>
              </a:rPr>
              <a:t>Customers</a:t>
            </a:r>
            <a:endParaRPr lang="en-US" sz="1100" dirty="0">
              <a:solidFill>
                <a:schemeClr val="bg1"/>
              </a:solidFill>
              <a:cs typeface="Intel Clear" panose="020B0604020203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170" y="1483679"/>
            <a:ext cx="392678" cy="31414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060763" y="1926232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Allowed customers to increase rack density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by 71%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by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implementing Intel DCM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23070" y="1926232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Identified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10 – 15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% of underutilized servers and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virtualized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those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systems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94365" y="1926232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UPS uptime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can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be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extended up to 15% with limited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performance impact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during power outage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39125" y="1926232"/>
            <a:ext cx="129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Decreased power by 18% of KWh with little/no impact on performance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064" y="2920564"/>
            <a:ext cx="740228" cy="5588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94358" y="3478807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Charge back system allows facilities to correctly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charge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colo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and other service users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60763" y="3478807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Up to 83% rack density increase within same power envelope with power management policy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94365" y="3478807"/>
            <a:ext cx="13244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Prolonging business continuity time by up to 25% during power outage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56095" y="3478807"/>
            <a:ext cx="129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Dramatically improved thermal monitoring from floor level to device level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39125" y="3478807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Saved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15%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power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without performance degradation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94358" y="4993282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Identifies peak electrical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usage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and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reduces usage by 18%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during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peak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hours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423070" y="4993282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$630k can be saved in 3 years for a 10k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data center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by consolidating low utilization servers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794365" y="4993282"/>
            <a:ext cx="1324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Existing alert infrastructure sped up market launch of new product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156095" y="4993282"/>
            <a:ext cx="129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4°C increase expected to save 32% in power consumption for cooling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39125" y="4993282"/>
            <a:ext cx="129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25%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savings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on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power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consumption</a:t>
            </a:r>
            <a:b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</a:b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with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DCM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and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Node Manager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0795" y="3014779"/>
            <a:ext cx="392678" cy="3141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775" y="4631488"/>
            <a:ext cx="914400" cy="2581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9" y="4675290"/>
            <a:ext cx="1009651" cy="19421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458821"/>
            <a:ext cx="1016003" cy="3810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8" y="4666718"/>
            <a:ext cx="909638" cy="18300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99" y="1462298"/>
            <a:ext cx="423026" cy="4156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273" y="4607639"/>
            <a:ext cx="1535125" cy="2776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3980" y="2993996"/>
            <a:ext cx="1136488" cy="40588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0723" y="3004307"/>
            <a:ext cx="1136488" cy="405888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6156095" y="1926231"/>
            <a:ext cx="1295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Thermal data collection allows users to see 2D heat maps of the </a:t>
            </a:r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data center</a:t>
            </a:r>
            <a:endParaRPr lang="en-US" sz="1000" dirty="0">
              <a:solidFill>
                <a:srgbClr val="0070C0"/>
              </a:solidFill>
              <a:latin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30" name="Picture 29" descr="300px-Arc_Productions_logo.svg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6" y="1481688"/>
            <a:ext cx="572079" cy="425245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694358" y="1927663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Reduced monthly data center electricity bill while peak power demand kept increasing</a:t>
            </a:r>
            <a:endParaRPr lang="en-US" sz="1000" dirty="0">
              <a:solidFill>
                <a:srgbClr val="0070C0"/>
              </a:solidFill>
              <a:latin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38" name="Picture 37" descr="Altima_Logo dark gray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39" y="1413468"/>
            <a:ext cx="737055" cy="574586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3423070" y="3480238"/>
            <a:ext cx="13906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With 13% of servers underutilized, one compute geo improved usage or terminated devices</a:t>
            </a:r>
            <a:endParaRPr lang="en-US" sz="1000" dirty="0">
              <a:solidFill>
                <a:srgbClr val="0070C0"/>
              </a:solidFill>
              <a:latin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15" name="Picture 14" descr="640px-Baidu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30" y="4549070"/>
            <a:ext cx="920284" cy="314910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2060763" y="4985832"/>
            <a:ext cx="1390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Monitoring capabilities and power consumption ceilings allowed up to a 60% increase in rack density. </a:t>
            </a:r>
            <a:endParaRPr lang="en-US" sz="1000" dirty="0">
              <a:solidFill>
                <a:srgbClr val="0070C0"/>
              </a:solidFill>
              <a:latin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5012" y="1520174"/>
            <a:ext cx="131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Intel Clear" panose="020B0604020203020204" pitchFamily="34" charset="0"/>
              </a:rPr>
              <a:t>Large PRC IPDC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441174" y="4639527"/>
            <a:ext cx="131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Intel Clear" panose="020B0604020203020204" pitchFamily="34" charset="0"/>
              </a:rPr>
              <a:t>Large PRC IPDC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65927" y="2969131"/>
            <a:ext cx="131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Intel Clear" panose="020B0604020203020204" pitchFamily="34" charset="0"/>
              </a:rPr>
              <a:t>Top Japan Online Retailer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6" y="3078248"/>
            <a:ext cx="568725" cy="3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81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111" y="3440419"/>
            <a:ext cx="3305908" cy="766000"/>
          </a:xfrm>
        </p:spPr>
        <p:txBody>
          <a:bodyPr/>
          <a:lstStyle/>
          <a:p>
            <a:pPr algn="ctr"/>
            <a:r>
              <a:rPr lang="en-US" dirty="0" smtClean="0">
                <a:latin typeface="Neo Sans Intel Medium" panose="020B0604020202020204" pitchFamily="34" charset="0"/>
              </a:rPr>
              <a:t>THANK YOU</a:t>
            </a:r>
            <a:endParaRPr lang="en-US" dirty="0">
              <a:latin typeface="Neo Sans Intel Mediu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1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5613" y="608122"/>
            <a:ext cx="8229600" cy="1158240"/>
          </a:xfrm>
        </p:spPr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do we care about Data </a:t>
            </a:r>
            <a:r>
              <a:rPr lang="en-US" dirty="0"/>
              <a:t>Center </a:t>
            </a:r>
            <a:r>
              <a:rPr lang="en-US" dirty="0" smtClean="0"/>
              <a:t>Management?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95949" y="2524479"/>
            <a:ext cx="223192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200" dirty="0">
                <a:solidFill>
                  <a:prstClr val="white"/>
                </a:solidFill>
              </a:rPr>
              <a:t>a</a:t>
            </a:r>
            <a:r>
              <a:rPr lang="en-US" sz="1200" dirty="0" smtClean="0">
                <a:solidFill>
                  <a:prstClr val="white"/>
                </a:solidFill>
              </a:rPr>
              <a:t>ttributed </a:t>
            </a:r>
            <a:r>
              <a:rPr lang="en-US" sz="1200" dirty="0">
                <a:solidFill>
                  <a:prstClr val="white"/>
                </a:solidFill>
              </a:rPr>
              <a:t>to devices connected to the Internet of </a:t>
            </a:r>
            <a:r>
              <a:rPr lang="en-US" sz="1200" dirty="0" smtClean="0">
                <a:solidFill>
                  <a:prstClr val="white"/>
                </a:solidFill>
              </a:rPr>
              <a:t>Everything</a:t>
            </a:r>
            <a:br>
              <a:rPr lang="en-US" sz="1200" dirty="0" smtClean="0">
                <a:solidFill>
                  <a:prstClr val="white"/>
                </a:solidFill>
              </a:rPr>
            </a:br>
            <a:r>
              <a:rPr lang="en-US" sz="1200" dirty="0" smtClean="0">
                <a:solidFill>
                  <a:prstClr val="white"/>
                </a:solidFill>
              </a:rPr>
              <a:t>(up from 113ZB </a:t>
            </a:r>
            <a:r>
              <a:rPr lang="en-US" sz="1200" dirty="0">
                <a:solidFill>
                  <a:prstClr val="white"/>
                </a:solidFill>
              </a:rPr>
              <a:t>in </a:t>
            </a:r>
            <a:r>
              <a:rPr lang="en-US" sz="1200" dirty="0" smtClean="0">
                <a:solidFill>
                  <a:prstClr val="white"/>
                </a:solidFill>
              </a:rPr>
              <a:t>2013).</a:t>
            </a:r>
            <a:r>
              <a:rPr lang="en-US" sz="1000" baseline="35000" dirty="0" smtClean="0">
                <a:solidFill>
                  <a:prstClr val="white"/>
                </a:solidFill>
              </a:rPr>
              <a:t>5</a:t>
            </a:r>
            <a:endParaRPr lang="en-US" sz="1000" baseline="35000" dirty="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4294967295"/>
          </p:nvPr>
        </p:nvSpPr>
        <p:spPr>
          <a:xfrm>
            <a:off x="455614" y="5806832"/>
            <a:ext cx="8228013" cy="176979"/>
          </a:xfrm>
          <a:prstGeom prst="rect">
            <a:avLst/>
          </a:prstGeom>
        </p:spPr>
        <p:txBody>
          <a:bodyPr/>
          <a:lstStyle/>
          <a:p>
            <a:r>
              <a:rPr lang="en-US" sz="900" baseline="40000" dirty="0" smtClean="0">
                <a:solidFill>
                  <a:schemeClr val="tx2"/>
                </a:solidFill>
              </a:rPr>
              <a:t>5</a:t>
            </a:r>
            <a:r>
              <a:rPr lang="en-US" sz="900" dirty="0" smtClean="0">
                <a:solidFill>
                  <a:schemeClr val="tx2"/>
                </a:solidFill>
              </a:rPr>
              <a:t>Upsite</a:t>
            </a:r>
            <a:r>
              <a:rPr lang="en-US" sz="900" dirty="0">
                <a:solidFill>
                  <a:schemeClr val="tx2"/>
                </a:solidFill>
              </a:rPr>
              <a:t>; </a:t>
            </a:r>
            <a:r>
              <a:rPr lang="en-US" sz="900" baseline="40000" dirty="0" smtClean="0">
                <a:solidFill>
                  <a:schemeClr val="tx2"/>
                </a:solidFill>
              </a:rPr>
              <a:t>6</a:t>
            </a:r>
            <a:r>
              <a:rPr lang="en-US" sz="900" dirty="0" smtClean="0">
                <a:solidFill>
                  <a:schemeClr val="tx2"/>
                </a:solidFill>
              </a:rPr>
              <a:t>Intel </a:t>
            </a:r>
            <a:r>
              <a:rPr lang="en-US" sz="900" dirty="0">
                <a:solidFill>
                  <a:schemeClr val="tx2"/>
                </a:solidFill>
              </a:rPr>
              <a:t>White Paper; </a:t>
            </a:r>
            <a:r>
              <a:rPr lang="en-US" sz="900" baseline="40000" dirty="0" smtClean="0">
                <a:solidFill>
                  <a:schemeClr val="tx2"/>
                </a:solidFill>
              </a:rPr>
              <a:t>7</a:t>
            </a:r>
            <a:r>
              <a:rPr lang="en-US" sz="900" dirty="0" smtClean="0">
                <a:solidFill>
                  <a:schemeClr val="tx2"/>
                </a:solidFill>
              </a:rPr>
              <a:t>NTT </a:t>
            </a:r>
            <a:r>
              <a:rPr lang="en-US" sz="900" dirty="0">
                <a:solidFill>
                  <a:schemeClr val="tx2"/>
                </a:solidFill>
              </a:rPr>
              <a:t>White Paper; </a:t>
            </a:r>
            <a:r>
              <a:rPr lang="en-US" sz="900" baseline="40000" dirty="0" smtClean="0">
                <a:solidFill>
                  <a:schemeClr val="tx2"/>
                </a:solidFill>
              </a:rPr>
              <a:t>8</a:t>
            </a:r>
            <a:r>
              <a:rPr lang="en-US" sz="900" dirty="0" smtClean="0">
                <a:solidFill>
                  <a:schemeClr val="tx2"/>
                </a:solidFill>
              </a:rPr>
              <a:t>Intel</a:t>
            </a:r>
            <a:r>
              <a:rPr lang="en-US" sz="900" dirty="0">
                <a:solidFill>
                  <a:schemeClr val="tx2"/>
                </a:solidFill>
              </a:rPr>
              <a:t>, Klaus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98" y="1339103"/>
            <a:ext cx="4020456" cy="20102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134" y="3527665"/>
            <a:ext cx="4020454" cy="20102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171" y="1339104"/>
            <a:ext cx="4020456" cy="20102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13" y="3527665"/>
            <a:ext cx="4020456" cy="201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arepoint.amr.ith.intel.com/sites/SSG-0620/SSGNewsletter/2015/September/Graphics/9-16%20graphics/SDI_article_illustra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4" y="137024"/>
            <a:ext cx="6683188" cy="58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63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2" b="36975"/>
          <a:stretch/>
        </p:blipFill>
        <p:spPr>
          <a:xfrm>
            <a:off x="0" y="2"/>
            <a:ext cx="9144000" cy="3432175"/>
          </a:xfrm>
          <a:prstGeom prst="rect">
            <a:avLst/>
          </a:prstGeom>
        </p:spPr>
      </p:pic>
      <p:sp>
        <p:nvSpPr>
          <p:cNvPr id="67" name="Title 3"/>
          <p:cNvSpPr>
            <a:spLocks noGrp="1"/>
          </p:cNvSpPr>
          <p:nvPr>
            <p:ph type="title"/>
          </p:nvPr>
        </p:nvSpPr>
        <p:spPr>
          <a:xfrm>
            <a:off x="339569" y="3646792"/>
            <a:ext cx="8696854" cy="553998"/>
          </a:xfrm>
        </p:spPr>
        <p:txBody>
          <a:bodyPr/>
          <a:lstStyle/>
          <a:p>
            <a:r>
              <a:rPr lang="en-US" sz="3600" dirty="0"/>
              <a:t>Intel</a:t>
            </a:r>
            <a:r>
              <a:rPr lang="en-US" sz="3600" baseline="25000" dirty="0"/>
              <a:t>®</a:t>
            </a:r>
            <a:r>
              <a:rPr lang="en-US" sz="3600" dirty="0"/>
              <a:t> </a:t>
            </a:r>
            <a:r>
              <a:rPr lang="en-US" sz="3600" dirty="0" smtClean="0"/>
              <a:t>Data Center Manager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964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 descr="swpr_rgb_300dpi_tran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" y="6111875"/>
            <a:ext cx="5429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6"/>
          <p:cNvSpPr>
            <a:spLocks noChangeArrowheads="1"/>
          </p:cNvSpPr>
          <p:nvPr/>
        </p:nvSpPr>
        <p:spPr bwMode="white">
          <a:xfrm>
            <a:off x="893763" y="6550025"/>
            <a:ext cx="2951162" cy="27622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en-US" altLang="zh-CN" sz="600" dirty="0">
                <a:solidFill>
                  <a:srgbClr val="FFFFFF"/>
                </a:solidFill>
                <a:ea typeface="SimSun" pitchFamily="2" charset="-122"/>
              </a:rPr>
              <a:t>Copyright © </a:t>
            </a:r>
            <a:r>
              <a:rPr lang="en-US" altLang="zh-CN" sz="600" dirty="0" smtClean="0">
                <a:solidFill>
                  <a:srgbClr val="FFFFFF"/>
                </a:solidFill>
                <a:ea typeface="SimSun" pitchFamily="2" charset="-122"/>
              </a:rPr>
              <a:t>2011, </a:t>
            </a:r>
            <a:r>
              <a:rPr lang="en-US" altLang="zh-CN" sz="600" dirty="0">
                <a:solidFill>
                  <a:srgbClr val="FFFFFF"/>
                </a:solidFill>
                <a:ea typeface="SimSun" pitchFamily="2" charset="-122"/>
              </a:rPr>
              <a:t>Intel Corporation. All rights reserved. </a:t>
            </a:r>
          </a:p>
          <a:p>
            <a:pPr eaLnBrk="0" hangingPunct="0">
              <a:defRPr/>
            </a:pPr>
            <a:r>
              <a:rPr lang="en-US" altLang="zh-CN" sz="600" dirty="0">
                <a:solidFill>
                  <a:srgbClr val="FFFFFF"/>
                </a:solidFill>
                <a:ea typeface="SimSun" pitchFamily="2" charset="-122"/>
              </a:rPr>
              <a:t>*Other brands and names are the property of their respective owners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93813" y="6342063"/>
            <a:ext cx="6248400" cy="1825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rgbClr val="0860A8"/>
                </a:solidFill>
              </a:rPr>
              <a:t>Intel Confidential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25450" y="292100"/>
            <a:ext cx="8283575" cy="400110"/>
          </a:xfrm>
        </p:spPr>
        <p:txBody>
          <a:bodyPr/>
          <a:lstStyle/>
          <a:p>
            <a:r>
              <a:rPr lang="en-US" dirty="0" smtClean="0"/>
              <a:t>Intel® DCM</a:t>
            </a:r>
            <a:r>
              <a:rPr lang="en-US" dirty="0"/>
              <a:t> </a:t>
            </a:r>
            <a:r>
              <a:rPr lang="en-US" dirty="0" smtClean="0"/>
              <a:t>Technology</a:t>
            </a:r>
            <a:endParaRPr lang="en-US" dirty="0"/>
          </a:p>
        </p:txBody>
      </p:sp>
      <p:pic>
        <p:nvPicPr>
          <p:cNvPr id="54" name="Picture 53" descr="Datacenter-smal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3627" y="4132169"/>
            <a:ext cx="2438400" cy="170727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992180" y="4411645"/>
            <a:ext cx="1238250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35" descr="Bankcard shad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2322" y="4208369"/>
            <a:ext cx="251305" cy="1692323"/>
          </a:xfrm>
          <a:prstGeom prst="rect">
            <a:avLst/>
          </a:prstGeom>
          <a:noFill/>
        </p:spPr>
      </p:pic>
      <p:pic>
        <p:nvPicPr>
          <p:cNvPr id="62" name="Picture 35" descr="Bankcard shadow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8360374" y="4208369"/>
            <a:ext cx="146628" cy="1692323"/>
          </a:xfrm>
          <a:prstGeom prst="rect">
            <a:avLst/>
          </a:prstGeom>
          <a:noFill/>
        </p:spPr>
      </p:pic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2974193" y="1897910"/>
            <a:ext cx="31956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860A8"/>
                </a:solidFill>
                <a:latin typeface="Neo Sans Intel Medium"/>
                <a:ea typeface="宋体" charset="-122"/>
              </a:rPr>
              <a:t>DCM Middleware (Web Service API)</a:t>
            </a:r>
            <a:endParaRPr lang="en-US" altLang="zh-CN" sz="1600" dirty="0">
              <a:solidFill>
                <a:srgbClr val="0860A8"/>
              </a:solidFill>
              <a:latin typeface="Neo Sans Intel Medium"/>
              <a:ea typeface="宋体" charset="-122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383281" y="2213241"/>
            <a:ext cx="2286000" cy="33200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2000">
                <a:schemeClr val="bg1">
                  <a:lumMod val="5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altLang="zh-CN" sz="1500" dirty="0" smtClean="0">
                <a:solidFill>
                  <a:srgbClr val="FFFFFF"/>
                </a:solidFill>
                <a:latin typeface="Neo Sans Intel Medium"/>
              </a:rPr>
              <a:t>CONTROL</a:t>
            </a:r>
            <a:endParaRPr lang="en-US" altLang="zh-CN" sz="15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38311" y="2213241"/>
            <a:ext cx="2286000" cy="33200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2000">
                <a:schemeClr val="bg1">
                  <a:lumMod val="5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altLang="zh-CN" sz="1500" dirty="0" smtClean="0">
                <a:solidFill>
                  <a:srgbClr val="FFFFFF"/>
                </a:solidFill>
                <a:latin typeface="Neo Sans Intel Medium"/>
              </a:rPr>
              <a:t>MONITOR</a:t>
            </a:r>
            <a:endParaRPr lang="en-US" altLang="zh-CN" sz="15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5828249" y="2213241"/>
            <a:ext cx="2286000" cy="33200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2000">
                <a:schemeClr val="bg1">
                  <a:lumMod val="5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altLang="zh-CN" sz="1500" dirty="0" smtClean="0">
                <a:solidFill>
                  <a:srgbClr val="FFFFFF"/>
                </a:solidFill>
                <a:latin typeface="Neo Sans Intel Medium"/>
              </a:rPr>
              <a:t>TREND</a:t>
            </a:r>
            <a:endParaRPr lang="en-US" altLang="zh-CN" sz="15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605765" y="2628219"/>
            <a:ext cx="2286000" cy="33200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2000">
                <a:schemeClr val="bg1">
                  <a:lumMod val="5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altLang="zh-CN" sz="1500" dirty="0" smtClean="0">
                <a:solidFill>
                  <a:srgbClr val="FFFFFF"/>
                </a:solidFill>
                <a:latin typeface="Neo Sans Intel Medium"/>
              </a:rPr>
              <a:t>STANDARDS</a:t>
            </a:r>
            <a:endParaRPr lang="en-US" altLang="zh-CN" sz="15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149221" y="2639794"/>
            <a:ext cx="2286000" cy="33200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92000">
                <a:schemeClr val="bg1">
                  <a:lumMod val="5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altLang="zh-CN" sz="1500" dirty="0" smtClean="0">
                <a:solidFill>
                  <a:srgbClr val="FFFFFF"/>
                </a:solidFill>
                <a:latin typeface="Neo Sans Intel Medium"/>
              </a:rPr>
              <a:t>SCALABILITY</a:t>
            </a:r>
            <a:endParaRPr lang="en-US" altLang="zh-CN" sz="15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25450" y="762000"/>
            <a:ext cx="808155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>
              <a:lnSpc>
                <a:spcPct val="9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0860A8"/>
                </a:solidFill>
                <a:latin typeface="Neo Sans Intel"/>
              </a:rPr>
              <a:t>A middleware with web service APIs for data center power and</a:t>
            </a:r>
            <a:br>
              <a:rPr lang="en-US" sz="2000" dirty="0" smtClean="0">
                <a:solidFill>
                  <a:srgbClr val="0860A8"/>
                </a:solidFill>
                <a:latin typeface="Neo Sans Intel"/>
              </a:rPr>
            </a:br>
            <a:r>
              <a:rPr lang="en-US" sz="2000" dirty="0" smtClean="0">
                <a:solidFill>
                  <a:srgbClr val="0860A8"/>
                </a:solidFill>
                <a:latin typeface="Neo Sans Intel"/>
              </a:rPr>
              <a:t>thermal management</a:t>
            </a: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636998" y="1361242"/>
            <a:ext cx="7870004" cy="501729"/>
          </a:xfrm>
          <a:prstGeom prst="roundRect">
            <a:avLst>
              <a:gd name="adj" fmla="val 24485"/>
            </a:avLst>
          </a:prstGeom>
          <a:gradFill flip="none" rotWithShape="1">
            <a:gsLst>
              <a:gs pos="0">
                <a:srgbClr val="0070C0"/>
              </a:gs>
              <a:gs pos="88000">
                <a:srgbClr val="0860A8"/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1440" rIns="0" bIns="91440" rtlCol="0" anchor="ctr">
            <a:spAutoFit/>
          </a:bodyPr>
          <a:lstStyle/>
          <a:p>
            <a:pPr marL="3175" algn="ctr" eaLnBrk="0" hangingPunct="0">
              <a:lnSpc>
                <a:spcPct val="80000"/>
              </a:lnSpc>
              <a:buClr>
                <a:srgbClr val="FFFFFF"/>
              </a:buClr>
            </a:pPr>
            <a:r>
              <a:rPr lang="en-US" altLang="zh-CN" sz="2000" dirty="0" err="1" smtClean="0">
                <a:solidFill>
                  <a:srgbClr val="FFFFFF"/>
                </a:solidFill>
                <a:latin typeface="Neo Sans Intel Medium"/>
              </a:rPr>
              <a:t>Maguay</a:t>
            </a:r>
            <a:r>
              <a:rPr lang="en-US" altLang="zh-CN" sz="2000" dirty="0" smtClean="0">
                <a:solidFill>
                  <a:srgbClr val="FFFFFF"/>
                </a:solidFill>
                <a:latin typeface="Neo Sans Intel Medium"/>
              </a:rPr>
              <a:t> DCM</a:t>
            </a:r>
            <a:r>
              <a:rPr lang="en-US" altLang="zh-CN" sz="2000" dirty="0" smtClean="0">
                <a:solidFill>
                  <a:srgbClr val="FFFFFF"/>
                </a:solidFill>
                <a:latin typeface="Neo Sans Intel Medium"/>
              </a:rPr>
              <a:t> </a:t>
            </a:r>
            <a:r>
              <a:rPr lang="en-US" altLang="zh-CN" sz="2000" dirty="0" smtClean="0">
                <a:solidFill>
                  <a:srgbClr val="FFFFFF"/>
                </a:solidFill>
                <a:latin typeface="Neo Sans Intel Medium"/>
              </a:rPr>
              <a:t>Console</a:t>
            </a:r>
            <a:endParaRPr lang="en-US" altLang="zh-CN" sz="2000" dirty="0">
              <a:solidFill>
                <a:srgbClr val="FFFFFF"/>
              </a:solidFill>
              <a:latin typeface="Neo Sans Intel Medium"/>
            </a:endParaRPr>
          </a:p>
        </p:txBody>
      </p:sp>
      <p:pic>
        <p:nvPicPr>
          <p:cNvPr id="99" name="Picture 98"/>
          <p:cNvPicPr>
            <a:picLocks noChangeAspect="1" noChangeArrowheads="1"/>
          </p:cNvPicPr>
          <p:nvPr/>
        </p:nvPicPr>
        <p:blipFill>
          <a:blip r:embed="rId7" cstate="email">
            <a:lum bright="5000" contrast="7000"/>
          </a:blip>
          <a:stretch>
            <a:fillRect/>
          </a:stretch>
        </p:blipFill>
        <p:spPr bwMode="auto">
          <a:xfrm>
            <a:off x="6490448" y="4778914"/>
            <a:ext cx="1762125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Rounded Rectangle 99"/>
          <p:cNvSpPr/>
          <p:nvPr/>
        </p:nvSpPr>
        <p:spPr>
          <a:xfrm>
            <a:off x="3379379" y="4076416"/>
            <a:ext cx="2438400" cy="29625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92000">
                <a:srgbClr val="0860A8"/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" rIns="0" bIns="36576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sz="1400" dirty="0" smtClean="0">
                <a:solidFill>
                  <a:srgbClr val="FFFFFF"/>
                </a:solidFill>
                <a:latin typeface="Neo Sans Intel Medium"/>
              </a:rPr>
              <a:t>Blade Servers</a:t>
            </a:r>
            <a:endParaRPr lang="en-US" sz="14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5931969" y="4053267"/>
            <a:ext cx="2438400" cy="29625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92000">
                <a:srgbClr val="0860A8"/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" rIns="0" bIns="36576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sz="1400" dirty="0" smtClean="0">
                <a:solidFill>
                  <a:srgbClr val="FFFFFF"/>
                </a:solidFill>
                <a:latin typeface="Neo Sans Intel Medium"/>
              </a:rPr>
              <a:t>PDU and UPS</a:t>
            </a:r>
            <a:endParaRPr lang="en-US" sz="1400" dirty="0">
              <a:solidFill>
                <a:srgbClr val="FFFFFF"/>
              </a:solidFill>
              <a:latin typeface="Neo Sans Intel Medium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82938" y="4076416"/>
            <a:ext cx="2438400" cy="29625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92000">
                <a:srgbClr val="0860A8"/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889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" rIns="0" bIns="36576" rtlCol="0" anchor="ctr">
            <a:sp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  <a:defRPr/>
            </a:pPr>
            <a:r>
              <a:rPr lang="en-US" sz="1400" dirty="0" smtClean="0">
                <a:solidFill>
                  <a:srgbClr val="FFFFFF"/>
                </a:solidFill>
                <a:latin typeface="Neo Sans Intel Medium"/>
              </a:rPr>
              <a:t>Rack Servers</a:t>
            </a:r>
            <a:endParaRPr lang="en-US" sz="1400" dirty="0">
              <a:solidFill>
                <a:srgbClr val="FFFFFF"/>
              </a:solidFill>
              <a:latin typeface="Neo Sans Intel Medium"/>
            </a:endParaRPr>
          </a:p>
        </p:txBody>
      </p:sp>
      <p:grpSp>
        <p:nvGrpSpPr>
          <p:cNvPr id="2" name="Group 102"/>
          <p:cNvGrpSpPr/>
          <p:nvPr/>
        </p:nvGrpSpPr>
        <p:grpSpPr>
          <a:xfrm>
            <a:off x="434495" y="1981200"/>
            <a:ext cx="8275010" cy="2819400"/>
            <a:chOff x="434495" y="1981200"/>
            <a:chExt cx="8275010" cy="2011680"/>
          </a:xfrm>
        </p:grpSpPr>
        <p:pic>
          <p:nvPicPr>
            <p:cNvPr id="104" name="Picture 35" descr="Bankcard shadow2"/>
            <p:cNvPicPr preferRelativeResize="0"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34495" y="1981200"/>
              <a:ext cx="251305" cy="2011680"/>
            </a:xfrm>
            <a:prstGeom prst="rect">
              <a:avLst/>
            </a:prstGeom>
            <a:noFill/>
          </p:spPr>
        </p:pic>
        <p:pic>
          <p:nvPicPr>
            <p:cNvPr id="105" name="Picture 35" descr="Bankcard shadow2"/>
            <p:cNvPicPr preferRelativeResize="0">
              <a:picLocks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flipH="1">
              <a:off x="8458200" y="1981200"/>
              <a:ext cx="251305" cy="2011680"/>
            </a:xfrm>
            <a:prstGeom prst="rect">
              <a:avLst/>
            </a:prstGeom>
            <a:noFill/>
          </p:spPr>
        </p:pic>
      </p:grpSp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23954" y="4487814"/>
            <a:ext cx="572900" cy="27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3954" y="5540290"/>
            <a:ext cx="799540" cy="27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9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60119" y="4467789"/>
            <a:ext cx="606238" cy="32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0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255112" y="4467789"/>
            <a:ext cx="1073100" cy="2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Rectangle 10"/>
          <p:cNvSpPr>
            <a:spLocks noChangeArrowheads="1"/>
          </p:cNvSpPr>
          <p:nvPr/>
        </p:nvSpPr>
        <p:spPr bwMode="auto">
          <a:xfrm>
            <a:off x="822960" y="3124200"/>
            <a:ext cx="7498080" cy="833377"/>
          </a:xfrm>
          <a:prstGeom prst="roundRect">
            <a:avLst>
              <a:gd name="adj" fmla="val 10136"/>
            </a:avLst>
          </a:prstGeom>
          <a:solidFill>
            <a:srgbClr val="B4BABD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27432" bIns="4572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kern="0" dirty="0" smtClean="0">
                <a:solidFill>
                  <a:srgbClr val="0860A8"/>
                </a:solidFill>
                <a:latin typeface="Neo Sans Intel Medium"/>
                <a:ea typeface="宋体" charset="-122"/>
              </a:rPr>
              <a:t>Hardware Protocols</a:t>
            </a:r>
            <a:endParaRPr lang="en-US" altLang="zh-CN" sz="1600" kern="0" dirty="0">
              <a:solidFill>
                <a:srgbClr val="0860A8"/>
              </a:solidFill>
              <a:latin typeface="Neo Sans Intel Medium"/>
              <a:ea typeface="宋体" charset="-122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914400" y="3449548"/>
            <a:ext cx="1247755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Node Manager</a:t>
            </a:r>
          </a:p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IPMI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231598" y="3449548"/>
            <a:ext cx="585687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 err="1">
                <a:solidFill>
                  <a:srgbClr val="FFFFFF"/>
                </a:solidFill>
                <a:latin typeface="Neo Sans Intel Medium"/>
              </a:rPr>
              <a:t>iDRAC</a:t>
            </a: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 IPMI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886728" y="3449548"/>
            <a:ext cx="855511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 err="1">
                <a:solidFill>
                  <a:srgbClr val="FFFFFF"/>
                </a:solidFill>
                <a:latin typeface="Neo Sans Intel Medium"/>
              </a:rPr>
              <a:t>iLO</a:t>
            </a: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/DCMI</a:t>
            </a:r>
          </a:p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IPMI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811682" y="3449548"/>
            <a:ext cx="463268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IMM</a:t>
            </a:r>
          </a:p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IPMI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4344393" y="3449548"/>
            <a:ext cx="1380168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CMC</a:t>
            </a:r>
          </a:p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HTTPS/WS-MAN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794004" y="3449548"/>
            <a:ext cx="855511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OA</a:t>
            </a:r>
          </a:p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SSH/CLI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718958" y="3449548"/>
            <a:ext cx="855511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IMM</a:t>
            </a:r>
          </a:p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SSH/CLI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643913" y="3449548"/>
            <a:ext cx="585687" cy="393192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92000">
                <a:schemeClr val="accent2">
                  <a:lumMod val="75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3175" algn="ctr" eaLnBrk="0" hangingPunct="0">
              <a:lnSpc>
                <a:spcPct val="90000"/>
              </a:lnSpc>
              <a:buClr>
                <a:srgbClr val="FFFFFF"/>
              </a:buClr>
            </a:pPr>
            <a:r>
              <a:rPr lang="en-US" sz="1050" dirty="0">
                <a:solidFill>
                  <a:srgbClr val="FFFFFF"/>
                </a:solidFill>
                <a:latin typeface="Neo Sans Intel Medium"/>
              </a:rPr>
              <a:t>SNMP</a:t>
            </a:r>
          </a:p>
        </p:txBody>
      </p:sp>
      <p:pic>
        <p:nvPicPr>
          <p:cNvPr id="1026" name="Picture 2" descr="http://upload.wikimedia.org/wikipedia/en/3/3d/Avocent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33" y="5561990"/>
            <a:ext cx="1111250" cy="2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077744" y="4903053"/>
            <a:ext cx="391730" cy="39173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517701" y="4467789"/>
            <a:ext cx="391730" cy="391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1" y="5077116"/>
            <a:ext cx="497229" cy="187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19" y="5438159"/>
            <a:ext cx="452509" cy="2779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9" y="5733608"/>
            <a:ext cx="497229" cy="1871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29" y="5660897"/>
            <a:ext cx="452509" cy="277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48" y="5646571"/>
            <a:ext cx="492215" cy="270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41" y="5204031"/>
            <a:ext cx="466343" cy="307251"/>
          </a:xfrm>
          <a:prstGeom prst="rect">
            <a:avLst/>
          </a:prstGeom>
        </p:spPr>
      </p:pic>
      <p:pic>
        <p:nvPicPr>
          <p:cNvPr id="55" name="Picture 54"/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198" y="4280199"/>
            <a:ext cx="164592" cy="1691640"/>
          </a:xfrm>
          <a:prstGeom prst="rect">
            <a:avLst/>
          </a:prstGeom>
        </p:spPr>
      </p:pic>
      <p:pic>
        <p:nvPicPr>
          <p:cNvPr id="56" name="Picture 55"/>
          <p:cNvPicPr preferRelativeResize="0"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36" y="4280199"/>
            <a:ext cx="164592" cy="1691640"/>
          </a:xfrm>
          <a:prstGeom prst="rect">
            <a:avLst/>
          </a:prstGeom>
        </p:spPr>
      </p:pic>
      <p:sp>
        <p:nvSpPr>
          <p:cNvPr id="49" name="Rectangle 20481"/>
          <p:cNvSpPr>
            <a:spLocks noChangeArrowheads="1"/>
          </p:cNvSpPr>
          <p:nvPr/>
        </p:nvSpPr>
        <p:spPr bwMode="gray">
          <a:xfrm>
            <a:off x="283779" y="5984631"/>
            <a:ext cx="8576442" cy="288000"/>
          </a:xfrm>
          <a:prstGeom prst="roundRect">
            <a:avLst>
              <a:gd name="adj" fmla="val 17307"/>
            </a:avLst>
          </a:prstGeom>
          <a:gradFill flip="none" rotWithShape="1">
            <a:gsLst>
              <a:gs pos="0">
                <a:srgbClr val="0070C0"/>
              </a:gs>
              <a:gs pos="92000">
                <a:srgbClr val="0860A8"/>
              </a:gs>
              <a:gs pos="100000">
                <a:schemeClr val="accent5">
                  <a:lumMod val="9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118872" rIns="0" bIns="118872" rtlCol="0" anchor="ctr">
            <a:spAutoFit/>
          </a:bodyPr>
          <a:lstStyle/>
          <a:p>
            <a:pPr algn="ctr">
              <a:lnSpc>
                <a:spcPct val="90000"/>
              </a:lnSpc>
              <a:spcAft>
                <a:spcPts val="300"/>
              </a:spcAft>
            </a:pPr>
            <a:r>
              <a:rPr lang="en-US" sz="1700" dirty="0">
                <a:solidFill>
                  <a:srgbClr val="FFFFFF"/>
                </a:solidFill>
                <a:latin typeface="Neo Sans Intel Medium"/>
                <a:cs typeface="Arial" charset="0"/>
              </a:rPr>
              <a:t>http://software.intel.com/sites/datacentermanager/supported-devices.php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561278" y="4525854"/>
            <a:ext cx="391730" cy="3917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99" y="4817377"/>
            <a:ext cx="611905" cy="33685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60077" y="6267267"/>
            <a:ext cx="69766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 smtClean="0">
                <a:solidFill>
                  <a:srgbClr val="FFFFFF"/>
                </a:solidFill>
              </a:rPr>
              <a:t>IPMI = </a:t>
            </a:r>
            <a:r>
              <a:rPr lang="zh-CN" altLang="zh-CN" sz="800" kern="0" dirty="0">
                <a:solidFill>
                  <a:srgbClr val="FFFFFF"/>
                </a:solidFill>
              </a:rPr>
              <a:t>Intelligent Platform Management </a:t>
            </a:r>
            <a:r>
              <a:rPr lang="zh-CN" altLang="zh-CN" sz="800" kern="0" dirty="0" smtClean="0">
                <a:solidFill>
                  <a:srgbClr val="FFFFFF"/>
                </a:solidFill>
              </a:rPr>
              <a:t>Interface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    </a:t>
            </a:r>
            <a:r>
              <a:rPr lang="en-US" sz="800" kern="0" dirty="0" err="1" smtClean="0">
                <a:solidFill>
                  <a:srgbClr val="FFFFFF"/>
                </a:solidFill>
              </a:rPr>
              <a:t>iDRAC</a:t>
            </a:r>
            <a:r>
              <a:rPr lang="en-US" sz="800" kern="0" dirty="0" smtClean="0">
                <a:solidFill>
                  <a:srgbClr val="FFFFFF"/>
                </a:solidFill>
              </a:rPr>
              <a:t> = </a:t>
            </a:r>
            <a:r>
              <a:rPr lang="zh-CN" altLang="zh-CN" sz="800" kern="0" dirty="0">
                <a:solidFill>
                  <a:srgbClr val="FFFFFF"/>
                </a:solidFill>
              </a:rPr>
              <a:t>Integrated Dell Remote Access </a:t>
            </a:r>
            <a:r>
              <a:rPr lang="zh-CN" altLang="zh-CN" sz="800" kern="0" dirty="0" smtClean="0">
                <a:solidFill>
                  <a:srgbClr val="FFFFFF"/>
                </a:solidFill>
              </a:rPr>
              <a:t>Controller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     </a:t>
            </a:r>
            <a:r>
              <a:rPr lang="en-US" altLang="zh-CN" sz="800" kern="0" dirty="0" err="1" smtClean="0">
                <a:solidFill>
                  <a:srgbClr val="FFFFFF"/>
                </a:solidFill>
              </a:rPr>
              <a:t>iLO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 </a:t>
            </a:r>
            <a:r>
              <a:rPr lang="en-US" altLang="zh-CN" sz="800" kern="0" dirty="0">
                <a:solidFill>
                  <a:srgbClr val="FFFFFF"/>
                </a:solidFill>
              </a:rPr>
              <a:t>= Integrated Lights-out</a:t>
            </a:r>
            <a:r>
              <a:rPr lang="zh-CN" altLang="zh-CN" sz="800" kern="0" dirty="0" smtClean="0">
                <a:solidFill>
                  <a:srgbClr val="FFFFFF"/>
                </a:solidFill>
              </a:rPr>
              <a:t> </a:t>
            </a:r>
            <a:endParaRPr lang="zh-CN" altLang="zh-CN" sz="800" kern="0" dirty="0">
              <a:solidFill>
                <a:srgbClr val="FFFF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 smtClean="0">
                <a:solidFill>
                  <a:srgbClr val="FFFFFF"/>
                </a:solidFill>
              </a:rPr>
              <a:t>IMM </a:t>
            </a:r>
            <a:r>
              <a:rPr lang="en-US" altLang="zh-CN" sz="800" kern="0" dirty="0">
                <a:solidFill>
                  <a:srgbClr val="FFFFFF"/>
                </a:solidFill>
              </a:rPr>
              <a:t>= Integrated 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 Management Module                  CMC </a:t>
            </a:r>
            <a:r>
              <a:rPr lang="en-US" altLang="zh-CN" sz="800" kern="0" dirty="0">
                <a:solidFill>
                  <a:srgbClr val="FFFFFF"/>
                </a:solidFill>
              </a:rPr>
              <a:t>= </a:t>
            </a:r>
            <a:r>
              <a:rPr lang="zh-CN" altLang="zh-CN" sz="800" kern="0" dirty="0">
                <a:solidFill>
                  <a:srgbClr val="FFFFFF"/>
                </a:solidFill>
              </a:rPr>
              <a:t>chassis management </a:t>
            </a:r>
            <a:r>
              <a:rPr lang="zh-CN" altLang="zh-CN" sz="800" kern="0" dirty="0" smtClean="0">
                <a:solidFill>
                  <a:srgbClr val="FFFFFF"/>
                </a:solidFill>
              </a:rPr>
              <a:t>controller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                      OA = Onboard Administrator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 smtClean="0">
                <a:solidFill>
                  <a:srgbClr val="FFFFFF"/>
                </a:solidFill>
              </a:rPr>
              <a:t>SNMP = Simple Network Management Protocol        CLI </a:t>
            </a:r>
            <a:r>
              <a:rPr lang="en-US" altLang="zh-CN" sz="800" kern="0" dirty="0">
                <a:solidFill>
                  <a:srgbClr val="FFFFFF"/>
                </a:solidFill>
              </a:rPr>
              <a:t>= command line interface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                                  SSH = Secure Shell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</a:rPr>
              <a:t>WS-MAN = Web Services-Management                    DCMI = 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Data </a:t>
            </a:r>
            <a:r>
              <a:rPr lang="en-US" altLang="zh-CN" sz="800" kern="0" dirty="0">
                <a:solidFill>
                  <a:srgbClr val="FFFFFF"/>
                </a:solidFill>
              </a:rPr>
              <a:t>Center </a:t>
            </a:r>
            <a:r>
              <a:rPr lang="en-US" altLang="zh-CN" sz="800" kern="0" dirty="0" smtClean="0">
                <a:solidFill>
                  <a:srgbClr val="FFFFFF"/>
                </a:solidFill>
              </a:rPr>
              <a:t>Manageability Interface</a:t>
            </a:r>
            <a:endParaRPr lang="en-US" sz="800" kern="0" dirty="0" smtClean="0">
              <a:solidFill>
                <a:srgbClr val="FFFFFF"/>
              </a:solidFill>
            </a:endParaRPr>
          </a:p>
        </p:txBody>
      </p:sp>
      <p:pic>
        <p:nvPicPr>
          <p:cNvPr id="57" name="Picture 56" descr="FJ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222669" y="5263661"/>
            <a:ext cx="555342" cy="279522"/>
          </a:xfrm>
          <a:prstGeom prst="rect">
            <a:avLst/>
          </a:prstGeom>
        </p:spPr>
      </p:pic>
      <p:pic>
        <p:nvPicPr>
          <p:cNvPr id="63" name="Picture 62" descr="FJ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538085" y="5685692"/>
            <a:ext cx="555342" cy="2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08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quigleyrack.png"/>
          <p:cNvPicPr>
            <a:picLocks noChangeAspect="1"/>
          </p:cNvPicPr>
          <p:nvPr/>
        </p:nvPicPr>
        <p:blipFill>
          <a:blip r:embed="rId3" cstate="print"/>
          <a:srcRect b="12239"/>
          <a:stretch>
            <a:fillRect/>
          </a:stretch>
        </p:blipFill>
        <p:spPr>
          <a:xfrm>
            <a:off x="35976" y="0"/>
            <a:ext cx="9137667" cy="597813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03760" y="5186564"/>
            <a:ext cx="8348353" cy="7915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spcBef>
                <a:spcPts val="0"/>
              </a:spcBef>
            </a:pPr>
            <a:endParaRPr lang="zh-CN" altLang="en-US" kern="0" dirty="0" smtClean="0">
              <a:solidFill>
                <a:srgbClr val="075FA7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Intel® DCM Console Delivers</a:t>
            </a:r>
            <a:endParaRPr lang="en-US" dirty="0"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5264" y="-438912"/>
            <a:ext cx="3364992" cy="1397203"/>
          </a:xfrm>
          <a:prstGeom prst="roundRect">
            <a:avLst/>
          </a:prstGeom>
        </p:spPr>
        <p:txBody>
          <a:bodyPr wrap="none" rtlCol="0" anchor="ctr">
            <a:spAutoFit/>
          </a:bodyPr>
          <a:lstStyle/>
          <a:p>
            <a:pPr algn="ctr" eaLnBrk="0" hangingPunct="0">
              <a:spcBef>
                <a:spcPts val="0"/>
              </a:spcBef>
              <a:buSzTx/>
            </a:pPr>
            <a:endParaRPr lang="en-US" sz="1800" kern="0" dirty="0" smtClean="0">
              <a:solidFill>
                <a:srgbClr val="075FA7"/>
              </a:solidFill>
              <a:latin typeface="Verdana"/>
              <a:cs typeface="Arial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73911"/>
              </p:ext>
            </p:extLst>
          </p:nvPr>
        </p:nvGraphicFramePr>
        <p:xfrm>
          <a:off x="435533" y="930513"/>
          <a:ext cx="4210895" cy="4152900"/>
        </p:xfrm>
        <a:graphic>
          <a:graphicData uri="http://schemas.openxmlformats.org/drawingml/2006/table">
            <a:tbl>
              <a:tblPr firstRow="1" bandRow="1">
                <a:effectLst>
                  <a:outerShdw blurRad="2286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10895"/>
              </a:tblGrid>
              <a:tr h="763306"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Real time Power and </a:t>
                      </a:r>
                      <a:b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+mn-lt"/>
                        </a:rPr>
                      </a:br>
                      <a:r>
                        <a:rPr lang="en-US" altLang="zh-CN" sz="18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Thermal Data for racks/ blades</a:t>
                      </a:r>
                    </a:p>
                  </a:txBody>
                  <a:tcPr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Policy Based Power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capping for racks/</a:t>
                      </a: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Blades</a:t>
                      </a:r>
                      <a:endParaRPr lang="en-US" altLang="zh-CN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82296" marB="8229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396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Device Power</a:t>
                      </a: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(PDU, UPS, Network, Storage)</a:t>
                      </a:r>
                      <a:endParaRPr lang="en-US" altLang="zh-CN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82296" marB="8229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Aggregated Control</a:t>
                      </a:r>
                    </a:p>
                  </a:txBody>
                  <a:tcPr marT="82296" marB="8229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Historical Trending</a:t>
                      </a:r>
                    </a:p>
                  </a:txBody>
                  <a:tcPr marT="82296" marB="8229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Cross Platform Support</a:t>
                      </a:r>
                    </a:p>
                  </a:txBody>
                  <a:tcPr marT="82296" marB="82296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1238" y="5407572"/>
            <a:ext cx="761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+mj-lt"/>
              </a:rPr>
              <a:t>Intel DCM Console delivers the data center power management solution </a:t>
            </a:r>
            <a:endParaRPr lang="zh-CN" altLang="en-US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0949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42278"/>
            <a:ext cx="4725987" cy="988746"/>
          </a:xfrm>
        </p:spPr>
        <p:txBody>
          <a:bodyPr/>
          <a:lstStyle/>
          <a:p>
            <a:r>
              <a:rPr lang="en-US" dirty="0" smtClean="0"/>
              <a:t>Intel</a:t>
            </a:r>
            <a:r>
              <a:rPr lang="en-US" dirty="0"/>
              <a:t>® </a:t>
            </a:r>
            <a:r>
              <a:rPr lang="en-US" dirty="0" smtClean="0"/>
              <a:t>Virtual KVM </a:t>
            </a:r>
            <a:r>
              <a:rPr lang="en-US" dirty="0"/>
              <a:t>Delivers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327" y="1359276"/>
            <a:ext cx="4543425" cy="7143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768096">
              <a:lnSpc>
                <a:spcPct val="90000"/>
              </a:lnSpc>
            </a:pPr>
            <a:r>
              <a:rPr lang="en-US" altLang="zh-CN" sz="1700" b="1" dirty="0">
                <a:solidFill>
                  <a:srgbClr val="FFFFFF"/>
                </a:solidFill>
                <a:cs typeface="Arial" charset="0"/>
              </a:rPr>
              <a:t>Real-time Visibility and Control for IT Assets</a:t>
            </a:r>
          </a:p>
          <a:p>
            <a:pPr marL="285750" lvl="1" indent="-171450" defTabSz="768096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zh-CN" sz="1300" b="1" dirty="0" smtClean="0">
                <a:solidFill>
                  <a:srgbClr val="FFFFFF"/>
                </a:solidFill>
                <a:cs typeface="Arial" charset="0"/>
              </a:rPr>
              <a:t>Racks/Blades/Storages/Networks </a:t>
            </a:r>
            <a:endParaRPr lang="en-US" altLang="zh-CN" sz="13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327" y="2207001"/>
            <a:ext cx="4543425" cy="7143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768096">
              <a:lnSpc>
                <a:spcPct val="90000"/>
              </a:lnSpc>
            </a:pPr>
            <a:r>
              <a:rPr lang="en-US" altLang="zh-CN" sz="1700" b="1" dirty="0">
                <a:solidFill>
                  <a:srgbClr val="FFFFFF"/>
                </a:solidFill>
                <a:cs typeface="Arial" charset="0"/>
              </a:rPr>
              <a:t>Consolidated Central Access</a:t>
            </a:r>
          </a:p>
          <a:p>
            <a:pPr marL="285750" lvl="1" indent="-171450" defTabSz="768096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zh-CN" sz="1300" b="1" dirty="0" smtClean="0">
                <a:solidFill>
                  <a:srgbClr val="FFFFFF"/>
                </a:solidFill>
                <a:cs typeface="Arial" charset="0"/>
              </a:rPr>
              <a:t>One-to-many solution</a:t>
            </a:r>
            <a:endParaRPr lang="en-US" altLang="zh-CN" sz="17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327" y="3054726"/>
            <a:ext cx="4543425" cy="7143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768096">
              <a:lnSpc>
                <a:spcPct val="90000"/>
              </a:lnSpc>
            </a:pPr>
            <a:r>
              <a:rPr lang="en-US" altLang="zh-CN" sz="1700" b="1" dirty="0">
                <a:solidFill>
                  <a:srgbClr val="FFFFFF"/>
                </a:solidFill>
                <a:cs typeface="Arial" charset="0"/>
              </a:rPr>
              <a:t>Cross OEM Vendors Support </a:t>
            </a:r>
            <a:endParaRPr lang="en-US" altLang="zh-CN" sz="1700" b="1" dirty="0" smtClean="0">
              <a:solidFill>
                <a:srgbClr val="FFFFFF"/>
              </a:solidFill>
              <a:cs typeface="Arial" charset="0"/>
            </a:endParaRPr>
          </a:p>
          <a:p>
            <a:pPr marL="285750" lvl="1" indent="-171450" defTabSz="768096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zh-CN" sz="1300" b="1" dirty="0" smtClean="0">
                <a:solidFill>
                  <a:srgbClr val="FFFFFF"/>
                </a:solidFill>
                <a:cs typeface="Arial" charset="0"/>
              </a:rPr>
              <a:t>HP</a:t>
            </a:r>
            <a:r>
              <a:rPr lang="en-US" altLang="zh-CN" sz="1300" b="1" dirty="0">
                <a:solidFill>
                  <a:srgbClr val="FFFFFF"/>
                </a:solidFill>
                <a:cs typeface="Arial" charset="0"/>
              </a:rPr>
              <a:t>, IBM, Dell, Fujitsu, Lenovo, Sun, and etc</a:t>
            </a:r>
            <a:r>
              <a:rPr lang="en-US" altLang="zh-CN" sz="1700" b="1" dirty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327" y="3902451"/>
            <a:ext cx="4543425" cy="71437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768096">
              <a:lnSpc>
                <a:spcPct val="90000"/>
              </a:lnSpc>
            </a:pPr>
            <a:r>
              <a:rPr lang="en-US" altLang="zh-CN" sz="1700" b="1" dirty="0">
                <a:solidFill>
                  <a:srgbClr val="FFFFFF"/>
                </a:solidFill>
                <a:cs typeface="Arial" charset="0"/>
              </a:rPr>
              <a:t>Full Device Coverage</a:t>
            </a:r>
          </a:p>
          <a:p>
            <a:pPr marL="285750" lvl="1" indent="-171450" defTabSz="768096">
              <a:lnSpc>
                <a:spcPct val="9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altLang="zh-CN" sz="1300" b="1" dirty="0">
                <a:solidFill>
                  <a:srgbClr val="FFFFFF"/>
                </a:solidFill>
                <a:cs typeface="Arial" charset="0"/>
              </a:rPr>
              <a:t>Combined OOB and IB Access</a:t>
            </a:r>
          </a:p>
        </p:txBody>
      </p:sp>
      <p:pic>
        <p:nvPicPr>
          <p:cNvPr id="16" name="Picture 15" descr="squigleyrack.png"/>
          <p:cNvPicPr>
            <a:picLocks noChangeAspect="1"/>
          </p:cNvPicPr>
          <p:nvPr/>
        </p:nvPicPr>
        <p:blipFill>
          <a:blip r:embed="rId3" cstate="print"/>
          <a:srcRect b="12239"/>
          <a:stretch>
            <a:fillRect/>
          </a:stretch>
        </p:blipFill>
        <p:spPr>
          <a:xfrm>
            <a:off x="35976" y="0"/>
            <a:ext cx="9137667" cy="59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5450" y="239578"/>
            <a:ext cx="8283575" cy="40011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2600" dirty="0" err="1">
                <a:solidFill>
                  <a:srgbClr val="075FA7"/>
                </a:solidFill>
              </a:rPr>
              <a:t>Maguay</a:t>
            </a:r>
            <a:r>
              <a:rPr lang="en-US" altLang="zh-CN" sz="2600" dirty="0">
                <a:solidFill>
                  <a:srgbClr val="075FA7"/>
                </a:solidFill>
              </a:rPr>
              <a:t> Console Dashboard View</a:t>
            </a:r>
            <a:endParaRPr lang="zh-CN" altLang="en-US" sz="2600" dirty="0">
              <a:solidFill>
                <a:srgbClr val="075FA7"/>
              </a:solidFill>
            </a:endParaRPr>
          </a:p>
        </p:txBody>
      </p:sp>
      <p:pic>
        <p:nvPicPr>
          <p:cNvPr id="5" name="Picture 3" descr="image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9" y="947072"/>
            <a:ext cx="3202305" cy="22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85" y="940584"/>
            <a:ext cx="4819162" cy="432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1" y="3424556"/>
            <a:ext cx="3202304" cy="183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25450" y="5297379"/>
            <a:ext cx="8342843" cy="634490"/>
            <a:chOff x="3075060" y="3926733"/>
            <a:chExt cx="5869281" cy="442674"/>
          </a:xfrm>
        </p:grpSpPr>
        <p:sp>
          <p:nvSpPr>
            <p:cNvPr id="10" name="Rounded Rectangle 9"/>
            <p:cNvSpPr/>
            <p:nvPr/>
          </p:nvSpPr>
          <p:spPr>
            <a:xfrm>
              <a:off x="3075060" y="3926733"/>
              <a:ext cx="5850543" cy="442674"/>
            </a:xfrm>
            <a:prstGeom prst="roundRect">
              <a:avLst>
                <a:gd name="adj" fmla="val 22833"/>
              </a:avLst>
            </a:prstGeom>
            <a:gradFill rotWithShape="1">
              <a:gsLst>
                <a:gs pos="0">
                  <a:srgbClr val="4D72A7">
                    <a:tint val="50000"/>
                    <a:satMod val="300000"/>
                  </a:srgbClr>
                </a:gs>
                <a:gs pos="35000">
                  <a:srgbClr val="4D72A7">
                    <a:tint val="37000"/>
                    <a:satMod val="300000"/>
                  </a:srgbClr>
                </a:gs>
                <a:gs pos="100000">
                  <a:srgbClr val="4D72A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D72A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75FA7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3798" y="3937382"/>
              <a:ext cx="5850543" cy="407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Neo Sans Intel Medium"/>
                </a:rPr>
                <a:t>Easy to Deploy and </a:t>
              </a: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Neo Sans Intel Medium"/>
                </a:rPr>
                <a:t>Use!</a:t>
              </a:r>
              <a:endPara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860A8"/>
                </a:solidFill>
                <a:effectLst/>
                <a:uLnTx/>
                <a:uFillTx/>
                <a:latin typeface="Neo Sans Intel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534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5450" y="292100"/>
            <a:ext cx="8283575" cy="400110"/>
          </a:xfrm>
        </p:spPr>
        <p:txBody>
          <a:bodyPr/>
          <a:lstStyle/>
          <a:p>
            <a:r>
              <a:rPr lang="en-US" dirty="0" smtClean="0"/>
              <a:t>Built-in Analytics in Console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194" y="945700"/>
            <a:ext cx="3031417" cy="24222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63" y="2714108"/>
            <a:ext cx="2935905" cy="223987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9656" y="892926"/>
            <a:ext cx="3267939" cy="2900735"/>
            <a:chOff x="204717" y="1159472"/>
            <a:chExt cx="3267939" cy="29007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717" y="1159472"/>
              <a:ext cx="3267939" cy="2449523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3028" y="3690875"/>
              <a:ext cx="2159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860A8">
                      <a:lumMod val="75000"/>
                    </a:srgbClr>
                  </a:solidFill>
                  <a:latin typeface="Neo Sans Intel Medium"/>
                </a:rPr>
                <a:t>Temperature layout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31657" y="338953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60A8">
                    <a:lumMod val="75000"/>
                  </a:srgbClr>
                </a:solidFill>
                <a:latin typeface="Neo Sans Intel Medium"/>
              </a:rPr>
              <a:t>Power Capacity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0868" y="230915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860A8">
                    <a:lumMod val="75000"/>
                  </a:srgbClr>
                </a:solidFill>
                <a:latin typeface="Neo Sans Intel Medium"/>
              </a:rPr>
              <a:t>Space Capacity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29656" y="5136311"/>
            <a:ext cx="8617956" cy="771170"/>
            <a:chOff x="3009415" y="3449128"/>
            <a:chExt cx="5942388" cy="771170"/>
          </a:xfrm>
        </p:grpSpPr>
        <p:sp>
          <p:nvSpPr>
            <p:cNvPr id="24" name="Rounded Rectangle 23"/>
            <p:cNvSpPr/>
            <p:nvPr/>
          </p:nvSpPr>
          <p:spPr>
            <a:xfrm>
              <a:off x="3009415" y="3449128"/>
              <a:ext cx="5850543" cy="771170"/>
            </a:xfrm>
            <a:prstGeom prst="roundRect">
              <a:avLst/>
            </a:prstGeom>
            <a:gradFill rotWithShape="1">
              <a:gsLst>
                <a:gs pos="0">
                  <a:srgbClr val="4D72A7">
                    <a:tint val="50000"/>
                    <a:satMod val="300000"/>
                  </a:srgbClr>
                </a:gs>
                <a:gs pos="35000">
                  <a:srgbClr val="4D72A7">
                    <a:tint val="37000"/>
                    <a:satMod val="300000"/>
                  </a:srgbClr>
                </a:gs>
                <a:gs pos="100000">
                  <a:srgbClr val="4D72A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D72A7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75FA7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01260" y="3464412"/>
              <a:ext cx="58505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860A8"/>
                  </a:solidFill>
                  <a:effectLst/>
                  <a:uLnTx/>
                  <a:uFillTx/>
                  <a:latin typeface="Neo Sans Intel Medium"/>
                </a:rPr>
                <a:t>Built-in Analytics to drive Data Center Efficiency, Consolidation and server refreshes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485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G template">
  <a:themeElements>
    <a:clrScheme name="Custom 20">
      <a:dk1>
        <a:srgbClr val="666666"/>
      </a:dk1>
      <a:lt1>
        <a:srgbClr val="FFFFFF"/>
      </a:lt1>
      <a:dk2>
        <a:srgbClr val="0860A8"/>
      </a:dk2>
      <a:lt2>
        <a:srgbClr val="FFCC00"/>
      </a:lt2>
      <a:accent1>
        <a:srgbClr val="A6CAE1"/>
      </a:accent1>
      <a:accent2>
        <a:srgbClr val="567EB9"/>
      </a:accent2>
      <a:accent3>
        <a:srgbClr val="A6A6A6"/>
      </a:accent3>
      <a:accent4>
        <a:srgbClr val="E6E6E6"/>
      </a:accent4>
      <a:accent5>
        <a:srgbClr val="D0E1EE"/>
      </a:accent5>
      <a:accent6>
        <a:srgbClr val="4D72A7"/>
      </a:accent6>
      <a:hlink>
        <a:srgbClr val="3399FF"/>
      </a:hlink>
      <a:folHlink>
        <a:srgbClr val="AA014C"/>
      </a:folHlink>
    </a:clrScheme>
    <a:fontScheme name="Intel">
      <a:majorFont>
        <a:latin typeface="Neo Sans Intel Medium"/>
        <a:ea typeface=""/>
        <a:cs typeface=""/>
      </a:majorFont>
      <a:minorFont>
        <a:latin typeface="Neo Sans Int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spcBef>
            <a:spcPts val="0"/>
          </a:spcBef>
          <a:defRPr kern="0" dirty="0" smtClean="0">
            <a:solidFill>
              <a:srgbClr val="075FA7"/>
            </a:solidFill>
            <a:latin typeface="Verdan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DPD_NDATemplate_Whit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D_NDATemplate_Whit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D_NDATemplate_White 3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37FB1D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D_NDATemplate_White 4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3399FF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Intel Colors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7ED3F7"/>
      </a:accent3>
      <a:accent4>
        <a:srgbClr val="FFDA00"/>
      </a:accent4>
      <a:accent5>
        <a:srgbClr val="FDB813"/>
      </a:accent5>
      <a:accent6>
        <a:srgbClr val="A6CE39"/>
      </a:accent6>
      <a:hlink>
        <a:srgbClr val="939598"/>
      </a:hlink>
      <a:folHlink>
        <a:srgbClr val="ED1C24"/>
      </a:folHlink>
    </a:clrScheme>
    <a:fontScheme name="Intel">
      <a:majorFont>
        <a:latin typeface="Neo Sans Intel Light"/>
        <a:ea typeface=""/>
        <a:cs typeface=""/>
      </a:majorFont>
      <a:minorFont>
        <a:latin typeface="Neo Sans Int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latin typeface="Neo Sans Intel"/>
            <a:cs typeface="Neo Sans Intel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intel_PPT_LgtTmplt_Stndrd_CLEAR_011414">
  <a:themeElements>
    <a:clrScheme name="Intel Clear Jan 2014">
      <a:dk1>
        <a:sysClr val="windowText" lastClr="000000"/>
      </a:dk1>
      <a:lt1>
        <a:sysClr val="window" lastClr="FFFFFF"/>
      </a:lt1>
      <a:dk2>
        <a:srgbClr val="004280"/>
      </a:dk2>
      <a:lt2>
        <a:srgbClr val="B1BABF"/>
      </a:lt2>
      <a:accent1>
        <a:srgbClr val="0071C5"/>
      </a:accent1>
      <a:accent2>
        <a:srgbClr val="00AEEF"/>
      </a:accent2>
      <a:accent3>
        <a:srgbClr val="8DC8E8"/>
      </a:accent3>
      <a:accent4>
        <a:srgbClr val="FFDA00"/>
      </a:accent4>
      <a:accent5>
        <a:srgbClr val="FDB813"/>
      </a:accent5>
      <a:accent6>
        <a:srgbClr val="A6CE39"/>
      </a:accent6>
      <a:hlink>
        <a:srgbClr val="00AEEF"/>
      </a:hlink>
      <a:folHlink>
        <a:srgbClr val="0071C5"/>
      </a:folHlink>
    </a:clrScheme>
    <a:fontScheme name="IntelClearPPT">
      <a:majorFont>
        <a:latin typeface="Intel Clear Light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smtClean="0">
            <a:solidFill>
              <a:schemeClr val="tx2"/>
            </a:solidFill>
            <a:cs typeface="Neo Sans Intel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white_intel_only">
  <a:themeElements>
    <a:clrScheme name="3_white_intel_only 3">
      <a:dk1>
        <a:srgbClr val="000000"/>
      </a:dk1>
      <a:lt1>
        <a:srgbClr val="FFFFFF"/>
      </a:lt1>
      <a:dk2>
        <a:srgbClr val="0860A8"/>
      </a:dk2>
      <a:lt2>
        <a:srgbClr val="567EB9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771288"/>
      </a:folHlink>
    </a:clrScheme>
    <a:fontScheme name="3_white_intel_onl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_intel_only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_intel_only 3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8_intel3.0-blue">
  <a:themeElements>
    <a:clrScheme name="">
      <a:dk1>
        <a:srgbClr val="000000"/>
      </a:dk1>
      <a:lt1>
        <a:srgbClr val="FFFFFF"/>
      </a:lt1>
      <a:dk2>
        <a:srgbClr val="0860A8"/>
      </a:dk2>
      <a:lt2>
        <a:srgbClr val="808080"/>
      </a:lt2>
      <a:accent1>
        <a:srgbClr val="0099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AACAAA"/>
      </a:accent5>
      <a:accent6>
        <a:srgbClr val="E5A504"/>
      </a:accent6>
      <a:hlink>
        <a:srgbClr val="FF5C00"/>
      </a:hlink>
      <a:folHlink>
        <a:srgbClr val="AA01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intel3.0-blu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l3.0-blu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l3.0-blu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white_intel_only">
  <a:themeElements>
    <a:clrScheme name="3_white_intel_only 3">
      <a:dk1>
        <a:srgbClr val="000000"/>
      </a:dk1>
      <a:lt1>
        <a:srgbClr val="FFFFFF"/>
      </a:lt1>
      <a:dk2>
        <a:srgbClr val="0860A8"/>
      </a:dk2>
      <a:lt2>
        <a:srgbClr val="567EB9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771288"/>
      </a:folHlink>
    </a:clrScheme>
    <a:fontScheme name="3_white_intel_onl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_intel_only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_intel_only 3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inteltemplate2007-16x9">
  <a:themeElements>
    <a:clrScheme name="Custom 2">
      <a:dk1>
        <a:sysClr val="windowText" lastClr="000000"/>
      </a:dk1>
      <a:lt1>
        <a:sysClr val="window" lastClr="FFFFFF"/>
      </a:lt1>
      <a:dk2>
        <a:srgbClr val="004280"/>
      </a:dk2>
      <a:lt2>
        <a:srgbClr val="939895"/>
      </a:lt2>
      <a:accent1>
        <a:srgbClr val="00AEEF"/>
      </a:accent1>
      <a:accent2>
        <a:srgbClr val="A6CE39"/>
      </a:accent2>
      <a:accent3>
        <a:srgbClr val="FDB813"/>
      </a:accent3>
      <a:accent4>
        <a:srgbClr val="F37021"/>
      </a:accent4>
      <a:accent5>
        <a:srgbClr val="C00000"/>
      </a:accent5>
      <a:accent6>
        <a:srgbClr val="7030A0"/>
      </a:accent6>
      <a:hlink>
        <a:srgbClr val="FDD471"/>
      </a:hlink>
      <a:folHlink>
        <a:srgbClr val="939598"/>
      </a:folHlink>
    </a:clrScheme>
    <a:fontScheme name="2_Architecture">
      <a:majorFont>
        <a:latin typeface="Neo Sans Intel Medium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inteltemplate2007-16x9">
  <a:themeElements>
    <a:clrScheme name="Custom 2">
      <a:dk1>
        <a:sysClr val="windowText" lastClr="000000"/>
      </a:dk1>
      <a:lt1>
        <a:sysClr val="window" lastClr="FFFFFF"/>
      </a:lt1>
      <a:dk2>
        <a:srgbClr val="004280"/>
      </a:dk2>
      <a:lt2>
        <a:srgbClr val="939895"/>
      </a:lt2>
      <a:accent1>
        <a:srgbClr val="00AEEF"/>
      </a:accent1>
      <a:accent2>
        <a:srgbClr val="A6CE39"/>
      </a:accent2>
      <a:accent3>
        <a:srgbClr val="FDB813"/>
      </a:accent3>
      <a:accent4>
        <a:srgbClr val="F37021"/>
      </a:accent4>
      <a:accent5>
        <a:srgbClr val="C00000"/>
      </a:accent5>
      <a:accent6>
        <a:srgbClr val="7030A0"/>
      </a:accent6>
      <a:hlink>
        <a:srgbClr val="FDD471"/>
      </a:hlink>
      <a:folHlink>
        <a:srgbClr val="939598"/>
      </a:folHlink>
    </a:clrScheme>
    <a:fontScheme name="2_Architecture">
      <a:majorFont>
        <a:latin typeface="Neo Sans Intel Medium"/>
        <a:ea typeface=""/>
        <a:cs typeface="Arial"/>
      </a:majorFont>
      <a:minorFont>
        <a:latin typeface="Neo Sans Int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rtlCol="0" anchor="t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372" tIns="45688" rIns="91372" bIns="45688" numCol="1" anchor="t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5000"/>
          </a:lnSpc>
          <a:spcBef>
            <a:spcPct val="300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charset="0"/>
          </a:defRPr>
        </a:defPPr>
      </a:lstStyle>
    </a:lnDef>
    <a:txDef>
      <a:spPr>
        <a:noFill/>
      </a:spPr>
      <a:bodyPr wrap="square" rtlCol="0">
        <a:no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>
    <a:extraClrScheme>
      <a:clrScheme name="2_Archite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rchitecture 8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5BB3B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9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FFCC00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0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1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2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9999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3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66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C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4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00C5C0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5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rchitecture 16">
        <a:dk1>
          <a:srgbClr val="000000"/>
        </a:dk1>
        <a:lt1>
          <a:srgbClr val="FFFFFF"/>
        </a:lt1>
        <a:dk2>
          <a:srgbClr val="0034FF"/>
        </a:dk2>
        <a:lt2>
          <a:srgbClr val="FDB605"/>
        </a:lt2>
        <a:accent1>
          <a:srgbClr val="66CC33"/>
        </a:accent1>
        <a:accent2>
          <a:srgbClr val="FF5C00"/>
        </a:accent2>
        <a:accent3>
          <a:srgbClr val="AAAEFF"/>
        </a:accent3>
        <a:accent4>
          <a:srgbClr val="DADADA"/>
        </a:accent4>
        <a:accent5>
          <a:srgbClr val="B8E2AD"/>
        </a:accent5>
        <a:accent6>
          <a:srgbClr val="E75300"/>
        </a:accent6>
        <a:hlink>
          <a:srgbClr val="10C8E1"/>
        </a:hlink>
        <a:folHlink>
          <a:srgbClr val="F3016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tel_SP_template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hite_intel_only">
  <a:themeElements>
    <a:clrScheme name="white_intel_only 2">
      <a:dk1>
        <a:srgbClr val="0860A8"/>
      </a:dk1>
      <a:lt1>
        <a:srgbClr val="FFFFFF"/>
      </a:lt1>
      <a:dk2>
        <a:srgbClr val="F5E647"/>
      </a:dk2>
      <a:lt2>
        <a:srgbClr val="FF5C47"/>
      </a:lt2>
      <a:accent1>
        <a:srgbClr val="A6CAE1"/>
      </a:accent1>
      <a:accent2>
        <a:srgbClr val="567EB9"/>
      </a:accent2>
      <a:accent3>
        <a:srgbClr val="FFFFFF"/>
      </a:accent3>
      <a:accent4>
        <a:srgbClr val="06518F"/>
      </a:accent4>
      <a:accent5>
        <a:srgbClr val="D0E1EE"/>
      </a:accent5>
      <a:accent6>
        <a:srgbClr val="4D72A7"/>
      </a:accent6>
      <a:hlink>
        <a:srgbClr val="0C2E86"/>
      </a:hlink>
      <a:folHlink>
        <a:srgbClr val="AA014C"/>
      </a:folHlink>
    </a:clrScheme>
    <a:fontScheme name="white_intel_only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white_intel_only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intel_only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SG template">
  <a:themeElements>
    <a:clrScheme name="Custom 20">
      <a:dk1>
        <a:srgbClr val="666666"/>
      </a:dk1>
      <a:lt1>
        <a:srgbClr val="FFFFFF"/>
      </a:lt1>
      <a:dk2>
        <a:srgbClr val="0860A8"/>
      </a:dk2>
      <a:lt2>
        <a:srgbClr val="FFCC00"/>
      </a:lt2>
      <a:accent1>
        <a:srgbClr val="A6CAE1"/>
      </a:accent1>
      <a:accent2>
        <a:srgbClr val="567EB9"/>
      </a:accent2>
      <a:accent3>
        <a:srgbClr val="A6A6A6"/>
      </a:accent3>
      <a:accent4>
        <a:srgbClr val="E6E6E6"/>
      </a:accent4>
      <a:accent5>
        <a:srgbClr val="D0E1EE"/>
      </a:accent5>
      <a:accent6>
        <a:srgbClr val="4D72A7"/>
      </a:accent6>
      <a:hlink>
        <a:srgbClr val="3399FF"/>
      </a:hlink>
      <a:folHlink>
        <a:srgbClr val="AA014C"/>
      </a:folHlink>
    </a:clrScheme>
    <a:fontScheme name="Intel">
      <a:majorFont>
        <a:latin typeface="Neo Sans Intel Medium"/>
        <a:ea typeface=""/>
        <a:cs typeface=""/>
      </a:majorFont>
      <a:minorFont>
        <a:latin typeface="Neo Sans Int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accent5">
              <a:lumMod val="1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0"/>
          </a:spcBef>
          <a:defRPr sz="1200" kern="0" dirty="0" err="1">
            <a:solidFill>
              <a:srgbClr val="000000"/>
            </a:solidFill>
            <a:latin typeface="+mj-lt"/>
            <a:ea typeface="+mj-ea"/>
            <a:cs typeface="+mn-cs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DPD_NDATemplate_Whit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D_NDATemplate_Whit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D_NDATemplate_White 3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37FB1D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D_NDATemplate_White 4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3399FF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5A3237EB260478782666DB8F85FD2" ma:contentTypeVersion="0" ma:contentTypeDescription="Create a new document." ma:contentTypeScope="" ma:versionID="530aa703691c4acb582942128574327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933DB2D-CFC3-4A9F-9E1E-F71990BA12D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C5EED9F-22E9-48B9-8D61-3E40B5EA39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5A2E52-E41D-4D71-B300-6CF923C71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57311</TotalTime>
  <Words>1098</Words>
  <Application>Microsoft Office PowerPoint</Application>
  <PresentationFormat>On-screen Show (4:3)</PresentationFormat>
  <Paragraphs>147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39" baseType="lpstr">
      <vt:lpstr>MS PGothic</vt:lpstr>
      <vt:lpstr>MS PGothic</vt:lpstr>
      <vt:lpstr>宋体</vt:lpstr>
      <vt:lpstr>宋体</vt:lpstr>
      <vt:lpstr>Arial</vt:lpstr>
      <vt:lpstr>Calibri</vt:lpstr>
      <vt:lpstr>Intel Clear</vt:lpstr>
      <vt:lpstr>Intel Clear Light</vt:lpstr>
      <vt:lpstr>Neo Sans Intel</vt:lpstr>
      <vt:lpstr>Neo Sans Intel Light</vt:lpstr>
      <vt:lpstr>Neo Sans Intel Medium</vt:lpstr>
      <vt:lpstr>Times</vt:lpstr>
      <vt:lpstr>Verdana</vt:lpstr>
      <vt:lpstr>Wingdings</vt:lpstr>
      <vt:lpstr>ヒラギノ角ゴ Pro W3</vt:lpstr>
      <vt:lpstr>SSG template</vt:lpstr>
      <vt:lpstr>3_white_intel_only</vt:lpstr>
      <vt:lpstr>28_intel3.0-blue</vt:lpstr>
      <vt:lpstr>4_white_intel_only</vt:lpstr>
      <vt:lpstr>5_inteltemplate2007-16x9</vt:lpstr>
      <vt:lpstr>7_inteltemplate2007-16x9</vt:lpstr>
      <vt:lpstr>Intel_SP_template</vt:lpstr>
      <vt:lpstr>white_intel_only</vt:lpstr>
      <vt:lpstr>2_SSG template</vt:lpstr>
      <vt:lpstr>3_Office Theme</vt:lpstr>
      <vt:lpstr>intel_PPT_LgtTmplt_Stndrd_CLEAR_011414</vt:lpstr>
      <vt:lpstr>Data Center IT Agility and Control:  Intel® Data Center Manager</vt:lpstr>
      <vt:lpstr>Why do we care about Data Center Management?</vt:lpstr>
      <vt:lpstr>PowerPoint Presentation</vt:lpstr>
      <vt:lpstr>Intel® Data Center Manager</vt:lpstr>
      <vt:lpstr>Intel® DCM Technology</vt:lpstr>
      <vt:lpstr>Intel® DCM Console Delivers</vt:lpstr>
      <vt:lpstr>Intel® Virtual KVM Delivers</vt:lpstr>
      <vt:lpstr>PowerPoint Presentation</vt:lpstr>
      <vt:lpstr>Built-in Analytics in Console</vt:lpstr>
      <vt:lpstr>Reasons to Deploy Intel® SW Consoles with HW</vt:lpstr>
      <vt:lpstr>Intel® DCM Deployment Options for End User </vt:lpstr>
      <vt:lpstr>Intel® DCM Case Studies</vt:lpstr>
      <vt:lpstr>THANK YOU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Data Center Manager Overview</dc:title>
  <dc:subject>Intel</dc:subject>
  <dc:creator>dragos georgescu</dc:creator>
  <cp:keywords>data center</cp:keywords>
  <cp:lastModifiedBy>Georgescu, Dragos</cp:lastModifiedBy>
  <cp:revision>1177</cp:revision>
  <cp:lastPrinted>2010-12-08T00:23:46Z</cp:lastPrinted>
  <dcterms:created xsi:type="dcterms:W3CDTF">2011-01-17T20:42:26Z</dcterms:created>
  <dcterms:modified xsi:type="dcterms:W3CDTF">2015-09-30T19:34:07Z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0x010100A0E5A3237EB260478782666DB8F85FD2</vt:lpwstr>
  </property>
</Properties>
</file>