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9" r:id="rId3"/>
    <p:sldId id="260" r:id="rId4"/>
    <p:sldId id="295" r:id="rId5"/>
    <p:sldId id="308" r:id="rId6"/>
    <p:sldId id="307" r:id="rId7"/>
    <p:sldId id="310" r:id="rId8"/>
    <p:sldId id="305" r:id="rId9"/>
    <p:sldId id="306" r:id="rId10"/>
    <p:sldId id="300" r:id="rId11"/>
    <p:sldId id="311" r:id="rId12"/>
    <p:sldId id="298" r:id="rId13"/>
    <p:sldId id="296" r:id="rId14"/>
    <p:sldId id="304" r:id="rId15"/>
    <p:sldId id="301" r:id="rId16"/>
    <p:sldId id="309" r:id="rId17"/>
    <p:sldId id="312" r:id="rId18"/>
    <p:sldId id="313" r:id="rId19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171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3A3FE-CFDE-4D35-9A92-9EE303BCE1B2}" type="datetimeFigureOut">
              <a:rPr lang="ro-RO" smtClean="0"/>
              <a:t>01.10.2015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4A3D4-B6F9-4991-882E-3B8176F5DB0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44287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30564-B799-4F77-AB69-D541F93F2E3B}" type="datetimeFigureOut">
              <a:rPr lang="ro-RO" smtClean="0"/>
              <a:t>01.10.2015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055D3-0475-4480-B745-589921D4FF9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05349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3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2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2EFC-20C0-4386-8FC5-99105C72E4EF}" type="datetime1">
              <a:rPr lang="ro-RO" smtClean="0"/>
              <a:t>01.10.2015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14524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C48E-5936-40C0-A637-CB6C4FF413DA}" type="datetime1">
              <a:rPr lang="ro-RO" smtClean="0"/>
              <a:t>01.10.2015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6385951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1213-96E7-4480-BED5-CE44FB2533DB}" type="datetime1">
              <a:rPr lang="ro-RO" smtClean="0"/>
              <a:t>01.10.2015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509960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63F1-D1D2-46DC-8436-2CCAE084A28B}" type="datetime1">
              <a:rPr lang="ro-RO" smtClean="0"/>
              <a:t>01.10.2015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C6CC-945A-41E2-9C71-5A95847DBE4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575003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0BC-1709-4956-B201-924037DBCFE8}" type="datetime1">
              <a:rPr lang="ro-RO" smtClean="0"/>
              <a:t>01.10.2015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C6CC-945A-41E2-9C71-5A95847DBE4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1668727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7BB2-0EEB-4A31-A789-064A7510016D}" type="datetime1">
              <a:rPr lang="ro-RO" smtClean="0"/>
              <a:t>01.10.2015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C6CC-945A-41E2-9C71-5A95847DBE4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946291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2A9-46B6-4E5F-A73A-4CF9005561B8}" type="datetime1">
              <a:rPr lang="ro-RO" smtClean="0"/>
              <a:t>01.10.2015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C6CC-945A-41E2-9C71-5A95847DBE4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2298259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3813-7486-4E2A-9DEA-7430F486F99E}" type="datetime1">
              <a:rPr lang="ro-RO" smtClean="0"/>
              <a:t>01.10.2015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C6CC-945A-41E2-9C71-5A95847DBE4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5262080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C109-942B-4586-9C82-C1ED147B2DC3}" type="datetime1">
              <a:rPr lang="ro-RO" smtClean="0"/>
              <a:t>01.10.2015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C6CC-945A-41E2-9C71-5A95847DBE4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960324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B02D-CD0D-45E1-80C6-5F757DAE059B}" type="datetime1">
              <a:rPr lang="ro-RO" smtClean="0"/>
              <a:t>01.10.2015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C6CC-945A-41E2-9C71-5A95847DBE4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713966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B9F5-9720-43AC-81D9-7E621AE6A429}" type="datetime1">
              <a:rPr lang="ro-RO" smtClean="0"/>
              <a:t>01.10.2015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C6CC-945A-41E2-9C71-5A95847DBE4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9449787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7A8D-C8F1-4C93-A750-49D483F3A57B}" type="datetime1">
              <a:rPr lang="ro-RO" smtClean="0"/>
              <a:t>01.10.2015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39869099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1C3B-08A1-4338-BD7A-23B1423860F2}" type="datetime1">
              <a:rPr lang="ro-RO" smtClean="0"/>
              <a:t>01.10.2015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C6CC-945A-41E2-9C71-5A95847DBE4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4310703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9015-0212-46CB-8C7B-D55478928839}" type="datetime1">
              <a:rPr lang="ro-RO" smtClean="0"/>
              <a:t>01.10.2015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C6CC-945A-41E2-9C71-5A95847DBE4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7198591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EEEC-6E24-4D8D-8A7F-0C13D4F19B42}" type="datetime1">
              <a:rPr lang="ro-RO" smtClean="0"/>
              <a:t>01.10.2015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C6CC-945A-41E2-9C71-5A95847DBE4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3171224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097E-40BF-46D7-A0D4-E00DFF585BFA}" type="datetime1">
              <a:rPr lang="ro-RO" smtClean="0"/>
              <a:t>01.10.2015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4518123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9DCA-BB30-45B4-BA1B-148842B60BC5}" type="datetime1">
              <a:rPr lang="ro-RO" smtClean="0"/>
              <a:t>01.10.2015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2004363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D972-7326-46E3-99CB-6A69F652AE21}" type="datetime1">
              <a:rPr lang="ro-RO" smtClean="0"/>
              <a:t>01.10.2015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4197760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4B24-B650-44DE-9E8C-E7740150B951}" type="datetime1">
              <a:rPr lang="ro-RO" smtClean="0"/>
              <a:t>01.10.2015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38327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B9D8-A25C-4770-847B-040634DAEE30}" type="datetime1">
              <a:rPr lang="ro-RO" smtClean="0"/>
              <a:t>01.10.2015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299288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BE51-388F-43DF-B716-FF6AE94BD947}" type="datetime1">
              <a:rPr lang="ro-RO" smtClean="0"/>
              <a:t>01.10.2015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0683487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FBD7-7BD9-4DEE-A085-94B387E8BE60}" type="datetime1">
              <a:rPr lang="ro-RO" smtClean="0"/>
              <a:t>01.10.2015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6319420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CEC3A-3ACF-4FE2-8FB9-E2515ABB2C54}" type="datetime1">
              <a:rPr lang="ro-RO" smtClean="0"/>
              <a:t>01.10.2015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D6E17-EE02-4E50-BC16-AB82991ADDAA}" type="slidenum">
              <a:rPr lang="ro-RO" smtClean="0"/>
              <a:t>‹#›</a:t>
            </a:fld>
            <a:endParaRPr lang="ro-RO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30188"/>
            <a:ext cx="1920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7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F114E-6B0B-4FC0-8A72-B2B923A2F6D9}" type="datetime1">
              <a:rPr lang="ro-RO" smtClean="0"/>
              <a:t>01.10.2015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2C6CC-945A-41E2-9C71-5A95847DBE48}" type="slidenum">
              <a:rPr lang="ro-RO" smtClean="0"/>
              <a:t>‹#›</a:t>
            </a:fld>
            <a:endParaRPr lang="ro-R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180000"/>
            <a:ext cx="2341206" cy="57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80000"/>
            <a:ext cx="1920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3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phoenix-it.ro" TargetMode="External"/><Relationship Id="rId2" Type="http://schemas.openxmlformats.org/officeDocument/2006/relationships/hyperlink" Target="mailto:sam@phoenix-it.r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426" y="568665"/>
            <a:ext cx="10573554" cy="340002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+mn-lt"/>
              </a:rPr>
              <a:t>Monitorizarea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infrastructurii</a:t>
            </a:r>
            <a:r>
              <a:rPr lang="en-US" sz="4000" b="1" dirty="0" smtClean="0">
                <a:latin typeface="+mn-lt"/>
              </a:rPr>
              <a:t> – </a:t>
            </a:r>
            <a:r>
              <a:rPr lang="ro-RO" sz="4000" b="1" dirty="0" smtClean="0">
                <a:latin typeface="+mn-lt"/>
              </a:rPr>
              <a:t/>
            </a:r>
            <a:br>
              <a:rPr lang="ro-RO" sz="4000" b="1" dirty="0" smtClean="0">
                <a:latin typeface="+mn-lt"/>
              </a:rPr>
            </a:br>
            <a:r>
              <a:rPr lang="en-US" sz="4000" b="1" dirty="0" err="1" smtClean="0">
                <a:latin typeface="+mn-lt"/>
              </a:rPr>
              <a:t>servere</a:t>
            </a:r>
            <a:r>
              <a:rPr lang="en-US" sz="4000" b="1" dirty="0" smtClean="0">
                <a:latin typeface="+mn-lt"/>
              </a:rPr>
              <a:t> </a:t>
            </a:r>
            <a:r>
              <a:rPr lang="ro-RO" sz="4000" b="1" dirty="0" smtClean="0">
                <a:latin typeface="+mn-lt"/>
              </a:rPr>
              <a:t>și device-uri</a:t>
            </a:r>
            <a:endParaRPr lang="ro-RO" sz="40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369" y="5842337"/>
            <a:ext cx="9679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Mihaela </a:t>
            </a:r>
            <a:r>
              <a:rPr lang="ro-RO" sz="2400" b="1" dirty="0" smtClean="0">
                <a:solidFill>
                  <a:schemeClr val="tx2"/>
                </a:solidFill>
              </a:rPr>
              <a:t>NEACȘU – </a:t>
            </a:r>
            <a:r>
              <a:rPr lang="en-US" sz="2400" b="1" dirty="0" smtClean="0">
                <a:solidFill>
                  <a:schemeClr val="tx2"/>
                </a:solidFill>
              </a:rPr>
              <a:t>Consultant, </a:t>
            </a:r>
            <a:r>
              <a:rPr lang="ro-RO" sz="2400" b="1" dirty="0" smtClean="0">
                <a:solidFill>
                  <a:schemeClr val="tx2"/>
                </a:solidFill>
              </a:rPr>
              <a:t>PHOENIX IT </a:t>
            </a:r>
          </a:p>
          <a:p>
            <a:endParaRPr lang="ro-RO" dirty="0" smtClean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4175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92641"/>
            <a:ext cx="11036643" cy="51637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“</a:t>
            </a:r>
            <a:r>
              <a:rPr lang="en-US" i="1" dirty="0" smtClean="0">
                <a:solidFill>
                  <a:srgbClr val="002060"/>
                </a:solidFill>
              </a:rPr>
              <a:t>Am </a:t>
            </a:r>
            <a:r>
              <a:rPr lang="en-US" i="1" dirty="0" err="1" smtClean="0">
                <a:solidFill>
                  <a:srgbClr val="002060"/>
                </a:solidFill>
              </a:rPr>
              <a:t>serverul</a:t>
            </a:r>
            <a:r>
              <a:rPr lang="en-US" i="1" dirty="0" smtClean="0">
                <a:solidFill>
                  <a:srgbClr val="002060"/>
                </a:solidFill>
              </a:rPr>
              <a:t> de </a:t>
            </a:r>
            <a:r>
              <a:rPr lang="en-US" i="1" dirty="0" err="1" smtClean="0">
                <a:solidFill>
                  <a:srgbClr val="002060"/>
                </a:solidFill>
              </a:rPr>
              <a:t>fisiere</a:t>
            </a:r>
            <a:r>
              <a:rPr lang="en-US" i="1" dirty="0" smtClean="0">
                <a:solidFill>
                  <a:srgbClr val="002060"/>
                </a:solidFill>
              </a:rPr>
              <a:t> din 2006 de la </a:t>
            </a:r>
            <a:r>
              <a:rPr lang="en-US" i="1" dirty="0" err="1" smtClean="0">
                <a:solidFill>
                  <a:srgbClr val="002060"/>
                </a:solidFill>
              </a:rPr>
              <a:t>Maguay</a:t>
            </a:r>
            <a:r>
              <a:rPr lang="en-US" i="1" dirty="0" smtClean="0">
                <a:solidFill>
                  <a:srgbClr val="002060"/>
                </a:solidFill>
              </a:rPr>
              <a:t>. Nu s-a </a:t>
            </a:r>
            <a:r>
              <a:rPr lang="en-US" i="1" dirty="0" err="1" smtClean="0">
                <a:solidFill>
                  <a:srgbClr val="002060"/>
                </a:solidFill>
              </a:rPr>
              <a:t>oprit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dec</a:t>
            </a:r>
            <a:r>
              <a:rPr lang="ro-RO" i="1" dirty="0" smtClean="0">
                <a:solidFill>
                  <a:srgbClr val="002060"/>
                </a:solidFill>
              </a:rPr>
              <a:t>ât la mutarea sediului. Este fenomenal.</a:t>
            </a:r>
            <a:r>
              <a:rPr lang="en-US" dirty="0" smtClean="0">
                <a:solidFill>
                  <a:srgbClr val="002060"/>
                </a:solidFill>
              </a:rPr>
              <a:t>”</a:t>
            </a:r>
            <a:endParaRPr lang="ro-RO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“</a:t>
            </a:r>
            <a:r>
              <a:rPr lang="en-US" dirty="0" err="1" smtClean="0">
                <a:solidFill>
                  <a:srgbClr val="002060"/>
                </a:solidFill>
              </a:rPr>
              <a:t>Serverul</a:t>
            </a:r>
            <a:r>
              <a:rPr lang="en-US" dirty="0" smtClean="0">
                <a:solidFill>
                  <a:srgbClr val="002060"/>
                </a:solidFill>
              </a:rPr>
              <a:t> de teste cu </a:t>
            </a:r>
            <a:r>
              <a:rPr lang="en-US" dirty="0" err="1" smtClean="0">
                <a:solidFill>
                  <a:srgbClr val="002060"/>
                </a:solidFill>
              </a:rPr>
              <a:t>masini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virtuale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este</a:t>
            </a:r>
            <a:r>
              <a:rPr lang="en-US" dirty="0" smtClean="0">
                <a:solidFill>
                  <a:srgbClr val="002060"/>
                </a:solidFill>
              </a:rPr>
              <a:t> tot </a:t>
            </a:r>
            <a:r>
              <a:rPr lang="en-US" dirty="0" err="1" smtClean="0">
                <a:solidFill>
                  <a:srgbClr val="002060"/>
                </a:solidFill>
              </a:rPr>
              <a:t>Maguay</a:t>
            </a:r>
            <a:r>
              <a:rPr lang="en-US" dirty="0" smtClean="0">
                <a:solidFill>
                  <a:srgbClr val="002060"/>
                </a:solidFill>
              </a:rPr>
              <a:t>. Duce </a:t>
            </a:r>
            <a:r>
              <a:rPr lang="en-US" dirty="0" err="1" smtClean="0">
                <a:solidFill>
                  <a:srgbClr val="002060"/>
                </a:solidFill>
              </a:rPr>
              <a:t>mai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multe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dec</a:t>
            </a:r>
            <a:r>
              <a:rPr lang="ro-RO" dirty="0" smtClean="0">
                <a:solidFill>
                  <a:srgbClr val="002060"/>
                </a:solidFill>
              </a:rPr>
              <a:t>ât am preconizat inițial.</a:t>
            </a:r>
            <a:r>
              <a:rPr lang="en-US" dirty="0" smtClean="0">
                <a:solidFill>
                  <a:srgbClr val="002060"/>
                </a:solidFill>
              </a:rPr>
              <a:t>”</a:t>
            </a:r>
            <a:endParaRPr lang="en-US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en-US" sz="2400" i="1" dirty="0" smtClean="0">
                <a:solidFill>
                  <a:srgbClr val="002060"/>
                </a:solidFill>
              </a:rPr>
              <a:t>Director </a:t>
            </a:r>
            <a:r>
              <a:rPr lang="en-US" sz="2400" i="1" dirty="0" err="1" smtClean="0">
                <a:solidFill>
                  <a:srgbClr val="002060"/>
                </a:solidFill>
              </a:rPr>
              <a:t>Tehnic</a:t>
            </a:r>
            <a:r>
              <a:rPr lang="en-US" sz="2400" i="1" dirty="0" smtClean="0">
                <a:solidFill>
                  <a:srgbClr val="002060"/>
                </a:solidFill>
              </a:rPr>
              <a:t>, </a:t>
            </a:r>
            <a:r>
              <a:rPr lang="en-US" sz="2400" i="1" dirty="0" err="1" smtClean="0">
                <a:solidFill>
                  <a:srgbClr val="002060"/>
                </a:solidFill>
              </a:rPr>
              <a:t>Acrelec</a:t>
            </a:r>
            <a:r>
              <a:rPr lang="en-US" sz="2400" i="1" dirty="0" smtClean="0">
                <a:solidFill>
                  <a:srgbClr val="002060"/>
                </a:solidFill>
              </a:rPr>
              <a:t> Software, 2015</a:t>
            </a:r>
            <a:endParaRPr lang="en-US" sz="2400" i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10</a:t>
            </a:fld>
            <a:endParaRPr lang="ro-RO"/>
          </a:p>
        </p:txBody>
      </p:sp>
      <p:sp>
        <p:nvSpPr>
          <p:cNvPr id="5" name="TextBox 4"/>
          <p:cNvSpPr txBox="1"/>
          <p:nvPr/>
        </p:nvSpPr>
        <p:spPr>
          <a:xfrm>
            <a:off x="816145" y="4054714"/>
            <a:ext cx="113758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smtClean="0"/>
              <a:t>De la 5 </a:t>
            </a:r>
            <a:r>
              <a:rPr lang="en-US" sz="2200" dirty="0" err="1" smtClean="0"/>
              <a:t>oameni</a:t>
            </a:r>
            <a:r>
              <a:rPr lang="en-US" sz="2200" dirty="0" smtClean="0"/>
              <a:t> in 2006 -&gt; la </a:t>
            </a:r>
            <a:r>
              <a:rPr lang="en-US" sz="2200" dirty="0" err="1" smtClean="0"/>
              <a:t>peste</a:t>
            </a:r>
            <a:r>
              <a:rPr lang="en-US" sz="2200" dirty="0" smtClean="0"/>
              <a:t> 40 </a:t>
            </a:r>
            <a:r>
              <a:rPr lang="en-US" sz="2200" dirty="0" err="1" smtClean="0"/>
              <a:t>angajati</a:t>
            </a:r>
            <a:r>
              <a:rPr lang="en-US" sz="2200" dirty="0" smtClean="0"/>
              <a:t> in 2015</a:t>
            </a:r>
          </a:p>
          <a:p>
            <a:pPr marL="342900" indent="-342900">
              <a:buFontTx/>
              <a:buChar char="-"/>
            </a:pPr>
            <a:r>
              <a:rPr lang="en-US" sz="2200" dirty="0" err="1" smtClean="0"/>
              <a:t>Dezvoltare</a:t>
            </a:r>
            <a:r>
              <a:rPr lang="en-US" sz="2200" dirty="0" smtClean="0"/>
              <a:t> de software </a:t>
            </a:r>
            <a:r>
              <a:rPr lang="en-US" sz="2200" dirty="0" err="1" smtClean="0"/>
              <a:t>pe</a:t>
            </a:r>
            <a:r>
              <a:rPr lang="en-US" sz="2200" dirty="0" smtClean="0"/>
              <a:t> diverse </a:t>
            </a:r>
            <a:r>
              <a:rPr lang="en-US" sz="2200" dirty="0" err="1" smtClean="0"/>
              <a:t>medii</a:t>
            </a:r>
            <a:r>
              <a:rPr lang="en-US" sz="2200" dirty="0" smtClean="0"/>
              <a:t> de </a:t>
            </a:r>
            <a:r>
              <a:rPr lang="en-US" sz="2200" dirty="0" err="1" smtClean="0"/>
              <a:t>dezvoltare</a:t>
            </a:r>
            <a:r>
              <a:rPr lang="en-US" sz="2200" dirty="0" smtClean="0"/>
              <a:t> (4 </a:t>
            </a:r>
            <a:r>
              <a:rPr lang="en-US" sz="2200" dirty="0" err="1" smtClean="0"/>
              <a:t>tehnologii</a:t>
            </a:r>
            <a:r>
              <a:rPr lang="en-US" sz="2200" dirty="0" smtClean="0"/>
              <a:t> </a:t>
            </a:r>
            <a:r>
              <a:rPr lang="en-US" sz="2200" dirty="0" err="1" smtClean="0"/>
              <a:t>diferite</a:t>
            </a:r>
            <a:r>
              <a:rPr lang="en-US" sz="2200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en-US" sz="2200" dirty="0" err="1" smtClean="0"/>
              <a:t>Echipa</a:t>
            </a:r>
            <a:r>
              <a:rPr lang="en-US" sz="2200" dirty="0" smtClean="0"/>
              <a:t> de </a:t>
            </a:r>
            <a:r>
              <a:rPr lang="en-US" sz="2200" dirty="0" err="1" smtClean="0"/>
              <a:t>Infrastructura</a:t>
            </a:r>
            <a:r>
              <a:rPr lang="en-US" sz="2200" dirty="0" smtClean="0"/>
              <a:t> </a:t>
            </a:r>
            <a:r>
              <a:rPr lang="en-US" sz="2200" dirty="0" err="1" smtClean="0"/>
              <a:t>pt</a:t>
            </a:r>
            <a:r>
              <a:rPr lang="en-US" sz="2200" dirty="0" smtClean="0"/>
              <a:t> </a:t>
            </a:r>
            <a:r>
              <a:rPr lang="en-US" sz="2200" dirty="0" err="1" smtClean="0"/>
              <a:t>instalare</a:t>
            </a:r>
            <a:r>
              <a:rPr lang="en-US" sz="2200" dirty="0" smtClean="0"/>
              <a:t> </a:t>
            </a:r>
            <a:r>
              <a:rPr lang="en-US" sz="2200" dirty="0" err="1" smtClean="0"/>
              <a:t>masini</a:t>
            </a:r>
            <a:r>
              <a:rPr lang="en-US" sz="2200" dirty="0" smtClean="0"/>
              <a:t> </a:t>
            </a:r>
            <a:r>
              <a:rPr lang="en-US" sz="2200" dirty="0" err="1" smtClean="0"/>
              <a:t>virtuale</a:t>
            </a:r>
            <a:r>
              <a:rPr lang="en-US" sz="2200" dirty="0" smtClean="0"/>
              <a:t> de </a:t>
            </a:r>
            <a:r>
              <a:rPr lang="en-US" sz="2200" dirty="0" err="1" smtClean="0"/>
              <a:t>testare</a:t>
            </a:r>
            <a:r>
              <a:rPr lang="en-US" sz="2200" dirty="0" smtClean="0"/>
              <a:t> in diverse </a:t>
            </a:r>
            <a:r>
              <a:rPr lang="en-US" sz="2200" dirty="0" err="1" smtClean="0"/>
              <a:t>configuratii</a:t>
            </a:r>
            <a:r>
              <a:rPr lang="en-US" sz="2200" dirty="0" smtClean="0"/>
              <a:t> de hardware </a:t>
            </a:r>
            <a:r>
              <a:rPr lang="en-US" sz="2200" dirty="0" err="1" smtClean="0"/>
              <a:t>emulat</a:t>
            </a:r>
            <a:endParaRPr lang="en-US" sz="2200" dirty="0" smtClean="0"/>
          </a:p>
          <a:p>
            <a:pPr marL="342900" indent="-342900">
              <a:buFontTx/>
              <a:buChar char="-"/>
            </a:pPr>
            <a:r>
              <a:rPr lang="en-US" sz="2200" dirty="0" err="1" smtClean="0"/>
              <a:t>Aplicatii</a:t>
            </a:r>
            <a:r>
              <a:rPr lang="en-US" sz="2200" dirty="0" smtClean="0"/>
              <a:t> de </a:t>
            </a:r>
            <a:r>
              <a:rPr lang="en-US" sz="2200" dirty="0" err="1" smtClean="0"/>
              <a:t>urm</a:t>
            </a:r>
            <a:r>
              <a:rPr lang="ro-RO" sz="2200" dirty="0" smtClean="0"/>
              <a:t>ărire a release-urilor in productie, documentare bug-uri, aplicatie de service pentru incidentele de suport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20851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-28021"/>
            <a:ext cx="10515600" cy="1325563"/>
          </a:xfrm>
        </p:spPr>
        <p:txBody>
          <a:bodyPr>
            <a:normAutofit/>
          </a:bodyPr>
          <a:lstStyle/>
          <a:p>
            <a:r>
              <a:rPr lang="ro-RO" sz="2800" b="1" dirty="0" smtClean="0">
                <a:latin typeface="+mn-lt"/>
              </a:rPr>
              <a:t>Ce poate fi monitorizat prin </a:t>
            </a:r>
            <a:br>
              <a:rPr lang="ro-RO" sz="2800" b="1" dirty="0" smtClean="0">
                <a:latin typeface="+mn-lt"/>
              </a:rPr>
            </a:br>
            <a:r>
              <a:rPr lang="ro-RO" sz="2800" b="1" dirty="0" smtClean="0">
                <a:latin typeface="+mn-lt"/>
              </a:rPr>
              <a:t>System Center Operations Manager (SCOM)</a:t>
            </a:r>
            <a:endParaRPr lang="en-US" sz="2800" b="1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6" y="1372520"/>
            <a:ext cx="10482943" cy="52739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11</a:t>
            </a:fld>
            <a:endParaRPr lang="ro-RO"/>
          </a:p>
        </p:txBody>
      </p:sp>
      <p:sp>
        <p:nvSpPr>
          <p:cNvPr id="7" name="TextBox 6"/>
          <p:cNvSpPr txBox="1"/>
          <p:nvPr/>
        </p:nvSpPr>
        <p:spPr>
          <a:xfrm>
            <a:off x="734931" y="5938611"/>
            <a:ext cx="350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solidFill>
                  <a:srgbClr val="002060"/>
                </a:solidFill>
              </a:rPr>
              <a:t>performanța </a:t>
            </a:r>
            <a:r>
              <a:rPr lang="ro-RO" sz="2000" b="1" dirty="0">
                <a:solidFill>
                  <a:srgbClr val="002060"/>
                </a:solidFill>
              </a:rPr>
              <a:t>și </a:t>
            </a:r>
            <a:r>
              <a:rPr lang="ro-RO" sz="2000" b="1" dirty="0" smtClean="0">
                <a:solidFill>
                  <a:srgbClr val="002060"/>
                </a:solidFill>
              </a:rPr>
              <a:t>disponibilitate servere </a:t>
            </a:r>
            <a:r>
              <a:rPr lang="ro-RO" sz="2000" b="1" dirty="0">
                <a:solidFill>
                  <a:srgbClr val="002060"/>
                </a:solidFill>
              </a:rPr>
              <a:t>de aplicații .NET și JEE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4327" y="1606881"/>
            <a:ext cx="3853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Medii </a:t>
            </a:r>
            <a:r>
              <a:rPr lang="ro-RO" dirty="0"/>
              <a:t>eterogene, </a:t>
            </a:r>
            <a:r>
              <a:rPr lang="ro-RO" dirty="0" smtClean="0"/>
              <a:t>inclusiv cele </a:t>
            </a:r>
            <a:r>
              <a:rPr lang="ro-RO" dirty="0"/>
              <a:t>unde hardware-ul nu este de ultimă generație, există configurații diverse, topologii hibride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46402" y="4096593"/>
            <a:ext cx="3471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smtClean="0"/>
              <a:t>Oferă o </a:t>
            </a:r>
            <a:r>
              <a:rPr lang="ro-RO" sz="2000" b="1" i="1" dirty="0" smtClean="0">
                <a:solidFill>
                  <a:srgbClr val="002060"/>
                </a:solidFill>
              </a:rPr>
              <a:t>vedere de ansamblu </a:t>
            </a:r>
            <a:r>
              <a:rPr lang="ro-RO" sz="2000" dirty="0" smtClean="0"/>
              <a:t>asupra rețelei de echipamente </a:t>
            </a:r>
            <a:endParaRPr lang="en-US" sz="2000" dirty="0" smtClean="0"/>
          </a:p>
          <a:p>
            <a:r>
              <a:rPr lang="ro-RO" sz="2000" b="1" i="1" dirty="0" smtClean="0">
                <a:solidFill>
                  <a:srgbClr val="002060"/>
                </a:solidFill>
              </a:rPr>
              <a:t>on-premise</a:t>
            </a:r>
            <a:r>
              <a:rPr lang="ro-RO" sz="2000" dirty="0" smtClean="0"/>
              <a:t>, cât și a serverelor din </a:t>
            </a:r>
            <a:r>
              <a:rPr lang="ro-RO" sz="2000" b="1" i="1" dirty="0" smtClean="0">
                <a:solidFill>
                  <a:srgbClr val="002060"/>
                </a:solidFill>
              </a:rPr>
              <a:t>datacenterul privat sau public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endParaRPr lang="ro-RO" sz="2000" dirty="0" smtClean="0"/>
          </a:p>
          <a:p>
            <a:r>
              <a:rPr lang="en-US" sz="2000" b="1" dirty="0" err="1" smtClean="0">
                <a:solidFill>
                  <a:srgbClr val="002060"/>
                </a:solidFill>
              </a:rPr>
              <a:t>sisteme</a:t>
            </a:r>
            <a:r>
              <a:rPr lang="en-US" sz="2000" b="1" dirty="0" smtClean="0">
                <a:solidFill>
                  <a:srgbClr val="002060"/>
                </a:solidFill>
              </a:rPr>
              <a:t> de </a:t>
            </a:r>
            <a:r>
              <a:rPr lang="en-US" sz="2000" b="1" dirty="0" err="1" smtClean="0">
                <a:solidFill>
                  <a:srgbClr val="002060"/>
                </a:solidFill>
              </a:rPr>
              <a:t>operare</a:t>
            </a:r>
            <a:r>
              <a:rPr lang="en-US" sz="2000" b="1" dirty="0" smtClean="0">
                <a:solidFill>
                  <a:srgbClr val="002060"/>
                </a:solidFill>
              </a:rPr>
              <a:t> Windows, Linux </a:t>
            </a:r>
            <a:r>
              <a:rPr lang="ro-RO" sz="2000" b="1" dirty="0" smtClean="0">
                <a:solidFill>
                  <a:srgbClr val="002060"/>
                </a:solidFill>
              </a:rPr>
              <a:t>și Unix 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5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12</a:t>
            </a:fld>
            <a:endParaRPr lang="ro-RO"/>
          </a:p>
        </p:txBody>
      </p:sp>
      <p:grpSp>
        <p:nvGrpSpPr>
          <p:cNvPr id="5" name="Group 4"/>
          <p:cNvGrpSpPr/>
          <p:nvPr/>
        </p:nvGrpSpPr>
        <p:grpSpPr>
          <a:xfrm>
            <a:off x="70316" y="32416"/>
            <a:ext cx="7330551" cy="6588559"/>
            <a:chOff x="-1856" y="203033"/>
            <a:chExt cx="9144000" cy="6588560"/>
          </a:xfrm>
        </p:grpSpPr>
        <p:sp>
          <p:nvSpPr>
            <p:cNvPr id="6" name="TextBox 5"/>
            <p:cNvSpPr txBox="1"/>
            <p:nvPr/>
          </p:nvSpPr>
          <p:spPr>
            <a:xfrm>
              <a:off x="152400" y="838200"/>
              <a:ext cx="3048000" cy="2215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914363">
                <a:lnSpc>
                  <a:spcPct val="90000"/>
                </a:lnSpc>
                <a:spcBef>
                  <a:spcPct val="20000"/>
                </a:spcBef>
                <a:buClr>
                  <a:srgbClr val="777777"/>
                </a:buClr>
                <a:buSzPct val="130000"/>
              </a:pPr>
              <a:r>
                <a:rPr lang="en-US" sz="1600" dirty="0">
                  <a:solidFill>
                    <a:srgbClr val="000000"/>
                  </a:solidFill>
                </a:rPr>
                <a:t>Active Alerts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56" y="203033"/>
              <a:ext cx="9144000" cy="6588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504" y="1058706"/>
              <a:ext cx="2205037" cy="1608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638300" y="830106"/>
              <a:ext cx="2438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3"/>
              <a:r>
                <a:rPr lang="en-US" sz="1000" b="1" dirty="0">
                  <a:solidFill>
                    <a:srgbClr val="000000"/>
                  </a:solidFill>
                </a:rPr>
                <a:t>Top 10 SQL Servers with most Alerts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48479" y="4587114"/>
              <a:ext cx="31852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3"/>
              <a:r>
                <a:rPr lang="en-US" sz="1000" b="1" dirty="0">
                  <a:solidFill>
                    <a:srgbClr val="000000"/>
                  </a:solidFill>
                </a:rPr>
                <a:t>SQL Alerts Generated in the last 24 hours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21920" y="2743200"/>
              <a:ext cx="32283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3"/>
              <a:r>
                <a:rPr lang="en-US" sz="1000" b="1" dirty="0">
                  <a:solidFill>
                    <a:srgbClr val="000000"/>
                  </a:solidFill>
                </a:rPr>
                <a:t>SQL Server Database State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48186" y="838200"/>
              <a:ext cx="3233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3"/>
              <a:r>
                <a:rPr lang="en-US" sz="1000" b="1" dirty="0">
                  <a:solidFill>
                    <a:srgbClr val="000000"/>
                  </a:solidFill>
                </a:rPr>
                <a:t>Top 10 SQL Servers with highest CPU Utilization</a:t>
              </a:r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764" y="2971161"/>
              <a:ext cx="1822541" cy="1630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Chevron 13"/>
            <p:cNvSpPr/>
            <p:nvPr/>
          </p:nvSpPr>
          <p:spPr>
            <a:xfrm>
              <a:off x="3918892" y="2832613"/>
              <a:ext cx="304800" cy="4572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3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364" y="4785486"/>
              <a:ext cx="6008796" cy="177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5193" y="1059801"/>
              <a:ext cx="2537207" cy="1630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504" y="2980830"/>
              <a:ext cx="3190764" cy="1606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6360305" y="55766"/>
            <a:ext cx="6081436" cy="6588559"/>
            <a:chOff x="0" y="152400"/>
            <a:chExt cx="9144000" cy="658856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2400"/>
              <a:ext cx="9144000" cy="6588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600200" y="609600"/>
              <a:ext cx="2438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3"/>
              <a:r>
                <a:rPr lang="en-US" sz="1100" b="1" dirty="0">
                  <a:solidFill>
                    <a:srgbClr val="FFFFFF"/>
                  </a:solidFill>
                </a:rPr>
                <a:t>SatyaSrv.contoso.com\Instance 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00200" y="896779"/>
              <a:ext cx="2971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3"/>
              <a:r>
                <a:rPr lang="en-US" sz="1000" b="1" dirty="0">
                  <a:solidFill>
                    <a:srgbClr val="000000"/>
                  </a:solidFill>
                </a:rPr>
                <a:t>SQL Server Availability over last 24 hours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8691" y="1120960"/>
              <a:ext cx="3599880" cy="1698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567363" y="914400"/>
              <a:ext cx="3195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3"/>
              <a:r>
                <a:rPr lang="en-US" sz="1000" b="1" dirty="0">
                  <a:solidFill>
                    <a:srgbClr val="000000"/>
                  </a:solidFill>
                </a:rPr>
                <a:t>SQL CPU Utilization over last 24 hours</a:t>
              </a:r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143000"/>
              <a:ext cx="3190278" cy="1824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600200" y="3048000"/>
              <a:ext cx="22050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3"/>
              <a:r>
                <a:rPr lang="en-US" sz="1000" b="1" dirty="0">
                  <a:solidFill>
                    <a:srgbClr val="000000"/>
                  </a:solidFill>
                </a:rPr>
                <a:t>SQL Memory Usage in KB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752600" y="5543133"/>
              <a:ext cx="2590800" cy="888162"/>
              <a:chOff x="1600200" y="5623381"/>
              <a:chExt cx="2590800" cy="888162"/>
            </a:xfrm>
          </p:grpSpPr>
          <p:pic>
            <p:nvPicPr>
              <p:cNvPr id="38" name="Picture 4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7030" y="5800725"/>
                <a:ext cx="1885950" cy="266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1600200" y="5623381"/>
                <a:ext cx="220503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63"/>
                <a:r>
                  <a:rPr lang="en-US" sz="800" dirty="0">
                    <a:solidFill>
                      <a:srgbClr val="000000"/>
                    </a:solidFill>
                  </a:rPr>
                  <a:t>Total Memory Used on Server</a:t>
                </a:r>
              </a:p>
            </p:txBody>
          </p:sp>
          <p:pic>
            <p:nvPicPr>
              <p:cNvPr id="40" name="Picture 7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8691" y="6219825"/>
                <a:ext cx="1390650" cy="257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1600200" y="6044124"/>
                <a:ext cx="220503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63"/>
                <a:r>
                  <a:rPr lang="en-US" sz="800" dirty="0">
                    <a:solidFill>
                      <a:srgbClr val="000000"/>
                    </a:solidFill>
                  </a:rPr>
                  <a:t>Total Memory Used by SQL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581400" y="5793133"/>
                <a:ext cx="609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63"/>
                <a:r>
                  <a:rPr lang="en-US" sz="1400" b="1" dirty="0">
                    <a:solidFill>
                      <a:srgbClr val="5082B9"/>
                    </a:solidFill>
                  </a:rPr>
                  <a:t>80%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048000" y="6203766"/>
                <a:ext cx="609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63"/>
                <a:r>
                  <a:rPr lang="en-US" sz="1400" b="1" dirty="0">
                    <a:solidFill>
                      <a:srgbClr val="FF0000"/>
                    </a:solidFill>
                  </a:rPr>
                  <a:t>90 %</a:t>
                </a:r>
              </a:p>
            </p:txBody>
          </p:sp>
        </p:grpSp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030" y="3471862"/>
              <a:ext cx="3386446" cy="2014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600200" y="3223071"/>
              <a:ext cx="22050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3"/>
              <a:r>
                <a:rPr lang="en-US" sz="800" dirty="0">
                  <a:solidFill>
                    <a:srgbClr val="000000"/>
                  </a:solidFill>
                </a:rPr>
                <a:t>Total Memory: 50,000 KB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34334" y="3099960"/>
              <a:ext cx="22050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3"/>
              <a:r>
                <a:rPr lang="en-US" sz="1000" b="1" dirty="0">
                  <a:solidFill>
                    <a:srgbClr val="000000"/>
                  </a:solidFill>
                </a:rPr>
                <a:t>Disk Storage</a:t>
              </a:r>
            </a:p>
          </p:txBody>
        </p:sp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593" y="3667633"/>
              <a:ext cx="188595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5719763" y="3490289"/>
              <a:ext cx="22050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3"/>
              <a:r>
                <a:rPr lang="en-US" sz="800" dirty="0">
                  <a:solidFill>
                    <a:srgbClr val="000000"/>
                  </a:solidFill>
                </a:rPr>
                <a:t>Data Files: 17.6 GB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96200" y="3652421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3"/>
              <a:r>
                <a:rPr lang="en-US" sz="1400" b="1" dirty="0">
                  <a:solidFill>
                    <a:srgbClr val="5082B9"/>
                  </a:solidFill>
                </a:rPr>
                <a:t>66%</a:t>
              </a:r>
            </a:p>
          </p:txBody>
        </p:sp>
        <p:pic>
          <p:nvPicPr>
            <p:cNvPr id="33" name="Picture 1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488" y="4114800"/>
              <a:ext cx="189547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7696200" y="4066418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3"/>
              <a:r>
                <a:rPr lang="en-US" sz="1400" b="1" dirty="0">
                  <a:solidFill>
                    <a:srgbClr val="5082B9"/>
                  </a:solidFill>
                </a:rPr>
                <a:t>2%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19763" y="3947286"/>
              <a:ext cx="22050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3"/>
              <a:r>
                <a:rPr lang="en-US" sz="800" dirty="0">
                  <a:solidFill>
                    <a:srgbClr val="000000"/>
                  </a:solidFill>
                </a:rPr>
                <a:t>Log Files: 6.93 GB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43563" y="4478179"/>
              <a:ext cx="22050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3"/>
              <a:r>
                <a:rPr lang="en-US" sz="1000" b="1" dirty="0">
                  <a:solidFill>
                    <a:srgbClr val="000000"/>
                  </a:solidFill>
                </a:rPr>
                <a:t>SQL Server Properties</a:t>
              </a:r>
            </a:p>
          </p:txBody>
        </p:sp>
        <p:pic>
          <p:nvPicPr>
            <p:cNvPr id="37" name="Picture 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2222" y="4800600"/>
              <a:ext cx="1822541" cy="1630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8690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27-2011 11-48-47 AM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5009322" cy="5585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777" y="2047164"/>
            <a:ext cx="8006223" cy="481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6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239487" y="198711"/>
            <a:ext cx="9063115" cy="669947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+mn-lt"/>
              </a:rPr>
              <a:t>Experien</a:t>
            </a:r>
            <a:r>
              <a:rPr lang="ro-RO" sz="3200" b="1" dirty="0" smtClean="0">
                <a:latin typeface="+mn-lt"/>
              </a:rPr>
              <a:t>ță similară indiferent de consola folosita</a:t>
            </a:r>
            <a:endParaRPr lang="en-US" sz="3200" b="1" dirty="0">
              <a:latin typeface="+mn-lt"/>
            </a:endParaRPr>
          </a:p>
        </p:txBody>
      </p:sp>
      <p:pic>
        <p:nvPicPr>
          <p:cNvPr id="4099" name="Picture 3" descr="\\dalek3\public\OM10\NetworkSummary-WebConso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487" y="4344387"/>
            <a:ext cx="3724772" cy="241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dalek3\public\OM10\NetworkSummary-SharePoin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87" y="1149498"/>
            <a:ext cx="4789714" cy="311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dalek3\public\OM10\NetworkSummary-DesktopConsol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4902" y="1106200"/>
            <a:ext cx="4847600" cy="316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505086" y="4572162"/>
            <a:ext cx="1961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Consol</a:t>
            </a:r>
            <a:r>
              <a:rPr lang="ro-RO" sz="2000" b="1" dirty="0" smtClean="0"/>
              <a:t>a Desktop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7930168" y="6121953"/>
            <a:ext cx="1574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Consol</a:t>
            </a:r>
            <a:r>
              <a:rPr lang="ro-RO" sz="2000" b="1" dirty="0" smtClean="0"/>
              <a:t>a Web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24542" y="4506651"/>
            <a:ext cx="2509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 smtClean="0"/>
              <a:t>Consola </a:t>
            </a:r>
            <a:r>
              <a:rPr lang="ro-RO" sz="2000" b="1" dirty="0"/>
              <a:t>i</a:t>
            </a:r>
            <a:r>
              <a:rPr lang="ro-RO" sz="2000" b="1" dirty="0" smtClean="0"/>
              <a:t>n </a:t>
            </a:r>
            <a:r>
              <a:rPr lang="en-US" sz="2000" b="1" dirty="0" smtClean="0"/>
              <a:t>SharePoint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82973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272257"/>
            <a:ext cx="10515600" cy="61743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+mn-lt"/>
              </a:rPr>
              <a:t>Tipuri</a:t>
            </a:r>
            <a:r>
              <a:rPr lang="en-US" sz="2800" b="1" dirty="0" smtClean="0">
                <a:latin typeface="+mn-lt"/>
              </a:rPr>
              <a:t> de </a:t>
            </a:r>
            <a:r>
              <a:rPr lang="en-US" sz="2800" b="1" dirty="0" err="1" smtClean="0">
                <a:latin typeface="+mn-lt"/>
              </a:rPr>
              <a:t>rapoarte</a:t>
            </a:r>
            <a:r>
              <a:rPr lang="en-US" sz="2800" b="1" dirty="0" smtClean="0">
                <a:latin typeface="+mn-lt"/>
              </a:rPr>
              <a:t> in Operations Manager 2012</a:t>
            </a:r>
            <a:endParaRPr lang="en-US" sz="2800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2" y="889686"/>
            <a:ext cx="6617802" cy="54666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Alert logging Report</a:t>
            </a:r>
          </a:p>
          <a:p>
            <a:r>
              <a:rPr lang="en-US" sz="2200" dirty="0" smtClean="0"/>
              <a:t>Alerts Report for Computers</a:t>
            </a:r>
          </a:p>
          <a:p>
            <a:r>
              <a:rPr lang="en-US" sz="2200" dirty="0" smtClean="0"/>
              <a:t>Availability Report</a:t>
            </a:r>
          </a:p>
          <a:p>
            <a:r>
              <a:rPr lang="en-US" sz="2200" dirty="0" smtClean="0"/>
              <a:t>Configuration Changes Report</a:t>
            </a:r>
          </a:p>
          <a:p>
            <a:r>
              <a:rPr lang="en-US" sz="2200" dirty="0" smtClean="0"/>
              <a:t>Event Analysis Report</a:t>
            </a:r>
          </a:p>
          <a:p>
            <a:r>
              <a:rPr lang="en-US" sz="2200" dirty="0" smtClean="0"/>
              <a:t>Operational Data Report</a:t>
            </a:r>
          </a:p>
          <a:p>
            <a:r>
              <a:rPr lang="en-US" sz="2200" dirty="0" smtClean="0"/>
              <a:t>Performance Report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err="1" smtClean="0"/>
              <a:t>Configurare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Planificare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Rulare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Planificare</a:t>
            </a:r>
            <a:r>
              <a:rPr lang="en-US" sz="2400" dirty="0" smtClean="0"/>
              <a:t> </a:t>
            </a:r>
            <a:r>
              <a:rPr lang="en-US" sz="2400" dirty="0" err="1" smtClean="0"/>
              <a:t>transmitere</a:t>
            </a:r>
            <a:r>
              <a:rPr lang="en-US" sz="2400" dirty="0" smtClean="0"/>
              <a:t> </a:t>
            </a:r>
            <a:r>
              <a:rPr lang="en-US" sz="2400" dirty="0" err="1" smtClean="0"/>
              <a:t>pe</a:t>
            </a:r>
            <a:r>
              <a:rPr lang="en-US" sz="2400" dirty="0" smtClean="0"/>
              <a:t> email ca </a:t>
            </a:r>
            <a:r>
              <a:rPr lang="en-US" sz="2400" dirty="0" err="1" smtClean="0"/>
              <a:t>notificari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15</a:t>
            </a:fld>
            <a:endParaRPr lang="ro-R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3257550"/>
            <a:ext cx="4229100" cy="3600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219" y="966574"/>
            <a:ext cx="3015805" cy="22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11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68" y="248576"/>
            <a:ext cx="10515600" cy="799174"/>
          </a:xfrm>
        </p:spPr>
        <p:txBody>
          <a:bodyPr>
            <a:normAutofit fontScale="90000"/>
          </a:bodyPr>
          <a:lstStyle/>
          <a:p>
            <a:r>
              <a:rPr lang="en-US" sz="3100" b="1" dirty="0" err="1" smtClean="0">
                <a:latin typeface="+mn-lt"/>
              </a:rPr>
              <a:t>Servicii</a:t>
            </a:r>
            <a:r>
              <a:rPr lang="en-US" sz="3100" b="1" dirty="0" smtClean="0">
                <a:latin typeface="+mn-lt"/>
              </a:rPr>
              <a:t> Software Asset Management (SAM)</a:t>
            </a:r>
            <a:r>
              <a:rPr lang="en-US" sz="2800" b="1" dirty="0" smtClean="0">
                <a:latin typeface="+mn-lt"/>
              </a:rPr>
              <a:t/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parte din IT Asset Management </a:t>
            </a:r>
            <a:endParaRPr lang="en-US" sz="28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16</a:t>
            </a:fld>
            <a:endParaRPr lang="ro-R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119" y="1717031"/>
            <a:ext cx="7678565" cy="4639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1313" y="6350372"/>
            <a:ext cx="409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i="1" dirty="0" smtClean="0">
                <a:solidFill>
                  <a:srgbClr val="002060"/>
                </a:solidFill>
              </a:rPr>
              <a:t>Nu poți gestiona, ceva ce nu măsori.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85890" y="6365991"/>
            <a:ext cx="3449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i="1" dirty="0" smtClean="0">
                <a:solidFill>
                  <a:srgbClr val="002060"/>
                </a:solidFill>
              </a:rPr>
              <a:t>Vizibilitate prin metrici și rapoarte.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980676" y="6437870"/>
            <a:ext cx="2261287" cy="22331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4568" y="2045219"/>
            <a:ext cx="6178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dirty="0" smtClean="0">
                <a:solidFill>
                  <a:srgbClr val="002060"/>
                </a:solidFill>
              </a:rPr>
              <a:t>SAM 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dirty="0" smtClean="0">
                <a:solidFill>
                  <a:srgbClr val="002060"/>
                </a:solidFill>
              </a:rPr>
              <a:t>SAM Mobile Device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dirty="0" smtClean="0">
                <a:solidFill>
                  <a:srgbClr val="002060"/>
                </a:solidFill>
              </a:rPr>
              <a:t>SAM Virtualization &amp; Cloud Ready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3382" y="1470457"/>
            <a:ext cx="5340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smtClean="0"/>
              <a:t>Analiza SAM pe </a:t>
            </a:r>
            <a:r>
              <a:rPr lang="ro-RO" sz="2000" b="1" dirty="0" smtClean="0">
                <a:solidFill>
                  <a:srgbClr val="C00000"/>
                </a:solidFill>
              </a:rPr>
              <a:t>10 Competențe din Modelul de Optimizare</a:t>
            </a:r>
            <a:r>
              <a:rPr lang="ro-RO" sz="2000" dirty="0" smtClean="0"/>
              <a:t> al Managementului Asset-urilor IT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477" y="2760568"/>
            <a:ext cx="1819275" cy="390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308" y="3203759"/>
            <a:ext cx="1512395" cy="2997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75339" y="3144515"/>
            <a:ext cx="1183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</a:rPr>
              <a:t>MAP Tool 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3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178" y="1841158"/>
            <a:ext cx="10204622" cy="40653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3600" b="1" dirty="0" smtClean="0">
                <a:solidFill>
                  <a:srgbClr val="C00000"/>
                </a:solidFill>
              </a:rPr>
              <a:t>Vă mulțumim!</a:t>
            </a:r>
          </a:p>
          <a:p>
            <a:pPr marL="0" indent="0">
              <a:buNone/>
            </a:pPr>
            <a:endParaRPr lang="ro-RO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o-RO" sz="3600" b="1" dirty="0" smtClean="0">
                <a:solidFill>
                  <a:srgbClr val="C00000"/>
                </a:solidFill>
              </a:rPr>
              <a:t>Echipa PHOENIX IT</a:t>
            </a:r>
          </a:p>
          <a:p>
            <a:pPr marL="0" indent="0" algn="r">
              <a:buNone/>
            </a:pPr>
            <a:endParaRPr lang="ro-RO" sz="3600" b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o-RO" sz="3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o-RO" sz="2400" b="1" dirty="0" smtClean="0">
                <a:solidFill>
                  <a:srgbClr val="4F7171"/>
                </a:solidFill>
                <a:hlinkClick r:id="rId2"/>
              </a:rPr>
              <a:t>sam@phoenix-it.ro</a:t>
            </a:r>
            <a:r>
              <a:rPr lang="ro-RO" sz="2400" b="1" dirty="0" smtClean="0">
                <a:solidFill>
                  <a:srgbClr val="4F7171"/>
                </a:solidFill>
              </a:rPr>
              <a:t> 						</a:t>
            </a:r>
            <a:r>
              <a:rPr lang="ro-RO" sz="2400" b="1" dirty="0" smtClean="0">
                <a:solidFill>
                  <a:srgbClr val="4F7171"/>
                </a:solidFill>
                <a:hlinkClick r:id="rId3"/>
              </a:rPr>
              <a:t>sales@phoenix-it.ro</a:t>
            </a:r>
            <a:r>
              <a:rPr lang="ro-RO" sz="2400" b="1" dirty="0" smtClean="0">
                <a:solidFill>
                  <a:srgbClr val="4F7171"/>
                </a:solidFill>
              </a:rPr>
              <a:t> </a:t>
            </a:r>
          </a:p>
          <a:p>
            <a:endParaRPr lang="ro-RO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17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66100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6932"/>
            <a:ext cx="10515600" cy="636878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800" b="1" dirty="0" smtClean="0"/>
              <a:t/>
            </a:r>
            <a:br>
              <a:rPr lang="ro-RO" sz="2800" b="1" dirty="0" smtClean="0"/>
            </a:br>
            <a:r>
              <a:rPr lang="ro-RO" sz="3100" b="1" dirty="0" smtClean="0">
                <a:latin typeface="+mn-lt"/>
              </a:rPr>
              <a:t>Despre Phoenix IT</a:t>
            </a:r>
            <a:endParaRPr lang="en-US" sz="31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11" y="1387742"/>
            <a:ext cx="11229304" cy="4968607"/>
          </a:xfrm>
        </p:spPr>
        <p:txBody>
          <a:bodyPr>
            <a:noAutofit/>
          </a:bodyPr>
          <a:lstStyle/>
          <a:p>
            <a:pPr algn="just"/>
            <a:r>
              <a:rPr lang="ro-RO" sz="2400" dirty="0" smtClean="0"/>
              <a:t>Companie românească cu tradiție de peste 11 ani în </a:t>
            </a:r>
            <a:r>
              <a:rPr lang="ro-RO" sz="2400" b="1" dirty="0" smtClean="0"/>
              <a:t>domeniul consultanței IT&amp;C </a:t>
            </a:r>
            <a:r>
              <a:rPr lang="ro-RO" sz="2400" dirty="0" smtClean="0"/>
              <a:t>și </a:t>
            </a:r>
            <a:r>
              <a:rPr lang="ro-RO" sz="2400" b="1" dirty="0" smtClean="0"/>
              <a:t>implementării de soluții complexe </a:t>
            </a:r>
            <a:r>
              <a:rPr lang="ro-RO" sz="2400" dirty="0" smtClean="0"/>
              <a:t>pentru infrastructura IT și business (ERP și CRM)</a:t>
            </a:r>
          </a:p>
          <a:p>
            <a:pPr marL="0" indent="0" algn="just">
              <a:buNone/>
            </a:pPr>
            <a:endParaRPr lang="ro-RO" sz="2400" dirty="0" smtClean="0"/>
          </a:p>
          <a:p>
            <a:pPr algn="just"/>
            <a:r>
              <a:rPr lang="ro-RO" sz="2400" b="1" dirty="0"/>
              <a:t>Parteneriate cu lideri </a:t>
            </a:r>
            <a:r>
              <a:rPr lang="ro-RO" sz="2400" b="1" dirty="0" smtClean="0"/>
              <a:t>în </a:t>
            </a:r>
            <a:r>
              <a:rPr lang="ro-RO" sz="2400" b="1" dirty="0"/>
              <a:t>tehnologie:</a:t>
            </a:r>
          </a:p>
          <a:p>
            <a:pPr algn="just"/>
            <a:endParaRPr lang="ro-RO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2</a:t>
            </a:fld>
            <a:endParaRPr lang="ro-R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5482080"/>
            <a:ext cx="1428070" cy="735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606" y="5507628"/>
            <a:ext cx="2019300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" y="3131960"/>
            <a:ext cx="3306404" cy="1755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325" y="3619298"/>
            <a:ext cx="2657475" cy="781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491" y="5579066"/>
            <a:ext cx="2009775" cy="600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340" y="5684352"/>
            <a:ext cx="1571625" cy="533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0796" y="3386299"/>
            <a:ext cx="1454726" cy="11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o-RO" u="sng" dirty="0" smtClean="0">
                <a:solidFill>
                  <a:schemeClr val="tx2"/>
                </a:solidFill>
              </a:rPr>
              <a:t/>
            </a:r>
            <a:br>
              <a:rPr lang="ro-RO" u="sng" dirty="0" smtClean="0">
                <a:solidFill>
                  <a:schemeClr val="tx2"/>
                </a:solidFill>
              </a:rPr>
            </a:br>
            <a:r>
              <a:rPr lang="ro-RO" sz="3600" b="1" dirty="0" smtClean="0">
                <a:latin typeface="+mn-lt"/>
              </a:rPr>
              <a:t>Soluții Microsoft și servicii</a:t>
            </a:r>
            <a:r>
              <a:rPr lang="ro-RO" u="sng" dirty="0">
                <a:solidFill>
                  <a:schemeClr val="tx2"/>
                </a:solidFill>
              </a:rPr>
              <a:t/>
            </a:r>
            <a:br>
              <a:rPr lang="ro-RO" u="sng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57"/>
            <a:ext cx="11049000" cy="5317218"/>
          </a:xfrm>
        </p:spPr>
        <p:txBody>
          <a:bodyPr/>
          <a:lstStyle/>
          <a:p>
            <a:pPr algn="just"/>
            <a:r>
              <a:rPr lang="ro-RO" dirty="0">
                <a:solidFill>
                  <a:schemeClr val="tx2"/>
                </a:solidFill>
              </a:rPr>
              <a:t>C</a:t>
            </a:r>
            <a:r>
              <a:rPr lang="ro-RO" dirty="0" smtClean="0">
                <a:solidFill>
                  <a:schemeClr val="tx2"/>
                </a:solidFill>
              </a:rPr>
              <a:t>onsultanță </a:t>
            </a:r>
            <a:r>
              <a:rPr lang="ro-RO" dirty="0">
                <a:solidFill>
                  <a:schemeClr val="tx2"/>
                </a:solidFill>
              </a:rPr>
              <a:t>în optimizări ale costurilor de licențiere și gestiune a activelor software</a:t>
            </a:r>
            <a:r>
              <a:rPr lang="ro-RO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endParaRPr lang="ro-RO" sz="1400" u="sng" dirty="0">
              <a:solidFill>
                <a:schemeClr val="tx2"/>
              </a:solidFill>
            </a:endParaRPr>
          </a:p>
          <a:p>
            <a:pPr algn="just"/>
            <a:r>
              <a:rPr lang="ro-RO" dirty="0" smtClean="0">
                <a:solidFill>
                  <a:schemeClr val="tx2"/>
                </a:solidFill>
              </a:rPr>
              <a:t>Soluții </a:t>
            </a:r>
            <a:r>
              <a:rPr lang="ro-RO" dirty="0">
                <a:solidFill>
                  <a:schemeClr val="tx2"/>
                </a:solidFill>
              </a:rPr>
              <a:t>de productivitate: </a:t>
            </a:r>
          </a:p>
          <a:p>
            <a:pPr lvl="1" algn="just"/>
            <a:r>
              <a:rPr lang="ro-RO" dirty="0"/>
              <a:t>SharePoint Server (colaborare, Management de documente și managementul aprobărilor pe fluxurile de business)</a:t>
            </a:r>
          </a:p>
          <a:p>
            <a:pPr lvl="1" algn="just"/>
            <a:r>
              <a:rPr lang="ro-RO" dirty="0"/>
              <a:t>Lync Server (comunicații audio-video, conferințe web, comunicații unificate pentru reducerea costurilor)</a:t>
            </a:r>
          </a:p>
          <a:p>
            <a:pPr lvl="1" algn="just"/>
            <a:r>
              <a:rPr lang="ro-RO" dirty="0"/>
              <a:t>Exchange Server (mesagerie și colaborare</a:t>
            </a:r>
            <a:r>
              <a:rPr lang="ro-RO" dirty="0" smtClean="0"/>
              <a:t>)</a:t>
            </a:r>
          </a:p>
          <a:p>
            <a:pPr marL="457200" lvl="1" indent="0" algn="just">
              <a:buNone/>
            </a:pPr>
            <a:endParaRPr lang="ro-RO" dirty="0"/>
          </a:p>
          <a:p>
            <a:pPr algn="just"/>
            <a:r>
              <a:rPr lang="ro-RO" dirty="0" smtClean="0">
                <a:solidFill>
                  <a:schemeClr val="tx2"/>
                </a:solidFill>
              </a:rPr>
              <a:t>Managementul </a:t>
            </a:r>
            <a:r>
              <a:rPr lang="ro-RO" dirty="0">
                <a:solidFill>
                  <a:schemeClr val="tx2"/>
                </a:solidFill>
              </a:rPr>
              <a:t>infrastructurilor fizice, virtuale și scenarii </a:t>
            </a:r>
            <a:r>
              <a:rPr lang="ro-RO" dirty="0" smtClean="0">
                <a:solidFill>
                  <a:schemeClr val="tx2"/>
                </a:solidFill>
              </a:rPr>
              <a:t>hibride, on-premise și cloud  </a:t>
            </a:r>
            <a:endParaRPr lang="ro-RO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27936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55" y="164030"/>
            <a:ext cx="9071919" cy="512205"/>
          </a:xfrm>
        </p:spPr>
        <p:txBody>
          <a:bodyPr>
            <a:noAutofit/>
          </a:bodyPr>
          <a:lstStyle/>
          <a:p>
            <a:r>
              <a:rPr lang="ro-RO" sz="2800" b="1" dirty="0" smtClean="0">
                <a:latin typeface="+mn-lt"/>
              </a:rPr>
              <a:t>Datacenter Phoenix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82" y="774488"/>
            <a:ext cx="11815126" cy="5848734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</a:rPr>
              <a:t>Servicii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 IaaS – Infrastructure as a 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Service</a:t>
            </a:r>
          </a:p>
          <a:p>
            <a:pPr lvl="1"/>
            <a:r>
              <a:rPr lang="en-US" dirty="0" smtClean="0"/>
              <a:t> Virtual </a:t>
            </a:r>
            <a:r>
              <a:rPr lang="en-US" dirty="0"/>
              <a:t>Private Server (PHOENIX VPS)</a:t>
            </a:r>
          </a:p>
          <a:p>
            <a:pPr lvl="1"/>
            <a:r>
              <a:rPr lang="en-US" dirty="0"/>
              <a:t> Storage </a:t>
            </a:r>
            <a:r>
              <a:rPr lang="en-US" dirty="0" err="1"/>
              <a:t>Partajat</a:t>
            </a:r>
            <a:r>
              <a:rPr lang="en-US" dirty="0"/>
              <a:t> (PHOENIX STORAGE)</a:t>
            </a:r>
          </a:p>
          <a:p>
            <a:pPr lvl="1"/>
            <a:r>
              <a:rPr lang="en-US" dirty="0"/>
              <a:t> Firewall </a:t>
            </a:r>
            <a:r>
              <a:rPr lang="en-US" dirty="0" err="1"/>
              <a:t>Partajat</a:t>
            </a:r>
            <a:r>
              <a:rPr lang="en-US" dirty="0"/>
              <a:t> (PHOENIX FIREWALL)</a:t>
            </a:r>
          </a:p>
          <a:p>
            <a:pPr lvl="1"/>
            <a:r>
              <a:rPr lang="en-US" dirty="0"/>
              <a:t> Backup &amp; Recovery (PHOENIX </a:t>
            </a:r>
            <a:r>
              <a:rPr lang="en-US" dirty="0" smtClean="0"/>
              <a:t>BACKUP &amp; RECOVERY)</a:t>
            </a:r>
            <a:endParaRPr lang="ro-RO" dirty="0"/>
          </a:p>
          <a:p>
            <a:pPr marL="457200" lvl="1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sz="2400" dirty="0" smtClean="0"/>
              <a:t>Serviciile in Datacenter sunt oferite in conditii de:</a:t>
            </a:r>
          </a:p>
          <a:p>
            <a:pPr lvl="1">
              <a:buFontTx/>
              <a:buChar char="-"/>
            </a:pPr>
            <a:r>
              <a:rPr lang="ro-RO" dirty="0" smtClean="0"/>
              <a:t>conformitate cu S</a:t>
            </a:r>
            <a:r>
              <a:rPr lang="en-US" dirty="0" err="1" smtClean="0"/>
              <a:t>tandardul</a:t>
            </a:r>
            <a:r>
              <a:rPr lang="ro-RO" dirty="0" smtClean="0"/>
              <a:t> international</a:t>
            </a:r>
            <a:r>
              <a:rPr lang="en-US" dirty="0" smtClean="0"/>
              <a:t> </a:t>
            </a:r>
            <a:r>
              <a:rPr lang="en-US" dirty="0"/>
              <a:t>TIA 942 - TIER </a:t>
            </a:r>
            <a:r>
              <a:rPr lang="en-US" dirty="0" smtClean="0"/>
              <a:t>3</a:t>
            </a:r>
            <a:endParaRPr lang="ro-RO" dirty="0" smtClean="0"/>
          </a:p>
          <a:p>
            <a:pPr lvl="1">
              <a:buFontTx/>
              <a:buChar char="-"/>
            </a:pPr>
            <a:r>
              <a:rPr lang="ro-RO" dirty="0"/>
              <a:t>a</a:t>
            </a:r>
            <a:r>
              <a:rPr lang="ro-RO" dirty="0" smtClean="0"/>
              <a:t>cces securizat </a:t>
            </a:r>
          </a:p>
          <a:p>
            <a:pPr lvl="1">
              <a:buFontTx/>
              <a:buChar char="-"/>
            </a:pPr>
            <a:r>
              <a:rPr lang="ro-RO" dirty="0"/>
              <a:t>d</a:t>
            </a:r>
            <a:r>
              <a:rPr lang="ro-RO" dirty="0" smtClean="0"/>
              <a:t>isponibilitate ridicată, având redundanță a resurselor n+1</a:t>
            </a:r>
          </a:p>
          <a:p>
            <a:pPr lvl="1">
              <a:buFontTx/>
              <a:buChar char="-"/>
            </a:pPr>
            <a:r>
              <a:rPr lang="ro-RO" dirty="0"/>
              <a:t>s</a:t>
            </a:r>
            <a:r>
              <a:rPr lang="ro-RO" dirty="0" smtClean="0"/>
              <a:t>calabilitate – configurările serviciilor putând fi ajustate oricând la cererea beneficiarilor pe parcursul contractului</a:t>
            </a:r>
            <a:endParaRPr lang="en-US" dirty="0" smtClean="0"/>
          </a:p>
          <a:p>
            <a:pPr lvl="0" hangingPunct="0"/>
            <a:r>
              <a:rPr lang="es-ES" sz="2600" b="1" dirty="0" err="1" smtClean="0">
                <a:solidFill>
                  <a:schemeClr val="accent1">
                    <a:lumMod val="50000"/>
                  </a:schemeClr>
                </a:solidFill>
              </a:rPr>
              <a:t>Servicii</a:t>
            </a:r>
            <a:r>
              <a:rPr lang="es-ES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600" b="1" dirty="0" err="1">
                <a:solidFill>
                  <a:schemeClr val="accent1">
                    <a:lumMod val="50000"/>
                  </a:schemeClr>
                </a:solidFill>
              </a:rPr>
              <a:t>Dedicate</a:t>
            </a:r>
            <a:r>
              <a:rPr lang="es-ES" sz="26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ro-RO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hangingPunct="0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hardware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</a:rPr>
              <a:t>dedicat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o-RO" dirty="0"/>
              <a:t>(</a:t>
            </a:r>
            <a:r>
              <a:rPr lang="en-US" dirty="0" smtClean="0"/>
              <a:t>rack, storage, server, switch, firewall</a:t>
            </a:r>
            <a:r>
              <a:rPr lang="ro-RO" dirty="0" smtClean="0"/>
              <a:t>) 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</a:rPr>
              <a:t>servicii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</a:rPr>
              <a:t>mentenan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</a:rPr>
              <a:t>ță și reparare</a:t>
            </a:r>
          </a:p>
          <a:p>
            <a:pPr hangingPunct="0"/>
            <a:r>
              <a:rPr lang="es-ES" sz="2600" b="1" dirty="0" err="1">
                <a:solidFill>
                  <a:schemeClr val="accent1">
                    <a:lumMod val="50000"/>
                  </a:schemeClr>
                </a:solidFill>
              </a:rPr>
              <a:t>Servicii</a:t>
            </a:r>
            <a:r>
              <a:rPr lang="es-ES" sz="2600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s-ES" sz="2600" b="1" dirty="0" err="1">
                <a:solidFill>
                  <a:schemeClr val="accent1">
                    <a:lumMod val="50000"/>
                  </a:schemeClr>
                </a:solidFill>
              </a:rPr>
              <a:t>Conectivitate</a:t>
            </a:r>
            <a:r>
              <a:rPr lang="es-ES" sz="2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o-RO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hangingPunct="0"/>
            <a:r>
              <a:rPr lang="es-ES" sz="2600" b="1" dirty="0" err="1" smtClean="0">
                <a:solidFill>
                  <a:schemeClr val="accent1">
                    <a:lumMod val="50000"/>
                  </a:schemeClr>
                </a:solidFill>
              </a:rPr>
              <a:t>Servicii</a:t>
            </a:r>
            <a:r>
              <a:rPr lang="es-ES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600" b="1" dirty="0">
                <a:solidFill>
                  <a:schemeClr val="accent1">
                    <a:lumMod val="50000"/>
                  </a:schemeClr>
                </a:solidFill>
              </a:rPr>
              <a:t>de Colocare</a:t>
            </a:r>
            <a:endParaRPr lang="en-US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4</a:t>
            </a:fld>
            <a:endParaRPr lang="ro-RO"/>
          </a:p>
        </p:txBody>
      </p:sp>
      <p:sp>
        <p:nvSpPr>
          <p:cNvPr id="6" name="Cloud Callout 5"/>
          <p:cNvSpPr/>
          <p:nvPr/>
        </p:nvSpPr>
        <p:spPr>
          <a:xfrm>
            <a:off x="8610600" y="1906547"/>
            <a:ext cx="3326026" cy="2072329"/>
          </a:xfrm>
          <a:prstGeom prst="cloudCallout">
            <a:avLst>
              <a:gd name="adj1" fmla="val 138243"/>
              <a:gd name="adj2" fmla="val 69940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9316995" y="2088292"/>
            <a:ext cx="2036805" cy="1657398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/>
          <p:cNvSpPr txBox="1"/>
          <p:nvPr/>
        </p:nvSpPr>
        <p:spPr>
          <a:xfrm>
            <a:off x="8274908" y="1208775"/>
            <a:ext cx="3661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80 km de </a:t>
            </a:r>
            <a:r>
              <a:rPr lang="en-US" i="1" dirty="0" err="1" smtClean="0"/>
              <a:t>Bucuresti</a:t>
            </a:r>
            <a:r>
              <a:rPr lang="en-US" i="1" dirty="0" smtClean="0"/>
              <a:t>, </a:t>
            </a:r>
            <a:r>
              <a:rPr lang="en-US" i="1" dirty="0" err="1" smtClean="0"/>
              <a:t>conforma</a:t>
            </a:r>
            <a:r>
              <a:rPr lang="en-US" i="1" dirty="0" smtClean="0"/>
              <a:t> </a:t>
            </a:r>
            <a:r>
              <a:rPr lang="en-US" i="1" dirty="0" err="1" smtClean="0"/>
              <a:t>pentru</a:t>
            </a:r>
            <a:r>
              <a:rPr lang="en-US" i="1" dirty="0" smtClean="0"/>
              <a:t> Disaster Recovery</a:t>
            </a:r>
            <a:r>
              <a:rPr lang="ro-RO" i="1" dirty="0" smtClean="0"/>
              <a:t> (ISO 27001)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25712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68" y="248576"/>
            <a:ext cx="10515600" cy="799174"/>
          </a:xfrm>
        </p:spPr>
        <p:txBody>
          <a:bodyPr>
            <a:normAutofit fontScale="90000"/>
          </a:bodyPr>
          <a:lstStyle/>
          <a:p>
            <a:r>
              <a:rPr lang="en-US" sz="3100" b="1" dirty="0" err="1" smtClean="0">
                <a:latin typeface="+mn-lt"/>
              </a:rPr>
              <a:t>Servicii</a:t>
            </a:r>
            <a:r>
              <a:rPr lang="en-US" sz="3100" b="1" dirty="0" smtClean="0">
                <a:latin typeface="+mn-lt"/>
              </a:rPr>
              <a:t> Software Asset Management (SAM)</a:t>
            </a:r>
            <a:r>
              <a:rPr lang="en-US" sz="2800" b="1" dirty="0" smtClean="0">
                <a:latin typeface="+mn-lt"/>
              </a:rPr>
              <a:t/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parte din IT Asset Management </a:t>
            </a:r>
            <a:endParaRPr lang="en-US" sz="28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5</a:t>
            </a:fld>
            <a:endParaRPr lang="ro-R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55" y="1412875"/>
            <a:ext cx="8181975" cy="4943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42854" y="1956376"/>
            <a:ext cx="25825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smtClean="0">
                <a:solidFill>
                  <a:srgbClr val="C00000"/>
                </a:solidFill>
              </a:rPr>
              <a:t>Estimare Gartner – organizațiile care nu gestionează corect Managementul Activelor IT (hardware si software) își cresc costurile anual între 7 si 10%.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145" y="3274084"/>
            <a:ext cx="1484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i="1" dirty="0" smtClean="0">
                <a:solidFill>
                  <a:srgbClr val="002060"/>
                </a:solidFill>
              </a:rPr>
              <a:t>Nu poți gestiona, ceva ce nu măsori.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75438" y="1853514"/>
            <a:ext cx="2026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i="1" dirty="0" smtClean="0">
                <a:solidFill>
                  <a:srgbClr val="002060"/>
                </a:solidFill>
              </a:rPr>
              <a:t>Vizibilitate prin metrici și rapoarte.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3774" y="3120195"/>
            <a:ext cx="4337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3">
                    <a:lumMod val="50000"/>
                  </a:schemeClr>
                </a:solidFill>
              </a:rPr>
              <a:t>MAP (Microsoft </a:t>
            </a:r>
            <a:r>
              <a:rPr lang="en-US" sz="1400" b="1" i="1" dirty="0" err="1" smtClean="0">
                <a:solidFill>
                  <a:schemeClr val="accent3">
                    <a:lumMod val="50000"/>
                  </a:schemeClr>
                </a:solidFill>
              </a:rPr>
              <a:t>Assesment</a:t>
            </a:r>
            <a:r>
              <a:rPr lang="en-US" sz="1400" b="1" i="1" dirty="0" smtClean="0">
                <a:solidFill>
                  <a:schemeClr val="accent3">
                    <a:lumMod val="50000"/>
                  </a:schemeClr>
                </a:solidFill>
              </a:rPr>
              <a:t> and Planning Tool) </a:t>
            </a:r>
            <a:endParaRPr lang="en-US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281" y="2713491"/>
            <a:ext cx="1819275" cy="390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697" y="3104016"/>
            <a:ext cx="338137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3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106403" y="143302"/>
            <a:ext cx="5950201" cy="3477227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6</a:t>
            </a:fld>
            <a:endParaRPr lang="ro-R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510" y="1897960"/>
            <a:ext cx="3772490" cy="2842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8026" y="316795"/>
            <a:ext cx="2226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/>
              <a:t>Presiuni interne </a:t>
            </a:r>
          </a:p>
          <a:p>
            <a:pPr algn="ctr"/>
            <a:r>
              <a:rPr lang="ro-RO" sz="2400" b="1" dirty="0" smtClean="0"/>
              <a:t>asupra IT-ului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07411" y="1401703"/>
            <a:ext cx="5548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dirty="0" smtClean="0">
                <a:solidFill>
                  <a:srgbClr val="002060"/>
                </a:solidFill>
              </a:rPr>
              <a:t>Cerere de disponibilitate a serviciilor foarte ridicată atât în business, cât și în suport</a:t>
            </a:r>
          </a:p>
          <a:p>
            <a:endParaRPr lang="ro-RO" sz="2400" dirty="0" smtClean="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106403" y="2441659"/>
            <a:ext cx="5950201" cy="4045638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18250" y="5419108"/>
            <a:ext cx="3013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/>
              <a:t>Presiuni externe</a:t>
            </a:r>
          </a:p>
          <a:p>
            <a:pPr algn="ctr"/>
            <a:r>
              <a:rPr lang="ro-RO" sz="2400" b="1" dirty="0" smtClean="0"/>
              <a:t>asupra IT-ului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07411" y="4139850"/>
            <a:ext cx="5548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dirty="0" smtClean="0">
                <a:solidFill>
                  <a:srgbClr val="002060"/>
                </a:solidFill>
              </a:rPr>
              <a:t>Cantitatea </a:t>
            </a:r>
            <a:r>
              <a:rPr lang="en-US" sz="2400" smtClean="0">
                <a:solidFill>
                  <a:srgbClr val="002060"/>
                </a:solidFill>
              </a:rPr>
              <a:t>mare </a:t>
            </a:r>
            <a:r>
              <a:rPr lang="ro-RO" sz="2400" smtClean="0">
                <a:solidFill>
                  <a:srgbClr val="002060"/>
                </a:solidFill>
              </a:rPr>
              <a:t>de </a:t>
            </a:r>
            <a:r>
              <a:rPr lang="ro-RO" sz="2400" dirty="0" smtClean="0">
                <a:solidFill>
                  <a:srgbClr val="002060"/>
                </a:solidFill>
              </a:rPr>
              <a:t>informație, de device-uri și de tehnologii noi</a:t>
            </a:r>
          </a:p>
          <a:p>
            <a:endParaRPr lang="ro-RO" sz="2400" dirty="0" smtClean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1050" y="2839224"/>
            <a:ext cx="433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Resurse umane – specialiști</a:t>
            </a:r>
            <a:endParaRPr lang="en-US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222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7</a:t>
            </a:fld>
            <a:endParaRPr lang="ro-RO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212" y="285613"/>
            <a:ext cx="10515600" cy="529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b="1" dirty="0" smtClean="0">
                <a:latin typeface="+mn-lt"/>
              </a:rPr>
              <a:t>Lumea device-urilor interconectate</a:t>
            </a:r>
            <a:endParaRPr lang="en-US" sz="2800" b="1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2212" y="1055934"/>
            <a:ext cx="12013096" cy="252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2200" dirty="0" smtClean="0"/>
              <a:t>Nu mai există ideea 1 utilizator = 1 desktop</a:t>
            </a:r>
          </a:p>
          <a:p>
            <a:r>
              <a:rPr lang="ro-RO" sz="2200" dirty="0" smtClean="0"/>
              <a:t>Utilizatorii de business dețin în prezent între 3-5 device-uri conectate la internet</a:t>
            </a:r>
          </a:p>
          <a:p>
            <a:r>
              <a:rPr lang="ro-RO" sz="2200" dirty="0" smtClean="0"/>
              <a:t>Peste 1.8 miliarde de device-uri se preconizează a fi livrate în 2016</a:t>
            </a:r>
          </a:p>
          <a:p>
            <a:r>
              <a:rPr lang="en-US" sz="2200" dirty="0" smtClean="0"/>
              <a:t>~ 50% din </a:t>
            </a:r>
            <a:r>
              <a:rPr lang="en-US" sz="2200" dirty="0" err="1" smtClean="0"/>
              <a:t>munca</a:t>
            </a:r>
            <a:r>
              <a:rPr lang="en-US" sz="2200" dirty="0" smtClean="0"/>
              <a:t> </a:t>
            </a:r>
            <a:r>
              <a:rPr lang="en-US" sz="2200" dirty="0" err="1" smtClean="0"/>
              <a:t>unui</a:t>
            </a:r>
            <a:r>
              <a:rPr lang="en-US" sz="2200" dirty="0" smtClean="0"/>
              <a:t> </a:t>
            </a:r>
            <a:r>
              <a:rPr lang="en-US" sz="2200" dirty="0" err="1" smtClean="0"/>
              <a:t>utilizator</a:t>
            </a:r>
            <a:r>
              <a:rPr lang="en-US" sz="2200" dirty="0" smtClean="0"/>
              <a:t> de business </a:t>
            </a:r>
            <a:r>
              <a:rPr lang="en-US" sz="2200" dirty="0" err="1" smtClean="0"/>
              <a:t>necesit</a:t>
            </a:r>
            <a:r>
              <a:rPr lang="ro-RO" sz="2200" dirty="0" smtClean="0"/>
              <a:t>ă interactivitate și colaborare cu alți colegi</a:t>
            </a:r>
          </a:p>
          <a:p>
            <a:r>
              <a:rPr lang="ro-RO" sz="2200" dirty="0" smtClean="0"/>
              <a:t>Din ce în ce mai multe firme permit lucru în firme de pe propriile device-uri ale angajaților, dar marea majoritate nu au politici implementate pentru aceste cazuri BYOD.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911929" y="4571246"/>
            <a:ext cx="944187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Tx/>
              <a:buChar char="-"/>
            </a:pPr>
            <a:r>
              <a:rPr lang="ro-RO" sz="2200" dirty="0" smtClean="0">
                <a:solidFill>
                  <a:srgbClr val="002060"/>
                </a:solidFill>
              </a:rPr>
              <a:t>Securitate compromisă pe PC-urile remote</a:t>
            </a:r>
          </a:p>
          <a:p>
            <a:pPr marL="285750" indent="-285750" algn="r">
              <a:buFontTx/>
              <a:buChar char="-"/>
            </a:pPr>
            <a:r>
              <a:rPr lang="ro-RO" sz="2200" dirty="0" smtClean="0">
                <a:solidFill>
                  <a:srgbClr val="002060"/>
                </a:solidFill>
              </a:rPr>
              <a:t>Utilizatori care nu sunt în domeniu și/sau distribuiți în multe locații</a:t>
            </a:r>
          </a:p>
          <a:p>
            <a:pPr marL="285750" indent="-285750" algn="r">
              <a:buFontTx/>
              <a:buChar char="-"/>
            </a:pPr>
            <a:r>
              <a:rPr lang="ro-RO" sz="2200" dirty="0" smtClean="0">
                <a:solidFill>
                  <a:srgbClr val="002060"/>
                </a:solidFill>
              </a:rPr>
              <a:t>Utilizatori </a:t>
            </a:r>
            <a:r>
              <a:rPr lang="en-US" sz="2200" dirty="0" smtClean="0">
                <a:solidFill>
                  <a:srgbClr val="002060"/>
                </a:solidFill>
              </a:rPr>
              <a:t>“offline” </a:t>
            </a:r>
            <a:r>
              <a:rPr lang="en-US" sz="2200" dirty="0" err="1" smtClean="0">
                <a:solidFill>
                  <a:srgbClr val="002060"/>
                </a:solidFill>
              </a:rPr>
              <a:t>pentru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perioade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extinse</a:t>
            </a:r>
            <a:r>
              <a:rPr lang="en-US" sz="2200" dirty="0" smtClean="0">
                <a:solidFill>
                  <a:srgbClr val="002060"/>
                </a:solidFill>
              </a:rPr>
              <a:t> de </a:t>
            </a:r>
            <a:r>
              <a:rPr lang="en-US" sz="2200" dirty="0" err="1" smtClean="0">
                <a:solidFill>
                  <a:srgbClr val="002060"/>
                </a:solidFill>
              </a:rPr>
              <a:t>timp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285750" indent="-285750" algn="r">
              <a:buFontTx/>
              <a:buChar char="-"/>
            </a:pPr>
            <a:r>
              <a:rPr lang="en-US" sz="2200" dirty="0" err="1" smtClean="0">
                <a:solidFill>
                  <a:srgbClr val="002060"/>
                </a:solidFill>
              </a:rPr>
              <a:t>Gestionarea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mai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multor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configura</a:t>
            </a:r>
            <a:r>
              <a:rPr lang="ro-RO" sz="2200" dirty="0" smtClean="0">
                <a:solidFill>
                  <a:srgbClr val="002060"/>
                </a:solidFill>
              </a:rPr>
              <a:t>ții și versiuni</a:t>
            </a:r>
          </a:p>
          <a:p>
            <a:pPr algn="r"/>
            <a:r>
              <a:rPr lang="ro-RO" sz="2200" dirty="0" smtClean="0">
                <a:solidFill>
                  <a:srgbClr val="002060"/>
                </a:solidFill>
              </a:rPr>
              <a:t>-    Lipsă date pentru centralizarea inventarului de hardware și software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3412" y="3975288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400" b="1" dirty="0" smtClean="0">
                <a:solidFill>
                  <a:srgbClr val="002060"/>
                </a:solidFill>
              </a:rPr>
              <a:t>Provocări ale IT-ului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72" y="3617284"/>
            <a:ext cx="1507293" cy="29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40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29" y="254049"/>
            <a:ext cx="11571577" cy="959282"/>
          </a:xfrm>
        </p:spPr>
        <p:txBody>
          <a:bodyPr>
            <a:normAutofit/>
          </a:bodyPr>
          <a:lstStyle/>
          <a:p>
            <a:r>
              <a:rPr lang="ro-RO" sz="2800" b="1" dirty="0" smtClean="0">
                <a:latin typeface="+mn-lt"/>
              </a:rPr>
              <a:t>Windows Intune: </a:t>
            </a:r>
            <a:br>
              <a:rPr lang="ro-RO" sz="2800" b="1" dirty="0" smtClean="0">
                <a:latin typeface="+mn-lt"/>
              </a:rPr>
            </a:br>
            <a:r>
              <a:rPr lang="ro-RO" sz="2800" b="1" dirty="0" smtClean="0">
                <a:latin typeface="+mn-lt"/>
              </a:rPr>
              <a:t>Gestionează și securizează PC-uri și Device-uri de oriunde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11" y="1097987"/>
            <a:ext cx="10515600" cy="4351338"/>
          </a:xfrm>
        </p:spPr>
        <p:txBody>
          <a:bodyPr/>
          <a:lstStyle/>
          <a:p>
            <a:r>
              <a:rPr lang="ro-RO" dirty="0" smtClean="0"/>
              <a:t>Consola de administrare web intuitivă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8</a:t>
            </a:fld>
            <a:endParaRPr lang="ro-R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60" y="2416493"/>
            <a:ext cx="3711702" cy="320980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207196" y="1614873"/>
            <a:ext cx="6475110" cy="498012"/>
          </a:xfrm>
          <a:prstGeom prst="roundRect">
            <a:avLst/>
          </a:prstGeom>
          <a:solidFill>
            <a:srgbClr val="00206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 smtClean="0"/>
              <a:t>Protecția față de malware a device-urilor 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5173909" y="2171580"/>
            <a:ext cx="6508398" cy="680038"/>
          </a:xfrm>
          <a:prstGeom prst="roundRect">
            <a:avLst/>
          </a:prstGeom>
          <a:solidFill>
            <a:srgbClr val="00206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 smtClean="0"/>
              <a:t>Managementul actualizărilor </a:t>
            </a:r>
          </a:p>
          <a:p>
            <a:r>
              <a:rPr lang="ro-RO" sz="2000" dirty="0" smtClean="0"/>
              <a:t>Distribuția </a:t>
            </a:r>
            <a:r>
              <a:rPr lang="ro-RO" sz="2000" dirty="0"/>
              <a:t>de software pe </a:t>
            </a:r>
            <a:r>
              <a:rPr lang="ro-RO" sz="2000" dirty="0" smtClean="0"/>
              <a:t>device-uri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5173908" y="2942359"/>
            <a:ext cx="6508398" cy="481685"/>
          </a:xfrm>
          <a:prstGeom prst="roundRect">
            <a:avLst/>
          </a:prstGeom>
          <a:solidFill>
            <a:srgbClr val="00206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 smtClean="0"/>
              <a:t>Monitorizarea proactivă și setarea de alerte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5173908" y="6353876"/>
            <a:ext cx="6508398" cy="367599"/>
          </a:xfrm>
          <a:prstGeom prst="roundRect">
            <a:avLst/>
          </a:prstGeom>
          <a:solidFill>
            <a:srgbClr val="00206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 smtClean="0"/>
              <a:t>Asistență remote</a:t>
            </a:r>
            <a:endParaRPr lang="en-US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5205123" y="3517255"/>
            <a:ext cx="6477184" cy="504141"/>
          </a:xfrm>
          <a:prstGeom prst="roundRect">
            <a:avLst/>
          </a:prstGeom>
          <a:solidFill>
            <a:srgbClr val="00206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 smtClean="0"/>
              <a:t>Inventar hardware și software, tracking al licențelor</a:t>
            </a:r>
            <a:endParaRPr lang="en-US" sz="2000" dirty="0"/>
          </a:p>
        </p:txBody>
      </p:sp>
      <p:sp>
        <p:nvSpPr>
          <p:cNvPr id="15" name="Rounded Rectangle 14"/>
          <p:cNvSpPr/>
          <p:nvPr/>
        </p:nvSpPr>
        <p:spPr>
          <a:xfrm>
            <a:off x="5173908" y="5246945"/>
            <a:ext cx="6508398" cy="493123"/>
          </a:xfrm>
          <a:prstGeom prst="roundRect">
            <a:avLst/>
          </a:prstGeom>
          <a:solidFill>
            <a:srgbClr val="00206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 smtClean="0"/>
              <a:t>Reporting și Dashboard-uri de monitorizare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5173908" y="4090580"/>
            <a:ext cx="6508398" cy="403942"/>
          </a:xfrm>
          <a:prstGeom prst="roundRect">
            <a:avLst/>
          </a:prstGeom>
          <a:solidFill>
            <a:srgbClr val="00206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 smtClean="0"/>
              <a:t>Aplicarea politicilor de securitate – PCuri și Device-uri mobile</a:t>
            </a:r>
            <a:endParaRPr lang="en-US" sz="2000" dirty="0"/>
          </a:p>
        </p:txBody>
      </p:sp>
      <p:sp>
        <p:nvSpPr>
          <p:cNvPr id="17" name="Rounded Rectangle 16"/>
          <p:cNvSpPr/>
          <p:nvPr/>
        </p:nvSpPr>
        <p:spPr>
          <a:xfrm>
            <a:off x="5173908" y="5849277"/>
            <a:ext cx="6508398" cy="378528"/>
          </a:xfrm>
          <a:prstGeom prst="roundRect">
            <a:avLst/>
          </a:prstGeom>
          <a:solidFill>
            <a:srgbClr val="00206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 smtClean="0"/>
              <a:t>Portal de asistență – Self Service </a:t>
            </a:r>
            <a:endParaRPr lang="en-US" sz="2000" dirty="0"/>
          </a:p>
        </p:txBody>
      </p:sp>
      <p:sp>
        <p:nvSpPr>
          <p:cNvPr id="18" name="Rounded Rectangle 17"/>
          <p:cNvSpPr/>
          <p:nvPr/>
        </p:nvSpPr>
        <p:spPr>
          <a:xfrm>
            <a:off x="5173908" y="4602817"/>
            <a:ext cx="6508398" cy="549433"/>
          </a:xfrm>
          <a:prstGeom prst="roundRect">
            <a:avLst/>
          </a:prstGeom>
          <a:solidFill>
            <a:srgbClr val="00206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 smtClean="0"/>
              <a:t>Monitorizare cross device-uri (Win Phone, Win RT, iOS, Android, Windows Desktop SO)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126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E17-EE02-4E50-BC16-AB82991ADDAA}" type="slidenum">
              <a:rPr lang="ro-RO" smtClean="0"/>
              <a:t>9</a:t>
            </a:fld>
            <a:endParaRPr lang="ro-R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41" y="852616"/>
            <a:ext cx="8869627" cy="4668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392" y="5243135"/>
            <a:ext cx="6890566" cy="14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11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re eveniment 23 apri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rezentare" id="{020E4D48-0AE8-4E03-8103-BB07D2C79E52}" vid="{1E05F73E-6254-481F-84BF-32EFD72DD98F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rezentare" id="{020E4D48-0AE8-4E03-8103-BB07D2C79E52}" vid="{93BE22B5-B4FC-4A31-9C0E-34810ABCAE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prezentare eveniment 23 aprilie</Template>
  <TotalTime>0</TotalTime>
  <Words>922</Words>
  <Application>Microsoft Office PowerPoint</Application>
  <PresentationFormat>Widescreen</PresentationFormat>
  <Paragraphs>150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prezentare eveniment 23 aprilie</vt:lpstr>
      <vt:lpstr>Custom Design</vt:lpstr>
      <vt:lpstr>Monitorizarea infrastructurii –  servere și device-uri</vt:lpstr>
      <vt:lpstr> Despre Phoenix IT</vt:lpstr>
      <vt:lpstr> Soluții Microsoft și servicii </vt:lpstr>
      <vt:lpstr>Datacenter Phoenix</vt:lpstr>
      <vt:lpstr>Servicii Software Asset Management (SAM) parte din IT Asset Management </vt:lpstr>
      <vt:lpstr>PowerPoint Presentation</vt:lpstr>
      <vt:lpstr>PowerPoint Presentation</vt:lpstr>
      <vt:lpstr>Windows Intune:  Gestionează și securizează PC-uri și Device-uri de oriunde</vt:lpstr>
      <vt:lpstr>PowerPoint Presentation</vt:lpstr>
      <vt:lpstr>PowerPoint Presentation</vt:lpstr>
      <vt:lpstr>Ce poate fi monitorizat prin  System Center Operations Manager (SCOM)</vt:lpstr>
      <vt:lpstr>PowerPoint Presentation</vt:lpstr>
      <vt:lpstr>PowerPoint Presentation</vt:lpstr>
      <vt:lpstr>Experiență similară indiferent de consola folosita</vt:lpstr>
      <vt:lpstr>Tipuri de rapoarte in Operations Manager 2012</vt:lpstr>
      <vt:lpstr>Servicii Software Asset Management (SAM) parte din IT Asset Management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2015-04-21T03:42:30Z</dcterms:created>
  <dcterms:modified xsi:type="dcterms:W3CDTF">2015-10-01T08:43:48Z</dcterms:modified>
</cp:coreProperties>
</file>