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91" r:id="rId4"/>
    <p:sldMasterId id="2147483744" r:id="rId5"/>
    <p:sldMasterId id="2147483765" r:id="rId6"/>
    <p:sldMasterId id="2147483773" r:id="rId7"/>
    <p:sldMasterId id="2147483791" r:id="rId8"/>
    <p:sldMasterId id="2147483796" r:id="rId9"/>
    <p:sldMasterId id="2147483892" r:id="rId10"/>
    <p:sldMasterId id="2147483911" r:id="rId11"/>
  </p:sldMasterIdLst>
  <p:notesMasterIdLst>
    <p:notesMasterId r:id="rId30"/>
  </p:notesMasterIdLst>
  <p:handoutMasterIdLst>
    <p:handoutMasterId r:id="rId31"/>
  </p:handoutMasterIdLst>
  <p:sldIdLst>
    <p:sldId id="385" r:id="rId12"/>
    <p:sldId id="416" r:id="rId13"/>
    <p:sldId id="417" r:id="rId14"/>
    <p:sldId id="419" r:id="rId15"/>
    <p:sldId id="420" r:id="rId16"/>
    <p:sldId id="421" r:id="rId17"/>
    <p:sldId id="422" r:id="rId18"/>
    <p:sldId id="340" r:id="rId19"/>
    <p:sldId id="363" r:id="rId20"/>
    <p:sldId id="397" r:id="rId21"/>
    <p:sldId id="398" r:id="rId22"/>
    <p:sldId id="399" r:id="rId23"/>
    <p:sldId id="400" r:id="rId24"/>
    <p:sldId id="424" r:id="rId25"/>
    <p:sldId id="414" r:id="rId26"/>
    <p:sldId id="415" r:id="rId27"/>
    <p:sldId id="423" r:id="rId28"/>
    <p:sldId id="425"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8" userDrawn="1">
          <p15:clr>
            <a:srgbClr val="A4A3A4"/>
          </p15:clr>
        </p15:guide>
        <p15:guide id="2" orient="horz" pos="3960" userDrawn="1">
          <p15:clr>
            <a:srgbClr val="A4A3A4"/>
          </p15:clr>
        </p15:guide>
        <p15:guide id="3" orient="horz" pos="563" userDrawn="1">
          <p15:clr>
            <a:srgbClr val="A4A3A4"/>
          </p15:clr>
        </p15:guide>
        <p15:guide id="4" orient="horz" pos="720" userDrawn="1">
          <p15:clr>
            <a:srgbClr val="A4A3A4"/>
          </p15:clr>
        </p15:guide>
        <p15:guide id="5" orient="horz" pos="3888" userDrawn="1">
          <p15:clr>
            <a:srgbClr val="A4A3A4"/>
          </p15:clr>
        </p15:guide>
        <p15:guide id="6" orient="horz" pos="2191" userDrawn="1">
          <p15:clr>
            <a:srgbClr val="A4A3A4"/>
          </p15:clr>
        </p15:guide>
        <p15:guide id="7" pos="7293" userDrawn="1">
          <p15:clr>
            <a:srgbClr val="A4A3A4"/>
          </p15:clr>
        </p15:guide>
        <p15:guide id="8" pos="383" userDrawn="1">
          <p15:clr>
            <a:srgbClr val="A4A3A4"/>
          </p15:clr>
        </p15:guide>
        <p15:guide id="9" pos="3888" userDrawn="1">
          <p15:clr>
            <a:srgbClr val="A4A3A4"/>
          </p15:clr>
        </p15:guide>
        <p15:guide id="10" pos="3748" userDrawn="1">
          <p15:clr>
            <a:srgbClr val="A4A3A4"/>
          </p15:clr>
        </p15:guide>
        <p15:guide id="11" pos="380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C5"/>
    <a:srgbClr val="F83308"/>
    <a:srgbClr val="FD9208"/>
    <a:srgbClr val="009FDF"/>
    <a:srgbClr val="F3D54E"/>
    <a:srgbClr val="F0CE3E"/>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61" autoAdjust="0"/>
    <p:restoredTop sz="57212" autoAdjust="0"/>
  </p:normalViewPr>
  <p:slideViewPr>
    <p:cSldViewPr snapToGrid="0">
      <p:cViewPr varScale="1">
        <p:scale>
          <a:sx n="51" d="100"/>
          <a:sy n="51" d="100"/>
        </p:scale>
        <p:origin x="2002" y="38"/>
      </p:cViewPr>
      <p:guideLst>
        <p:guide orient="horz" pos="2108"/>
        <p:guide orient="horz" pos="3960"/>
        <p:guide orient="horz" pos="563"/>
        <p:guide orient="horz" pos="720"/>
        <p:guide orient="horz" pos="3888"/>
        <p:guide orient="horz" pos="2191"/>
        <p:guide pos="7293"/>
        <p:guide pos="383"/>
        <p:guide pos="3888"/>
        <p:guide pos="3748"/>
        <p:guide pos="3803"/>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howGuides="1">
      <p:cViewPr varScale="1">
        <p:scale>
          <a:sx n="74" d="100"/>
          <a:sy n="74" d="100"/>
        </p:scale>
        <p:origin x="-74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Intel Cle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CFD7B2-88A6-E34E-8EF8-CB0C7BA47ADD}" type="datetimeFigureOut">
              <a:rPr lang="en-US" smtClean="0">
                <a:latin typeface="Intel Clear"/>
              </a:rPr>
              <a:pPr/>
              <a:t>9/28/2016</a:t>
            </a:fld>
            <a:endParaRPr lang="en-US" dirty="0">
              <a:latin typeface="Intel Cle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Intel Cle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6CFA4E-18EB-6D49-8DE2-7A74038C2C1C}" type="slidenum">
              <a:rPr lang="en-US" smtClean="0">
                <a:latin typeface="Intel Clear"/>
              </a:rPr>
              <a:pPr/>
              <a:t>‹#›</a:t>
            </a:fld>
            <a:endParaRPr lang="en-US" dirty="0">
              <a:latin typeface="Intel Clear"/>
            </a:endParaRPr>
          </a:p>
        </p:txBody>
      </p:sp>
    </p:spTree>
    <p:extLst>
      <p:ext uri="{BB962C8B-B14F-4D97-AF65-F5344CB8AC3E}">
        <p14:creationId xmlns:p14="http://schemas.microsoft.com/office/powerpoint/2010/main" val="9129941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Intel Cle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Intel Clear"/>
              </a:defRPr>
            </a:lvl1pPr>
          </a:lstStyle>
          <a:p>
            <a:fld id="{ED7FC5FE-6F0D-D34A-8EE6-C95B4F5F4DC8}" type="datetimeFigureOut">
              <a:rPr lang="en-US" smtClean="0"/>
              <a:pPr/>
              <a:t>9/28/2016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Intel Cle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Intel Clear"/>
              </a:defRPr>
            </a:lvl1pPr>
          </a:lstStyle>
          <a:p>
            <a:fld id="{D61C8689-8455-3546-ADF9-3B7273760F66}" type="slidenum">
              <a:rPr lang="en-US" smtClean="0"/>
              <a:pPr/>
              <a:t>‹#›</a:t>
            </a:fld>
            <a:endParaRPr lang="en-US" dirty="0"/>
          </a:p>
        </p:txBody>
      </p:sp>
    </p:spTree>
    <p:extLst>
      <p:ext uri="{BB962C8B-B14F-4D97-AF65-F5344CB8AC3E}">
        <p14:creationId xmlns:p14="http://schemas.microsoft.com/office/powerpoint/2010/main" val="26084292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Intel Clear"/>
        <a:ea typeface="+mn-ea"/>
        <a:cs typeface="+mn-cs"/>
      </a:defRPr>
    </a:lvl1pPr>
    <a:lvl2pPr marL="457200" algn="l" defTabSz="457200" rtl="0" eaLnBrk="1" latinLnBrk="0" hangingPunct="1">
      <a:defRPr sz="1200" kern="1200">
        <a:solidFill>
          <a:schemeClr val="tx1"/>
        </a:solidFill>
        <a:latin typeface="Intel Clear"/>
        <a:ea typeface="+mn-ea"/>
        <a:cs typeface="+mn-cs"/>
      </a:defRPr>
    </a:lvl2pPr>
    <a:lvl3pPr marL="914400" algn="l" defTabSz="457200" rtl="0" eaLnBrk="1" latinLnBrk="0" hangingPunct="1">
      <a:defRPr sz="1200" kern="1200">
        <a:solidFill>
          <a:schemeClr val="tx1"/>
        </a:solidFill>
        <a:latin typeface="Intel Clear"/>
        <a:ea typeface="+mn-ea"/>
        <a:cs typeface="+mn-cs"/>
      </a:defRPr>
    </a:lvl3pPr>
    <a:lvl4pPr marL="1371600" algn="l" defTabSz="457200" rtl="0" eaLnBrk="1" latinLnBrk="0" hangingPunct="1">
      <a:defRPr sz="1200" kern="1200">
        <a:solidFill>
          <a:schemeClr val="tx1"/>
        </a:solidFill>
        <a:latin typeface="Intel Clear"/>
        <a:ea typeface="+mn-ea"/>
        <a:cs typeface="+mn-cs"/>
      </a:defRPr>
    </a:lvl4pPr>
    <a:lvl5pPr marL="1828800" algn="l" defTabSz="457200" rtl="0" eaLnBrk="1" latinLnBrk="0" hangingPunct="1">
      <a:defRPr sz="1200" kern="1200">
        <a:solidFill>
          <a:schemeClr val="tx1"/>
        </a:solidFill>
        <a:latin typeface="Intel Cle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a:t>
            </a:fld>
            <a:endParaRPr lang="en-US" dirty="0"/>
          </a:p>
        </p:txBody>
      </p:sp>
    </p:spTree>
    <p:extLst>
      <p:ext uri="{BB962C8B-B14F-4D97-AF65-F5344CB8AC3E}">
        <p14:creationId xmlns:p14="http://schemas.microsoft.com/office/powerpoint/2010/main" val="288674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ea typeface="+mn-ea"/>
            </a:endParaRPr>
          </a:p>
        </p:txBody>
      </p:sp>
      <p:sp>
        <p:nvSpPr>
          <p:cNvPr id="4" name="Slide Number Placeholder 3"/>
          <p:cNvSpPr>
            <a:spLocks noGrp="1"/>
          </p:cNvSpPr>
          <p:nvPr>
            <p:ph type="sldNum" sz="quarter" idx="10"/>
          </p:nvPr>
        </p:nvSpPr>
        <p:spPr/>
        <p:txBody>
          <a:bodyPr/>
          <a:lstStyle/>
          <a:p>
            <a:fld id="{E699979B-DADC-488A-8E69-117187EC745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001154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0775" cy="3489325"/>
          </a:xfrm>
        </p:spPr>
      </p:sp>
      <p:sp>
        <p:nvSpPr>
          <p:cNvPr id="3" name="Notes Placeholder 2"/>
          <p:cNvSpPr>
            <a:spLocks noGrp="1"/>
          </p:cNvSpPr>
          <p:nvPr>
            <p:ph type="body" idx="1"/>
          </p:nvPr>
        </p:nvSpPr>
        <p:spPr/>
        <p:txBody>
          <a:bodyPr/>
          <a:lstStyle/>
          <a:p>
            <a:pPr defTabSz="915160" eaLnBrk="1" fontAlgn="auto" hangingPunct="1">
              <a:spcBef>
                <a:spcPts val="0"/>
              </a:spcBef>
              <a:spcAft>
                <a:spcPts val="0"/>
              </a:spcAft>
              <a:defRPr/>
            </a:pPr>
            <a:r>
              <a:rPr lang="en-US" sz="1000" dirty="0">
                <a:solidFill>
                  <a:prstClr val="black"/>
                </a:solidFill>
              </a:rPr>
              <a:t>KEY POINT: Intel has a strategy and product roadmap to fill the gap and meet the need of all three usage models.</a:t>
            </a:r>
          </a:p>
          <a:p>
            <a:pPr defTabSz="915160" eaLnBrk="1" fontAlgn="auto" hangingPunct="1">
              <a:spcBef>
                <a:spcPts val="0"/>
              </a:spcBef>
              <a:spcAft>
                <a:spcPts val="0"/>
              </a:spcAft>
              <a:defRPr/>
            </a:pPr>
            <a:endParaRPr lang="en-US" sz="1000" dirty="0">
              <a:solidFill>
                <a:prstClr val="black"/>
              </a:solidFill>
            </a:endParaRPr>
          </a:p>
          <a:p>
            <a:pPr defTabSz="915160" eaLnBrk="1" fontAlgn="auto" hangingPunct="1">
              <a:spcBef>
                <a:spcPts val="0"/>
              </a:spcBef>
              <a:spcAft>
                <a:spcPts val="0"/>
              </a:spcAft>
              <a:defRPr/>
            </a:pPr>
            <a:r>
              <a:rPr lang="en-US" sz="1000" dirty="0">
                <a:solidFill>
                  <a:prstClr val="black"/>
                </a:solidFill>
              </a:rPr>
              <a:t>First, we’ll scale up with SSDs based on our next-generation NVM technology.  This is a breakthrough technology beyond today’s NAND-based devices.  Although not as low latency as DDR, NG-NVM latency will be close enough that its advantages really shine through.</a:t>
            </a:r>
          </a:p>
          <a:p>
            <a:pPr defTabSz="915160" eaLnBrk="1" fontAlgn="auto" hangingPunct="1">
              <a:spcBef>
                <a:spcPts val="0"/>
              </a:spcBef>
              <a:spcAft>
                <a:spcPts val="0"/>
              </a:spcAft>
              <a:defRPr/>
            </a:pPr>
            <a:endParaRPr lang="en-US" sz="1000" dirty="0">
              <a:solidFill>
                <a:prstClr val="black"/>
              </a:solidFill>
            </a:endParaRPr>
          </a:p>
          <a:p>
            <a:pPr defTabSz="915160" eaLnBrk="1" fontAlgn="auto" hangingPunct="1">
              <a:spcBef>
                <a:spcPts val="0"/>
              </a:spcBef>
              <a:spcAft>
                <a:spcPts val="0"/>
              </a:spcAft>
              <a:defRPr/>
            </a:pPr>
            <a:r>
              <a:rPr lang="en-US" sz="1000" dirty="0">
                <a:solidFill>
                  <a:prstClr val="black"/>
                </a:solidFill>
              </a:rPr>
              <a:t>Sound Bite:  DDR4 latency ~100ns.  NG-NVM latency ~300ns, approximately equivalent to DDR2-800.</a:t>
            </a:r>
          </a:p>
          <a:p>
            <a:pPr defTabSz="915160" eaLnBrk="1" fontAlgn="auto" hangingPunct="1">
              <a:spcBef>
                <a:spcPts val="0"/>
              </a:spcBef>
              <a:spcAft>
                <a:spcPts val="0"/>
              </a:spcAft>
              <a:defRPr/>
            </a:pPr>
            <a:endParaRPr lang="en-US" sz="1000" dirty="0">
              <a:solidFill>
                <a:prstClr val="black"/>
              </a:solidFill>
            </a:endParaRPr>
          </a:p>
          <a:p>
            <a:pPr defTabSz="915160" eaLnBrk="1" fontAlgn="auto" hangingPunct="1">
              <a:spcBef>
                <a:spcPts val="0"/>
              </a:spcBef>
              <a:spcAft>
                <a:spcPts val="0"/>
              </a:spcAft>
              <a:defRPr/>
            </a:pPr>
            <a:r>
              <a:rPr lang="en-US" sz="1000" dirty="0">
                <a:solidFill>
                  <a:prstClr val="black"/>
                </a:solidFill>
              </a:rPr>
              <a:t>Second, we will use the same next-gen NVM in a DIMM form factor to deliver a memory solution that rivals DDR performance with the cost and resiliency advantages of NVM.  </a:t>
            </a:r>
          </a:p>
          <a:p>
            <a:pPr defTabSz="915160" eaLnBrk="1" fontAlgn="auto" hangingPunct="1">
              <a:spcBef>
                <a:spcPts val="0"/>
              </a:spcBef>
              <a:spcAft>
                <a:spcPts val="0"/>
              </a:spcAft>
              <a:defRPr/>
            </a:pPr>
            <a:endParaRPr lang="en-US" sz="1000" dirty="0">
              <a:solidFill>
                <a:prstClr val="black"/>
              </a:solidFill>
            </a:endParaRPr>
          </a:p>
          <a:p>
            <a:pPr defTabSz="915160" eaLnBrk="1" fontAlgn="auto" hangingPunct="1">
              <a:spcBef>
                <a:spcPts val="0"/>
              </a:spcBef>
              <a:spcAft>
                <a:spcPts val="0"/>
              </a:spcAft>
              <a:defRPr/>
            </a:pPr>
            <a:r>
              <a:rPr lang="en-US" sz="1000" dirty="0">
                <a:solidFill>
                  <a:prstClr val="black"/>
                </a:solidFill>
              </a:rPr>
              <a:t>These products will deliver amazing performance and capacity at an affordable cost.  Intel created critical IP in the DIMM controller, memory controller on the processor, and the NVM technology that will put us in a strong competitive position.  If we execute, we have the opportunity to build a multi-billion dollar business with increased share-of-wallet.</a:t>
            </a:r>
          </a:p>
          <a:p>
            <a:pPr defTabSz="915160" eaLnBrk="1" fontAlgn="auto" hangingPunct="1">
              <a:spcBef>
                <a:spcPts val="0"/>
              </a:spcBef>
              <a:spcAft>
                <a:spcPts val="0"/>
              </a:spcAft>
              <a:defRPr/>
            </a:pPr>
            <a:endParaRPr lang="en-US" sz="1000" dirty="0">
              <a:solidFill>
                <a:prstClr val="black"/>
              </a:solidFill>
            </a:endParaRPr>
          </a:p>
          <a:p>
            <a:pPr defTabSz="915160" eaLnBrk="1" fontAlgn="auto" hangingPunct="1">
              <a:spcBef>
                <a:spcPts val="0"/>
              </a:spcBef>
              <a:spcAft>
                <a:spcPts val="0"/>
              </a:spcAft>
              <a:defRPr/>
            </a:pPr>
            <a:r>
              <a:rPr lang="en-US" sz="1000" dirty="0">
                <a:solidFill>
                  <a:prstClr val="black"/>
                </a:solidFill>
              </a:rPr>
              <a:t>Sound Bite:  A 2-processor Purley-EP can accommodate up to 6 TB of Apache Pass, 12 TB in a 4-processor Purley-EX platform.</a:t>
            </a:r>
          </a:p>
          <a:p>
            <a:endParaRPr lang="en-US" dirty="0" smtClean="0"/>
          </a:p>
          <a:p>
            <a:r>
              <a:rPr lang="en-US" baseline="0" dirty="0" smtClean="0"/>
              <a:t>Why deploying NG-NVM in both </a:t>
            </a:r>
            <a:r>
              <a:rPr lang="en-US" baseline="0" dirty="0" err="1" smtClean="0"/>
              <a:t>NVMe</a:t>
            </a:r>
            <a:r>
              <a:rPr lang="en-US" baseline="0" dirty="0" smtClean="0"/>
              <a:t> SSD and DIMM?  </a:t>
            </a:r>
            <a:r>
              <a:rPr lang="en-US" baseline="0" dirty="0" err="1" smtClean="0"/>
              <a:t>NVMe</a:t>
            </a:r>
            <a:r>
              <a:rPr lang="en-US" baseline="0" dirty="0" smtClean="0"/>
              <a:t> SSD comes in a larger form factor than DIMM, can support more capacity per device and hot add/remove.  On the other hand, NG-NVM on a DIMM can take advantage of the high bandwidth DDR4 bus, delivers higher performance and lower latency than </a:t>
            </a:r>
            <a:r>
              <a:rPr lang="en-US" baseline="0" dirty="0" err="1" smtClean="0"/>
              <a:t>NVMe</a:t>
            </a:r>
            <a:r>
              <a:rPr lang="en-US" baseline="0" dirty="0" smtClean="0"/>
              <a:t> SSD can.</a:t>
            </a:r>
            <a:endParaRPr lang="en-US" dirty="0"/>
          </a:p>
        </p:txBody>
      </p:sp>
      <p:sp>
        <p:nvSpPr>
          <p:cNvPr id="4" name="Slide Number Placeholder 3"/>
          <p:cNvSpPr>
            <a:spLocks noGrp="1"/>
          </p:cNvSpPr>
          <p:nvPr>
            <p:ph type="sldNum" sz="quarter" idx="10"/>
          </p:nvPr>
        </p:nvSpPr>
        <p:spPr/>
        <p:txBody>
          <a:bodyPr/>
          <a:lstStyle/>
          <a:p>
            <a:fld id="{8217342C-8373-4345-8086-0F065B35EED3}" type="slidenum">
              <a:rPr lang="en-US" smtClean="0"/>
              <a:pPr/>
              <a:t>12</a:t>
            </a:fld>
            <a:endParaRPr lang="en-US" dirty="0"/>
          </a:p>
        </p:txBody>
      </p:sp>
    </p:spTree>
    <p:extLst>
      <p:ext uri="{BB962C8B-B14F-4D97-AF65-F5344CB8AC3E}">
        <p14:creationId xmlns:p14="http://schemas.microsoft.com/office/powerpoint/2010/main" val="2245992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774003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2725B6-CAE6-4C43-A9EA-C90D1F0B3047}"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234877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Intel Clear"/>
                <a:ea typeface="+mn-ea"/>
                <a:cs typeface="+mn-cs"/>
              </a:rPr>
              <a:t>Host-Fabric-Interface</a:t>
            </a:r>
            <a:endParaRPr lang="en-US" sz="800" dirty="0" smtClean="0"/>
          </a:p>
          <a:p>
            <a:r>
              <a:rPr lang="en-US" sz="800" dirty="0" smtClean="0"/>
              <a:t>Feature</a:t>
            </a:r>
            <a:r>
              <a:rPr lang="en-US" sz="800" baseline="0" dirty="0" smtClean="0"/>
              <a:t> </a:t>
            </a:r>
            <a:r>
              <a:rPr lang="en-US" sz="800" baseline="0" dirty="0" smtClean="0"/>
              <a:t>details:</a:t>
            </a:r>
            <a:endParaRPr lang="en-US" sz="800" dirty="0" smtClean="0"/>
          </a:p>
          <a:p>
            <a:pPr marL="171450" indent="-171450">
              <a:buFont typeface="Arial" panose="020B0604020202020204" pitchFamily="34" charset="0"/>
              <a:buChar char="•"/>
            </a:pPr>
            <a:r>
              <a:rPr lang="en-US" sz="800" dirty="0" smtClean="0"/>
              <a:t>Traffic Flow Optimization: configuring</a:t>
            </a:r>
            <a:r>
              <a:rPr lang="en-US" sz="800" baseline="0" dirty="0" smtClean="0"/>
              <a:t> enables ability for a higher priority job packets to be moved without waiting for the (possibly very long) lower priority packets to completely traverse a interleaved link. This mechanism substantially reduces latency variation in the network, while still allowing very large (efficient) packets for bulk data operations. The result of this is a highly robust link, with low latency, providing almost all of the available physical bandwidth to packets.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baseline="0" dirty="0" smtClean="0">
                <a:latin typeface="Intel Clear" panose="020B0604020203020204" pitchFamily="34" charset="0"/>
              </a:rPr>
              <a:t>Dynamic Lane Scaling: is designed to maintain link continuity in the event of a failure of one of more physical lanes (each link contains four lanes). Upon a lane(s) failure, Intel® OPA operates with the remaining lanes until the failure can be corrected at a later time. This enables a workload to continue to completion. In contrast, InfiniBand will shut down the entire link.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dirty="0" smtClean="0">
                <a:latin typeface="Intel Clear" panose="020B0604020203020204" pitchFamily="34" charset="0"/>
              </a:rPr>
              <a:t>Packet Integrity Protection (PIP) allows for rapid and transparent recovery of transmission errors on an Intel® OPA link</a:t>
            </a:r>
            <a:r>
              <a:rPr lang="en-US" sz="800" b="0" baseline="0" dirty="0" smtClean="0">
                <a:latin typeface="Intel Clear" panose="020B0604020203020204" pitchFamily="34" charset="0"/>
              </a:rPr>
              <a:t> without any additional latency. This is in sharp contrast to the </a:t>
            </a:r>
            <a:r>
              <a:rPr lang="en-US" sz="800" b="0" dirty="0" smtClean="0">
                <a:latin typeface="Intel Clear" panose="020B0604020203020204" pitchFamily="34" charset="0"/>
              </a:rPr>
              <a:t>heavy latency penalty associated with alternate error recovery approaches such as Forward Error Correction (FEC</a:t>
            </a:r>
            <a:r>
              <a:rPr lang="en-US" sz="800" b="0" dirty="0" smtClean="0">
                <a:latin typeface="Intel Clear" panose="020B0604020203020204" pitchFamily="34" charset="0"/>
              </a:rPr>
              <a:t>).</a:t>
            </a:r>
            <a:endParaRPr lang="en-US" sz="800" b="0" dirty="0" smtClean="0">
              <a:latin typeface="Intel Clear" panose="020B0604020203020204" pitchFamily="34" charset="0"/>
            </a:endParaRPr>
          </a:p>
        </p:txBody>
      </p:sp>
      <p:sp>
        <p:nvSpPr>
          <p:cNvPr id="4" name="Slide Number Placeholder 3"/>
          <p:cNvSpPr>
            <a:spLocks noGrp="1"/>
          </p:cNvSpPr>
          <p:nvPr>
            <p:ph type="sldNum" sz="quarter" idx="10"/>
          </p:nvPr>
        </p:nvSpPr>
        <p:spPr/>
        <p:txBody>
          <a:bodyPr/>
          <a:lstStyle/>
          <a:p>
            <a:fld id="{E13FB3FA-C830-445B-A142-1E421B2C8A7E}" type="slidenum">
              <a:rPr lang="en-US" smtClean="0">
                <a:solidFill>
                  <a:prstClr val="black"/>
                </a:solidFill>
                <a:latin typeface="Intel Clear" panose="020B0604020203020204" pitchFamily="34" charset="0"/>
              </a:rPr>
              <a:pPr/>
              <a:t>16</a:t>
            </a:fld>
            <a:endParaRPr lang="en-US" dirty="0">
              <a:solidFill>
                <a:prstClr val="black"/>
              </a:solidFill>
              <a:latin typeface="Intel Clear" panose="020B0604020203020204" pitchFamily="34" charset="0"/>
            </a:endParaRPr>
          </a:p>
        </p:txBody>
      </p:sp>
    </p:spTree>
    <p:extLst>
      <p:ext uri="{BB962C8B-B14F-4D97-AF65-F5344CB8AC3E}">
        <p14:creationId xmlns:p14="http://schemas.microsoft.com/office/powerpoint/2010/main" val="2797751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smtClean="0">
                <a:solidFill>
                  <a:prstClr val="black"/>
                </a:solidFill>
              </a:rPr>
              <a:t>Accelerating your path to cloud!</a:t>
            </a:r>
          </a:p>
          <a:p>
            <a:endParaRPr lang="en-US" dirty="0" smtClean="0"/>
          </a:p>
          <a:p>
            <a:r>
              <a:rPr lang="en-US" dirty="0" smtClean="0"/>
              <a:t>Cloud Blocks</a:t>
            </a:r>
            <a:r>
              <a:rPr lang="en-US" baseline="0" dirty="0" smtClean="0"/>
              <a:t> are </a:t>
            </a:r>
            <a:r>
              <a:rPr lang="en-US" dirty="0" smtClean="0"/>
              <a:t>an easy button approach. PCSD</a:t>
            </a:r>
            <a:r>
              <a:rPr lang="en-US" baseline="0" dirty="0" smtClean="0"/>
              <a:t> has put together the key ingredients to successfully deploy ISV validated systems easily. </a:t>
            </a:r>
          </a:p>
          <a:p>
            <a:r>
              <a:rPr lang="en-US" baseline="0" dirty="0" smtClean="0"/>
              <a:t>We created the Cloud Block concept that comprises of:</a:t>
            </a:r>
          </a:p>
          <a:p>
            <a:pPr marL="171450" indent="-171450">
              <a:buFontTx/>
              <a:buChar char="-"/>
            </a:pPr>
            <a:r>
              <a:rPr lang="en-US" baseline="0" dirty="0" smtClean="0"/>
              <a:t>Board, chassis, processors, Enterprises SSDs (SATA and/or </a:t>
            </a:r>
            <a:r>
              <a:rPr lang="en-US" baseline="0" dirty="0" err="1" smtClean="0"/>
              <a:t>NVMes</a:t>
            </a:r>
            <a:r>
              <a:rPr lang="en-US" baseline="0" dirty="0" smtClean="0"/>
              <a:t>), 3</a:t>
            </a:r>
            <a:r>
              <a:rPr lang="en-US" baseline="30000" dirty="0" smtClean="0"/>
              <a:t>rd</a:t>
            </a:r>
            <a:r>
              <a:rPr lang="en-US" baseline="0" dirty="0" smtClean="0"/>
              <a:t> party memory and the whole validation and certification process with VMWARE </a:t>
            </a:r>
            <a:r>
              <a:rPr lang="en-US" baseline="0" dirty="0" err="1" smtClean="0"/>
              <a:t>vSAN</a:t>
            </a:r>
            <a:endParaRPr lang="en-US" baseline="0" dirty="0" smtClean="0"/>
          </a:p>
          <a:p>
            <a:pPr marL="171450" indent="-171450">
              <a:buFontTx/>
              <a:buChar char="-"/>
            </a:pPr>
            <a:r>
              <a:rPr lang="en-US" baseline="0" dirty="0" smtClean="0"/>
              <a:t>It </a:t>
            </a:r>
            <a:r>
              <a:rPr lang="en-US" b="1" baseline="0" dirty="0" smtClean="0"/>
              <a:t>does not include 3</a:t>
            </a:r>
            <a:r>
              <a:rPr lang="en-US" b="1" baseline="30000" dirty="0" smtClean="0"/>
              <a:t>rd</a:t>
            </a:r>
            <a:r>
              <a:rPr lang="en-US" b="1" baseline="0" dirty="0" smtClean="0"/>
              <a:t> party SW stack and HDD (when applicable)</a:t>
            </a:r>
          </a:p>
          <a:p>
            <a:pPr marL="0" indent="0">
              <a:buFontTx/>
              <a:buNone/>
            </a:pPr>
            <a:r>
              <a:rPr lang="en-US" b="1" baseline="0" dirty="0" smtClean="0"/>
              <a:t>High quality system tested and certified by Intel and the software vender - easy approach to deploy Private Cloud and Software Defined Storage</a:t>
            </a:r>
            <a:r>
              <a:rPr lang="en-US" b="1" baseline="0" dirty="0" smtClean="0"/>
              <a:t>.</a:t>
            </a:r>
            <a:endParaRPr lang="en-US" b="1" dirty="0" smtClean="0"/>
          </a:p>
        </p:txBody>
      </p:sp>
      <p:sp>
        <p:nvSpPr>
          <p:cNvPr id="4" name="Slide Number Placeholder 3"/>
          <p:cNvSpPr>
            <a:spLocks noGrp="1"/>
          </p:cNvSpPr>
          <p:nvPr>
            <p:ph type="sldNum" sz="quarter" idx="10"/>
          </p:nvPr>
        </p:nvSpPr>
        <p:spPr/>
        <p:txBody>
          <a:bodyPr/>
          <a:lstStyle/>
          <a:p>
            <a:fld id="{50A0DDE0-6F6B-4715-A97A-EF0FA29B332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055854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105000"/>
              </a:lnSpc>
              <a:spcBef>
                <a:spcPct val="5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87A97DC-606F-42F1-9428-8480E205DB8B}" type="slidenum">
              <a:rPr lang="en-US" smtClean="0"/>
              <a:t>2</a:t>
            </a:fld>
            <a:endParaRPr lang="en-US" dirty="0"/>
          </a:p>
        </p:txBody>
      </p:sp>
    </p:spTree>
    <p:extLst>
      <p:ext uri="{BB962C8B-B14F-4D97-AF65-F5344CB8AC3E}">
        <p14:creationId xmlns:p14="http://schemas.microsoft.com/office/powerpoint/2010/main" val="1762708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pPr marL="0" marR="0" indent="0" algn="l" defTabSz="465887"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Intel Clear"/>
                <a:ea typeface="+mn-ea"/>
                <a:cs typeface="+mn-cs"/>
              </a:rPr>
              <a:t>The Data Center Group is organized to address the breadth of opportunity and diverse requirements of our increasingly digital world. We provide foundational components across server, storage and network as well as partnering with leading software providers such as Cloudera to make easy to deploy, yet power analytics solutions broadly available.  These components and solutions address the needs of a spectrum of customers including the enterprise IT segment, cloud service providers, telecommunication service providers and the technical computing segment. Intel’s portfolio supports multiple processor families to offer workload optimized options for today’s diverse user needs.  Our leading processor families feature the industries 1</a:t>
            </a:r>
            <a:r>
              <a:rPr lang="en-US" sz="1200" kern="1200" baseline="30000" dirty="0" smtClean="0">
                <a:solidFill>
                  <a:schemeClr val="tx1"/>
                </a:solidFill>
                <a:latin typeface="Intel Clear"/>
                <a:ea typeface="+mn-ea"/>
                <a:cs typeface="+mn-cs"/>
              </a:rPr>
              <a:t>st</a:t>
            </a:r>
            <a:r>
              <a:rPr lang="en-US" sz="1200" kern="1200" dirty="0" smtClean="0">
                <a:solidFill>
                  <a:schemeClr val="tx1"/>
                </a:solidFill>
                <a:latin typeface="Intel Clear"/>
                <a:ea typeface="+mn-ea"/>
                <a:cs typeface="+mn-cs"/>
              </a:rPr>
              <a:t> 64 bit enterprise class </a:t>
            </a:r>
            <a:r>
              <a:rPr lang="en-US" sz="1200" kern="1200" dirty="0" err="1" smtClean="0">
                <a:solidFill>
                  <a:schemeClr val="tx1"/>
                </a:solidFill>
                <a:latin typeface="Intel Clear"/>
                <a:ea typeface="+mn-ea"/>
                <a:cs typeface="+mn-cs"/>
              </a:rPr>
              <a:t>SoC</a:t>
            </a:r>
            <a:r>
              <a:rPr lang="en-US" sz="1200" kern="1200" dirty="0" smtClean="0">
                <a:solidFill>
                  <a:schemeClr val="tx1"/>
                </a:solidFill>
                <a:latin typeface="Intel Clear"/>
                <a:ea typeface="+mn-ea"/>
                <a:cs typeface="+mn-cs"/>
              </a:rPr>
              <a:t>, the Intel Atom processor, and the Intel Xeon processor which is at the heart of 9 out of every 10 servers sold today.</a:t>
            </a:r>
          </a:p>
          <a:p>
            <a:pPr defTabSz="465887">
              <a:defRPr/>
            </a:pPr>
            <a:endParaRPr lang="en-US" dirty="0"/>
          </a:p>
        </p:txBody>
      </p:sp>
      <p:sp>
        <p:nvSpPr>
          <p:cNvPr id="149508" name="Slide Number Placeholder 3"/>
          <p:cNvSpPr>
            <a:spLocks noGrp="1"/>
          </p:cNvSpPr>
          <p:nvPr>
            <p:ph type="sldNum" sz="quarter" idx="5"/>
          </p:nvPr>
        </p:nvSpPr>
        <p:spPr>
          <a:noFill/>
        </p:spPr>
        <p:txBody>
          <a:bodyPr/>
          <a:lstStyle/>
          <a:p>
            <a:pPr defTabSz="909103"/>
            <a:fld id="{2209A2D6-E225-4CC0-943F-5B5F7E202D2B}" type="slidenum">
              <a:rPr lang="en-US">
                <a:solidFill>
                  <a:srgbClr val="000000"/>
                </a:solidFill>
              </a:rPr>
              <a:pPr defTabSz="909103"/>
              <a:t>3</a:t>
            </a:fld>
            <a:endParaRPr lang="en-US" dirty="0">
              <a:solidFill>
                <a:srgbClr val="000000"/>
              </a:solidFill>
            </a:endParaRPr>
          </a:p>
        </p:txBody>
      </p:sp>
    </p:spTree>
    <p:extLst>
      <p:ext uri="{BB962C8B-B14F-4D97-AF65-F5344CB8AC3E}">
        <p14:creationId xmlns:p14="http://schemas.microsoft.com/office/powerpoint/2010/main" val="221559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5</a:t>
            </a:fld>
            <a:endParaRPr lang="en-US" dirty="0"/>
          </a:p>
        </p:txBody>
      </p:sp>
    </p:spTree>
    <p:extLst>
      <p:ext uri="{BB962C8B-B14F-4D97-AF65-F5344CB8AC3E}">
        <p14:creationId xmlns:p14="http://schemas.microsoft.com/office/powerpoint/2010/main" val="2220383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smtClean="0"/>
              <a:t>Key </a:t>
            </a:r>
            <a:r>
              <a:rPr lang="en-US" sz="1100" b="1" dirty="0"/>
              <a:t>Message</a:t>
            </a:r>
            <a:r>
              <a:rPr lang="en-US" sz="1100" dirty="0"/>
              <a:t>: Intel Xeon Processor v4 is purpose built for the cloud and offers the most advanced foundation for software defined infrastructure. </a:t>
            </a:r>
          </a:p>
          <a:p>
            <a:r>
              <a:rPr lang="en-US" sz="1100" dirty="0"/>
              <a:t> </a:t>
            </a:r>
          </a:p>
          <a:p>
            <a:r>
              <a:rPr lang="en-US" sz="1100" b="1" dirty="0"/>
              <a:t>Story Line</a:t>
            </a:r>
            <a:r>
              <a:rPr lang="en-US" sz="1100" dirty="0"/>
              <a:t>:</a:t>
            </a:r>
          </a:p>
          <a:p>
            <a:pPr marL="174708" indent="-174708">
              <a:buFont typeface="Arial" panose="020B0604020202020204" pitchFamily="34" charset="0"/>
              <a:buChar char="•"/>
            </a:pPr>
            <a:r>
              <a:rPr lang="en-US" sz="1100" dirty="0"/>
              <a:t>Let’s review our new Xeon E5 v4 processor and how it addresses these cloud requirements that I talked about:  performance, orchestration, and security</a:t>
            </a:r>
          </a:p>
          <a:p>
            <a:pPr marL="174708" indent="-174708">
              <a:buFont typeface="Arial" panose="020B0604020202020204" pitchFamily="34" charset="0"/>
              <a:buChar char="•"/>
            </a:pPr>
            <a:r>
              <a:rPr lang="en-US" sz="1100" dirty="0"/>
              <a:t>Performance:  in my mind Xeon E5 biggest strength is it delivers performance on such a wide range of workloads which is critical when you move to a cloud.  We see great performance improvements at the same power across a wide range of server, storage, and networking workloads including up to 44% on various applications, in this case fluid dynamics.  This is delivered by the </a:t>
            </a:r>
            <a:r>
              <a:rPr lang="en-US" sz="1100" dirty="0" err="1"/>
              <a:t>Broadwell</a:t>
            </a:r>
            <a:r>
              <a:rPr lang="en-US" sz="1100" dirty="0"/>
              <a:t> micro-architecture improvements, now up to 22 cores, increased memory bandwidth with DDR4 2400, and virtualization performance improvements including features that help reduce the number interrupts and that then lower the interrupt latency when you enter or exit an interrupt</a:t>
            </a:r>
          </a:p>
          <a:p>
            <a:pPr marL="174708" indent="-174708">
              <a:buFont typeface="Arial" panose="020B0604020202020204" pitchFamily="34" charset="0"/>
              <a:buChar char="•"/>
            </a:pPr>
            <a:r>
              <a:rPr lang="en-US" sz="1100" dirty="0"/>
              <a:t>We have also improved our AVX instructions in turbo mode allowing for cores to turbo independently based on AVX usage.  Additionally, we now have TSX (transactional memory instructions) used on workloads like databases on Xeon E5 for the first time.</a:t>
            </a:r>
          </a:p>
          <a:p>
            <a:pPr marL="174708" indent="-174708">
              <a:buFont typeface="Arial" panose="020B0604020202020204" pitchFamily="34" charset="0"/>
              <a:buChar char="•"/>
            </a:pPr>
            <a:r>
              <a:rPr lang="en-US" sz="1100" dirty="0"/>
              <a:t>Orchestration.  We are excited to announce a new set of hardware technologies optimized for orchestration – Intel Resource Director Technology.  Intel Resource Director Technology allows orchestration software to monitor and control key resources.  I will explain this in more detail in a bit later.</a:t>
            </a:r>
          </a:p>
          <a:p>
            <a:pPr marL="174708" indent="-174708">
              <a:buFont typeface="Arial" panose="020B0604020202020204" pitchFamily="34" charset="0"/>
              <a:buChar char="•"/>
            </a:pPr>
            <a:r>
              <a:rPr lang="en-US" sz="1100" dirty="0"/>
              <a:t>Finally security:  customers want to run more securely, but must often must make a hard trade off and sacrifice performance to get the level of security required.  To minimize this impact, we have made another leap forward on crypto performance and are offering up to 70% per-core crypto improvement via micro-architectural improvements and new instructions called ADCX &amp; ADOX which improve large integer arithmetic.  We also have a new malware protection feature called SMAP (Supervisor Mode Access Prevention).  Finally, we have a new instruction called RDSEED which helps generate high quality keys to seed a pseudorandom number generator</a:t>
            </a:r>
          </a:p>
        </p:txBody>
      </p:sp>
      <p:sp>
        <p:nvSpPr>
          <p:cNvPr id="4" name="Slide Number Placeholder 3"/>
          <p:cNvSpPr>
            <a:spLocks noGrp="1"/>
          </p:cNvSpPr>
          <p:nvPr>
            <p:ph type="sldNum" sz="quarter" idx="10"/>
          </p:nvPr>
        </p:nvSpPr>
        <p:spPr/>
        <p:txBody>
          <a:bodyPr/>
          <a:lstStyle/>
          <a:p>
            <a:fld id="{81E01FD2-D3DE-43EC-8428-E22263F89E51}"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926478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Key Message:</a:t>
            </a:r>
            <a:r>
              <a:rPr lang="en-US" sz="1100" dirty="0"/>
              <a:t> Intel Resource Director Technology is an exciting new feature for cloud orchestration.</a:t>
            </a:r>
          </a:p>
          <a:p>
            <a:r>
              <a:rPr lang="en-US" sz="1100" dirty="0"/>
              <a:t> </a:t>
            </a:r>
          </a:p>
          <a:p>
            <a:r>
              <a:rPr lang="en-US" sz="1100" b="1" dirty="0"/>
              <a:t>Storyline:</a:t>
            </a:r>
            <a:endParaRPr lang="en-US" sz="1100" dirty="0"/>
          </a:p>
          <a:p>
            <a:pPr marL="174708" indent="-174708">
              <a:buFont typeface="Arial" panose="020B0604020202020204" pitchFamily="34" charset="0"/>
              <a:buChar char="•"/>
            </a:pPr>
            <a:r>
              <a:rPr lang="en-US" sz="1100" dirty="0"/>
              <a:t>I want to now switch gears into orchestration and explain how the Intel Resource Director technology works in more detail.         </a:t>
            </a:r>
          </a:p>
          <a:p>
            <a:pPr marL="174708" indent="-174708" defTabSz="232943">
              <a:buFont typeface="Arial" panose="020B0604020202020204" pitchFamily="34" charset="0"/>
              <a:buChar char="•"/>
              <a:defRPr/>
            </a:pPr>
            <a:r>
              <a:rPr lang="en-US" sz="1100" dirty="0"/>
              <a:t>Working with our customers over many years, we have been able to add silicon specific instructions for orchestration into the architecture. Basically, these are a set of Quality of Service (</a:t>
            </a:r>
            <a:r>
              <a:rPr lang="en-US" sz="1100" dirty="0" err="1"/>
              <a:t>QoS</a:t>
            </a:r>
            <a:r>
              <a:rPr lang="en-US" sz="1100" dirty="0"/>
              <a:t>) features to monitor and control caches and memory.  </a:t>
            </a:r>
          </a:p>
          <a:p>
            <a:pPr marL="174708" indent="-174708" defTabSz="232943">
              <a:buFont typeface="Arial" panose="020B0604020202020204" pitchFamily="34" charset="0"/>
              <a:buChar char="•"/>
              <a:defRPr/>
            </a:pPr>
            <a:r>
              <a:rPr lang="en-US" sz="1100" dirty="0"/>
              <a:t>As you can see here, before Intel Resource Director Technology you could have a low priority VM2 hog the cache slowing down the high priority VM1.  With RDT, the software can monitor usage and allocate the high priority VM1 its needed cache.  </a:t>
            </a:r>
          </a:p>
          <a:p>
            <a:pPr marL="174708" indent="-174708">
              <a:buFont typeface="Arial" panose="020B0604020202020204" pitchFamily="34" charset="0"/>
              <a:buChar char="•"/>
            </a:pPr>
            <a:r>
              <a:rPr lang="en-US" sz="1100" dirty="0"/>
              <a:t>This is really important because it allows for cloud software to ensure they hit an SLA response time on key applications and then use the extra cycles for increased throughput on other applications that are not as time critical. And in networking when moving from fixed function networking to Network Function Virtualization (NFV), this includes the ability to while maintaining packet processing SLAs while also deploying new services on the same infrastructure.</a:t>
            </a:r>
          </a:p>
          <a:p>
            <a:r>
              <a:rPr lang="en-US" sz="1100" dirty="0"/>
              <a:t> </a:t>
            </a:r>
            <a:r>
              <a:rPr lang="en-US" sz="1100" b="1" dirty="0"/>
              <a:t> </a:t>
            </a:r>
            <a:endParaRPr lang="en-US" sz="1100" dirty="0"/>
          </a:p>
          <a:p>
            <a:r>
              <a:rPr lang="en-US" sz="1100" b="1" dirty="0"/>
              <a:t>Additional Information</a:t>
            </a:r>
            <a:endParaRPr lang="en-US" sz="1100" dirty="0"/>
          </a:p>
          <a:p>
            <a:pPr marL="174708" indent="-174708">
              <a:buFont typeface="Arial" panose="020B0604020202020204" pitchFamily="34" charset="0"/>
              <a:buChar char="•"/>
            </a:pPr>
            <a:r>
              <a:rPr lang="en-US" sz="1100" dirty="0"/>
              <a:t>Cache monitoring was released on Xeon E5 v3.  Cache allocation technology (CAT) was released only on the networking SKUs on Xeon E5 v3 to get the long life networking SW transition started.. We also have twice the RMIDs (Resource </a:t>
            </a:r>
            <a:r>
              <a:rPr lang="en-US" sz="1100" i="1" dirty="0"/>
              <a:t>Monitoring</a:t>
            </a:r>
            <a:r>
              <a:rPr lang="en-US" sz="1100" dirty="0"/>
              <a:t> ID, 8/slice) on Xeon E5 v4 over Xeon E5 v3. </a:t>
            </a:r>
          </a:p>
          <a:p>
            <a:pPr marL="174708" indent="-174708">
              <a:buFont typeface="Arial" panose="020B0604020202020204" pitchFamily="34" charset="0"/>
              <a:buChar char="•"/>
            </a:pPr>
            <a:r>
              <a:rPr lang="en-US" sz="1100" dirty="0"/>
              <a:t>Intel RDT consists of four features:  Cache Monitoring Technology (CMT), Cache Allocation Technology (CAT), Code and Data Prioritization (CDP), and Memory Bandwidth Monitoring (MBM).  CDP is an extension of CAT which enables separate masks for code and data.  This allows code to be protected at the L3 cache level for instance. </a:t>
            </a:r>
          </a:p>
          <a:p>
            <a:pPr marL="174708" indent="-174708">
              <a:buFont typeface="Arial" panose="020B0604020202020204" pitchFamily="34" charset="0"/>
              <a:buChar char="•"/>
            </a:pPr>
            <a:r>
              <a:rPr lang="en-US" sz="1100" dirty="0"/>
              <a:t>We have a broad OS/VMM enabling plan at the likes of </a:t>
            </a:r>
            <a:r>
              <a:rPr lang="en-US" sz="1100" dirty="0" err="1"/>
              <a:t>Vmware</a:t>
            </a:r>
            <a:r>
              <a:rPr lang="en-US" sz="1100" dirty="0"/>
              <a:t>, Xen/KVM, &amp; others.  Because it is new, not all these vendors are ready with support TTM w/ launch.</a:t>
            </a:r>
          </a:p>
        </p:txBody>
      </p:sp>
      <p:sp>
        <p:nvSpPr>
          <p:cNvPr id="4" name="Slide Number Placeholder 3"/>
          <p:cNvSpPr>
            <a:spLocks noGrp="1"/>
          </p:cNvSpPr>
          <p:nvPr>
            <p:ph type="sldNum" sz="quarter" idx="10"/>
          </p:nvPr>
        </p:nvSpPr>
        <p:spPr/>
        <p:txBody>
          <a:bodyPr/>
          <a:lstStyle/>
          <a:p>
            <a:fld id="{81E01FD2-D3DE-43EC-8428-E22263F89E5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189758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indent="0" algn="l" defTabSz="864931" rtl="0" eaLnBrk="1" fontAlgn="auto" latinLnBrk="0" hangingPunct="1">
              <a:lnSpc>
                <a:spcPct val="120000"/>
              </a:lnSpc>
              <a:spcBef>
                <a:spcPts val="0"/>
              </a:spcBef>
              <a:spcAft>
                <a:spcPts val="568"/>
              </a:spcAft>
              <a:buClrTx/>
              <a:buSzTx/>
              <a:buFontTx/>
              <a:buNone/>
              <a:tabLst/>
              <a:defRPr/>
            </a:pPr>
            <a:r>
              <a:rPr lang="en-US" dirty="0" smtClean="0"/>
              <a:t>We hit the 1</a:t>
            </a:r>
            <a:r>
              <a:rPr lang="en-US" baseline="0" dirty="0" smtClean="0"/>
              <a:t> Billion Intel Ethernet ports shipped mid-2014</a:t>
            </a:r>
            <a:endParaRPr lang="en-US" dirty="0" smtClean="0"/>
          </a:p>
          <a:p>
            <a:pPr defTabSz="864931">
              <a:lnSpc>
                <a:spcPct val="120000"/>
              </a:lnSpc>
              <a:spcAft>
                <a:spcPts val="568"/>
              </a:spcAft>
              <a:defRPr/>
            </a:pPr>
            <a:endParaRPr lang="en-US" b="1" dirty="0" smtClean="0">
              <a:latin typeface="Arial" panose="020B0604020202020204" pitchFamily="34" charset="0"/>
              <a:cs typeface="Arial" panose="020B0604020202020204" pitchFamily="34" charset="0"/>
            </a:endParaRPr>
          </a:p>
          <a:p>
            <a:pPr defTabSz="864931">
              <a:lnSpc>
                <a:spcPct val="120000"/>
              </a:lnSpc>
              <a:spcAft>
                <a:spcPts val="568"/>
              </a:spcAft>
              <a:defRPr/>
            </a:pPr>
            <a:r>
              <a:rPr lang="en-US" b="1" dirty="0" smtClean="0">
                <a:latin typeface="Arial" panose="020B0604020202020204" pitchFamily="34" charset="0"/>
                <a:cs typeface="Arial" panose="020B0604020202020204" pitchFamily="34" charset="0"/>
              </a:rPr>
              <a:t>Key Message: </a:t>
            </a:r>
            <a:r>
              <a:rPr lang="en-US" sz="1300" dirty="0">
                <a:latin typeface="Arial" panose="020B0604020202020204" pitchFamily="34" charset="0"/>
                <a:cs typeface="Arial" panose="020B0604020202020204" pitchFamily="34" charset="0"/>
              </a:rPr>
              <a:t>Intel has been evolving the Network and Ethernet since it co-authored the original blue book in 1980 by developing Ethernet Controllers, server platforms, enabling ecosystem partners and enhancing the Ethernet standard. Even with all the evolution and innovation that has happened over the past 30 years, Intel® Ethernet products are designed for simplicity, low cost, compatibility, and flexibility which are the same goals for Ethernet that Intel helped define back in 1980. Following these goals has made Intel </a:t>
            </a:r>
            <a:r>
              <a:rPr lang="en-US" sz="1100" dirty="0">
                <a:latin typeface="Arial" panose="020B0604020202020204" pitchFamily="34" charset="0"/>
                <a:cs typeface="Arial" panose="020B0604020202020204" pitchFamily="34" charset="0"/>
              </a:rPr>
              <a:t>the leading supplier of Ethernet components worldwide for over three decades. </a:t>
            </a:r>
            <a:endParaRPr lang="en-US" dirty="0">
              <a:latin typeface="Arial" panose="020B0604020202020204" pitchFamily="34" charset="0"/>
              <a:cs typeface="Arial" panose="020B0604020202020204" pitchFamily="34" charset="0"/>
            </a:endParaRPr>
          </a:p>
          <a:p>
            <a:pPr>
              <a:lnSpc>
                <a:spcPct val="120000"/>
              </a:lnSpc>
              <a:defRPr/>
            </a:pPr>
            <a:endParaRPr lang="en-US" b="1" dirty="0" smtClean="0">
              <a:latin typeface="Arial" panose="020B0604020202020204" pitchFamily="34" charset="0"/>
              <a:cs typeface="Arial" panose="020B0604020202020204" pitchFamily="34" charset="0"/>
            </a:endParaRPr>
          </a:p>
          <a:p>
            <a:pPr>
              <a:lnSpc>
                <a:spcPct val="120000"/>
              </a:lnSpc>
              <a:defRPr/>
            </a:pPr>
            <a:r>
              <a:rPr lang="en-US" b="1" dirty="0" smtClean="0">
                <a:latin typeface="Arial" panose="020B0604020202020204" pitchFamily="34" charset="0"/>
                <a:cs typeface="Arial" panose="020B0604020202020204" pitchFamily="34" charset="0"/>
              </a:rPr>
              <a:t>Presentation Points:</a:t>
            </a:r>
          </a:p>
          <a:p>
            <a:pPr>
              <a:defRPr/>
            </a:pPr>
            <a:r>
              <a:rPr lang="en-US" sz="1000" b="1" dirty="0">
                <a:latin typeface="Arial" panose="020B0604020202020204" pitchFamily="34" charset="0"/>
                <a:cs typeface="Arial" panose="020B0604020202020204" pitchFamily="34" charset="0"/>
              </a:rPr>
              <a:t>Intel and the continuing evolution of Ethernet</a:t>
            </a:r>
          </a:p>
          <a:p>
            <a:pPr>
              <a:defRPr/>
            </a:pPr>
            <a:r>
              <a:rPr lang="en-US" sz="1000" dirty="0">
                <a:latin typeface="Arial" panose="020B0604020202020204" pitchFamily="34" charset="0"/>
                <a:cs typeface="Arial" panose="020B0604020202020204" pitchFamily="34" charset="0"/>
              </a:rPr>
              <a:t>Since the inception of Ethernet, Intel has continued to help drive Ethernet technology by providing technological advances and active leadership in standards committees and industry associations. The company has planned a key role in developing faster standards, delivering architectural innovations, and fostering networking product growth into new market segments. Intel was a founding member of the Fast Ethernet Alliance (100 Mbps) in 1993, the Gigabit Ethernet Alliance (1000 Mbps) in 1996, the 10 Gigabit Ethernet Alliance in 2000, and the broader Ethernet Alliance in 2006.</a:t>
            </a:r>
          </a:p>
          <a:p>
            <a:pPr>
              <a:defRPr/>
            </a:pPr>
            <a:endParaRPr lang="en-US" sz="1000" dirty="0">
              <a:latin typeface="Arial" panose="020B0604020202020204" pitchFamily="34" charset="0"/>
              <a:cs typeface="Arial" panose="020B0604020202020204" pitchFamily="34" charset="0"/>
            </a:endParaRPr>
          </a:p>
          <a:p>
            <a:pPr>
              <a:defRPr/>
            </a:pPr>
            <a:r>
              <a:rPr lang="en-US" sz="1100" b="1" dirty="0">
                <a:latin typeface="Arial" panose="020B0604020202020204" pitchFamily="34" charset="0"/>
                <a:cs typeface="Arial" panose="020B0604020202020204" pitchFamily="34" charset="0"/>
              </a:rPr>
              <a:t>Goals for Ethernet… </a:t>
            </a:r>
            <a:r>
              <a:rPr lang="en-US" sz="1100" i="1" dirty="0">
                <a:latin typeface="Arial" panose="020B0604020202020204" pitchFamily="34" charset="0"/>
                <a:cs typeface="Arial" panose="020B0604020202020204" pitchFamily="34" charset="0"/>
              </a:rPr>
              <a:t>taken from the 1980 Blue Book</a:t>
            </a:r>
          </a:p>
          <a:p>
            <a:pPr marL="162175" indent="-162175">
              <a:buFont typeface="Arial" pitchFamily="34" charset="0"/>
              <a:buChar char="•"/>
              <a:defRPr/>
            </a:pPr>
            <a:r>
              <a:rPr lang="en-US" b="1" dirty="0" smtClean="0">
                <a:latin typeface="Arial" panose="020B0604020202020204" pitchFamily="34" charset="0"/>
                <a:cs typeface="Arial" panose="020B0604020202020204" pitchFamily="34" charset="0"/>
              </a:rPr>
              <a:t>Simplicity</a:t>
            </a:r>
            <a:r>
              <a:rPr lang="en-US" dirty="0" smtClean="0">
                <a:latin typeface="Arial" panose="020B0604020202020204" pitchFamily="34" charset="0"/>
                <a:cs typeface="Arial" panose="020B0604020202020204" pitchFamily="34" charset="0"/>
              </a:rPr>
              <a:t>: Features which would complicate the design without substantially contributing to the meeting of the other goals have been excluded.</a:t>
            </a:r>
          </a:p>
          <a:p>
            <a:pPr marL="162175" indent="-162175">
              <a:buFont typeface="Arial" pitchFamily="34" charset="0"/>
              <a:buChar char="•"/>
              <a:defRPr/>
            </a:pPr>
            <a:r>
              <a:rPr lang="en-US" b="1" dirty="0" smtClean="0">
                <a:latin typeface="Arial" panose="020B0604020202020204" pitchFamily="34" charset="0"/>
                <a:cs typeface="Arial" panose="020B0604020202020204" pitchFamily="34" charset="0"/>
              </a:rPr>
              <a:t>Low cost</a:t>
            </a:r>
            <a:r>
              <a:rPr lang="en-US" dirty="0" smtClean="0">
                <a:latin typeface="Arial" panose="020B0604020202020204" pitchFamily="34" charset="0"/>
                <a:cs typeface="Arial" panose="020B0604020202020204" pitchFamily="34" charset="0"/>
              </a:rPr>
              <a:t>: Since technological improvements will continue to reduce the overall cost of stations wishing to connect to the Ethernet, the cost of the connection itself should be minimized.</a:t>
            </a:r>
          </a:p>
          <a:p>
            <a:pPr marL="162175" indent="-162175">
              <a:buFont typeface="Arial" pitchFamily="34" charset="0"/>
              <a:buChar char="•"/>
              <a:defRPr/>
            </a:pPr>
            <a:r>
              <a:rPr lang="en-US" b="1" dirty="0" smtClean="0">
                <a:latin typeface="Arial" panose="020B0604020202020204" pitchFamily="34" charset="0"/>
                <a:cs typeface="Arial" panose="020B0604020202020204" pitchFamily="34" charset="0"/>
              </a:rPr>
              <a:t>Compatibility:</a:t>
            </a:r>
            <a:r>
              <a:rPr lang="en-US" dirty="0" smtClean="0">
                <a:latin typeface="Arial" panose="020B0604020202020204" pitchFamily="34" charset="0"/>
                <a:cs typeface="Arial" panose="020B0604020202020204" pitchFamily="34" charset="0"/>
              </a:rPr>
              <a:t> All implementations of the Ethernet should be capable of exchanging data at the data link level. For this reason, the specification avoids optional features, to eliminate the possibility of incompatible variants of the Ethernet.</a:t>
            </a:r>
          </a:p>
          <a:p>
            <a:pPr marL="162175" indent="-162175">
              <a:buFont typeface="Arial" pitchFamily="34" charset="0"/>
              <a:buChar char="•"/>
              <a:defRPr/>
            </a:pPr>
            <a:r>
              <a:rPr lang="en-US" b="1" dirty="0" smtClean="0">
                <a:latin typeface="Arial" panose="020B0604020202020204" pitchFamily="34" charset="0"/>
                <a:cs typeface="Arial" panose="020B0604020202020204" pitchFamily="34" charset="0"/>
              </a:rPr>
              <a:t>Addressing flexibility: </a:t>
            </a:r>
            <a:r>
              <a:rPr lang="en-US" dirty="0" smtClean="0">
                <a:latin typeface="Arial" panose="020B0604020202020204" pitchFamily="34" charset="0"/>
                <a:cs typeface="Arial" panose="020B0604020202020204" pitchFamily="34" charset="0"/>
              </a:rPr>
              <a:t>The addressing mechanisms should provide the capability to target frames to a single station, a group of stations, or to all stations on the network.</a:t>
            </a:r>
          </a:p>
          <a:p>
            <a:pPr marL="162175" indent="-162175">
              <a:buFont typeface="Arial" pitchFamily="34" charset="0"/>
              <a:buChar char="•"/>
              <a:defRPr/>
            </a:pPr>
            <a:r>
              <a:rPr lang="en-US" b="1" dirty="0" smtClean="0">
                <a:latin typeface="Arial" panose="020B0604020202020204" pitchFamily="34" charset="0"/>
                <a:cs typeface="Arial" panose="020B0604020202020204" pitchFamily="34" charset="0"/>
              </a:rPr>
              <a:t>Fairness:</a:t>
            </a:r>
            <a:r>
              <a:rPr lang="en-US" dirty="0" smtClean="0">
                <a:latin typeface="Arial" panose="020B0604020202020204" pitchFamily="34" charset="0"/>
                <a:cs typeface="Arial" panose="020B0604020202020204" pitchFamily="34" charset="0"/>
              </a:rPr>
              <a:t> All stations should have equal access to the network when averaged over time.</a:t>
            </a:r>
          </a:p>
          <a:p>
            <a:pPr marL="162175" indent="-162175">
              <a:buFont typeface="Arial" pitchFamily="34" charset="0"/>
              <a:buChar char="•"/>
              <a:defRPr/>
            </a:pPr>
            <a:r>
              <a:rPr lang="en-US" b="1" dirty="0" smtClean="0">
                <a:latin typeface="Arial" panose="020B0604020202020204" pitchFamily="34" charset="0"/>
                <a:cs typeface="Arial" panose="020B0604020202020204" pitchFamily="34" charset="0"/>
              </a:rPr>
              <a:t>Progress:</a:t>
            </a:r>
            <a:r>
              <a:rPr lang="en-US" dirty="0" smtClean="0">
                <a:latin typeface="Arial" panose="020B0604020202020204" pitchFamily="34" charset="0"/>
                <a:cs typeface="Arial" panose="020B0604020202020204" pitchFamily="34" charset="0"/>
              </a:rPr>
              <a:t> No single station operating in accordance with the protocol should be able to prevent the progress of other stations.</a:t>
            </a:r>
          </a:p>
          <a:p>
            <a:pPr marL="162175" indent="-162175">
              <a:buFont typeface="Arial" pitchFamily="34" charset="0"/>
              <a:buChar char="•"/>
              <a:defRPr/>
            </a:pPr>
            <a:r>
              <a:rPr lang="en-US" b="1" dirty="0" smtClean="0">
                <a:latin typeface="Arial" panose="020B0604020202020204" pitchFamily="34" charset="0"/>
                <a:cs typeface="Arial" panose="020B0604020202020204" pitchFamily="34" charset="0"/>
              </a:rPr>
              <a:t>High speed: </a:t>
            </a:r>
            <a:r>
              <a:rPr lang="en-US" dirty="0" smtClean="0">
                <a:latin typeface="Arial" panose="020B0604020202020204" pitchFamily="34" charset="0"/>
                <a:cs typeface="Arial" panose="020B0604020202020204" pitchFamily="34" charset="0"/>
              </a:rPr>
              <a:t>The network should operate efficiently at a data rate of 10 Megabits per second.</a:t>
            </a:r>
          </a:p>
          <a:p>
            <a:pPr marL="162175" indent="-162175">
              <a:buFont typeface="Arial" pitchFamily="34" charset="0"/>
              <a:buChar char="•"/>
              <a:defRPr/>
            </a:pPr>
            <a:r>
              <a:rPr lang="en-US" b="1" dirty="0" smtClean="0">
                <a:latin typeface="Arial" panose="020B0604020202020204" pitchFamily="34" charset="0"/>
                <a:cs typeface="Arial" panose="020B0604020202020204" pitchFamily="34" charset="0"/>
              </a:rPr>
              <a:t>Low delay: </a:t>
            </a:r>
            <a:r>
              <a:rPr lang="en-US" dirty="0" smtClean="0">
                <a:latin typeface="Arial" panose="020B0604020202020204" pitchFamily="34" charset="0"/>
                <a:cs typeface="Arial" panose="020B0604020202020204" pitchFamily="34" charset="0"/>
              </a:rPr>
              <a:t>At any given level of offered traffic, the network should introduce as little delay as possible in the transfer of a frame.</a:t>
            </a:r>
          </a:p>
          <a:p>
            <a:pPr marL="162175" indent="-162175">
              <a:buFont typeface="Arial" pitchFamily="34" charset="0"/>
              <a:buChar char="•"/>
              <a:defRPr/>
            </a:pPr>
            <a:r>
              <a:rPr lang="en-US" b="1" dirty="0" smtClean="0">
                <a:latin typeface="Arial" panose="020B0604020202020204" pitchFamily="34" charset="0"/>
                <a:cs typeface="Arial" panose="020B0604020202020204" pitchFamily="34" charset="0"/>
              </a:rPr>
              <a:t>Stability: </a:t>
            </a:r>
            <a:r>
              <a:rPr lang="en-US" dirty="0" smtClean="0">
                <a:latin typeface="Arial" panose="020B0604020202020204" pitchFamily="34" charset="0"/>
                <a:cs typeface="Arial" panose="020B0604020202020204" pitchFamily="34" charset="0"/>
              </a:rPr>
              <a:t>The network should be stable under all load conditions, in the sense that the delivered traffic should be a monotonically non-decreasing function of the total offered traffic.</a:t>
            </a:r>
          </a:p>
          <a:p>
            <a:pPr marL="162175" indent="-162175">
              <a:buFont typeface="Arial" pitchFamily="34" charset="0"/>
              <a:buChar char="•"/>
              <a:defRPr/>
            </a:pPr>
            <a:r>
              <a:rPr lang="en-US" b="1" dirty="0" smtClean="0">
                <a:latin typeface="Arial" panose="020B0604020202020204" pitchFamily="34" charset="0"/>
                <a:cs typeface="Arial" panose="020B0604020202020204" pitchFamily="34" charset="0"/>
              </a:rPr>
              <a:t>Maintainability: </a:t>
            </a:r>
            <a:r>
              <a:rPr lang="en-US" dirty="0" smtClean="0">
                <a:latin typeface="Arial" panose="020B0604020202020204" pitchFamily="34" charset="0"/>
                <a:cs typeface="Arial" panose="020B0604020202020204" pitchFamily="34" charset="0"/>
              </a:rPr>
              <a:t>The Ethernet design should allow for network maintenance, operation, and planning.</a:t>
            </a:r>
          </a:p>
          <a:p>
            <a:pPr marL="162175" indent="-162175">
              <a:buFont typeface="Arial" pitchFamily="34" charset="0"/>
              <a:buChar char="•"/>
              <a:defRPr/>
            </a:pPr>
            <a:r>
              <a:rPr lang="en-US" b="1" dirty="0" smtClean="0">
                <a:latin typeface="Arial" panose="020B0604020202020204" pitchFamily="34" charset="0"/>
                <a:cs typeface="Arial" panose="020B0604020202020204" pitchFamily="34" charset="0"/>
              </a:rPr>
              <a:t>Layered Architecture: </a:t>
            </a:r>
            <a:r>
              <a:rPr lang="en-US" dirty="0" smtClean="0">
                <a:latin typeface="Arial" panose="020B0604020202020204" pitchFamily="34" charset="0"/>
                <a:cs typeface="Arial" panose="020B0604020202020204" pitchFamily="34" charset="0"/>
              </a:rPr>
              <a:t>The Ethernet design should be specified in layered terms to separate the logical aspects of the data link protocol from the physical details of the communication medium.</a:t>
            </a:r>
            <a:endParaRPr lang="en-US" sz="1000" dirty="0">
              <a:latin typeface="Arial" panose="020B0604020202020204" pitchFamily="34" charset="0"/>
              <a:cs typeface="Arial" panose="020B0604020202020204" pitchFamily="34" charset="0"/>
            </a:endParaRPr>
          </a:p>
          <a:p>
            <a:pPr>
              <a:defRPr/>
            </a:pPr>
            <a:endParaRPr lang="en-US" sz="1000" b="1" dirty="0">
              <a:latin typeface="Arial" panose="020B0604020202020204" pitchFamily="34" charset="0"/>
              <a:cs typeface="Arial" panose="020B0604020202020204" pitchFamily="34" charset="0"/>
            </a:endParaRPr>
          </a:p>
          <a:p>
            <a:pPr>
              <a:defRPr/>
            </a:pPr>
            <a:r>
              <a:rPr lang="en-US" sz="1000" b="1" dirty="0">
                <a:latin typeface="Arial" panose="020B0604020202020204" pitchFamily="34" charset="0"/>
                <a:cs typeface="Arial" panose="020B0604020202020204" pitchFamily="34" charset="0"/>
              </a:rPr>
              <a:t>Some Intel achievements include:</a:t>
            </a:r>
          </a:p>
          <a:p>
            <a:pPr marL="162175" indent="-162175">
              <a:buFont typeface="Arial" pitchFamily="34" charset="0"/>
              <a:buChar char="•"/>
              <a:defRPr/>
            </a:pPr>
            <a:r>
              <a:rPr lang="en-US" sz="1000" dirty="0">
                <a:latin typeface="Arial" panose="020B0604020202020204" pitchFamily="34" charset="0"/>
                <a:cs typeface="Arial" panose="020B0604020202020204" pitchFamily="34" charset="0"/>
              </a:rPr>
              <a:t>Intel ships world’s first high-volume 10Mbps Si in </a:t>
            </a:r>
            <a:r>
              <a:rPr lang="en-US" sz="1000" b="1" dirty="0">
                <a:latin typeface="Arial" panose="020B0604020202020204" pitchFamily="34" charset="0"/>
                <a:cs typeface="Arial" panose="020B0604020202020204" pitchFamily="34" charset="0"/>
              </a:rPr>
              <a:t>1982</a:t>
            </a:r>
          </a:p>
          <a:p>
            <a:pPr marL="162175" indent="-162175">
              <a:buFont typeface="Arial" pitchFamily="34" charset="0"/>
              <a:buChar char="•"/>
              <a:defRPr/>
            </a:pPr>
            <a:r>
              <a:rPr lang="en-US" sz="1000" dirty="0">
                <a:latin typeface="Arial" panose="020B0604020202020204" pitchFamily="34" charset="0"/>
                <a:cs typeface="Arial" panose="020B0604020202020204" pitchFamily="34" charset="0"/>
              </a:rPr>
              <a:t>The world's first 10/100 Mbps network interface card (NIC) in </a:t>
            </a:r>
            <a:r>
              <a:rPr lang="en-US" sz="1000" b="1" dirty="0">
                <a:latin typeface="Arial" panose="020B0604020202020204" pitchFamily="34" charset="0"/>
                <a:cs typeface="Arial" panose="020B0604020202020204" pitchFamily="34" charset="0"/>
              </a:rPr>
              <a:t>1994</a:t>
            </a:r>
            <a:r>
              <a:rPr lang="en-US" sz="1000" dirty="0">
                <a:latin typeface="Arial" panose="020B0604020202020204" pitchFamily="34" charset="0"/>
                <a:cs typeface="Arial" panose="020B0604020202020204" pitchFamily="34" charset="0"/>
              </a:rPr>
              <a:t>.</a:t>
            </a:r>
          </a:p>
          <a:p>
            <a:pPr marL="162175" indent="-162175">
              <a:buFont typeface="Arial" pitchFamily="34" charset="0"/>
              <a:buChar char="•"/>
              <a:defRPr/>
            </a:pPr>
            <a:r>
              <a:rPr lang="en-US" sz="1000" dirty="0">
                <a:latin typeface="Arial" panose="020B0604020202020204" pitchFamily="34" charset="0"/>
                <a:cs typeface="Arial" panose="020B0604020202020204" pitchFamily="34" charset="0"/>
              </a:rPr>
              <a:t>The first single-chip 10/100 Mbps controller in </a:t>
            </a:r>
            <a:r>
              <a:rPr lang="en-US" sz="1000" b="1" dirty="0">
                <a:latin typeface="Arial" panose="020B0604020202020204" pitchFamily="34" charset="0"/>
                <a:cs typeface="Arial" panose="020B0604020202020204" pitchFamily="34" charset="0"/>
              </a:rPr>
              <a:t>1997</a:t>
            </a:r>
            <a:r>
              <a:rPr lang="en-US" sz="1000" dirty="0">
                <a:latin typeface="Arial" panose="020B0604020202020204" pitchFamily="34" charset="0"/>
                <a:cs typeface="Arial" panose="020B0604020202020204" pitchFamily="34" charset="0"/>
              </a:rPr>
              <a:t>.</a:t>
            </a:r>
          </a:p>
          <a:p>
            <a:pPr marL="162175" indent="-162175">
              <a:buFont typeface="Arial" pitchFamily="34" charset="0"/>
              <a:buChar char="•"/>
              <a:defRPr/>
            </a:pPr>
            <a:r>
              <a:rPr lang="en-US" sz="1000" dirty="0">
                <a:latin typeface="Arial" panose="020B0604020202020204" pitchFamily="34" charset="0"/>
                <a:cs typeface="Arial" panose="020B0604020202020204" pitchFamily="34" charset="0"/>
              </a:rPr>
              <a:t>The first single-chip 10/100/1000 Mbps controller in </a:t>
            </a:r>
            <a:r>
              <a:rPr lang="en-US" sz="1000" b="1" dirty="0">
                <a:latin typeface="Arial" panose="020B0604020202020204" pitchFamily="34" charset="0"/>
                <a:cs typeface="Arial" panose="020B0604020202020204" pitchFamily="34" charset="0"/>
              </a:rPr>
              <a:t>2001</a:t>
            </a:r>
            <a:r>
              <a:rPr lang="en-US" sz="1000" dirty="0">
                <a:latin typeface="Arial" panose="020B0604020202020204" pitchFamily="34" charset="0"/>
                <a:cs typeface="Arial" panose="020B0604020202020204" pitchFamily="34" charset="0"/>
              </a:rPr>
              <a:t>.</a:t>
            </a:r>
          </a:p>
          <a:p>
            <a:pPr marL="162175" indent="-162175">
              <a:buFont typeface="Arial" pitchFamily="34" charset="0"/>
              <a:buChar char="•"/>
              <a:defRPr/>
            </a:pPr>
            <a:r>
              <a:rPr lang="en-US" sz="1000" dirty="0">
                <a:latin typeface="Arial" panose="020B0604020202020204" pitchFamily="34" charset="0"/>
                <a:cs typeface="Arial" panose="020B0604020202020204" pitchFamily="34" charset="0"/>
              </a:rPr>
              <a:t>In </a:t>
            </a:r>
            <a:r>
              <a:rPr lang="en-US" sz="1000" b="1" dirty="0">
                <a:latin typeface="Arial" panose="020B0604020202020204" pitchFamily="34" charset="0"/>
                <a:cs typeface="Arial" panose="020B0604020202020204" pitchFamily="34" charset="0"/>
              </a:rPr>
              <a:t>2002</a:t>
            </a:r>
            <a:r>
              <a:rPr lang="en-US" sz="1000" dirty="0">
                <a:latin typeface="Arial" panose="020B0604020202020204" pitchFamily="34" charset="0"/>
                <a:cs typeface="Arial" panose="020B0604020202020204" pitchFamily="34" charset="0"/>
              </a:rPr>
              <a:t>, Intel shipped the first XPAK Multimode Optical Transceiver delivering 10-Gigabit Ethernet and</a:t>
            </a:r>
          </a:p>
          <a:p>
            <a:pPr marL="162175" indent="-162175">
              <a:buFont typeface="Arial" pitchFamily="34" charset="0"/>
              <a:buChar char="•"/>
              <a:defRPr/>
            </a:pPr>
            <a:r>
              <a:rPr lang="en-US" sz="1000" dirty="0">
                <a:latin typeface="Arial" panose="020B0604020202020204" pitchFamily="34" charset="0"/>
                <a:cs typeface="Arial" panose="020B0604020202020204" pitchFamily="34" charset="0"/>
              </a:rPr>
              <a:t>10-Gigabit Fibre Channel transport for storage systems at half the cost, a third less power consumption and a third of the size of earlier solutions. The world's first 10 Gigabit Ethernet NIC in </a:t>
            </a:r>
            <a:r>
              <a:rPr lang="en-US" sz="1000" b="1" dirty="0">
                <a:latin typeface="Arial" panose="020B0604020202020204" pitchFamily="34" charset="0"/>
                <a:cs typeface="Arial" panose="020B0604020202020204" pitchFamily="34" charset="0"/>
              </a:rPr>
              <a:t>2003</a:t>
            </a:r>
            <a:r>
              <a:rPr lang="en-US" sz="1000" dirty="0">
                <a:latin typeface="Arial" panose="020B0604020202020204" pitchFamily="34" charset="0"/>
                <a:cs typeface="Arial" panose="020B0604020202020204" pitchFamily="34" charset="0"/>
              </a:rPr>
              <a:t>.</a:t>
            </a:r>
          </a:p>
          <a:p>
            <a:pPr marL="162175" indent="-162175">
              <a:buFont typeface="Arial" pitchFamily="34" charset="0"/>
              <a:buChar char="•"/>
              <a:defRPr/>
            </a:pPr>
            <a:r>
              <a:rPr lang="en-US" sz="1000" dirty="0">
                <a:latin typeface="Arial" panose="020B0604020202020204" pitchFamily="34" charset="0"/>
                <a:cs typeface="Arial" panose="020B0604020202020204" pitchFamily="34" charset="0"/>
              </a:rPr>
              <a:t>In </a:t>
            </a:r>
            <a:r>
              <a:rPr lang="en-US" sz="1000" b="1" dirty="0">
                <a:latin typeface="Arial" panose="020B0604020202020204" pitchFamily="34" charset="0"/>
                <a:cs typeface="Arial" panose="020B0604020202020204" pitchFamily="34" charset="0"/>
              </a:rPr>
              <a:t>2006</a:t>
            </a:r>
            <a:r>
              <a:rPr lang="en-US" sz="1000" dirty="0">
                <a:latin typeface="Arial" panose="020B0604020202020204" pitchFamily="34" charset="0"/>
                <a:cs typeface="Arial" panose="020B0604020202020204" pitchFamily="34" charset="0"/>
              </a:rPr>
              <a:t>, Intel introduced the first low-profile quad-port Ethernet network interface card (NIC). By incorporating four Gigabit Ethernet connections in a low-profile PCI Express slot, it improved server throughput and rack density at the same </a:t>
            </a:r>
            <a:r>
              <a:rPr lang="en-US" sz="1000" dirty="0" smtClean="0">
                <a:latin typeface="Arial" panose="020B0604020202020204" pitchFamily="34" charset="0"/>
                <a:cs typeface="Arial" panose="020B0604020202020204" pitchFamily="34" charset="0"/>
              </a:rPr>
              <a:t>time.</a:t>
            </a:r>
          </a:p>
          <a:p>
            <a:pPr marL="162175" indent="-162175">
              <a:buFont typeface="Arial" pitchFamily="34" charset="0"/>
              <a:buChar char="•"/>
              <a:defRPr/>
            </a:pPr>
            <a:r>
              <a:rPr lang="en-US" sz="1000" dirty="0" smtClean="0">
                <a:latin typeface="Arial" panose="020B0604020202020204" pitchFamily="34" charset="0"/>
                <a:cs typeface="Arial" panose="020B0604020202020204" pitchFamily="34" charset="0"/>
              </a:rPr>
              <a:t>I</a:t>
            </a:r>
            <a:r>
              <a:rPr lang="en-US" sz="1800" dirty="0" smtClean="0">
                <a:latin typeface="Arial" panose="020B0604020202020204" pitchFamily="34" charset="0"/>
                <a:cs typeface="Arial" panose="020B0604020202020204" pitchFamily="34" charset="0"/>
              </a:rPr>
              <a:t>ndustry firsts from the switch products.  They include:</a:t>
            </a:r>
          </a:p>
          <a:p>
            <a:pPr lvl="1">
              <a:defRPr/>
            </a:pPr>
            <a:r>
              <a:rPr lang="en-US" sz="1800" dirty="0" smtClean="0">
                <a:latin typeface="Arial" panose="020B0604020202020204" pitchFamily="34" charset="0"/>
                <a:cs typeface="Arial" panose="020B0604020202020204" pitchFamily="34" charset="0"/>
              </a:rPr>
              <a:t>2006:  Industry's lowest latency Ethernet L2 switch (250ns)</a:t>
            </a:r>
          </a:p>
          <a:p>
            <a:pPr lvl="1">
              <a:defRPr/>
            </a:pPr>
            <a:r>
              <a:rPr lang="en-US" sz="1800" dirty="0" smtClean="0">
                <a:latin typeface="Arial" panose="020B0604020202020204" pitchFamily="34" charset="0"/>
                <a:cs typeface="Arial" panose="020B0604020202020204" pitchFamily="34" charset="0"/>
              </a:rPr>
              <a:t>2008:  Industry's lowest latency Ethernet L3+ router (300ns)</a:t>
            </a:r>
            <a:endParaRPr lang="en-US" sz="1000" dirty="0">
              <a:latin typeface="Arial" panose="020B0604020202020204" pitchFamily="34" charset="0"/>
              <a:cs typeface="Arial" panose="020B0604020202020204" pitchFamily="34" charset="0"/>
            </a:endParaRPr>
          </a:p>
          <a:p>
            <a:pPr marL="162175" indent="-162175">
              <a:buFont typeface="Arial" pitchFamily="34" charset="0"/>
              <a:buChar char="•"/>
              <a:defRPr/>
            </a:pPr>
            <a:r>
              <a:rPr lang="en-US" sz="1000" dirty="0">
                <a:latin typeface="Arial" panose="020B0604020202020204" pitchFamily="34" charset="0"/>
                <a:cs typeface="Arial" panose="020B0604020202020204" pitchFamily="34" charset="0"/>
              </a:rPr>
              <a:t>In </a:t>
            </a:r>
            <a:r>
              <a:rPr lang="en-US" sz="1000" b="1" dirty="0">
                <a:latin typeface="Arial" panose="020B0604020202020204" pitchFamily="34" charset="0"/>
                <a:cs typeface="Arial" panose="020B0604020202020204" pitchFamily="34" charset="0"/>
              </a:rPr>
              <a:t>2007</a:t>
            </a:r>
            <a:r>
              <a:rPr lang="en-US" sz="1000" dirty="0">
                <a:latin typeface="Arial" panose="020B0604020202020204" pitchFamily="34" charset="0"/>
                <a:cs typeface="Arial" panose="020B0604020202020204" pitchFamily="34" charset="0"/>
              </a:rPr>
              <a:t>, Intel released first "initiator" source code to enable Linux implementations of Fibre Channel over Ethernet (FCoE). By allowing fiber channel SAN traffic to run over Gigabit Ethernet networks, FCoE enables consolidation of storage area network (SAN) and LAN traffic, simplifying network infrastructure in datacenters.</a:t>
            </a:r>
          </a:p>
          <a:p>
            <a:pPr marL="162175" indent="-162175">
              <a:buFont typeface="Arial" pitchFamily="34" charset="0"/>
              <a:buChar char="•"/>
              <a:defRPr/>
            </a:pPr>
            <a:r>
              <a:rPr lang="en-US" dirty="0" smtClean="0">
                <a:latin typeface="Arial" panose="020B0604020202020204" pitchFamily="34" charset="0"/>
                <a:cs typeface="Arial" panose="020B0604020202020204" pitchFamily="34" charset="0"/>
              </a:rPr>
              <a:t>Intel Introduces 1st Intel® Ethernet Converged Network Adapter in </a:t>
            </a:r>
            <a:r>
              <a:rPr lang="en-US" b="1" dirty="0" smtClean="0">
                <a:latin typeface="Arial" panose="020B0604020202020204" pitchFamily="34" charset="0"/>
                <a:cs typeface="Arial" panose="020B0604020202020204" pitchFamily="34" charset="0"/>
              </a:rPr>
              <a:t>2011</a:t>
            </a:r>
          </a:p>
          <a:p>
            <a:pPr marL="162175" indent="-162175">
              <a:buFont typeface="Arial" pitchFamily="34" charset="0"/>
              <a:buChar char="•"/>
              <a:defRPr/>
            </a:pPr>
            <a:r>
              <a:rPr lang="en-US" dirty="0" smtClean="0">
                <a:latin typeface="Arial" panose="020B0604020202020204" pitchFamily="34" charset="0"/>
                <a:cs typeface="Arial" panose="020B0604020202020204" pitchFamily="34" charset="0"/>
              </a:rPr>
              <a:t>Intel ships world’s 1st  Single chip 10GBASE-T CNA in </a:t>
            </a:r>
            <a:r>
              <a:rPr lang="en-US" b="1" dirty="0" smtClean="0">
                <a:latin typeface="Arial" panose="020B0604020202020204" pitchFamily="34" charset="0"/>
                <a:cs typeface="Arial" panose="020B0604020202020204" pitchFamily="34" charset="0"/>
              </a:rPr>
              <a:t>2012</a:t>
            </a:r>
          </a:p>
          <a:p>
            <a:pPr marL="162175" indent="-162175">
              <a:buFont typeface="Arial" pitchFamily="34" charset="0"/>
              <a:buChar char="•"/>
              <a:defRPr/>
            </a:pPr>
            <a:r>
              <a:rPr lang="en-US" dirty="0" smtClean="0">
                <a:latin typeface="Arial" panose="020B0604020202020204" pitchFamily="34" charset="0"/>
                <a:cs typeface="Arial" panose="020B0604020202020204" pitchFamily="34" charset="0"/>
              </a:rPr>
              <a:t>Intel Introduces 1st 40GbE SDN Switch Reference Design in </a:t>
            </a:r>
            <a:r>
              <a:rPr lang="en-US" b="1" dirty="0" smtClean="0">
                <a:latin typeface="Arial" panose="020B0604020202020204" pitchFamily="34" charset="0"/>
                <a:cs typeface="Arial" panose="020B0604020202020204" pitchFamily="34" charset="0"/>
              </a:rPr>
              <a:t>2012</a:t>
            </a:r>
          </a:p>
          <a:p>
            <a:pPr marL="162175" indent="-162175">
              <a:buFont typeface="Arial" pitchFamily="34" charset="0"/>
              <a:buChar char="•"/>
              <a:defRPr/>
            </a:pPr>
            <a:endParaRPr lang="en-US" b="1" dirty="0" smtClean="0">
              <a:latin typeface="Arial" panose="020B0604020202020204" pitchFamily="34" charset="0"/>
              <a:cs typeface="Arial" panose="020B0604020202020204" pitchFamily="34" charset="0"/>
            </a:endParaRPr>
          </a:p>
          <a:p>
            <a:pPr marL="162175" indent="-162175">
              <a:buFont typeface="Arial" pitchFamily="34" charset="0"/>
              <a:buChar char="•"/>
              <a:defRPr/>
            </a:pPr>
            <a:endParaRPr lang="en-US" dirty="0" smtClean="0">
              <a:latin typeface="Arial" panose="020B0604020202020204" pitchFamily="34" charset="0"/>
              <a:cs typeface="Arial" panose="020B0604020202020204" pitchFamily="34" charset="0"/>
            </a:endParaRPr>
          </a:p>
          <a:p>
            <a:pPr>
              <a:defRPr/>
            </a:pPr>
            <a:endParaRPr lang="en-US" sz="1100" b="1" dirty="0">
              <a:latin typeface="Arial" panose="020B0604020202020204" pitchFamily="34" charset="0"/>
              <a:cs typeface="Arial" panose="020B0604020202020204" pitchFamily="34" charset="0"/>
            </a:endParaRPr>
          </a:p>
          <a:p>
            <a:pPr>
              <a:defRPr/>
            </a:pPr>
            <a:endParaRPr lang="en-US" dirty="0" smtClean="0">
              <a:latin typeface="Arial" panose="020B060402020202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eo Sans Intel" panose="020B0504020202020204" pitchFamily="34" charset="0"/>
                <a:cs typeface="Arial" panose="020B0604020202020204" pitchFamily="34" charset="0"/>
              </a:defRPr>
            </a:lvl1pPr>
            <a:lvl2pPr marL="742950" indent="-285750">
              <a:defRPr>
                <a:solidFill>
                  <a:schemeClr val="tx1"/>
                </a:solidFill>
                <a:latin typeface="Neo Sans Intel" panose="020B0504020202020204" pitchFamily="34" charset="0"/>
                <a:cs typeface="Arial" panose="020B0604020202020204" pitchFamily="34" charset="0"/>
              </a:defRPr>
            </a:lvl2pPr>
            <a:lvl3pPr marL="1143000" indent="-228600">
              <a:defRPr>
                <a:solidFill>
                  <a:schemeClr val="tx1"/>
                </a:solidFill>
                <a:latin typeface="Neo Sans Intel" panose="020B0504020202020204" pitchFamily="34" charset="0"/>
                <a:cs typeface="Arial" panose="020B0604020202020204" pitchFamily="34" charset="0"/>
              </a:defRPr>
            </a:lvl3pPr>
            <a:lvl4pPr marL="1600200" indent="-228600">
              <a:defRPr>
                <a:solidFill>
                  <a:schemeClr val="tx1"/>
                </a:solidFill>
                <a:latin typeface="Neo Sans Intel" panose="020B0504020202020204" pitchFamily="34" charset="0"/>
                <a:cs typeface="Arial" panose="020B0604020202020204" pitchFamily="34" charset="0"/>
              </a:defRPr>
            </a:lvl4pPr>
            <a:lvl5pPr marL="2057400" indent="-228600">
              <a:defRPr>
                <a:solidFill>
                  <a:schemeClr val="tx1"/>
                </a:solidFill>
                <a:latin typeface="Neo Sans Intel" panose="020B05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Neo Sans Intel" panose="020B05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Neo Sans Intel" panose="020B05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Neo Sans Intel" panose="020B05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Neo Sans Intel" panose="020B0504020202020204" pitchFamily="34" charset="0"/>
                <a:cs typeface="Arial" panose="020B0604020202020204" pitchFamily="34" charset="0"/>
              </a:defRPr>
            </a:lvl9pPr>
          </a:lstStyle>
          <a:p>
            <a:fld id="{B6C3AFF5-E00F-473E-B5B8-9C634BA49C93}" type="slidenum">
              <a:rPr lang="en-US">
                <a:latin typeface="Intel Clear" panose="020B0604020203020204" pitchFamily="34" charset="0"/>
              </a:rPr>
              <a:pPr/>
              <a:t>8</a:t>
            </a:fld>
            <a:endParaRPr lang="en-US" dirty="0">
              <a:latin typeface="Intel Clear" panose="020B0604020203020204" pitchFamily="34" charset="0"/>
            </a:endParaRPr>
          </a:p>
        </p:txBody>
      </p:sp>
    </p:spTree>
    <p:extLst>
      <p:ext uri="{BB962C8B-B14F-4D97-AF65-F5344CB8AC3E}">
        <p14:creationId xmlns:p14="http://schemas.microsoft.com/office/powerpoint/2010/main" val="2540334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P3700 Data Sheet: Performance measured using </a:t>
            </a:r>
            <a:r>
              <a:rPr lang="en-US" dirty="0" err="1"/>
              <a:t>Iometer</a:t>
            </a:r>
            <a:r>
              <a:rPr lang="en-US" dirty="0"/>
              <a:t>* with 128 KB (131,072 bytes) of transfer size with Queue Depth 128. Power mode set at 25W. </a:t>
            </a:r>
          </a:p>
          <a:p>
            <a:pPr defTabSz="914318">
              <a:defRPr/>
            </a:pPr>
            <a:r>
              <a:rPr lang="en-US" dirty="0"/>
              <a:t>Sequential Read (up to) 2,800MB/s</a:t>
            </a:r>
          </a:p>
          <a:p>
            <a:pPr defTabSz="914318">
              <a:defRPr/>
            </a:pPr>
            <a:endParaRPr lang="en-US" dirty="0"/>
          </a:p>
          <a:p>
            <a:pPr defTabSz="914318">
              <a:defRPr/>
            </a:pPr>
            <a:r>
              <a:rPr lang="en-US" dirty="0"/>
              <a:t>S3500 Data Sheet: Performance measured using </a:t>
            </a:r>
            <a:r>
              <a:rPr lang="en-US" dirty="0" err="1"/>
              <a:t>Iometer</a:t>
            </a:r>
            <a:r>
              <a:rPr lang="en-US" dirty="0"/>
              <a:t>* with 128 KB (131,072 bytes) of transfer size with Queue Depth 32. </a:t>
            </a:r>
          </a:p>
          <a:p>
            <a:pPr defTabSz="914318">
              <a:defRPr/>
            </a:pPr>
            <a:r>
              <a:rPr lang="en-US" dirty="0"/>
              <a:t>Sequential Read (SATA 6Gb/s) 500MB/s</a:t>
            </a:r>
          </a:p>
          <a:p>
            <a:pPr defTabSz="914318">
              <a:defRPr/>
            </a:pPr>
            <a:endParaRPr lang="en-US" dirty="0"/>
          </a:p>
          <a:p>
            <a:pPr defTabSz="914318">
              <a:defRPr/>
            </a:pPr>
            <a:r>
              <a:rPr lang="en-US" dirty="0"/>
              <a:t>Need SAS Test Details: </a:t>
            </a:r>
          </a:p>
          <a:p>
            <a:pPr defTabSz="914318">
              <a:defRPr/>
            </a:pPr>
            <a:r>
              <a:rPr lang="en-US" dirty="0"/>
              <a:t>Estimated Sequential Read (SAS) 108MB/s</a:t>
            </a:r>
          </a:p>
          <a:p>
            <a:pPr defTabSz="914318">
              <a:defRPr/>
            </a:pPr>
            <a:endParaRPr lang="en-US" dirty="0"/>
          </a:p>
          <a:p>
            <a:pPr defTabSz="914318">
              <a:defRPr/>
            </a:pPr>
            <a:endParaRPr lang="en-US" dirty="0"/>
          </a:p>
          <a:p>
            <a:pPr defTabSz="914318">
              <a:defRPr/>
            </a:pPr>
            <a:r>
              <a:rPr lang="en-US" dirty="0"/>
              <a:t>	</a:t>
            </a:r>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263236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52" eaLnBrk="1" fontAlgn="auto" hangingPunct="1">
              <a:spcBef>
                <a:spcPts val="0"/>
              </a:spcBef>
              <a:spcAft>
                <a:spcPts val="0"/>
              </a:spcAft>
              <a:defRPr/>
            </a:pPr>
            <a:r>
              <a:rPr lang="en-US" sz="1000" dirty="0">
                <a:solidFill>
                  <a:prstClr val="black"/>
                </a:solidFill>
              </a:rPr>
              <a:t>KEY POINT:  These emerging usages open up a gap in today’s memory-storage hierarchy.  </a:t>
            </a:r>
          </a:p>
          <a:p>
            <a:pPr defTabSz="948352" eaLnBrk="1" fontAlgn="auto" hangingPunct="1">
              <a:spcBef>
                <a:spcPts val="0"/>
              </a:spcBef>
              <a:spcAft>
                <a:spcPts val="0"/>
              </a:spcAft>
              <a:defRPr/>
            </a:pPr>
            <a:endParaRPr lang="en-US" sz="1000" dirty="0">
              <a:solidFill>
                <a:prstClr val="black"/>
              </a:solidFill>
            </a:endParaRPr>
          </a:p>
          <a:p>
            <a:pPr defTabSz="948352" eaLnBrk="1" fontAlgn="auto" hangingPunct="1">
              <a:spcBef>
                <a:spcPts val="0"/>
              </a:spcBef>
              <a:spcAft>
                <a:spcPts val="0"/>
              </a:spcAft>
              <a:defRPr/>
            </a:pPr>
            <a:r>
              <a:rPr lang="en-US" sz="1000" dirty="0">
                <a:solidFill>
                  <a:prstClr val="black"/>
                </a:solidFill>
              </a:rPr>
              <a:t>DDR is expensive, and technology limitations in its design will prevent it from moving down to fill the gap at a price most customers would pay.  It also lacks resilience through a power cycle.</a:t>
            </a:r>
          </a:p>
          <a:p>
            <a:pPr defTabSz="948352" eaLnBrk="1" fontAlgn="auto" hangingPunct="1">
              <a:spcBef>
                <a:spcPts val="0"/>
              </a:spcBef>
              <a:spcAft>
                <a:spcPts val="0"/>
              </a:spcAft>
              <a:defRPr/>
            </a:pPr>
            <a:endParaRPr lang="en-US" sz="1000" dirty="0">
              <a:solidFill>
                <a:prstClr val="black"/>
              </a:solidFill>
            </a:endParaRPr>
          </a:p>
          <a:p>
            <a:pPr defTabSz="948352" eaLnBrk="1" fontAlgn="auto" hangingPunct="1">
              <a:spcBef>
                <a:spcPts val="0"/>
              </a:spcBef>
              <a:spcAft>
                <a:spcPts val="0"/>
              </a:spcAft>
              <a:defRPr/>
            </a:pPr>
            <a:r>
              <a:rPr lang="en-US" sz="1000" dirty="0">
                <a:solidFill>
                  <a:prstClr val="black"/>
                </a:solidFill>
              </a:rPr>
              <a:t>Sound bite:  “A typical server today is configured with 128 GB of DDR which costs $1000.  To configure a server with 2TB of DDR would cost $16,000!”</a:t>
            </a:r>
          </a:p>
          <a:p>
            <a:pPr defTabSz="948352" eaLnBrk="1" fontAlgn="auto" hangingPunct="1">
              <a:spcBef>
                <a:spcPts val="0"/>
              </a:spcBef>
              <a:spcAft>
                <a:spcPts val="0"/>
              </a:spcAft>
              <a:defRPr/>
            </a:pPr>
            <a:endParaRPr lang="en-US" sz="1000" dirty="0">
              <a:solidFill>
                <a:prstClr val="black"/>
              </a:solidFill>
            </a:endParaRPr>
          </a:p>
          <a:p>
            <a:pPr defTabSz="948352" eaLnBrk="1" fontAlgn="auto" hangingPunct="1">
              <a:spcBef>
                <a:spcPts val="0"/>
              </a:spcBef>
              <a:spcAft>
                <a:spcPts val="0"/>
              </a:spcAft>
              <a:defRPr/>
            </a:pPr>
            <a:r>
              <a:rPr lang="en-US" sz="1000" dirty="0">
                <a:solidFill>
                  <a:prstClr val="black"/>
                </a:solidFill>
              </a:rPr>
              <a:t>NAND, the NVM technology in today’s SSDs, can’t fill the gap, either.  Latencies are too long and performance to low to satisfy the requirements of all three usage models.  Even in a DIMM form factor, NAND does not have sufficient performance and too much latency.</a:t>
            </a:r>
          </a:p>
          <a:p>
            <a:pPr defTabSz="948352" eaLnBrk="1" fontAlgn="auto" hangingPunct="1">
              <a:spcBef>
                <a:spcPts val="0"/>
              </a:spcBef>
              <a:spcAft>
                <a:spcPts val="0"/>
              </a:spcAft>
              <a:defRPr/>
            </a:pPr>
            <a:endParaRPr lang="en-US" sz="1000" dirty="0">
              <a:solidFill>
                <a:prstClr val="black"/>
              </a:solidFill>
            </a:endParaRPr>
          </a:p>
          <a:p>
            <a:pPr defTabSz="948352" eaLnBrk="1" fontAlgn="auto" hangingPunct="1">
              <a:spcBef>
                <a:spcPts val="0"/>
              </a:spcBef>
              <a:spcAft>
                <a:spcPts val="0"/>
              </a:spcAft>
              <a:defRPr/>
            </a:pPr>
            <a:r>
              <a:rPr lang="en-US" sz="1000" dirty="0">
                <a:solidFill>
                  <a:prstClr val="black"/>
                </a:solidFill>
              </a:rPr>
              <a:t>Sound bite:  DDR4 averages about ~100 nanosecond latency.  Today’s NAND SSD has latency ~70 microseconds.  Also, SSDs are block devices.  They require data to be constructed into blocks (e.g. 4KB, rather than 64B cache lines) before it can be read or written.  What happens if only a few cache lines within the block are needed, you are wasting time transferring data you do not care.  NAND is not a substitute for DDR.</a:t>
            </a:r>
          </a:p>
          <a:p>
            <a:pPr defTabSz="914251">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217342C-8373-4345-8086-0F065B35EED3}" type="slidenum">
              <a:rPr lang="en-US" smtClean="0"/>
              <a:pPr/>
              <a:t>10</a:t>
            </a:fld>
            <a:endParaRPr lang="en-US" dirty="0"/>
          </a:p>
        </p:txBody>
      </p:sp>
    </p:spTree>
    <p:extLst>
      <p:ext uri="{BB962C8B-B14F-4D97-AF65-F5344CB8AC3E}">
        <p14:creationId xmlns:p14="http://schemas.microsoft.com/office/powerpoint/2010/main" val="2905001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tiff"/><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g"/><Relationship Id="rId1" Type="http://schemas.openxmlformats.org/officeDocument/2006/relationships/slideMaster" Target="../slideMasters/slideMaster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val="0"/>
              </a:ext>
            </a:extLst>
          </a:blip>
          <a:srcRect r="24944" b="25013"/>
          <a:stretch/>
        </p:blipFill>
        <p:spPr>
          <a:xfrm>
            <a:off x="-1" y="1"/>
            <a:ext cx="12201167" cy="6856855"/>
          </a:xfrm>
          <a:prstGeom prst="rect">
            <a:avLst/>
          </a:prstGeom>
        </p:spPr>
      </p:pic>
      <p:sp>
        <p:nvSpPr>
          <p:cNvPr id="20" name="Title 1"/>
          <p:cNvSpPr>
            <a:spLocks noGrp="1"/>
          </p:cNvSpPr>
          <p:nvPr>
            <p:ph type="ctrTitle" hasCustomPrompt="1"/>
          </p:nvPr>
        </p:nvSpPr>
        <p:spPr>
          <a:xfrm>
            <a:off x="462846" y="2596454"/>
            <a:ext cx="11257205" cy="1071063"/>
          </a:xfrm>
        </p:spPr>
        <p:txBody>
          <a:bodyPr wrap="square" anchor="t" anchorCtr="0">
            <a:spAutoFit/>
          </a:bodyPr>
          <a:lstStyle>
            <a:lvl1pPr algn="l">
              <a:lnSpc>
                <a:spcPct val="70000"/>
              </a:lnSpc>
              <a:defRPr sz="8800" b="0">
                <a:solidFill>
                  <a:schemeClr val="tx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smtClean="0"/>
              <a:t>Click to edit title</a:t>
            </a:r>
            <a:endParaRPr lang="en-US" dirty="0"/>
          </a:p>
        </p:txBody>
      </p:sp>
      <p:sp>
        <p:nvSpPr>
          <p:cNvPr id="21" name="Text Placeholder 8"/>
          <p:cNvSpPr>
            <a:spLocks noGrp="1"/>
          </p:cNvSpPr>
          <p:nvPr>
            <p:ph type="body" sz="quarter" idx="13" hasCustomPrompt="1"/>
          </p:nvPr>
        </p:nvSpPr>
        <p:spPr>
          <a:xfrm>
            <a:off x="462846" y="4594582"/>
            <a:ext cx="11257205" cy="420564"/>
          </a:xfrm>
        </p:spPr>
        <p:txBody>
          <a:bodyPr wrap="square">
            <a:spAutoFit/>
          </a:bodyPr>
          <a:lstStyle>
            <a:lvl1pPr marL="0" indent="0" algn="l">
              <a:spcBef>
                <a:spcPts val="0"/>
              </a:spcBef>
              <a:buNone/>
              <a:defRPr sz="2133">
                <a:solidFill>
                  <a:schemeClr val="tx1"/>
                </a:solidFill>
                <a:latin typeface="+mn-lt"/>
              </a:defRPr>
            </a:lvl1pPr>
            <a:lvl2pPr marL="0" indent="0" algn="l">
              <a:buNone/>
              <a:defRPr sz="2400">
                <a:solidFill>
                  <a:schemeClr val="tx1"/>
                </a:solidFill>
              </a:defRPr>
            </a:lvl2pPr>
            <a:lvl3pPr marL="0" indent="0" algn="l">
              <a:buNone/>
              <a:defRPr sz="2133">
                <a:solidFill>
                  <a:schemeClr val="tx1"/>
                </a:solidFill>
              </a:defRPr>
            </a:lvl3pPr>
            <a:lvl4pPr marL="0" indent="0" algn="l">
              <a:buNone/>
              <a:defRPr sz="1867">
                <a:solidFill>
                  <a:schemeClr val="tx1"/>
                </a:solidFill>
              </a:defRPr>
            </a:lvl4pPr>
            <a:lvl5pPr marL="0" indent="0" algn="l">
              <a:buNone/>
              <a:defRPr sz="1867">
                <a:solidFill>
                  <a:schemeClr val="tx1"/>
                </a:solidFill>
              </a:defRPr>
            </a:lvl5pPr>
          </a:lstStyle>
          <a:p>
            <a:pPr lvl="0"/>
            <a:r>
              <a:rPr lang="en-US" dirty="0" smtClean="0"/>
              <a:t>Click to edit subtitle</a:t>
            </a:r>
          </a:p>
        </p:txBody>
      </p:sp>
      <p:sp>
        <p:nvSpPr>
          <p:cNvPr id="9" name="TextBox 8"/>
          <p:cNvSpPr txBox="1"/>
          <p:nvPr userDrawn="1"/>
        </p:nvSpPr>
        <p:spPr>
          <a:xfrm>
            <a:off x="471949" y="6520159"/>
            <a:ext cx="1008609" cy="215444"/>
          </a:xfrm>
          <a:prstGeom prst="rect">
            <a:avLst/>
          </a:prstGeom>
          <a:noFill/>
        </p:spPr>
        <p:txBody>
          <a:bodyPr wrap="none" rtlCol="0" anchor="ctr" anchorCtr="0">
            <a:spAutoFit/>
          </a:bodyPr>
          <a:lstStyle/>
          <a:p>
            <a:pPr defTabSz="1219170"/>
            <a:r>
              <a:rPr lang="en-US" sz="800" dirty="0" smtClean="0">
                <a:solidFill>
                  <a:srgbClr val="0071C5">
                    <a:lumMod val="40000"/>
                    <a:lumOff val="60000"/>
                  </a:srgbClr>
                </a:solidFill>
              </a:rPr>
              <a:t>Intel Confidential</a:t>
            </a:r>
            <a:endParaRPr lang="en-US" sz="800" u="sng" dirty="0" smtClean="0">
              <a:solidFill>
                <a:srgbClr val="0071C5">
                  <a:lumMod val="40000"/>
                  <a:lumOff val="60000"/>
                </a:srgbClr>
              </a:solidFill>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970393" y="548187"/>
            <a:ext cx="1423865" cy="589480"/>
          </a:xfrm>
          <a:prstGeom prst="rect">
            <a:avLst/>
          </a:prstGeom>
        </p:spPr>
      </p:pic>
    </p:spTree>
    <p:extLst>
      <p:ext uri="{BB962C8B-B14F-4D97-AF65-F5344CB8AC3E}">
        <p14:creationId xmlns:p14="http://schemas.microsoft.com/office/powerpoint/2010/main" val="32507451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lvl1pPr>
              <a:defRPr>
                <a:latin typeface="Intel Clear" panose="020B0604020203020204" pitchFamily="34" charset="0"/>
                <a:ea typeface="Intel Clear" panose="020B0604020203020204" pitchFamily="34" charset="0"/>
                <a:cs typeface="Intel Clear" panose="020B0604020203020204" pitchFamily="34" charset="0"/>
              </a:defRPr>
            </a:lvl1pPr>
          </a:lstStyle>
          <a:p>
            <a:fld id="{B165F0C3-EDE9-4662-82B5-E8320C3DC375}" type="slidenum">
              <a:rPr smtClean="0"/>
              <a:pPr/>
              <a:t>‹#›</a:t>
            </a:fld>
            <a:endParaRPr dirty="0"/>
          </a:p>
        </p:txBody>
      </p:sp>
    </p:spTree>
    <p:extLst>
      <p:ext uri="{BB962C8B-B14F-4D97-AF65-F5344CB8AC3E}">
        <p14:creationId xmlns:p14="http://schemas.microsoft.com/office/powerpoint/2010/main" val="78308296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58751"/>
            <a:ext cx="10983383" cy="889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7485" y="1201739"/>
            <a:ext cx="5389033" cy="4840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9718" y="1201739"/>
            <a:ext cx="5391149" cy="4840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11669363" y="6518314"/>
            <a:ext cx="344966" cy="246221"/>
          </a:xfrm>
          <a:prstGeom prst="rect">
            <a:avLst/>
          </a:prstGeom>
        </p:spPr>
        <p:txBody>
          <a:bodyPr wrap="none">
            <a:spAutoFit/>
          </a:bodyPr>
          <a:lstStyle/>
          <a:p>
            <a:pPr defTabSz="1219170"/>
            <a:fld id="{B165F0C3-EDE9-4662-82B5-E8320C3DC375}" type="slidenum">
              <a:rPr lang="en-US" sz="1000" smtClean="0">
                <a:solidFill>
                  <a:prstClr val="white"/>
                </a:solidFill>
              </a:rPr>
              <a:pPr defTabSz="1219170"/>
              <a:t>‹#›</a:t>
            </a:fld>
            <a:endParaRPr lang="en-US" sz="1000" dirty="0">
              <a:solidFill>
                <a:prstClr val="white"/>
              </a:solidFill>
            </a:endParaRPr>
          </a:p>
        </p:txBody>
      </p:sp>
    </p:spTree>
    <p:extLst>
      <p:ext uri="{BB962C8B-B14F-4D97-AF65-F5344CB8AC3E}">
        <p14:creationId xmlns:p14="http://schemas.microsoft.com/office/powerpoint/2010/main" val="379133970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ADA99613-7D16-4554-85A9-09FC464F2E87}" type="slidenum">
              <a:rPr/>
              <a:pPr/>
              <a:t>‹#›</a:t>
            </a:fld>
            <a:endParaRPr/>
          </a:p>
        </p:txBody>
      </p:sp>
    </p:spTree>
    <p:extLst>
      <p:ext uri="{BB962C8B-B14F-4D97-AF65-F5344CB8AC3E}">
        <p14:creationId xmlns:p14="http://schemas.microsoft.com/office/powerpoint/2010/main" val="7401956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hree Columns Blue">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val="0"/>
              </a:ext>
            </a:extLst>
          </a:blip>
          <a:srcRect r="24944" b="25013"/>
          <a:stretch/>
        </p:blipFill>
        <p:spPr>
          <a:xfrm>
            <a:off x="2" y="10"/>
            <a:ext cx="12201166" cy="6856855"/>
          </a:xfrm>
          <a:prstGeom prst="rect">
            <a:avLst/>
          </a:prstGeom>
        </p:spPr>
      </p:pic>
      <p:cxnSp>
        <p:nvCxnSpPr>
          <p:cNvPr id="12" name="Straight Connector 11"/>
          <p:cNvCxnSpPr/>
          <p:nvPr/>
        </p:nvCxnSpPr>
        <p:spPr>
          <a:xfrm>
            <a:off x="11633712" y="6516195"/>
            <a:ext cx="0" cy="238125"/>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71952" y="6535552"/>
            <a:ext cx="1410964" cy="184666"/>
          </a:xfrm>
          <a:prstGeom prst="rect">
            <a:avLst/>
          </a:prstGeom>
          <a:noFill/>
        </p:spPr>
        <p:txBody>
          <a:bodyPr wrap="none" rtlCol="0" anchor="ctr" anchorCtr="0">
            <a:spAutoFit/>
          </a:bodyPr>
          <a:lstStyle/>
          <a:p>
            <a:pPr algn="l"/>
            <a:r>
              <a:rPr lang="en-US" sz="600" dirty="0" smtClean="0">
                <a:solidFill>
                  <a:schemeClr val="accent1">
                    <a:lumMod val="40000"/>
                    <a:lumOff val="60000"/>
                  </a:schemeClr>
                </a:solidFill>
                <a:latin typeface="+mn-lt"/>
              </a:rPr>
              <a:t>Intel Confidential – Do Not Forward</a:t>
            </a:r>
            <a:endParaRPr lang="en-US" sz="600" u="sng" dirty="0" smtClean="0">
              <a:solidFill>
                <a:schemeClr val="accent1">
                  <a:lumMod val="40000"/>
                  <a:lumOff val="60000"/>
                </a:schemeClr>
              </a:solidFill>
              <a:latin typeface="+mn-lt"/>
            </a:endParaRPr>
          </a:p>
        </p:txBody>
      </p:sp>
      <p:sp>
        <p:nvSpPr>
          <p:cNvPr id="15" name="TextBox 14"/>
          <p:cNvSpPr txBox="1"/>
          <p:nvPr/>
        </p:nvSpPr>
        <p:spPr>
          <a:xfrm>
            <a:off x="5411368" y="6520160"/>
            <a:ext cx="1369285" cy="215444"/>
          </a:xfrm>
          <a:prstGeom prst="rect">
            <a:avLst/>
          </a:prstGeom>
          <a:noFill/>
        </p:spPr>
        <p:txBody>
          <a:bodyPr wrap="none" rtlCol="0" anchor="ctr" anchorCtr="0">
            <a:spAutoFit/>
          </a:bodyPr>
          <a:lstStyle/>
          <a:p>
            <a:pPr algn="ctr"/>
            <a:r>
              <a:rPr lang="en-US" sz="800" dirty="0" smtClean="0">
                <a:solidFill>
                  <a:srgbClr val="FFFFFF"/>
                </a:solidFill>
                <a:latin typeface="+mn-lt"/>
              </a:rPr>
              <a:t>Network Platforms Group</a:t>
            </a:r>
            <a:endParaRPr lang="en-US" sz="800" u="sng" dirty="0" smtClean="0">
              <a:solidFill>
                <a:srgbClr val="FFFFFF"/>
              </a:solidFill>
              <a:latin typeface="+mn-lt"/>
            </a:endParaRPr>
          </a:p>
        </p:txBody>
      </p:sp>
      <p:sp>
        <p:nvSpPr>
          <p:cNvPr id="2" name="Title 1"/>
          <p:cNvSpPr>
            <a:spLocks noGrp="1"/>
          </p:cNvSpPr>
          <p:nvPr>
            <p:ph type="title" hasCustomPrompt="1"/>
          </p:nvPr>
        </p:nvSpPr>
        <p:spPr>
          <a:xfrm>
            <a:off x="471951" y="304700"/>
            <a:ext cx="11248101" cy="1022965"/>
          </a:xfrm>
        </p:spPr>
        <p:txBody>
          <a:bodyPr/>
          <a:lstStyle>
            <a:lvl1pPr>
              <a:buClr>
                <a:schemeClr val="bg1"/>
              </a:buClr>
              <a:defRPr>
                <a:solidFill>
                  <a:schemeClr val="bg1"/>
                </a:solidFill>
              </a:defRPr>
            </a:lvl1pPr>
          </a:lstStyle>
          <a:p>
            <a:r>
              <a:rPr lang="en-US" dirty="0" smtClean="0"/>
              <a:t>Click to edit title</a:t>
            </a:r>
            <a:endParaRPr lang="en-US" dirty="0"/>
          </a:p>
        </p:txBody>
      </p:sp>
      <p:sp>
        <p:nvSpPr>
          <p:cNvPr id="8" name="Content Placeholder 2"/>
          <p:cNvSpPr>
            <a:spLocks noGrp="1"/>
          </p:cNvSpPr>
          <p:nvPr>
            <p:ph idx="14" hasCustomPrompt="1"/>
          </p:nvPr>
        </p:nvSpPr>
        <p:spPr>
          <a:xfrm>
            <a:off x="471954" y="1327664"/>
            <a:ext cx="3612372" cy="451104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5" hasCustomPrompt="1"/>
          </p:nvPr>
        </p:nvSpPr>
        <p:spPr>
          <a:xfrm>
            <a:off x="4289821" y="1327664"/>
            <a:ext cx="3612372" cy="451104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6" hasCustomPrompt="1"/>
          </p:nvPr>
        </p:nvSpPr>
        <p:spPr>
          <a:xfrm>
            <a:off x="8107686" y="1327664"/>
            <a:ext cx="3612372" cy="451104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7"/>
          <p:cNvSpPr>
            <a:spLocks noGrp="1"/>
          </p:cNvSpPr>
          <p:nvPr>
            <p:ph type="body" sz="quarter" idx="13" hasCustomPrompt="1"/>
          </p:nvPr>
        </p:nvSpPr>
        <p:spPr>
          <a:xfrm>
            <a:off x="471951" y="6222677"/>
            <a:ext cx="11248101" cy="184666"/>
          </a:xfrm>
        </p:spPr>
        <p:txBody>
          <a:bodyPr wrap="square" anchor="b" anchorCtr="0">
            <a:spAutoFit/>
          </a:bodyPr>
          <a:lstStyle>
            <a:lvl1pPr marL="0" indent="0">
              <a:lnSpc>
                <a:spcPct val="75000"/>
              </a:lnSpc>
              <a:spcBef>
                <a:spcPts val="0"/>
              </a:spcBef>
              <a:buFont typeface="Arial" pitchFamily="34" charset="0"/>
              <a:buNone/>
              <a:defRPr sz="800">
                <a:solidFill>
                  <a:schemeClr val="bg1"/>
                </a:solidFill>
                <a:latin typeface="+mn-lt"/>
              </a:defRPr>
            </a:lvl1pPr>
            <a:lvl2pPr marL="171438" indent="-114292">
              <a:defRPr sz="900"/>
            </a:lvl2pPr>
            <a:lvl3pPr marL="342874" indent="-114292">
              <a:defRPr sz="900"/>
            </a:lvl3pPr>
            <a:lvl4pPr marL="514314" indent="-114292">
              <a:defRPr sz="900"/>
            </a:lvl4pPr>
            <a:lvl5pPr marL="685750" indent="-114292">
              <a:defRPr sz="900"/>
            </a:lvl5pPr>
          </a:lstStyle>
          <a:p>
            <a:pPr lvl="0"/>
            <a:r>
              <a:rPr lang="en-US" dirty="0" smtClean="0"/>
              <a:t>Click to edit footnote</a:t>
            </a:r>
            <a:endParaRPr lang="en-US" dirty="0"/>
          </a:p>
        </p:txBody>
      </p:sp>
      <p:sp>
        <p:nvSpPr>
          <p:cNvPr id="3" name="Slide Number Placeholder 2"/>
          <p:cNvSpPr>
            <a:spLocks noGrp="1"/>
          </p:cNvSpPr>
          <p:nvPr>
            <p:ph type="sldNum" sz="quarter" idx="17"/>
          </p:nvPr>
        </p:nvSpPr>
        <p:spPr/>
        <p:txBody>
          <a:bodyPr/>
          <a:lstStyle/>
          <a:p>
            <a:fld id="{D89F0D18-B314-4FF8-BBC8-47CBEED461AD}" type="slidenum">
              <a:rPr lang="en-US" smtClean="0"/>
              <a:t>‹#›</a:t>
            </a:fld>
            <a:endParaRPr lang="en-US"/>
          </a:p>
        </p:txBody>
      </p:sp>
      <p:pic>
        <p:nvPicPr>
          <p:cNvPr id="17" name="Picture 16"/>
          <p:cNvPicPr>
            <a:picLocks/>
          </p:cNvPicPr>
          <p:nvPr userDrawn="1"/>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942828" y="6497362"/>
            <a:ext cx="457200" cy="257707"/>
          </a:xfrm>
          <a:prstGeom prst="rect">
            <a:avLst/>
          </a:prstGeom>
        </p:spPr>
      </p:pic>
    </p:spTree>
    <p:extLst>
      <p:ext uri="{BB962C8B-B14F-4D97-AF65-F5344CB8AC3E}">
        <p14:creationId xmlns:p14="http://schemas.microsoft.com/office/powerpoint/2010/main" val="368804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10583"/>
            <a:ext cx="10972800" cy="853440"/>
          </a:xfrm>
        </p:spPr>
        <p:txBody>
          <a:bodyPr>
            <a:normAutofit/>
          </a:bodyPr>
          <a:lstStyle>
            <a:lvl1pPr>
              <a:defRPr sz="4267" baseline="0"/>
            </a:lvl1pPr>
          </a:lstStyle>
          <a:p>
            <a:r>
              <a:rPr lang="en-US" dirty="0" smtClean="0"/>
              <a:t>Click to edit Master title style</a:t>
            </a:r>
            <a:endParaRPr lang="en-US" dirty="0"/>
          </a:p>
        </p:txBody>
      </p:sp>
      <p:sp>
        <p:nvSpPr>
          <p:cNvPr id="8" name="Text Placeholder 2"/>
          <p:cNvSpPr>
            <a:spLocks noGrp="1"/>
          </p:cNvSpPr>
          <p:nvPr>
            <p:ph idx="1"/>
          </p:nvPr>
        </p:nvSpPr>
        <p:spPr>
          <a:xfrm>
            <a:off x="609600" y="1341120"/>
            <a:ext cx="10972800" cy="4547616"/>
          </a:xfrm>
          <a:prstGeom prst="rect">
            <a:avLst/>
          </a:prstGeom>
        </p:spPr>
        <p:txBody>
          <a:bodyPr rtlCol="0">
            <a:normAutofit/>
          </a:bodyPr>
          <a:lstStyle>
            <a:lvl1pPr marL="0" indent="0">
              <a:defRPr/>
            </a:lvl1pPr>
            <a:lvl2pPr marL="311143" indent="-311143">
              <a:buFont typeface="Arial"/>
              <a:buChar char="•"/>
              <a:defRPr baseline="0"/>
            </a:lvl2pPr>
            <a:lvl3pPr marL="761981" indent="-304792">
              <a:buFont typeface="Arial"/>
              <a:buChar char="•"/>
              <a:defRPr baseline="0"/>
            </a:lvl3pPr>
            <a:lvl4pPr marL="1293252" indent="-304792">
              <a:buFont typeface="Arial"/>
              <a:buChar char="•"/>
              <a:defRPr/>
            </a:lvl4pPr>
            <a:lvl5pPr marL="1758907" indent="-304792">
              <a:buFont typeface="Arial"/>
              <a:buChar char="•"/>
              <a:defRPr baseline="0"/>
            </a:lvl5pPr>
          </a:lstStyle>
          <a:p>
            <a:pPr lvl="0"/>
            <a:r>
              <a:rPr lang="en-US" dirty="0" smtClean="0"/>
              <a:t>Click to edit Master text styles</a:t>
            </a:r>
          </a:p>
          <a:p>
            <a:pPr lvl="1"/>
            <a:r>
              <a:rPr lang="en-US" dirty="0" smtClean="0"/>
              <a:t>18pt Regular Big Bullet One</a:t>
            </a:r>
          </a:p>
          <a:p>
            <a:pPr lvl="2"/>
            <a:r>
              <a:rPr lang="en-US" dirty="0" smtClean="0"/>
              <a:t>Sub-bullet</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29622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Text Placeholder 7"/>
          <p:cNvSpPr>
            <a:spLocks noGrp="1"/>
          </p:cNvSpPr>
          <p:nvPr>
            <p:ph type="body" sz="quarter" idx="13" hasCustomPrompt="1"/>
          </p:nvPr>
        </p:nvSpPr>
        <p:spPr>
          <a:xfrm>
            <a:off x="471949" y="6501824"/>
            <a:ext cx="10119360" cy="215508"/>
          </a:xfrm>
        </p:spPr>
        <p:txBody>
          <a:bodyPr wrap="square" anchor="b" anchorCtr="0">
            <a:spAutoFit/>
          </a:bodyPr>
          <a:lstStyle>
            <a:lvl1pPr marL="0" indent="0">
              <a:lnSpc>
                <a:spcPct val="75000"/>
              </a:lnSpc>
              <a:spcBef>
                <a:spcPts val="0"/>
              </a:spcBef>
              <a:buFont typeface="Arial" pitchFamily="34" charset="0"/>
              <a:buNone/>
              <a:defRPr sz="1067">
                <a:solidFill>
                  <a:schemeClr val="tx1">
                    <a:lumMod val="50000"/>
                    <a:lumOff val="50000"/>
                  </a:schemeClr>
                </a:solidFill>
                <a:latin typeface="Arial Narrow" pitchFamily="34" charset="0"/>
              </a:defRPr>
            </a:lvl1pPr>
            <a:lvl2pPr marL="228594" indent="-152396">
              <a:defRPr sz="1200"/>
            </a:lvl2pPr>
            <a:lvl3pPr marL="457189" indent="-152396">
              <a:defRPr sz="1200"/>
            </a:lvl3pPr>
            <a:lvl4pPr marL="685783" indent="-152396">
              <a:defRPr sz="1200"/>
            </a:lvl4pPr>
            <a:lvl5pPr marL="914377" indent="-152396">
              <a:defRPr sz="1200"/>
            </a:lvl5pPr>
          </a:lstStyle>
          <a:p>
            <a:pPr lvl="0"/>
            <a:r>
              <a:rPr lang="en-US" dirty="0" smtClean="0"/>
              <a:t>Click to edit footnote</a:t>
            </a:r>
            <a:endParaRPr lang="en-US" dirty="0"/>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85729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with Radial Gradi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2916" y="3305897"/>
            <a:ext cx="10950515" cy="1470025"/>
          </a:xfrm>
        </p:spPr>
        <p:txBody>
          <a:bodyPr lIns="0" rIns="0" anchor="b" anchorCtr="0">
            <a:noAutofit/>
          </a:bodyPr>
          <a:lstStyle>
            <a:lvl1pPr>
              <a:lnSpc>
                <a:spcPct val="80000"/>
              </a:lnSpc>
              <a:defRPr sz="8666" b="0" spc="0" baseline="0">
                <a:solidFill>
                  <a:schemeClr val="bg1"/>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radial gradient</a:t>
            </a:r>
            <a:endParaRPr lang="en-US" dirty="0"/>
          </a:p>
        </p:txBody>
      </p:sp>
      <p:sp>
        <p:nvSpPr>
          <p:cNvPr id="3" name="Subtitle 2"/>
          <p:cNvSpPr>
            <a:spLocks noGrp="1"/>
          </p:cNvSpPr>
          <p:nvPr>
            <p:ph type="subTitle" idx="1" hasCustomPrompt="1"/>
          </p:nvPr>
        </p:nvSpPr>
        <p:spPr>
          <a:xfrm>
            <a:off x="607484" y="4657344"/>
            <a:ext cx="8440283" cy="1233813"/>
          </a:xfrm>
        </p:spPr>
        <p:txBody>
          <a:bodyPr lIns="0" rIns="0">
            <a:noAutofit/>
          </a:bodyPr>
          <a:lstStyle>
            <a:lvl1pPr marL="0" indent="0" algn="l">
              <a:buNone/>
              <a:defRPr sz="2133" b="0" i="0" baseline="0">
                <a:solidFill>
                  <a:srgbClr val="F3D54E"/>
                </a:solidFill>
                <a:latin typeface="Intel Clear"/>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16pt Intel Clear Subhead, Date, Etc.</a:t>
            </a:r>
            <a:endParaRPr lang="en-US" dirty="0"/>
          </a:p>
        </p:txBody>
      </p:sp>
      <p:pic>
        <p:nvPicPr>
          <p:cNvPr id="6"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602397" y="510892"/>
            <a:ext cx="1664065" cy="1106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77889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Radial Gradi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92916" y="3305897"/>
            <a:ext cx="10950515" cy="1470025"/>
          </a:xfrm>
        </p:spPr>
        <p:txBody>
          <a:bodyPr lIns="0" rIns="0" anchor="b" anchorCtr="0">
            <a:noAutofit/>
          </a:bodyPr>
          <a:lstStyle>
            <a:lvl1pPr>
              <a:lnSpc>
                <a:spcPct val="80000"/>
              </a:lnSpc>
              <a:defRPr sz="8666" b="0" spc="0" baseline="0">
                <a:solidFill>
                  <a:schemeClr val="bg1"/>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radial gradient</a:t>
            </a:r>
            <a:endParaRPr lang="en-US" dirty="0"/>
          </a:p>
        </p:txBody>
      </p:sp>
      <p:sp>
        <p:nvSpPr>
          <p:cNvPr id="9" name="Subtitle 2"/>
          <p:cNvSpPr>
            <a:spLocks noGrp="1"/>
          </p:cNvSpPr>
          <p:nvPr>
            <p:ph type="subTitle" idx="1" hasCustomPrompt="1"/>
          </p:nvPr>
        </p:nvSpPr>
        <p:spPr>
          <a:xfrm>
            <a:off x="607484" y="4657344"/>
            <a:ext cx="8440283" cy="1233813"/>
          </a:xfrm>
        </p:spPr>
        <p:txBody>
          <a:bodyPr lIns="0" rIns="0">
            <a:noAutofit/>
          </a:bodyPr>
          <a:lstStyle>
            <a:lvl1pPr marL="0" indent="0" algn="l">
              <a:buNone/>
              <a:defRPr sz="2133" b="0" i="0" baseline="0">
                <a:solidFill>
                  <a:srgbClr val="F3D54E"/>
                </a:solidFill>
                <a:latin typeface="Intel Clear"/>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16pt Intel Clear Subhead, Date, Etc.</a:t>
            </a:r>
            <a:endParaRPr lang="en-US" dirty="0"/>
          </a:p>
        </p:txBody>
      </p:sp>
      <p:pic>
        <p:nvPicPr>
          <p:cNvPr id="10" name="Picture 9" descr="int_experience_hrz_wht_rgb_1500.png"/>
          <p:cNvPicPr>
            <a:picLocks noChangeAspect="1"/>
          </p:cNvPicPr>
          <p:nvPr userDrawn="1"/>
        </p:nvPicPr>
        <p:blipFill>
          <a:blip r:embed="rId3" cstate="email">
            <a:alphaModFix/>
            <a:extLst>
              <a:ext uri="{28A0092B-C50C-407E-A947-70E740481C1C}">
                <a14:useLocalDpi xmlns:a14="http://schemas.microsoft.com/office/drawing/2010/main" val="0"/>
              </a:ext>
            </a:extLst>
          </a:blip>
          <a:stretch>
            <a:fillRect/>
          </a:stretch>
        </p:blipFill>
        <p:spPr>
          <a:xfrm>
            <a:off x="614258" y="518971"/>
            <a:ext cx="2829021" cy="1183045"/>
          </a:xfrm>
          <a:prstGeom prst="rect">
            <a:avLst/>
          </a:prstGeom>
        </p:spPr>
      </p:pic>
    </p:spTree>
    <p:extLst>
      <p:ext uri="{BB962C8B-B14F-4D97-AF65-F5344CB8AC3E}">
        <p14:creationId xmlns:p14="http://schemas.microsoft.com/office/powerpoint/2010/main" val="238295347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602397" y="510892"/>
            <a:ext cx="1664065" cy="110646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ctrTitle" hasCustomPrompt="1"/>
          </p:nvPr>
        </p:nvSpPr>
        <p:spPr>
          <a:xfrm>
            <a:off x="592916" y="3305897"/>
            <a:ext cx="10950515" cy="1470025"/>
          </a:xfrm>
        </p:spPr>
        <p:txBody>
          <a:bodyPr lIns="0" rIns="0" anchor="b" anchorCtr="0">
            <a:noAutofit/>
          </a:bodyPr>
          <a:lstStyle>
            <a:lvl1pPr>
              <a:lnSpc>
                <a:spcPct val="80000"/>
              </a:lnSpc>
              <a:defRPr sz="8666" b="0" spc="0" baseline="0">
                <a:solidFill>
                  <a:schemeClr val="bg1"/>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image</a:t>
            </a:r>
            <a:endParaRPr lang="en-US" dirty="0"/>
          </a:p>
        </p:txBody>
      </p:sp>
      <p:sp>
        <p:nvSpPr>
          <p:cNvPr id="14" name="Subtitle 2"/>
          <p:cNvSpPr>
            <a:spLocks noGrp="1"/>
          </p:cNvSpPr>
          <p:nvPr>
            <p:ph type="subTitle" idx="1" hasCustomPrompt="1"/>
          </p:nvPr>
        </p:nvSpPr>
        <p:spPr>
          <a:xfrm>
            <a:off x="607484" y="4657344"/>
            <a:ext cx="8440283" cy="1233813"/>
          </a:xfrm>
        </p:spPr>
        <p:txBody>
          <a:bodyPr lIns="0" rIns="0">
            <a:noAutofit/>
          </a:bodyPr>
          <a:lstStyle>
            <a:lvl1pPr marL="0" indent="0" algn="l">
              <a:buNone/>
              <a:defRPr sz="2133" b="0" i="0" baseline="0">
                <a:solidFill>
                  <a:srgbClr val="F3D54E"/>
                </a:solidFill>
                <a:latin typeface="Intel Clear"/>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16pt Intel Clear Subhead, Date, Etc.</a:t>
            </a:r>
            <a:endParaRPr lang="en-US" dirty="0"/>
          </a:p>
        </p:txBody>
      </p:sp>
      <p:sp>
        <p:nvSpPr>
          <p:cNvPr id="6" name="Text Placeholder 4"/>
          <p:cNvSpPr txBox="1">
            <a:spLocks/>
          </p:cNvSpPr>
          <p:nvPr userDrawn="1"/>
        </p:nvSpPr>
        <p:spPr>
          <a:xfrm>
            <a:off x="4679962" y="6419240"/>
            <a:ext cx="5561844" cy="315184"/>
          </a:xfrm>
          <a:prstGeom prst="rect">
            <a:avLst/>
          </a:prstGeom>
        </p:spPr>
        <p:txBody>
          <a:bodyPr/>
          <a:lstStyle>
            <a:lvl1pPr marL="0" indent="0" algn="ctr" defTabSz="457200" rtl="0" eaLnBrk="1" latinLnBrk="0" hangingPunct="1">
              <a:spcBef>
                <a:spcPts val="1200"/>
              </a:spcBef>
              <a:spcAft>
                <a:spcPts val="0"/>
              </a:spcAft>
              <a:buFont typeface="Wingdings" panose="05000000000000000000" pitchFamily="2" charset="2"/>
              <a:buNone/>
              <a:defRPr sz="700" b="0" kern="1200">
                <a:solidFill>
                  <a:schemeClr val="bg1"/>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8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8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6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spcBef>
                <a:spcPts val="0"/>
              </a:spcBef>
              <a:defRPr/>
            </a:pPr>
            <a:r>
              <a:rPr lang="en-US" sz="933" dirty="0" smtClean="0">
                <a:solidFill>
                  <a:prstClr val="white"/>
                </a:solidFill>
              </a:rPr>
              <a:t>Intel Confidential. For Disclosure under NDA Only. </a:t>
            </a:r>
          </a:p>
          <a:p>
            <a:pPr algn="l">
              <a:spcBef>
                <a:spcPts val="0"/>
              </a:spcBef>
              <a:defRPr/>
            </a:pPr>
            <a:r>
              <a:rPr lang="en-US" sz="933" dirty="0" smtClean="0">
                <a:solidFill>
                  <a:prstClr val="white"/>
                </a:solidFill>
              </a:rPr>
              <a:t>*Other names and brands may be claimed as the property of others.  </a:t>
            </a:r>
          </a:p>
          <a:p>
            <a:pPr algn="l"/>
            <a:endParaRPr lang="en-US" sz="933" dirty="0">
              <a:solidFill>
                <a:prstClr val="white"/>
              </a:solidFill>
            </a:endParaRPr>
          </a:p>
        </p:txBody>
      </p:sp>
      <p:sp>
        <p:nvSpPr>
          <p:cNvPr id="7" name="TextBox 6"/>
          <p:cNvSpPr txBox="1"/>
          <p:nvPr userDrawn="1"/>
        </p:nvSpPr>
        <p:spPr>
          <a:xfrm>
            <a:off x="364187" y="6503476"/>
            <a:ext cx="4005943" cy="297454"/>
          </a:xfrm>
          <a:prstGeom prst="rect">
            <a:avLst/>
          </a:prstGeom>
          <a:noFill/>
        </p:spPr>
        <p:txBody>
          <a:bodyPr wrap="square" rtlCol="0">
            <a:spAutoFit/>
          </a:bodyPr>
          <a:lstStyle/>
          <a:p>
            <a:r>
              <a:rPr lang="en-US" sz="1333" dirty="0" smtClean="0">
                <a:solidFill>
                  <a:prstClr val="white"/>
                </a:solidFill>
                <a:cs typeface="Neo Sans Intel"/>
              </a:rPr>
              <a:t>Product Collaboration &amp; Systems Division</a:t>
            </a:r>
          </a:p>
        </p:txBody>
      </p:sp>
    </p:spTree>
    <p:extLst>
      <p:ext uri="{BB962C8B-B14F-4D97-AF65-F5344CB8AC3E}">
        <p14:creationId xmlns:p14="http://schemas.microsoft.com/office/powerpoint/2010/main" val="388880936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
        <p:nvSpPr>
          <p:cNvPr id="9" name="Content Placeholder 8"/>
          <p:cNvSpPr>
            <a:spLocks noGrp="1"/>
          </p:cNvSpPr>
          <p:nvPr>
            <p:ph sz="quarter" idx="13" hasCustomPrompt="1"/>
          </p:nvPr>
        </p:nvSpPr>
        <p:spPr>
          <a:xfrm>
            <a:off x="607484" y="1238252"/>
            <a:ext cx="10970683" cy="4933949"/>
          </a:xfrm>
        </p:spPr>
        <p:txBody>
          <a:bodyPr/>
          <a:lstStyle>
            <a:lvl1pPr>
              <a:defRPr>
                <a:solidFill>
                  <a:srgbClr val="0071C5"/>
                </a:solidFill>
              </a:defRPr>
            </a:lvl1pPr>
            <a:lvl2pPr>
              <a:defRPr sz="2400"/>
            </a:lvl2pPr>
            <a:lvl3pPr>
              <a:defRPr sz="2400"/>
            </a:lvl3pPr>
            <a:lvl4pPr>
              <a:defRPr sz="2133"/>
            </a:lvl4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304623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471950" y="1327666"/>
            <a:ext cx="11248101" cy="4515775"/>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3" hasCustomPrompt="1"/>
          </p:nvPr>
        </p:nvSpPr>
        <p:spPr>
          <a:xfrm>
            <a:off x="471950" y="6191832"/>
            <a:ext cx="11248101" cy="215508"/>
          </a:xfrm>
        </p:spPr>
        <p:txBody>
          <a:bodyPr wrap="square" anchor="b" anchorCtr="0">
            <a:spAutoFit/>
          </a:bodyPr>
          <a:lstStyle>
            <a:lvl1pPr marL="0" indent="0">
              <a:lnSpc>
                <a:spcPct val="75000"/>
              </a:lnSpc>
              <a:spcBef>
                <a:spcPts val="0"/>
              </a:spcBef>
              <a:buFont typeface="Arial" pitchFamily="34" charset="0"/>
              <a:buNone/>
              <a:defRPr sz="1067">
                <a:solidFill>
                  <a:schemeClr val="tx1">
                    <a:lumMod val="50000"/>
                    <a:lumOff val="50000"/>
                  </a:schemeClr>
                </a:solidFill>
                <a:latin typeface="+mn-lt"/>
              </a:defRPr>
            </a:lvl1pPr>
            <a:lvl2pPr marL="228592" indent="-152395">
              <a:defRPr sz="1200"/>
            </a:lvl2pPr>
            <a:lvl3pPr marL="457183" indent="-152395">
              <a:defRPr sz="1200"/>
            </a:lvl3pPr>
            <a:lvl4pPr marL="685776" indent="-152395">
              <a:defRPr sz="1200"/>
            </a:lvl4pPr>
            <a:lvl5pPr marL="914368" indent="-152395">
              <a:defRPr sz="1200"/>
            </a:lvl5pPr>
          </a:lstStyle>
          <a:p>
            <a:pPr lvl="0"/>
            <a:r>
              <a:rPr lang="en-US" dirty="0" smtClean="0"/>
              <a:t>Click to edit footnote</a:t>
            </a:r>
            <a:endParaRPr lang="en-US" dirty="0"/>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241830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607485" y="1238251"/>
            <a:ext cx="5342468" cy="4933948"/>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
        <p:nvSpPr>
          <p:cNvPr id="9" name="Picture Placeholder 8"/>
          <p:cNvSpPr>
            <a:spLocks noGrp="1"/>
          </p:cNvSpPr>
          <p:nvPr>
            <p:ph type="pic" sz="quarter" idx="13"/>
          </p:nvPr>
        </p:nvSpPr>
        <p:spPr>
          <a:xfrm>
            <a:off x="6441018" y="1243730"/>
            <a:ext cx="4241497" cy="2227933"/>
          </a:xfrm>
          <a:solidFill>
            <a:schemeClr val="bg2">
              <a:lumMod val="60000"/>
              <a:lumOff val="40000"/>
            </a:schemeClr>
          </a:solidFill>
        </p:spPr>
        <p:txBody>
          <a:bodyPr/>
          <a:lstStyle>
            <a:lvl1pPr>
              <a:defRPr sz="2400">
                <a:latin typeface="Intel Clear"/>
              </a:defRPr>
            </a:lvl1pPr>
          </a:lstStyle>
          <a:p>
            <a:endParaRPr lang="en-US" sz="1467" dirty="0">
              <a:latin typeface="Arial"/>
            </a:endParaRPr>
          </a:p>
        </p:txBody>
      </p:sp>
      <p:sp>
        <p:nvSpPr>
          <p:cNvPr id="10" name="Picture Placeholder 8"/>
          <p:cNvSpPr>
            <a:spLocks noGrp="1"/>
          </p:cNvSpPr>
          <p:nvPr>
            <p:ph type="pic" sz="quarter" idx="14"/>
          </p:nvPr>
        </p:nvSpPr>
        <p:spPr>
          <a:xfrm>
            <a:off x="6441018" y="3791863"/>
            <a:ext cx="4241497" cy="2227933"/>
          </a:xfrm>
          <a:solidFill>
            <a:schemeClr val="bg2">
              <a:lumMod val="60000"/>
              <a:lumOff val="40000"/>
            </a:schemeClr>
          </a:solidFill>
        </p:spPr>
        <p:txBody>
          <a:bodyPr/>
          <a:lstStyle>
            <a:lvl1pPr>
              <a:defRPr sz="2400">
                <a:latin typeface="Intel Clear"/>
              </a:defRPr>
            </a:lvl1pPr>
          </a:lstStyle>
          <a:p>
            <a:endParaRPr lang="en-US" sz="1467" dirty="0">
              <a:latin typeface="Arial"/>
            </a:endParaRPr>
          </a:p>
        </p:txBody>
      </p:sp>
    </p:spTree>
    <p:extLst>
      <p:ext uri="{BB962C8B-B14F-4D97-AF65-F5344CB8AC3E}">
        <p14:creationId xmlns:p14="http://schemas.microsoft.com/office/powerpoint/2010/main" val="50871218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607485" y="1238251"/>
            <a:ext cx="5342468" cy="4933948"/>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6" name="Content Placeholder 2"/>
          <p:cNvSpPr>
            <a:spLocks noGrp="1"/>
          </p:cNvSpPr>
          <p:nvPr>
            <p:ph sz="half" idx="13" hasCustomPrompt="1"/>
          </p:nvPr>
        </p:nvSpPr>
        <p:spPr>
          <a:xfrm>
            <a:off x="6237817" y="1238251"/>
            <a:ext cx="5340352" cy="4933948"/>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247704635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7485" y="1238252"/>
            <a:ext cx="10970684" cy="4933949"/>
          </a:xfrm>
        </p:spPr>
        <p:txBody>
          <a:bodyPr anchor="ctr" anchorCtr="0"/>
          <a:lstStyle>
            <a:lvl1pPr marL="253994" indent="-253994">
              <a:defRPr sz="4800" b="1" baseline="0">
                <a:solidFill>
                  <a:schemeClr val="accent2"/>
                </a:solidFill>
                <a:latin typeface="+mn-lt"/>
                <a:cs typeface="Intel Clear"/>
              </a:defRPr>
            </a:lvl1pPr>
            <a:lvl2pPr marL="556670" indent="-300559">
              <a:buFont typeface="Intel Clear" pitchFamily="34" charset="0"/>
              <a:buChar char="–"/>
              <a:defRPr sz="1600" baseline="0">
                <a:latin typeface="+mn-lt"/>
                <a:cs typeface="Intel Clear" panose="020B0604020203020204" pitchFamily="34" charset="0"/>
              </a:defRPr>
            </a:lvl2pPr>
            <a:lvl3pPr marL="914377" indent="-304792">
              <a:buFont typeface="Intel Clear" pitchFamily="34" charset="0"/>
              <a:buChar char="–"/>
              <a:defRPr sz="1600">
                <a:latin typeface="+mn-lt"/>
              </a:defRPr>
            </a:lvl3pPr>
            <a:lvl4pPr>
              <a:buFont typeface="Intel Clear" pitchFamily="34" charset="0"/>
              <a:buChar char="–"/>
              <a:defRPr sz="1467">
                <a:latin typeface="+mn-lt"/>
              </a:defRPr>
            </a:lvl4pPr>
            <a:lvl5pPr>
              <a:buFont typeface="Intel Clear" pitchFamily="34" charset="0"/>
              <a:buChar char="–"/>
              <a:defRPr sz="1400">
                <a:latin typeface="+mn-lt"/>
              </a:defRPr>
            </a:lvl5pPr>
          </a:lstStyle>
          <a:p>
            <a:pPr lvl="0"/>
            <a:r>
              <a:rPr lang="en-US" dirty="0" smtClean="0"/>
              <a:t>“36pt Intel Clear Bold Text”</a:t>
            </a:r>
          </a:p>
          <a:p>
            <a:pPr lvl="1"/>
            <a:r>
              <a:rPr lang="en-US" dirty="0" err="1" smtClean="0"/>
              <a:t>12pt</a:t>
            </a:r>
            <a:r>
              <a:rPr lang="en-US" dirty="0" smtClean="0"/>
              <a:t> Attribution</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354024009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sp>
        <p:nvSpPr>
          <p:cNvPr id="6" name="Slide Number Placeholder 5"/>
          <p:cNvSpPr>
            <a:spLocks noGrp="1"/>
          </p:cNvSpPr>
          <p:nvPr>
            <p:ph type="sldNum" sz="quarter" idx="12"/>
          </p:nvPr>
        </p:nvSpPr>
        <p:spPr>
          <a:xfrm>
            <a:off x="9163136" y="6432516"/>
            <a:ext cx="2844800" cy="365125"/>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424423098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3432175"/>
            <a:ext cx="12192000" cy="2926292"/>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p>
        </p:txBody>
      </p:sp>
      <p:sp>
        <p:nvSpPr>
          <p:cNvPr id="6" name="Slide Number Placeholder 5"/>
          <p:cNvSpPr>
            <a:spLocks noGrp="1"/>
          </p:cNvSpPr>
          <p:nvPr>
            <p:ph type="sldNum" sz="quarter" idx="12"/>
          </p:nvPr>
        </p:nvSpPr>
        <p:spPr>
          <a:xfrm>
            <a:off x="9163136" y="6432516"/>
            <a:ext cx="2844800" cy="365125"/>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8" name="Content Placeholder 2"/>
          <p:cNvSpPr>
            <a:spLocks noGrp="1"/>
          </p:cNvSpPr>
          <p:nvPr>
            <p:ph sz="half" idx="1" hasCustomPrompt="1"/>
          </p:nvPr>
        </p:nvSpPr>
        <p:spPr>
          <a:xfrm>
            <a:off x="607485" y="1238251"/>
            <a:ext cx="5342468" cy="2111903"/>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9" name="Content Placeholder 2"/>
          <p:cNvSpPr>
            <a:spLocks noGrp="1"/>
          </p:cNvSpPr>
          <p:nvPr>
            <p:ph sz="half" idx="15" hasCustomPrompt="1"/>
          </p:nvPr>
        </p:nvSpPr>
        <p:spPr>
          <a:xfrm>
            <a:off x="6157385" y="1238251"/>
            <a:ext cx="5420785" cy="2111903"/>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3" name="TextBox 2"/>
          <p:cNvSpPr txBox="1"/>
          <p:nvPr userDrawn="1"/>
        </p:nvSpPr>
        <p:spPr>
          <a:xfrm>
            <a:off x="1345983" y="6634394"/>
            <a:ext cx="184731" cy="297454"/>
          </a:xfrm>
          <a:prstGeom prst="rect">
            <a:avLst/>
          </a:prstGeom>
          <a:noFill/>
        </p:spPr>
        <p:txBody>
          <a:bodyPr wrap="none" rtlCol="0">
            <a:spAutoFit/>
          </a:bodyPr>
          <a:lstStyle/>
          <a:p>
            <a:endParaRPr lang="en-US" sz="1333" dirty="0" smtClean="0">
              <a:solidFill>
                <a:srgbClr val="003C71"/>
              </a:solidFill>
              <a:cs typeface="Intel Clear"/>
            </a:endParaRPr>
          </a:p>
        </p:txBody>
      </p:sp>
      <p:sp>
        <p:nvSpPr>
          <p:cNvPr id="10"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78152621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237818" y="2"/>
            <a:ext cx="5954183" cy="6358465"/>
          </a:xfrm>
          <a:solidFill>
            <a:schemeClr val="bg2">
              <a:lumMod val="60000"/>
              <a:lumOff val="40000"/>
            </a:schemeClr>
          </a:solidFill>
        </p:spPr>
        <p:txBody>
          <a:bodyPr/>
          <a:lstStyle>
            <a:lvl1pPr>
              <a:defRPr baseline="0"/>
            </a:lvl1pPr>
          </a:lstStyle>
          <a:p>
            <a:r>
              <a:rPr lang="en-US" dirty="0" smtClean="0"/>
              <a:t>Insert photo here. Drag picture to placeholder or click icon to add.</a:t>
            </a:r>
            <a:endParaRPr lang="en-US" dirty="0"/>
          </a:p>
        </p:txBody>
      </p:sp>
      <p:sp>
        <p:nvSpPr>
          <p:cNvPr id="2" name="Title 1"/>
          <p:cNvSpPr>
            <a:spLocks noGrp="1"/>
          </p:cNvSpPr>
          <p:nvPr>
            <p:ph type="title" hasCustomPrompt="1"/>
          </p:nvPr>
        </p:nvSpPr>
        <p:spPr>
          <a:xfrm>
            <a:off x="607484" y="411797"/>
            <a:ext cx="5342467" cy="1158240"/>
          </a:xfrm>
        </p:spPr>
        <p:txBody>
          <a:bodyPr>
            <a:noAutofit/>
          </a:bodyPr>
          <a:lstStyle>
            <a:lvl1pPr>
              <a:defRPr sz="3733" b="0" i="0" baseline="0">
                <a:latin typeface="Intel Clear"/>
                <a:cs typeface="Intel Clear"/>
              </a:defRPr>
            </a:lvl1pPr>
          </a:lstStyle>
          <a:p>
            <a:r>
              <a:rPr lang="en-US" dirty="0" smtClean="0"/>
              <a:t>28pt Intel Clear Headline</a:t>
            </a:r>
            <a:endParaRPr lang="en-US" dirty="0"/>
          </a:p>
        </p:txBody>
      </p:sp>
      <p:sp>
        <p:nvSpPr>
          <p:cNvPr id="6" name="Slide Number Placeholder 5"/>
          <p:cNvSpPr>
            <a:spLocks noGrp="1"/>
          </p:cNvSpPr>
          <p:nvPr>
            <p:ph type="sldNum" sz="quarter" idx="12"/>
          </p:nvPr>
        </p:nvSpPr>
        <p:spPr>
          <a:xfrm>
            <a:off x="9163136" y="6432516"/>
            <a:ext cx="2844800" cy="365125"/>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sz="half" idx="1" hasCustomPrompt="1"/>
          </p:nvPr>
        </p:nvSpPr>
        <p:spPr>
          <a:xfrm>
            <a:off x="607485" y="1238251"/>
            <a:ext cx="5342467" cy="5096508"/>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Tree>
    <p:extLst>
      <p:ext uri="{BB962C8B-B14F-4D97-AF65-F5344CB8AC3E}">
        <p14:creationId xmlns:p14="http://schemas.microsoft.com/office/powerpoint/2010/main" val="315876356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2810749"/>
            <a:ext cx="10363200" cy="1362075"/>
          </a:xfrm>
        </p:spPr>
        <p:txBody>
          <a:bodyPr anchor="b" anchorCtr="0">
            <a:noAutofit/>
          </a:bodyPr>
          <a:lstStyle>
            <a:lvl1pPr algn="l">
              <a:lnSpc>
                <a:spcPct val="80000"/>
              </a:lnSpc>
              <a:defRPr sz="7200" b="0" cap="none" spc="0" baseline="0">
                <a:solidFill>
                  <a:srgbClr val="003C71"/>
                </a:solidFill>
                <a:latin typeface="Intel Clear Pro" panose="020B0804020202060201" pitchFamily="34" charset="0"/>
                <a:cs typeface="Intel Clear Pro" panose="020B0804020202060201" pitchFamily="34" charset="0"/>
              </a:defRPr>
            </a:lvl1pPr>
          </a:lstStyle>
          <a:p>
            <a:r>
              <a:rPr lang="en-US" dirty="0" smtClean="0"/>
              <a:t>54pt Intel Clear Pro</a:t>
            </a:r>
            <a:br>
              <a:rPr lang="en-US" dirty="0" smtClean="0"/>
            </a:br>
            <a:r>
              <a:rPr lang="en-US" dirty="0" smtClean="0"/>
              <a:t>white section break</a:t>
            </a:r>
            <a:endParaRPr lang="en-US" dirty="0"/>
          </a:p>
        </p:txBody>
      </p:sp>
      <p:sp>
        <p:nvSpPr>
          <p:cNvPr id="3" name="Text Placeholder 2"/>
          <p:cNvSpPr>
            <a:spLocks noGrp="1"/>
          </p:cNvSpPr>
          <p:nvPr>
            <p:ph type="body" idx="1" hasCustomPrompt="1"/>
          </p:nvPr>
        </p:nvSpPr>
        <p:spPr>
          <a:xfrm>
            <a:off x="607484" y="4321533"/>
            <a:ext cx="10363200" cy="1500187"/>
          </a:xfrm>
        </p:spPr>
        <p:txBody>
          <a:bodyPr anchor="t" anchorCtr="0">
            <a:noAutofit/>
          </a:bodyPr>
          <a:lstStyle>
            <a:lvl1pPr marL="0" indent="0">
              <a:buNone/>
              <a:defRPr sz="2133" b="0" baseline="0">
                <a:solidFill>
                  <a:schemeClr val="accent2"/>
                </a:solidFill>
                <a:latin typeface="+mn-lt"/>
                <a:cs typeface="Intel Clear" panose="020B0604020203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smtClean="0"/>
              <a:t>16pt Intel Clear Subhead</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9710021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07484" y="2810749"/>
            <a:ext cx="10363200" cy="1362075"/>
          </a:xfrm>
        </p:spPr>
        <p:txBody>
          <a:bodyPr anchor="b" anchorCtr="0">
            <a:noAutofit/>
          </a:bodyPr>
          <a:lstStyle>
            <a:lvl1pPr algn="l">
              <a:lnSpc>
                <a:spcPct val="80000"/>
              </a:lnSpc>
              <a:defRPr sz="7200" b="0" cap="none" spc="0" baseline="0">
                <a:solidFill>
                  <a:schemeClr val="bg1"/>
                </a:solidFill>
                <a:latin typeface="Intel Clear Pro" panose="020B0804020202060201" pitchFamily="34" charset="0"/>
                <a:cs typeface="Intel Clear Pro" panose="020B0804020202060201" pitchFamily="34" charset="0"/>
              </a:defRPr>
            </a:lvl1pPr>
          </a:lstStyle>
          <a:p>
            <a:r>
              <a:rPr lang="en-US" dirty="0" smtClean="0"/>
              <a:t>54pt Intel Clear Pro</a:t>
            </a:r>
            <a:br>
              <a:rPr lang="en-US" dirty="0" smtClean="0"/>
            </a:br>
            <a:r>
              <a:rPr lang="en-US" dirty="0" smtClean="0"/>
              <a:t>blue section break</a:t>
            </a:r>
            <a:endParaRPr lang="en-US" dirty="0"/>
          </a:p>
        </p:txBody>
      </p:sp>
      <p:sp>
        <p:nvSpPr>
          <p:cNvPr id="3" name="Text Placeholder 2"/>
          <p:cNvSpPr>
            <a:spLocks noGrp="1"/>
          </p:cNvSpPr>
          <p:nvPr userDrawn="1">
            <p:ph type="body" idx="1" hasCustomPrompt="1"/>
          </p:nvPr>
        </p:nvSpPr>
        <p:spPr>
          <a:xfrm>
            <a:off x="607484" y="4321533"/>
            <a:ext cx="10363200" cy="1500187"/>
          </a:xfrm>
        </p:spPr>
        <p:txBody>
          <a:bodyPr anchor="t" anchorCtr="0">
            <a:noAutofit/>
          </a:bodyPr>
          <a:lstStyle>
            <a:lvl1pPr marL="0" indent="0">
              <a:buNone/>
              <a:defRPr sz="2133" b="0" i="0" baseline="0">
                <a:solidFill>
                  <a:srgbClr val="F3D54E"/>
                </a:solidFill>
                <a:latin typeface="Intel Clear"/>
                <a:cs typeface="Intel Clear"/>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smtClean="0"/>
              <a:t>16pt Intel Clear Subhead</a:t>
            </a:r>
            <a:endParaRPr lang="en-US" dirty="0"/>
          </a:p>
        </p:txBody>
      </p:sp>
    </p:spTree>
    <p:extLst>
      <p:ext uri="{BB962C8B-B14F-4D97-AF65-F5344CB8AC3E}">
        <p14:creationId xmlns:p14="http://schemas.microsoft.com/office/powerpoint/2010/main" val="424802061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7484" y="2979843"/>
            <a:ext cx="10363200" cy="1500187"/>
          </a:xfrm>
        </p:spPr>
        <p:txBody>
          <a:bodyPr anchor="t" anchorCtr="0">
            <a:noAutofit/>
          </a:bodyPr>
          <a:lstStyle>
            <a:lvl1pPr marL="0" indent="0">
              <a:buNone/>
              <a:defRPr sz="5333" b="0" baseline="0">
                <a:solidFill>
                  <a:schemeClr val="accent2"/>
                </a:solidFill>
                <a:latin typeface="Intel Clear"/>
                <a:ea typeface="Intel Clear"/>
                <a:cs typeface="Intel Clear"/>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smtClean="0"/>
              <a:t>40pt Intel Clear Light Body.</a:t>
            </a:r>
            <a:br>
              <a:rPr lang="en-US" dirty="0" smtClean="0"/>
            </a:br>
            <a:r>
              <a:rPr lang="en-US" dirty="0" smtClean="0"/>
              <a:t>For content that is not a section, but has a big idea in text only.</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1"/>
          <p:cNvSpPr>
            <a:spLocks noGrp="1"/>
          </p:cNvSpPr>
          <p:nvPr>
            <p:ph type="title" hasCustomPrompt="1"/>
          </p:nvPr>
        </p:nvSpPr>
        <p:spPr>
          <a:xfrm>
            <a:off x="607484" y="1469059"/>
            <a:ext cx="10363200" cy="1362075"/>
          </a:xfrm>
        </p:spPr>
        <p:txBody>
          <a:bodyPr anchor="b" anchorCtr="0">
            <a:noAutofit/>
          </a:bodyPr>
          <a:lstStyle>
            <a:lvl1pPr algn="l">
              <a:lnSpc>
                <a:spcPct val="80000"/>
              </a:lnSpc>
              <a:defRPr sz="5333" b="0" cap="none" spc="0" baseline="0">
                <a:solidFill>
                  <a:srgbClr val="003C7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smtClean="0"/>
              <a:t>40pt Intel Clear Heading</a:t>
            </a:r>
            <a:endParaRPr lang="en-US" dirty="0"/>
          </a:p>
        </p:txBody>
      </p:sp>
    </p:spTree>
    <p:extLst>
      <p:ext uri="{BB962C8B-B14F-4D97-AF65-F5344CB8AC3E}">
        <p14:creationId xmlns:p14="http://schemas.microsoft.com/office/powerpoint/2010/main" val="297673603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3013451"/>
            <a:ext cx="10363200" cy="1362075"/>
          </a:xfrm>
        </p:spPr>
        <p:txBody>
          <a:bodyPr anchor="b" anchorCtr="0">
            <a:noAutofit/>
          </a:bodyPr>
          <a:lstStyle>
            <a:lvl1pPr algn="l">
              <a:lnSpc>
                <a:spcPct val="80000"/>
              </a:lnSpc>
              <a:defRPr sz="7200" b="0" cap="none" spc="0" baseline="0">
                <a:solidFill>
                  <a:schemeClr val="bg1"/>
                </a:solidFill>
                <a:latin typeface="Intel Clear Pro" panose="020B0804020202060201" pitchFamily="34" charset="0"/>
                <a:cs typeface="Intel Clear Pro" panose="020B0804020202060201" pitchFamily="34" charset="0"/>
              </a:defRPr>
            </a:lvl1pPr>
          </a:lstStyle>
          <a:p>
            <a:r>
              <a:rPr lang="en-US" dirty="0" smtClean="0"/>
              <a:t>54pt Intel Clear Pro blue section</a:t>
            </a:r>
            <a:endParaRPr lang="en-US" dirty="0"/>
          </a:p>
        </p:txBody>
      </p:sp>
      <p:sp>
        <p:nvSpPr>
          <p:cNvPr id="3" name="Text Placeholder 2"/>
          <p:cNvSpPr>
            <a:spLocks noGrp="1"/>
          </p:cNvSpPr>
          <p:nvPr>
            <p:ph type="body" idx="1" hasCustomPrompt="1"/>
          </p:nvPr>
        </p:nvSpPr>
        <p:spPr>
          <a:xfrm>
            <a:off x="607484" y="4465049"/>
            <a:ext cx="10363200" cy="1500187"/>
          </a:xfrm>
        </p:spPr>
        <p:txBody>
          <a:bodyPr anchor="t" anchorCtr="0">
            <a:noAutofit/>
          </a:bodyPr>
          <a:lstStyle>
            <a:lvl1pPr marL="0" indent="0">
              <a:buNone/>
              <a:defRPr sz="2133" b="0" baseline="0">
                <a:solidFill>
                  <a:srgbClr val="F3D54E"/>
                </a:solidFill>
                <a:latin typeface="+mn-lt"/>
                <a:cs typeface="Intel Clear" panose="020B0604020203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smtClean="0"/>
              <a:t>16pt Intel Clear Subhead</a:t>
            </a:r>
            <a:endParaRPr lang="en-US" dirty="0"/>
          </a:p>
        </p:txBody>
      </p:sp>
      <p:sp>
        <p:nvSpPr>
          <p:cNvPr id="5" name="Picture Placeholder 4"/>
          <p:cNvSpPr>
            <a:spLocks noGrp="1"/>
          </p:cNvSpPr>
          <p:nvPr>
            <p:ph type="pic" sz="quarter" idx="13" hasCustomPrompt="1"/>
          </p:nvPr>
        </p:nvSpPr>
        <p:spPr>
          <a:xfrm>
            <a:off x="0" y="2"/>
            <a:ext cx="12192000" cy="3432175"/>
          </a:xfrm>
          <a:solidFill>
            <a:schemeClr val="bg2">
              <a:lumMod val="60000"/>
              <a:lumOff val="40000"/>
            </a:schemeClr>
          </a:solidFill>
        </p:spPr>
        <p:txBody>
          <a:bodyPr/>
          <a:lstStyle>
            <a:lvl1pPr>
              <a:defRPr baseline="0">
                <a:solidFill>
                  <a:srgbClr val="0071C5"/>
                </a:solidFill>
              </a:defRPr>
            </a:lvl1pPr>
          </a:lstStyle>
          <a:p>
            <a:r>
              <a:rPr lang="en-US" dirty="0" smtClean="0"/>
              <a:t>Insert photo here. Drag picture to placeholder or click icon to add.</a:t>
            </a:r>
            <a:endParaRPr lang="en-US" dirty="0"/>
          </a:p>
        </p:txBody>
      </p:sp>
    </p:spTree>
    <p:extLst>
      <p:ext uri="{BB962C8B-B14F-4D97-AF65-F5344CB8AC3E}">
        <p14:creationId xmlns:p14="http://schemas.microsoft.com/office/powerpoint/2010/main" val="21501978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950" y="304702"/>
            <a:ext cx="11248101" cy="1022965"/>
          </a:xfrm>
        </p:spPr>
        <p:txBody>
          <a:bodyPr/>
          <a:lstStyle/>
          <a:p>
            <a:r>
              <a:rPr lang="en-US" dirty="0" smtClean="0"/>
              <a:t>Click to edit title</a:t>
            </a:r>
            <a:endParaRPr lang="en-US" dirty="0"/>
          </a:p>
        </p:txBody>
      </p:sp>
      <p:sp>
        <p:nvSpPr>
          <p:cNvPr id="8" name="Content Placeholder 2"/>
          <p:cNvSpPr>
            <a:spLocks noGrp="1"/>
          </p:cNvSpPr>
          <p:nvPr>
            <p:ph idx="14" hasCustomPrompt="1"/>
          </p:nvPr>
        </p:nvSpPr>
        <p:spPr>
          <a:xfrm>
            <a:off x="471949" y="1327664"/>
            <a:ext cx="5522451" cy="4511040"/>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5" hasCustomPrompt="1"/>
          </p:nvPr>
        </p:nvSpPr>
        <p:spPr>
          <a:xfrm>
            <a:off x="6197600" y="1327664"/>
            <a:ext cx="5522451" cy="4511040"/>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7"/>
          <p:cNvSpPr>
            <a:spLocks noGrp="1"/>
          </p:cNvSpPr>
          <p:nvPr>
            <p:ph type="body" sz="quarter" idx="13" hasCustomPrompt="1"/>
          </p:nvPr>
        </p:nvSpPr>
        <p:spPr>
          <a:xfrm>
            <a:off x="471950" y="6191832"/>
            <a:ext cx="11248101" cy="215508"/>
          </a:xfrm>
        </p:spPr>
        <p:txBody>
          <a:bodyPr wrap="square" anchor="b" anchorCtr="0">
            <a:spAutoFit/>
          </a:bodyPr>
          <a:lstStyle>
            <a:lvl1pPr marL="0" indent="0">
              <a:lnSpc>
                <a:spcPct val="75000"/>
              </a:lnSpc>
              <a:spcBef>
                <a:spcPts val="0"/>
              </a:spcBef>
              <a:buFont typeface="Arial" pitchFamily="34" charset="0"/>
              <a:buNone/>
              <a:defRPr sz="1067">
                <a:solidFill>
                  <a:schemeClr val="tx1">
                    <a:lumMod val="50000"/>
                    <a:lumOff val="50000"/>
                  </a:schemeClr>
                </a:solidFill>
                <a:latin typeface="+mn-lt"/>
              </a:defRPr>
            </a:lvl1pPr>
            <a:lvl2pPr marL="228592" indent="-152395">
              <a:defRPr sz="1200"/>
            </a:lvl2pPr>
            <a:lvl3pPr marL="457183" indent="-152395">
              <a:defRPr sz="1200"/>
            </a:lvl3pPr>
            <a:lvl4pPr marL="685776" indent="-152395">
              <a:defRPr sz="1200"/>
            </a:lvl4pPr>
            <a:lvl5pPr marL="914368" indent="-152395">
              <a:defRPr sz="1200"/>
            </a:lvl5pPr>
          </a:lstStyle>
          <a:p>
            <a:pPr lvl="0"/>
            <a:r>
              <a:rPr lang="en-US" dirty="0" smtClean="0"/>
              <a:t>Click to edit footnote</a:t>
            </a:r>
            <a:endParaRPr lang="en-US" dirty="0"/>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74016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318161451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2582445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636577" y="2500173"/>
            <a:ext cx="2811727" cy="1853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0487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int_experience_wht_rgb_3000.png"/>
          <p:cNvPicPr>
            <a:picLocks noChangeAspect="1"/>
          </p:cNvPicPr>
          <p:nvPr userDrawn="1"/>
        </p:nvPicPr>
        <p:blipFill>
          <a:blip r:embed="rId3" cstate="email">
            <a:alphaModFix/>
            <a:extLst>
              <a:ext uri="{28A0092B-C50C-407E-A947-70E740481C1C}">
                <a14:useLocalDpi xmlns:a14="http://schemas.microsoft.com/office/drawing/2010/main" val="0"/>
              </a:ext>
            </a:extLst>
          </a:blip>
          <a:stretch>
            <a:fillRect/>
          </a:stretch>
        </p:blipFill>
        <p:spPr>
          <a:xfrm>
            <a:off x="4653643" y="2257769"/>
            <a:ext cx="2780507" cy="2818505"/>
          </a:xfrm>
          <a:prstGeom prst="rect">
            <a:avLst/>
          </a:prstGeom>
        </p:spPr>
      </p:pic>
    </p:spTree>
    <p:extLst>
      <p:ext uri="{BB962C8B-B14F-4D97-AF65-F5344CB8AC3E}">
        <p14:creationId xmlns:p14="http://schemas.microsoft.com/office/powerpoint/2010/main" val="148876160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6E02B792-9128-1145-BAEC-CC60021E846C}" type="datetimeFigureOut">
              <a:rPr lang="en-US" smtClean="0">
                <a:solidFill>
                  <a:prstClr val="black"/>
                </a:solidFill>
              </a:rPr>
              <a:pPr/>
              <a:t>9/28/2016</a:t>
            </a:fld>
            <a:endParaRPr lang="en-US">
              <a:solidFill>
                <a:prstClr val="black"/>
              </a:solidFill>
            </a:endParaRPr>
          </a:p>
        </p:txBody>
      </p:sp>
      <p:sp>
        <p:nvSpPr>
          <p:cNvPr id="6" name="Slide Number Placeholder 5"/>
          <p:cNvSpPr>
            <a:spLocks noGrp="1"/>
          </p:cNvSpPr>
          <p:nvPr>
            <p:ph type="sldNum" sz="quarter" idx="12"/>
          </p:nvPr>
        </p:nvSpPr>
        <p:spPr/>
        <p:txBody>
          <a:bodyPr/>
          <a:lstStyle/>
          <a:p>
            <a:fld id="{9B5463EF-BE4F-0D4D-A8EA-7389B60685B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06583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w server">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16000" y="1660475"/>
            <a:ext cx="10820400" cy="2233584"/>
          </a:xfrm>
        </p:spPr>
        <p:txBody>
          <a:bodyPr vert="horz" lIns="68580" tIns="34290" rIns="68580" bIns="34290" rtlCol="0" anchor="b">
            <a:noAutofit/>
          </a:bodyPr>
          <a:lstStyle>
            <a:lvl1pPr>
              <a:defRPr lang="en-US" sz="9466" dirty="0">
                <a:solidFill>
                  <a:srgbClr val="CAD0E4"/>
                </a:solidFill>
              </a:defRPr>
            </a:lvl1pPr>
          </a:lstStyle>
          <a:p>
            <a:pPr lvl="0">
              <a:lnSpc>
                <a:spcPct val="70000"/>
              </a:lnSpc>
            </a:pPr>
            <a:r>
              <a:rPr lang="en-US" dirty="0" smtClean="0"/>
              <a:t>CLICK TO EDIT MASTER TITLE STYLE</a:t>
            </a:r>
            <a:endParaRPr lang="en-US" dirty="0"/>
          </a:p>
        </p:txBody>
      </p:sp>
      <p:sp>
        <p:nvSpPr>
          <p:cNvPr id="3" name="Subtitle 2"/>
          <p:cNvSpPr>
            <a:spLocks noGrp="1"/>
          </p:cNvSpPr>
          <p:nvPr>
            <p:ph type="subTitle" idx="1"/>
          </p:nvPr>
        </p:nvSpPr>
        <p:spPr>
          <a:xfrm>
            <a:off x="1016000" y="4013513"/>
            <a:ext cx="9144000" cy="1655763"/>
          </a:xfrm>
        </p:spPr>
        <p:txBody>
          <a:bodyPr>
            <a:normAutofit/>
          </a:bodyPr>
          <a:lstStyle>
            <a:lvl1pPr marL="0" indent="0" algn="l">
              <a:buNone/>
              <a:defRPr sz="2000" b="1">
                <a:solidFill>
                  <a:schemeClr val="bg1"/>
                </a:solidFill>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14001" y="569825"/>
            <a:ext cx="1231103" cy="5096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0765" y="5620252"/>
            <a:ext cx="3683777" cy="1237749"/>
          </a:xfrm>
          <a:prstGeom prst="rect">
            <a:avLst/>
          </a:prstGeom>
        </p:spPr>
      </p:pic>
    </p:spTree>
    <p:extLst>
      <p:ext uri="{BB962C8B-B14F-4D97-AF65-F5344CB8AC3E}">
        <p14:creationId xmlns:p14="http://schemas.microsoft.com/office/powerpoint/2010/main" val="2137416072"/>
      </p:ext>
    </p:extLst>
  </p:cSld>
  <p:clrMapOvr>
    <a:masterClrMapping/>
  </p:clrMapOvr>
  <p:hf hdr="0" dt="0"/>
  <p:extLst mod="1">
    <p:ext uri="{DCECCB84-F9BA-43D5-87BE-67443E8EF086}">
      <p15:sldGuideLst xmlns:p15="http://schemas.microsoft.com/office/powerpoint/2012/main">
        <p15:guide id="1" orient="horz" pos="2501">
          <p15:clr>
            <a:srgbClr val="FBAE40"/>
          </p15:clr>
        </p15:guide>
        <p15:guide id="2" pos="69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838200" y="1694985"/>
            <a:ext cx="10515600" cy="4481979"/>
          </a:xfrm>
        </p:spPr>
        <p:txBody>
          <a:bodyPr/>
          <a:lstStyle>
            <a:lvl2pPr marL="133347" indent="-133347">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D2D4D0CB-6904-4FE6-A7FC-22033CA8E49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35358667"/>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6" name="Slide Number Placeholder 5"/>
          <p:cNvSpPr>
            <a:spLocks noGrp="1"/>
          </p:cNvSpPr>
          <p:nvPr>
            <p:ph type="sldNum" sz="quarter" idx="10"/>
          </p:nvPr>
        </p:nvSpPr>
        <p:spPr/>
        <p:txBody>
          <a:bodyPr/>
          <a:lstStyle/>
          <a:p>
            <a:fld id="{D2D4D0CB-6904-4FE6-A7FC-22033CA8E49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864004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D2D4D0CB-6904-4FE6-A7FC-22033CA8E49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491041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and Large Bullet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2D4D0CB-6904-4FE6-A7FC-22033CA8E491}"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a:lvl1pPr>
          </a:lstStyle>
          <a:p>
            <a:r>
              <a:rPr lang="en-US" dirty="0" err="1" smtClean="0"/>
              <a:t>28pt</a:t>
            </a:r>
            <a:r>
              <a:rPr lang="en-US" dirty="0" smtClean="0"/>
              <a:t> Intel Clear Light Headline</a:t>
            </a:r>
            <a:endParaRPr lang="en-US" dirty="0"/>
          </a:p>
        </p:txBody>
      </p:sp>
      <p:sp>
        <p:nvSpPr>
          <p:cNvPr id="9" name="Content Placeholder 8"/>
          <p:cNvSpPr>
            <a:spLocks noGrp="1"/>
          </p:cNvSpPr>
          <p:nvPr>
            <p:ph sz="quarter" idx="13" hasCustomPrompt="1"/>
          </p:nvPr>
        </p:nvSpPr>
        <p:spPr>
          <a:xfrm>
            <a:off x="607484" y="1604434"/>
            <a:ext cx="10970683" cy="4567767"/>
          </a:xfrm>
        </p:spPr>
        <p:txBody>
          <a:bodyPr/>
          <a:lstStyle>
            <a:lvl2pPr>
              <a:defRPr sz="2400"/>
            </a:lvl2pPr>
            <a:lvl3pPr>
              <a:defRPr sz="2400"/>
            </a:lvl3pPr>
            <a:lvl4pPr>
              <a:defRPr sz="2133"/>
            </a:lvl4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41399655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lumn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950" y="304702"/>
            <a:ext cx="11248101" cy="1022965"/>
          </a:xfrm>
        </p:spPr>
        <p:txBody>
          <a:bodyPr/>
          <a:lstStyle/>
          <a:p>
            <a:r>
              <a:rPr lang="en-US" dirty="0" smtClean="0"/>
              <a:t>Click to edit title</a:t>
            </a:r>
            <a:endParaRPr lang="en-US" dirty="0"/>
          </a:p>
        </p:txBody>
      </p:sp>
      <p:sp>
        <p:nvSpPr>
          <p:cNvPr id="8" name="Content Placeholder 2"/>
          <p:cNvSpPr>
            <a:spLocks noGrp="1"/>
          </p:cNvSpPr>
          <p:nvPr>
            <p:ph idx="14" hasCustomPrompt="1"/>
          </p:nvPr>
        </p:nvSpPr>
        <p:spPr>
          <a:xfrm>
            <a:off x="471949" y="1327664"/>
            <a:ext cx="3612371" cy="4511040"/>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5" hasCustomPrompt="1"/>
          </p:nvPr>
        </p:nvSpPr>
        <p:spPr>
          <a:xfrm>
            <a:off x="4289815" y="1327664"/>
            <a:ext cx="3612371" cy="4511040"/>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6" hasCustomPrompt="1"/>
          </p:nvPr>
        </p:nvSpPr>
        <p:spPr>
          <a:xfrm>
            <a:off x="8107680" y="1327664"/>
            <a:ext cx="3612371" cy="4511040"/>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7"/>
          <p:cNvSpPr>
            <a:spLocks noGrp="1"/>
          </p:cNvSpPr>
          <p:nvPr>
            <p:ph type="body" sz="quarter" idx="13" hasCustomPrompt="1"/>
          </p:nvPr>
        </p:nvSpPr>
        <p:spPr>
          <a:xfrm>
            <a:off x="471950" y="6191832"/>
            <a:ext cx="11248101" cy="215508"/>
          </a:xfrm>
        </p:spPr>
        <p:txBody>
          <a:bodyPr wrap="square" anchor="b" anchorCtr="0">
            <a:spAutoFit/>
          </a:bodyPr>
          <a:lstStyle>
            <a:lvl1pPr marL="0" indent="0">
              <a:lnSpc>
                <a:spcPct val="75000"/>
              </a:lnSpc>
              <a:spcBef>
                <a:spcPts val="0"/>
              </a:spcBef>
              <a:buFont typeface="Arial" pitchFamily="34" charset="0"/>
              <a:buNone/>
              <a:defRPr sz="1067">
                <a:solidFill>
                  <a:schemeClr val="tx1">
                    <a:lumMod val="50000"/>
                    <a:lumOff val="50000"/>
                  </a:schemeClr>
                </a:solidFill>
                <a:latin typeface="+mn-lt"/>
              </a:defRPr>
            </a:lvl1pPr>
            <a:lvl2pPr marL="228592" indent="-152395">
              <a:defRPr sz="1200"/>
            </a:lvl2pPr>
            <a:lvl3pPr marL="457183" indent="-152395">
              <a:defRPr sz="1200"/>
            </a:lvl3pPr>
            <a:lvl4pPr marL="685776" indent="-152395">
              <a:defRPr sz="1200"/>
            </a:lvl4pPr>
            <a:lvl5pPr marL="914368" indent="-152395">
              <a:defRPr sz="1200"/>
            </a:lvl5pPr>
          </a:lstStyle>
          <a:p>
            <a:pPr lvl="0"/>
            <a:r>
              <a:rPr lang="en-US" dirty="0" smtClean="0"/>
              <a:t>Click to edit footnote</a:t>
            </a:r>
            <a:endParaRPr lang="en-US" dirty="0"/>
          </a:p>
        </p:txBody>
      </p:sp>
      <p:sp>
        <p:nvSpPr>
          <p:cNvPr id="3" name="Slide Number Placeholder 2"/>
          <p:cNvSpPr>
            <a:spLocks noGrp="1"/>
          </p:cNvSpPr>
          <p:nvPr>
            <p:ph type="sldNum" sz="quarter" idx="17"/>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262574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1362424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9" name="Text Placeholder 7"/>
          <p:cNvSpPr>
            <a:spLocks noGrp="1"/>
          </p:cNvSpPr>
          <p:nvPr>
            <p:ph type="body" sz="quarter" idx="13" hasCustomPrompt="1"/>
          </p:nvPr>
        </p:nvSpPr>
        <p:spPr>
          <a:xfrm>
            <a:off x="482600" y="6024713"/>
            <a:ext cx="9897533" cy="577707"/>
          </a:xfrm>
        </p:spPr>
        <p:txBody>
          <a:bodyPr wrap="square" anchor="t" anchorCtr="0">
            <a:normAutofit/>
          </a:bodyPr>
          <a:lstStyle>
            <a:lvl1pPr marL="0" indent="0">
              <a:lnSpc>
                <a:spcPct val="85000"/>
              </a:lnSpc>
              <a:spcBef>
                <a:spcPts val="200"/>
              </a:spcBef>
              <a:buFont typeface="Arial" pitchFamily="34" charset="0"/>
              <a:buNone/>
              <a:defRPr sz="933">
                <a:solidFill>
                  <a:srgbClr val="FFFFFF"/>
                </a:solidFill>
                <a:effectLst>
                  <a:outerShdw blurRad="38100" dist="38100" dir="2700000" algn="tl">
                    <a:srgbClr val="000000">
                      <a:alpha val="43137"/>
                    </a:srgbClr>
                  </a:outerShdw>
                </a:effectLst>
              </a:defRPr>
            </a:lvl1pPr>
            <a:lvl2pPr marL="171352" indent="-114234">
              <a:defRPr sz="933"/>
            </a:lvl2pPr>
            <a:lvl3pPr marL="342702" indent="-114234">
              <a:defRPr sz="933"/>
            </a:lvl3pPr>
            <a:lvl4pPr marL="514058" indent="-114234">
              <a:defRPr sz="933"/>
            </a:lvl4pPr>
            <a:lvl5pPr marL="685406" indent="-114234">
              <a:defRPr sz="933"/>
            </a:lvl5pPr>
          </a:lstStyle>
          <a:p>
            <a:pPr lvl="0"/>
            <a:r>
              <a:rPr lang="en-US" dirty="0" smtClean="0"/>
              <a:t>Click to edit footnote</a:t>
            </a:r>
            <a:endParaRPr lang="en-US" dirty="0"/>
          </a:p>
        </p:txBody>
      </p:sp>
      <p:sp>
        <p:nvSpPr>
          <p:cNvPr id="6" name="Title 1"/>
          <p:cNvSpPr>
            <a:spLocks noGrp="1"/>
          </p:cNvSpPr>
          <p:nvPr>
            <p:ph type="title"/>
          </p:nvPr>
        </p:nvSpPr>
        <p:spPr>
          <a:xfrm>
            <a:off x="253057" y="4"/>
            <a:ext cx="10983383" cy="690323"/>
          </a:xfrm>
        </p:spPr>
        <p:txBody>
          <a:bodyPr/>
          <a:lstStyle>
            <a:lvl1pPr>
              <a:defRPr sz="1867"/>
            </a:lvl1pPr>
          </a:lstStyle>
          <a:p>
            <a:r>
              <a:rPr lang="en-US" dirty="0" smtClean="0"/>
              <a:t>Click to edit Master title style</a:t>
            </a:r>
            <a:endParaRPr lang="en-US" dirty="0"/>
          </a:p>
        </p:txBody>
      </p:sp>
      <p:sp>
        <p:nvSpPr>
          <p:cNvPr id="5" name="Slide Number Placeholder 5"/>
          <p:cNvSpPr>
            <a:spLocks noGrp="1"/>
          </p:cNvSpPr>
          <p:nvPr>
            <p:ph type="sldNum" sz="quarter" idx="4"/>
          </p:nvPr>
        </p:nvSpPr>
        <p:spPr>
          <a:xfrm>
            <a:off x="9163136" y="6456196"/>
            <a:ext cx="2844800" cy="365125"/>
          </a:xfrm>
          <a:prstGeom prst="rect">
            <a:avLst/>
          </a:prstGeom>
        </p:spPr>
        <p:txBody>
          <a:bodyPr vert="horz" lIns="0" tIns="0" rIns="0" bIns="0" rtlCol="0" anchor="ctr"/>
          <a:lstStyle>
            <a:lvl1pPr algn="r">
              <a:defRPr sz="933">
                <a:solidFill>
                  <a:srgbClr val="FFFFFF"/>
                </a:solidFill>
                <a:latin typeface="Neo Sans Intel Light"/>
                <a:cs typeface="Neo Sans Intel Light"/>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175484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Produc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24733" y="6432516"/>
            <a:ext cx="383203" cy="365125"/>
          </a:xfrm>
          <a:prstGeom prst="rect">
            <a:avLst/>
          </a:prstGeo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2" name="Footer Placeholder 1"/>
          <p:cNvSpPr>
            <a:spLocks noGrp="1"/>
          </p:cNvSpPr>
          <p:nvPr>
            <p:ph type="ftr" sz="quarter" idx="13"/>
          </p:nvPr>
        </p:nvSpPr>
        <p:spPr>
          <a:xfrm>
            <a:off x="280065" y="6491236"/>
            <a:ext cx="2242113" cy="220573"/>
          </a:xfrm>
          <a:prstGeom prst="rect">
            <a:avLst/>
          </a:prstGeom>
        </p:spPr>
        <p:txBody>
          <a:bodyPr/>
          <a:lstStyle/>
          <a:p>
            <a:r>
              <a:rPr lang="en-US" smtClean="0">
                <a:solidFill>
                  <a:prstClr val="white"/>
                </a:solidFill>
              </a:rPr>
              <a:t>Intel Confidential</a:t>
            </a:r>
            <a:endParaRPr lang="en-US" dirty="0">
              <a:solidFill>
                <a:prstClr val="white"/>
              </a:solidFill>
            </a:endParaRPr>
          </a:p>
        </p:txBody>
      </p:sp>
      <p:sp>
        <p:nvSpPr>
          <p:cNvPr id="3" name="Title 2"/>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07280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23733" y="0"/>
            <a:ext cx="8568267" cy="6858000"/>
          </a:xfrm>
          <a:prstGeom prst="rect">
            <a:avLst/>
          </a:prstGeom>
        </p:spPr>
      </p:pic>
      <p:sp>
        <p:nvSpPr>
          <p:cNvPr id="8" name="Rectangle 7"/>
          <p:cNvSpPr/>
          <p:nvPr userDrawn="1"/>
        </p:nvSpPr>
        <p:spPr bwMode="auto">
          <a:xfrm>
            <a:off x="3623735" y="0"/>
            <a:ext cx="7577668" cy="6858000"/>
          </a:xfrm>
          <a:prstGeom prst="rect">
            <a:avLst/>
          </a:prstGeom>
          <a:gradFill>
            <a:gsLst>
              <a:gs pos="0">
                <a:schemeClr val="bg1"/>
              </a:gs>
              <a:gs pos="100000">
                <a:schemeClr val="bg1">
                  <a:alpha val="0"/>
                </a:schemeClr>
              </a:gs>
            </a:gsLst>
            <a:lin ang="0" scaled="0"/>
          </a:gra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1219170" fontAlgn="base">
              <a:lnSpc>
                <a:spcPct val="95000"/>
              </a:lnSpc>
              <a:spcBef>
                <a:spcPct val="30000"/>
              </a:spcBef>
              <a:spcAft>
                <a:spcPct val="0"/>
              </a:spcAft>
              <a:buClr>
                <a:prstClr val="white"/>
              </a:buClr>
              <a:buFont typeface="Wingdings" pitchFamily="2" charset="2"/>
              <a:buNone/>
            </a:pPr>
            <a:endParaRPr lang="en-US" sz="1751"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2531" name="Rectangle 3"/>
          <p:cNvSpPr>
            <a:spLocks noChangeArrowheads="1"/>
          </p:cNvSpPr>
          <p:nvPr/>
        </p:nvSpPr>
        <p:spPr bwMode="auto">
          <a:xfrm>
            <a:off x="488951" y="1793882"/>
            <a:ext cx="11209867" cy="4168775"/>
          </a:xfrm>
          <a:prstGeom prst="rect">
            <a:avLst/>
          </a:prstGeom>
          <a:noFill/>
          <a:ln w="9525">
            <a:noFill/>
            <a:miter lim="800000"/>
            <a:headEnd/>
            <a:tailEnd/>
          </a:ln>
          <a:effectLst/>
        </p:spPr>
        <p:txBody>
          <a:bodyPr lIns="66771" tIns="33387" rIns="66771" bIns="33387" anchorCtr="1"/>
          <a:lstStyle/>
          <a:p>
            <a:pPr algn="r" defTabSz="668258"/>
            <a:endParaRPr lang="en-US" sz="1751" dirty="0">
              <a:solidFill>
                <a:prstClr val="white"/>
              </a:solidFill>
              <a:effectLst>
                <a:outerShdw blurRad="38100" dist="38100" dir="2700000" algn="tl">
                  <a:srgbClr val="000000"/>
                </a:outerShdw>
              </a:effectLst>
              <a:latin typeface="Neo Sans Intel" pitchFamily="34" charset="0"/>
            </a:endParaRPr>
          </a:p>
        </p:txBody>
      </p:sp>
      <p:sp>
        <p:nvSpPr>
          <p:cNvPr id="22532" name="Rectangle 4"/>
          <p:cNvSpPr>
            <a:spLocks noGrp="1" noChangeArrowheads="1"/>
          </p:cNvSpPr>
          <p:nvPr>
            <p:ph type="ctrTitle"/>
          </p:nvPr>
        </p:nvSpPr>
        <p:spPr>
          <a:xfrm>
            <a:off x="341312" y="2249645"/>
            <a:ext cx="8767379" cy="1258424"/>
          </a:xfrm>
        </p:spPr>
        <p:txBody>
          <a:bodyPr anchor="b" anchorCtr="0"/>
          <a:lstStyle>
            <a:lvl1pPr algn="l">
              <a:defRPr/>
            </a:lvl1pPr>
          </a:lstStyle>
          <a:p>
            <a:r>
              <a:rPr lang="en-US" dirty="0" smtClean="0"/>
              <a:t>Click to edit Master title style</a:t>
            </a:r>
            <a:endParaRPr lang="en-US" dirty="0"/>
          </a:p>
        </p:txBody>
      </p:sp>
      <p:sp>
        <p:nvSpPr>
          <p:cNvPr id="22533" name="Rectangle 5"/>
          <p:cNvSpPr>
            <a:spLocks noGrp="1" noChangeArrowheads="1"/>
          </p:cNvSpPr>
          <p:nvPr>
            <p:ph type="subTitle" idx="1"/>
          </p:nvPr>
        </p:nvSpPr>
        <p:spPr>
          <a:xfrm>
            <a:off x="341313" y="4315376"/>
            <a:ext cx="6866888" cy="1178001"/>
          </a:xfrm>
        </p:spPr>
        <p:txBody>
          <a:bodyPr anchorCtr="0"/>
          <a:lstStyle>
            <a:lvl1pPr marL="0" indent="0" algn="l">
              <a:spcBef>
                <a:spcPts val="0"/>
              </a:spcBef>
              <a:buFont typeface="Wingdings" pitchFamily="2" charset="2"/>
              <a:buNone/>
              <a:defRPr/>
            </a:lvl1pPr>
          </a:lstStyle>
          <a:p>
            <a:r>
              <a:rPr lang="en-US" smtClean="0"/>
              <a:t>Click to edit Master subtitle style</a:t>
            </a:r>
            <a:endParaRPr lang="en-US" dirty="0"/>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37869"/>
            <a:ext cx="2247205" cy="1701321"/>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82347" y="5626177"/>
            <a:ext cx="941637" cy="993289"/>
          </a:xfrm>
          <a:prstGeom prst="rect">
            <a:avLst/>
          </a:prstGeom>
          <a:effectLst/>
        </p:spPr>
      </p:pic>
    </p:spTree>
    <p:extLst>
      <p:ext uri="{BB962C8B-B14F-4D97-AF65-F5344CB8AC3E}">
        <p14:creationId xmlns:p14="http://schemas.microsoft.com/office/powerpoint/2010/main" val="312220964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10000" y="0"/>
            <a:ext cx="8382000" cy="6858000"/>
          </a:xfrm>
          <a:prstGeom prst="rect">
            <a:avLst/>
          </a:prstGeom>
        </p:spPr>
      </p:pic>
      <p:sp>
        <p:nvSpPr>
          <p:cNvPr id="10" name="Rectangle 9"/>
          <p:cNvSpPr/>
          <p:nvPr userDrawn="1"/>
        </p:nvSpPr>
        <p:spPr bwMode="auto">
          <a:xfrm>
            <a:off x="3776335" y="0"/>
            <a:ext cx="7577668" cy="6858000"/>
          </a:xfrm>
          <a:prstGeom prst="rect">
            <a:avLst/>
          </a:prstGeom>
          <a:gradFill>
            <a:gsLst>
              <a:gs pos="0">
                <a:schemeClr val="bg1"/>
              </a:gs>
              <a:gs pos="100000">
                <a:schemeClr val="bg1">
                  <a:alpha val="0"/>
                </a:schemeClr>
              </a:gs>
            </a:gsLst>
            <a:lin ang="0" scaled="0"/>
          </a:gra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1219170" fontAlgn="base">
              <a:lnSpc>
                <a:spcPct val="95000"/>
              </a:lnSpc>
              <a:spcBef>
                <a:spcPct val="30000"/>
              </a:spcBef>
              <a:spcAft>
                <a:spcPct val="0"/>
              </a:spcAft>
              <a:buClr>
                <a:prstClr val="white"/>
              </a:buClr>
              <a:buFont typeface="Wingdings" pitchFamily="2" charset="2"/>
              <a:buNone/>
            </a:pPr>
            <a:endParaRPr lang="en-US" sz="1751"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2531" name="Rectangle 3"/>
          <p:cNvSpPr>
            <a:spLocks noChangeArrowheads="1"/>
          </p:cNvSpPr>
          <p:nvPr/>
        </p:nvSpPr>
        <p:spPr bwMode="auto">
          <a:xfrm>
            <a:off x="488951" y="1793882"/>
            <a:ext cx="11209867" cy="4168775"/>
          </a:xfrm>
          <a:prstGeom prst="rect">
            <a:avLst/>
          </a:prstGeom>
          <a:noFill/>
          <a:ln w="9525">
            <a:noFill/>
            <a:miter lim="800000"/>
            <a:headEnd/>
            <a:tailEnd/>
          </a:ln>
          <a:effectLst/>
        </p:spPr>
        <p:txBody>
          <a:bodyPr lIns="66771" tIns="33387" rIns="66771" bIns="33387" anchorCtr="1"/>
          <a:lstStyle/>
          <a:p>
            <a:pPr algn="r" defTabSz="668258"/>
            <a:endParaRPr lang="en-US" sz="1751" dirty="0">
              <a:solidFill>
                <a:prstClr val="white"/>
              </a:solidFill>
              <a:effectLst>
                <a:outerShdw blurRad="38100" dist="38100" dir="2700000" algn="tl">
                  <a:srgbClr val="000000"/>
                </a:outerShdw>
              </a:effectLst>
              <a:latin typeface="Neo Sans Intel" pitchFamily="34" charset="0"/>
            </a:endParaRPr>
          </a:p>
        </p:txBody>
      </p:sp>
      <p:sp>
        <p:nvSpPr>
          <p:cNvPr id="22532" name="Rectangle 4"/>
          <p:cNvSpPr>
            <a:spLocks noGrp="1" noChangeArrowheads="1"/>
          </p:cNvSpPr>
          <p:nvPr>
            <p:ph type="ctrTitle"/>
          </p:nvPr>
        </p:nvSpPr>
        <p:spPr>
          <a:xfrm>
            <a:off x="341312" y="2249645"/>
            <a:ext cx="8767379" cy="1258424"/>
          </a:xfrm>
        </p:spPr>
        <p:txBody>
          <a:bodyPr anchor="b" anchorCtr="0"/>
          <a:lstStyle>
            <a:lvl1pPr algn="l">
              <a:defRPr/>
            </a:lvl1pPr>
          </a:lstStyle>
          <a:p>
            <a:r>
              <a:rPr lang="en-US" dirty="0" smtClean="0"/>
              <a:t>Click to edit Master title style</a:t>
            </a:r>
            <a:endParaRPr lang="en-US" dirty="0"/>
          </a:p>
        </p:txBody>
      </p:sp>
      <p:sp>
        <p:nvSpPr>
          <p:cNvPr id="22533" name="Rectangle 5"/>
          <p:cNvSpPr>
            <a:spLocks noGrp="1" noChangeArrowheads="1"/>
          </p:cNvSpPr>
          <p:nvPr>
            <p:ph type="subTitle" idx="1"/>
          </p:nvPr>
        </p:nvSpPr>
        <p:spPr>
          <a:xfrm>
            <a:off x="341313" y="4315376"/>
            <a:ext cx="6866888" cy="1178001"/>
          </a:xfrm>
        </p:spPr>
        <p:txBody>
          <a:bodyPr anchorCtr="0"/>
          <a:lstStyle>
            <a:lvl1pPr marL="0" indent="0" algn="l">
              <a:spcBef>
                <a:spcPts val="0"/>
              </a:spcBef>
              <a:buFont typeface="Wingdings" pitchFamily="2" charset="2"/>
              <a:buNone/>
              <a:defRPr/>
            </a:lvl1pPr>
          </a:lstStyle>
          <a:p>
            <a:r>
              <a:rPr lang="en-US" smtClean="0"/>
              <a:t>Click to edit Master subtitle style</a:t>
            </a:r>
            <a:endParaRPr lang="en-US" dirty="0"/>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37869"/>
            <a:ext cx="2247205" cy="1701321"/>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82347" y="5626177"/>
            <a:ext cx="941637" cy="993289"/>
          </a:xfrm>
          <a:prstGeom prst="rect">
            <a:avLst/>
          </a:prstGeom>
          <a:effectLst/>
        </p:spPr>
      </p:pic>
    </p:spTree>
    <p:extLst>
      <p:ext uri="{BB962C8B-B14F-4D97-AF65-F5344CB8AC3E}">
        <p14:creationId xmlns:p14="http://schemas.microsoft.com/office/powerpoint/2010/main" val="1102671929"/>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68800" y="0"/>
            <a:ext cx="7823200" cy="6858000"/>
          </a:xfrm>
          <a:prstGeom prst="rect">
            <a:avLst/>
          </a:prstGeom>
        </p:spPr>
      </p:pic>
      <p:sp>
        <p:nvSpPr>
          <p:cNvPr id="11" name="Rectangle 10"/>
          <p:cNvSpPr/>
          <p:nvPr userDrawn="1"/>
        </p:nvSpPr>
        <p:spPr bwMode="auto">
          <a:xfrm>
            <a:off x="4368803" y="0"/>
            <a:ext cx="6985199" cy="6858000"/>
          </a:xfrm>
          <a:prstGeom prst="rect">
            <a:avLst/>
          </a:prstGeom>
          <a:gradFill>
            <a:gsLst>
              <a:gs pos="0">
                <a:schemeClr val="bg1"/>
              </a:gs>
              <a:gs pos="100000">
                <a:schemeClr val="bg1">
                  <a:alpha val="0"/>
                </a:schemeClr>
              </a:gs>
            </a:gsLst>
            <a:lin ang="0" scaled="0"/>
          </a:gra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1219170" fontAlgn="base">
              <a:lnSpc>
                <a:spcPct val="95000"/>
              </a:lnSpc>
              <a:spcBef>
                <a:spcPct val="30000"/>
              </a:spcBef>
              <a:spcAft>
                <a:spcPct val="0"/>
              </a:spcAft>
              <a:buClr>
                <a:prstClr val="white"/>
              </a:buClr>
              <a:buFont typeface="Wingdings" pitchFamily="2" charset="2"/>
              <a:buNone/>
            </a:pPr>
            <a:endParaRPr lang="en-US" sz="1751"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2531" name="Rectangle 3"/>
          <p:cNvSpPr>
            <a:spLocks noChangeArrowheads="1"/>
          </p:cNvSpPr>
          <p:nvPr/>
        </p:nvSpPr>
        <p:spPr bwMode="auto">
          <a:xfrm>
            <a:off x="488951" y="1793882"/>
            <a:ext cx="11209867" cy="4168775"/>
          </a:xfrm>
          <a:prstGeom prst="rect">
            <a:avLst/>
          </a:prstGeom>
          <a:noFill/>
          <a:ln w="9525">
            <a:noFill/>
            <a:miter lim="800000"/>
            <a:headEnd/>
            <a:tailEnd/>
          </a:ln>
          <a:effectLst/>
        </p:spPr>
        <p:txBody>
          <a:bodyPr lIns="66771" tIns="33387" rIns="66771" bIns="33387" anchorCtr="1"/>
          <a:lstStyle/>
          <a:p>
            <a:pPr algn="r" defTabSz="668258"/>
            <a:endParaRPr lang="en-US" sz="1751" dirty="0">
              <a:solidFill>
                <a:prstClr val="white"/>
              </a:solidFill>
              <a:effectLst>
                <a:outerShdw blurRad="38100" dist="38100" dir="2700000" algn="tl">
                  <a:srgbClr val="000000"/>
                </a:outerShdw>
              </a:effectLst>
              <a:latin typeface="Neo Sans Intel" pitchFamily="34" charset="0"/>
            </a:endParaRPr>
          </a:p>
        </p:txBody>
      </p:sp>
      <p:sp>
        <p:nvSpPr>
          <p:cNvPr id="22532" name="Rectangle 4"/>
          <p:cNvSpPr>
            <a:spLocks noGrp="1" noChangeArrowheads="1"/>
          </p:cNvSpPr>
          <p:nvPr>
            <p:ph type="ctrTitle"/>
          </p:nvPr>
        </p:nvSpPr>
        <p:spPr>
          <a:xfrm>
            <a:off x="341312" y="2249645"/>
            <a:ext cx="8767379" cy="1258424"/>
          </a:xfrm>
        </p:spPr>
        <p:txBody>
          <a:bodyPr anchor="b" anchorCtr="0"/>
          <a:lstStyle>
            <a:lvl1pPr algn="l">
              <a:defRPr/>
            </a:lvl1pPr>
          </a:lstStyle>
          <a:p>
            <a:r>
              <a:rPr lang="en-US" dirty="0" smtClean="0"/>
              <a:t>Click to edit Master title style</a:t>
            </a:r>
            <a:endParaRPr lang="en-US" dirty="0"/>
          </a:p>
        </p:txBody>
      </p:sp>
      <p:sp>
        <p:nvSpPr>
          <p:cNvPr id="22533" name="Rectangle 5"/>
          <p:cNvSpPr>
            <a:spLocks noGrp="1" noChangeArrowheads="1"/>
          </p:cNvSpPr>
          <p:nvPr>
            <p:ph type="subTitle" idx="1"/>
          </p:nvPr>
        </p:nvSpPr>
        <p:spPr>
          <a:xfrm>
            <a:off x="341313" y="4315376"/>
            <a:ext cx="6866888" cy="1178001"/>
          </a:xfrm>
        </p:spPr>
        <p:txBody>
          <a:bodyPr anchorCtr="0"/>
          <a:lstStyle>
            <a:lvl1pPr marL="0" indent="0" algn="l">
              <a:spcBef>
                <a:spcPts val="0"/>
              </a:spcBef>
              <a:buFont typeface="Wingdings" pitchFamily="2" charset="2"/>
              <a:buNone/>
              <a:defRPr/>
            </a:lvl1pPr>
          </a:lstStyle>
          <a:p>
            <a:r>
              <a:rPr lang="en-US" smtClean="0"/>
              <a:t>Click to edit Master subtitle style</a:t>
            </a:r>
            <a:endParaRPr lang="en-US" dirty="0"/>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37869"/>
            <a:ext cx="2247205" cy="1701321"/>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82347" y="5626177"/>
            <a:ext cx="941637" cy="993289"/>
          </a:xfrm>
          <a:prstGeom prst="rect">
            <a:avLst/>
          </a:prstGeom>
          <a:effectLst/>
        </p:spPr>
      </p:pic>
    </p:spTree>
    <p:extLst>
      <p:ext uri="{BB962C8B-B14F-4D97-AF65-F5344CB8AC3E}">
        <p14:creationId xmlns:p14="http://schemas.microsoft.com/office/powerpoint/2010/main" val="2767931317"/>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48200" y="0"/>
            <a:ext cx="7543800" cy="6858000"/>
          </a:xfrm>
          <a:prstGeom prst="rect">
            <a:avLst/>
          </a:prstGeom>
        </p:spPr>
      </p:pic>
      <p:sp>
        <p:nvSpPr>
          <p:cNvPr id="11" name="Rectangle 10"/>
          <p:cNvSpPr/>
          <p:nvPr userDrawn="1"/>
        </p:nvSpPr>
        <p:spPr bwMode="auto">
          <a:xfrm>
            <a:off x="4524490" y="0"/>
            <a:ext cx="6985199" cy="6858000"/>
          </a:xfrm>
          <a:prstGeom prst="rect">
            <a:avLst/>
          </a:prstGeom>
          <a:gradFill>
            <a:gsLst>
              <a:gs pos="0">
                <a:schemeClr val="bg1"/>
              </a:gs>
              <a:gs pos="100000">
                <a:schemeClr val="bg1">
                  <a:alpha val="0"/>
                </a:schemeClr>
              </a:gs>
            </a:gsLst>
            <a:lin ang="0" scaled="0"/>
          </a:gra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1219170" fontAlgn="base">
              <a:lnSpc>
                <a:spcPct val="95000"/>
              </a:lnSpc>
              <a:spcBef>
                <a:spcPct val="30000"/>
              </a:spcBef>
              <a:spcAft>
                <a:spcPct val="0"/>
              </a:spcAft>
              <a:buClr>
                <a:prstClr val="white"/>
              </a:buClr>
              <a:buFont typeface="Wingdings" pitchFamily="2" charset="2"/>
              <a:buNone/>
            </a:pPr>
            <a:endParaRPr lang="en-US" sz="1751"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2531" name="Rectangle 3"/>
          <p:cNvSpPr>
            <a:spLocks noChangeArrowheads="1"/>
          </p:cNvSpPr>
          <p:nvPr/>
        </p:nvSpPr>
        <p:spPr bwMode="auto">
          <a:xfrm>
            <a:off x="488951" y="1793882"/>
            <a:ext cx="11209867" cy="4168775"/>
          </a:xfrm>
          <a:prstGeom prst="rect">
            <a:avLst/>
          </a:prstGeom>
          <a:noFill/>
          <a:ln w="9525">
            <a:noFill/>
            <a:miter lim="800000"/>
            <a:headEnd/>
            <a:tailEnd/>
          </a:ln>
          <a:effectLst/>
        </p:spPr>
        <p:txBody>
          <a:bodyPr lIns="66771" tIns="33387" rIns="66771" bIns="33387" anchorCtr="1"/>
          <a:lstStyle/>
          <a:p>
            <a:pPr algn="r" defTabSz="668258"/>
            <a:endParaRPr lang="en-US" sz="1751" dirty="0">
              <a:solidFill>
                <a:prstClr val="white"/>
              </a:solidFill>
              <a:effectLst>
                <a:outerShdw blurRad="38100" dist="38100" dir="2700000" algn="tl">
                  <a:srgbClr val="000000"/>
                </a:outerShdw>
              </a:effectLst>
              <a:latin typeface="Neo Sans Intel" pitchFamily="34" charset="0"/>
            </a:endParaRPr>
          </a:p>
        </p:txBody>
      </p:sp>
      <p:sp>
        <p:nvSpPr>
          <p:cNvPr id="22532" name="Rectangle 4"/>
          <p:cNvSpPr>
            <a:spLocks noGrp="1" noChangeArrowheads="1"/>
          </p:cNvSpPr>
          <p:nvPr>
            <p:ph type="ctrTitle"/>
          </p:nvPr>
        </p:nvSpPr>
        <p:spPr>
          <a:xfrm>
            <a:off x="341312" y="2249645"/>
            <a:ext cx="8767379" cy="1258424"/>
          </a:xfrm>
        </p:spPr>
        <p:txBody>
          <a:bodyPr anchor="b" anchorCtr="0"/>
          <a:lstStyle>
            <a:lvl1pPr algn="l">
              <a:defRPr/>
            </a:lvl1pPr>
          </a:lstStyle>
          <a:p>
            <a:r>
              <a:rPr lang="en-US" dirty="0" smtClean="0"/>
              <a:t>Click to edit Master title style</a:t>
            </a:r>
            <a:endParaRPr lang="en-US" dirty="0"/>
          </a:p>
        </p:txBody>
      </p:sp>
      <p:sp>
        <p:nvSpPr>
          <p:cNvPr id="22533" name="Rectangle 5"/>
          <p:cNvSpPr>
            <a:spLocks noGrp="1" noChangeArrowheads="1"/>
          </p:cNvSpPr>
          <p:nvPr>
            <p:ph type="subTitle" idx="1"/>
          </p:nvPr>
        </p:nvSpPr>
        <p:spPr>
          <a:xfrm>
            <a:off x="341313" y="4315376"/>
            <a:ext cx="6866888" cy="1178001"/>
          </a:xfrm>
        </p:spPr>
        <p:txBody>
          <a:bodyPr anchorCtr="0"/>
          <a:lstStyle>
            <a:lvl1pPr marL="0" indent="0" algn="l">
              <a:spcBef>
                <a:spcPts val="0"/>
              </a:spcBef>
              <a:buFont typeface="Wingdings" pitchFamily="2" charset="2"/>
              <a:buNone/>
              <a:defRPr/>
            </a:lvl1pPr>
          </a:lstStyle>
          <a:p>
            <a:r>
              <a:rPr lang="en-US" smtClean="0"/>
              <a:t>Click to edit Master subtitle style</a:t>
            </a:r>
            <a:endParaRPr lang="en-US" dirty="0"/>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37869"/>
            <a:ext cx="2247205" cy="1701321"/>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82347" y="5626177"/>
            <a:ext cx="941637" cy="993289"/>
          </a:xfrm>
          <a:prstGeom prst="rect">
            <a:avLst/>
          </a:prstGeom>
          <a:effectLst/>
        </p:spPr>
      </p:pic>
    </p:spTree>
    <p:extLst>
      <p:ext uri="{BB962C8B-B14F-4D97-AF65-F5344CB8AC3E}">
        <p14:creationId xmlns:p14="http://schemas.microsoft.com/office/powerpoint/2010/main" val="2869524279"/>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69488" y="0"/>
            <a:ext cx="8222512" cy="6858000"/>
          </a:xfrm>
          <a:prstGeom prst="rect">
            <a:avLst/>
          </a:prstGeom>
        </p:spPr>
      </p:pic>
      <p:sp>
        <p:nvSpPr>
          <p:cNvPr id="11" name="Rectangle 10"/>
          <p:cNvSpPr/>
          <p:nvPr userDrawn="1"/>
        </p:nvSpPr>
        <p:spPr bwMode="auto">
          <a:xfrm>
            <a:off x="3962197" y="0"/>
            <a:ext cx="6985199" cy="6858000"/>
          </a:xfrm>
          <a:prstGeom prst="rect">
            <a:avLst/>
          </a:prstGeom>
          <a:gradFill>
            <a:gsLst>
              <a:gs pos="0">
                <a:schemeClr val="bg1"/>
              </a:gs>
              <a:gs pos="100000">
                <a:schemeClr val="bg1">
                  <a:alpha val="0"/>
                </a:schemeClr>
              </a:gs>
            </a:gsLst>
            <a:lin ang="0" scaled="0"/>
          </a:gra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1219170" fontAlgn="base">
              <a:lnSpc>
                <a:spcPct val="95000"/>
              </a:lnSpc>
              <a:spcBef>
                <a:spcPct val="30000"/>
              </a:spcBef>
              <a:spcAft>
                <a:spcPct val="0"/>
              </a:spcAft>
              <a:buClr>
                <a:prstClr val="white"/>
              </a:buClr>
              <a:buFont typeface="Wingdings" pitchFamily="2" charset="2"/>
              <a:buNone/>
            </a:pPr>
            <a:endParaRPr lang="en-US" sz="1751"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2531" name="Rectangle 3"/>
          <p:cNvSpPr>
            <a:spLocks noChangeArrowheads="1"/>
          </p:cNvSpPr>
          <p:nvPr/>
        </p:nvSpPr>
        <p:spPr bwMode="auto">
          <a:xfrm>
            <a:off x="488951" y="1793882"/>
            <a:ext cx="11209867" cy="4168775"/>
          </a:xfrm>
          <a:prstGeom prst="rect">
            <a:avLst/>
          </a:prstGeom>
          <a:noFill/>
          <a:ln w="9525">
            <a:noFill/>
            <a:miter lim="800000"/>
            <a:headEnd/>
            <a:tailEnd/>
          </a:ln>
          <a:effectLst/>
        </p:spPr>
        <p:txBody>
          <a:bodyPr lIns="66771" tIns="33387" rIns="66771" bIns="33387" anchorCtr="1"/>
          <a:lstStyle/>
          <a:p>
            <a:pPr algn="r" defTabSz="668258"/>
            <a:endParaRPr lang="en-US" sz="1751" dirty="0">
              <a:solidFill>
                <a:prstClr val="white"/>
              </a:solidFill>
              <a:effectLst>
                <a:outerShdw blurRad="38100" dist="38100" dir="2700000" algn="tl">
                  <a:srgbClr val="000000"/>
                </a:outerShdw>
              </a:effectLst>
              <a:latin typeface="Neo Sans Intel" pitchFamily="34" charset="0"/>
            </a:endParaRPr>
          </a:p>
        </p:txBody>
      </p:sp>
      <p:sp>
        <p:nvSpPr>
          <p:cNvPr id="22532" name="Rectangle 4"/>
          <p:cNvSpPr>
            <a:spLocks noGrp="1" noChangeArrowheads="1"/>
          </p:cNvSpPr>
          <p:nvPr>
            <p:ph type="ctrTitle"/>
          </p:nvPr>
        </p:nvSpPr>
        <p:spPr>
          <a:xfrm>
            <a:off x="341312" y="2249645"/>
            <a:ext cx="8767379" cy="1258424"/>
          </a:xfrm>
        </p:spPr>
        <p:txBody>
          <a:bodyPr anchor="b" anchorCtr="0"/>
          <a:lstStyle>
            <a:lvl1pPr algn="l">
              <a:defRPr/>
            </a:lvl1pPr>
          </a:lstStyle>
          <a:p>
            <a:r>
              <a:rPr lang="en-US" dirty="0" smtClean="0"/>
              <a:t>Click to edit Master title style</a:t>
            </a:r>
            <a:endParaRPr lang="en-US" dirty="0"/>
          </a:p>
        </p:txBody>
      </p:sp>
      <p:sp>
        <p:nvSpPr>
          <p:cNvPr id="22533" name="Rectangle 5"/>
          <p:cNvSpPr>
            <a:spLocks noGrp="1" noChangeArrowheads="1"/>
          </p:cNvSpPr>
          <p:nvPr>
            <p:ph type="subTitle" idx="1"/>
          </p:nvPr>
        </p:nvSpPr>
        <p:spPr>
          <a:xfrm>
            <a:off x="341313" y="4315376"/>
            <a:ext cx="6866888" cy="1178001"/>
          </a:xfrm>
        </p:spPr>
        <p:txBody>
          <a:bodyPr anchorCtr="0"/>
          <a:lstStyle>
            <a:lvl1pPr marL="0" indent="0" algn="l">
              <a:spcBef>
                <a:spcPts val="0"/>
              </a:spcBef>
              <a:buFont typeface="Wingdings" pitchFamily="2" charset="2"/>
              <a:buNone/>
              <a:defRPr/>
            </a:lvl1pPr>
          </a:lstStyle>
          <a:p>
            <a:r>
              <a:rPr lang="en-US" smtClean="0"/>
              <a:t>Click to edit Master subtitle style</a:t>
            </a:r>
            <a:endParaRPr lang="en-US" dirty="0"/>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37869"/>
            <a:ext cx="2247205" cy="1701321"/>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82347" y="5626177"/>
            <a:ext cx="941637" cy="993289"/>
          </a:xfrm>
          <a:prstGeom prst="rect">
            <a:avLst/>
          </a:prstGeom>
          <a:effectLst/>
        </p:spPr>
      </p:pic>
    </p:spTree>
    <p:extLst>
      <p:ext uri="{BB962C8B-B14F-4D97-AF65-F5344CB8AC3E}">
        <p14:creationId xmlns:p14="http://schemas.microsoft.com/office/powerpoint/2010/main" val="2681527145"/>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93555" y="0"/>
            <a:ext cx="8081231" cy="6858000"/>
          </a:xfrm>
          <a:prstGeom prst="rect">
            <a:avLst/>
          </a:prstGeom>
        </p:spPr>
      </p:pic>
      <p:sp>
        <p:nvSpPr>
          <p:cNvPr id="11" name="Rectangle 10"/>
          <p:cNvSpPr/>
          <p:nvPr userDrawn="1"/>
        </p:nvSpPr>
        <p:spPr bwMode="auto">
          <a:xfrm>
            <a:off x="4093537" y="0"/>
            <a:ext cx="6985199" cy="6858000"/>
          </a:xfrm>
          <a:prstGeom prst="rect">
            <a:avLst/>
          </a:prstGeom>
          <a:gradFill>
            <a:gsLst>
              <a:gs pos="0">
                <a:schemeClr val="bg1"/>
              </a:gs>
              <a:gs pos="100000">
                <a:schemeClr val="bg1">
                  <a:alpha val="0"/>
                </a:schemeClr>
              </a:gs>
            </a:gsLst>
            <a:lin ang="0" scaled="0"/>
          </a:gra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1219170" fontAlgn="base">
              <a:lnSpc>
                <a:spcPct val="95000"/>
              </a:lnSpc>
              <a:spcBef>
                <a:spcPct val="30000"/>
              </a:spcBef>
              <a:spcAft>
                <a:spcPct val="0"/>
              </a:spcAft>
              <a:buClr>
                <a:prstClr val="white"/>
              </a:buClr>
              <a:buFont typeface="Wingdings" pitchFamily="2" charset="2"/>
              <a:buNone/>
            </a:pPr>
            <a:endParaRPr lang="en-US" sz="1751"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22531" name="Rectangle 3"/>
          <p:cNvSpPr>
            <a:spLocks noChangeArrowheads="1"/>
          </p:cNvSpPr>
          <p:nvPr/>
        </p:nvSpPr>
        <p:spPr bwMode="auto">
          <a:xfrm>
            <a:off x="488951" y="1793882"/>
            <a:ext cx="11209867" cy="4168775"/>
          </a:xfrm>
          <a:prstGeom prst="rect">
            <a:avLst/>
          </a:prstGeom>
          <a:noFill/>
          <a:ln w="9525">
            <a:noFill/>
            <a:miter lim="800000"/>
            <a:headEnd/>
            <a:tailEnd/>
          </a:ln>
          <a:effectLst/>
        </p:spPr>
        <p:txBody>
          <a:bodyPr lIns="66771" tIns="33387" rIns="66771" bIns="33387" anchorCtr="1"/>
          <a:lstStyle/>
          <a:p>
            <a:pPr algn="r" defTabSz="668258"/>
            <a:endParaRPr lang="en-US" sz="1751" dirty="0">
              <a:solidFill>
                <a:prstClr val="white"/>
              </a:solidFill>
              <a:effectLst>
                <a:outerShdw blurRad="38100" dist="38100" dir="2700000" algn="tl">
                  <a:srgbClr val="000000"/>
                </a:outerShdw>
              </a:effectLst>
              <a:latin typeface="Neo Sans Intel" pitchFamily="34" charset="0"/>
            </a:endParaRPr>
          </a:p>
        </p:txBody>
      </p:sp>
      <p:sp>
        <p:nvSpPr>
          <p:cNvPr id="22532" name="Rectangle 4"/>
          <p:cNvSpPr>
            <a:spLocks noGrp="1" noChangeArrowheads="1"/>
          </p:cNvSpPr>
          <p:nvPr>
            <p:ph type="ctrTitle"/>
          </p:nvPr>
        </p:nvSpPr>
        <p:spPr>
          <a:xfrm>
            <a:off x="341312" y="2249645"/>
            <a:ext cx="8767379" cy="1258424"/>
          </a:xfrm>
        </p:spPr>
        <p:txBody>
          <a:bodyPr anchor="b" anchorCtr="0"/>
          <a:lstStyle>
            <a:lvl1pPr algn="l">
              <a:defRPr/>
            </a:lvl1pPr>
          </a:lstStyle>
          <a:p>
            <a:r>
              <a:rPr lang="en-US" dirty="0" smtClean="0"/>
              <a:t>Click to edit Master title style</a:t>
            </a:r>
            <a:endParaRPr lang="en-US" dirty="0"/>
          </a:p>
        </p:txBody>
      </p:sp>
      <p:sp>
        <p:nvSpPr>
          <p:cNvPr id="22533" name="Rectangle 5"/>
          <p:cNvSpPr>
            <a:spLocks noGrp="1" noChangeArrowheads="1"/>
          </p:cNvSpPr>
          <p:nvPr>
            <p:ph type="subTitle" idx="1"/>
          </p:nvPr>
        </p:nvSpPr>
        <p:spPr>
          <a:xfrm>
            <a:off x="341313" y="4315376"/>
            <a:ext cx="6866888" cy="1178001"/>
          </a:xfrm>
        </p:spPr>
        <p:txBody>
          <a:bodyPr anchorCtr="0"/>
          <a:lstStyle>
            <a:lvl1pPr marL="0" indent="0" algn="l">
              <a:spcBef>
                <a:spcPts val="0"/>
              </a:spcBef>
              <a:buFont typeface="Wingdings" pitchFamily="2" charset="2"/>
              <a:buNone/>
              <a:defRPr/>
            </a:lvl1pPr>
          </a:lstStyle>
          <a:p>
            <a:r>
              <a:rPr lang="en-US" smtClean="0"/>
              <a:t>Click to edit Master subtitle style</a:t>
            </a:r>
            <a:endParaRPr lang="en-US" dirty="0"/>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37869"/>
            <a:ext cx="2247205" cy="1701321"/>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82347" y="5626177"/>
            <a:ext cx="941637" cy="993289"/>
          </a:xfrm>
          <a:prstGeom prst="rect">
            <a:avLst/>
          </a:prstGeom>
          <a:effectLst/>
        </p:spPr>
      </p:pic>
    </p:spTree>
    <p:extLst>
      <p:ext uri="{BB962C8B-B14F-4D97-AF65-F5344CB8AC3E}">
        <p14:creationId xmlns:p14="http://schemas.microsoft.com/office/powerpoint/2010/main" val="1850298409"/>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userDrawn="1"/>
        </p:nvGrpSpPr>
        <p:grpSpPr>
          <a:xfrm>
            <a:off x="567267" y="322680"/>
            <a:ext cx="9074117" cy="1457956"/>
            <a:chOff x="680720" y="387179"/>
            <a:chExt cx="10888938" cy="1749547"/>
          </a:xfrm>
        </p:grpSpPr>
        <p:sp>
          <p:nvSpPr>
            <p:cNvPr id="5" name="TextBox 4"/>
            <p:cNvSpPr txBox="1"/>
            <p:nvPr userDrawn="1"/>
          </p:nvSpPr>
          <p:spPr>
            <a:xfrm>
              <a:off x="2274422" y="387179"/>
              <a:ext cx="9295236" cy="941796"/>
            </a:xfrm>
            <a:prstGeom prst="rect">
              <a:avLst/>
            </a:prstGeom>
            <a:noFill/>
          </p:spPr>
          <p:txBody>
            <a:bodyPr wrap="none" rtlCol="0">
              <a:spAutoFit/>
            </a:bodyPr>
            <a:lstStyle/>
            <a:p>
              <a:pPr defTabSz="668258"/>
              <a:r>
                <a:rPr lang="en-US" sz="4500" dirty="0" smtClean="0">
                  <a:solidFill>
                    <a:srgbClr val="0071C5"/>
                  </a:solidFill>
                  <a:latin typeface="Intel Clear Light"/>
                </a:rPr>
                <a:t>Intel® Solutions Summit 2015</a:t>
              </a:r>
              <a:endParaRPr lang="en-US" sz="4500" dirty="0">
                <a:solidFill>
                  <a:srgbClr val="0071C5"/>
                </a:solidFill>
                <a:latin typeface="Intel Clear Light"/>
              </a:endParaRPr>
            </a:p>
          </p:txBody>
        </p:sp>
        <p:sp>
          <p:nvSpPr>
            <p:cNvPr id="6" name="TextBox 5"/>
            <p:cNvSpPr txBox="1"/>
            <p:nvPr userDrawn="1"/>
          </p:nvSpPr>
          <p:spPr>
            <a:xfrm>
              <a:off x="2328945" y="1216661"/>
              <a:ext cx="9049015" cy="480132"/>
            </a:xfrm>
            <a:prstGeom prst="rect">
              <a:avLst/>
            </a:prstGeom>
            <a:noFill/>
          </p:spPr>
          <p:txBody>
            <a:bodyPr wrap="none" rtlCol="0">
              <a:spAutoFit/>
            </a:bodyPr>
            <a:lstStyle/>
            <a:p>
              <a:pPr defTabSz="668258"/>
              <a:r>
                <a:rPr lang="en-US" sz="2000" dirty="0" smtClean="0">
                  <a:solidFill>
                    <a:srgbClr val="0071C5"/>
                  </a:solidFill>
                </a:rPr>
                <a:t>YOUR SOLUTIONS, OUR TECHNOLOGY, </a:t>
              </a:r>
              <a:r>
                <a:rPr lang="en-US" sz="2000" b="1" dirty="0" smtClean="0">
                  <a:solidFill>
                    <a:srgbClr val="0071C5"/>
                  </a:solidFill>
                </a:rPr>
                <a:t>SMARTER TOGETHER.</a:t>
              </a:r>
              <a:endParaRPr lang="en-US" sz="2000" b="1" dirty="0">
                <a:solidFill>
                  <a:srgbClr val="0071C5"/>
                </a:solidFill>
              </a:endParaRPr>
            </a:p>
          </p:txBody>
        </p:sp>
        <p:grpSp>
          <p:nvGrpSpPr>
            <p:cNvPr id="11" name="Group 10"/>
            <p:cNvGrpSpPr/>
            <p:nvPr userDrawn="1"/>
          </p:nvGrpSpPr>
          <p:grpSpPr>
            <a:xfrm>
              <a:off x="2453640" y="1623060"/>
              <a:ext cx="8976799" cy="468683"/>
              <a:chOff x="2514600" y="1866900"/>
              <a:chExt cx="8976799" cy="468683"/>
            </a:xfrm>
          </p:grpSpPr>
          <p:sp>
            <p:nvSpPr>
              <p:cNvPr id="7" name="Freeform 6"/>
              <p:cNvSpPr/>
              <p:nvPr userDrawn="1"/>
            </p:nvSpPr>
            <p:spPr bwMode="auto">
              <a:xfrm>
                <a:off x="2514600" y="1917700"/>
                <a:ext cx="8877300" cy="417883"/>
              </a:xfrm>
              <a:custGeom>
                <a:avLst/>
                <a:gdLst>
                  <a:gd name="connsiteX0" fmla="*/ 0 w 8877300"/>
                  <a:gd name="connsiteY0" fmla="*/ 444500 h 444500"/>
                  <a:gd name="connsiteX1" fmla="*/ 4038600 w 8877300"/>
                  <a:gd name="connsiteY1" fmla="*/ 444500 h 444500"/>
                  <a:gd name="connsiteX2" fmla="*/ 4483100 w 8877300"/>
                  <a:gd name="connsiteY2" fmla="*/ 0 h 444500"/>
                  <a:gd name="connsiteX3" fmla="*/ 8877300 w 8877300"/>
                  <a:gd name="connsiteY3" fmla="*/ 0 h 444500"/>
                </a:gdLst>
                <a:ahLst/>
                <a:cxnLst>
                  <a:cxn ang="0">
                    <a:pos x="connsiteX0" y="connsiteY0"/>
                  </a:cxn>
                  <a:cxn ang="0">
                    <a:pos x="connsiteX1" y="connsiteY1"/>
                  </a:cxn>
                  <a:cxn ang="0">
                    <a:pos x="connsiteX2" y="connsiteY2"/>
                  </a:cxn>
                  <a:cxn ang="0">
                    <a:pos x="connsiteX3" y="connsiteY3"/>
                  </a:cxn>
                </a:cxnLst>
                <a:rect l="l" t="t" r="r" b="b"/>
                <a:pathLst>
                  <a:path w="8877300" h="444500">
                    <a:moveTo>
                      <a:pt x="0" y="444500"/>
                    </a:moveTo>
                    <a:lnTo>
                      <a:pt x="4038600" y="444500"/>
                    </a:lnTo>
                    <a:lnTo>
                      <a:pt x="4483100" y="0"/>
                    </a:lnTo>
                    <a:lnTo>
                      <a:pt x="8877300" y="0"/>
                    </a:lnTo>
                  </a:path>
                </a:pathLst>
              </a:custGeom>
              <a:noFill/>
              <a:ln w="19050" cap="flat" cmpd="sng" algn="ctr">
                <a:gradFill>
                  <a:gsLst>
                    <a:gs pos="0">
                      <a:schemeClr val="tx2"/>
                    </a:gs>
                    <a:gs pos="100000">
                      <a:schemeClr val="accent6"/>
                    </a:gs>
                  </a:gsLst>
                  <a:lin ang="5400000" scaled="1"/>
                </a:gra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spAutoFit/>
              </a:bodyPr>
              <a:lstStyle/>
              <a:p>
                <a:pPr algn="ctr" defTabSz="1219170" fontAlgn="base">
                  <a:lnSpc>
                    <a:spcPct val="95000"/>
                  </a:lnSpc>
                  <a:spcBef>
                    <a:spcPct val="30000"/>
                  </a:spcBef>
                  <a:spcAft>
                    <a:spcPct val="0"/>
                  </a:spcAft>
                  <a:buClr>
                    <a:prstClr val="white"/>
                  </a:buClr>
                  <a:buFont typeface="Wingdings" pitchFamily="2" charset="2"/>
                  <a:buNone/>
                </a:pPr>
                <a:endParaRPr lang="en-US" sz="1751" smtClean="0">
                  <a:ln>
                    <a:solidFill>
                      <a:prstClr val="white"/>
                    </a:solidFill>
                  </a:ln>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8" name="Oval 7"/>
              <p:cNvSpPr/>
              <p:nvPr userDrawn="1"/>
            </p:nvSpPr>
            <p:spPr bwMode="auto">
              <a:xfrm>
                <a:off x="11387971" y="1866900"/>
                <a:ext cx="103428" cy="103428"/>
              </a:xfrm>
              <a:prstGeom prst="ellipse">
                <a:avLst/>
              </a:prstGeom>
              <a:noFill/>
              <a:ln w="19050" cap="flat" cmpd="sng" algn="ctr">
                <a:solidFill>
                  <a:schemeClr val="tx2"/>
                </a:solid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algn="ctr" defTabSz="1219170" fontAlgn="base">
                  <a:lnSpc>
                    <a:spcPct val="95000"/>
                  </a:lnSpc>
                  <a:spcBef>
                    <a:spcPct val="30000"/>
                  </a:spcBef>
                  <a:spcAft>
                    <a:spcPct val="0"/>
                  </a:spcAft>
                  <a:buClr>
                    <a:prstClr val="white"/>
                  </a:buClr>
                  <a:buFont typeface="Wingdings" pitchFamily="2" charset="2"/>
                  <a:buNone/>
                </a:pPr>
                <a:endParaRPr lang="en-US" sz="1751" smtClean="0">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0720" y="560562"/>
              <a:ext cx="1494203" cy="1576164"/>
            </a:xfrm>
            <a:prstGeom prst="rect">
              <a:avLst/>
            </a:prstGeom>
            <a:effectLst/>
          </p:spPr>
        </p:pic>
      </p:grpSp>
    </p:spTree>
    <p:extLst>
      <p:ext uri="{BB962C8B-B14F-4D97-AF65-F5344CB8AC3E}">
        <p14:creationId xmlns:p14="http://schemas.microsoft.com/office/powerpoint/2010/main" val="2583470599"/>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9" name="Text Placeholder 7"/>
          <p:cNvSpPr>
            <a:spLocks noGrp="1"/>
          </p:cNvSpPr>
          <p:nvPr>
            <p:ph type="body" sz="quarter" idx="13" hasCustomPrompt="1"/>
          </p:nvPr>
        </p:nvSpPr>
        <p:spPr>
          <a:xfrm>
            <a:off x="471950" y="6191832"/>
            <a:ext cx="11248101" cy="215508"/>
          </a:xfrm>
        </p:spPr>
        <p:txBody>
          <a:bodyPr wrap="square" anchor="b" anchorCtr="0">
            <a:spAutoFit/>
          </a:bodyPr>
          <a:lstStyle>
            <a:lvl1pPr marL="0" indent="0">
              <a:lnSpc>
                <a:spcPct val="75000"/>
              </a:lnSpc>
              <a:spcBef>
                <a:spcPts val="0"/>
              </a:spcBef>
              <a:buFont typeface="Arial" pitchFamily="34" charset="0"/>
              <a:buNone/>
              <a:defRPr sz="1067">
                <a:solidFill>
                  <a:schemeClr val="tx1">
                    <a:lumMod val="50000"/>
                    <a:lumOff val="50000"/>
                  </a:schemeClr>
                </a:solidFill>
                <a:latin typeface="+mn-lt"/>
              </a:defRPr>
            </a:lvl1pPr>
            <a:lvl2pPr marL="228592" indent="-152395">
              <a:defRPr sz="1200"/>
            </a:lvl2pPr>
            <a:lvl3pPr marL="457183" indent="-152395">
              <a:defRPr sz="1200"/>
            </a:lvl3pPr>
            <a:lvl4pPr marL="685776" indent="-152395">
              <a:defRPr sz="1200"/>
            </a:lvl4pPr>
            <a:lvl5pPr marL="914368" indent="-152395">
              <a:defRPr sz="1200"/>
            </a:lvl5pPr>
          </a:lstStyle>
          <a:p>
            <a:pPr lvl="0"/>
            <a:r>
              <a:rPr lang="en-US" dirty="0" smtClean="0"/>
              <a:t>Click to edit footnote</a:t>
            </a:r>
            <a:endParaRPr lang="en-US" dirty="0"/>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228329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9354510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43"/>
            <a:ext cx="5384800" cy="4525964"/>
          </a:xfrm>
        </p:spPr>
        <p:txBody>
          <a:bodyPr/>
          <a:lstStyle>
            <a:lvl1pPr>
              <a:defRPr sz="2667"/>
            </a:lvl1pPr>
            <a:lvl2pPr>
              <a:defRPr sz="2417"/>
            </a:lvl2pPr>
            <a:lvl3pPr>
              <a:defRPr sz="1751"/>
            </a:lvl3pPr>
            <a:lvl4pPr>
              <a:defRPr sz="1333"/>
            </a:lvl4pPr>
            <a:lvl5pPr>
              <a:defRPr sz="1333"/>
            </a:lvl5pPr>
            <a:lvl6pPr>
              <a:defRPr sz="1333"/>
            </a:lvl6pPr>
            <a:lvl7pPr>
              <a:defRPr sz="1333"/>
            </a:lvl7pPr>
            <a:lvl8pPr>
              <a:defRPr sz="1333"/>
            </a:lvl8pPr>
            <a:lvl9pPr>
              <a:defRPr sz="1333"/>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6197600" y="1600243"/>
            <a:ext cx="5384800" cy="4525964"/>
          </a:xfrm>
        </p:spPr>
        <p:txBody>
          <a:bodyPr/>
          <a:lstStyle>
            <a:lvl1pPr>
              <a:defRPr sz="2667"/>
            </a:lvl1pPr>
            <a:lvl2pPr>
              <a:defRPr sz="2417"/>
            </a:lvl2pPr>
            <a:lvl3pPr>
              <a:defRPr sz="1751"/>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63220495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6"/>
            <a:ext cx="5386917" cy="639761"/>
          </a:xfrm>
        </p:spPr>
        <p:txBody>
          <a:bodyPr anchor="b"/>
          <a:lstStyle>
            <a:lvl1pPr marL="0" indent="0">
              <a:buNone/>
              <a:defRPr sz="2417" b="0"/>
            </a:lvl1pPr>
            <a:lvl2pPr marL="334096" indent="0">
              <a:buNone/>
              <a:defRPr sz="1500" b="1"/>
            </a:lvl2pPr>
            <a:lvl3pPr marL="668190" indent="0">
              <a:buNone/>
              <a:defRPr sz="1333" b="1"/>
            </a:lvl3pPr>
            <a:lvl4pPr marL="1002286" indent="0">
              <a:buNone/>
              <a:defRPr sz="1167" b="1"/>
            </a:lvl4pPr>
            <a:lvl5pPr marL="1336381" indent="0">
              <a:buNone/>
              <a:defRPr sz="1167" b="1"/>
            </a:lvl5pPr>
            <a:lvl6pPr marL="1670477" indent="0">
              <a:buNone/>
              <a:defRPr sz="1167" b="1"/>
            </a:lvl6pPr>
            <a:lvl7pPr marL="2004571" indent="0">
              <a:buNone/>
              <a:defRPr sz="1167" b="1"/>
            </a:lvl7pPr>
            <a:lvl8pPr marL="2338667" indent="0">
              <a:buNone/>
              <a:defRPr sz="1167" b="1"/>
            </a:lvl8pPr>
            <a:lvl9pPr marL="2672761" indent="0">
              <a:buNone/>
              <a:defRPr sz="1167"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17"/>
            </a:lvl1pPr>
            <a:lvl2pPr>
              <a:defRPr sz="1751"/>
            </a:lvl2pPr>
            <a:lvl3pPr>
              <a:defRPr sz="1751"/>
            </a:lvl3pPr>
            <a:lvl4pPr>
              <a:defRPr sz="1167"/>
            </a:lvl4pPr>
            <a:lvl5pPr>
              <a:defRPr sz="1167"/>
            </a:lvl5pPr>
            <a:lvl6pPr>
              <a:defRPr sz="1167"/>
            </a:lvl6pPr>
            <a:lvl7pPr>
              <a:defRPr sz="1167"/>
            </a:lvl7pPr>
            <a:lvl8pPr>
              <a:defRPr sz="1167"/>
            </a:lvl8pPr>
            <a:lvl9pPr>
              <a:defRPr sz="1167"/>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6193368" y="1535116"/>
            <a:ext cx="5389035" cy="639761"/>
          </a:xfrm>
        </p:spPr>
        <p:txBody>
          <a:bodyPr anchor="b"/>
          <a:lstStyle>
            <a:lvl1pPr marL="0" indent="0">
              <a:buNone/>
              <a:defRPr sz="2417" b="0"/>
            </a:lvl1pPr>
            <a:lvl2pPr marL="334096" indent="0">
              <a:buNone/>
              <a:defRPr sz="1500" b="1"/>
            </a:lvl2pPr>
            <a:lvl3pPr marL="668190" indent="0">
              <a:buNone/>
              <a:defRPr sz="1333" b="1"/>
            </a:lvl3pPr>
            <a:lvl4pPr marL="1002286" indent="0">
              <a:buNone/>
              <a:defRPr sz="1167" b="1"/>
            </a:lvl4pPr>
            <a:lvl5pPr marL="1336381" indent="0">
              <a:buNone/>
              <a:defRPr sz="1167" b="1"/>
            </a:lvl5pPr>
            <a:lvl6pPr marL="1670477" indent="0">
              <a:buNone/>
              <a:defRPr sz="1167" b="1"/>
            </a:lvl6pPr>
            <a:lvl7pPr marL="2004571" indent="0">
              <a:buNone/>
              <a:defRPr sz="1167" b="1"/>
            </a:lvl7pPr>
            <a:lvl8pPr marL="2338667" indent="0">
              <a:buNone/>
              <a:defRPr sz="1167" b="1"/>
            </a:lvl8pPr>
            <a:lvl9pPr marL="2672761" indent="0">
              <a:buNone/>
              <a:defRPr sz="1167"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5" cy="3951288"/>
          </a:xfrm>
        </p:spPr>
        <p:txBody>
          <a:bodyPr/>
          <a:lstStyle>
            <a:lvl1pPr>
              <a:defRPr sz="2417"/>
            </a:lvl1pPr>
            <a:lvl2pPr>
              <a:defRPr sz="1751"/>
            </a:lvl2pPr>
            <a:lvl3pPr>
              <a:defRPr sz="1751"/>
            </a:lvl3pPr>
            <a:lvl4pPr>
              <a:defRPr sz="1167"/>
            </a:lvl4pPr>
            <a:lvl5pPr>
              <a:defRPr sz="1167"/>
            </a:lvl5pPr>
            <a:lvl6pPr>
              <a:defRPr sz="1167"/>
            </a:lvl6pPr>
            <a:lvl7pPr>
              <a:defRPr sz="1167"/>
            </a:lvl7pPr>
            <a:lvl8pPr>
              <a:defRPr sz="1167"/>
            </a:lvl8pPr>
            <a:lvl9pPr>
              <a:defRPr sz="1167"/>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2403423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57427695"/>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69443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60800" y="1736769"/>
            <a:ext cx="4470400" cy="3384464"/>
          </a:xfrm>
          <a:prstGeom prst="rect">
            <a:avLst/>
          </a:prstGeom>
        </p:spPr>
      </p:pic>
    </p:spTree>
    <p:extLst>
      <p:ext uri="{BB962C8B-B14F-4D97-AF65-F5344CB8AC3E}">
        <p14:creationId xmlns:p14="http://schemas.microsoft.com/office/powerpoint/2010/main" val="194114313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68026" y="1606240"/>
            <a:ext cx="3455953" cy="3645523"/>
          </a:xfrm>
          <a:prstGeom prst="rect">
            <a:avLst/>
          </a:prstGeom>
          <a:effectLst>
            <a:glow rad="228600">
              <a:schemeClr val="bg2">
                <a:alpha val="40000"/>
              </a:schemeClr>
            </a:glow>
          </a:effectLst>
        </p:spPr>
      </p:pic>
    </p:spTree>
    <p:extLst>
      <p:ext uri="{BB962C8B-B14F-4D97-AF65-F5344CB8AC3E}">
        <p14:creationId xmlns:p14="http://schemas.microsoft.com/office/powerpoint/2010/main" val="228437970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Fronti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08883004"/>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44449"/>
            <a:ext cx="10972800" cy="988747"/>
          </a:xfrm>
        </p:spPr>
        <p:txBody>
          <a:bodyPr>
            <a:normAutofit/>
          </a:bodyPr>
          <a:lstStyle>
            <a:lvl1pPr>
              <a:defRPr sz="3751" baseline="0"/>
            </a:lvl1pPr>
          </a:lstStyle>
          <a:p>
            <a:r>
              <a:rPr lang="en-US" dirty="0" smtClean="0"/>
              <a:t>28pt Light headline</a:t>
            </a:r>
            <a:endParaRPr lang="en-US" dirty="0"/>
          </a:p>
        </p:txBody>
      </p:sp>
      <p:sp>
        <p:nvSpPr>
          <p:cNvPr id="4" name="Date Placeholder 3"/>
          <p:cNvSpPr>
            <a:spLocks noGrp="1"/>
          </p:cNvSpPr>
          <p:nvPr>
            <p:ph type="dt" sz="half" idx="10"/>
          </p:nvPr>
        </p:nvSpPr>
        <p:spPr>
          <a:xfrm>
            <a:off x="609600" y="6356352"/>
            <a:ext cx="2844800" cy="365125"/>
          </a:xfrm>
          <a:prstGeom prst="rect">
            <a:avLst/>
          </a:prstGeom>
        </p:spPr>
        <p:txBody>
          <a:bodyPr lIns="146304" tIns="73152" rIns="146304" bIns="73152"/>
          <a:lstStyle/>
          <a:p>
            <a:pPr defTabSz="668258"/>
            <a:fld id="{3966F50F-74B7-8640-8DA3-AAAA0044A327}" type="datetime1">
              <a:rPr lang="en-US" sz="1333" smtClean="0">
                <a:solidFill>
                  <a:prstClr val="white"/>
                </a:solidFill>
              </a:rPr>
              <a:pPr defTabSz="668258"/>
              <a:t>9/28/2016</a:t>
            </a:fld>
            <a:endParaRPr lang="en-US" sz="1333">
              <a:solidFill>
                <a:prstClr val="white"/>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146304" tIns="73152" rIns="146304" bIns="73152"/>
          <a:lstStyle/>
          <a:p>
            <a:pPr defTabSz="668258"/>
            <a:endParaRPr lang="en-US" sz="1333">
              <a:solidFill>
                <a:prstClr val="white"/>
              </a:solidFill>
            </a:endParaRPr>
          </a:p>
        </p:txBody>
      </p:sp>
      <p:sp>
        <p:nvSpPr>
          <p:cNvPr id="6" name="Slide Number Placeholder 5"/>
          <p:cNvSpPr>
            <a:spLocks noGrp="1"/>
          </p:cNvSpPr>
          <p:nvPr>
            <p:ph type="sldNum" sz="quarter" idx="12"/>
          </p:nvPr>
        </p:nvSpPr>
        <p:spPr>
          <a:xfrm>
            <a:off x="9163136" y="6458132"/>
            <a:ext cx="2844800" cy="365125"/>
          </a:xfrm>
          <a:prstGeom prst="rect">
            <a:avLst/>
          </a:prstGeom>
        </p:spPr>
        <p:txBody>
          <a:bodyPr lIns="146304" tIns="73152" rIns="146304" bIns="73152"/>
          <a:lstStyle/>
          <a:p>
            <a:pPr defTabSz="668258"/>
            <a:fld id="{EE2556C5-CE8C-6547-B838-EA80C61A4AF7}" type="slidenum">
              <a:rPr lang="en-US" sz="1333" smtClean="0">
                <a:solidFill>
                  <a:prstClr val="white"/>
                </a:solidFill>
              </a:rPr>
              <a:pPr defTabSz="668258"/>
              <a:t>‹#›</a:t>
            </a:fld>
            <a:endParaRPr lang="en-US" sz="1333">
              <a:solidFill>
                <a:prstClr val="white"/>
              </a:solidFill>
            </a:endParaRPr>
          </a:p>
        </p:txBody>
      </p:sp>
      <p:sp>
        <p:nvSpPr>
          <p:cNvPr id="8" name="Text Placeholder 2"/>
          <p:cNvSpPr>
            <a:spLocks noGrp="1"/>
          </p:cNvSpPr>
          <p:nvPr>
            <p:ph idx="1"/>
          </p:nvPr>
        </p:nvSpPr>
        <p:spPr>
          <a:xfrm>
            <a:off x="607514" y="1600205"/>
            <a:ext cx="10889396" cy="4626548"/>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3"/>
          </p:nvPr>
        </p:nvSpPr>
        <p:spPr>
          <a:xfrm>
            <a:off x="609600" y="919633"/>
            <a:ext cx="10888133" cy="449603"/>
          </a:xfrm>
        </p:spPr>
        <p:txBody>
          <a:bodyPr/>
          <a:lstStyle>
            <a:lvl1pPr>
              <a:defRPr baseline="0">
                <a:solidFill>
                  <a:schemeClr val="accent2"/>
                </a:solidFill>
              </a:defRPr>
            </a:lvl1pPr>
          </a:lstStyle>
          <a:p>
            <a:pPr lvl="0"/>
            <a:r>
              <a:rPr lang="en-US" dirty="0" smtClean="0"/>
              <a:t>Click to edit Master text styles</a:t>
            </a:r>
          </a:p>
        </p:txBody>
      </p:sp>
    </p:spTree>
    <p:extLst>
      <p:ext uri="{BB962C8B-B14F-4D97-AF65-F5344CB8AC3E}">
        <p14:creationId xmlns:p14="http://schemas.microsoft.com/office/powerpoint/2010/main" val="364257707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489480" y="1793881"/>
            <a:ext cx="11209073" cy="4168511"/>
          </a:xfrm>
          <a:prstGeom prst="rect">
            <a:avLst/>
          </a:prstGeom>
          <a:noFill/>
          <a:ln w="9525">
            <a:noFill/>
            <a:miter lim="800000"/>
            <a:headEnd/>
            <a:tailEnd/>
          </a:ln>
          <a:effectLst/>
        </p:spPr>
        <p:txBody>
          <a:bodyPr lIns="66765" tIns="33384" rIns="66765" bIns="33384" anchorCtr="1"/>
          <a:lstStyle/>
          <a:p>
            <a:pPr algn="r" defTabSz="668205">
              <a:defRPr/>
            </a:pPr>
            <a:endParaRPr lang="en-US" sz="1751" dirty="0">
              <a:solidFill>
                <a:prstClr val="white"/>
              </a:solidFill>
              <a:effectLst>
                <a:outerShdw blurRad="38100" dist="38100" dir="2700000" algn="tl">
                  <a:srgbClr val="000000"/>
                </a:outerShdw>
              </a:effectLst>
              <a:ea typeface="MS PGothic" pitchFamily="34" charset="-128"/>
            </a:endParaRPr>
          </a:p>
        </p:txBody>
      </p:sp>
      <p:sp>
        <p:nvSpPr>
          <p:cNvPr id="7" name="Rectangle 6"/>
          <p:cNvSpPr/>
          <p:nvPr userDrawn="1"/>
        </p:nvSpPr>
        <p:spPr bwMode="auto">
          <a:xfrm>
            <a:off x="855550" y="2376605"/>
            <a:ext cx="750709" cy="718491"/>
          </a:xfrm>
          <a:prstGeom prst="rect">
            <a:avLst/>
          </a:prstGeom>
          <a:solidFill>
            <a:schemeClr val="accent1">
              <a:alpha val="42000"/>
            </a:schemeClr>
          </a:soli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1219170" fontAlgn="base">
              <a:lnSpc>
                <a:spcPct val="95000"/>
              </a:lnSpc>
              <a:spcBef>
                <a:spcPct val="30000"/>
              </a:spcBef>
              <a:spcAft>
                <a:spcPct val="0"/>
              </a:spcAft>
              <a:buClr>
                <a:prstClr val="white"/>
              </a:buClr>
              <a:buFont typeface="Wingdings" pitchFamily="2" charset="2"/>
              <a:buNone/>
            </a:pPr>
            <a:endParaRPr lang="en-US" sz="1751" smtClean="0">
              <a:solidFill>
                <a:srgbClr val="FFFFFF"/>
              </a:solidFill>
              <a:effectLst>
                <a:outerShdw blurRad="38100" dist="38100" dir="2700000" algn="tl">
                  <a:srgbClr val="000000">
                    <a:alpha val="43137"/>
                  </a:srgbClr>
                </a:outerShdw>
              </a:effectLst>
              <a:latin typeface="Arial Narrow" pitchFamily="34" charset="0"/>
              <a:ea typeface="MS PGothic" pitchFamily="34" charset="-128"/>
              <a:cs typeface="Arial" charset="0"/>
            </a:endParaRPr>
          </a:p>
        </p:txBody>
      </p:sp>
      <p:sp>
        <p:nvSpPr>
          <p:cNvPr id="8" name="Rectangle 7"/>
          <p:cNvSpPr/>
          <p:nvPr userDrawn="1"/>
        </p:nvSpPr>
        <p:spPr bwMode="auto">
          <a:xfrm>
            <a:off x="2472906" y="400855"/>
            <a:ext cx="1044913" cy="901535"/>
          </a:xfrm>
          <a:prstGeom prst="rect">
            <a:avLst/>
          </a:prstGeom>
          <a:solidFill>
            <a:schemeClr val="accent1">
              <a:alpha val="42000"/>
            </a:schemeClr>
          </a:soli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1219170" fontAlgn="base">
              <a:lnSpc>
                <a:spcPct val="95000"/>
              </a:lnSpc>
              <a:spcBef>
                <a:spcPct val="30000"/>
              </a:spcBef>
              <a:spcAft>
                <a:spcPct val="0"/>
              </a:spcAft>
              <a:buClr>
                <a:prstClr val="white"/>
              </a:buClr>
              <a:buFont typeface="Wingdings" pitchFamily="2" charset="2"/>
              <a:buNone/>
            </a:pPr>
            <a:endParaRPr lang="en-US" sz="1751" smtClean="0">
              <a:solidFill>
                <a:srgbClr val="FFFFFF"/>
              </a:solidFill>
              <a:effectLst>
                <a:outerShdw blurRad="38100" dist="38100" dir="2700000" algn="tl">
                  <a:srgbClr val="000000">
                    <a:alpha val="43137"/>
                  </a:srgbClr>
                </a:outerShdw>
              </a:effectLst>
              <a:latin typeface="Arial Narrow" pitchFamily="34" charset="0"/>
              <a:ea typeface="MS PGothic" pitchFamily="34" charset="-128"/>
              <a:cs typeface="Arial" charset="0"/>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316362" y="2624433"/>
            <a:ext cx="2652268" cy="1768532"/>
          </a:xfrm>
          <a:prstGeom prst="rect">
            <a:avLst/>
          </a:prstGeom>
          <a:ln>
            <a:solidFill>
              <a:schemeClr val="accent1"/>
            </a:solidFill>
          </a:ln>
          <a:effectLst>
            <a:outerShdw blurRad="330200" dist="152400" dir="8100000" algn="tr" rotWithShape="0">
              <a:prstClr val="black">
                <a:alpha val="40000"/>
              </a:prstClr>
            </a:outerShdw>
          </a:effectLst>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724767" y="4690402"/>
            <a:ext cx="2487723" cy="1658481"/>
          </a:xfrm>
          <a:prstGeom prst="rect">
            <a:avLst/>
          </a:prstGeom>
          <a:ln>
            <a:solidFill>
              <a:schemeClr val="accent1"/>
            </a:solidFill>
          </a:ln>
          <a:effectLst>
            <a:outerShdw blurRad="330200" dist="152400" dir="8100000" algn="tr" rotWithShape="0">
              <a:prstClr val="black">
                <a:alpha val="40000"/>
              </a:prstClr>
            </a:outerShdw>
          </a:effectLst>
        </p:spPr>
      </p:pic>
      <p:pic>
        <p:nvPicPr>
          <p:cNvPr id="11" name="Picture 10"/>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803631" y="4920147"/>
            <a:ext cx="2265429" cy="1510556"/>
          </a:xfrm>
          <a:prstGeom prst="rect">
            <a:avLst/>
          </a:prstGeom>
          <a:ln>
            <a:solidFill>
              <a:schemeClr val="accent1"/>
            </a:solidFill>
          </a:ln>
          <a:effectLst>
            <a:outerShdw blurRad="330200" dist="152400" dir="8100000" algn="tr" rotWithShape="0">
              <a:prstClr val="black">
                <a:alpha val="40000"/>
              </a:prstClr>
            </a:outerShdw>
          </a:effectLst>
        </p:spPr>
      </p:pic>
      <p:pic>
        <p:nvPicPr>
          <p:cNvPr id="12" name="Picture 11"/>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3337062" y="258791"/>
            <a:ext cx="2018108" cy="1345645"/>
          </a:xfrm>
          <a:prstGeom prst="rect">
            <a:avLst/>
          </a:prstGeom>
          <a:ln>
            <a:solidFill>
              <a:schemeClr val="accent1"/>
            </a:solidFill>
          </a:ln>
          <a:effectLst>
            <a:outerShdw blurRad="330200" dist="152400" dir="8100000" algn="tr" rotWithShape="0">
              <a:prstClr val="black">
                <a:alpha val="40000"/>
              </a:prstClr>
            </a:outerShdw>
          </a:effectLst>
        </p:spPr>
      </p:pic>
      <p:pic>
        <p:nvPicPr>
          <p:cNvPr id="13" name="Picture 12"/>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867942" y="866802"/>
            <a:ext cx="2031255" cy="1353685"/>
          </a:xfrm>
          <a:prstGeom prst="rect">
            <a:avLst/>
          </a:prstGeom>
          <a:ln>
            <a:solidFill>
              <a:schemeClr val="accent1"/>
            </a:solidFill>
          </a:ln>
          <a:effectLst>
            <a:outerShdw blurRad="330200" dist="152400" dir="8100000" algn="tr" rotWithShape="0">
              <a:prstClr val="black">
                <a:alpha val="40000"/>
              </a:prstClr>
            </a:outerShdw>
          </a:effectLst>
        </p:spPr>
      </p:pic>
      <p:sp>
        <p:nvSpPr>
          <p:cNvPr id="14" name="Rectangle 13"/>
          <p:cNvSpPr/>
          <p:nvPr userDrawn="1"/>
        </p:nvSpPr>
        <p:spPr bwMode="auto">
          <a:xfrm>
            <a:off x="3773315" y="2376605"/>
            <a:ext cx="517876" cy="495651"/>
          </a:xfrm>
          <a:prstGeom prst="rect">
            <a:avLst/>
          </a:prstGeom>
          <a:solidFill>
            <a:schemeClr val="accent1">
              <a:alpha val="42000"/>
            </a:schemeClr>
          </a:soli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1219170" fontAlgn="base">
              <a:lnSpc>
                <a:spcPct val="95000"/>
              </a:lnSpc>
              <a:spcBef>
                <a:spcPct val="30000"/>
              </a:spcBef>
              <a:spcAft>
                <a:spcPct val="0"/>
              </a:spcAft>
              <a:buClr>
                <a:prstClr val="white"/>
              </a:buClr>
              <a:buFont typeface="Wingdings" pitchFamily="2" charset="2"/>
              <a:buNone/>
            </a:pPr>
            <a:endParaRPr lang="en-US" sz="1751" smtClean="0">
              <a:solidFill>
                <a:srgbClr val="FFFFFF"/>
              </a:solidFill>
              <a:effectLst>
                <a:outerShdw blurRad="38100" dist="38100" dir="2700000" algn="tl">
                  <a:srgbClr val="000000">
                    <a:alpha val="43137"/>
                  </a:srgbClr>
                </a:outerShdw>
              </a:effectLst>
              <a:latin typeface="Arial Narrow" pitchFamily="34" charset="0"/>
              <a:ea typeface="MS PGothic" pitchFamily="34" charset="-128"/>
              <a:cs typeface="Arial" charset="0"/>
            </a:endParaRPr>
          </a:p>
        </p:txBody>
      </p:sp>
      <p:sp>
        <p:nvSpPr>
          <p:cNvPr id="15" name="Rectangle 14"/>
          <p:cNvSpPr/>
          <p:nvPr userDrawn="1"/>
        </p:nvSpPr>
        <p:spPr bwMode="auto">
          <a:xfrm>
            <a:off x="7741466" y="6101056"/>
            <a:ext cx="517876" cy="495651"/>
          </a:xfrm>
          <a:prstGeom prst="rect">
            <a:avLst/>
          </a:prstGeom>
          <a:solidFill>
            <a:schemeClr val="accent1">
              <a:alpha val="42000"/>
            </a:schemeClr>
          </a:soli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1219170" fontAlgn="base">
              <a:lnSpc>
                <a:spcPct val="95000"/>
              </a:lnSpc>
              <a:spcBef>
                <a:spcPct val="30000"/>
              </a:spcBef>
              <a:spcAft>
                <a:spcPct val="0"/>
              </a:spcAft>
              <a:buClr>
                <a:prstClr val="white"/>
              </a:buClr>
              <a:buFont typeface="Wingdings" pitchFamily="2" charset="2"/>
              <a:buNone/>
            </a:pPr>
            <a:endParaRPr lang="en-US" sz="1751" smtClean="0">
              <a:solidFill>
                <a:srgbClr val="FFFFFF"/>
              </a:solidFill>
              <a:effectLst>
                <a:outerShdw blurRad="38100" dist="38100" dir="2700000" algn="tl">
                  <a:srgbClr val="000000">
                    <a:alpha val="43137"/>
                  </a:srgbClr>
                </a:outerShdw>
              </a:effectLst>
              <a:latin typeface="Arial Narrow" pitchFamily="34" charset="0"/>
              <a:ea typeface="MS PGothic" pitchFamily="34" charset="-128"/>
              <a:cs typeface="Arial" charset="0"/>
            </a:endParaRPr>
          </a:p>
        </p:txBody>
      </p:sp>
      <p:sp>
        <p:nvSpPr>
          <p:cNvPr id="16" name="Rectangle 15"/>
          <p:cNvSpPr/>
          <p:nvPr userDrawn="1"/>
        </p:nvSpPr>
        <p:spPr bwMode="auto">
          <a:xfrm>
            <a:off x="2472907" y="4201653"/>
            <a:ext cx="750709" cy="718491"/>
          </a:xfrm>
          <a:prstGeom prst="rect">
            <a:avLst/>
          </a:prstGeom>
          <a:solidFill>
            <a:schemeClr val="accent1">
              <a:alpha val="42000"/>
            </a:schemeClr>
          </a:soli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1219170" fontAlgn="base">
              <a:lnSpc>
                <a:spcPct val="95000"/>
              </a:lnSpc>
              <a:spcBef>
                <a:spcPct val="30000"/>
              </a:spcBef>
              <a:spcAft>
                <a:spcPct val="0"/>
              </a:spcAft>
              <a:buClr>
                <a:prstClr val="white"/>
              </a:buClr>
              <a:buFont typeface="Wingdings" pitchFamily="2" charset="2"/>
              <a:buNone/>
            </a:pPr>
            <a:endParaRPr lang="en-US" sz="1751" smtClean="0">
              <a:solidFill>
                <a:srgbClr val="FFFFFF"/>
              </a:solidFill>
              <a:effectLst>
                <a:outerShdw blurRad="38100" dist="38100" dir="2700000" algn="tl">
                  <a:srgbClr val="000000">
                    <a:alpha val="43137"/>
                  </a:srgbClr>
                </a:outerShdw>
              </a:effectLst>
              <a:latin typeface="Arial Narrow" pitchFamily="34" charset="0"/>
              <a:ea typeface="MS PGothic" pitchFamily="34" charset="-128"/>
              <a:cs typeface="Arial" charset="0"/>
            </a:endParaRPr>
          </a:p>
        </p:txBody>
      </p:sp>
      <p:pic>
        <p:nvPicPr>
          <p:cNvPr id="17" name="Picture 9"/>
          <p:cNvPicPr>
            <a:picLocks noChangeAspect="1"/>
          </p:cNvPicPr>
          <p:nvPr userDrawn="1"/>
        </p:nvPicPr>
        <p:blipFill rotWithShape="1">
          <a:blip r:embed="rId8">
            <a:extLst>
              <a:ext uri="{28A0092B-C50C-407E-A947-70E740481C1C}">
                <a14:useLocalDpi xmlns:a14="http://schemas.microsoft.com/office/drawing/2010/main"/>
              </a:ext>
            </a:extLst>
          </a:blip>
          <a:srcRect r="54115" b="1098"/>
          <a:stretch/>
        </p:blipFill>
        <p:spPr bwMode="auto">
          <a:xfrm>
            <a:off x="5315631" y="1982648"/>
            <a:ext cx="1423581" cy="86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210187" y="2980310"/>
            <a:ext cx="6492162" cy="589841"/>
          </a:xfrm>
          <a:prstGeom prst="rect">
            <a:avLst/>
          </a:prstGeom>
          <a:noFill/>
        </p:spPr>
        <p:txBody>
          <a:bodyPr wrap="none" lIns="76200" tIns="38100" rIns="76200" bIns="38100" rtlCol="0">
            <a:spAutoFit/>
          </a:bodyPr>
          <a:lstStyle/>
          <a:p>
            <a:pPr defTabSz="668003" fontAlgn="base">
              <a:spcBef>
                <a:spcPct val="0"/>
              </a:spcBef>
              <a:spcAft>
                <a:spcPct val="0"/>
              </a:spcAft>
            </a:pPr>
            <a:r>
              <a:rPr lang="en-US" sz="3333" spc="500" dirty="0" smtClean="0">
                <a:solidFill>
                  <a:prstClr val="white"/>
                </a:solidFill>
                <a:latin typeface="Intel Clear Light"/>
                <a:ea typeface="MS PGothic" pitchFamily="34" charset="-128"/>
              </a:rPr>
              <a:t>INVESTOR MEETING 2014</a:t>
            </a:r>
            <a:endParaRPr lang="en-US" sz="3333" spc="500" dirty="0">
              <a:solidFill>
                <a:prstClr val="white"/>
              </a:solidFill>
              <a:latin typeface="Intel Clear Light"/>
              <a:ea typeface="MS PGothic" pitchFamily="34" charset="-128"/>
            </a:endParaRPr>
          </a:p>
        </p:txBody>
      </p:sp>
      <p:cxnSp>
        <p:nvCxnSpPr>
          <p:cNvPr id="21" name="Straight Connector 20"/>
          <p:cNvCxnSpPr/>
          <p:nvPr/>
        </p:nvCxnSpPr>
        <p:spPr bwMode="auto">
          <a:xfrm>
            <a:off x="5288383" y="3553212"/>
            <a:ext cx="6205119" cy="0"/>
          </a:xfrm>
          <a:prstGeom prst="line">
            <a:avLst/>
          </a:prstGeom>
          <a:noFill/>
          <a:ln w="9525" cap="flat" cmpd="sng" algn="ctr">
            <a:solidFill>
              <a:schemeClr val="accent1">
                <a:alpha val="58000"/>
              </a:schemeClr>
            </a:solidFill>
            <a:prstDash val="solid"/>
            <a:round/>
            <a:headEnd type="none" w="med" len="med"/>
            <a:tailEnd type="none" w="med" len="med"/>
          </a:ln>
          <a:effectLst/>
        </p:spPr>
      </p:cxnSp>
      <p:sp>
        <p:nvSpPr>
          <p:cNvPr id="3" name="Text Placeholder 2"/>
          <p:cNvSpPr>
            <a:spLocks noGrp="1"/>
          </p:cNvSpPr>
          <p:nvPr userDrawn="1">
            <p:ph type="body" sz="quarter" idx="10" hasCustomPrompt="1"/>
          </p:nvPr>
        </p:nvSpPr>
        <p:spPr>
          <a:xfrm>
            <a:off x="5288382" y="3595519"/>
            <a:ext cx="5270500" cy="434047"/>
          </a:xfrm>
        </p:spPr>
        <p:txBody>
          <a:bodyPr anchor="t" anchorCtr="0"/>
          <a:lstStyle>
            <a:lvl1pPr marL="0" indent="0" algn="l">
              <a:spcBef>
                <a:spcPts val="0"/>
              </a:spcBef>
              <a:buNone/>
              <a:defRPr sz="2667"/>
            </a:lvl1pPr>
            <a:lvl2pPr marL="0" indent="0">
              <a:spcBef>
                <a:spcPts val="0"/>
              </a:spcBef>
              <a:buNone/>
              <a:defRPr sz="2000">
                <a:solidFill>
                  <a:schemeClr val="accent1"/>
                </a:solidFill>
                <a:latin typeface="+mj-lt"/>
              </a:defRPr>
            </a:lvl2pPr>
          </a:lstStyle>
          <a:p>
            <a:pPr lvl="0"/>
            <a:r>
              <a:rPr lang="en-US" dirty="0" smtClean="0"/>
              <a:t>Name Here</a:t>
            </a:r>
          </a:p>
        </p:txBody>
      </p:sp>
      <p:sp>
        <p:nvSpPr>
          <p:cNvPr id="23" name="Text Placeholder 2"/>
          <p:cNvSpPr>
            <a:spLocks noGrp="1"/>
          </p:cNvSpPr>
          <p:nvPr userDrawn="1">
            <p:ph type="body" sz="quarter" idx="11" hasCustomPrompt="1"/>
          </p:nvPr>
        </p:nvSpPr>
        <p:spPr>
          <a:xfrm>
            <a:off x="5288382" y="4029566"/>
            <a:ext cx="5270500" cy="434047"/>
          </a:xfrm>
        </p:spPr>
        <p:txBody>
          <a:bodyPr anchor="t" anchorCtr="0"/>
          <a:lstStyle>
            <a:lvl1pPr marL="0" indent="0" algn="l">
              <a:spcBef>
                <a:spcPts val="0"/>
              </a:spcBef>
              <a:buNone/>
              <a:defRPr sz="2667"/>
            </a:lvl1pPr>
            <a:lvl2pPr marL="0" indent="0">
              <a:spcBef>
                <a:spcPts val="0"/>
              </a:spcBef>
              <a:buNone/>
              <a:defRPr sz="2000">
                <a:solidFill>
                  <a:schemeClr val="accent1"/>
                </a:solidFill>
                <a:latin typeface="+mj-lt"/>
              </a:defRPr>
            </a:lvl2pPr>
          </a:lstStyle>
          <a:p>
            <a:pPr lvl="1"/>
            <a:r>
              <a:rPr lang="en-US" dirty="0" smtClean="0"/>
              <a:t>Title Here</a:t>
            </a:r>
          </a:p>
        </p:txBody>
      </p:sp>
    </p:spTree>
    <p:extLst>
      <p:ext uri="{BB962C8B-B14F-4D97-AF65-F5344CB8AC3E}">
        <p14:creationId xmlns:p14="http://schemas.microsoft.com/office/powerpoint/2010/main" val="82335614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51928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1BD226B5-C295-44CE-85C8-BC6C0B5538B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46443642"/>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New BG">
    <p:bg>
      <p:bgPr>
        <a:blipFill dpi="0" rotWithShape="1">
          <a:blip r:embed="rId2">
            <a:lum/>
          </a:blip>
          <a:srcRect/>
          <a:stretch>
            <a:fillRect l="-34000" r="-34000"/>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038600" y="6420465"/>
            <a:ext cx="4114800" cy="301011"/>
          </a:xfrm>
          <a:prstGeom prst="rect">
            <a:avLst/>
          </a:prstGeom>
        </p:spPr>
        <p:txBody>
          <a:bodyPr/>
          <a:lstStyle/>
          <a:p>
            <a:pPr defTabSz="668258"/>
            <a:r>
              <a:rPr lang="en-US" sz="1333" smtClean="0">
                <a:solidFill>
                  <a:prstClr val="white"/>
                </a:solidFill>
              </a:rPr>
              <a:t>Intel Internal Only</a:t>
            </a:r>
            <a:endParaRPr lang="en-US" sz="1333">
              <a:solidFill>
                <a:prstClr val="white"/>
              </a:solidFill>
            </a:endParaRPr>
          </a:p>
        </p:txBody>
      </p:sp>
      <p:sp>
        <p:nvSpPr>
          <p:cNvPr id="4" name="Slide Number Placeholder 3"/>
          <p:cNvSpPr>
            <a:spLocks noGrp="1"/>
          </p:cNvSpPr>
          <p:nvPr>
            <p:ph type="sldNum" sz="quarter" idx="11"/>
          </p:nvPr>
        </p:nvSpPr>
        <p:spPr/>
        <p:txBody>
          <a:bodyPr/>
          <a:lstStyle/>
          <a:p>
            <a:fld id="{894707F8-B7D4-42EA-8897-FEEC3E889826}" type="slidenum">
              <a:rPr lang="en-US" smtClean="0">
                <a:solidFill>
                  <a:prstClr val="white">
                    <a:tint val="75000"/>
                  </a:prstClr>
                </a:solidFill>
              </a:rPr>
              <a:pPr/>
              <a:t>‹#›</a:t>
            </a:fld>
            <a:endParaRPr lang="en-US">
              <a:solidFill>
                <a:prstClr val="white">
                  <a:tint val="75000"/>
                </a:prstClr>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985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nd Large Bullet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lIns="91440" tIns="45720" rIns="91440" bIns="45720"/>
          <a:lstStyle/>
          <a:p>
            <a:pPr defTabSz="668258"/>
            <a:endParaRPr lang="en-US" sz="1333" dirty="0">
              <a:solidFill>
                <a:prstClr val="black">
                  <a:tint val="75000"/>
                </a:prstClr>
              </a:solidFill>
            </a:endParaRPr>
          </a:p>
        </p:txBody>
      </p:sp>
      <p:sp>
        <p:nvSpPr>
          <p:cNvPr id="5" name="Footer Placeholder 4"/>
          <p:cNvSpPr>
            <a:spLocks noGrp="1"/>
          </p:cNvSpPr>
          <p:nvPr>
            <p:ph type="ftr" sz="quarter" idx="11"/>
          </p:nvPr>
        </p:nvSpPr>
        <p:spPr>
          <a:xfrm>
            <a:off x="4033520" y="6356351"/>
            <a:ext cx="4124960" cy="365125"/>
          </a:xfrm>
          <a:prstGeom prst="rect">
            <a:avLst/>
          </a:prstGeom>
        </p:spPr>
        <p:txBody>
          <a:bodyPr lIns="91440" tIns="45720" rIns="91440" bIns="45720"/>
          <a:lstStyle/>
          <a:p>
            <a:pPr defTabSz="668258"/>
            <a:r>
              <a:rPr lang="en-US" sz="1333" smtClean="0">
                <a:solidFill>
                  <a:prstClr val="black">
                    <a:tint val="75000"/>
                  </a:prstClr>
                </a:solidFill>
              </a:rPr>
              <a:t>Copyright © 2014 Intel Corporation. All rights reserved.  *Other names and brands may be claimed as the property of others.</a:t>
            </a:r>
            <a:endParaRPr lang="en-US" sz="1333" dirty="0">
              <a:solidFill>
                <a:prstClr val="black">
                  <a:tint val="75000"/>
                </a:prstClr>
              </a:solidFill>
            </a:endParaRPr>
          </a:p>
        </p:txBody>
      </p:sp>
      <p:sp>
        <p:nvSpPr>
          <p:cNvPr id="6" name="Slide Number Placeholder 5"/>
          <p:cNvSpPr>
            <a:spLocks noGrp="1"/>
          </p:cNvSpPr>
          <p:nvPr>
            <p:ph type="sldNum" sz="quarter" idx="12"/>
          </p:nvPr>
        </p:nvSpPr>
        <p:spPr>
          <a:xfrm>
            <a:off x="9163136" y="6456191"/>
            <a:ext cx="2844800" cy="365125"/>
          </a:xfrm>
          <a:prstGeom prst="rect">
            <a:avLst/>
          </a:prstGeom>
        </p:spPr>
        <p:txBody>
          <a:bodyPr lIns="91440" tIns="45720" rIns="91440" bIns="45720"/>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a:lvl1pPr>
          </a:lstStyle>
          <a:p>
            <a:r>
              <a:rPr lang="en-US" dirty="0" err="1" smtClean="0"/>
              <a:t>28pt</a:t>
            </a:r>
            <a:r>
              <a:rPr lang="en-US" dirty="0" smtClean="0"/>
              <a:t> Intel Clear Light Headline</a:t>
            </a:r>
            <a:endParaRPr lang="en-US" dirty="0"/>
          </a:p>
        </p:txBody>
      </p:sp>
      <p:sp>
        <p:nvSpPr>
          <p:cNvPr id="9" name="Content Placeholder 8"/>
          <p:cNvSpPr>
            <a:spLocks noGrp="1"/>
          </p:cNvSpPr>
          <p:nvPr>
            <p:ph sz="quarter" idx="13" hasCustomPrompt="1"/>
          </p:nvPr>
        </p:nvSpPr>
        <p:spPr>
          <a:xfrm>
            <a:off x="607484" y="1604435"/>
            <a:ext cx="10970683" cy="4567767"/>
          </a:xfrm>
        </p:spPr>
        <p:txBody>
          <a:bodyPr/>
          <a:lstStyle>
            <a:lvl2pPr>
              <a:defRPr sz="2417"/>
            </a:lvl2pPr>
            <a:lvl3pPr>
              <a:defRPr sz="2417"/>
            </a:lvl3pPr>
            <a:lvl4pPr>
              <a:defRPr sz="2167"/>
            </a:lvl4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3803512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5" name="Picture 4" descr="int_lookins_hrz_rgb_wht_2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096" y="2020037"/>
            <a:ext cx="2619008" cy="770296"/>
          </a:xfrm>
          <a:prstGeom prst="rect">
            <a:avLst/>
          </a:prstGeom>
        </p:spPr>
      </p:pic>
      <p:sp>
        <p:nvSpPr>
          <p:cNvPr id="2" name="Title 1"/>
          <p:cNvSpPr>
            <a:spLocks noGrp="1"/>
          </p:cNvSpPr>
          <p:nvPr>
            <p:ph type="ctrTitle" hasCustomPrompt="1"/>
          </p:nvPr>
        </p:nvSpPr>
        <p:spPr>
          <a:xfrm>
            <a:off x="627653" y="2961598"/>
            <a:ext cx="10248915" cy="1470025"/>
          </a:xfrm>
        </p:spPr>
        <p:txBody>
          <a:bodyPr lIns="0" rIns="0" anchor="b" anchorCtr="0">
            <a:normAutofit/>
          </a:bodyPr>
          <a:lstStyle>
            <a:lvl1pPr>
              <a:defRPr sz="3600" baseline="0">
                <a:solidFill>
                  <a:schemeClr val="bg1"/>
                </a:solidFill>
                <a:latin typeface="Intel Clear Light" panose="020B0404020203020204" pitchFamily="34" charset="0"/>
                <a:cs typeface="Intel Clear Light" panose="020B0404020203020204" pitchFamily="34" charset="0"/>
              </a:defRPr>
            </a:lvl1pPr>
          </a:lstStyle>
          <a:p>
            <a:r>
              <a:rPr lang="en-US" dirty="0" smtClean="0"/>
              <a:t>36pt Light Title of Presentation</a:t>
            </a:r>
            <a:br>
              <a:rPr lang="en-US" dirty="0" smtClean="0"/>
            </a:br>
            <a:r>
              <a:rPr lang="en-US" dirty="0" smtClean="0"/>
              <a:t>Title of Presentation Line Two</a:t>
            </a:r>
            <a:endParaRPr lang="en-US" dirty="0"/>
          </a:p>
        </p:txBody>
      </p:sp>
      <p:sp>
        <p:nvSpPr>
          <p:cNvPr id="3" name="Subtitle 2"/>
          <p:cNvSpPr>
            <a:spLocks noGrp="1"/>
          </p:cNvSpPr>
          <p:nvPr>
            <p:ph type="subTitle" idx="1" hasCustomPrompt="1"/>
          </p:nvPr>
        </p:nvSpPr>
        <p:spPr>
          <a:xfrm>
            <a:off x="607485" y="4651632"/>
            <a:ext cx="8440283" cy="1233813"/>
          </a:xfrm>
        </p:spPr>
        <p:txBody>
          <a:bodyPr lIns="0" rIns="0">
            <a:normAutofit/>
          </a:bodyPr>
          <a:lstStyle>
            <a:lvl1pPr marL="0" indent="0" algn="l">
              <a:buNone/>
              <a:defRPr sz="1600" baseline="0">
                <a:solidFill>
                  <a:schemeClr val="bg1"/>
                </a:solidFill>
                <a:latin typeface="Intel Clear Light" panose="020B0404020203020204" pitchFamily="34" charset="0"/>
                <a:cs typeface="Intel Clear Light" panose="020B0404020203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16pt Medium Subhead, Date, Etc.</a:t>
            </a:r>
            <a:endParaRPr lang="en-US" dirty="0"/>
          </a:p>
        </p:txBody>
      </p:sp>
      <p:pic>
        <p:nvPicPr>
          <p:cNvPr id="1027" name="Picture 3" descr="W:\Clients\Intel\PRODUCTION\2012_13_Production\ASSETS_LOGOS_2012-13\Assets_Complete_2012-13\ PEEL AWAY\Intel_Peels\Intel_Peels_RGB\Peel_rgb_png\peel_rt_btm_drkBlue_rgb_216.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73188" y="5394580"/>
            <a:ext cx="2523744" cy="146342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userDrawn="1"/>
        </p:nvSpPr>
        <p:spPr bwMode="auto">
          <a:xfrm>
            <a:off x="425780" y="6471841"/>
            <a:ext cx="1817036" cy="3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nchorCtr="0">
            <a:spAutoFit/>
          </a:bodyPr>
          <a:lstStyle/>
          <a:p>
            <a:pPr defTabSz="1219170" eaLnBrk="0" fontAlgn="base" hangingPunct="0">
              <a:spcBef>
                <a:spcPct val="0"/>
              </a:spcBef>
              <a:spcAft>
                <a:spcPct val="0"/>
              </a:spcAft>
            </a:pPr>
            <a:r>
              <a:rPr lang="en-GB" sz="1467" b="1" dirty="0" smtClean="0">
                <a:solidFill>
                  <a:prstClr val="white"/>
                </a:solidFill>
                <a:latin typeface="Arial Narrow" pitchFamily="34" charset="0"/>
                <a:ea typeface="ＭＳ Ｐゴシック" pitchFamily="34" charset="-128"/>
              </a:rPr>
              <a:t>INTEL CONFIDENTIAL</a:t>
            </a:r>
            <a:endParaRPr lang="en-US" sz="1467" b="1" dirty="0">
              <a:solidFill>
                <a:prstClr val="white"/>
              </a:solidFill>
              <a:latin typeface="Arial Narrow" pitchFamily="34" charset="0"/>
              <a:ea typeface="ＭＳ Ｐゴシック" pitchFamily="34" charset="-128"/>
            </a:endParaRPr>
          </a:p>
        </p:txBody>
      </p:sp>
    </p:spTree>
    <p:extLst>
      <p:ext uri="{BB962C8B-B14F-4D97-AF65-F5344CB8AC3E}">
        <p14:creationId xmlns:p14="http://schemas.microsoft.com/office/powerpoint/2010/main" val="406248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Blue Section Break Image">
    <p:bg>
      <p:bgPr>
        <a:solidFill>
          <a:schemeClr val="accent1"/>
        </a:solidFill>
        <a:effectLst/>
      </p:bgPr>
    </p:bg>
    <p:spTree>
      <p:nvGrpSpPr>
        <p:cNvPr id="1" name=""/>
        <p:cNvGrpSpPr/>
        <p:nvPr/>
      </p:nvGrpSpPr>
      <p:grpSpPr>
        <a:xfrm>
          <a:off x="0" y="0"/>
          <a:ext cx="0" cy="0"/>
          <a:chOff x="0" y="0"/>
          <a:chExt cx="0" cy="0"/>
        </a:xfrm>
      </p:grpSpPr>
      <p:sp>
        <p:nvSpPr>
          <p:cNvPr id="7" name="Freeform 6"/>
          <p:cNvSpPr/>
          <p:nvPr/>
        </p:nvSpPr>
        <p:spPr>
          <a:xfrm>
            <a:off x="0" y="6397428"/>
            <a:ext cx="12192000" cy="460573"/>
          </a:xfrm>
          <a:custGeom>
            <a:avLst/>
            <a:gdLst>
              <a:gd name="connsiteX0" fmla="*/ 9155339 w 9162317"/>
              <a:gd name="connsiteY0" fmla="*/ 0 h 460573"/>
              <a:gd name="connsiteX1" fmla="*/ 8352851 w 9162317"/>
              <a:gd name="connsiteY1" fmla="*/ 6978 h 460573"/>
              <a:gd name="connsiteX2" fmla="*/ 7829490 w 9162317"/>
              <a:gd name="connsiteY2" fmla="*/ 314027 h 460573"/>
              <a:gd name="connsiteX3" fmla="*/ 0 w 9162317"/>
              <a:gd name="connsiteY3" fmla="*/ 307048 h 460573"/>
              <a:gd name="connsiteX4" fmla="*/ 0 w 9162317"/>
              <a:gd name="connsiteY4" fmla="*/ 460573 h 460573"/>
              <a:gd name="connsiteX5" fmla="*/ 9162317 w 9162317"/>
              <a:gd name="connsiteY5" fmla="*/ 453594 h 460573"/>
              <a:gd name="connsiteX6" fmla="*/ 9155339 w 9162317"/>
              <a:gd name="connsiteY6" fmla="*/ 0 h 46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317" h="460573">
                <a:moveTo>
                  <a:pt x="9155339" y="0"/>
                </a:moveTo>
                <a:lnTo>
                  <a:pt x="8352851" y="6978"/>
                </a:lnTo>
                <a:lnTo>
                  <a:pt x="7829490" y="314027"/>
                </a:lnTo>
                <a:lnTo>
                  <a:pt x="0" y="307048"/>
                </a:lnTo>
                <a:lnTo>
                  <a:pt x="0" y="460573"/>
                </a:lnTo>
                <a:lnTo>
                  <a:pt x="9162317" y="453594"/>
                </a:lnTo>
                <a:lnTo>
                  <a:pt x="9155339"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1219170" fontAlgn="base">
              <a:spcBef>
                <a:spcPct val="0"/>
              </a:spcBef>
              <a:spcAft>
                <a:spcPct val="0"/>
              </a:spcAft>
            </a:pPr>
            <a:endParaRPr lang="en-US" sz="1867" dirty="0">
              <a:solidFill>
                <a:prstClr val="white"/>
              </a:solidFill>
            </a:endParaRPr>
          </a:p>
        </p:txBody>
      </p:sp>
      <p:sp>
        <p:nvSpPr>
          <p:cNvPr id="2" name="Title 1"/>
          <p:cNvSpPr>
            <a:spLocks noGrp="1"/>
          </p:cNvSpPr>
          <p:nvPr>
            <p:ph type="title" hasCustomPrompt="1"/>
          </p:nvPr>
        </p:nvSpPr>
        <p:spPr>
          <a:xfrm>
            <a:off x="607484" y="2871402"/>
            <a:ext cx="10363200" cy="1362075"/>
          </a:xfrm>
        </p:spPr>
        <p:txBody>
          <a:bodyPr anchor="b" anchorCtr="0">
            <a:normAutofit/>
          </a:bodyPr>
          <a:lstStyle>
            <a:lvl1pPr algn="l">
              <a:defRPr sz="3600" b="0" cap="none">
                <a:solidFill>
                  <a:schemeClr val="bg1"/>
                </a:solidFill>
                <a:latin typeface="Intel Clear Light" panose="020B0404020203020204" pitchFamily="34" charset="0"/>
                <a:cs typeface="Intel Clear Light" panose="020B0404020203020204" pitchFamily="34" charset="0"/>
              </a:defRPr>
            </a:lvl1pPr>
          </a:lstStyle>
          <a:p>
            <a:r>
              <a:rPr lang="en-US" dirty="0" smtClean="0"/>
              <a:t>36pt Light Text</a:t>
            </a:r>
            <a:endParaRPr lang="en-US" dirty="0"/>
          </a:p>
        </p:txBody>
      </p:sp>
      <p:sp>
        <p:nvSpPr>
          <p:cNvPr id="3" name="Text Placeholder 2"/>
          <p:cNvSpPr>
            <a:spLocks noGrp="1"/>
          </p:cNvSpPr>
          <p:nvPr>
            <p:ph type="body" idx="1" hasCustomPrompt="1"/>
          </p:nvPr>
        </p:nvSpPr>
        <p:spPr>
          <a:xfrm>
            <a:off x="607484" y="4382189"/>
            <a:ext cx="10363200" cy="1500187"/>
          </a:xfrm>
        </p:spPr>
        <p:txBody>
          <a:bodyPr anchor="t" anchorCtr="0">
            <a:normAutofit/>
          </a:bodyPr>
          <a:lstStyle>
            <a:lvl1pPr marL="0" indent="0">
              <a:buNone/>
              <a:defRPr sz="1600">
                <a:solidFill>
                  <a:schemeClr val="accent3"/>
                </a:solidFill>
                <a:latin typeface="Intel Clear Light" panose="020B0404020203020204" pitchFamily="34" charset="0"/>
                <a:cs typeface="Intel Clear Light" panose="020B0404020203020204" pitchFamily="34" charset="0"/>
              </a:defRPr>
            </a:lvl1pPr>
            <a:lvl2pPr marL="457189" indent="0">
              <a:buNone/>
              <a:defRPr sz="1867">
                <a:solidFill>
                  <a:schemeClr val="tx1">
                    <a:tint val="75000"/>
                  </a:schemeClr>
                </a:solidFill>
              </a:defRPr>
            </a:lvl2pPr>
            <a:lvl3pPr marL="914377" indent="0">
              <a:buNone/>
              <a:defRPr sz="1600">
                <a:solidFill>
                  <a:schemeClr val="tx1">
                    <a:tint val="75000"/>
                  </a:schemeClr>
                </a:solidFill>
              </a:defRPr>
            </a:lvl3pPr>
            <a:lvl4pPr marL="1371566" indent="0">
              <a:buNone/>
              <a:defRPr sz="1467">
                <a:solidFill>
                  <a:schemeClr val="tx1">
                    <a:tint val="75000"/>
                  </a:schemeClr>
                </a:solidFill>
              </a:defRPr>
            </a:lvl4pPr>
            <a:lvl5pPr marL="1828754" indent="0">
              <a:buNone/>
              <a:defRPr sz="1467">
                <a:solidFill>
                  <a:schemeClr val="tx1">
                    <a:tint val="75000"/>
                  </a:schemeClr>
                </a:solidFill>
              </a:defRPr>
            </a:lvl5pPr>
            <a:lvl6pPr marL="2285943" indent="0">
              <a:buNone/>
              <a:defRPr sz="1467">
                <a:solidFill>
                  <a:schemeClr val="tx1">
                    <a:tint val="75000"/>
                  </a:schemeClr>
                </a:solidFill>
              </a:defRPr>
            </a:lvl6pPr>
            <a:lvl7pPr marL="2743131" indent="0">
              <a:buNone/>
              <a:defRPr sz="1467">
                <a:solidFill>
                  <a:schemeClr val="tx1">
                    <a:tint val="75000"/>
                  </a:schemeClr>
                </a:solidFill>
              </a:defRPr>
            </a:lvl7pPr>
            <a:lvl8pPr marL="3200320" indent="0">
              <a:buNone/>
              <a:defRPr sz="1467">
                <a:solidFill>
                  <a:schemeClr val="tx1">
                    <a:tint val="75000"/>
                  </a:schemeClr>
                </a:solidFill>
              </a:defRPr>
            </a:lvl8pPr>
            <a:lvl9pPr marL="3657509" indent="0">
              <a:buNone/>
              <a:defRPr sz="1467">
                <a:solidFill>
                  <a:schemeClr val="tx1">
                    <a:tint val="75000"/>
                  </a:schemeClr>
                </a:solidFill>
              </a:defRPr>
            </a:lvl9pPr>
          </a:lstStyle>
          <a:p>
            <a:r>
              <a:rPr lang="en-US" dirty="0" smtClean="0"/>
              <a:t>16pt Medium Subhead</a:t>
            </a:r>
            <a:endParaRPr lang="en-US" dirty="0"/>
          </a:p>
        </p:txBody>
      </p:sp>
      <p:cxnSp>
        <p:nvCxnSpPr>
          <p:cNvPr id="8" name="Straight Connector 7"/>
          <p:cNvCxnSpPr/>
          <p:nvPr/>
        </p:nvCxnSpPr>
        <p:spPr>
          <a:xfrm>
            <a:off x="11582400" y="6489702"/>
            <a:ext cx="0" cy="238125"/>
          </a:xfrm>
          <a:prstGeom prst="line">
            <a:avLst/>
          </a:prstGeom>
          <a:ln w="3175">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int_lookins_hrz_rgb_blu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87858" y="6478092"/>
            <a:ext cx="486503" cy="316227"/>
          </a:xfrm>
          <a:prstGeom prst="rect">
            <a:avLst/>
          </a:prstGeom>
        </p:spPr>
      </p:pic>
      <p:sp>
        <p:nvSpPr>
          <p:cNvPr id="4" name="Slide Number Placeholder 3"/>
          <p:cNvSpPr>
            <a:spLocks noGrp="1"/>
          </p:cNvSpPr>
          <p:nvPr>
            <p:ph type="sldNum" sz="quarter" idx="10"/>
          </p:nvPr>
        </p:nvSpPr>
        <p:spPr/>
        <p:txBody>
          <a:bodyPr/>
          <a:lstStyle>
            <a:lvl1pPr>
              <a:defRPr>
                <a:solidFill>
                  <a:schemeClr val="tx2"/>
                </a:solidFill>
              </a:defRPr>
            </a:lvl1pPr>
          </a:lstStyle>
          <a:p>
            <a:fld id="{11338661-7EE6-48EA-AD4F-771149FF59DE}" type="slidenum">
              <a:rPr lang="en-US" smtClean="0">
                <a:solidFill>
                  <a:srgbClr val="004280"/>
                </a:solidFill>
              </a:rPr>
              <a:pPr/>
              <a:t>‹#›</a:t>
            </a:fld>
            <a:endParaRPr lang="en-US">
              <a:solidFill>
                <a:srgbClr val="004280"/>
              </a:solidFill>
            </a:endParaRPr>
          </a:p>
        </p:txBody>
      </p:sp>
    </p:spTree>
    <p:extLst>
      <p:ext uri="{BB962C8B-B14F-4D97-AF65-F5344CB8AC3E}">
        <p14:creationId xmlns:p14="http://schemas.microsoft.com/office/powerpoint/2010/main" val="730742549"/>
      </p:ext>
    </p:extLst>
  </p:cSld>
  <p:clrMapOvr>
    <a:masterClrMapping/>
  </p:clrMapOvr>
  <p:timing>
    <p:tnLst>
      <p:par>
        <p:cTn id="1" dur="indefinite" restart="never" nodeType="tmRoot"/>
      </p:par>
    </p:tnLst>
  </p:timing>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Intel Clear Light" panose="020B0404020203020204"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609599" y="1689997"/>
            <a:ext cx="5376828" cy="4525963"/>
          </a:xfrm>
        </p:spPr>
        <p:txBody>
          <a:bodyPr/>
          <a:lstStyle>
            <a:lvl1pPr>
              <a:lnSpc>
                <a:spcPct val="110000"/>
              </a:lnSpc>
              <a:defRPr sz="2267">
                <a:latin typeface="Intel Clear" panose="020B0604020203020204" pitchFamily="34" charset="0"/>
              </a:defRPr>
            </a:lvl1pPr>
            <a:lvl2pPr>
              <a:defRPr sz="1867">
                <a:latin typeface="Intel Clear" panose="020B0604020203020204" pitchFamily="34" charset="0"/>
              </a:defRPr>
            </a:lvl2pPr>
            <a:lvl3pPr>
              <a:defRPr sz="1600">
                <a:latin typeface="Intel Clear" panose="020B0604020203020204" pitchFamily="34" charset="0"/>
              </a:defRPr>
            </a:lvl3pPr>
            <a:lvl4pPr>
              <a:defRPr sz="1467">
                <a:latin typeface="Intel Clear" panose="020B0604020203020204" pitchFamily="34" charset="0"/>
              </a:defRPr>
            </a:lvl4pPr>
            <a:lvl5pPr>
              <a:defRPr sz="1467">
                <a:latin typeface="Intel Clear" panose="020B0604020203020204" pitchFamily="34" charset="0"/>
              </a:defRPr>
            </a:lvl5pPr>
            <a:lvl6pPr>
              <a:defRPr sz="1867"/>
            </a:lvl6pPr>
            <a:lvl7pPr>
              <a:defRPr sz="1867"/>
            </a:lvl7pPr>
            <a:lvl8pPr>
              <a:defRPr sz="1867"/>
            </a:lvl8pPr>
            <a:lvl9pPr>
              <a:defRPr sz="1867"/>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19955" y="1689997"/>
            <a:ext cx="5262444" cy="4525963"/>
          </a:xfrm>
        </p:spPr>
        <p:txBody>
          <a:bodyPr/>
          <a:lstStyle>
            <a:lvl1pPr>
              <a:lnSpc>
                <a:spcPct val="110000"/>
              </a:lnSpc>
              <a:defRPr sz="2267">
                <a:latin typeface="Intel Clear" panose="020B0604020203020204" pitchFamily="34" charset="0"/>
              </a:defRPr>
            </a:lvl1pPr>
            <a:lvl2pPr>
              <a:defRPr sz="1867">
                <a:latin typeface="Intel Clear" panose="020B0604020203020204" pitchFamily="34" charset="0"/>
              </a:defRPr>
            </a:lvl2pPr>
            <a:lvl3pPr>
              <a:defRPr sz="1600">
                <a:latin typeface="Intel Clear" panose="020B0604020203020204" pitchFamily="34" charset="0"/>
              </a:defRPr>
            </a:lvl3pPr>
            <a:lvl4pPr>
              <a:defRPr sz="1467">
                <a:latin typeface="Intel Clear" panose="020B0604020203020204" pitchFamily="34" charset="0"/>
              </a:defRPr>
            </a:lvl4pPr>
            <a:lvl5pPr>
              <a:defRPr sz="1467">
                <a:latin typeface="Intel Clear" panose="020B0604020203020204" pitchFamily="34" charset="0"/>
              </a:defRPr>
            </a:lvl5pPr>
            <a:lvl6pPr>
              <a:defRPr sz="1867"/>
            </a:lvl6pPr>
            <a:lvl7pPr>
              <a:defRPr sz="1867"/>
            </a:lvl7pPr>
            <a:lvl8pPr>
              <a:defRPr sz="1867"/>
            </a:lvl8pPr>
            <a:lvl9pPr>
              <a:defRPr sz="1867"/>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11338661-7EE6-48EA-AD4F-771149FF59D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8775838"/>
      </p:ext>
    </p:extLst>
  </p:cSld>
  <p:clrMapOvr>
    <a:masterClrMapping/>
  </p:clrMapOvr>
  <p:timing>
    <p:tnLst>
      <p:par>
        <p:cTn id="1" dur="indefinite" restart="never" nodeType="tmRoot"/>
      </p:par>
    </p:tnLst>
  </p:timing>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11338661-7EE6-48EA-AD4F-771149FF59D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3397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solidFill>
          <a:schemeClr val="accent1"/>
        </a:solidFill>
        <a:effectLst/>
      </p:bgPr>
    </p:bg>
    <p:spTree>
      <p:nvGrpSpPr>
        <p:cNvPr id="1" name=""/>
        <p:cNvGrpSpPr/>
        <p:nvPr/>
      </p:nvGrpSpPr>
      <p:grpSpPr>
        <a:xfrm>
          <a:off x="0" y="0"/>
          <a:ext cx="0" cy="0"/>
          <a:chOff x="0" y="0"/>
          <a:chExt cx="0" cy="0"/>
        </a:xfrm>
      </p:grpSpPr>
      <p:pic>
        <p:nvPicPr>
          <p:cNvPr id="8" name="Picture 7" descr="int_lookins_hrz_rgb_wht_24.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1822" y="2258289"/>
            <a:ext cx="3469319" cy="2189264"/>
          </a:xfrm>
          <a:prstGeom prst="rect">
            <a:avLst/>
          </a:prstGeom>
        </p:spPr>
      </p:pic>
      <p:sp>
        <p:nvSpPr>
          <p:cNvPr id="2" name="Slide Number Placeholder 1"/>
          <p:cNvSpPr>
            <a:spLocks noGrp="1"/>
          </p:cNvSpPr>
          <p:nvPr>
            <p:ph type="sldNum" sz="quarter" idx="10"/>
          </p:nvPr>
        </p:nvSpPr>
        <p:spPr/>
        <p:txBody>
          <a:bodyPr/>
          <a:lstStyle/>
          <a:p>
            <a:fld id="{11338661-7EE6-48EA-AD4F-771149FF59DE}" type="slidenum">
              <a:rPr lang="en-US" smtClean="0">
                <a:solidFill>
                  <a:prstClr val="white"/>
                </a:solidFill>
              </a:rPr>
              <a:pPr/>
              <a:t>‹#›</a:t>
            </a:fld>
            <a:endParaRPr lang="en-US">
              <a:solidFill>
                <a:prstClr val="white"/>
              </a:solidFill>
            </a:endParaRPr>
          </a:p>
        </p:txBody>
      </p:sp>
      <p:sp>
        <p:nvSpPr>
          <p:cNvPr id="5" name="TextBox 4"/>
          <p:cNvSpPr txBox="1"/>
          <p:nvPr userDrawn="1"/>
        </p:nvSpPr>
        <p:spPr>
          <a:xfrm>
            <a:off x="217803" y="6385025"/>
            <a:ext cx="2543471" cy="318100"/>
          </a:xfrm>
          <a:prstGeom prst="rect">
            <a:avLst/>
          </a:prstGeom>
          <a:noFill/>
        </p:spPr>
        <p:txBody>
          <a:bodyPr wrap="square" lIns="91440" tIns="45720" rIns="91440" bIns="45720" rtlCol="0">
            <a:spAutoFit/>
          </a:bodyPr>
          <a:lstStyle/>
          <a:p>
            <a:pPr defTabSz="1219170" fontAlgn="base">
              <a:spcBef>
                <a:spcPct val="0"/>
              </a:spcBef>
              <a:spcAft>
                <a:spcPct val="0"/>
              </a:spcAft>
            </a:pPr>
            <a:r>
              <a:rPr lang="en-US" sz="1467" dirty="0" smtClean="0">
                <a:solidFill>
                  <a:prstClr val="white"/>
                </a:solidFill>
                <a:ea typeface="ＭＳ Ｐゴシック" pitchFamily="34" charset="-128"/>
                <a:cs typeface="Neo Sans Intel"/>
              </a:rPr>
              <a:t>INTEL CONFIDENTIAL</a:t>
            </a:r>
          </a:p>
        </p:txBody>
      </p:sp>
      <p:sp>
        <p:nvSpPr>
          <p:cNvPr id="6" name="TextBox 5"/>
          <p:cNvSpPr txBox="1"/>
          <p:nvPr userDrawn="1"/>
        </p:nvSpPr>
        <p:spPr>
          <a:xfrm>
            <a:off x="3463284" y="6381328"/>
            <a:ext cx="7673277" cy="338554"/>
          </a:xfrm>
          <a:prstGeom prst="rect">
            <a:avLst/>
          </a:prstGeom>
          <a:noFill/>
        </p:spPr>
        <p:txBody>
          <a:bodyPr wrap="square" lIns="91440" tIns="45720" rIns="91440" bIns="45720" rtlCol="0">
            <a:spAutoFit/>
          </a:bodyPr>
          <a:lstStyle/>
          <a:p>
            <a:pPr defTabSz="1219170" fontAlgn="base">
              <a:spcBef>
                <a:spcPct val="0"/>
              </a:spcBef>
              <a:spcAft>
                <a:spcPct val="0"/>
              </a:spcAft>
              <a:defRPr/>
            </a:pPr>
            <a:r>
              <a:rPr lang="en-US" sz="800" dirty="0" smtClean="0">
                <a:solidFill>
                  <a:prstClr val="white"/>
                </a:solidFill>
                <a:ea typeface="ＭＳ Ｐゴシック" pitchFamily="34" charset="-128"/>
              </a:rPr>
              <a:t>Intel and the Intel logo are trademarks or registered trademarks of Intel Corporation or its subsidiaries in the United States and other countries. </a:t>
            </a:r>
            <a:br>
              <a:rPr lang="en-US" sz="800" dirty="0" smtClean="0">
                <a:solidFill>
                  <a:prstClr val="white"/>
                </a:solidFill>
                <a:ea typeface="ＭＳ Ｐゴシック" pitchFamily="34" charset="-128"/>
              </a:rPr>
            </a:br>
            <a:r>
              <a:rPr lang="en-US" sz="800" dirty="0" smtClean="0">
                <a:solidFill>
                  <a:prstClr val="white"/>
                </a:solidFill>
                <a:ea typeface="ＭＳ Ｐゴシック" pitchFamily="34" charset="-128"/>
              </a:rPr>
              <a:t>Other names and brands may be claimed as the property of others. Copyright © 2015, Intel Corporation.</a:t>
            </a:r>
            <a:endParaRPr lang="en-US" sz="800" dirty="0" smtClean="0">
              <a:solidFill>
                <a:prstClr val="white"/>
              </a:solidFill>
              <a:ea typeface="ＭＳ Ｐゴシック" pitchFamily="34" charset="-128"/>
              <a:cs typeface="Neo Sans Intel"/>
            </a:endParaRPr>
          </a:p>
        </p:txBody>
      </p:sp>
    </p:spTree>
    <p:extLst>
      <p:ext uri="{BB962C8B-B14F-4D97-AF65-F5344CB8AC3E}">
        <p14:creationId xmlns:p14="http://schemas.microsoft.com/office/powerpoint/2010/main" val="2575907503"/>
      </p:ext>
    </p:extLst>
  </p:cSld>
  <p:clrMapOvr>
    <a:masterClrMapping/>
  </p:clrMapOvr>
  <p:timing>
    <p:tnLst>
      <p:par>
        <p:cTn id="1" dur="indefinite" restart="never" nodeType="tmRoot"/>
      </p:par>
    </p:tnLst>
  </p:timing>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2916" y="3305897"/>
            <a:ext cx="10950515" cy="1470025"/>
          </a:xfrm>
        </p:spPr>
        <p:txBody>
          <a:bodyPr lIns="0" rIns="0" anchor="b" anchorCtr="0">
            <a:noAutofit/>
          </a:bodyPr>
          <a:lstStyle>
            <a:lvl1pPr>
              <a:lnSpc>
                <a:spcPct val="80000"/>
              </a:lnSpc>
              <a:defRPr sz="8666"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Linear gradient</a:t>
            </a:r>
            <a:endParaRPr lang="en-US" dirty="0"/>
          </a:p>
        </p:txBody>
      </p:sp>
      <p:sp>
        <p:nvSpPr>
          <p:cNvPr id="3" name="Subtitle 2"/>
          <p:cNvSpPr>
            <a:spLocks noGrp="1"/>
          </p:cNvSpPr>
          <p:nvPr>
            <p:ph type="subTitle" idx="1" hasCustomPrompt="1"/>
          </p:nvPr>
        </p:nvSpPr>
        <p:spPr>
          <a:xfrm>
            <a:off x="607484" y="4657344"/>
            <a:ext cx="8440283" cy="1233813"/>
          </a:xfrm>
        </p:spPr>
        <p:txBody>
          <a:bodyPr lIns="0" rIns="0">
            <a:noAutofit/>
          </a:bodyPr>
          <a:lstStyle>
            <a:lvl1pPr marL="0" indent="0" algn="l">
              <a:buNone/>
              <a:defRPr sz="2133" b="0" i="0" baseline="0">
                <a:solidFill>
                  <a:schemeClr val="accent3"/>
                </a:solidFill>
                <a:latin typeface="Intel Clear"/>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16pt Intel Clear Subhead, Date, Etc.</a:t>
            </a:r>
            <a:endParaRPr lang="en-US" dirty="0"/>
          </a:p>
        </p:txBody>
      </p:sp>
      <p:pic>
        <p:nvPicPr>
          <p:cNvPr id="6"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602397" y="510892"/>
            <a:ext cx="1664065" cy="110646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5"/>
          <p:cNvSpPr txBox="1">
            <a:spLocks/>
          </p:cNvSpPr>
          <p:nvPr userDrawn="1"/>
        </p:nvSpPr>
        <p:spPr>
          <a:xfrm>
            <a:off x="188099" y="6432516"/>
            <a:ext cx="2358195" cy="365125"/>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mn-lt"/>
                <a:ea typeface="+mn-ea"/>
                <a:cs typeface="Intel Cle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b="1" dirty="0" smtClean="0">
                <a:solidFill>
                  <a:prstClr val="white"/>
                </a:solidFill>
              </a:rPr>
              <a:t>N</a:t>
            </a:r>
            <a:r>
              <a:rPr lang="en-US" sz="1067" dirty="0" smtClean="0">
                <a:solidFill>
                  <a:prstClr val="white"/>
                </a:solidFill>
              </a:rPr>
              <a:t>VM </a:t>
            </a:r>
            <a:r>
              <a:rPr lang="en-US" sz="1200" b="1" dirty="0" smtClean="0">
                <a:solidFill>
                  <a:prstClr val="white"/>
                </a:solidFill>
              </a:rPr>
              <a:t>S</a:t>
            </a:r>
            <a:r>
              <a:rPr lang="en-US" sz="1067" dirty="0" smtClean="0">
                <a:solidFill>
                  <a:prstClr val="white"/>
                </a:solidFill>
              </a:rPr>
              <a:t>olutions </a:t>
            </a:r>
            <a:r>
              <a:rPr lang="en-US" sz="1200" b="1" dirty="0" smtClean="0">
                <a:solidFill>
                  <a:prstClr val="white"/>
                </a:solidFill>
              </a:rPr>
              <a:t>G</a:t>
            </a:r>
            <a:r>
              <a:rPr lang="en-US" sz="1067" dirty="0" smtClean="0">
                <a:solidFill>
                  <a:prstClr val="white"/>
                </a:solidFill>
              </a:rPr>
              <a:t>roup</a:t>
            </a:r>
            <a:endParaRPr lang="en-US" sz="1067" dirty="0">
              <a:solidFill>
                <a:prstClr val="white"/>
              </a:solidFill>
            </a:endParaRPr>
          </a:p>
        </p:txBody>
      </p:sp>
    </p:spTree>
    <p:extLst>
      <p:ext uri="{BB962C8B-B14F-4D97-AF65-F5344CB8AC3E}">
        <p14:creationId xmlns:p14="http://schemas.microsoft.com/office/powerpoint/2010/main" val="266970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2916" y="3305897"/>
            <a:ext cx="10950515" cy="1470025"/>
          </a:xfrm>
        </p:spPr>
        <p:txBody>
          <a:bodyPr lIns="0" rIns="0" anchor="b" anchorCtr="0">
            <a:noAutofit/>
          </a:bodyPr>
          <a:lstStyle>
            <a:lvl1pPr>
              <a:lnSpc>
                <a:spcPct val="80000"/>
              </a:lnSpc>
              <a:defRPr sz="8666"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Linear gradient</a:t>
            </a:r>
            <a:endParaRPr lang="en-US" dirty="0"/>
          </a:p>
        </p:txBody>
      </p:sp>
      <p:sp>
        <p:nvSpPr>
          <p:cNvPr id="3" name="Subtitle 2"/>
          <p:cNvSpPr>
            <a:spLocks noGrp="1"/>
          </p:cNvSpPr>
          <p:nvPr>
            <p:ph type="subTitle" idx="1" hasCustomPrompt="1"/>
          </p:nvPr>
        </p:nvSpPr>
        <p:spPr>
          <a:xfrm>
            <a:off x="607484" y="4657344"/>
            <a:ext cx="8440283" cy="1233813"/>
          </a:xfrm>
        </p:spPr>
        <p:txBody>
          <a:bodyPr lIns="0" rIns="0">
            <a:noAutofit/>
          </a:bodyPr>
          <a:lstStyle>
            <a:lvl1pPr marL="0" indent="0" algn="l">
              <a:buNone/>
              <a:defRPr sz="2133" b="0" i="0" baseline="0">
                <a:solidFill>
                  <a:schemeClr val="accent3"/>
                </a:solidFill>
                <a:latin typeface="Intel Clear"/>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16pt Intel Clear Subhead, Date, Etc.</a:t>
            </a:r>
            <a:endParaRPr lang="en-US" dirty="0"/>
          </a:p>
        </p:txBody>
      </p:sp>
      <p:pic>
        <p:nvPicPr>
          <p:cNvPr id="5" name="Picture 4" descr="int_experience_hrz_wht_rgb_1500.png"/>
          <p:cNvPicPr>
            <a:picLocks noChangeAspect="1"/>
          </p:cNvPicPr>
          <p:nvPr userDrawn="1"/>
        </p:nvPicPr>
        <p:blipFill>
          <a:blip r:embed="rId2" cstate="email">
            <a:alphaModFix/>
            <a:extLst>
              <a:ext uri="{28A0092B-C50C-407E-A947-70E740481C1C}">
                <a14:useLocalDpi xmlns:a14="http://schemas.microsoft.com/office/drawing/2010/main" val="0"/>
              </a:ext>
            </a:extLst>
          </a:blip>
          <a:stretch>
            <a:fillRect/>
          </a:stretch>
        </p:blipFill>
        <p:spPr>
          <a:xfrm>
            <a:off x="614258" y="518971"/>
            <a:ext cx="2829021" cy="1183045"/>
          </a:xfrm>
          <a:prstGeom prst="rect">
            <a:avLst/>
          </a:prstGeom>
        </p:spPr>
      </p:pic>
      <p:sp>
        <p:nvSpPr>
          <p:cNvPr id="6" name="Slide Number Placeholder 5"/>
          <p:cNvSpPr txBox="1">
            <a:spLocks/>
          </p:cNvSpPr>
          <p:nvPr userDrawn="1"/>
        </p:nvSpPr>
        <p:spPr>
          <a:xfrm>
            <a:off x="188099" y="6432516"/>
            <a:ext cx="2358195" cy="365125"/>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mn-lt"/>
                <a:ea typeface="+mn-ea"/>
                <a:cs typeface="Intel Cle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b="1" dirty="0" smtClean="0">
                <a:solidFill>
                  <a:prstClr val="white"/>
                </a:solidFill>
              </a:rPr>
              <a:t>N</a:t>
            </a:r>
            <a:r>
              <a:rPr lang="en-US" sz="1067" dirty="0" smtClean="0">
                <a:solidFill>
                  <a:prstClr val="white"/>
                </a:solidFill>
              </a:rPr>
              <a:t>VM </a:t>
            </a:r>
            <a:r>
              <a:rPr lang="en-US" sz="1200" b="1" dirty="0" smtClean="0">
                <a:solidFill>
                  <a:prstClr val="white"/>
                </a:solidFill>
              </a:rPr>
              <a:t>S</a:t>
            </a:r>
            <a:r>
              <a:rPr lang="en-US" sz="1067" dirty="0" smtClean="0">
                <a:solidFill>
                  <a:prstClr val="white"/>
                </a:solidFill>
              </a:rPr>
              <a:t>olutions </a:t>
            </a:r>
            <a:r>
              <a:rPr lang="en-US" sz="1200" b="1" dirty="0" smtClean="0">
                <a:solidFill>
                  <a:prstClr val="white"/>
                </a:solidFill>
              </a:rPr>
              <a:t>G</a:t>
            </a:r>
            <a:r>
              <a:rPr lang="en-US" sz="1067" dirty="0" smtClean="0">
                <a:solidFill>
                  <a:prstClr val="white"/>
                </a:solidFill>
              </a:rPr>
              <a:t>roup</a:t>
            </a:r>
            <a:endParaRPr lang="en-US" sz="1067" dirty="0">
              <a:solidFill>
                <a:prstClr val="white"/>
              </a:solidFill>
            </a:endParaRPr>
          </a:p>
        </p:txBody>
      </p:sp>
    </p:spTree>
    <p:extLst>
      <p:ext uri="{BB962C8B-B14F-4D97-AF65-F5344CB8AC3E}">
        <p14:creationId xmlns:p14="http://schemas.microsoft.com/office/powerpoint/2010/main" val="280556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3" name="Title 1"/>
          <p:cNvSpPr>
            <a:spLocks noGrp="1"/>
          </p:cNvSpPr>
          <p:nvPr>
            <p:ph type="ctrTitle" hasCustomPrompt="1"/>
          </p:nvPr>
        </p:nvSpPr>
        <p:spPr>
          <a:xfrm>
            <a:off x="471953" y="2612139"/>
            <a:ext cx="11248100" cy="898708"/>
          </a:xfrm>
        </p:spPr>
        <p:txBody>
          <a:bodyPr anchor="b" anchorCtr="0">
            <a:spAutoFit/>
          </a:bodyPr>
          <a:lstStyle>
            <a:lvl1pPr algn="l">
              <a:lnSpc>
                <a:spcPct val="70000"/>
              </a:lnSpc>
              <a:defRPr sz="7200" b="0">
                <a:solidFill>
                  <a:schemeClr val="accent1"/>
                </a:solidFill>
                <a:latin typeface="+mj-lt"/>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471951" y="3479830"/>
            <a:ext cx="11248100" cy="1805623"/>
          </a:xfrm>
        </p:spPr>
        <p:txBody>
          <a:bodyPr>
            <a:spAutoFit/>
          </a:bodyPr>
          <a:lstStyle>
            <a:lvl1pPr>
              <a:buClrTx/>
              <a:defRPr sz="2400">
                <a:solidFill>
                  <a:schemeClr val="accent2"/>
                </a:solidFill>
              </a:defRPr>
            </a:lvl1pPr>
            <a:lvl2pPr>
              <a:spcBef>
                <a:spcPts val="0"/>
              </a:spcBef>
              <a:buClrTx/>
              <a:defRPr sz="2133">
                <a:solidFill>
                  <a:schemeClr val="accent2"/>
                </a:solidFill>
              </a:defRPr>
            </a:lvl2pPr>
            <a:lvl3pPr>
              <a:spcBef>
                <a:spcPts val="0"/>
              </a:spcBef>
              <a:buClrTx/>
              <a:defRPr sz="2133">
                <a:solidFill>
                  <a:schemeClr val="accent2"/>
                </a:solidFill>
              </a:defRPr>
            </a:lvl3pPr>
            <a:lvl4pPr>
              <a:spcBef>
                <a:spcPts val="0"/>
              </a:spcBef>
              <a:buClrTx/>
              <a:defRPr sz="2133">
                <a:solidFill>
                  <a:schemeClr val="accent2"/>
                </a:solidFill>
              </a:defRPr>
            </a:lvl4pPr>
            <a:lvl5pPr>
              <a:spcBef>
                <a:spcPts val="0"/>
              </a:spcBef>
              <a:buClrTx/>
              <a:defRPr sz="2133">
                <a:solidFill>
                  <a:schemeClr val="accent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0349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602397" y="510892"/>
            <a:ext cx="1664065" cy="110646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ctrTitle" hasCustomPrompt="1"/>
          </p:nvPr>
        </p:nvSpPr>
        <p:spPr>
          <a:xfrm>
            <a:off x="592916" y="3305897"/>
            <a:ext cx="10950515" cy="1470025"/>
          </a:xfrm>
        </p:spPr>
        <p:txBody>
          <a:bodyPr lIns="0" rIns="0" anchor="b" anchorCtr="0">
            <a:noAutofit/>
          </a:bodyPr>
          <a:lstStyle>
            <a:lvl1pPr>
              <a:lnSpc>
                <a:spcPct val="80000"/>
              </a:lnSpc>
              <a:defRPr sz="8666"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image</a:t>
            </a:r>
            <a:endParaRPr lang="en-US" dirty="0"/>
          </a:p>
        </p:txBody>
      </p:sp>
      <p:sp>
        <p:nvSpPr>
          <p:cNvPr id="14" name="Subtitle 2"/>
          <p:cNvSpPr>
            <a:spLocks noGrp="1"/>
          </p:cNvSpPr>
          <p:nvPr>
            <p:ph type="subTitle" idx="1" hasCustomPrompt="1"/>
          </p:nvPr>
        </p:nvSpPr>
        <p:spPr>
          <a:xfrm>
            <a:off x="607484" y="4657344"/>
            <a:ext cx="8440283" cy="1233813"/>
          </a:xfrm>
        </p:spPr>
        <p:txBody>
          <a:bodyPr lIns="0" rIns="0">
            <a:noAutofit/>
          </a:bodyPr>
          <a:lstStyle>
            <a:lvl1pPr marL="0" indent="0" algn="l">
              <a:buNone/>
              <a:defRPr sz="2133" b="0" i="0" baseline="0">
                <a:solidFill>
                  <a:schemeClr val="accent3"/>
                </a:solidFill>
                <a:latin typeface="Intel Clear"/>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16pt Intel Clear Subhead, Date, Etc.</a:t>
            </a:r>
            <a:endParaRPr lang="en-US" dirty="0"/>
          </a:p>
        </p:txBody>
      </p:sp>
    </p:spTree>
    <p:extLst>
      <p:ext uri="{BB962C8B-B14F-4D97-AF65-F5344CB8AC3E}">
        <p14:creationId xmlns:p14="http://schemas.microsoft.com/office/powerpoint/2010/main" val="410297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305321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
        <p:nvSpPr>
          <p:cNvPr id="9" name="Picture Placeholder 8"/>
          <p:cNvSpPr>
            <a:spLocks noGrp="1"/>
          </p:cNvSpPr>
          <p:nvPr>
            <p:ph type="pic" sz="quarter" idx="13"/>
          </p:nvPr>
        </p:nvSpPr>
        <p:spPr>
          <a:xfrm>
            <a:off x="6441018" y="1257907"/>
            <a:ext cx="4241497" cy="2227933"/>
          </a:xfrm>
          <a:solidFill>
            <a:schemeClr val="bg2">
              <a:lumMod val="60000"/>
              <a:lumOff val="40000"/>
            </a:schemeClr>
          </a:solidFill>
        </p:spPr>
        <p:txBody>
          <a:bodyPr/>
          <a:lstStyle>
            <a:lvl1pPr>
              <a:defRPr sz="2400">
                <a:latin typeface="Intel Clear"/>
              </a:defRPr>
            </a:lvl1pPr>
          </a:lstStyle>
          <a:p>
            <a:endParaRPr lang="en-US" sz="1467" dirty="0">
              <a:latin typeface="Arial"/>
            </a:endParaRPr>
          </a:p>
        </p:txBody>
      </p:sp>
      <p:sp>
        <p:nvSpPr>
          <p:cNvPr id="10" name="Picture Placeholder 8"/>
          <p:cNvSpPr>
            <a:spLocks noGrp="1"/>
          </p:cNvSpPr>
          <p:nvPr>
            <p:ph type="pic" sz="quarter" idx="14"/>
          </p:nvPr>
        </p:nvSpPr>
        <p:spPr>
          <a:xfrm>
            <a:off x="6441018" y="3791863"/>
            <a:ext cx="4241497" cy="2227933"/>
          </a:xfrm>
          <a:solidFill>
            <a:schemeClr val="bg2">
              <a:lumMod val="60000"/>
              <a:lumOff val="40000"/>
            </a:schemeClr>
          </a:solidFill>
        </p:spPr>
        <p:txBody>
          <a:bodyPr/>
          <a:lstStyle>
            <a:lvl1pPr>
              <a:defRPr sz="2400">
                <a:latin typeface="Intel Clear"/>
              </a:defRPr>
            </a:lvl1pPr>
          </a:lstStyle>
          <a:p>
            <a:endParaRPr lang="en-US" sz="1467" dirty="0">
              <a:latin typeface="Arial"/>
            </a:endParaRPr>
          </a:p>
        </p:txBody>
      </p:sp>
    </p:spTree>
    <p:extLst>
      <p:ext uri="{BB962C8B-B14F-4D97-AF65-F5344CB8AC3E}">
        <p14:creationId xmlns:p14="http://schemas.microsoft.com/office/powerpoint/2010/main" val="99590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178444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7485" y="1604434"/>
            <a:ext cx="10970684" cy="4567767"/>
          </a:xfrm>
        </p:spPr>
        <p:txBody>
          <a:bodyPr anchor="ctr" anchorCtr="0"/>
          <a:lstStyle>
            <a:lvl1pPr marL="253994" indent="-253994">
              <a:defRPr sz="4800" b="1" baseline="0">
                <a:solidFill>
                  <a:schemeClr val="accent1"/>
                </a:solidFill>
                <a:latin typeface="+mn-lt"/>
                <a:cs typeface="Intel Clear"/>
              </a:defRPr>
            </a:lvl1pPr>
            <a:lvl2pPr marL="556670" indent="-300559">
              <a:buFont typeface="Intel Clear" pitchFamily="34" charset="0"/>
              <a:buChar char="–"/>
              <a:defRPr sz="1600" baseline="0">
                <a:latin typeface="+mn-lt"/>
                <a:cs typeface="Intel Clear" panose="020B0604020203020204" pitchFamily="34" charset="0"/>
              </a:defRPr>
            </a:lvl2pPr>
            <a:lvl3pPr marL="914377" indent="-304792">
              <a:buFont typeface="Intel Clear" pitchFamily="34" charset="0"/>
              <a:buChar char="–"/>
              <a:defRPr sz="1600">
                <a:latin typeface="+mn-lt"/>
              </a:defRPr>
            </a:lvl3pPr>
            <a:lvl4pPr>
              <a:buFont typeface="Intel Clear" pitchFamily="34" charset="0"/>
              <a:buChar char="–"/>
              <a:defRPr sz="1467">
                <a:latin typeface="+mn-lt"/>
              </a:defRPr>
            </a:lvl4pPr>
            <a:lvl5pPr>
              <a:buFont typeface="Intel Clear" pitchFamily="34" charset="0"/>
              <a:buChar char="–"/>
              <a:defRPr sz="1400">
                <a:latin typeface="+mn-lt"/>
              </a:defRPr>
            </a:lvl5pPr>
          </a:lstStyle>
          <a:p>
            <a:pPr lvl="0"/>
            <a:r>
              <a:rPr lang="en-US" dirty="0" smtClean="0"/>
              <a:t>“36pt Intel Clear Bold Text”</a:t>
            </a:r>
          </a:p>
          <a:p>
            <a:pPr lvl="1"/>
            <a:r>
              <a:rPr lang="en-US" dirty="0" err="1" smtClean="0"/>
              <a:t>12pt</a:t>
            </a:r>
            <a:r>
              <a:rPr lang="en-US" dirty="0" smtClean="0"/>
              <a:t> Attribution</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118200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sp>
        <p:nvSpPr>
          <p:cNvPr id="6" name="Slide Number Placeholder 5"/>
          <p:cNvSpPr>
            <a:spLocks noGrp="1"/>
          </p:cNvSpPr>
          <p:nvPr>
            <p:ph type="sldNum" sz="quarter" idx="12"/>
          </p:nvPr>
        </p:nvSpPr>
        <p:spPr>
          <a:xfrm>
            <a:off x="9163136" y="6432516"/>
            <a:ext cx="2844800" cy="365125"/>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295756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3432175"/>
            <a:ext cx="12192000" cy="2926292"/>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p>
        </p:txBody>
      </p:sp>
      <p:sp>
        <p:nvSpPr>
          <p:cNvPr id="6" name="Slide Number Placeholder 5"/>
          <p:cNvSpPr>
            <a:spLocks noGrp="1"/>
          </p:cNvSpPr>
          <p:nvPr>
            <p:ph type="sldNum" sz="quarter" idx="12"/>
          </p:nvPr>
        </p:nvSpPr>
        <p:spPr>
          <a:xfrm>
            <a:off x="9163136" y="6432516"/>
            <a:ext cx="2844800" cy="365125"/>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8" name="Content Placeholder 2"/>
          <p:cNvSpPr>
            <a:spLocks noGrp="1"/>
          </p:cNvSpPr>
          <p:nvPr>
            <p:ph sz="half" idx="1" hasCustomPrompt="1"/>
          </p:nvPr>
        </p:nvSpPr>
        <p:spPr>
          <a:xfrm>
            <a:off x="607485" y="1604433"/>
            <a:ext cx="5342468" cy="174572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9" name="Content Placeholder 2"/>
          <p:cNvSpPr>
            <a:spLocks noGrp="1"/>
          </p:cNvSpPr>
          <p:nvPr>
            <p:ph sz="half" idx="15" hasCustomPrompt="1"/>
          </p:nvPr>
        </p:nvSpPr>
        <p:spPr>
          <a:xfrm>
            <a:off x="6237817" y="1604433"/>
            <a:ext cx="5340352" cy="174572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3" name="TextBox 2"/>
          <p:cNvSpPr txBox="1"/>
          <p:nvPr userDrawn="1"/>
        </p:nvSpPr>
        <p:spPr>
          <a:xfrm>
            <a:off x="1345983" y="6634394"/>
            <a:ext cx="184731" cy="297454"/>
          </a:xfrm>
          <a:prstGeom prst="rect">
            <a:avLst/>
          </a:prstGeom>
          <a:noFill/>
        </p:spPr>
        <p:txBody>
          <a:bodyPr wrap="none" rtlCol="0">
            <a:spAutoFit/>
          </a:bodyPr>
          <a:lstStyle/>
          <a:p>
            <a:endParaRPr lang="en-US" sz="1333" dirty="0" smtClean="0">
              <a:solidFill>
                <a:srgbClr val="003C71"/>
              </a:solidFill>
              <a:cs typeface="Intel Clear"/>
            </a:endParaRPr>
          </a:p>
        </p:txBody>
      </p:sp>
      <p:sp>
        <p:nvSpPr>
          <p:cNvPr id="10"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183187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237818" y="2"/>
            <a:ext cx="5954183" cy="6358465"/>
          </a:xfrm>
          <a:solidFill>
            <a:schemeClr val="bg2">
              <a:lumMod val="60000"/>
              <a:lumOff val="40000"/>
            </a:schemeClr>
          </a:solidFill>
        </p:spPr>
        <p:txBody>
          <a:bodyPr/>
          <a:lstStyle>
            <a:lvl1pPr>
              <a:defRPr baseline="0"/>
            </a:lvl1pPr>
          </a:lstStyle>
          <a:p>
            <a:r>
              <a:rPr lang="en-US" dirty="0" smtClean="0"/>
              <a:t>Insert photo here. Drag picture to placeholder or click icon to add.</a:t>
            </a:r>
            <a:endParaRPr lang="en-US" dirty="0"/>
          </a:p>
        </p:txBody>
      </p:sp>
      <p:sp>
        <p:nvSpPr>
          <p:cNvPr id="2" name="Title 1"/>
          <p:cNvSpPr>
            <a:spLocks noGrp="1"/>
          </p:cNvSpPr>
          <p:nvPr>
            <p:ph type="title" hasCustomPrompt="1"/>
          </p:nvPr>
        </p:nvSpPr>
        <p:spPr>
          <a:xfrm>
            <a:off x="607484" y="411797"/>
            <a:ext cx="5342467" cy="1158240"/>
          </a:xfrm>
        </p:spPr>
        <p:txBody>
          <a:bodyPr>
            <a:noAutofit/>
          </a:bodyPr>
          <a:lstStyle>
            <a:lvl1pPr>
              <a:defRPr sz="3733" b="0" i="0" baseline="0">
                <a:solidFill>
                  <a:schemeClr val="tx2"/>
                </a:solidFill>
                <a:latin typeface="Intel Clear"/>
                <a:cs typeface="Intel Clear"/>
              </a:defRPr>
            </a:lvl1pPr>
          </a:lstStyle>
          <a:p>
            <a:r>
              <a:rPr lang="en-US" dirty="0" smtClean="0"/>
              <a:t>28pt Intel Clear Headline</a:t>
            </a:r>
            <a:endParaRPr lang="en-US" dirty="0"/>
          </a:p>
        </p:txBody>
      </p:sp>
      <p:sp>
        <p:nvSpPr>
          <p:cNvPr id="6" name="Slide Number Placeholder 5"/>
          <p:cNvSpPr>
            <a:spLocks noGrp="1"/>
          </p:cNvSpPr>
          <p:nvPr>
            <p:ph type="sldNum" sz="quarter" idx="12"/>
          </p:nvPr>
        </p:nvSpPr>
        <p:spPr>
          <a:xfrm>
            <a:off x="9163136" y="6432516"/>
            <a:ext cx="2844800" cy="365125"/>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sz="half" idx="1" hasCustomPrompt="1"/>
          </p:nvPr>
        </p:nvSpPr>
        <p:spPr>
          <a:xfrm>
            <a:off x="607485" y="1766992"/>
            <a:ext cx="5342467"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Tree>
    <p:extLst>
      <p:ext uri="{BB962C8B-B14F-4D97-AF65-F5344CB8AC3E}">
        <p14:creationId xmlns:p14="http://schemas.microsoft.com/office/powerpoint/2010/main" val="405319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2810749"/>
            <a:ext cx="10363200" cy="1362075"/>
          </a:xfrm>
        </p:spPr>
        <p:txBody>
          <a:bodyPr anchor="b" anchorCtr="0">
            <a:noAutofit/>
          </a:bodyPr>
          <a:lstStyle>
            <a:lvl1pPr algn="l">
              <a:lnSpc>
                <a:spcPct val="80000"/>
              </a:lnSpc>
              <a:defRPr sz="7200" b="0" cap="none" spc="0" baseline="0">
                <a:solidFill>
                  <a:schemeClr val="tx2">
                    <a:alpha val="90000"/>
                  </a:schemeClr>
                </a:solidFill>
                <a:latin typeface="Intel Clear Pro" panose="020B0804020202060201" pitchFamily="34" charset="0"/>
                <a:cs typeface="Intel Clear Pro" panose="020B0804020202060201" pitchFamily="34" charset="0"/>
              </a:defRPr>
            </a:lvl1pPr>
          </a:lstStyle>
          <a:p>
            <a:r>
              <a:rPr lang="en-US" dirty="0" smtClean="0"/>
              <a:t>54pt Intel Clear Pro</a:t>
            </a:r>
            <a:br>
              <a:rPr lang="en-US" dirty="0" smtClean="0"/>
            </a:br>
            <a:r>
              <a:rPr lang="en-US" dirty="0" smtClean="0"/>
              <a:t>white section break</a:t>
            </a:r>
            <a:endParaRPr lang="en-US" dirty="0"/>
          </a:p>
        </p:txBody>
      </p:sp>
      <p:sp>
        <p:nvSpPr>
          <p:cNvPr id="3" name="Text Placeholder 2"/>
          <p:cNvSpPr>
            <a:spLocks noGrp="1"/>
          </p:cNvSpPr>
          <p:nvPr>
            <p:ph type="body" idx="1" hasCustomPrompt="1"/>
          </p:nvPr>
        </p:nvSpPr>
        <p:spPr>
          <a:xfrm>
            <a:off x="607484" y="4321533"/>
            <a:ext cx="10363200" cy="1500187"/>
          </a:xfrm>
        </p:spPr>
        <p:txBody>
          <a:bodyPr anchor="t" anchorCtr="0">
            <a:noAutofit/>
          </a:bodyPr>
          <a:lstStyle>
            <a:lvl1pPr marL="0" indent="0">
              <a:buNone/>
              <a:defRPr sz="2133" b="0" baseline="0">
                <a:solidFill>
                  <a:schemeClr val="accent2"/>
                </a:solidFill>
                <a:latin typeface="+mn-lt"/>
                <a:cs typeface="Intel Clear" panose="020B0604020203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smtClean="0"/>
              <a:t>16pt Intel Clear Subhead</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2345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07484" y="2810749"/>
            <a:ext cx="10363200" cy="1362075"/>
          </a:xfrm>
        </p:spPr>
        <p:txBody>
          <a:bodyPr anchor="b" anchorCtr="0">
            <a:noAutofit/>
          </a:bodyPr>
          <a:lstStyle>
            <a:lvl1pPr algn="l">
              <a:lnSpc>
                <a:spcPct val="80000"/>
              </a:lnSpc>
              <a:defRPr sz="72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54pt Intel Clear Pro</a:t>
            </a:r>
            <a:br>
              <a:rPr lang="en-US" dirty="0" smtClean="0"/>
            </a:br>
            <a:r>
              <a:rPr lang="en-US" dirty="0" smtClean="0"/>
              <a:t>blue section break</a:t>
            </a:r>
            <a:endParaRPr lang="en-US" dirty="0"/>
          </a:p>
        </p:txBody>
      </p:sp>
      <p:sp>
        <p:nvSpPr>
          <p:cNvPr id="3" name="Text Placeholder 2"/>
          <p:cNvSpPr>
            <a:spLocks noGrp="1"/>
          </p:cNvSpPr>
          <p:nvPr userDrawn="1">
            <p:ph type="body" idx="1" hasCustomPrompt="1"/>
          </p:nvPr>
        </p:nvSpPr>
        <p:spPr>
          <a:xfrm>
            <a:off x="607484" y="4321533"/>
            <a:ext cx="10363200" cy="1500187"/>
          </a:xfrm>
        </p:spPr>
        <p:txBody>
          <a:bodyPr anchor="t" anchorCtr="0">
            <a:noAutofit/>
          </a:bodyPr>
          <a:lstStyle>
            <a:lvl1pPr marL="0" indent="0">
              <a:buNone/>
              <a:defRPr sz="2133" b="0" i="0" baseline="0">
                <a:solidFill>
                  <a:srgbClr val="F3D54E"/>
                </a:solidFill>
                <a:latin typeface="Intel Clear"/>
                <a:cs typeface="Intel Clear"/>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smtClean="0"/>
              <a:t>16pt Intel Clear Subhead</a:t>
            </a:r>
            <a:endParaRPr lang="en-US" dirty="0"/>
          </a:p>
        </p:txBody>
      </p:sp>
      <p:sp>
        <p:nvSpPr>
          <p:cNvPr id="4" name="Slide Number Placeholder 5"/>
          <p:cNvSpPr txBox="1">
            <a:spLocks/>
          </p:cNvSpPr>
          <p:nvPr userDrawn="1"/>
        </p:nvSpPr>
        <p:spPr>
          <a:xfrm>
            <a:off x="188099" y="6432516"/>
            <a:ext cx="2358195" cy="365125"/>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mn-lt"/>
                <a:ea typeface="+mn-ea"/>
                <a:cs typeface="Intel Cle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b="1" dirty="0" smtClean="0">
                <a:solidFill>
                  <a:prstClr val="white"/>
                </a:solidFill>
              </a:rPr>
              <a:t>N</a:t>
            </a:r>
            <a:r>
              <a:rPr lang="en-US" sz="1067" dirty="0" smtClean="0">
                <a:solidFill>
                  <a:prstClr val="white"/>
                </a:solidFill>
              </a:rPr>
              <a:t>VM </a:t>
            </a:r>
            <a:r>
              <a:rPr lang="en-US" sz="1200" b="1" dirty="0" smtClean="0">
                <a:solidFill>
                  <a:prstClr val="white"/>
                </a:solidFill>
              </a:rPr>
              <a:t>S</a:t>
            </a:r>
            <a:r>
              <a:rPr lang="en-US" sz="1067" dirty="0" smtClean="0">
                <a:solidFill>
                  <a:prstClr val="white"/>
                </a:solidFill>
              </a:rPr>
              <a:t>olutions </a:t>
            </a:r>
            <a:r>
              <a:rPr lang="en-US" sz="1200" b="1" dirty="0" smtClean="0">
                <a:solidFill>
                  <a:prstClr val="white"/>
                </a:solidFill>
              </a:rPr>
              <a:t>G</a:t>
            </a:r>
            <a:r>
              <a:rPr lang="en-US" sz="1067" dirty="0" smtClean="0">
                <a:solidFill>
                  <a:prstClr val="white"/>
                </a:solidFill>
              </a:rPr>
              <a:t>roup</a:t>
            </a:r>
            <a:endParaRPr lang="en-US" sz="1067" dirty="0">
              <a:solidFill>
                <a:prstClr val="white"/>
              </a:solidFill>
            </a:endParaRPr>
          </a:p>
        </p:txBody>
      </p:sp>
    </p:spTree>
    <p:extLst>
      <p:ext uri="{BB962C8B-B14F-4D97-AF65-F5344CB8AC3E}">
        <p14:creationId xmlns:p14="http://schemas.microsoft.com/office/powerpoint/2010/main" val="173757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ection Heade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3" name="Title 1"/>
          <p:cNvSpPr>
            <a:spLocks noGrp="1"/>
          </p:cNvSpPr>
          <p:nvPr>
            <p:ph type="ctrTitle" hasCustomPrompt="1"/>
          </p:nvPr>
        </p:nvSpPr>
        <p:spPr>
          <a:xfrm>
            <a:off x="471954" y="3387526"/>
            <a:ext cx="11248100" cy="898708"/>
          </a:xfrm>
        </p:spPr>
        <p:txBody>
          <a:bodyPr anchor="b" anchorCtr="0">
            <a:spAutoFit/>
          </a:bodyPr>
          <a:lstStyle>
            <a:lvl1pPr algn="l">
              <a:lnSpc>
                <a:spcPct val="70000"/>
              </a:lnSpc>
              <a:defRPr sz="7200" b="0">
                <a:solidFill>
                  <a:schemeClr val="accent1"/>
                </a:solidFill>
                <a:latin typeface="+mj-lt"/>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471954" y="4286233"/>
            <a:ext cx="11248100" cy="1805623"/>
          </a:xfrm>
        </p:spPr>
        <p:txBody>
          <a:bodyPr>
            <a:spAutoFit/>
          </a:bodyPr>
          <a:lstStyle>
            <a:lvl1pPr>
              <a:buClrTx/>
              <a:defRPr sz="2400">
                <a:solidFill>
                  <a:schemeClr val="accent2"/>
                </a:solidFill>
              </a:defRPr>
            </a:lvl1pPr>
            <a:lvl2pPr>
              <a:spcBef>
                <a:spcPts val="0"/>
              </a:spcBef>
              <a:buClrTx/>
              <a:defRPr sz="2133">
                <a:solidFill>
                  <a:schemeClr val="accent2"/>
                </a:solidFill>
              </a:defRPr>
            </a:lvl2pPr>
            <a:lvl3pPr>
              <a:spcBef>
                <a:spcPts val="0"/>
              </a:spcBef>
              <a:buClrTx/>
              <a:defRPr sz="2133">
                <a:solidFill>
                  <a:schemeClr val="accent2"/>
                </a:solidFill>
              </a:defRPr>
            </a:lvl3pPr>
            <a:lvl4pPr>
              <a:spcBef>
                <a:spcPts val="0"/>
              </a:spcBef>
              <a:buClrTx/>
              <a:defRPr sz="2133">
                <a:solidFill>
                  <a:schemeClr val="accent2"/>
                </a:solidFill>
              </a:defRPr>
            </a:lvl4pPr>
            <a:lvl5pPr>
              <a:spcBef>
                <a:spcPts val="0"/>
              </a:spcBef>
              <a:buClrTx/>
              <a:defRPr sz="2133">
                <a:solidFill>
                  <a:schemeClr val="accent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14"/>
          <p:cNvSpPr>
            <a:spLocks noGrp="1"/>
          </p:cNvSpPr>
          <p:nvPr>
            <p:ph type="pic" sz="quarter" idx="12"/>
          </p:nvPr>
        </p:nvSpPr>
        <p:spPr>
          <a:xfrm>
            <a:off x="0" y="0"/>
            <a:ext cx="12192000" cy="3203669"/>
          </a:xfrm>
        </p:spPr>
        <p:txBody>
          <a:bodyPr/>
          <a:lstStyle/>
          <a:p>
            <a:endParaRPr lang="en-US"/>
          </a:p>
        </p:txBody>
      </p:sp>
    </p:spTree>
    <p:extLst>
      <p:ext uri="{BB962C8B-B14F-4D97-AF65-F5344CB8AC3E}">
        <p14:creationId xmlns:p14="http://schemas.microsoft.com/office/powerpoint/2010/main" val="351999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7484" y="2979843"/>
            <a:ext cx="10363200" cy="1500187"/>
          </a:xfrm>
        </p:spPr>
        <p:txBody>
          <a:bodyPr anchor="t" anchorCtr="0">
            <a:noAutofit/>
          </a:bodyPr>
          <a:lstStyle>
            <a:lvl1pPr marL="0" indent="0">
              <a:buNone/>
              <a:defRPr sz="5333" b="0" baseline="0">
                <a:solidFill>
                  <a:schemeClr val="accent2"/>
                </a:solidFill>
                <a:latin typeface="Intel Clear"/>
                <a:ea typeface="Intel Clear"/>
                <a:cs typeface="Intel Clear"/>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smtClean="0"/>
              <a:t>40pt Intel Clear Light Body.</a:t>
            </a:r>
            <a:br>
              <a:rPr lang="en-US" dirty="0" smtClean="0"/>
            </a:br>
            <a:r>
              <a:rPr lang="en-US" dirty="0" smtClean="0"/>
              <a:t>For content that is not a section, but has a big idea in text only.</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1"/>
          <p:cNvSpPr>
            <a:spLocks noGrp="1"/>
          </p:cNvSpPr>
          <p:nvPr>
            <p:ph type="title" hasCustomPrompt="1"/>
          </p:nvPr>
        </p:nvSpPr>
        <p:spPr>
          <a:xfrm>
            <a:off x="607484" y="1469059"/>
            <a:ext cx="10363200" cy="1362075"/>
          </a:xfrm>
        </p:spPr>
        <p:txBody>
          <a:bodyPr anchor="b" anchorCtr="0">
            <a:noAutofit/>
          </a:bodyPr>
          <a:lstStyle>
            <a:lvl1pPr algn="l">
              <a:lnSpc>
                <a:spcPct val="80000"/>
              </a:lnSpc>
              <a:defRPr sz="5333" b="0" cap="none" spc="0" baseline="0">
                <a:solidFill>
                  <a:schemeClr val="tx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smtClean="0"/>
              <a:t>40pt Intel Clear Heading</a:t>
            </a:r>
            <a:endParaRPr lang="en-US" dirty="0"/>
          </a:p>
        </p:txBody>
      </p:sp>
    </p:spTree>
    <p:extLst>
      <p:ext uri="{BB962C8B-B14F-4D97-AF65-F5344CB8AC3E}">
        <p14:creationId xmlns:p14="http://schemas.microsoft.com/office/powerpoint/2010/main" val="63343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3013451"/>
            <a:ext cx="10363200" cy="1362075"/>
          </a:xfrm>
        </p:spPr>
        <p:txBody>
          <a:bodyPr anchor="b" anchorCtr="0">
            <a:noAutofit/>
          </a:bodyPr>
          <a:lstStyle>
            <a:lvl1pPr algn="l">
              <a:lnSpc>
                <a:spcPct val="80000"/>
              </a:lnSpc>
              <a:defRPr sz="72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54pt Intel Clear Pro blue section</a:t>
            </a:r>
            <a:endParaRPr lang="en-US" dirty="0"/>
          </a:p>
        </p:txBody>
      </p:sp>
      <p:sp>
        <p:nvSpPr>
          <p:cNvPr id="3" name="Text Placeholder 2"/>
          <p:cNvSpPr>
            <a:spLocks noGrp="1"/>
          </p:cNvSpPr>
          <p:nvPr>
            <p:ph type="body" idx="1" hasCustomPrompt="1"/>
          </p:nvPr>
        </p:nvSpPr>
        <p:spPr>
          <a:xfrm>
            <a:off x="607484" y="4465049"/>
            <a:ext cx="10363200" cy="1500187"/>
          </a:xfrm>
        </p:spPr>
        <p:txBody>
          <a:bodyPr anchor="t" anchorCtr="0">
            <a:noAutofit/>
          </a:bodyPr>
          <a:lstStyle>
            <a:lvl1pPr marL="0" indent="0">
              <a:buNone/>
              <a:defRPr sz="2133" b="0" baseline="0">
                <a:solidFill>
                  <a:schemeClr val="accent3"/>
                </a:solidFill>
                <a:latin typeface="+mn-lt"/>
                <a:cs typeface="Intel Clear" panose="020B0604020203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smtClean="0"/>
              <a:t>16pt Intel Clear Subhead</a:t>
            </a:r>
            <a:endParaRPr lang="en-US" dirty="0"/>
          </a:p>
        </p:txBody>
      </p:sp>
      <p:sp>
        <p:nvSpPr>
          <p:cNvPr id="5" name="Picture Placeholder 4"/>
          <p:cNvSpPr>
            <a:spLocks noGrp="1"/>
          </p:cNvSpPr>
          <p:nvPr>
            <p:ph type="pic" sz="quarter" idx="13" hasCustomPrompt="1"/>
          </p:nvPr>
        </p:nvSpPr>
        <p:spPr>
          <a:xfrm>
            <a:off x="0" y="2"/>
            <a:ext cx="12192000" cy="3432175"/>
          </a:xfrm>
          <a:solidFill>
            <a:schemeClr val="bg2">
              <a:lumMod val="60000"/>
              <a:lumOff val="40000"/>
            </a:schemeClr>
          </a:solidFill>
        </p:spPr>
        <p:txBody>
          <a:bodyPr/>
          <a:lstStyle>
            <a:lvl1pPr>
              <a:defRPr baseline="0">
                <a:solidFill>
                  <a:srgbClr val="0071C5"/>
                </a:solidFill>
              </a:defRPr>
            </a:lvl1pPr>
          </a:lstStyle>
          <a:p>
            <a:r>
              <a:rPr lang="en-US" dirty="0" smtClean="0"/>
              <a:t>Insert photo here. Drag picture to placeholder or click icon to add.</a:t>
            </a:r>
            <a:endParaRPr lang="en-US" dirty="0"/>
          </a:p>
        </p:txBody>
      </p:sp>
    </p:spTree>
    <p:extLst>
      <p:ext uri="{BB962C8B-B14F-4D97-AF65-F5344CB8AC3E}">
        <p14:creationId xmlns:p14="http://schemas.microsoft.com/office/powerpoint/2010/main" val="37134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341154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1163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636577" y="2500173"/>
            <a:ext cx="2811727" cy="1853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29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6" name="Picture 5" descr="int_experience_hrz_wht_rgb_3000.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624201" y="2499763"/>
            <a:ext cx="4861924" cy="2019320"/>
          </a:xfrm>
          <a:prstGeom prst="rect">
            <a:avLst/>
          </a:prstGeom>
        </p:spPr>
      </p:pic>
    </p:spTree>
    <p:extLst>
      <p:ext uri="{BB962C8B-B14F-4D97-AF65-F5344CB8AC3E}">
        <p14:creationId xmlns:p14="http://schemas.microsoft.com/office/powerpoint/2010/main" val="253187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531" name="Rectangle 3"/>
          <p:cNvSpPr>
            <a:spLocks noChangeArrowheads="1"/>
          </p:cNvSpPr>
          <p:nvPr/>
        </p:nvSpPr>
        <p:spPr bwMode="auto">
          <a:xfrm>
            <a:off x="488952" y="1793882"/>
            <a:ext cx="11209867" cy="4168775"/>
          </a:xfrm>
          <a:prstGeom prst="rect">
            <a:avLst/>
          </a:prstGeom>
          <a:noFill/>
          <a:ln w="9525">
            <a:noFill/>
            <a:miter lim="800000"/>
            <a:headEnd/>
            <a:tailEnd/>
          </a:ln>
          <a:effectLst/>
        </p:spPr>
        <p:txBody>
          <a:bodyPr lIns="66771" tIns="33387" rIns="66771" bIns="33387" anchorCtr="1"/>
          <a:lstStyle/>
          <a:p>
            <a:pPr algn="r" defTabSz="668242"/>
            <a:endParaRPr lang="en-US" sz="1751" dirty="0">
              <a:solidFill>
                <a:prstClr val="white"/>
              </a:solidFill>
              <a:effectLst>
                <a:outerShdw blurRad="38100" dist="38100" dir="2700000" algn="tl">
                  <a:srgbClr val="000000"/>
                </a:outerShdw>
              </a:effectLst>
              <a:latin typeface="Neo Sans Intel" pitchFamily="34" charset="0"/>
            </a:endParaRPr>
          </a:p>
        </p:txBody>
      </p:sp>
      <p:sp>
        <p:nvSpPr>
          <p:cNvPr id="22532" name="Rectangle 4"/>
          <p:cNvSpPr>
            <a:spLocks noGrp="1" noChangeArrowheads="1"/>
          </p:cNvSpPr>
          <p:nvPr>
            <p:ph type="ctrTitle"/>
          </p:nvPr>
        </p:nvSpPr>
        <p:spPr>
          <a:xfrm>
            <a:off x="1712312" y="2357105"/>
            <a:ext cx="8767379" cy="1258424"/>
          </a:xfrm>
        </p:spPr>
        <p:txBody>
          <a:bodyPr anchor="b" anchorCtr="0"/>
          <a:lstStyle>
            <a:lvl1pPr algn="ctr">
              <a:defRPr sz="6000"/>
            </a:lvl1pPr>
          </a:lstStyle>
          <a:p>
            <a:r>
              <a:rPr lang="en-US" dirty="0" smtClean="0"/>
              <a:t>Click to edit Master title style</a:t>
            </a:r>
            <a:endParaRPr lang="en-US" dirty="0"/>
          </a:p>
        </p:txBody>
      </p:sp>
      <p:sp>
        <p:nvSpPr>
          <p:cNvPr id="22533" name="Rectangle 5"/>
          <p:cNvSpPr>
            <a:spLocks noGrp="1" noChangeArrowheads="1"/>
          </p:cNvSpPr>
          <p:nvPr>
            <p:ph type="subTitle" idx="1"/>
          </p:nvPr>
        </p:nvSpPr>
        <p:spPr>
          <a:xfrm>
            <a:off x="2662556" y="3817146"/>
            <a:ext cx="6866888" cy="1178001"/>
          </a:xfrm>
        </p:spPr>
        <p:txBody>
          <a:bodyPr anchorCtr="0"/>
          <a:lstStyle>
            <a:lvl1pPr marL="0" indent="0" algn="ctr">
              <a:spcBef>
                <a:spcPts val="0"/>
              </a:spcBef>
              <a:buFont typeface="Wingdings" pitchFamily="2" charset="2"/>
              <a:buNone/>
              <a:defRPr/>
            </a:lvl1pPr>
          </a:lstStyle>
          <a:p>
            <a:r>
              <a:rPr lang="en-US" dirty="0" smtClean="0"/>
              <a:t>Click to edit Master subtitle style</a:t>
            </a:r>
            <a:endParaRPr lang="en-US" dirty="0"/>
          </a:p>
        </p:txBody>
      </p: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6758" y="519292"/>
            <a:ext cx="2442561" cy="1014477"/>
          </a:xfrm>
          <a:prstGeom prst="rect">
            <a:avLst/>
          </a:prstGeom>
        </p:spPr>
      </p:pic>
    </p:spTree>
    <p:extLst>
      <p:ext uri="{BB962C8B-B14F-4D97-AF65-F5344CB8AC3E}">
        <p14:creationId xmlns:p14="http://schemas.microsoft.com/office/powerpoint/2010/main" val="2904491618"/>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55035797"/>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4"/>
          </a:xfrm>
        </p:spPr>
        <p:txBody>
          <a:bodyPr/>
          <a:lstStyle>
            <a:lvl1pPr>
              <a:defRPr sz="2667"/>
            </a:lvl1pPr>
            <a:lvl2pPr>
              <a:defRPr sz="2333"/>
            </a:lvl2pPr>
            <a:lvl3pPr>
              <a:defRPr sz="1667"/>
            </a:lvl3pPr>
            <a:lvl4pPr>
              <a:defRPr sz="1333"/>
            </a:lvl4pPr>
            <a:lvl5pPr>
              <a:defRPr sz="1333"/>
            </a:lvl5pPr>
            <a:lvl6pPr>
              <a:defRPr sz="1333"/>
            </a:lvl6pPr>
            <a:lvl7pPr>
              <a:defRPr sz="1333"/>
            </a:lvl7pPr>
            <a:lvl8pPr>
              <a:defRPr sz="1333"/>
            </a:lvl8pPr>
            <a:lvl9pPr>
              <a:defRPr sz="1333"/>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6197600" y="1600203"/>
            <a:ext cx="5384800" cy="4525964"/>
          </a:xfrm>
        </p:spPr>
        <p:txBody>
          <a:bodyPr/>
          <a:lstStyle>
            <a:lvl1pPr>
              <a:defRPr sz="2667"/>
            </a:lvl1pPr>
            <a:lvl2pPr>
              <a:defRPr sz="2333"/>
            </a:lvl2pPr>
            <a:lvl3pPr>
              <a:defRPr sz="1667"/>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5"/>
          <p:cNvSpPr>
            <a:spLocks noGrp="1"/>
          </p:cNvSpPr>
          <p:nvPr>
            <p:ph type="sldNum" sz="quarter" idx="4"/>
          </p:nvPr>
        </p:nvSpPr>
        <p:spPr>
          <a:xfrm>
            <a:off x="9163136" y="6432516"/>
            <a:ext cx="2844800" cy="365125"/>
          </a:xfrm>
          <a:prstGeom prst="rect">
            <a:avLst/>
          </a:prstGeom>
        </p:spPr>
        <p:txBody>
          <a:bodyPr vert="horz" lIns="0" tIns="0" rIns="0" bIns="0" rtlCol="0" anchor="ctr"/>
          <a:lstStyle>
            <a:lvl1pPr algn="r">
              <a:defRPr sz="1067">
                <a:solidFill>
                  <a:schemeClr val="tx1"/>
                </a:solidFill>
                <a:latin typeface="+mn-lt"/>
                <a:cs typeface="Intel Clear"/>
              </a:defRPr>
            </a:lvl1pPr>
          </a:lstStyle>
          <a:p>
            <a:pPr defTabSz="914377"/>
            <a:fld id="{801771B6-E84D-465E-B5AC-950AB3369671}" type="slidenum">
              <a:rPr lang="en-US" smtClean="0">
                <a:solidFill>
                  <a:prstClr val="white"/>
                </a:solidFill>
              </a:rPr>
              <a:pPr defTabSz="914377"/>
              <a:t>‹#›</a:t>
            </a:fld>
            <a:endParaRPr lang="en-US" dirty="0">
              <a:solidFill>
                <a:prstClr val="white"/>
              </a:solidFill>
            </a:endParaRPr>
          </a:p>
        </p:txBody>
      </p:sp>
    </p:spTree>
    <p:extLst>
      <p:ext uri="{BB962C8B-B14F-4D97-AF65-F5344CB8AC3E}">
        <p14:creationId xmlns:p14="http://schemas.microsoft.com/office/powerpoint/2010/main" val="861005437"/>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6"/>
            <a:ext cx="5386917" cy="639761"/>
          </a:xfrm>
        </p:spPr>
        <p:txBody>
          <a:bodyPr anchor="b"/>
          <a:lstStyle>
            <a:lvl1pPr marL="0" indent="0">
              <a:buNone/>
              <a:defRPr sz="2333" b="0"/>
            </a:lvl1pPr>
            <a:lvl2pPr marL="334088" indent="0">
              <a:buNone/>
              <a:defRPr sz="1417" b="1"/>
            </a:lvl2pPr>
            <a:lvl3pPr marL="668174" indent="0">
              <a:buNone/>
              <a:defRPr sz="1333" b="1"/>
            </a:lvl3pPr>
            <a:lvl4pPr marL="1002262" indent="0">
              <a:buNone/>
              <a:defRPr sz="1167" b="1"/>
            </a:lvl4pPr>
            <a:lvl5pPr marL="1336348" indent="0">
              <a:buNone/>
              <a:defRPr sz="1167" b="1"/>
            </a:lvl5pPr>
            <a:lvl6pPr marL="1670436" indent="0">
              <a:buNone/>
              <a:defRPr sz="1167" b="1"/>
            </a:lvl6pPr>
            <a:lvl7pPr marL="2004521" indent="0">
              <a:buNone/>
              <a:defRPr sz="1167" b="1"/>
            </a:lvl7pPr>
            <a:lvl8pPr marL="2338608" indent="0">
              <a:buNone/>
              <a:defRPr sz="1167" b="1"/>
            </a:lvl8pPr>
            <a:lvl9pPr marL="2672695" indent="0">
              <a:buNone/>
              <a:defRPr sz="1167"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33"/>
            </a:lvl1pPr>
            <a:lvl2pPr>
              <a:defRPr sz="1667"/>
            </a:lvl2pPr>
            <a:lvl3pPr>
              <a:defRPr sz="1667"/>
            </a:lvl3pPr>
            <a:lvl4pPr>
              <a:defRPr sz="1167"/>
            </a:lvl4pPr>
            <a:lvl5pPr>
              <a:defRPr sz="1167"/>
            </a:lvl5pPr>
            <a:lvl6pPr>
              <a:defRPr sz="1167"/>
            </a:lvl6pPr>
            <a:lvl7pPr>
              <a:defRPr sz="1167"/>
            </a:lvl7pPr>
            <a:lvl8pPr>
              <a:defRPr sz="1167"/>
            </a:lvl8pPr>
            <a:lvl9pPr>
              <a:defRPr sz="1167"/>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6193369" y="1535116"/>
            <a:ext cx="5389035" cy="639761"/>
          </a:xfrm>
        </p:spPr>
        <p:txBody>
          <a:bodyPr anchor="b"/>
          <a:lstStyle>
            <a:lvl1pPr marL="0" indent="0">
              <a:buNone/>
              <a:defRPr sz="2333" b="0"/>
            </a:lvl1pPr>
            <a:lvl2pPr marL="334088" indent="0">
              <a:buNone/>
              <a:defRPr sz="1417" b="1"/>
            </a:lvl2pPr>
            <a:lvl3pPr marL="668174" indent="0">
              <a:buNone/>
              <a:defRPr sz="1333" b="1"/>
            </a:lvl3pPr>
            <a:lvl4pPr marL="1002262" indent="0">
              <a:buNone/>
              <a:defRPr sz="1167" b="1"/>
            </a:lvl4pPr>
            <a:lvl5pPr marL="1336348" indent="0">
              <a:buNone/>
              <a:defRPr sz="1167" b="1"/>
            </a:lvl5pPr>
            <a:lvl6pPr marL="1670436" indent="0">
              <a:buNone/>
              <a:defRPr sz="1167" b="1"/>
            </a:lvl6pPr>
            <a:lvl7pPr marL="2004521" indent="0">
              <a:buNone/>
              <a:defRPr sz="1167" b="1"/>
            </a:lvl7pPr>
            <a:lvl8pPr marL="2338608" indent="0">
              <a:buNone/>
              <a:defRPr sz="1167" b="1"/>
            </a:lvl8pPr>
            <a:lvl9pPr marL="2672695" indent="0">
              <a:buNone/>
              <a:defRPr sz="1167"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5" cy="3951288"/>
          </a:xfrm>
        </p:spPr>
        <p:txBody>
          <a:bodyPr/>
          <a:lstStyle>
            <a:lvl1pPr>
              <a:defRPr sz="2333"/>
            </a:lvl1pPr>
            <a:lvl2pPr>
              <a:defRPr sz="1667"/>
            </a:lvl2pPr>
            <a:lvl3pPr>
              <a:defRPr sz="1667"/>
            </a:lvl3pPr>
            <a:lvl4pPr>
              <a:defRPr sz="1167"/>
            </a:lvl4pPr>
            <a:lvl5pPr>
              <a:defRPr sz="1167"/>
            </a:lvl5pPr>
            <a:lvl6pPr>
              <a:defRPr sz="1167"/>
            </a:lvl6pPr>
            <a:lvl7pPr>
              <a:defRPr sz="1167"/>
            </a:lvl7pPr>
            <a:lvl8pPr>
              <a:defRPr sz="1167"/>
            </a:lvl8pPr>
            <a:lvl9pPr>
              <a:defRPr sz="1167"/>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6864079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1"/>
        </a:solidFill>
        <a:effectLst/>
      </p:bgPr>
    </p:bg>
    <p:spTree>
      <p:nvGrpSpPr>
        <p:cNvPr id="1" name=""/>
        <p:cNvGrpSpPr/>
        <p:nvPr/>
      </p:nvGrpSpPr>
      <p:grpSpPr>
        <a:xfrm>
          <a:off x="0" y="0"/>
          <a:ext cx="0" cy="0"/>
          <a:chOff x="0" y="0"/>
          <a:chExt cx="0" cy="0"/>
        </a:xfrm>
      </p:grpSpPr>
      <p:pic>
        <p:nvPicPr>
          <p:cNvPr id="5" name="Picture 2" descr="E:\Documents\Intel\BlueGradient_radial_rgb_digital.png"/>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a:grpSpLocks noChangeAspect="1"/>
          </p:cNvGrpSpPr>
          <p:nvPr userDrawn="1"/>
        </p:nvGrpSpPr>
        <p:grpSpPr>
          <a:xfrm>
            <a:off x="3767328" y="1892558"/>
            <a:ext cx="4657344" cy="3072885"/>
            <a:chOff x="1392238" y="817563"/>
            <a:chExt cx="461963" cy="304800"/>
          </a:xfrm>
        </p:grpSpPr>
        <p:sp>
          <p:nvSpPr>
            <p:cNvPr id="9" name="Freeform 9"/>
            <p:cNvSpPr>
              <a:spLocks noEditPoints="1"/>
            </p:cNvSpPr>
            <p:nvPr userDrawn="1"/>
          </p:nvSpPr>
          <p:spPr bwMode="auto">
            <a:xfrm>
              <a:off x="1392238" y="817563"/>
              <a:ext cx="461963" cy="304800"/>
            </a:xfrm>
            <a:custGeom>
              <a:avLst/>
              <a:gdLst>
                <a:gd name="T0" fmla="*/ 1600 w 2620"/>
                <a:gd name="T1" fmla="*/ 767 h 1728"/>
                <a:gd name="T2" fmla="*/ 1783 w 2620"/>
                <a:gd name="T3" fmla="*/ 821 h 1728"/>
                <a:gd name="T4" fmla="*/ 1727 w 2620"/>
                <a:gd name="T5" fmla="*/ 734 h 1728"/>
                <a:gd name="T6" fmla="*/ 971 w 2620"/>
                <a:gd name="T7" fmla="*/ 633 h 1728"/>
                <a:gd name="T8" fmla="*/ 1064 w 2620"/>
                <a:gd name="T9" fmla="*/ 722 h 1728"/>
                <a:gd name="T10" fmla="*/ 939 w 2620"/>
                <a:gd name="T11" fmla="*/ 784 h 1728"/>
                <a:gd name="T12" fmla="*/ 883 w 2620"/>
                <a:gd name="T13" fmla="*/ 733 h 1728"/>
                <a:gd name="T14" fmla="*/ 518 w 2620"/>
                <a:gd name="T15" fmla="*/ 625 h 1728"/>
                <a:gd name="T16" fmla="*/ 411 w 2620"/>
                <a:gd name="T17" fmla="*/ 1114 h 1728"/>
                <a:gd name="T18" fmla="*/ 381 w 2620"/>
                <a:gd name="T19" fmla="*/ 625 h 1728"/>
                <a:gd name="T20" fmla="*/ 1840 w 2620"/>
                <a:gd name="T21" fmla="*/ 670 h 1728"/>
                <a:gd name="T22" fmla="*/ 1918 w 2620"/>
                <a:gd name="T23" fmla="*/ 846 h 1728"/>
                <a:gd name="T24" fmla="*/ 1596 w 2620"/>
                <a:gd name="T25" fmla="*/ 1000 h 1728"/>
                <a:gd name="T26" fmla="*/ 1725 w 2620"/>
                <a:gd name="T27" fmla="*/ 1050 h 1728"/>
                <a:gd name="T28" fmla="*/ 1904 w 2620"/>
                <a:gd name="T29" fmla="*/ 1080 h 1728"/>
                <a:gd name="T30" fmla="*/ 1763 w 2620"/>
                <a:gd name="T31" fmla="*/ 1159 h 1728"/>
                <a:gd name="T32" fmla="*/ 1590 w 2620"/>
                <a:gd name="T33" fmla="*/ 1146 h 1728"/>
                <a:gd name="T34" fmla="*/ 1471 w 2620"/>
                <a:gd name="T35" fmla="*/ 1034 h 1728"/>
                <a:gd name="T36" fmla="*/ 1452 w 2620"/>
                <a:gd name="T37" fmla="*/ 808 h 1728"/>
                <a:gd name="T38" fmla="*/ 1566 w 2620"/>
                <a:gd name="T39" fmla="*/ 648 h 1728"/>
                <a:gd name="T40" fmla="*/ 286 w 2620"/>
                <a:gd name="T41" fmla="*/ 566 h 1728"/>
                <a:gd name="T42" fmla="*/ 130 w 2620"/>
                <a:gd name="T43" fmla="*/ 837 h 1728"/>
                <a:gd name="T44" fmla="*/ 122 w 2620"/>
                <a:gd name="T45" fmla="*/ 1156 h 1728"/>
                <a:gd name="T46" fmla="*/ 273 w 2620"/>
                <a:gd name="T47" fmla="*/ 1376 h 1728"/>
                <a:gd name="T48" fmla="*/ 537 w 2620"/>
                <a:gd name="T49" fmla="*/ 1502 h 1728"/>
                <a:gd name="T50" fmla="*/ 874 w 2620"/>
                <a:gd name="T51" fmla="*/ 1551 h 1728"/>
                <a:gd name="T52" fmla="*/ 1244 w 2620"/>
                <a:gd name="T53" fmla="*/ 1540 h 1728"/>
                <a:gd name="T54" fmla="*/ 1743 w 2620"/>
                <a:gd name="T55" fmla="*/ 1441 h 1728"/>
                <a:gd name="T56" fmla="*/ 2176 w 2620"/>
                <a:gd name="T57" fmla="*/ 1260 h 1728"/>
                <a:gd name="T58" fmla="*/ 1778 w 2620"/>
                <a:gd name="T59" fmla="*/ 1617 h 1728"/>
                <a:gd name="T60" fmla="*/ 1275 w 2620"/>
                <a:gd name="T61" fmla="*/ 1715 h 1728"/>
                <a:gd name="T62" fmla="*/ 708 w 2620"/>
                <a:gd name="T63" fmla="*/ 1706 h 1728"/>
                <a:gd name="T64" fmla="*/ 295 w 2620"/>
                <a:gd name="T65" fmla="*/ 1566 h 1728"/>
                <a:gd name="T66" fmla="*/ 56 w 2620"/>
                <a:gd name="T67" fmla="*/ 1316 h 1728"/>
                <a:gd name="T68" fmla="*/ 4 w 2620"/>
                <a:gd name="T69" fmla="*/ 979 h 1728"/>
                <a:gd name="T70" fmla="*/ 126 w 2620"/>
                <a:gd name="T71" fmla="*/ 671 h 1728"/>
                <a:gd name="T72" fmla="*/ 1309 w 2620"/>
                <a:gd name="T73" fmla="*/ 479 h 1728"/>
                <a:gd name="T74" fmla="*/ 1310 w 2620"/>
                <a:gd name="T75" fmla="*/ 1010 h 1728"/>
                <a:gd name="T76" fmla="*/ 1410 w 2620"/>
                <a:gd name="T77" fmla="*/ 1043 h 1728"/>
                <a:gd name="T78" fmla="*/ 1235 w 2620"/>
                <a:gd name="T79" fmla="*/ 1129 h 1728"/>
                <a:gd name="T80" fmla="*/ 1175 w 2620"/>
                <a:gd name="T81" fmla="*/ 1024 h 1728"/>
                <a:gd name="T82" fmla="*/ 381 w 2620"/>
                <a:gd name="T83" fmla="*/ 550 h 1728"/>
                <a:gd name="T84" fmla="*/ 2080 w 2620"/>
                <a:gd name="T85" fmla="*/ 1139 h 1728"/>
                <a:gd name="T86" fmla="*/ 2002 w 2620"/>
                <a:gd name="T87" fmla="*/ 1049 h 1728"/>
                <a:gd name="T88" fmla="*/ 1859 w 2620"/>
                <a:gd name="T89" fmla="*/ 7 h 1728"/>
                <a:gd name="T90" fmla="*/ 2229 w 2620"/>
                <a:gd name="T91" fmla="*/ 89 h 1728"/>
                <a:gd name="T92" fmla="*/ 2496 w 2620"/>
                <a:gd name="T93" fmla="*/ 268 h 1728"/>
                <a:gd name="T94" fmla="*/ 2617 w 2620"/>
                <a:gd name="T95" fmla="*/ 547 h 1728"/>
                <a:gd name="T96" fmla="*/ 2562 w 2620"/>
                <a:gd name="T97" fmla="*/ 849 h 1728"/>
                <a:gd name="T98" fmla="*/ 2379 w 2620"/>
                <a:gd name="T99" fmla="*/ 1070 h 1728"/>
                <a:gd name="T100" fmla="*/ 2274 w 2620"/>
                <a:gd name="T101" fmla="*/ 981 h 1728"/>
                <a:gd name="T102" fmla="*/ 2465 w 2620"/>
                <a:gd name="T103" fmla="*/ 728 h 1728"/>
                <a:gd name="T104" fmla="*/ 2454 w 2620"/>
                <a:gd name="T105" fmla="*/ 438 h 1728"/>
                <a:gd name="T106" fmla="*/ 2268 w 2620"/>
                <a:gd name="T107" fmla="*/ 229 h 1728"/>
                <a:gd name="T108" fmla="*/ 1959 w 2620"/>
                <a:gd name="T109" fmla="*/ 116 h 1728"/>
                <a:gd name="T110" fmla="*/ 1567 w 2620"/>
                <a:gd name="T111" fmla="*/ 92 h 1728"/>
                <a:gd name="T112" fmla="*/ 1135 w 2620"/>
                <a:gd name="T113" fmla="*/ 155 h 1728"/>
                <a:gd name="T114" fmla="*/ 706 w 2620"/>
                <a:gd name="T115" fmla="*/ 296 h 1728"/>
                <a:gd name="T116" fmla="*/ 772 w 2620"/>
                <a:gd name="T117" fmla="*/ 204 h 1728"/>
                <a:gd name="T118" fmla="*/ 1207 w 2620"/>
                <a:gd name="T119" fmla="*/ 56 h 1728"/>
                <a:gd name="T120" fmla="*/ 1649 w 2620"/>
                <a:gd name="T121"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20" h="1728">
                  <a:moveTo>
                    <a:pt x="1688" y="727"/>
                  </a:moveTo>
                  <a:lnTo>
                    <a:pt x="1666" y="729"/>
                  </a:lnTo>
                  <a:lnTo>
                    <a:pt x="1646" y="734"/>
                  </a:lnTo>
                  <a:lnTo>
                    <a:pt x="1628" y="742"/>
                  </a:lnTo>
                  <a:lnTo>
                    <a:pt x="1613" y="754"/>
                  </a:lnTo>
                  <a:lnTo>
                    <a:pt x="1600" y="767"/>
                  </a:lnTo>
                  <a:lnTo>
                    <a:pt x="1591" y="782"/>
                  </a:lnTo>
                  <a:lnTo>
                    <a:pt x="1584" y="800"/>
                  </a:lnTo>
                  <a:lnTo>
                    <a:pt x="1580" y="819"/>
                  </a:lnTo>
                  <a:lnTo>
                    <a:pt x="1579" y="840"/>
                  </a:lnTo>
                  <a:lnTo>
                    <a:pt x="1785" y="840"/>
                  </a:lnTo>
                  <a:lnTo>
                    <a:pt x="1783" y="821"/>
                  </a:lnTo>
                  <a:lnTo>
                    <a:pt x="1780" y="802"/>
                  </a:lnTo>
                  <a:lnTo>
                    <a:pt x="1774" y="785"/>
                  </a:lnTo>
                  <a:lnTo>
                    <a:pt x="1766" y="769"/>
                  </a:lnTo>
                  <a:lnTo>
                    <a:pt x="1756" y="755"/>
                  </a:lnTo>
                  <a:lnTo>
                    <a:pt x="1743" y="743"/>
                  </a:lnTo>
                  <a:lnTo>
                    <a:pt x="1727" y="734"/>
                  </a:lnTo>
                  <a:lnTo>
                    <a:pt x="1709" y="729"/>
                  </a:lnTo>
                  <a:lnTo>
                    <a:pt x="1688" y="727"/>
                  </a:lnTo>
                  <a:close/>
                  <a:moveTo>
                    <a:pt x="637" y="625"/>
                  </a:moveTo>
                  <a:lnTo>
                    <a:pt x="915" y="625"/>
                  </a:lnTo>
                  <a:lnTo>
                    <a:pt x="945" y="627"/>
                  </a:lnTo>
                  <a:lnTo>
                    <a:pt x="971" y="633"/>
                  </a:lnTo>
                  <a:lnTo>
                    <a:pt x="994" y="642"/>
                  </a:lnTo>
                  <a:lnTo>
                    <a:pt x="1015" y="654"/>
                  </a:lnTo>
                  <a:lnTo>
                    <a:pt x="1032" y="668"/>
                  </a:lnTo>
                  <a:lnTo>
                    <a:pt x="1045" y="684"/>
                  </a:lnTo>
                  <a:lnTo>
                    <a:pt x="1056" y="702"/>
                  </a:lnTo>
                  <a:lnTo>
                    <a:pt x="1064" y="722"/>
                  </a:lnTo>
                  <a:lnTo>
                    <a:pt x="1069" y="742"/>
                  </a:lnTo>
                  <a:lnTo>
                    <a:pt x="1073" y="763"/>
                  </a:lnTo>
                  <a:lnTo>
                    <a:pt x="1074" y="783"/>
                  </a:lnTo>
                  <a:lnTo>
                    <a:pt x="1074" y="1157"/>
                  </a:lnTo>
                  <a:lnTo>
                    <a:pt x="939" y="1157"/>
                  </a:lnTo>
                  <a:lnTo>
                    <a:pt x="939" y="784"/>
                  </a:lnTo>
                  <a:lnTo>
                    <a:pt x="937" y="769"/>
                  </a:lnTo>
                  <a:lnTo>
                    <a:pt x="933" y="757"/>
                  </a:lnTo>
                  <a:lnTo>
                    <a:pt x="925" y="747"/>
                  </a:lnTo>
                  <a:lnTo>
                    <a:pt x="915" y="739"/>
                  </a:lnTo>
                  <a:lnTo>
                    <a:pt x="901" y="735"/>
                  </a:lnTo>
                  <a:lnTo>
                    <a:pt x="883" y="733"/>
                  </a:lnTo>
                  <a:lnTo>
                    <a:pt x="772" y="733"/>
                  </a:lnTo>
                  <a:lnTo>
                    <a:pt x="772" y="1157"/>
                  </a:lnTo>
                  <a:lnTo>
                    <a:pt x="637" y="1157"/>
                  </a:lnTo>
                  <a:lnTo>
                    <a:pt x="637" y="625"/>
                  </a:lnTo>
                  <a:close/>
                  <a:moveTo>
                    <a:pt x="381" y="625"/>
                  </a:moveTo>
                  <a:lnTo>
                    <a:pt x="518" y="625"/>
                  </a:lnTo>
                  <a:lnTo>
                    <a:pt x="518" y="1162"/>
                  </a:lnTo>
                  <a:lnTo>
                    <a:pt x="489" y="1158"/>
                  </a:lnTo>
                  <a:lnTo>
                    <a:pt x="465" y="1151"/>
                  </a:lnTo>
                  <a:lnTo>
                    <a:pt x="443" y="1141"/>
                  </a:lnTo>
                  <a:lnTo>
                    <a:pt x="425" y="1128"/>
                  </a:lnTo>
                  <a:lnTo>
                    <a:pt x="411" y="1114"/>
                  </a:lnTo>
                  <a:lnTo>
                    <a:pt x="400" y="1097"/>
                  </a:lnTo>
                  <a:lnTo>
                    <a:pt x="391" y="1079"/>
                  </a:lnTo>
                  <a:lnTo>
                    <a:pt x="385" y="1060"/>
                  </a:lnTo>
                  <a:lnTo>
                    <a:pt x="382" y="1040"/>
                  </a:lnTo>
                  <a:lnTo>
                    <a:pt x="381" y="1019"/>
                  </a:lnTo>
                  <a:lnTo>
                    <a:pt x="381" y="625"/>
                  </a:lnTo>
                  <a:close/>
                  <a:moveTo>
                    <a:pt x="1693" y="616"/>
                  </a:moveTo>
                  <a:lnTo>
                    <a:pt x="1728" y="618"/>
                  </a:lnTo>
                  <a:lnTo>
                    <a:pt x="1760" y="625"/>
                  </a:lnTo>
                  <a:lnTo>
                    <a:pt x="1789" y="636"/>
                  </a:lnTo>
                  <a:lnTo>
                    <a:pt x="1815" y="651"/>
                  </a:lnTo>
                  <a:lnTo>
                    <a:pt x="1840" y="670"/>
                  </a:lnTo>
                  <a:lnTo>
                    <a:pt x="1861" y="692"/>
                  </a:lnTo>
                  <a:lnTo>
                    <a:pt x="1879" y="718"/>
                  </a:lnTo>
                  <a:lnTo>
                    <a:pt x="1893" y="746"/>
                  </a:lnTo>
                  <a:lnTo>
                    <a:pt x="1905" y="777"/>
                  </a:lnTo>
                  <a:lnTo>
                    <a:pt x="1913" y="810"/>
                  </a:lnTo>
                  <a:lnTo>
                    <a:pt x="1918" y="846"/>
                  </a:lnTo>
                  <a:lnTo>
                    <a:pt x="1920" y="884"/>
                  </a:lnTo>
                  <a:lnTo>
                    <a:pt x="1920" y="932"/>
                  </a:lnTo>
                  <a:lnTo>
                    <a:pt x="1579" y="932"/>
                  </a:lnTo>
                  <a:lnTo>
                    <a:pt x="1581" y="957"/>
                  </a:lnTo>
                  <a:lnTo>
                    <a:pt x="1586" y="980"/>
                  </a:lnTo>
                  <a:lnTo>
                    <a:pt x="1596" y="1000"/>
                  </a:lnTo>
                  <a:lnTo>
                    <a:pt x="1609" y="1017"/>
                  </a:lnTo>
                  <a:lnTo>
                    <a:pt x="1626" y="1032"/>
                  </a:lnTo>
                  <a:lnTo>
                    <a:pt x="1647" y="1042"/>
                  </a:lnTo>
                  <a:lnTo>
                    <a:pt x="1670" y="1049"/>
                  </a:lnTo>
                  <a:lnTo>
                    <a:pt x="1697" y="1051"/>
                  </a:lnTo>
                  <a:lnTo>
                    <a:pt x="1725" y="1050"/>
                  </a:lnTo>
                  <a:lnTo>
                    <a:pt x="1748" y="1046"/>
                  </a:lnTo>
                  <a:lnTo>
                    <a:pt x="1768" y="1039"/>
                  </a:lnTo>
                  <a:lnTo>
                    <a:pt x="1786" y="1029"/>
                  </a:lnTo>
                  <a:lnTo>
                    <a:pt x="1804" y="1016"/>
                  </a:lnTo>
                  <a:lnTo>
                    <a:pt x="1820" y="1001"/>
                  </a:lnTo>
                  <a:lnTo>
                    <a:pt x="1904" y="1080"/>
                  </a:lnTo>
                  <a:lnTo>
                    <a:pt x="1884" y="1098"/>
                  </a:lnTo>
                  <a:lnTo>
                    <a:pt x="1863" y="1116"/>
                  </a:lnTo>
                  <a:lnTo>
                    <a:pt x="1841" y="1131"/>
                  </a:lnTo>
                  <a:lnTo>
                    <a:pt x="1817" y="1143"/>
                  </a:lnTo>
                  <a:lnTo>
                    <a:pt x="1791" y="1152"/>
                  </a:lnTo>
                  <a:lnTo>
                    <a:pt x="1763" y="1159"/>
                  </a:lnTo>
                  <a:lnTo>
                    <a:pt x="1731" y="1164"/>
                  </a:lnTo>
                  <a:lnTo>
                    <a:pt x="1696" y="1165"/>
                  </a:lnTo>
                  <a:lnTo>
                    <a:pt x="1669" y="1164"/>
                  </a:lnTo>
                  <a:lnTo>
                    <a:pt x="1642" y="1161"/>
                  </a:lnTo>
                  <a:lnTo>
                    <a:pt x="1616" y="1155"/>
                  </a:lnTo>
                  <a:lnTo>
                    <a:pt x="1590" y="1146"/>
                  </a:lnTo>
                  <a:lnTo>
                    <a:pt x="1566" y="1135"/>
                  </a:lnTo>
                  <a:lnTo>
                    <a:pt x="1542" y="1121"/>
                  </a:lnTo>
                  <a:lnTo>
                    <a:pt x="1521" y="1104"/>
                  </a:lnTo>
                  <a:lnTo>
                    <a:pt x="1502" y="1084"/>
                  </a:lnTo>
                  <a:lnTo>
                    <a:pt x="1486" y="1060"/>
                  </a:lnTo>
                  <a:lnTo>
                    <a:pt x="1471" y="1034"/>
                  </a:lnTo>
                  <a:lnTo>
                    <a:pt x="1460" y="1003"/>
                  </a:lnTo>
                  <a:lnTo>
                    <a:pt x="1451" y="969"/>
                  </a:lnTo>
                  <a:lnTo>
                    <a:pt x="1446" y="932"/>
                  </a:lnTo>
                  <a:lnTo>
                    <a:pt x="1444" y="890"/>
                  </a:lnTo>
                  <a:lnTo>
                    <a:pt x="1446" y="847"/>
                  </a:lnTo>
                  <a:lnTo>
                    <a:pt x="1452" y="808"/>
                  </a:lnTo>
                  <a:lnTo>
                    <a:pt x="1463" y="773"/>
                  </a:lnTo>
                  <a:lnTo>
                    <a:pt x="1477" y="741"/>
                  </a:lnTo>
                  <a:lnTo>
                    <a:pt x="1495" y="712"/>
                  </a:lnTo>
                  <a:lnTo>
                    <a:pt x="1515" y="687"/>
                  </a:lnTo>
                  <a:lnTo>
                    <a:pt x="1539" y="665"/>
                  </a:lnTo>
                  <a:lnTo>
                    <a:pt x="1566" y="648"/>
                  </a:lnTo>
                  <a:lnTo>
                    <a:pt x="1595" y="634"/>
                  </a:lnTo>
                  <a:lnTo>
                    <a:pt x="1626" y="624"/>
                  </a:lnTo>
                  <a:lnTo>
                    <a:pt x="1659" y="618"/>
                  </a:lnTo>
                  <a:lnTo>
                    <a:pt x="1693" y="616"/>
                  </a:lnTo>
                  <a:close/>
                  <a:moveTo>
                    <a:pt x="286" y="496"/>
                  </a:moveTo>
                  <a:lnTo>
                    <a:pt x="286" y="566"/>
                  </a:lnTo>
                  <a:lnTo>
                    <a:pt x="254" y="603"/>
                  </a:lnTo>
                  <a:lnTo>
                    <a:pt x="224" y="645"/>
                  </a:lnTo>
                  <a:lnTo>
                    <a:pt x="196" y="690"/>
                  </a:lnTo>
                  <a:lnTo>
                    <a:pt x="170" y="737"/>
                  </a:lnTo>
                  <a:lnTo>
                    <a:pt x="148" y="786"/>
                  </a:lnTo>
                  <a:lnTo>
                    <a:pt x="130" y="837"/>
                  </a:lnTo>
                  <a:lnTo>
                    <a:pt x="117" y="891"/>
                  </a:lnTo>
                  <a:lnTo>
                    <a:pt x="107" y="945"/>
                  </a:lnTo>
                  <a:lnTo>
                    <a:pt x="103" y="999"/>
                  </a:lnTo>
                  <a:lnTo>
                    <a:pt x="104" y="1054"/>
                  </a:lnTo>
                  <a:lnTo>
                    <a:pt x="111" y="1109"/>
                  </a:lnTo>
                  <a:lnTo>
                    <a:pt x="122" y="1156"/>
                  </a:lnTo>
                  <a:lnTo>
                    <a:pt x="138" y="1200"/>
                  </a:lnTo>
                  <a:lnTo>
                    <a:pt x="157" y="1240"/>
                  </a:lnTo>
                  <a:lnTo>
                    <a:pt x="182" y="1278"/>
                  </a:lnTo>
                  <a:lnTo>
                    <a:pt x="209" y="1313"/>
                  </a:lnTo>
                  <a:lnTo>
                    <a:pt x="239" y="1345"/>
                  </a:lnTo>
                  <a:lnTo>
                    <a:pt x="273" y="1376"/>
                  </a:lnTo>
                  <a:lnTo>
                    <a:pt x="310" y="1403"/>
                  </a:lnTo>
                  <a:lnTo>
                    <a:pt x="350" y="1427"/>
                  </a:lnTo>
                  <a:lnTo>
                    <a:pt x="393" y="1449"/>
                  </a:lnTo>
                  <a:lnTo>
                    <a:pt x="439" y="1469"/>
                  </a:lnTo>
                  <a:lnTo>
                    <a:pt x="487" y="1486"/>
                  </a:lnTo>
                  <a:lnTo>
                    <a:pt x="537" y="1502"/>
                  </a:lnTo>
                  <a:lnTo>
                    <a:pt x="589" y="1515"/>
                  </a:lnTo>
                  <a:lnTo>
                    <a:pt x="643" y="1526"/>
                  </a:lnTo>
                  <a:lnTo>
                    <a:pt x="699" y="1535"/>
                  </a:lnTo>
                  <a:lnTo>
                    <a:pt x="757" y="1542"/>
                  </a:lnTo>
                  <a:lnTo>
                    <a:pt x="815" y="1547"/>
                  </a:lnTo>
                  <a:lnTo>
                    <a:pt x="874" y="1551"/>
                  </a:lnTo>
                  <a:lnTo>
                    <a:pt x="935" y="1553"/>
                  </a:lnTo>
                  <a:lnTo>
                    <a:pt x="996" y="1553"/>
                  </a:lnTo>
                  <a:lnTo>
                    <a:pt x="1058" y="1552"/>
                  </a:lnTo>
                  <a:lnTo>
                    <a:pt x="1120" y="1549"/>
                  </a:lnTo>
                  <a:lnTo>
                    <a:pt x="1182" y="1546"/>
                  </a:lnTo>
                  <a:lnTo>
                    <a:pt x="1244" y="1540"/>
                  </a:lnTo>
                  <a:lnTo>
                    <a:pt x="1325" y="1531"/>
                  </a:lnTo>
                  <a:lnTo>
                    <a:pt x="1408" y="1519"/>
                  </a:lnTo>
                  <a:lnTo>
                    <a:pt x="1491" y="1504"/>
                  </a:lnTo>
                  <a:lnTo>
                    <a:pt x="1576" y="1485"/>
                  </a:lnTo>
                  <a:lnTo>
                    <a:pt x="1660" y="1464"/>
                  </a:lnTo>
                  <a:lnTo>
                    <a:pt x="1743" y="1441"/>
                  </a:lnTo>
                  <a:lnTo>
                    <a:pt x="1823" y="1415"/>
                  </a:lnTo>
                  <a:lnTo>
                    <a:pt x="1903" y="1388"/>
                  </a:lnTo>
                  <a:lnTo>
                    <a:pt x="1978" y="1357"/>
                  </a:lnTo>
                  <a:lnTo>
                    <a:pt x="2048" y="1326"/>
                  </a:lnTo>
                  <a:lnTo>
                    <a:pt x="2115" y="1293"/>
                  </a:lnTo>
                  <a:lnTo>
                    <a:pt x="2176" y="1260"/>
                  </a:lnTo>
                  <a:lnTo>
                    <a:pt x="2176" y="1458"/>
                  </a:lnTo>
                  <a:lnTo>
                    <a:pt x="2103" y="1495"/>
                  </a:lnTo>
                  <a:lnTo>
                    <a:pt x="2027" y="1529"/>
                  </a:lnTo>
                  <a:lnTo>
                    <a:pt x="1947" y="1561"/>
                  </a:lnTo>
                  <a:lnTo>
                    <a:pt x="1864" y="1590"/>
                  </a:lnTo>
                  <a:lnTo>
                    <a:pt x="1778" y="1617"/>
                  </a:lnTo>
                  <a:lnTo>
                    <a:pt x="1692" y="1641"/>
                  </a:lnTo>
                  <a:lnTo>
                    <a:pt x="1606" y="1662"/>
                  </a:lnTo>
                  <a:lnTo>
                    <a:pt x="1519" y="1680"/>
                  </a:lnTo>
                  <a:lnTo>
                    <a:pt x="1435" y="1695"/>
                  </a:lnTo>
                  <a:lnTo>
                    <a:pt x="1354" y="1706"/>
                  </a:lnTo>
                  <a:lnTo>
                    <a:pt x="1275" y="1715"/>
                  </a:lnTo>
                  <a:lnTo>
                    <a:pt x="1171" y="1724"/>
                  </a:lnTo>
                  <a:lnTo>
                    <a:pt x="1071" y="1728"/>
                  </a:lnTo>
                  <a:lnTo>
                    <a:pt x="974" y="1728"/>
                  </a:lnTo>
                  <a:lnTo>
                    <a:pt x="881" y="1724"/>
                  </a:lnTo>
                  <a:lnTo>
                    <a:pt x="793" y="1717"/>
                  </a:lnTo>
                  <a:lnTo>
                    <a:pt x="708" y="1706"/>
                  </a:lnTo>
                  <a:lnTo>
                    <a:pt x="628" y="1691"/>
                  </a:lnTo>
                  <a:lnTo>
                    <a:pt x="553" y="1673"/>
                  </a:lnTo>
                  <a:lnTo>
                    <a:pt x="482" y="1652"/>
                  </a:lnTo>
                  <a:lnTo>
                    <a:pt x="414" y="1627"/>
                  </a:lnTo>
                  <a:lnTo>
                    <a:pt x="352" y="1598"/>
                  </a:lnTo>
                  <a:lnTo>
                    <a:pt x="295" y="1566"/>
                  </a:lnTo>
                  <a:lnTo>
                    <a:pt x="242" y="1532"/>
                  </a:lnTo>
                  <a:lnTo>
                    <a:pt x="195" y="1495"/>
                  </a:lnTo>
                  <a:lnTo>
                    <a:pt x="152" y="1454"/>
                  </a:lnTo>
                  <a:lnTo>
                    <a:pt x="114" y="1411"/>
                  </a:lnTo>
                  <a:lnTo>
                    <a:pt x="82" y="1366"/>
                  </a:lnTo>
                  <a:lnTo>
                    <a:pt x="56" y="1316"/>
                  </a:lnTo>
                  <a:lnTo>
                    <a:pt x="34" y="1265"/>
                  </a:lnTo>
                  <a:lnTo>
                    <a:pt x="19" y="1212"/>
                  </a:lnTo>
                  <a:lnTo>
                    <a:pt x="7" y="1152"/>
                  </a:lnTo>
                  <a:lnTo>
                    <a:pt x="1" y="1092"/>
                  </a:lnTo>
                  <a:lnTo>
                    <a:pt x="0" y="1035"/>
                  </a:lnTo>
                  <a:lnTo>
                    <a:pt x="4" y="979"/>
                  </a:lnTo>
                  <a:lnTo>
                    <a:pt x="13" y="924"/>
                  </a:lnTo>
                  <a:lnTo>
                    <a:pt x="27" y="871"/>
                  </a:lnTo>
                  <a:lnTo>
                    <a:pt x="45" y="818"/>
                  </a:lnTo>
                  <a:lnTo>
                    <a:pt x="68" y="768"/>
                  </a:lnTo>
                  <a:lnTo>
                    <a:pt x="95" y="719"/>
                  </a:lnTo>
                  <a:lnTo>
                    <a:pt x="126" y="671"/>
                  </a:lnTo>
                  <a:lnTo>
                    <a:pt x="160" y="625"/>
                  </a:lnTo>
                  <a:lnTo>
                    <a:pt x="199" y="580"/>
                  </a:lnTo>
                  <a:lnTo>
                    <a:pt x="241" y="537"/>
                  </a:lnTo>
                  <a:lnTo>
                    <a:pt x="286" y="496"/>
                  </a:lnTo>
                  <a:close/>
                  <a:moveTo>
                    <a:pt x="1174" y="479"/>
                  </a:moveTo>
                  <a:lnTo>
                    <a:pt x="1309" y="479"/>
                  </a:lnTo>
                  <a:lnTo>
                    <a:pt x="1309" y="625"/>
                  </a:lnTo>
                  <a:lnTo>
                    <a:pt x="1410" y="625"/>
                  </a:lnTo>
                  <a:lnTo>
                    <a:pt x="1410" y="733"/>
                  </a:lnTo>
                  <a:lnTo>
                    <a:pt x="1309" y="733"/>
                  </a:lnTo>
                  <a:lnTo>
                    <a:pt x="1309" y="995"/>
                  </a:lnTo>
                  <a:lnTo>
                    <a:pt x="1310" y="1010"/>
                  </a:lnTo>
                  <a:lnTo>
                    <a:pt x="1314" y="1021"/>
                  </a:lnTo>
                  <a:lnTo>
                    <a:pt x="1320" y="1031"/>
                  </a:lnTo>
                  <a:lnTo>
                    <a:pt x="1329" y="1038"/>
                  </a:lnTo>
                  <a:lnTo>
                    <a:pt x="1341" y="1042"/>
                  </a:lnTo>
                  <a:lnTo>
                    <a:pt x="1355" y="1043"/>
                  </a:lnTo>
                  <a:lnTo>
                    <a:pt x="1410" y="1043"/>
                  </a:lnTo>
                  <a:lnTo>
                    <a:pt x="1410" y="1156"/>
                  </a:lnTo>
                  <a:lnTo>
                    <a:pt x="1331" y="1156"/>
                  </a:lnTo>
                  <a:lnTo>
                    <a:pt x="1302" y="1154"/>
                  </a:lnTo>
                  <a:lnTo>
                    <a:pt x="1276" y="1149"/>
                  </a:lnTo>
                  <a:lnTo>
                    <a:pt x="1254" y="1140"/>
                  </a:lnTo>
                  <a:lnTo>
                    <a:pt x="1235" y="1129"/>
                  </a:lnTo>
                  <a:lnTo>
                    <a:pt x="1218" y="1116"/>
                  </a:lnTo>
                  <a:lnTo>
                    <a:pt x="1204" y="1099"/>
                  </a:lnTo>
                  <a:lnTo>
                    <a:pt x="1193" y="1082"/>
                  </a:lnTo>
                  <a:lnTo>
                    <a:pt x="1185" y="1064"/>
                  </a:lnTo>
                  <a:lnTo>
                    <a:pt x="1179" y="1044"/>
                  </a:lnTo>
                  <a:lnTo>
                    <a:pt x="1175" y="1024"/>
                  </a:lnTo>
                  <a:lnTo>
                    <a:pt x="1174" y="1004"/>
                  </a:lnTo>
                  <a:lnTo>
                    <a:pt x="1174" y="479"/>
                  </a:lnTo>
                  <a:close/>
                  <a:moveTo>
                    <a:pt x="381" y="422"/>
                  </a:moveTo>
                  <a:lnTo>
                    <a:pt x="517" y="422"/>
                  </a:lnTo>
                  <a:lnTo>
                    <a:pt x="517" y="550"/>
                  </a:lnTo>
                  <a:lnTo>
                    <a:pt x="381" y="550"/>
                  </a:lnTo>
                  <a:lnTo>
                    <a:pt x="381" y="422"/>
                  </a:lnTo>
                  <a:close/>
                  <a:moveTo>
                    <a:pt x="1998" y="404"/>
                  </a:moveTo>
                  <a:lnTo>
                    <a:pt x="2134" y="404"/>
                  </a:lnTo>
                  <a:lnTo>
                    <a:pt x="2134" y="1151"/>
                  </a:lnTo>
                  <a:lnTo>
                    <a:pt x="2105" y="1146"/>
                  </a:lnTo>
                  <a:lnTo>
                    <a:pt x="2080" y="1139"/>
                  </a:lnTo>
                  <a:lnTo>
                    <a:pt x="2060" y="1129"/>
                  </a:lnTo>
                  <a:lnTo>
                    <a:pt x="2042" y="1117"/>
                  </a:lnTo>
                  <a:lnTo>
                    <a:pt x="2028" y="1102"/>
                  </a:lnTo>
                  <a:lnTo>
                    <a:pt x="2016" y="1086"/>
                  </a:lnTo>
                  <a:lnTo>
                    <a:pt x="2008" y="1068"/>
                  </a:lnTo>
                  <a:lnTo>
                    <a:pt x="2002" y="1049"/>
                  </a:lnTo>
                  <a:lnTo>
                    <a:pt x="1999" y="1029"/>
                  </a:lnTo>
                  <a:lnTo>
                    <a:pt x="1998" y="1008"/>
                  </a:lnTo>
                  <a:lnTo>
                    <a:pt x="1998" y="404"/>
                  </a:lnTo>
                  <a:close/>
                  <a:moveTo>
                    <a:pt x="1720" y="0"/>
                  </a:moveTo>
                  <a:lnTo>
                    <a:pt x="1790" y="2"/>
                  </a:lnTo>
                  <a:lnTo>
                    <a:pt x="1859" y="7"/>
                  </a:lnTo>
                  <a:lnTo>
                    <a:pt x="1926" y="14"/>
                  </a:lnTo>
                  <a:lnTo>
                    <a:pt x="1991" y="24"/>
                  </a:lnTo>
                  <a:lnTo>
                    <a:pt x="2054" y="36"/>
                  </a:lnTo>
                  <a:lnTo>
                    <a:pt x="2115" y="51"/>
                  </a:lnTo>
                  <a:lnTo>
                    <a:pt x="2174" y="69"/>
                  </a:lnTo>
                  <a:lnTo>
                    <a:pt x="2229" y="89"/>
                  </a:lnTo>
                  <a:lnTo>
                    <a:pt x="2282" y="113"/>
                  </a:lnTo>
                  <a:lnTo>
                    <a:pt x="2331" y="139"/>
                  </a:lnTo>
                  <a:lnTo>
                    <a:pt x="2378" y="167"/>
                  </a:lnTo>
                  <a:lnTo>
                    <a:pt x="2422" y="198"/>
                  </a:lnTo>
                  <a:lnTo>
                    <a:pt x="2461" y="231"/>
                  </a:lnTo>
                  <a:lnTo>
                    <a:pt x="2496" y="268"/>
                  </a:lnTo>
                  <a:lnTo>
                    <a:pt x="2528" y="307"/>
                  </a:lnTo>
                  <a:lnTo>
                    <a:pt x="2555" y="348"/>
                  </a:lnTo>
                  <a:lnTo>
                    <a:pt x="2577" y="394"/>
                  </a:lnTo>
                  <a:lnTo>
                    <a:pt x="2595" y="441"/>
                  </a:lnTo>
                  <a:lnTo>
                    <a:pt x="2608" y="491"/>
                  </a:lnTo>
                  <a:lnTo>
                    <a:pt x="2617" y="547"/>
                  </a:lnTo>
                  <a:lnTo>
                    <a:pt x="2620" y="601"/>
                  </a:lnTo>
                  <a:lnTo>
                    <a:pt x="2617" y="655"/>
                  </a:lnTo>
                  <a:lnTo>
                    <a:pt x="2610" y="706"/>
                  </a:lnTo>
                  <a:lnTo>
                    <a:pt x="2598" y="756"/>
                  </a:lnTo>
                  <a:lnTo>
                    <a:pt x="2582" y="803"/>
                  </a:lnTo>
                  <a:lnTo>
                    <a:pt x="2562" y="849"/>
                  </a:lnTo>
                  <a:lnTo>
                    <a:pt x="2538" y="893"/>
                  </a:lnTo>
                  <a:lnTo>
                    <a:pt x="2511" y="934"/>
                  </a:lnTo>
                  <a:lnTo>
                    <a:pt x="2482" y="972"/>
                  </a:lnTo>
                  <a:lnTo>
                    <a:pt x="2450" y="1007"/>
                  </a:lnTo>
                  <a:lnTo>
                    <a:pt x="2416" y="1040"/>
                  </a:lnTo>
                  <a:lnTo>
                    <a:pt x="2379" y="1070"/>
                  </a:lnTo>
                  <a:lnTo>
                    <a:pt x="2342" y="1096"/>
                  </a:lnTo>
                  <a:lnTo>
                    <a:pt x="2304" y="1120"/>
                  </a:lnTo>
                  <a:lnTo>
                    <a:pt x="2265" y="1140"/>
                  </a:lnTo>
                  <a:lnTo>
                    <a:pt x="2226" y="1156"/>
                  </a:lnTo>
                  <a:lnTo>
                    <a:pt x="2226" y="1012"/>
                  </a:lnTo>
                  <a:lnTo>
                    <a:pt x="2274" y="981"/>
                  </a:lnTo>
                  <a:lnTo>
                    <a:pt x="2318" y="945"/>
                  </a:lnTo>
                  <a:lnTo>
                    <a:pt x="2357" y="907"/>
                  </a:lnTo>
                  <a:lnTo>
                    <a:pt x="2392" y="866"/>
                  </a:lnTo>
                  <a:lnTo>
                    <a:pt x="2422" y="821"/>
                  </a:lnTo>
                  <a:lnTo>
                    <a:pt x="2446" y="775"/>
                  </a:lnTo>
                  <a:lnTo>
                    <a:pt x="2465" y="728"/>
                  </a:lnTo>
                  <a:lnTo>
                    <a:pt x="2478" y="679"/>
                  </a:lnTo>
                  <a:lnTo>
                    <a:pt x="2485" y="630"/>
                  </a:lnTo>
                  <a:lnTo>
                    <a:pt x="2486" y="579"/>
                  </a:lnTo>
                  <a:lnTo>
                    <a:pt x="2481" y="530"/>
                  </a:lnTo>
                  <a:lnTo>
                    <a:pt x="2470" y="483"/>
                  </a:lnTo>
                  <a:lnTo>
                    <a:pt x="2454" y="438"/>
                  </a:lnTo>
                  <a:lnTo>
                    <a:pt x="2433" y="397"/>
                  </a:lnTo>
                  <a:lnTo>
                    <a:pt x="2409" y="358"/>
                  </a:lnTo>
                  <a:lnTo>
                    <a:pt x="2379" y="321"/>
                  </a:lnTo>
                  <a:lnTo>
                    <a:pt x="2346" y="288"/>
                  </a:lnTo>
                  <a:lnTo>
                    <a:pt x="2309" y="257"/>
                  </a:lnTo>
                  <a:lnTo>
                    <a:pt x="2268" y="229"/>
                  </a:lnTo>
                  <a:lnTo>
                    <a:pt x="2224" y="204"/>
                  </a:lnTo>
                  <a:lnTo>
                    <a:pt x="2177" y="181"/>
                  </a:lnTo>
                  <a:lnTo>
                    <a:pt x="2127" y="161"/>
                  </a:lnTo>
                  <a:lnTo>
                    <a:pt x="2073" y="144"/>
                  </a:lnTo>
                  <a:lnTo>
                    <a:pt x="2017" y="129"/>
                  </a:lnTo>
                  <a:lnTo>
                    <a:pt x="1959" y="116"/>
                  </a:lnTo>
                  <a:lnTo>
                    <a:pt x="1898" y="106"/>
                  </a:lnTo>
                  <a:lnTo>
                    <a:pt x="1836" y="98"/>
                  </a:lnTo>
                  <a:lnTo>
                    <a:pt x="1770" y="93"/>
                  </a:lnTo>
                  <a:lnTo>
                    <a:pt x="1704" y="90"/>
                  </a:lnTo>
                  <a:lnTo>
                    <a:pt x="1636" y="90"/>
                  </a:lnTo>
                  <a:lnTo>
                    <a:pt x="1567" y="92"/>
                  </a:lnTo>
                  <a:lnTo>
                    <a:pt x="1496" y="97"/>
                  </a:lnTo>
                  <a:lnTo>
                    <a:pt x="1425" y="105"/>
                  </a:lnTo>
                  <a:lnTo>
                    <a:pt x="1354" y="114"/>
                  </a:lnTo>
                  <a:lnTo>
                    <a:pt x="1281" y="125"/>
                  </a:lnTo>
                  <a:lnTo>
                    <a:pt x="1208" y="139"/>
                  </a:lnTo>
                  <a:lnTo>
                    <a:pt x="1135" y="155"/>
                  </a:lnTo>
                  <a:lnTo>
                    <a:pt x="1063" y="173"/>
                  </a:lnTo>
                  <a:lnTo>
                    <a:pt x="989" y="194"/>
                  </a:lnTo>
                  <a:lnTo>
                    <a:pt x="918" y="216"/>
                  </a:lnTo>
                  <a:lnTo>
                    <a:pt x="846" y="241"/>
                  </a:lnTo>
                  <a:lnTo>
                    <a:pt x="776" y="267"/>
                  </a:lnTo>
                  <a:lnTo>
                    <a:pt x="706" y="296"/>
                  </a:lnTo>
                  <a:lnTo>
                    <a:pt x="637" y="327"/>
                  </a:lnTo>
                  <a:lnTo>
                    <a:pt x="571" y="361"/>
                  </a:lnTo>
                  <a:lnTo>
                    <a:pt x="571" y="310"/>
                  </a:lnTo>
                  <a:lnTo>
                    <a:pt x="636" y="272"/>
                  </a:lnTo>
                  <a:lnTo>
                    <a:pt x="703" y="236"/>
                  </a:lnTo>
                  <a:lnTo>
                    <a:pt x="772" y="204"/>
                  </a:lnTo>
                  <a:lnTo>
                    <a:pt x="842" y="173"/>
                  </a:lnTo>
                  <a:lnTo>
                    <a:pt x="913" y="145"/>
                  </a:lnTo>
                  <a:lnTo>
                    <a:pt x="985" y="119"/>
                  </a:lnTo>
                  <a:lnTo>
                    <a:pt x="1059" y="95"/>
                  </a:lnTo>
                  <a:lnTo>
                    <a:pt x="1133" y="75"/>
                  </a:lnTo>
                  <a:lnTo>
                    <a:pt x="1207" y="56"/>
                  </a:lnTo>
                  <a:lnTo>
                    <a:pt x="1282" y="41"/>
                  </a:lnTo>
                  <a:lnTo>
                    <a:pt x="1356" y="28"/>
                  </a:lnTo>
                  <a:lnTo>
                    <a:pt x="1430" y="17"/>
                  </a:lnTo>
                  <a:lnTo>
                    <a:pt x="1503" y="9"/>
                  </a:lnTo>
                  <a:lnTo>
                    <a:pt x="1577" y="3"/>
                  </a:lnTo>
                  <a:lnTo>
                    <a:pt x="1649" y="0"/>
                  </a:lnTo>
                  <a:lnTo>
                    <a:pt x="172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US" sz="2400">
                <a:solidFill>
                  <a:prstClr val="white"/>
                </a:solidFill>
              </a:endParaRPr>
            </a:p>
          </p:txBody>
        </p:sp>
        <p:sp>
          <p:nvSpPr>
            <p:cNvPr id="10" name="Freeform 10"/>
            <p:cNvSpPr>
              <a:spLocks noEditPoints="1"/>
            </p:cNvSpPr>
            <p:nvPr userDrawn="1"/>
          </p:nvSpPr>
          <p:spPr bwMode="auto">
            <a:xfrm>
              <a:off x="1784350" y="889000"/>
              <a:ext cx="19050" cy="19050"/>
            </a:xfrm>
            <a:custGeom>
              <a:avLst/>
              <a:gdLst>
                <a:gd name="T0" fmla="*/ 44 w 108"/>
                <a:gd name="T1" fmla="*/ 50 h 107"/>
                <a:gd name="T2" fmla="*/ 48 w 108"/>
                <a:gd name="T3" fmla="*/ 50 h 107"/>
                <a:gd name="T4" fmla="*/ 52 w 108"/>
                <a:gd name="T5" fmla="*/ 50 h 107"/>
                <a:gd name="T6" fmla="*/ 60 w 108"/>
                <a:gd name="T7" fmla="*/ 48 h 107"/>
                <a:gd name="T8" fmla="*/ 64 w 108"/>
                <a:gd name="T9" fmla="*/ 44 h 107"/>
                <a:gd name="T10" fmla="*/ 65 w 108"/>
                <a:gd name="T11" fmla="*/ 40 h 107"/>
                <a:gd name="T12" fmla="*/ 63 w 108"/>
                <a:gd name="T13" fmla="*/ 35 h 107"/>
                <a:gd name="T14" fmla="*/ 59 w 108"/>
                <a:gd name="T15" fmla="*/ 32 h 107"/>
                <a:gd name="T16" fmla="*/ 52 w 108"/>
                <a:gd name="T17" fmla="*/ 31 h 107"/>
                <a:gd name="T18" fmla="*/ 48 w 108"/>
                <a:gd name="T19" fmla="*/ 31 h 107"/>
                <a:gd name="T20" fmla="*/ 51 w 108"/>
                <a:gd name="T21" fmla="*/ 19 h 107"/>
                <a:gd name="T22" fmla="*/ 70 w 108"/>
                <a:gd name="T23" fmla="*/ 24 h 107"/>
                <a:gd name="T24" fmla="*/ 78 w 108"/>
                <a:gd name="T25" fmla="*/ 40 h 107"/>
                <a:gd name="T26" fmla="*/ 76 w 108"/>
                <a:gd name="T27" fmla="*/ 49 h 107"/>
                <a:gd name="T28" fmla="*/ 65 w 108"/>
                <a:gd name="T29" fmla="*/ 58 h 107"/>
                <a:gd name="T30" fmla="*/ 80 w 108"/>
                <a:gd name="T31" fmla="*/ 83 h 107"/>
                <a:gd name="T32" fmla="*/ 80 w 108"/>
                <a:gd name="T33" fmla="*/ 85 h 107"/>
                <a:gd name="T34" fmla="*/ 78 w 108"/>
                <a:gd name="T35" fmla="*/ 86 h 107"/>
                <a:gd name="T36" fmla="*/ 66 w 108"/>
                <a:gd name="T37" fmla="*/ 85 h 107"/>
                <a:gd name="T38" fmla="*/ 52 w 108"/>
                <a:gd name="T39" fmla="*/ 61 h 107"/>
                <a:gd name="T40" fmla="*/ 50 w 108"/>
                <a:gd name="T41" fmla="*/ 60 h 107"/>
                <a:gd name="T42" fmla="*/ 44 w 108"/>
                <a:gd name="T43" fmla="*/ 83 h 107"/>
                <a:gd name="T44" fmla="*/ 43 w 108"/>
                <a:gd name="T45" fmla="*/ 85 h 107"/>
                <a:gd name="T46" fmla="*/ 33 w 108"/>
                <a:gd name="T47" fmla="*/ 86 h 107"/>
                <a:gd name="T48" fmla="*/ 31 w 108"/>
                <a:gd name="T49" fmla="*/ 84 h 107"/>
                <a:gd name="T50" fmla="*/ 30 w 108"/>
                <a:gd name="T51" fmla="*/ 25 h 107"/>
                <a:gd name="T52" fmla="*/ 31 w 108"/>
                <a:gd name="T53" fmla="*/ 21 h 107"/>
                <a:gd name="T54" fmla="*/ 34 w 108"/>
                <a:gd name="T55" fmla="*/ 20 h 107"/>
                <a:gd name="T56" fmla="*/ 45 w 108"/>
                <a:gd name="T57" fmla="*/ 19 h 107"/>
                <a:gd name="T58" fmla="*/ 54 w 108"/>
                <a:gd name="T59" fmla="*/ 9 h 107"/>
                <a:gd name="T60" fmla="*/ 28 w 108"/>
                <a:gd name="T61" fmla="*/ 17 h 107"/>
                <a:gd name="T62" fmla="*/ 12 w 108"/>
                <a:gd name="T63" fmla="*/ 40 h 107"/>
                <a:gd name="T64" fmla="*/ 12 w 108"/>
                <a:gd name="T65" fmla="*/ 68 h 107"/>
                <a:gd name="T66" fmla="*/ 28 w 108"/>
                <a:gd name="T67" fmla="*/ 90 h 107"/>
                <a:gd name="T68" fmla="*/ 54 w 108"/>
                <a:gd name="T69" fmla="*/ 98 h 107"/>
                <a:gd name="T70" fmla="*/ 80 w 108"/>
                <a:gd name="T71" fmla="*/ 90 h 107"/>
                <a:gd name="T72" fmla="*/ 96 w 108"/>
                <a:gd name="T73" fmla="*/ 68 h 107"/>
                <a:gd name="T74" fmla="*/ 96 w 108"/>
                <a:gd name="T75" fmla="*/ 40 h 107"/>
                <a:gd name="T76" fmla="*/ 80 w 108"/>
                <a:gd name="T77" fmla="*/ 17 h 107"/>
                <a:gd name="T78" fmla="*/ 54 w 108"/>
                <a:gd name="T79" fmla="*/ 9 h 107"/>
                <a:gd name="T80" fmla="*/ 71 w 108"/>
                <a:gd name="T81" fmla="*/ 3 h 107"/>
                <a:gd name="T82" fmla="*/ 97 w 108"/>
                <a:gd name="T83" fmla="*/ 22 h 107"/>
                <a:gd name="T84" fmla="*/ 108 w 108"/>
                <a:gd name="T85" fmla="*/ 54 h 107"/>
                <a:gd name="T86" fmla="*/ 97 w 108"/>
                <a:gd name="T87" fmla="*/ 85 h 107"/>
                <a:gd name="T88" fmla="*/ 71 w 108"/>
                <a:gd name="T89" fmla="*/ 105 h 107"/>
                <a:gd name="T90" fmla="*/ 37 w 108"/>
                <a:gd name="T91" fmla="*/ 105 h 107"/>
                <a:gd name="T92" fmla="*/ 11 w 108"/>
                <a:gd name="T93" fmla="*/ 85 h 107"/>
                <a:gd name="T94" fmla="*/ 0 w 108"/>
                <a:gd name="T95" fmla="*/ 54 h 107"/>
                <a:gd name="T96" fmla="*/ 11 w 108"/>
                <a:gd name="T97" fmla="*/ 22 h 107"/>
                <a:gd name="T98" fmla="*/ 37 w 108"/>
                <a:gd name="T99"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8" h="107">
                  <a:moveTo>
                    <a:pt x="44" y="31"/>
                  </a:moveTo>
                  <a:lnTo>
                    <a:pt x="44" y="50"/>
                  </a:lnTo>
                  <a:lnTo>
                    <a:pt x="45" y="50"/>
                  </a:lnTo>
                  <a:lnTo>
                    <a:pt x="48" y="50"/>
                  </a:lnTo>
                  <a:lnTo>
                    <a:pt x="50" y="50"/>
                  </a:lnTo>
                  <a:lnTo>
                    <a:pt x="52" y="50"/>
                  </a:lnTo>
                  <a:lnTo>
                    <a:pt x="57" y="50"/>
                  </a:lnTo>
                  <a:lnTo>
                    <a:pt x="60" y="48"/>
                  </a:lnTo>
                  <a:lnTo>
                    <a:pt x="63" y="47"/>
                  </a:lnTo>
                  <a:lnTo>
                    <a:pt x="64" y="44"/>
                  </a:lnTo>
                  <a:lnTo>
                    <a:pt x="65" y="41"/>
                  </a:lnTo>
                  <a:lnTo>
                    <a:pt x="65" y="40"/>
                  </a:lnTo>
                  <a:lnTo>
                    <a:pt x="64" y="37"/>
                  </a:lnTo>
                  <a:lnTo>
                    <a:pt x="63" y="35"/>
                  </a:lnTo>
                  <a:lnTo>
                    <a:pt x="62" y="33"/>
                  </a:lnTo>
                  <a:lnTo>
                    <a:pt x="59" y="32"/>
                  </a:lnTo>
                  <a:lnTo>
                    <a:pt x="56" y="31"/>
                  </a:lnTo>
                  <a:lnTo>
                    <a:pt x="52" y="31"/>
                  </a:lnTo>
                  <a:lnTo>
                    <a:pt x="50" y="31"/>
                  </a:lnTo>
                  <a:lnTo>
                    <a:pt x="48" y="31"/>
                  </a:lnTo>
                  <a:lnTo>
                    <a:pt x="44" y="31"/>
                  </a:lnTo>
                  <a:close/>
                  <a:moveTo>
                    <a:pt x="51" y="19"/>
                  </a:moveTo>
                  <a:lnTo>
                    <a:pt x="62" y="20"/>
                  </a:lnTo>
                  <a:lnTo>
                    <a:pt x="70" y="24"/>
                  </a:lnTo>
                  <a:lnTo>
                    <a:pt x="76" y="30"/>
                  </a:lnTo>
                  <a:lnTo>
                    <a:pt x="78" y="40"/>
                  </a:lnTo>
                  <a:lnTo>
                    <a:pt x="78" y="41"/>
                  </a:lnTo>
                  <a:lnTo>
                    <a:pt x="76" y="49"/>
                  </a:lnTo>
                  <a:lnTo>
                    <a:pt x="72" y="55"/>
                  </a:lnTo>
                  <a:lnTo>
                    <a:pt x="65" y="58"/>
                  </a:lnTo>
                  <a:lnTo>
                    <a:pt x="80" y="82"/>
                  </a:lnTo>
                  <a:lnTo>
                    <a:pt x="80" y="83"/>
                  </a:lnTo>
                  <a:lnTo>
                    <a:pt x="80" y="84"/>
                  </a:lnTo>
                  <a:lnTo>
                    <a:pt x="80" y="85"/>
                  </a:lnTo>
                  <a:lnTo>
                    <a:pt x="79" y="86"/>
                  </a:lnTo>
                  <a:lnTo>
                    <a:pt x="78" y="86"/>
                  </a:lnTo>
                  <a:lnTo>
                    <a:pt x="68" y="86"/>
                  </a:lnTo>
                  <a:lnTo>
                    <a:pt x="66" y="85"/>
                  </a:lnTo>
                  <a:lnTo>
                    <a:pt x="66" y="84"/>
                  </a:lnTo>
                  <a:lnTo>
                    <a:pt x="52" y="61"/>
                  </a:lnTo>
                  <a:lnTo>
                    <a:pt x="51" y="61"/>
                  </a:lnTo>
                  <a:lnTo>
                    <a:pt x="50" y="60"/>
                  </a:lnTo>
                  <a:lnTo>
                    <a:pt x="44" y="60"/>
                  </a:lnTo>
                  <a:lnTo>
                    <a:pt x="44" y="83"/>
                  </a:lnTo>
                  <a:lnTo>
                    <a:pt x="44" y="84"/>
                  </a:lnTo>
                  <a:lnTo>
                    <a:pt x="43" y="85"/>
                  </a:lnTo>
                  <a:lnTo>
                    <a:pt x="42" y="86"/>
                  </a:lnTo>
                  <a:lnTo>
                    <a:pt x="33" y="86"/>
                  </a:lnTo>
                  <a:lnTo>
                    <a:pt x="31" y="85"/>
                  </a:lnTo>
                  <a:lnTo>
                    <a:pt x="31" y="84"/>
                  </a:lnTo>
                  <a:lnTo>
                    <a:pt x="30" y="83"/>
                  </a:lnTo>
                  <a:lnTo>
                    <a:pt x="30" y="25"/>
                  </a:lnTo>
                  <a:lnTo>
                    <a:pt x="31" y="23"/>
                  </a:lnTo>
                  <a:lnTo>
                    <a:pt x="31" y="21"/>
                  </a:lnTo>
                  <a:lnTo>
                    <a:pt x="33" y="20"/>
                  </a:lnTo>
                  <a:lnTo>
                    <a:pt x="34" y="20"/>
                  </a:lnTo>
                  <a:lnTo>
                    <a:pt x="39" y="20"/>
                  </a:lnTo>
                  <a:lnTo>
                    <a:pt x="45" y="19"/>
                  </a:lnTo>
                  <a:lnTo>
                    <a:pt x="51" y="19"/>
                  </a:lnTo>
                  <a:close/>
                  <a:moveTo>
                    <a:pt x="54" y="9"/>
                  </a:moveTo>
                  <a:lnTo>
                    <a:pt x="40" y="11"/>
                  </a:lnTo>
                  <a:lnTo>
                    <a:pt x="28" y="17"/>
                  </a:lnTo>
                  <a:lnTo>
                    <a:pt x="18" y="27"/>
                  </a:lnTo>
                  <a:lnTo>
                    <a:pt x="12" y="40"/>
                  </a:lnTo>
                  <a:lnTo>
                    <a:pt x="9" y="54"/>
                  </a:lnTo>
                  <a:lnTo>
                    <a:pt x="12" y="68"/>
                  </a:lnTo>
                  <a:lnTo>
                    <a:pt x="18" y="80"/>
                  </a:lnTo>
                  <a:lnTo>
                    <a:pt x="28" y="90"/>
                  </a:lnTo>
                  <a:lnTo>
                    <a:pt x="40" y="96"/>
                  </a:lnTo>
                  <a:lnTo>
                    <a:pt x="54" y="98"/>
                  </a:lnTo>
                  <a:lnTo>
                    <a:pt x="68" y="96"/>
                  </a:lnTo>
                  <a:lnTo>
                    <a:pt x="80" y="90"/>
                  </a:lnTo>
                  <a:lnTo>
                    <a:pt x="90" y="80"/>
                  </a:lnTo>
                  <a:lnTo>
                    <a:pt x="96" y="68"/>
                  </a:lnTo>
                  <a:lnTo>
                    <a:pt x="99" y="54"/>
                  </a:lnTo>
                  <a:lnTo>
                    <a:pt x="96" y="40"/>
                  </a:lnTo>
                  <a:lnTo>
                    <a:pt x="90" y="27"/>
                  </a:lnTo>
                  <a:lnTo>
                    <a:pt x="80" y="17"/>
                  </a:lnTo>
                  <a:lnTo>
                    <a:pt x="68" y="11"/>
                  </a:lnTo>
                  <a:lnTo>
                    <a:pt x="54" y="9"/>
                  </a:lnTo>
                  <a:close/>
                  <a:moveTo>
                    <a:pt x="54" y="0"/>
                  </a:moveTo>
                  <a:lnTo>
                    <a:pt x="71" y="3"/>
                  </a:lnTo>
                  <a:lnTo>
                    <a:pt x="86" y="10"/>
                  </a:lnTo>
                  <a:lnTo>
                    <a:pt x="97" y="22"/>
                  </a:lnTo>
                  <a:lnTo>
                    <a:pt x="105" y="37"/>
                  </a:lnTo>
                  <a:lnTo>
                    <a:pt x="108" y="54"/>
                  </a:lnTo>
                  <a:lnTo>
                    <a:pt x="105" y="71"/>
                  </a:lnTo>
                  <a:lnTo>
                    <a:pt x="97" y="85"/>
                  </a:lnTo>
                  <a:lnTo>
                    <a:pt x="86" y="97"/>
                  </a:lnTo>
                  <a:lnTo>
                    <a:pt x="71" y="105"/>
                  </a:lnTo>
                  <a:lnTo>
                    <a:pt x="54" y="107"/>
                  </a:lnTo>
                  <a:lnTo>
                    <a:pt x="37" y="105"/>
                  </a:lnTo>
                  <a:lnTo>
                    <a:pt x="22" y="97"/>
                  </a:lnTo>
                  <a:lnTo>
                    <a:pt x="11" y="85"/>
                  </a:lnTo>
                  <a:lnTo>
                    <a:pt x="3" y="71"/>
                  </a:lnTo>
                  <a:lnTo>
                    <a:pt x="0" y="54"/>
                  </a:lnTo>
                  <a:lnTo>
                    <a:pt x="3" y="37"/>
                  </a:lnTo>
                  <a:lnTo>
                    <a:pt x="11" y="22"/>
                  </a:lnTo>
                  <a:lnTo>
                    <a:pt x="22" y="10"/>
                  </a:lnTo>
                  <a:lnTo>
                    <a:pt x="37" y="3"/>
                  </a:lnTo>
                  <a:lnTo>
                    <a:pt x="5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9170"/>
              <a:endParaRPr lang="en-US" sz="2400">
                <a:solidFill>
                  <a:prstClr val="white"/>
                </a:solidFill>
              </a:endParaRPr>
            </a:p>
          </p:txBody>
        </p:sp>
      </p:grpSp>
    </p:spTree>
    <p:extLst>
      <p:ext uri="{BB962C8B-B14F-4D97-AF65-F5344CB8AC3E}">
        <p14:creationId xmlns:p14="http://schemas.microsoft.com/office/powerpoint/2010/main" val="13676003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4"/>
          </p:nvPr>
        </p:nvSpPr>
        <p:spPr>
          <a:xfrm>
            <a:off x="9163136" y="6432516"/>
            <a:ext cx="2844800" cy="365125"/>
          </a:xfrm>
          <a:prstGeom prst="rect">
            <a:avLst/>
          </a:prstGeom>
        </p:spPr>
        <p:txBody>
          <a:bodyPr vert="horz" lIns="0" tIns="0" rIns="0" bIns="0" rtlCol="0" anchor="ctr"/>
          <a:lstStyle>
            <a:lvl1pPr algn="r">
              <a:defRPr sz="1067">
                <a:solidFill>
                  <a:schemeClr val="tx1"/>
                </a:solidFill>
                <a:latin typeface="+mn-lt"/>
                <a:cs typeface="Intel Clear"/>
              </a:defRPr>
            </a:lvl1pPr>
          </a:lstStyle>
          <a:p>
            <a:pPr defTabSz="914377"/>
            <a:fld id="{801771B6-E84D-465E-B5AC-950AB3369671}" type="slidenum">
              <a:rPr lang="en-US" smtClean="0">
                <a:solidFill>
                  <a:prstClr val="white"/>
                </a:solidFill>
              </a:rPr>
              <a:pPr defTabSz="914377"/>
              <a:t>‹#›</a:t>
            </a:fld>
            <a:endParaRPr lang="en-US" dirty="0">
              <a:solidFill>
                <a:prstClr val="white"/>
              </a:solidFill>
            </a:endParaRPr>
          </a:p>
        </p:txBody>
      </p:sp>
    </p:spTree>
    <p:extLst>
      <p:ext uri="{BB962C8B-B14F-4D97-AF65-F5344CB8AC3E}">
        <p14:creationId xmlns:p14="http://schemas.microsoft.com/office/powerpoint/2010/main" val="4085541160"/>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75758" y="1482513"/>
            <a:ext cx="3840489" cy="3892976"/>
          </a:xfrm>
          <a:prstGeom prst="rect">
            <a:avLst/>
          </a:prstGeom>
        </p:spPr>
      </p:pic>
    </p:spTree>
    <p:extLst>
      <p:ext uri="{BB962C8B-B14F-4D97-AF65-F5344CB8AC3E}">
        <p14:creationId xmlns:p14="http://schemas.microsoft.com/office/powerpoint/2010/main" val="3831401842"/>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2159449"/>
            <a:ext cx="10363200" cy="1362075"/>
          </a:xfrm>
        </p:spPr>
        <p:txBody>
          <a:bodyPr anchor="b" anchorCtr="0">
            <a:noAutofit/>
          </a:bodyPr>
          <a:lstStyle>
            <a:lvl1pPr algn="l">
              <a:lnSpc>
                <a:spcPct val="80000"/>
              </a:lnSpc>
              <a:defRPr sz="7200" b="0" cap="none" spc="133" baseline="0">
                <a:solidFill>
                  <a:schemeClr val="tx1"/>
                </a:solidFill>
                <a:latin typeface="Intel Clear Pro" panose="020B0804020202060201" pitchFamily="34" charset="0"/>
                <a:cs typeface="Intel Clear Pro" panose="020B0804020202060201" pitchFamily="34" charset="0"/>
              </a:defRPr>
            </a:lvl1pPr>
          </a:lstStyle>
          <a:p>
            <a:r>
              <a:rPr lang="en-US" dirty="0" smtClean="0"/>
              <a:t>54pt Intel Clear Bold Headline</a:t>
            </a:r>
            <a:endParaRPr lang="en-US" dirty="0"/>
          </a:p>
        </p:txBody>
      </p:sp>
      <p:sp>
        <p:nvSpPr>
          <p:cNvPr id="3" name="Text Placeholder 2"/>
          <p:cNvSpPr>
            <a:spLocks noGrp="1"/>
          </p:cNvSpPr>
          <p:nvPr>
            <p:ph type="body" idx="1" hasCustomPrompt="1"/>
          </p:nvPr>
        </p:nvSpPr>
        <p:spPr>
          <a:xfrm>
            <a:off x="607484" y="3670233"/>
            <a:ext cx="10363200" cy="1500187"/>
          </a:xfrm>
        </p:spPr>
        <p:txBody>
          <a:bodyPr anchor="t" anchorCtr="0">
            <a:noAutofit/>
          </a:bodyPr>
          <a:lstStyle>
            <a:lvl1pPr marL="0" indent="0">
              <a:buNone/>
              <a:defRPr sz="2133" b="0" baseline="0">
                <a:solidFill>
                  <a:schemeClr val="tx1"/>
                </a:solidFill>
                <a:latin typeface="+mn-lt"/>
                <a:cs typeface="Intel Clear" panose="020B0604020203020204"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r>
              <a:rPr lang="en-US" dirty="0" smtClean="0"/>
              <a:t>16pt Intel Clear Regular Subhead</a:t>
            </a:r>
            <a:endParaRPr lang="en-US" dirty="0"/>
          </a:p>
        </p:txBody>
      </p:sp>
      <p:sp>
        <p:nvSpPr>
          <p:cNvPr id="5" name="Slide Number Placeholder 4"/>
          <p:cNvSpPr>
            <a:spLocks noGrp="1"/>
          </p:cNvSpPr>
          <p:nvPr>
            <p:ph type="sldNum" sz="quarter" idx="11"/>
          </p:nvPr>
        </p:nvSpPr>
        <p:spPr>
          <a:xfrm>
            <a:off x="8610600" y="6356353"/>
            <a:ext cx="2743200" cy="366183"/>
          </a:xfrm>
          <a:prstGeom prst="rect">
            <a:avLst/>
          </a:prstGeom>
        </p:spPr>
        <p:txBody>
          <a:bodyPr anchor="ctr"/>
          <a:lstStyle>
            <a:lvl1pPr algn="r">
              <a:defRPr/>
            </a:lvl1pPr>
          </a:lstStyle>
          <a:p>
            <a:pPr defTabSz="668242"/>
            <a:fld id="{AF447234-8C5E-481F-8221-7D0612813D5A}" type="slidenum">
              <a:rPr lang="en-US" sz="1333" smtClean="0">
                <a:solidFill>
                  <a:prstClr val="white"/>
                </a:solidFill>
              </a:rPr>
              <a:pPr defTabSz="668242"/>
              <a:t>‹#›</a:t>
            </a:fld>
            <a:endParaRPr lang="en-US" sz="1333">
              <a:solidFill>
                <a:prstClr val="white"/>
              </a:solidFill>
            </a:endParaRPr>
          </a:p>
        </p:txBody>
      </p:sp>
    </p:spTree>
    <p:extLst>
      <p:ext uri="{BB962C8B-B14F-4D97-AF65-F5344CB8AC3E}">
        <p14:creationId xmlns:p14="http://schemas.microsoft.com/office/powerpoint/2010/main" val="699995567"/>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and Large Bullet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7484" y="411797"/>
            <a:ext cx="10972800" cy="816864"/>
          </a:xfrm>
        </p:spPr>
        <p:txBody>
          <a:bodyPr/>
          <a:lstStyle>
            <a:lvl1pPr>
              <a:defRPr>
                <a:latin typeface="+mj-lt"/>
              </a:defRPr>
            </a:lvl1pPr>
          </a:lstStyle>
          <a:p>
            <a:r>
              <a:rPr lang="en-US" dirty="0" smtClean="0"/>
              <a:t>24pt Intel Clear Light Headline</a:t>
            </a:r>
            <a:endParaRPr lang="en-US" dirty="0"/>
          </a:p>
        </p:txBody>
      </p:sp>
    </p:spTree>
    <p:extLst>
      <p:ext uri="{BB962C8B-B14F-4D97-AF65-F5344CB8AC3E}">
        <p14:creationId xmlns:p14="http://schemas.microsoft.com/office/powerpoint/2010/main" val="28909495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image" Target="../media/image6.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4.png"/><Relationship Id="rId5" Type="http://schemas.openxmlformats.org/officeDocument/2006/relationships/slideLayout" Target="../slideLayouts/slideLayout39.xml"/><Relationship Id="rId10" Type="http://schemas.openxmlformats.org/officeDocument/2006/relationships/image" Target="../media/image13.jpg"/><Relationship Id="rId4" Type="http://schemas.openxmlformats.org/officeDocument/2006/relationships/slideLayout" Target="../slideLayouts/slideLayout3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18.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4.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32.jpg"/><Relationship Id="rId5" Type="http://schemas.openxmlformats.org/officeDocument/2006/relationships/theme" Target="../theme/theme5.xml"/><Relationship Id="rId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41.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6.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image" Target="../media/image6.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10" Type="http://schemas.openxmlformats.org/officeDocument/2006/relationships/image" Target="../media/image47.png"/><Relationship Id="rId4" Type="http://schemas.openxmlformats.org/officeDocument/2006/relationships/slideLayout" Target="../slideLayouts/slideLayout89.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7"/>
          <p:cNvSpPr/>
          <p:nvPr userDrawn="1"/>
        </p:nvSpPr>
        <p:spPr>
          <a:xfrm>
            <a:off x="0" y="6406896"/>
            <a:ext cx="12192000" cy="451104"/>
          </a:xfrm>
          <a:prstGeom prst="rect">
            <a:avLst/>
          </a:prstGeom>
          <a:gradFill flip="none" rotWithShape="1">
            <a:gsLst>
              <a:gs pos="0">
                <a:schemeClr val="tx2"/>
              </a:gs>
              <a:gs pos="5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prstClr val="white"/>
              </a:solidFill>
            </a:endParaRPr>
          </a:p>
        </p:txBody>
      </p:sp>
      <p:cxnSp>
        <p:nvCxnSpPr>
          <p:cNvPr id="10" name="Straight Connector 9"/>
          <p:cNvCxnSpPr/>
          <p:nvPr userDrawn="1"/>
        </p:nvCxnSpPr>
        <p:spPr>
          <a:xfrm>
            <a:off x="11633712" y="6516195"/>
            <a:ext cx="0" cy="238125"/>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17" cstate="email">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027965" y="6485468"/>
            <a:ext cx="452539" cy="299581"/>
          </a:xfrm>
          <a:prstGeom prst="rect">
            <a:avLst/>
          </a:prstGeom>
        </p:spPr>
      </p:pic>
      <p:sp>
        <p:nvSpPr>
          <p:cNvPr id="2" name="Title Placeholder 1"/>
          <p:cNvSpPr>
            <a:spLocks noGrp="1"/>
          </p:cNvSpPr>
          <p:nvPr userDrawn="1">
            <p:ph type="title"/>
          </p:nvPr>
        </p:nvSpPr>
        <p:spPr>
          <a:xfrm>
            <a:off x="471950" y="304702"/>
            <a:ext cx="11248101" cy="1022965"/>
          </a:xfrm>
          <a:prstGeom prst="rect">
            <a:avLst/>
          </a:prstGeom>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471950" y="1327667"/>
            <a:ext cx="11248101" cy="4515899"/>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userDrawn="1">
            <p:ph type="sldNum" sz="quarter" idx="4"/>
          </p:nvPr>
        </p:nvSpPr>
        <p:spPr>
          <a:xfrm>
            <a:off x="11797792" y="6553185"/>
            <a:ext cx="170987" cy="164148"/>
          </a:xfrm>
          <a:prstGeom prst="rect">
            <a:avLst/>
          </a:prstGeom>
          <a:noFill/>
          <a:ln w="50800" algn="ctr">
            <a:noFill/>
            <a:miter lim="800000"/>
            <a:headEnd type="none" w="sm" len="sm"/>
            <a:tailEnd type="none" w="sm" len="sm"/>
          </a:ln>
          <a:effectLst/>
        </p:spPr>
        <p:txBody>
          <a:bodyPr wrap="none" lIns="0" tIns="0" rIns="0" bIns="0" anchor="ctr" anchorCtr="0">
            <a:spAutoFit/>
          </a:bodyPr>
          <a:lstStyle>
            <a:lvl1pPr algn="l">
              <a:defRPr lang="en-US" sz="1067" smtClean="0">
                <a:solidFill>
                  <a:srgbClr val="FFFFFF"/>
                </a:solidFill>
                <a:latin typeface="+mn-lt"/>
                <a:cs typeface="Intel Clear" panose="020B0604020203020204" pitchFamily="34" charset="0"/>
              </a:defRPr>
            </a:lvl1pPr>
          </a:lstStyle>
          <a:p>
            <a:pPr defTabSz="1219170" eaLnBrk="0" fontAlgn="base" hangingPunct="0">
              <a:spcBef>
                <a:spcPct val="50000"/>
              </a:spcBef>
              <a:spcAft>
                <a:spcPct val="0"/>
              </a:spcAft>
            </a:pPr>
            <a:fld id="{FD44707B-D922-47D5-BD24-D96E91B70543}" type="slidenum">
              <a:rPr/>
              <a:pPr defTabSz="1219170" eaLnBrk="0" fontAlgn="base" hangingPunct="0">
                <a:spcBef>
                  <a:spcPct val="50000"/>
                </a:spcBef>
                <a:spcAft>
                  <a:spcPct val="0"/>
                </a:spcAft>
              </a:pPr>
              <a:t>‹#›</a:t>
            </a:fld>
            <a:endParaRPr dirty="0"/>
          </a:p>
        </p:txBody>
      </p:sp>
      <p:sp>
        <p:nvSpPr>
          <p:cNvPr id="13" name="TextBox 12"/>
          <p:cNvSpPr txBox="1"/>
          <p:nvPr userDrawn="1"/>
        </p:nvSpPr>
        <p:spPr>
          <a:xfrm>
            <a:off x="471949" y="6520159"/>
            <a:ext cx="1008609" cy="215444"/>
          </a:xfrm>
          <a:prstGeom prst="rect">
            <a:avLst/>
          </a:prstGeom>
          <a:noFill/>
        </p:spPr>
        <p:txBody>
          <a:bodyPr wrap="none" rtlCol="0" anchor="ctr" anchorCtr="0">
            <a:spAutoFit/>
          </a:bodyPr>
          <a:lstStyle/>
          <a:p>
            <a:pPr defTabSz="1219170"/>
            <a:r>
              <a:rPr lang="en-US" sz="800" dirty="0" smtClean="0">
                <a:solidFill>
                  <a:srgbClr val="0071C5">
                    <a:lumMod val="40000"/>
                    <a:lumOff val="60000"/>
                  </a:srgbClr>
                </a:solidFill>
              </a:rPr>
              <a:t>Intel Confidential</a:t>
            </a:r>
            <a:endParaRPr lang="en-US" sz="800" u="sng" dirty="0" smtClean="0">
              <a:solidFill>
                <a:srgbClr val="0071C5">
                  <a:lumMod val="40000"/>
                  <a:lumOff val="60000"/>
                </a:srgbClr>
              </a:solidFill>
            </a:endParaRPr>
          </a:p>
        </p:txBody>
      </p:sp>
      <p:sp>
        <p:nvSpPr>
          <p:cNvPr id="14" name="Rectangle 13"/>
          <p:cNvSpPr/>
          <p:nvPr userDrawn="1"/>
        </p:nvSpPr>
        <p:spPr>
          <a:xfrm>
            <a:off x="4850482" y="6601066"/>
            <a:ext cx="2491067" cy="138499"/>
          </a:xfrm>
          <a:prstGeom prst="rect">
            <a:avLst/>
          </a:prstGeom>
        </p:spPr>
        <p:txBody>
          <a:bodyPr wrap="none" lIns="0" tIns="0" rIns="0" bIns="0">
            <a:spAutoFit/>
          </a:bodyPr>
          <a:lstStyle/>
          <a:p>
            <a:pPr algn="ctr" rtl="0"/>
            <a:r>
              <a:rPr lang="en-US" sz="900" b="0" i="0" u="none" strike="noStrike" kern="1200" baseline="0" dirty="0" smtClean="0">
                <a:solidFill>
                  <a:schemeClr val="bg1"/>
                </a:solidFill>
                <a:latin typeface="+mn-lt"/>
                <a:ea typeface="+mn-ea"/>
                <a:cs typeface="Intel Clear"/>
              </a:rPr>
              <a:t>Network Platforms Group – Networking Division</a:t>
            </a:r>
          </a:p>
        </p:txBody>
      </p:sp>
    </p:spTree>
    <p:extLst>
      <p:ext uri="{BB962C8B-B14F-4D97-AF65-F5344CB8AC3E}">
        <p14:creationId xmlns:p14="http://schemas.microsoft.com/office/powerpoint/2010/main" val="25033916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5" r:id="rId3"/>
    <p:sldLayoutId id="2147483697" r:id="rId4"/>
    <p:sldLayoutId id="2147483699" r:id="rId5"/>
    <p:sldLayoutId id="2147483701" r:id="rId6"/>
    <p:sldLayoutId id="2147483703" r:id="rId7"/>
    <p:sldLayoutId id="2147483705" r:id="rId8"/>
    <p:sldLayoutId id="2147483707" r:id="rId9"/>
    <p:sldLayoutId id="2147483708" r:id="rId10"/>
    <p:sldLayoutId id="2147483709" r:id="rId11"/>
    <p:sldLayoutId id="2147483710" r:id="rId12"/>
    <p:sldLayoutId id="2147483713" r:id="rId13"/>
    <p:sldLayoutId id="2147483715" r:id="rId14"/>
    <p:sldLayoutId id="214748376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1219158" rtl="0" eaLnBrk="1" latinLnBrk="0" hangingPunct="1">
        <a:spcBef>
          <a:spcPct val="0"/>
        </a:spcBef>
        <a:buNone/>
        <a:defRPr sz="3733" b="1" kern="1200">
          <a:solidFill>
            <a:schemeClr val="accent1"/>
          </a:solidFill>
          <a:latin typeface="+mn-lt"/>
          <a:ea typeface="+mj-ea"/>
          <a:cs typeface="+mj-cs"/>
        </a:defRPr>
      </a:lvl1pPr>
    </p:titleStyle>
    <p:bodyStyle>
      <a:lvl1pPr marL="0" indent="0" algn="l" defTabSz="1219158" rtl="0" eaLnBrk="1" latinLnBrk="0" hangingPunct="1">
        <a:spcBef>
          <a:spcPts val="800"/>
        </a:spcBef>
        <a:buClr>
          <a:schemeClr val="tx1"/>
        </a:buClr>
        <a:buFont typeface="Arial" panose="020B0604020202020204" pitchFamily="34" charset="0"/>
        <a:buNone/>
        <a:defRPr sz="2133" kern="1200">
          <a:solidFill>
            <a:schemeClr val="tx1"/>
          </a:solidFill>
          <a:latin typeface="+mn-lt"/>
          <a:ea typeface="+mn-ea"/>
          <a:cs typeface="+mn-cs"/>
        </a:defRPr>
      </a:lvl1pPr>
      <a:lvl2pPr marL="228592" indent="-228592" algn="l" defTabSz="1219158" rtl="0" eaLnBrk="1" latinLnBrk="0" hangingPunct="1">
        <a:spcBef>
          <a:spcPts val="800"/>
        </a:spcBef>
        <a:buClr>
          <a:schemeClr val="tx1"/>
        </a:buClr>
        <a:buFont typeface="Arial" panose="020B0604020202020204" pitchFamily="34" charset="0"/>
        <a:buChar char="•"/>
        <a:defRPr sz="2133" kern="1200">
          <a:solidFill>
            <a:schemeClr val="tx1"/>
          </a:solidFill>
          <a:latin typeface="+mn-lt"/>
          <a:ea typeface="+mn-ea"/>
          <a:cs typeface="+mn-cs"/>
        </a:defRPr>
      </a:lvl2pPr>
      <a:lvl3pPr marL="463534" indent="-228592" algn="l" defTabSz="1219158" rtl="0" eaLnBrk="1" latinLnBrk="0" hangingPunct="1">
        <a:spcBef>
          <a:spcPts val="800"/>
        </a:spcBef>
        <a:buClr>
          <a:schemeClr val="tx1"/>
        </a:buClr>
        <a:buFont typeface="Arial" panose="020B0604020202020204" pitchFamily="34" charset="0"/>
        <a:buChar char="•"/>
        <a:defRPr sz="2133" kern="1200">
          <a:solidFill>
            <a:schemeClr val="tx1"/>
          </a:solidFill>
          <a:latin typeface="+mn-lt"/>
          <a:ea typeface="+mn-ea"/>
          <a:cs typeface="+mn-cs"/>
        </a:defRPr>
      </a:lvl3pPr>
      <a:lvl4pPr marL="681543" indent="-228592" algn="l" defTabSz="1219158" rtl="0" eaLnBrk="1" latinLnBrk="0" hangingPunct="1">
        <a:spcBef>
          <a:spcPts val="800"/>
        </a:spcBef>
        <a:buClr>
          <a:schemeClr val="tx1"/>
        </a:buClr>
        <a:buFont typeface="Arial" pitchFamily="34" charset="0"/>
        <a:buChar char="•"/>
        <a:defRPr sz="2133" kern="1200">
          <a:solidFill>
            <a:schemeClr val="tx1"/>
          </a:solidFill>
          <a:latin typeface="+mn-lt"/>
          <a:ea typeface="+mn-ea"/>
          <a:cs typeface="+mn-cs"/>
        </a:defRPr>
      </a:lvl4pPr>
      <a:lvl5pPr marL="918601" indent="-224358" algn="l" defTabSz="1219158" rtl="0" eaLnBrk="1" latinLnBrk="0" hangingPunct="1">
        <a:spcBef>
          <a:spcPts val="800"/>
        </a:spcBef>
        <a:buClr>
          <a:schemeClr val="tx1"/>
        </a:buClr>
        <a:buFont typeface="Arial" panose="020B0604020202020204" pitchFamily="34" charset="0"/>
        <a:buChar char="•"/>
        <a:defRPr sz="2133" kern="1200">
          <a:solidFill>
            <a:schemeClr val="tx1"/>
          </a:solidFill>
          <a:latin typeface="+mn-lt"/>
          <a:ea typeface="+mn-ea"/>
          <a:cs typeface="+mn-cs"/>
        </a:defRPr>
      </a:lvl5pPr>
      <a:lvl6pPr marL="3352683" indent="-304788" algn="l" defTabSz="121915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61" indent="-304788" algn="l" defTabSz="121915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40" indent="-304788" algn="l" defTabSz="121915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18" indent="-304788" algn="l" defTabSz="121915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58" rtl="0" eaLnBrk="1" latinLnBrk="0" hangingPunct="1">
        <a:defRPr sz="2400" kern="1200">
          <a:solidFill>
            <a:schemeClr val="tx1"/>
          </a:solidFill>
          <a:latin typeface="+mn-lt"/>
          <a:ea typeface="+mn-ea"/>
          <a:cs typeface="+mn-cs"/>
        </a:defRPr>
      </a:lvl1pPr>
      <a:lvl2pPr marL="609579" algn="l" defTabSz="1219158" rtl="0" eaLnBrk="1" latinLnBrk="0" hangingPunct="1">
        <a:defRPr sz="2400" kern="1200">
          <a:solidFill>
            <a:schemeClr val="tx1"/>
          </a:solidFill>
          <a:latin typeface="+mn-lt"/>
          <a:ea typeface="+mn-ea"/>
          <a:cs typeface="+mn-cs"/>
        </a:defRPr>
      </a:lvl2pPr>
      <a:lvl3pPr marL="1219158" algn="l" defTabSz="1219158" rtl="0" eaLnBrk="1" latinLnBrk="0" hangingPunct="1">
        <a:defRPr sz="2400" kern="1200">
          <a:solidFill>
            <a:schemeClr val="tx1"/>
          </a:solidFill>
          <a:latin typeface="+mn-lt"/>
          <a:ea typeface="+mn-ea"/>
          <a:cs typeface="+mn-cs"/>
        </a:defRPr>
      </a:lvl3pPr>
      <a:lvl4pPr marL="1828737" algn="l" defTabSz="1219158" rtl="0" eaLnBrk="1" latinLnBrk="0" hangingPunct="1">
        <a:defRPr sz="2400" kern="1200">
          <a:solidFill>
            <a:schemeClr val="tx1"/>
          </a:solidFill>
          <a:latin typeface="+mn-lt"/>
          <a:ea typeface="+mn-ea"/>
          <a:cs typeface="+mn-cs"/>
        </a:defRPr>
      </a:lvl4pPr>
      <a:lvl5pPr marL="2438315" algn="l" defTabSz="1219158" rtl="0" eaLnBrk="1" latinLnBrk="0" hangingPunct="1">
        <a:defRPr sz="2400" kern="1200">
          <a:solidFill>
            <a:schemeClr val="tx1"/>
          </a:solidFill>
          <a:latin typeface="+mn-lt"/>
          <a:ea typeface="+mn-ea"/>
          <a:cs typeface="+mn-cs"/>
        </a:defRPr>
      </a:lvl5pPr>
      <a:lvl6pPr marL="3047894" algn="l" defTabSz="1219158" rtl="0" eaLnBrk="1" latinLnBrk="0" hangingPunct="1">
        <a:defRPr sz="2400" kern="1200">
          <a:solidFill>
            <a:schemeClr val="tx1"/>
          </a:solidFill>
          <a:latin typeface="+mn-lt"/>
          <a:ea typeface="+mn-ea"/>
          <a:cs typeface="+mn-cs"/>
        </a:defRPr>
      </a:lvl6pPr>
      <a:lvl7pPr marL="3657473" algn="l" defTabSz="1219158" rtl="0" eaLnBrk="1" latinLnBrk="0" hangingPunct="1">
        <a:defRPr sz="2400" kern="1200">
          <a:solidFill>
            <a:schemeClr val="tx1"/>
          </a:solidFill>
          <a:latin typeface="+mn-lt"/>
          <a:ea typeface="+mn-ea"/>
          <a:cs typeface="+mn-cs"/>
        </a:defRPr>
      </a:lvl7pPr>
      <a:lvl8pPr marL="4267051" algn="l" defTabSz="1219158" rtl="0" eaLnBrk="1" latinLnBrk="0" hangingPunct="1">
        <a:defRPr sz="2400" kern="1200">
          <a:solidFill>
            <a:schemeClr val="tx1"/>
          </a:solidFill>
          <a:latin typeface="+mn-lt"/>
          <a:ea typeface="+mn-ea"/>
          <a:cs typeface="+mn-cs"/>
        </a:defRPr>
      </a:lvl8pPr>
      <a:lvl9pPr marL="4876629" algn="l" defTabSz="1219158"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116" y="6345936"/>
            <a:ext cx="12192000" cy="512064"/>
          </a:xfrm>
          <a:prstGeom prst="rect">
            <a:avLst/>
          </a:prstGeom>
          <a:gradFill flip="none" rotWithShape="1">
            <a:gsLst>
              <a:gs pos="0">
                <a:schemeClr val="tx2"/>
              </a:gs>
              <a:gs pos="5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pic>
        <p:nvPicPr>
          <p:cNvPr id="11" name="Picture 2" descr="\\.psf\Home\Desktop\Intel.png"/>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10986554" y="6440786"/>
            <a:ext cx="485781" cy="3201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11624735" y="6432680"/>
            <a:ext cx="3175" cy="316992"/>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607484" y="413507"/>
            <a:ext cx="10972800" cy="1158240"/>
          </a:xfrm>
          <a:prstGeom prst="rect">
            <a:avLst/>
          </a:prstGeom>
        </p:spPr>
        <p:txBody>
          <a:bodyPr vert="horz" lIns="0" tIns="0" rIns="0" bIns="0" rtlCol="0" anchor="t" anchorCtr="0">
            <a:noAutofit/>
          </a:bodyPr>
          <a:lstStyle/>
          <a:p>
            <a:r>
              <a:rPr lang="en-US" dirty="0" smtClean="0"/>
              <a:t>28pt Intel Clear Headline</a:t>
            </a:r>
            <a:endParaRPr lang="en-US" dirty="0"/>
          </a:p>
        </p:txBody>
      </p:sp>
      <p:sp>
        <p:nvSpPr>
          <p:cNvPr id="3" name="Text Placeholder 2"/>
          <p:cNvSpPr>
            <a:spLocks noGrp="1"/>
          </p:cNvSpPr>
          <p:nvPr>
            <p:ph type="body" idx="1"/>
          </p:nvPr>
        </p:nvSpPr>
        <p:spPr>
          <a:xfrm>
            <a:off x="607484" y="1604434"/>
            <a:ext cx="10970683" cy="4567767"/>
          </a:xfrm>
          <a:prstGeom prst="rect">
            <a:avLst/>
          </a:prstGeom>
        </p:spPr>
        <p:txBody>
          <a:bodyPr vert="horz" lIns="0" tIns="0" rIns="0" bIns="0" rtlCol="0">
            <a:noAutofit/>
          </a:bodyPr>
          <a:lstStyle/>
          <a:p>
            <a:pPr lvl="0"/>
            <a:r>
              <a:rPr lang="en-US" dirty="0" smtClean="0"/>
              <a:t>18pt Intel Clear body text</a:t>
            </a:r>
          </a:p>
          <a:p>
            <a:pPr lvl="1"/>
            <a:r>
              <a:rPr lang="en-US" dirty="0" smtClean="0"/>
              <a:t>16pt Intel Clear bullet one</a:t>
            </a:r>
          </a:p>
          <a:p>
            <a:pPr lvl="2"/>
            <a:r>
              <a:rPr lang="en-US" dirty="0" smtClean="0"/>
              <a:t>16pt Intel Clear sub-bullet</a:t>
            </a:r>
          </a:p>
          <a:p>
            <a:pPr lvl="3"/>
            <a:r>
              <a:rPr lang="en-US" dirty="0" err="1" smtClean="0"/>
              <a:t>14pt</a:t>
            </a:r>
            <a:r>
              <a:rPr lang="en-US" dirty="0" smtClean="0"/>
              <a:t> Intel Clear fourth level</a:t>
            </a:r>
          </a:p>
          <a:p>
            <a:pPr lvl="4"/>
            <a:r>
              <a:rPr lang="en-US" dirty="0" err="1" smtClean="0"/>
              <a:t>14pt</a:t>
            </a:r>
            <a:r>
              <a:rPr lang="en-US" dirty="0" smtClean="0"/>
              <a:t> Intel Clear fifth level</a:t>
            </a:r>
            <a:endParaRPr lang="en-US" dirty="0"/>
          </a:p>
        </p:txBody>
      </p:sp>
      <p:sp>
        <p:nvSpPr>
          <p:cNvPr id="6" name="Slide Number Placeholder 5"/>
          <p:cNvSpPr>
            <a:spLocks noGrp="1"/>
          </p:cNvSpPr>
          <p:nvPr>
            <p:ph type="sldNum" sz="quarter" idx="4"/>
          </p:nvPr>
        </p:nvSpPr>
        <p:spPr>
          <a:xfrm>
            <a:off x="9163136" y="6432516"/>
            <a:ext cx="2844800" cy="365125"/>
          </a:xfrm>
          <a:prstGeom prst="rect">
            <a:avLst/>
          </a:prstGeom>
        </p:spPr>
        <p:txBody>
          <a:bodyPr vert="horz" lIns="0" tIns="0" rIns="0" bIns="0" rtlCol="0" anchor="ctr"/>
          <a:lstStyle>
            <a:lvl1pPr algn="r">
              <a:defRPr sz="1067">
                <a:solidFill>
                  <a:schemeClr val="bg1"/>
                </a:solidFill>
                <a:latin typeface="+mn-lt"/>
                <a:cs typeface="Intel Clear"/>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13" name="Text Placeholder 4"/>
          <p:cNvSpPr txBox="1">
            <a:spLocks/>
          </p:cNvSpPr>
          <p:nvPr userDrawn="1"/>
        </p:nvSpPr>
        <p:spPr>
          <a:xfrm>
            <a:off x="4679962" y="6419240"/>
            <a:ext cx="5561844" cy="315184"/>
          </a:xfrm>
          <a:prstGeom prst="rect">
            <a:avLst/>
          </a:prstGeom>
        </p:spPr>
        <p:txBody>
          <a:bodyPr/>
          <a:lstStyle>
            <a:lvl1pPr marL="0" indent="0" algn="ctr" defTabSz="457200" rtl="0" eaLnBrk="1" latinLnBrk="0" hangingPunct="1">
              <a:spcBef>
                <a:spcPts val="1200"/>
              </a:spcBef>
              <a:spcAft>
                <a:spcPts val="0"/>
              </a:spcAft>
              <a:buFont typeface="Wingdings" panose="05000000000000000000" pitchFamily="2" charset="2"/>
              <a:buNone/>
              <a:defRPr sz="700" b="0" kern="1200">
                <a:solidFill>
                  <a:schemeClr val="bg1"/>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8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Wingdings" charset="2"/>
              <a:buChar char="§"/>
              <a:defRPr sz="18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6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spcBef>
                <a:spcPts val="0"/>
              </a:spcBef>
              <a:defRPr/>
            </a:pPr>
            <a:r>
              <a:rPr lang="en-US" sz="933" dirty="0" smtClean="0">
                <a:solidFill>
                  <a:prstClr val="white"/>
                </a:solidFill>
              </a:rPr>
              <a:t>Intel Confidential. For Disclosure under NDA Only. </a:t>
            </a:r>
          </a:p>
          <a:p>
            <a:pPr algn="l">
              <a:spcBef>
                <a:spcPts val="0"/>
              </a:spcBef>
              <a:defRPr/>
            </a:pPr>
            <a:r>
              <a:rPr lang="en-US" sz="933" dirty="0" smtClean="0">
                <a:solidFill>
                  <a:prstClr val="white"/>
                </a:solidFill>
              </a:rPr>
              <a:t>*Other names and brands may be claimed as the property of others.  </a:t>
            </a:r>
          </a:p>
          <a:p>
            <a:pPr algn="l"/>
            <a:endParaRPr lang="en-US" sz="933" dirty="0">
              <a:solidFill>
                <a:prstClr val="white"/>
              </a:solidFill>
            </a:endParaRPr>
          </a:p>
        </p:txBody>
      </p:sp>
      <p:sp>
        <p:nvSpPr>
          <p:cNvPr id="14" name="TextBox 13"/>
          <p:cNvSpPr txBox="1"/>
          <p:nvPr userDrawn="1"/>
        </p:nvSpPr>
        <p:spPr>
          <a:xfrm>
            <a:off x="364187" y="6503476"/>
            <a:ext cx="4005943" cy="297454"/>
          </a:xfrm>
          <a:prstGeom prst="rect">
            <a:avLst/>
          </a:prstGeom>
          <a:noFill/>
        </p:spPr>
        <p:txBody>
          <a:bodyPr wrap="square" rtlCol="0">
            <a:spAutoFit/>
          </a:bodyPr>
          <a:lstStyle/>
          <a:p>
            <a:r>
              <a:rPr lang="en-US" sz="1333" dirty="0" smtClean="0">
                <a:solidFill>
                  <a:prstClr val="white"/>
                </a:solidFill>
                <a:cs typeface="Neo Sans Intel"/>
              </a:rPr>
              <a:t>Product Collaboration &amp; Systems Division</a:t>
            </a:r>
          </a:p>
        </p:txBody>
      </p:sp>
    </p:spTree>
    <p:extLst>
      <p:ext uri="{BB962C8B-B14F-4D97-AF65-F5344CB8AC3E}">
        <p14:creationId xmlns:p14="http://schemas.microsoft.com/office/powerpoint/2010/main" val="246225773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Lst>
  <p:timing>
    <p:tnLst>
      <p:par>
        <p:cTn id="1" dur="indefinite" restart="never" nodeType="tmRoot"/>
      </p:par>
    </p:tnLst>
  </p:timing>
  <p:hf hdr="0" ftr="0" dt="0"/>
  <p:txStyles>
    <p:titleStyle>
      <a:lvl1pPr algn="l" defTabSz="609585" rtl="0" eaLnBrk="1" latinLnBrk="0" hangingPunct="1">
        <a:lnSpc>
          <a:spcPct val="100000"/>
        </a:lnSpc>
        <a:spcBef>
          <a:spcPct val="0"/>
        </a:spcBef>
        <a:buNone/>
        <a:defRPr sz="3733" b="0" i="0" kern="1200" spc="0" baseline="0">
          <a:solidFill>
            <a:srgbClr val="003C71"/>
          </a:solidFill>
          <a:latin typeface="Intel Clear"/>
          <a:ea typeface="Intel Clear"/>
          <a:cs typeface="Intel Clear"/>
        </a:defRPr>
      </a:lvl1pPr>
    </p:titleStyle>
    <p:bodyStyle>
      <a:lvl1pPr marL="0" indent="0" algn="l" defTabSz="609585"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133" kern="1200" baseline="0">
          <a:solidFill>
            <a:srgbClr val="003C71"/>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133" kern="1200">
          <a:solidFill>
            <a:srgbClr val="003C71"/>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1867" kern="1200">
          <a:solidFill>
            <a:srgbClr val="003C71"/>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rgbClr val="003C71"/>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371169"/>
            <a:ext cx="12192000" cy="486833"/>
          </a:xfrm>
          <a:prstGeom prst="rect">
            <a:avLst/>
          </a:prstGeom>
        </p:spPr>
      </p:pic>
      <p:sp>
        <p:nvSpPr>
          <p:cNvPr id="2" name="Title Placeholder 1"/>
          <p:cNvSpPr>
            <a:spLocks noGrp="1"/>
          </p:cNvSpPr>
          <p:nvPr>
            <p:ph type="title"/>
          </p:nvPr>
        </p:nvSpPr>
        <p:spPr>
          <a:xfrm>
            <a:off x="838200" y="0"/>
            <a:ext cx="10515600" cy="1349299"/>
          </a:xfrm>
          <a:prstGeom prst="rect">
            <a:avLst/>
          </a:prstGeom>
        </p:spPr>
        <p:txBody>
          <a:bodyPr vert="horz" lIns="68580" tIns="34290" rIns="68580" bIns="34290" rtlCol="0" anchor="b">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4"/>
            <a:ext cx="10515600" cy="4351339"/>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0" y="6441139"/>
            <a:ext cx="711200" cy="365125"/>
          </a:xfrm>
          <a:prstGeom prst="rect">
            <a:avLst/>
          </a:prstGeom>
        </p:spPr>
        <p:txBody>
          <a:bodyPr vert="horz" lIns="68580" tIns="34290" rIns="68580" bIns="34290" rtlCol="0" anchor="ctr"/>
          <a:lstStyle>
            <a:lvl1pPr algn="r">
              <a:defRPr sz="1467">
                <a:solidFill>
                  <a:schemeClr val="bg1"/>
                </a:solidFill>
              </a:defRPr>
            </a:lvl1pPr>
          </a:lstStyle>
          <a:p>
            <a:pPr defTabSz="1219170"/>
            <a:fld id="{D2D4D0CB-6904-4FE6-A7FC-22033CA8E491}" type="slidenum">
              <a:rPr lang="en-US" smtClean="0">
                <a:solidFill>
                  <a:prstClr val="white"/>
                </a:solidFill>
              </a:rPr>
              <a:pPr defTabSz="1219170"/>
              <a:t>‹#›</a:t>
            </a:fld>
            <a:endParaRPr lang="en-US">
              <a:solidFill>
                <a:prstClr val="white"/>
              </a:solidFill>
            </a:endParaRPr>
          </a:p>
        </p:txBody>
      </p:sp>
      <p:pic>
        <p:nvPicPr>
          <p:cNvPr id="9" name="Picture 8"/>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900114" y="6500813"/>
            <a:ext cx="384025" cy="245776"/>
          </a:xfrm>
          <a:prstGeom prst="rect">
            <a:avLst/>
          </a:prstGeom>
        </p:spPr>
      </p:pic>
    </p:spTree>
    <p:extLst>
      <p:ext uri="{BB962C8B-B14F-4D97-AF65-F5344CB8AC3E}">
        <p14:creationId xmlns:p14="http://schemas.microsoft.com/office/powerpoint/2010/main" val="63349929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890" r:id="rId7"/>
    <p:sldLayoutId id="2147483891" r:id="rId8"/>
  </p:sldLayoutIdLst>
  <p:hf hdr="0" dt="0"/>
  <p:txStyles>
    <p:titleStyle>
      <a:lvl1pPr algn="l" defTabSz="914377" rtl="0" eaLnBrk="1" latinLnBrk="0" hangingPunct="1">
        <a:lnSpc>
          <a:spcPct val="90000"/>
        </a:lnSpc>
        <a:spcBef>
          <a:spcPct val="0"/>
        </a:spcBef>
        <a:buNone/>
        <a:defRPr sz="5467" b="1" kern="1200">
          <a:solidFill>
            <a:schemeClr val="tx1"/>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b="0" kern="1200">
          <a:solidFill>
            <a:schemeClr val="bg2"/>
          </a:solidFill>
          <a:latin typeface="+mn-lt"/>
          <a:ea typeface="+mn-ea"/>
          <a:cs typeface="+mn-cs"/>
        </a:defRPr>
      </a:lvl1pPr>
      <a:lvl2pPr marL="177796" indent="-177796"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457189" indent="-228594" algn="l" defTabSz="914377" rtl="0" eaLnBrk="1" latinLnBrk="0" hangingPunct="1">
        <a:lnSpc>
          <a:spcPct val="90000"/>
        </a:lnSpc>
        <a:spcBef>
          <a:spcPts val="500"/>
        </a:spcBef>
        <a:buFont typeface="Arial" panose="020B0604020202020204" pitchFamily="34" charset="0"/>
        <a:buChar char="•"/>
        <a:defRPr sz="1467" kern="1200">
          <a:solidFill>
            <a:schemeClr val="tx1"/>
          </a:solidFill>
          <a:latin typeface="+mn-lt"/>
          <a:ea typeface="+mn-ea"/>
          <a:cs typeface="+mn-cs"/>
        </a:defRPr>
      </a:lvl3pPr>
      <a:lvl4pPr marL="742932"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1028674"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486835" y="381005"/>
            <a:ext cx="11214101" cy="1323975"/>
          </a:xfrm>
          <a:prstGeom prst="rect">
            <a:avLst/>
          </a:prstGeom>
          <a:noFill/>
          <a:ln w="9525">
            <a:noFill/>
            <a:miter lim="800000"/>
            <a:headEnd/>
            <a:tailEnd/>
          </a:ln>
          <a:effectLst/>
        </p:spPr>
        <p:txBody>
          <a:bodyPr lIns="67235" tIns="33619" rIns="67235" bIns="33619" anchor="ctr" anchorCtr="1"/>
          <a:lstStyle/>
          <a:p>
            <a:pPr defTabSz="668258">
              <a:lnSpc>
                <a:spcPct val="90000"/>
              </a:lnSpc>
              <a:spcBef>
                <a:spcPct val="0"/>
              </a:spcBef>
            </a:pPr>
            <a:endParaRPr lang="en-US" sz="2417"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488951" y="1793882"/>
            <a:ext cx="11209867" cy="4168775"/>
          </a:xfrm>
          <a:prstGeom prst="rect">
            <a:avLst/>
          </a:prstGeom>
          <a:noFill/>
          <a:ln w="9525">
            <a:noFill/>
            <a:miter lim="800000"/>
            <a:headEnd/>
            <a:tailEnd/>
          </a:ln>
          <a:effectLst/>
        </p:spPr>
        <p:txBody>
          <a:bodyPr lIns="66771" tIns="33387" rIns="66771" bIns="33387" anchorCtr="1"/>
          <a:lstStyle/>
          <a:p>
            <a:pPr marL="164728" indent="-164728" defTabSz="668258">
              <a:buFont typeface="Wingdings" pitchFamily="2" charset="2"/>
              <a:buChar char=""/>
            </a:pPr>
            <a:endParaRPr lang="en-US" sz="1751" dirty="0">
              <a:solidFill>
                <a:prstClr val="white"/>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609600" y="274639"/>
            <a:ext cx="10972800" cy="1143000"/>
          </a:xfrm>
          <a:prstGeom prst="rect">
            <a:avLst/>
          </a:prstGeom>
          <a:noFill/>
          <a:ln w="9525">
            <a:noFill/>
            <a:miter lim="800000"/>
            <a:headEnd/>
            <a:tailEnd/>
          </a:ln>
          <a:effectLst/>
        </p:spPr>
        <p:txBody>
          <a:bodyPr vert="horz" wrap="square" lIns="80186" tIns="40093" rIns="80186" bIns="40093" numCol="1" anchor="ctr" anchorCtr="0" compatLnSpc="1">
            <a:prstTxWarp prst="textNoShape">
              <a:avLst/>
            </a:prstTxWarp>
          </a:bodyPr>
          <a:lstStyle/>
          <a:p>
            <a:pPr lvl="0"/>
            <a:r>
              <a:rPr lang="en-US" dirty="0" smtClean="0"/>
              <a:t>Click to edit Master title style</a:t>
            </a:r>
          </a:p>
        </p:txBody>
      </p:sp>
      <p:sp>
        <p:nvSpPr>
          <p:cNvPr id="4116" name="Rectangle 20"/>
          <p:cNvSpPr>
            <a:spLocks noGrp="1" noChangeArrowheads="1"/>
          </p:cNvSpPr>
          <p:nvPr>
            <p:ph type="body" idx="1"/>
          </p:nvPr>
        </p:nvSpPr>
        <p:spPr bwMode="auto">
          <a:xfrm>
            <a:off x="609600" y="1600243"/>
            <a:ext cx="10972800" cy="4525964"/>
          </a:xfrm>
          <a:prstGeom prst="rect">
            <a:avLst/>
          </a:prstGeom>
          <a:noFill/>
          <a:ln w="9525">
            <a:noFill/>
            <a:miter lim="800000"/>
            <a:headEnd/>
            <a:tailEnd/>
          </a:ln>
          <a:effectLst/>
        </p:spPr>
        <p:txBody>
          <a:bodyPr vert="horz" wrap="square" lIns="80186" tIns="40093" rIns="80186" bIns="40093"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313387" y="6218836"/>
            <a:ext cx="770861" cy="583605"/>
          </a:xfrm>
          <a:prstGeom prst="rect">
            <a:avLst/>
          </a:prstGeom>
        </p:spPr>
      </p:pic>
      <p:sp>
        <p:nvSpPr>
          <p:cNvPr id="9" name="TextBox 8"/>
          <p:cNvSpPr txBox="1"/>
          <p:nvPr userDrawn="1"/>
        </p:nvSpPr>
        <p:spPr>
          <a:xfrm>
            <a:off x="9209785" y="6442313"/>
            <a:ext cx="1200650" cy="243785"/>
          </a:xfrm>
          <a:prstGeom prst="rect">
            <a:avLst/>
          </a:prstGeom>
          <a:noFill/>
        </p:spPr>
        <p:txBody>
          <a:bodyPr wrap="none" lIns="76200" tIns="38100" rIns="76200" bIns="38100" rtlCol="0">
            <a:spAutoFit/>
          </a:bodyPr>
          <a:lstStyle/>
          <a:p>
            <a:pPr defTabSz="668258"/>
            <a:r>
              <a:rPr lang="en-US" sz="1084" dirty="0" smtClean="0">
                <a:solidFill>
                  <a:srgbClr val="7ED3F7"/>
                </a:solidFill>
                <a:latin typeface="Intel Clear Light"/>
              </a:rPr>
              <a:t>Intel Confidential</a:t>
            </a:r>
            <a:endParaRPr lang="en-US" sz="1084" dirty="0">
              <a:solidFill>
                <a:srgbClr val="7ED3F7"/>
              </a:solidFill>
              <a:latin typeface="Intel Clear Light"/>
            </a:endParaRPr>
          </a:p>
        </p:txBody>
      </p:sp>
    </p:spTree>
    <p:extLst>
      <p:ext uri="{BB962C8B-B14F-4D97-AF65-F5344CB8AC3E}">
        <p14:creationId xmlns:p14="http://schemas.microsoft.com/office/powerpoint/2010/main" val="2727634124"/>
      </p:ext>
    </p:extLst>
  </p:cSld>
  <p:clrMap bg1="dk2" tx1="lt1" bg2="dk1"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Lst>
  <p:transition>
    <p:fade/>
  </p:transition>
  <p:timing>
    <p:tnLst>
      <p:par>
        <p:cTn id="1" dur="indefinite" restart="never" nodeType="tmRoot"/>
      </p:par>
    </p:tnLst>
  </p:timing>
  <p:txStyles>
    <p:titleStyle>
      <a:lvl1pPr algn="ctr" rtl="0" eaLnBrk="1" fontAlgn="base" hangingPunct="1">
        <a:lnSpc>
          <a:spcPct val="90000"/>
        </a:lnSpc>
        <a:spcBef>
          <a:spcPct val="0"/>
        </a:spcBef>
        <a:spcAft>
          <a:spcPct val="0"/>
        </a:spcAft>
        <a:defRPr sz="3751">
          <a:solidFill>
            <a:schemeClr val="tx1"/>
          </a:solidFill>
          <a:effectLst/>
          <a:latin typeface="+mn-lt"/>
          <a:ea typeface="+mj-ea"/>
          <a:cs typeface="+mj-cs"/>
        </a:defRPr>
      </a:lvl1pPr>
      <a:lvl2pPr algn="ctr" rtl="0" eaLnBrk="1" fontAlgn="base" hangingPunct="1">
        <a:lnSpc>
          <a:spcPct val="90000"/>
        </a:lnSpc>
        <a:spcBef>
          <a:spcPct val="0"/>
        </a:spcBef>
        <a:spcAft>
          <a:spcPct val="0"/>
        </a:spcAft>
        <a:defRPr sz="2417">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2417">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2417">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2417">
          <a:solidFill>
            <a:schemeClr val="tx1"/>
          </a:solidFill>
          <a:effectLst>
            <a:outerShdw blurRad="38100" dist="38100" dir="2700000" algn="tl">
              <a:srgbClr val="000000"/>
            </a:outerShdw>
          </a:effectLst>
          <a:latin typeface="Neo Sans Intel Medium" pitchFamily="34" charset="0"/>
          <a:cs typeface="Arial" charset="0"/>
        </a:defRPr>
      </a:lvl5pPr>
      <a:lvl6pPr marL="334096" algn="ctr" rtl="0" eaLnBrk="1" fontAlgn="base" hangingPunct="1">
        <a:lnSpc>
          <a:spcPct val="90000"/>
        </a:lnSpc>
        <a:spcBef>
          <a:spcPct val="0"/>
        </a:spcBef>
        <a:spcAft>
          <a:spcPct val="0"/>
        </a:spcAft>
        <a:defRPr sz="2417">
          <a:solidFill>
            <a:schemeClr val="tx1"/>
          </a:solidFill>
          <a:effectLst>
            <a:outerShdw blurRad="38100" dist="38100" dir="2700000" algn="tl">
              <a:srgbClr val="000000"/>
            </a:outerShdw>
          </a:effectLst>
          <a:latin typeface="Neo Sans Intel Medium" pitchFamily="34" charset="0"/>
          <a:cs typeface="Arial" charset="0"/>
        </a:defRPr>
      </a:lvl6pPr>
      <a:lvl7pPr marL="668190" algn="ctr" rtl="0" eaLnBrk="1" fontAlgn="base" hangingPunct="1">
        <a:lnSpc>
          <a:spcPct val="90000"/>
        </a:lnSpc>
        <a:spcBef>
          <a:spcPct val="0"/>
        </a:spcBef>
        <a:spcAft>
          <a:spcPct val="0"/>
        </a:spcAft>
        <a:defRPr sz="2417">
          <a:solidFill>
            <a:schemeClr val="tx1"/>
          </a:solidFill>
          <a:effectLst>
            <a:outerShdw blurRad="38100" dist="38100" dir="2700000" algn="tl">
              <a:srgbClr val="000000"/>
            </a:outerShdw>
          </a:effectLst>
          <a:latin typeface="Neo Sans Intel Medium" pitchFamily="34" charset="0"/>
          <a:cs typeface="Arial" charset="0"/>
        </a:defRPr>
      </a:lvl7pPr>
      <a:lvl8pPr marL="1002286" algn="ctr" rtl="0" eaLnBrk="1" fontAlgn="base" hangingPunct="1">
        <a:lnSpc>
          <a:spcPct val="90000"/>
        </a:lnSpc>
        <a:spcBef>
          <a:spcPct val="0"/>
        </a:spcBef>
        <a:spcAft>
          <a:spcPct val="0"/>
        </a:spcAft>
        <a:defRPr sz="2417">
          <a:solidFill>
            <a:schemeClr val="tx1"/>
          </a:solidFill>
          <a:effectLst>
            <a:outerShdw blurRad="38100" dist="38100" dir="2700000" algn="tl">
              <a:srgbClr val="000000"/>
            </a:outerShdw>
          </a:effectLst>
          <a:latin typeface="Neo Sans Intel Medium" pitchFamily="34" charset="0"/>
          <a:cs typeface="Arial" charset="0"/>
        </a:defRPr>
      </a:lvl8pPr>
      <a:lvl9pPr marL="1336381" algn="ctr" rtl="0" eaLnBrk="1" fontAlgn="base" hangingPunct="1">
        <a:lnSpc>
          <a:spcPct val="90000"/>
        </a:lnSpc>
        <a:spcBef>
          <a:spcPct val="0"/>
        </a:spcBef>
        <a:spcAft>
          <a:spcPct val="0"/>
        </a:spcAft>
        <a:defRPr sz="2417">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64728" indent="-164728" algn="l" rtl="0" eaLnBrk="1" fontAlgn="base" hangingPunct="1">
        <a:lnSpc>
          <a:spcPct val="95000"/>
        </a:lnSpc>
        <a:spcBef>
          <a:spcPct val="30000"/>
        </a:spcBef>
        <a:spcAft>
          <a:spcPct val="0"/>
        </a:spcAft>
        <a:buClr>
          <a:schemeClr val="tx1"/>
        </a:buClr>
        <a:buFont typeface="Arial" pitchFamily="34" charset="0"/>
        <a:buChar char="•"/>
        <a:defRPr sz="3084">
          <a:solidFill>
            <a:schemeClr val="tx1"/>
          </a:solidFill>
          <a:effectLst/>
          <a:latin typeface="+mn-lt"/>
          <a:ea typeface="+mn-ea"/>
          <a:cs typeface="+mn-cs"/>
        </a:defRPr>
      </a:lvl1pPr>
      <a:lvl2pPr marL="416460" indent="-164728" algn="l" rtl="0" eaLnBrk="1" fontAlgn="base" hangingPunct="1">
        <a:lnSpc>
          <a:spcPct val="95000"/>
        </a:lnSpc>
        <a:spcBef>
          <a:spcPct val="30000"/>
        </a:spcBef>
        <a:spcAft>
          <a:spcPct val="0"/>
        </a:spcAft>
        <a:buClr>
          <a:schemeClr val="tx1"/>
        </a:buClr>
        <a:buChar char="–"/>
        <a:defRPr sz="2667">
          <a:solidFill>
            <a:schemeClr val="tx1"/>
          </a:solidFill>
          <a:effectLst/>
          <a:latin typeface="+mn-lt"/>
          <a:cs typeface="+mn-cs"/>
        </a:defRPr>
      </a:lvl2pPr>
      <a:lvl3pPr marL="668190" indent="-164728" algn="l" rtl="0" eaLnBrk="1" fontAlgn="base" hangingPunct="1">
        <a:lnSpc>
          <a:spcPct val="95000"/>
        </a:lnSpc>
        <a:spcBef>
          <a:spcPct val="30000"/>
        </a:spcBef>
        <a:spcAft>
          <a:spcPct val="0"/>
        </a:spcAft>
        <a:buClr>
          <a:schemeClr val="tx1"/>
        </a:buClr>
        <a:buChar char="–"/>
        <a:defRPr sz="2417">
          <a:solidFill>
            <a:schemeClr val="tx1"/>
          </a:solidFill>
          <a:effectLst/>
          <a:latin typeface="+mn-lt"/>
          <a:cs typeface="+mn-cs"/>
        </a:defRPr>
      </a:lvl3pPr>
      <a:lvl4pPr marL="1010407" indent="-175169" algn="l" rtl="0" eaLnBrk="1" fontAlgn="base" hangingPunct="1">
        <a:spcBef>
          <a:spcPct val="20000"/>
        </a:spcBef>
        <a:spcAft>
          <a:spcPct val="0"/>
        </a:spcAft>
        <a:buChar char="–"/>
        <a:defRPr sz="1500">
          <a:solidFill>
            <a:schemeClr val="tx1"/>
          </a:solidFill>
          <a:effectLst>
            <a:outerShdw blurRad="38100" dist="38100" dir="2700000" algn="tl">
              <a:srgbClr val="000000"/>
            </a:outerShdw>
          </a:effectLst>
          <a:latin typeface="Arial" charset="0"/>
          <a:cs typeface="+mn-cs"/>
        </a:defRPr>
      </a:lvl4pPr>
      <a:lvl5pPr marL="1262138" indent="-168209" algn="l" rtl="0" eaLnBrk="1" fontAlgn="base" hangingPunct="1">
        <a:spcBef>
          <a:spcPct val="20000"/>
        </a:spcBef>
        <a:spcAft>
          <a:spcPct val="0"/>
        </a:spcAft>
        <a:buChar char="•"/>
        <a:defRPr sz="1500">
          <a:solidFill>
            <a:schemeClr val="tx1"/>
          </a:solidFill>
          <a:effectLst>
            <a:outerShdw blurRad="38100" dist="38100" dir="2700000" algn="tl">
              <a:srgbClr val="000000"/>
            </a:outerShdw>
          </a:effectLst>
          <a:latin typeface="Arial" charset="0"/>
          <a:cs typeface="+mn-cs"/>
        </a:defRPr>
      </a:lvl5pPr>
      <a:lvl6pPr marL="1596233" indent="-168209" algn="l" rtl="0" eaLnBrk="1" fontAlgn="base" hangingPunct="1">
        <a:spcBef>
          <a:spcPct val="20000"/>
        </a:spcBef>
        <a:spcAft>
          <a:spcPct val="0"/>
        </a:spcAft>
        <a:buChar char="•"/>
        <a:defRPr sz="1500">
          <a:solidFill>
            <a:schemeClr val="tx1"/>
          </a:solidFill>
          <a:effectLst>
            <a:outerShdw blurRad="38100" dist="38100" dir="2700000" algn="tl">
              <a:srgbClr val="000000"/>
            </a:outerShdw>
          </a:effectLst>
          <a:latin typeface="Arial" charset="0"/>
          <a:cs typeface="+mn-cs"/>
        </a:defRPr>
      </a:lvl6pPr>
      <a:lvl7pPr marL="1930329" indent="-168209" algn="l" rtl="0" eaLnBrk="1" fontAlgn="base" hangingPunct="1">
        <a:spcBef>
          <a:spcPct val="20000"/>
        </a:spcBef>
        <a:spcAft>
          <a:spcPct val="0"/>
        </a:spcAft>
        <a:buChar char="•"/>
        <a:defRPr sz="1500">
          <a:solidFill>
            <a:schemeClr val="tx1"/>
          </a:solidFill>
          <a:effectLst>
            <a:outerShdw blurRad="38100" dist="38100" dir="2700000" algn="tl">
              <a:srgbClr val="000000"/>
            </a:outerShdw>
          </a:effectLst>
          <a:latin typeface="Arial" charset="0"/>
          <a:cs typeface="+mn-cs"/>
        </a:defRPr>
      </a:lvl7pPr>
      <a:lvl8pPr marL="2264423" indent="-168209" algn="l" rtl="0" eaLnBrk="1" fontAlgn="base" hangingPunct="1">
        <a:spcBef>
          <a:spcPct val="20000"/>
        </a:spcBef>
        <a:spcAft>
          <a:spcPct val="0"/>
        </a:spcAft>
        <a:buChar char="•"/>
        <a:defRPr sz="1500">
          <a:solidFill>
            <a:schemeClr val="tx1"/>
          </a:solidFill>
          <a:effectLst>
            <a:outerShdw blurRad="38100" dist="38100" dir="2700000" algn="tl">
              <a:srgbClr val="000000"/>
            </a:outerShdw>
          </a:effectLst>
          <a:latin typeface="Arial" charset="0"/>
          <a:cs typeface="+mn-cs"/>
        </a:defRPr>
      </a:lvl8pPr>
      <a:lvl9pPr marL="2598518" indent="-168209" algn="l" rtl="0" eaLnBrk="1" fontAlgn="base" hangingPunct="1">
        <a:spcBef>
          <a:spcPct val="20000"/>
        </a:spcBef>
        <a:spcAft>
          <a:spcPct val="0"/>
        </a:spcAft>
        <a:buChar char="•"/>
        <a:defRPr sz="15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668190" rtl="0" eaLnBrk="1" latinLnBrk="0" hangingPunct="1">
        <a:defRPr sz="1333" kern="1200">
          <a:solidFill>
            <a:schemeClr val="tx1"/>
          </a:solidFill>
          <a:latin typeface="+mn-lt"/>
          <a:ea typeface="+mn-ea"/>
          <a:cs typeface="+mn-cs"/>
        </a:defRPr>
      </a:lvl1pPr>
      <a:lvl2pPr marL="334096" algn="l" defTabSz="668190" rtl="0" eaLnBrk="1" latinLnBrk="0" hangingPunct="1">
        <a:defRPr sz="1333" kern="1200">
          <a:solidFill>
            <a:schemeClr val="tx1"/>
          </a:solidFill>
          <a:latin typeface="+mn-lt"/>
          <a:ea typeface="+mn-ea"/>
          <a:cs typeface="+mn-cs"/>
        </a:defRPr>
      </a:lvl2pPr>
      <a:lvl3pPr marL="668190" algn="l" defTabSz="668190" rtl="0" eaLnBrk="1" latinLnBrk="0" hangingPunct="1">
        <a:defRPr sz="1333" kern="1200">
          <a:solidFill>
            <a:schemeClr val="tx1"/>
          </a:solidFill>
          <a:latin typeface="+mn-lt"/>
          <a:ea typeface="+mn-ea"/>
          <a:cs typeface="+mn-cs"/>
        </a:defRPr>
      </a:lvl3pPr>
      <a:lvl4pPr marL="1002286" algn="l" defTabSz="668190" rtl="0" eaLnBrk="1" latinLnBrk="0" hangingPunct="1">
        <a:defRPr sz="1333" kern="1200">
          <a:solidFill>
            <a:schemeClr val="tx1"/>
          </a:solidFill>
          <a:latin typeface="+mn-lt"/>
          <a:ea typeface="+mn-ea"/>
          <a:cs typeface="+mn-cs"/>
        </a:defRPr>
      </a:lvl4pPr>
      <a:lvl5pPr marL="1336381" algn="l" defTabSz="668190" rtl="0" eaLnBrk="1" latinLnBrk="0" hangingPunct="1">
        <a:defRPr sz="1333" kern="1200">
          <a:solidFill>
            <a:schemeClr val="tx1"/>
          </a:solidFill>
          <a:latin typeface="+mn-lt"/>
          <a:ea typeface="+mn-ea"/>
          <a:cs typeface="+mn-cs"/>
        </a:defRPr>
      </a:lvl5pPr>
      <a:lvl6pPr marL="1670477" algn="l" defTabSz="668190" rtl="0" eaLnBrk="1" latinLnBrk="0" hangingPunct="1">
        <a:defRPr sz="1333" kern="1200">
          <a:solidFill>
            <a:schemeClr val="tx1"/>
          </a:solidFill>
          <a:latin typeface="+mn-lt"/>
          <a:ea typeface="+mn-ea"/>
          <a:cs typeface="+mn-cs"/>
        </a:defRPr>
      </a:lvl6pPr>
      <a:lvl7pPr marL="2004571" algn="l" defTabSz="668190" rtl="0" eaLnBrk="1" latinLnBrk="0" hangingPunct="1">
        <a:defRPr sz="1333" kern="1200">
          <a:solidFill>
            <a:schemeClr val="tx1"/>
          </a:solidFill>
          <a:latin typeface="+mn-lt"/>
          <a:ea typeface="+mn-ea"/>
          <a:cs typeface="+mn-cs"/>
        </a:defRPr>
      </a:lvl7pPr>
      <a:lvl8pPr marL="2338667" algn="l" defTabSz="668190" rtl="0" eaLnBrk="1" latinLnBrk="0" hangingPunct="1">
        <a:defRPr sz="1333" kern="1200">
          <a:solidFill>
            <a:schemeClr val="tx1"/>
          </a:solidFill>
          <a:latin typeface="+mn-lt"/>
          <a:ea typeface="+mn-ea"/>
          <a:cs typeface="+mn-cs"/>
        </a:defRPr>
      </a:lvl8pPr>
      <a:lvl9pPr marL="2672761" algn="l" defTabSz="668190" rtl="0" eaLnBrk="1" latinLnBrk="0" hangingPunct="1">
        <a:defRPr sz="13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486834" y="381000"/>
            <a:ext cx="11214365" cy="1324240"/>
          </a:xfrm>
          <a:prstGeom prst="rect">
            <a:avLst/>
          </a:prstGeom>
          <a:noFill/>
          <a:ln w="9525">
            <a:noFill/>
            <a:miter lim="800000"/>
            <a:headEnd/>
            <a:tailEnd/>
          </a:ln>
          <a:effectLst/>
        </p:spPr>
        <p:txBody>
          <a:bodyPr lIns="67229" tIns="33615" rIns="67229" bIns="33615" anchor="ctr" anchorCtr="1"/>
          <a:lstStyle/>
          <a:p>
            <a:pPr defTabSz="668205">
              <a:lnSpc>
                <a:spcPct val="90000"/>
              </a:lnSpc>
              <a:spcBef>
                <a:spcPct val="0"/>
              </a:spcBef>
              <a:defRPr/>
            </a:pPr>
            <a:endParaRPr lang="en-US" sz="2417" dirty="0">
              <a:solidFill>
                <a:prstClr val="white"/>
              </a:solidFill>
              <a:effectLst>
                <a:outerShdw blurRad="38100" dist="38100" dir="2700000" algn="tl">
                  <a:srgbClr val="000000"/>
                </a:outerShdw>
              </a:effectLst>
              <a:latin typeface="Neo Sans Intel Medium" pitchFamily="34" charset="0"/>
              <a:ea typeface="MS PGothic" pitchFamily="34" charset="-128"/>
            </a:endParaRPr>
          </a:p>
        </p:txBody>
      </p:sp>
      <p:sp>
        <p:nvSpPr>
          <p:cNvPr id="4100" name="Rectangle 19"/>
          <p:cNvSpPr>
            <a:spLocks noGrp="1" noChangeArrowheads="1"/>
          </p:cNvSpPr>
          <p:nvPr>
            <p:ph type="title"/>
          </p:nvPr>
        </p:nvSpPr>
        <p:spPr bwMode="auto">
          <a:xfrm>
            <a:off x="609870" y="275167"/>
            <a:ext cx="109722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179" tIns="40090" rIns="80179" bIns="40090" numCol="1" anchor="ctr" anchorCtr="0" compatLnSpc="1">
            <a:prstTxWarp prst="textNoShape">
              <a:avLst/>
            </a:prstTxWarp>
          </a:bodyPr>
          <a:lstStyle/>
          <a:p>
            <a:pPr lvl="0"/>
            <a:r>
              <a:rPr lang="en-US" altLang="en-US" smtClean="0"/>
              <a:t>Click to edit Master title style</a:t>
            </a:r>
          </a:p>
        </p:txBody>
      </p:sp>
      <p:sp>
        <p:nvSpPr>
          <p:cNvPr id="4101" name="Rectangle 20"/>
          <p:cNvSpPr>
            <a:spLocks noGrp="1" noChangeArrowheads="1"/>
          </p:cNvSpPr>
          <p:nvPr>
            <p:ph type="body" idx="1"/>
          </p:nvPr>
        </p:nvSpPr>
        <p:spPr bwMode="auto">
          <a:xfrm>
            <a:off x="609870" y="1600729"/>
            <a:ext cx="10972271" cy="452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p:txBody>
      </p:sp>
      <p:sp>
        <p:nvSpPr>
          <p:cNvPr id="2" name="Slide Number Placeholder 1"/>
          <p:cNvSpPr>
            <a:spLocks noGrp="1"/>
          </p:cNvSpPr>
          <p:nvPr>
            <p:ph type="sldNum" sz="quarter" idx="4"/>
          </p:nvPr>
        </p:nvSpPr>
        <p:spPr>
          <a:xfrm>
            <a:off x="11698557" y="6404430"/>
            <a:ext cx="272143" cy="281025"/>
          </a:xfrm>
          <a:prstGeom prst="rect">
            <a:avLst/>
          </a:prstGeom>
        </p:spPr>
        <p:txBody>
          <a:bodyPr vert="horz" lIns="0" tIns="0" rIns="0" bIns="0" rtlCol="0" anchor="ctr"/>
          <a:lstStyle>
            <a:lvl1pPr algn="ctr">
              <a:defRPr sz="1084">
                <a:solidFill>
                  <a:schemeClr val="tx1">
                    <a:tint val="75000"/>
                  </a:schemeClr>
                </a:solidFill>
                <a:latin typeface="+mn-lt"/>
              </a:defRPr>
            </a:lvl1pPr>
          </a:lstStyle>
          <a:p>
            <a:pPr defTabSz="668003" fontAlgn="base">
              <a:spcBef>
                <a:spcPct val="0"/>
              </a:spcBef>
              <a:spcAft>
                <a:spcPct val="0"/>
              </a:spcAft>
            </a:pPr>
            <a:fld id="{1BD226B5-C295-44CE-85C8-BC6C0B5538B6}" type="slidenum">
              <a:rPr lang="en-US" smtClean="0">
                <a:solidFill>
                  <a:prstClr val="white">
                    <a:tint val="75000"/>
                  </a:prstClr>
                </a:solidFill>
                <a:ea typeface="MS PGothic" pitchFamily="34" charset="-128"/>
              </a:rPr>
              <a:pPr defTabSz="668003" fontAlgn="base">
                <a:spcBef>
                  <a:spcPct val="0"/>
                </a:spcBef>
                <a:spcAft>
                  <a:spcPct val="0"/>
                </a:spcAft>
              </a:pPr>
              <a:t>‹#›</a:t>
            </a:fld>
            <a:endParaRPr lang="en-US">
              <a:solidFill>
                <a:prstClr val="white">
                  <a:tint val="75000"/>
                </a:prstClr>
              </a:solidFill>
              <a:ea typeface="MS PGothic" pitchFamily="34" charset="-128"/>
            </a:endParaRPr>
          </a:p>
        </p:txBody>
      </p:sp>
    </p:spTree>
    <p:extLst>
      <p:ext uri="{BB962C8B-B14F-4D97-AF65-F5344CB8AC3E}">
        <p14:creationId xmlns:p14="http://schemas.microsoft.com/office/powerpoint/2010/main" val="1371721678"/>
      </p:ext>
    </p:extLst>
  </p:cSld>
  <p:clrMap bg1="dk2" tx1="lt1" bg2="dk1"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Lst>
  <p:transition>
    <p:fade/>
  </p:transition>
  <p:timing>
    <p:tnLst>
      <p:par>
        <p:cTn id="1" dur="indefinite" restart="never" nodeType="tmRoot"/>
      </p:par>
    </p:tnLst>
  </p:timing>
  <p:hf sldNum="0" hdr="0" ftr="0" dt="0"/>
  <p:txStyles>
    <p:titleStyle>
      <a:lvl1pPr algn="ctr" rtl="0" eaLnBrk="0" fontAlgn="base" hangingPunct="0">
        <a:lnSpc>
          <a:spcPct val="90000"/>
        </a:lnSpc>
        <a:spcBef>
          <a:spcPct val="0"/>
        </a:spcBef>
        <a:spcAft>
          <a:spcPct val="0"/>
        </a:spcAft>
        <a:defRPr sz="4167">
          <a:solidFill>
            <a:schemeClr val="tx1"/>
          </a:solidFill>
          <a:latin typeface="+mj-lt"/>
          <a:ea typeface="MS PGothic" pitchFamily="34" charset="-128"/>
          <a:cs typeface="ＭＳ Ｐゴシック" charset="0"/>
        </a:defRPr>
      </a:lvl1pPr>
      <a:lvl2pPr algn="ctr" rtl="0" eaLnBrk="0" fontAlgn="base" hangingPunct="0">
        <a:lnSpc>
          <a:spcPct val="90000"/>
        </a:lnSpc>
        <a:spcBef>
          <a:spcPct val="0"/>
        </a:spcBef>
        <a:spcAft>
          <a:spcPct val="0"/>
        </a:spcAft>
        <a:defRPr sz="4167">
          <a:solidFill>
            <a:schemeClr val="tx1"/>
          </a:solidFill>
          <a:effectLst>
            <a:outerShdw blurRad="38100" dist="38100" dir="2700000" algn="tl">
              <a:srgbClr val="000000"/>
            </a:outerShdw>
          </a:effectLst>
          <a:latin typeface="Intel Clear Light" charset="0"/>
          <a:ea typeface="MS PGothic" pitchFamily="34" charset="-128"/>
          <a:cs typeface="ＭＳ Ｐゴシック" charset="0"/>
        </a:defRPr>
      </a:lvl2pPr>
      <a:lvl3pPr algn="ctr" rtl="0" eaLnBrk="0" fontAlgn="base" hangingPunct="0">
        <a:lnSpc>
          <a:spcPct val="90000"/>
        </a:lnSpc>
        <a:spcBef>
          <a:spcPct val="0"/>
        </a:spcBef>
        <a:spcAft>
          <a:spcPct val="0"/>
        </a:spcAft>
        <a:defRPr sz="4167">
          <a:solidFill>
            <a:schemeClr val="tx1"/>
          </a:solidFill>
          <a:effectLst>
            <a:outerShdw blurRad="38100" dist="38100" dir="2700000" algn="tl">
              <a:srgbClr val="000000"/>
            </a:outerShdw>
          </a:effectLst>
          <a:latin typeface="Intel Clear Light" charset="0"/>
          <a:ea typeface="MS PGothic" pitchFamily="34" charset="-128"/>
          <a:cs typeface="ＭＳ Ｐゴシック" charset="0"/>
        </a:defRPr>
      </a:lvl3pPr>
      <a:lvl4pPr algn="ctr" rtl="0" eaLnBrk="0" fontAlgn="base" hangingPunct="0">
        <a:lnSpc>
          <a:spcPct val="90000"/>
        </a:lnSpc>
        <a:spcBef>
          <a:spcPct val="0"/>
        </a:spcBef>
        <a:spcAft>
          <a:spcPct val="0"/>
        </a:spcAft>
        <a:defRPr sz="4167">
          <a:solidFill>
            <a:schemeClr val="tx1"/>
          </a:solidFill>
          <a:effectLst>
            <a:outerShdw blurRad="38100" dist="38100" dir="2700000" algn="tl">
              <a:srgbClr val="000000"/>
            </a:outerShdw>
          </a:effectLst>
          <a:latin typeface="Intel Clear Light" charset="0"/>
          <a:ea typeface="MS PGothic" pitchFamily="34" charset="-128"/>
          <a:cs typeface="ＭＳ Ｐゴシック" charset="0"/>
        </a:defRPr>
      </a:lvl4pPr>
      <a:lvl5pPr algn="ctr" rtl="0" eaLnBrk="0" fontAlgn="base" hangingPunct="0">
        <a:lnSpc>
          <a:spcPct val="90000"/>
        </a:lnSpc>
        <a:spcBef>
          <a:spcPct val="0"/>
        </a:spcBef>
        <a:spcAft>
          <a:spcPct val="0"/>
        </a:spcAft>
        <a:defRPr sz="4167">
          <a:solidFill>
            <a:schemeClr val="tx1"/>
          </a:solidFill>
          <a:effectLst>
            <a:outerShdw blurRad="38100" dist="38100" dir="2700000" algn="tl">
              <a:srgbClr val="000000"/>
            </a:outerShdw>
          </a:effectLst>
          <a:latin typeface="Intel Clear Light" charset="0"/>
          <a:ea typeface="MS PGothic" pitchFamily="34" charset="-128"/>
          <a:cs typeface="ＭＳ Ｐゴシック" charset="0"/>
        </a:defRPr>
      </a:lvl5pPr>
      <a:lvl6pPr marL="334069" algn="ctr" rtl="0" eaLnBrk="1" fontAlgn="base" hangingPunct="1">
        <a:lnSpc>
          <a:spcPct val="90000"/>
        </a:lnSpc>
        <a:spcBef>
          <a:spcPct val="0"/>
        </a:spcBef>
        <a:spcAft>
          <a:spcPct val="0"/>
        </a:spcAft>
        <a:defRPr sz="2417">
          <a:solidFill>
            <a:schemeClr val="tx1"/>
          </a:solidFill>
          <a:effectLst>
            <a:outerShdw blurRad="38100" dist="38100" dir="2700000" algn="tl">
              <a:srgbClr val="000000"/>
            </a:outerShdw>
          </a:effectLst>
          <a:latin typeface="Neo Sans Intel Medium" pitchFamily="34" charset="0"/>
          <a:cs typeface="Arial" charset="0"/>
        </a:defRPr>
      </a:lvl6pPr>
      <a:lvl7pPr marL="668137" algn="ctr" rtl="0" eaLnBrk="1" fontAlgn="base" hangingPunct="1">
        <a:lnSpc>
          <a:spcPct val="90000"/>
        </a:lnSpc>
        <a:spcBef>
          <a:spcPct val="0"/>
        </a:spcBef>
        <a:spcAft>
          <a:spcPct val="0"/>
        </a:spcAft>
        <a:defRPr sz="2417">
          <a:solidFill>
            <a:schemeClr val="tx1"/>
          </a:solidFill>
          <a:effectLst>
            <a:outerShdw blurRad="38100" dist="38100" dir="2700000" algn="tl">
              <a:srgbClr val="000000"/>
            </a:outerShdw>
          </a:effectLst>
          <a:latin typeface="Neo Sans Intel Medium" pitchFamily="34" charset="0"/>
          <a:cs typeface="Arial" charset="0"/>
        </a:defRPr>
      </a:lvl7pPr>
      <a:lvl8pPr marL="1002206" algn="ctr" rtl="0" eaLnBrk="1" fontAlgn="base" hangingPunct="1">
        <a:lnSpc>
          <a:spcPct val="90000"/>
        </a:lnSpc>
        <a:spcBef>
          <a:spcPct val="0"/>
        </a:spcBef>
        <a:spcAft>
          <a:spcPct val="0"/>
        </a:spcAft>
        <a:defRPr sz="2417">
          <a:solidFill>
            <a:schemeClr val="tx1"/>
          </a:solidFill>
          <a:effectLst>
            <a:outerShdw blurRad="38100" dist="38100" dir="2700000" algn="tl">
              <a:srgbClr val="000000"/>
            </a:outerShdw>
          </a:effectLst>
          <a:latin typeface="Neo Sans Intel Medium" pitchFamily="34" charset="0"/>
          <a:cs typeface="Arial" charset="0"/>
        </a:defRPr>
      </a:lvl8pPr>
      <a:lvl9pPr marL="1336275" algn="ctr" rtl="0" eaLnBrk="1" fontAlgn="base" hangingPunct="1">
        <a:lnSpc>
          <a:spcPct val="90000"/>
        </a:lnSpc>
        <a:spcBef>
          <a:spcPct val="0"/>
        </a:spcBef>
        <a:spcAft>
          <a:spcPct val="0"/>
        </a:spcAft>
        <a:defRPr sz="2417">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289711" indent="-289711" algn="l" rtl="0" eaLnBrk="0" fontAlgn="base" hangingPunct="0">
        <a:lnSpc>
          <a:spcPct val="95000"/>
        </a:lnSpc>
        <a:spcBef>
          <a:spcPct val="30000"/>
        </a:spcBef>
        <a:spcAft>
          <a:spcPct val="0"/>
        </a:spcAft>
        <a:buClr>
          <a:schemeClr val="tx1"/>
        </a:buClr>
        <a:buFont typeface="Arial" pitchFamily="34" charset="0"/>
        <a:buChar char="•"/>
        <a:defRPr sz="3084">
          <a:solidFill>
            <a:schemeClr val="tx1"/>
          </a:solidFill>
          <a:latin typeface="+mn-lt"/>
          <a:ea typeface="MS PGothic" pitchFamily="34" charset="-128"/>
          <a:cs typeface="ＭＳ Ｐゴシック" charset="0"/>
        </a:defRPr>
      </a:lvl1pPr>
      <a:lvl2pPr marL="571486" indent="-281774" algn="l" rtl="0" eaLnBrk="0" fontAlgn="base" hangingPunct="0">
        <a:lnSpc>
          <a:spcPct val="95000"/>
        </a:lnSpc>
        <a:spcBef>
          <a:spcPct val="30000"/>
        </a:spcBef>
        <a:spcAft>
          <a:spcPct val="0"/>
        </a:spcAft>
        <a:buClr>
          <a:schemeClr val="tx1"/>
        </a:buClr>
        <a:buFont typeface="Courier New" panose="02070309020205020404" pitchFamily="49" charset="0"/>
        <a:buChar char="o"/>
        <a:defRPr sz="2667">
          <a:solidFill>
            <a:schemeClr val="tx1"/>
          </a:solidFill>
          <a:latin typeface="+mn-lt"/>
          <a:ea typeface="MS PGothic" pitchFamily="34" charset="-128"/>
          <a:cs typeface="+mn-cs"/>
        </a:defRPr>
      </a:lvl2pPr>
      <a:lvl3pPr marL="952476" indent="-281774" algn="l" rtl="0" eaLnBrk="0" fontAlgn="base" hangingPunct="0">
        <a:lnSpc>
          <a:spcPct val="95000"/>
        </a:lnSpc>
        <a:spcBef>
          <a:spcPct val="30000"/>
        </a:spcBef>
        <a:spcAft>
          <a:spcPct val="0"/>
        </a:spcAft>
        <a:buClr>
          <a:schemeClr val="tx1"/>
        </a:buClr>
        <a:buFont typeface="Courier New" panose="02070309020205020404" pitchFamily="49" charset="0"/>
        <a:buChar char="o"/>
        <a:defRPr sz="2417">
          <a:solidFill>
            <a:schemeClr val="tx1"/>
          </a:solidFill>
          <a:latin typeface="+mn-lt"/>
          <a:ea typeface="MS PGothic" pitchFamily="34" charset="-128"/>
          <a:cs typeface="+mn-cs"/>
        </a:defRPr>
      </a:lvl3pPr>
      <a:lvl4pPr marL="1009280" indent="-174606" algn="l" rtl="0" eaLnBrk="0" fontAlgn="base" hangingPunct="0">
        <a:spcBef>
          <a:spcPct val="20000"/>
        </a:spcBef>
        <a:spcAft>
          <a:spcPct val="0"/>
        </a:spcAft>
        <a:buChar char="–"/>
        <a:defRPr>
          <a:solidFill>
            <a:schemeClr val="tx1"/>
          </a:solidFill>
          <a:effectLst>
            <a:outerShdw blurRad="38100" dist="38100" dir="2700000" algn="tl">
              <a:srgbClr val="000000"/>
            </a:outerShdw>
          </a:effectLst>
          <a:latin typeface="Arial" charset="0"/>
          <a:ea typeface="MS PGothic" pitchFamily="34" charset="-128"/>
          <a:cs typeface="+mn-cs"/>
        </a:defRPr>
      </a:lvl4pPr>
      <a:lvl5pPr marL="1261930" indent="-167993" algn="l" rtl="0" eaLnBrk="0" fontAlgn="base" hangingPunct="0">
        <a:spcBef>
          <a:spcPct val="20000"/>
        </a:spcBef>
        <a:spcAft>
          <a:spcPct val="0"/>
        </a:spcAft>
        <a:buChar char="•"/>
        <a:defRPr>
          <a:solidFill>
            <a:schemeClr val="tx1"/>
          </a:solidFill>
          <a:effectLst>
            <a:outerShdw blurRad="38100" dist="38100" dir="2700000" algn="tl">
              <a:srgbClr val="000000"/>
            </a:outerShdw>
          </a:effectLst>
          <a:latin typeface="Arial" charset="0"/>
          <a:ea typeface="MS PGothic" pitchFamily="34" charset="-128"/>
          <a:cs typeface="+mn-cs"/>
        </a:defRPr>
      </a:lvl5pPr>
      <a:lvl6pPr marL="1596105" indent="-168196" algn="l" rtl="0" eaLnBrk="1" fontAlgn="base" hangingPunct="1">
        <a:spcBef>
          <a:spcPct val="20000"/>
        </a:spcBef>
        <a:spcAft>
          <a:spcPct val="0"/>
        </a:spcAft>
        <a:buChar char="•"/>
        <a:defRPr sz="1500">
          <a:solidFill>
            <a:schemeClr val="tx1"/>
          </a:solidFill>
          <a:effectLst>
            <a:outerShdw blurRad="38100" dist="38100" dir="2700000" algn="tl">
              <a:srgbClr val="000000"/>
            </a:outerShdw>
          </a:effectLst>
          <a:latin typeface="Arial" charset="0"/>
          <a:cs typeface="+mn-cs"/>
        </a:defRPr>
      </a:lvl6pPr>
      <a:lvl7pPr marL="1930176" indent="-168196" algn="l" rtl="0" eaLnBrk="1" fontAlgn="base" hangingPunct="1">
        <a:spcBef>
          <a:spcPct val="20000"/>
        </a:spcBef>
        <a:spcAft>
          <a:spcPct val="0"/>
        </a:spcAft>
        <a:buChar char="•"/>
        <a:defRPr sz="1500">
          <a:solidFill>
            <a:schemeClr val="tx1"/>
          </a:solidFill>
          <a:effectLst>
            <a:outerShdw blurRad="38100" dist="38100" dir="2700000" algn="tl">
              <a:srgbClr val="000000"/>
            </a:outerShdw>
          </a:effectLst>
          <a:latin typeface="Arial" charset="0"/>
          <a:cs typeface="+mn-cs"/>
        </a:defRPr>
      </a:lvl7pPr>
      <a:lvl8pPr marL="2264242" indent="-168196" algn="l" rtl="0" eaLnBrk="1" fontAlgn="base" hangingPunct="1">
        <a:spcBef>
          <a:spcPct val="20000"/>
        </a:spcBef>
        <a:spcAft>
          <a:spcPct val="0"/>
        </a:spcAft>
        <a:buChar char="•"/>
        <a:defRPr sz="1500">
          <a:solidFill>
            <a:schemeClr val="tx1"/>
          </a:solidFill>
          <a:effectLst>
            <a:outerShdw blurRad="38100" dist="38100" dir="2700000" algn="tl">
              <a:srgbClr val="000000"/>
            </a:outerShdw>
          </a:effectLst>
          <a:latin typeface="Arial" charset="0"/>
          <a:cs typeface="+mn-cs"/>
        </a:defRPr>
      </a:lvl8pPr>
      <a:lvl9pPr marL="2598310" indent="-168196" algn="l" rtl="0" eaLnBrk="1" fontAlgn="base" hangingPunct="1">
        <a:spcBef>
          <a:spcPct val="20000"/>
        </a:spcBef>
        <a:spcAft>
          <a:spcPct val="0"/>
        </a:spcAft>
        <a:buChar char="•"/>
        <a:defRPr sz="15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668137" rtl="0" eaLnBrk="1" latinLnBrk="0" hangingPunct="1">
        <a:defRPr sz="1333" kern="1200">
          <a:solidFill>
            <a:schemeClr val="tx1"/>
          </a:solidFill>
          <a:latin typeface="+mn-lt"/>
          <a:ea typeface="+mn-ea"/>
          <a:cs typeface="+mn-cs"/>
        </a:defRPr>
      </a:lvl1pPr>
      <a:lvl2pPr marL="334069" algn="l" defTabSz="668137" rtl="0" eaLnBrk="1" latinLnBrk="0" hangingPunct="1">
        <a:defRPr sz="1333" kern="1200">
          <a:solidFill>
            <a:schemeClr val="tx1"/>
          </a:solidFill>
          <a:latin typeface="+mn-lt"/>
          <a:ea typeface="+mn-ea"/>
          <a:cs typeface="+mn-cs"/>
        </a:defRPr>
      </a:lvl2pPr>
      <a:lvl3pPr marL="668137" algn="l" defTabSz="668137" rtl="0" eaLnBrk="1" latinLnBrk="0" hangingPunct="1">
        <a:defRPr sz="1333" kern="1200">
          <a:solidFill>
            <a:schemeClr val="tx1"/>
          </a:solidFill>
          <a:latin typeface="+mn-lt"/>
          <a:ea typeface="+mn-ea"/>
          <a:cs typeface="+mn-cs"/>
        </a:defRPr>
      </a:lvl3pPr>
      <a:lvl4pPr marL="1002206" algn="l" defTabSz="668137" rtl="0" eaLnBrk="1" latinLnBrk="0" hangingPunct="1">
        <a:defRPr sz="1333" kern="1200">
          <a:solidFill>
            <a:schemeClr val="tx1"/>
          </a:solidFill>
          <a:latin typeface="+mn-lt"/>
          <a:ea typeface="+mn-ea"/>
          <a:cs typeface="+mn-cs"/>
        </a:defRPr>
      </a:lvl4pPr>
      <a:lvl5pPr marL="1336275" algn="l" defTabSz="668137" rtl="0" eaLnBrk="1" latinLnBrk="0" hangingPunct="1">
        <a:defRPr sz="1333" kern="1200">
          <a:solidFill>
            <a:schemeClr val="tx1"/>
          </a:solidFill>
          <a:latin typeface="+mn-lt"/>
          <a:ea typeface="+mn-ea"/>
          <a:cs typeface="+mn-cs"/>
        </a:defRPr>
      </a:lvl5pPr>
      <a:lvl6pPr marL="1670344" algn="l" defTabSz="668137" rtl="0" eaLnBrk="1" latinLnBrk="0" hangingPunct="1">
        <a:defRPr sz="1333" kern="1200">
          <a:solidFill>
            <a:schemeClr val="tx1"/>
          </a:solidFill>
          <a:latin typeface="+mn-lt"/>
          <a:ea typeface="+mn-ea"/>
          <a:cs typeface="+mn-cs"/>
        </a:defRPr>
      </a:lvl6pPr>
      <a:lvl7pPr marL="2004411" algn="l" defTabSz="668137" rtl="0" eaLnBrk="1" latinLnBrk="0" hangingPunct="1">
        <a:defRPr sz="1333" kern="1200">
          <a:solidFill>
            <a:schemeClr val="tx1"/>
          </a:solidFill>
          <a:latin typeface="+mn-lt"/>
          <a:ea typeface="+mn-ea"/>
          <a:cs typeface="+mn-cs"/>
        </a:defRPr>
      </a:lvl7pPr>
      <a:lvl8pPr marL="2338479" algn="l" defTabSz="668137" rtl="0" eaLnBrk="1" latinLnBrk="0" hangingPunct="1">
        <a:defRPr sz="1333" kern="1200">
          <a:solidFill>
            <a:schemeClr val="tx1"/>
          </a:solidFill>
          <a:latin typeface="+mn-lt"/>
          <a:ea typeface="+mn-ea"/>
          <a:cs typeface="+mn-cs"/>
        </a:defRPr>
      </a:lvl8pPr>
      <a:lvl9pPr marL="2672548" algn="l" defTabSz="668137" rtl="0" eaLnBrk="1" latinLnBrk="0" hangingPunct="1">
        <a:defRPr sz="13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Freeform 11"/>
          <p:cNvSpPr/>
          <p:nvPr/>
        </p:nvSpPr>
        <p:spPr>
          <a:xfrm>
            <a:off x="2" y="6404407"/>
            <a:ext cx="12201119" cy="456141"/>
          </a:xfrm>
          <a:custGeom>
            <a:avLst/>
            <a:gdLst>
              <a:gd name="connsiteX0" fmla="*/ 9155339 w 9162317"/>
              <a:gd name="connsiteY0" fmla="*/ 0 h 460573"/>
              <a:gd name="connsiteX1" fmla="*/ 8352851 w 9162317"/>
              <a:gd name="connsiteY1" fmla="*/ 6978 h 460573"/>
              <a:gd name="connsiteX2" fmla="*/ 7829490 w 9162317"/>
              <a:gd name="connsiteY2" fmla="*/ 314027 h 460573"/>
              <a:gd name="connsiteX3" fmla="*/ 0 w 9162317"/>
              <a:gd name="connsiteY3" fmla="*/ 307048 h 460573"/>
              <a:gd name="connsiteX4" fmla="*/ 0 w 9162317"/>
              <a:gd name="connsiteY4" fmla="*/ 460573 h 460573"/>
              <a:gd name="connsiteX5" fmla="*/ 9162317 w 9162317"/>
              <a:gd name="connsiteY5" fmla="*/ 453594 h 460573"/>
              <a:gd name="connsiteX6" fmla="*/ 9155339 w 9162317"/>
              <a:gd name="connsiteY6" fmla="*/ 0 h 460573"/>
              <a:gd name="connsiteX0" fmla="*/ 9168064 w 9168064"/>
              <a:gd name="connsiteY0" fmla="*/ 2547 h 453595"/>
              <a:gd name="connsiteX1" fmla="*/ 8352851 w 9168064"/>
              <a:gd name="connsiteY1" fmla="*/ 0 h 453595"/>
              <a:gd name="connsiteX2" fmla="*/ 7829490 w 9168064"/>
              <a:gd name="connsiteY2" fmla="*/ 307049 h 453595"/>
              <a:gd name="connsiteX3" fmla="*/ 0 w 9168064"/>
              <a:gd name="connsiteY3" fmla="*/ 300070 h 453595"/>
              <a:gd name="connsiteX4" fmla="*/ 0 w 9168064"/>
              <a:gd name="connsiteY4" fmla="*/ 453595 h 453595"/>
              <a:gd name="connsiteX5" fmla="*/ 9162317 w 9168064"/>
              <a:gd name="connsiteY5" fmla="*/ 446616 h 453595"/>
              <a:gd name="connsiteX6" fmla="*/ 9168064 w 9168064"/>
              <a:gd name="connsiteY6" fmla="*/ 2547 h 453595"/>
              <a:gd name="connsiteX0" fmla="*/ 9168064 w 9168064"/>
              <a:gd name="connsiteY0" fmla="*/ 2547 h 456141"/>
              <a:gd name="connsiteX1" fmla="*/ 8352851 w 9168064"/>
              <a:gd name="connsiteY1" fmla="*/ 0 h 456141"/>
              <a:gd name="connsiteX2" fmla="*/ 7829490 w 9168064"/>
              <a:gd name="connsiteY2" fmla="*/ 307049 h 456141"/>
              <a:gd name="connsiteX3" fmla="*/ 0 w 9168064"/>
              <a:gd name="connsiteY3" fmla="*/ 300070 h 456141"/>
              <a:gd name="connsiteX4" fmla="*/ 0 w 9168064"/>
              <a:gd name="connsiteY4" fmla="*/ 453595 h 456141"/>
              <a:gd name="connsiteX5" fmla="*/ 9155954 w 9168064"/>
              <a:gd name="connsiteY5" fmla="*/ 456141 h 456141"/>
              <a:gd name="connsiteX6" fmla="*/ 9168064 w 9168064"/>
              <a:gd name="connsiteY6" fmla="*/ 2547 h 456141"/>
              <a:gd name="connsiteX0" fmla="*/ 9168064 w 9169169"/>
              <a:gd name="connsiteY0" fmla="*/ 2547 h 456141"/>
              <a:gd name="connsiteX1" fmla="*/ 8352851 w 9169169"/>
              <a:gd name="connsiteY1" fmla="*/ 0 h 456141"/>
              <a:gd name="connsiteX2" fmla="*/ 7829490 w 9169169"/>
              <a:gd name="connsiteY2" fmla="*/ 307049 h 456141"/>
              <a:gd name="connsiteX3" fmla="*/ 0 w 9169169"/>
              <a:gd name="connsiteY3" fmla="*/ 300070 h 456141"/>
              <a:gd name="connsiteX4" fmla="*/ 0 w 9169169"/>
              <a:gd name="connsiteY4" fmla="*/ 453595 h 456141"/>
              <a:gd name="connsiteX5" fmla="*/ 9168679 w 9169169"/>
              <a:gd name="connsiteY5" fmla="*/ 456141 h 456141"/>
              <a:gd name="connsiteX6" fmla="*/ 9168064 w 9169169"/>
              <a:gd name="connsiteY6" fmla="*/ 2547 h 45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9169" h="456141">
                <a:moveTo>
                  <a:pt x="9168064" y="2547"/>
                </a:moveTo>
                <a:lnTo>
                  <a:pt x="8352851" y="0"/>
                </a:lnTo>
                <a:lnTo>
                  <a:pt x="7829490" y="307049"/>
                </a:lnTo>
                <a:lnTo>
                  <a:pt x="0" y="300070"/>
                </a:lnTo>
                <a:lnTo>
                  <a:pt x="0" y="453595"/>
                </a:lnTo>
                <a:lnTo>
                  <a:pt x="9168679" y="456141"/>
                </a:lnTo>
                <a:cubicBezTo>
                  <a:pt x="9170595" y="308118"/>
                  <a:pt x="9166148" y="150570"/>
                  <a:pt x="9168064" y="2547"/>
                </a:cubicBez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1219170" fontAlgn="base">
              <a:spcBef>
                <a:spcPct val="0"/>
              </a:spcBef>
              <a:spcAft>
                <a:spcPct val="0"/>
              </a:spcAft>
            </a:pPr>
            <a:endParaRPr lang="en-US" sz="1867" dirty="0">
              <a:solidFill>
                <a:prstClr val="white"/>
              </a:solidFill>
            </a:endParaRPr>
          </a:p>
        </p:txBody>
      </p:sp>
      <p:sp>
        <p:nvSpPr>
          <p:cNvPr id="2" name="Title Placeholder 1"/>
          <p:cNvSpPr>
            <a:spLocks noGrp="1"/>
          </p:cNvSpPr>
          <p:nvPr>
            <p:ph type="title"/>
          </p:nvPr>
        </p:nvSpPr>
        <p:spPr>
          <a:xfrm>
            <a:off x="609600" y="231620"/>
            <a:ext cx="10972800" cy="988747"/>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7483" y="1700784"/>
            <a:ext cx="10889396" cy="4525963"/>
          </a:xfrm>
          <a:prstGeom prst="rect">
            <a:avLst/>
          </a:prstGeom>
        </p:spPr>
        <p:txBody>
          <a:bodyPr vert="horz" lIns="0" tIns="0" rIns="0" bIns="0" rtlCol="0">
            <a:normAutofit/>
          </a:bodyPr>
          <a:lstStyle/>
          <a:p>
            <a:pPr lvl="0"/>
            <a:r>
              <a:rPr lang="en-US" dirty="0" smtClean="0"/>
              <a:t>Click to edit Master text styles</a:t>
            </a:r>
          </a:p>
          <a:p>
            <a:pPr lvl="1"/>
            <a:r>
              <a:rPr lang="en-US" dirty="0" smtClean="0"/>
              <a:t>18pt Regular Big Bullet One</a:t>
            </a:r>
          </a:p>
          <a:p>
            <a:pPr lvl="2"/>
            <a:r>
              <a:rPr lang="en-US" dirty="0" smtClean="0"/>
              <a:t>Sub-bullet</a:t>
            </a:r>
          </a:p>
          <a:p>
            <a:pPr lvl="3"/>
            <a:r>
              <a:rPr lang="en-US" dirty="0" smtClean="0"/>
              <a:t>Fourth level</a:t>
            </a:r>
          </a:p>
          <a:p>
            <a:pPr lvl="4"/>
            <a:r>
              <a:rPr lang="en-US" dirty="0" smtClean="0"/>
              <a:t>Fifth level</a:t>
            </a:r>
            <a:endParaRPr lang="en-US" dirty="0"/>
          </a:p>
        </p:txBody>
      </p:sp>
      <p:cxnSp>
        <p:nvCxnSpPr>
          <p:cNvPr id="11" name="Straight Connector 10"/>
          <p:cNvCxnSpPr/>
          <p:nvPr/>
        </p:nvCxnSpPr>
        <p:spPr>
          <a:xfrm>
            <a:off x="11633712" y="6509754"/>
            <a:ext cx="0" cy="238125"/>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int_lookins_hrz_rgb_wht_24.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987243" y="6472527"/>
            <a:ext cx="520964" cy="324335"/>
          </a:xfrm>
          <a:prstGeom prst="rect">
            <a:avLst/>
          </a:prstGeom>
        </p:spPr>
      </p:pic>
      <p:sp>
        <p:nvSpPr>
          <p:cNvPr id="13" name="TextBox 12"/>
          <p:cNvSpPr txBox="1"/>
          <p:nvPr/>
        </p:nvSpPr>
        <p:spPr>
          <a:xfrm>
            <a:off x="245837" y="6385025"/>
            <a:ext cx="2543471" cy="318100"/>
          </a:xfrm>
          <a:prstGeom prst="rect">
            <a:avLst/>
          </a:prstGeom>
          <a:noFill/>
        </p:spPr>
        <p:txBody>
          <a:bodyPr wrap="square" lIns="91440" tIns="45720" rIns="91440" bIns="45720" rtlCol="0">
            <a:spAutoFit/>
          </a:bodyPr>
          <a:lstStyle/>
          <a:p>
            <a:pPr defTabSz="1219170" fontAlgn="base">
              <a:spcBef>
                <a:spcPct val="0"/>
              </a:spcBef>
              <a:spcAft>
                <a:spcPct val="0"/>
              </a:spcAft>
            </a:pPr>
            <a:r>
              <a:rPr lang="en-US" sz="1467" dirty="0" smtClean="0">
                <a:solidFill>
                  <a:srgbClr val="FF5100"/>
                </a:solidFill>
                <a:ea typeface="ＭＳ Ｐゴシック" pitchFamily="34" charset="-128"/>
                <a:cs typeface="Neo Sans Intel"/>
              </a:rPr>
              <a:t>INTEL CONFIDENTIAL</a:t>
            </a:r>
          </a:p>
        </p:txBody>
      </p:sp>
      <p:sp>
        <p:nvSpPr>
          <p:cNvPr id="9" name="TextBox 8"/>
          <p:cNvSpPr txBox="1"/>
          <p:nvPr userDrawn="1"/>
        </p:nvSpPr>
        <p:spPr>
          <a:xfrm>
            <a:off x="3759200" y="6381328"/>
            <a:ext cx="7377360" cy="338554"/>
          </a:xfrm>
          <a:prstGeom prst="rect">
            <a:avLst/>
          </a:prstGeom>
          <a:noFill/>
        </p:spPr>
        <p:txBody>
          <a:bodyPr wrap="square" lIns="91440" tIns="45720" rIns="91440" bIns="45720" rtlCol="0">
            <a:spAutoFit/>
          </a:bodyPr>
          <a:lstStyle/>
          <a:p>
            <a:pPr defTabSz="1219170" fontAlgn="base">
              <a:spcBef>
                <a:spcPct val="0"/>
              </a:spcBef>
              <a:spcAft>
                <a:spcPct val="0"/>
              </a:spcAft>
              <a:defRPr/>
            </a:pPr>
            <a:r>
              <a:rPr lang="en-US" sz="800" dirty="0" smtClean="0">
                <a:solidFill>
                  <a:srgbClr val="004280"/>
                </a:solidFill>
                <a:ea typeface="ＭＳ Ｐゴシック" pitchFamily="34" charset="-128"/>
              </a:rPr>
              <a:t>Intel and the Intel logo are trademarks or registered trademarks of Intel Corporation or its subsidiaries in the United States and other countries. </a:t>
            </a:r>
            <a:br>
              <a:rPr lang="en-US" sz="800" dirty="0" smtClean="0">
                <a:solidFill>
                  <a:srgbClr val="004280"/>
                </a:solidFill>
                <a:ea typeface="ＭＳ Ｐゴシック" pitchFamily="34" charset="-128"/>
              </a:rPr>
            </a:br>
            <a:r>
              <a:rPr lang="en-US" sz="800" dirty="0" smtClean="0">
                <a:solidFill>
                  <a:srgbClr val="004280"/>
                </a:solidFill>
                <a:ea typeface="ＭＳ Ｐゴシック" pitchFamily="34" charset="-128"/>
              </a:rPr>
              <a:t>Other names and brands may be claimed as the property of others. Copyright © 2015, Intel Corporation.</a:t>
            </a:r>
            <a:endParaRPr lang="en-US" sz="800" dirty="0" smtClean="0">
              <a:solidFill>
                <a:srgbClr val="004280"/>
              </a:solidFill>
              <a:ea typeface="ＭＳ Ｐゴシック" pitchFamily="34" charset="-128"/>
              <a:cs typeface="Neo Sans Intel"/>
            </a:endParaRPr>
          </a:p>
        </p:txBody>
      </p:sp>
      <p:sp>
        <p:nvSpPr>
          <p:cNvPr id="7" name="Slide Number Placeholder 6"/>
          <p:cNvSpPr>
            <a:spLocks noGrp="1"/>
          </p:cNvSpPr>
          <p:nvPr>
            <p:ph type="sldNum" sz="quarter" idx="4"/>
          </p:nvPr>
        </p:nvSpPr>
        <p:spPr>
          <a:xfrm>
            <a:off x="11603940" y="6446252"/>
            <a:ext cx="522013" cy="365125"/>
          </a:xfrm>
          <a:prstGeom prst="rect">
            <a:avLst/>
          </a:prstGeom>
        </p:spPr>
        <p:txBody>
          <a:bodyPr vert="horz" lIns="68580" tIns="34290" rIns="68580" bIns="34290" rtlCol="0" anchor="ctr"/>
          <a:lstStyle>
            <a:lvl1pPr algn="ctr">
              <a:defRPr sz="1200">
                <a:solidFill>
                  <a:schemeClr val="bg1"/>
                </a:solidFill>
                <a:latin typeface="Intel Clear" panose="020B0604020203020204" pitchFamily="34" charset="0"/>
              </a:defRPr>
            </a:lvl1pPr>
          </a:lstStyle>
          <a:p>
            <a:pPr defTabSz="1219170" fontAlgn="base">
              <a:spcBef>
                <a:spcPct val="0"/>
              </a:spcBef>
              <a:spcAft>
                <a:spcPct val="0"/>
              </a:spcAft>
            </a:pPr>
            <a:fld id="{11338661-7EE6-48EA-AD4F-771149FF59DE}" type="slidenum">
              <a:rPr lang="en-US" smtClean="0">
                <a:solidFill>
                  <a:prstClr val="white"/>
                </a:solidFill>
                <a:ea typeface="ＭＳ Ｐゴシック" pitchFamily="34" charset="-128"/>
              </a:rPr>
              <a:pPr defTabSz="1219170" fontAlgn="base">
                <a:spcBef>
                  <a:spcPct val="0"/>
                </a:spcBef>
                <a:spcAft>
                  <a:spcPct val="0"/>
                </a:spcAft>
              </a:pPr>
              <a:t>‹#›</a:t>
            </a:fld>
            <a:endParaRPr lang="en-US" dirty="0">
              <a:solidFill>
                <a:prstClr val="white"/>
              </a:solidFill>
              <a:ea typeface="ＭＳ Ｐゴシック" pitchFamily="34" charset="-128"/>
            </a:endParaRPr>
          </a:p>
        </p:txBody>
      </p:sp>
    </p:spTree>
    <p:extLst>
      <p:ext uri="{BB962C8B-B14F-4D97-AF65-F5344CB8AC3E}">
        <p14:creationId xmlns:p14="http://schemas.microsoft.com/office/powerpoint/2010/main" val="390578289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457189" rtl="0" eaLnBrk="1" latinLnBrk="0" hangingPunct="1">
        <a:spcBef>
          <a:spcPct val="0"/>
        </a:spcBef>
        <a:buNone/>
        <a:defRPr sz="3600" kern="1200">
          <a:solidFill>
            <a:schemeClr val="accent1"/>
          </a:solidFill>
          <a:latin typeface="Intel Clear Light" panose="020B0404020203020204" pitchFamily="34" charset="0"/>
          <a:ea typeface="+mj-ea"/>
          <a:cs typeface="+mj-cs"/>
        </a:defRPr>
      </a:lvl1pPr>
    </p:titleStyle>
    <p:bodyStyle>
      <a:lvl1pPr marL="0" indent="0" algn="l" defTabSz="457189" rtl="0" eaLnBrk="1" latinLnBrk="0" hangingPunct="1">
        <a:spcBef>
          <a:spcPts val="1200"/>
        </a:spcBef>
        <a:spcAft>
          <a:spcPts val="0"/>
        </a:spcAft>
        <a:buFont typeface="Arial"/>
        <a:buNone/>
        <a:defRPr sz="2267" b="0" kern="1200">
          <a:solidFill>
            <a:srgbClr val="0071C5"/>
          </a:solidFill>
          <a:latin typeface="Intel Clear" panose="020B0604020203020204" pitchFamily="34" charset="0"/>
          <a:ea typeface="+mn-ea"/>
          <a:cs typeface="Intel Clear" panose="020B0604020203020204" pitchFamily="34" charset="0"/>
        </a:defRPr>
      </a:lvl1pPr>
      <a:lvl2pPr marL="225420" indent="-225420" algn="l" defTabSz="457189" rtl="0" eaLnBrk="1" latinLnBrk="0" hangingPunct="1">
        <a:spcBef>
          <a:spcPts val="1200"/>
        </a:spcBef>
        <a:buFont typeface="Wingdings" charset="2"/>
        <a:buChar char="§"/>
        <a:defRPr sz="1867" kern="1200" baseline="0">
          <a:solidFill>
            <a:schemeClr val="tx2"/>
          </a:solidFill>
          <a:latin typeface="Intel Clear" panose="020B0604020203020204" pitchFamily="34" charset="0"/>
          <a:ea typeface="+mn-ea"/>
          <a:cs typeface="Intel Clear" panose="020B0604020203020204" pitchFamily="34" charset="0"/>
        </a:defRPr>
      </a:lvl2pPr>
      <a:lvl3pPr marL="571486" indent="-228594" algn="l" defTabSz="457189" rtl="0" eaLnBrk="1" latinLnBrk="0" hangingPunct="1">
        <a:spcBef>
          <a:spcPts val="800"/>
        </a:spcBef>
        <a:buFont typeface="Wingdings" charset="2"/>
        <a:buChar char="§"/>
        <a:defRPr sz="1867" kern="1200">
          <a:solidFill>
            <a:schemeClr val="tx2"/>
          </a:solidFill>
          <a:latin typeface="Intel Clear" panose="020B0604020203020204" pitchFamily="34" charset="0"/>
          <a:ea typeface="+mn-ea"/>
          <a:cs typeface="Intel Clear" panose="020B0604020203020204" pitchFamily="34" charset="0"/>
        </a:defRPr>
      </a:lvl3pPr>
      <a:lvl4pPr marL="969938" indent="-228594" algn="l" defTabSz="457189" rtl="0" eaLnBrk="1" latinLnBrk="0" hangingPunct="1">
        <a:spcBef>
          <a:spcPct val="20000"/>
        </a:spcBef>
        <a:buFont typeface="Arial"/>
        <a:buChar char="–"/>
        <a:defRPr sz="1600" kern="1200">
          <a:solidFill>
            <a:schemeClr val="tx2"/>
          </a:solidFill>
          <a:latin typeface="Intel Clear" panose="020B0604020203020204" pitchFamily="34" charset="0"/>
          <a:ea typeface="+mn-ea"/>
          <a:cs typeface="Intel Clear" panose="020B0604020203020204" pitchFamily="34" charset="0"/>
        </a:defRPr>
      </a:lvl4pPr>
      <a:lvl5pPr marL="1319180" indent="-228594" algn="l" defTabSz="457189" rtl="0" eaLnBrk="1" latinLnBrk="0" hangingPunct="1">
        <a:spcBef>
          <a:spcPct val="20000"/>
        </a:spcBef>
        <a:buFont typeface="Arial"/>
        <a:buChar char="»"/>
        <a:defRPr sz="1467" kern="1200">
          <a:solidFill>
            <a:schemeClr val="tx2"/>
          </a:solidFill>
          <a:latin typeface="Intel Clear" panose="020B0604020203020204" pitchFamily="34" charset="0"/>
          <a:ea typeface="+mn-ea"/>
          <a:cs typeface="Intel Clear" panose="020B0604020203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67" kern="1200">
          <a:solidFill>
            <a:schemeClr val="tx1"/>
          </a:solidFill>
          <a:latin typeface="+mn-lt"/>
          <a:ea typeface="+mn-ea"/>
          <a:cs typeface="+mn-cs"/>
        </a:defRPr>
      </a:lvl1pPr>
      <a:lvl2pPr marL="457189" algn="l" defTabSz="457189" rtl="0" eaLnBrk="1" latinLnBrk="0" hangingPunct="1">
        <a:defRPr sz="1867" kern="1200">
          <a:solidFill>
            <a:schemeClr val="tx1"/>
          </a:solidFill>
          <a:latin typeface="+mn-lt"/>
          <a:ea typeface="+mn-ea"/>
          <a:cs typeface="+mn-cs"/>
        </a:defRPr>
      </a:lvl2pPr>
      <a:lvl3pPr marL="914377" algn="l" defTabSz="457189" rtl="0" eaLnBrk="1" latinLnBrk="0" hangingPunct="1">
        <a:defRPr sz="1867" kern="1200">
          <a:solidFill>
            <a:schemeClr val="tx1"/>
          </a:solidFill>
          <a:latin typeface="+mn-lt"/>
          <a:ea typeface="+mn-ea"/>
          <a:cs typeface="+mn-cs"/>
        </a:defRPr>
      </a:lvl3pPr>
      <a:lvl4pPr marL="1371566" algn="l" defTabSz="457189" rtl="0" eaLnBrk="1" latinLnBrk="0" hangingPunct="1">
        <a:defRPr sz="1867" kern="1200">
          <a:solidFill>
            <a:schemeClr val="tx1"/>
          </a:solidFill>
          <a:latin typeface="+mn-lt"/>
          <a:ea typeface="+mn-ea"/>
          <a:cs typeface="+mn-cs"/>
        </a:defRPr>
      </a:lvl4pPr>
      <a:lvl5pPr marL="1828754" algn="l" defTabSz="457189" rtl="0" eaLnBrk="1" latinLnBrk="0" hangingPunct="1">
        <a:defRPr sz="1867" kern="1200">
          <a:solidFill>
            <a:schemeClr val="tx1"/>
          </a:solidFill>
          <a:latin typeface="+mn-lt"/>
          <a:ea typeface="+mn-ea"/>
          <a:cs typeface="+mn-cs"/>
        </a:defRPr>
      </a:lvl5pPr>
      <a:lvl6pPr marL="2285943" algn="l" defTabSz="457189" rtl="0" eaLnBrk="1" latinLnBrk="0" hangingPunct="1">
        <a:defRPr sz="1867" kern="1200">
          <a:solidFill>
            <a:schemeClr val="tx1"/>
          </a:solidFill>
          <a:latin typeface="+mn-lt"/>
          <a:ea typeface="+mn-ea"/>
          <a:cs typeface="+mn-cs"/>
        </a:defRPr>
      </a:lvl6pPr>
      <a:lvl7pPr marL="2743131" algn="l" defTabSz="457189" rtl="0" eaLnBrk="1" latinLnBrk="0" hangingPunct="1">
        <a:defRPr sz="1867" kern="1200">
          <a:solidFill>
            <a:schemeClr val="tx1"/>
          </a:solidFill>
          <a:latin typeface="+mn-lt"/>
          <a:ea typeface="+mn-ea"/>
          <a:cs typeface="+mn-cs"/>
        </a:defRPr>
      </a:lvl7pPr>
      <a:lvl8pPr marL="3200320" algn="l" defTabSz="457189" rtl="0" eaLnBrk="1" latinLnBrk="0" hangingPunct="1">
        <a:defRPr sz="1867" kern="1200">
          <a:solidFill>
            <a:schemeClr val="tx1"/>
          </a:solidFill>
          <a:latin typeface="+mn-lt"/>
          <a:ea typeface="+mn-ea"/>
          <a:cs typeface="+mn-cs"/>
        </a:defRPr>
      </a:lvl8pPr>
      <a:lvl9pPr marL="3657509" algn="l" defTabSz="457189"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116" y="6345936"/>
            <a:ext cx="12192000" cy="512064"/>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pic>
        <p:nvPicPr>
          <p:cNvPr id="11" name="Picture 2" descr="\\.psf\Home\Desktop\Intel.png"/>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10986554" y="6440786"/>
            <a:ext cx="485781" cy="3201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11624735" y="6432680"/>
            <a:ext cx="3175" cy="316992"/>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607484" y="413507"/>
            <a:ext cx="10972800" cy="1158240"/>
          </a:xfrm>
          <a:prstGeom prst="rect">
            <a:avLst/>
          </a:prstGeom>
        </p:spPr>
        <p:txBody>
          <a:bodyPr vert="horz" lIns="0" tIns="0" rIns="0" bIns="0" rtlCol="0" anchor="t" anchorCtr="0">
            <a:noAutofit/>
          </a:bodyPr>
          <a:lstStyle/>
          <a:p>
            <a:r>
              <a:rPr lang="en-US" dirty="0" smtClean="0"/>
              <a:t>28pt Intel Clear Headline</a:t>
            </a:r>
            <a:endParaRPr lang="en-US" dirty="0"/>
          </a:p>
        </p:txBody>
      </p:sp>
      <p:sp>
        <p:nvSpPr>
          <p:cNvPr id="3" name="Text Placeholder 2"/>
          <p:cNvSpPr>
            <a:spLocks noGrp="1"/>
          </p:cNvSpPr>
          <p:nvPr>
            <p:ph type="body" idx="1"/>
          </p:nvPr>
        </p:nvSpPr>
        <p:spPr>
          <a:xfrm>
            <a:off x="607484" y="1604434"/>
            <a:ext cx="10970683" cy="4567767"/>
          </a:xfrm>
          <a:prstGeom prst="rect">
            <a:avLst/>
          </a:prstGeom>
        </p:spPr>
        <p:txBody>
          <a:bodyPr vert="horz" lIns="0" tIns="0" rIns="0" bIns="0" rtlCol="0">
            <a:noAutofit/>
          </a:bodyPr>
          <a:lstStyle/>
          <a:p>
            <a:pPr lvl="0"/>
            <a:r>
              <a:rPr lang="en-US" dirty="0" smtClean="0"/>
              <a:t>18pt Intel Clear body text</a:t>
            </a:r>
          </a:p>
          <a:p>
            <a:pPr lvl="1"/>
            <a:r>
              <a:rPr lang="en-US" dirty="0" smtClean="0"/>
              <a:t>16pt Intel Clear bullet one</a:t>
            </a:r>
          </a:p>
          <a:p>
            <a:pPr lvl="2"/>
            <a:r>
              <a:rPr lang="en-US" dirty="0" smtClean="0"/>
              <a:t>16pt Intel Clear sub-bullet</a:t>
            </a:r>
          </a:p>
          <a:p>
            <a:pPr lvl="3"/>
            <a:r>
              <a:rPr lang="en-US" dirty="0" err="1" smtClean="0"/>
              <a:t>14pt</a:t>
            </a:r>
            <a:r>
              <a:rPr lang="en-US" dirty="0" smtClean="0"/>
              <a:t> Intel Clear fourth level</a:t>
            </a:r>
          </a:p>
          <a:p>
            <a:pPr lvl="4"/>
            <a:r>
              <a:rPr lang="en-US" dirty="0" err="1" smtClean="0"/>
              <a:t>14pt</a:t>
            </a:r>
            <a:r>
              <a:rPr lang="en-US" dirty="0" smtClean="0"/>
              <a:t> Intel Clear fifth level</a:t>
            </a:r>
            <a:endParaRPr lang="en-US" dirty="0"/>
          </a:p>
        </p:txBody>
      </p:sp>
      <p:sp>
        <p:nvSpPr>
          <p:cNvPr id="6" name="Slide Number Placeholder 5"/>
          <p:cNvSpPr>
            <a:spLocks noGrp="1"/>
          </p:cNvSpPr>
          <p:nvPr>
            <p:ph type="sldNum" sz="quarter" idx="4"/>
          </p:nvPr>
        </p:nvSpPr>
        <p:spPr>
          <a:xfrm>
            <a:off x="10908064" y="6432516"/>
            <a:ext cx="1099872" cy="365125"/>
          </a:xfrm>
          <a:prstGeom prst="rect">
            <a:avLst/>
          </a:prstGeom>
        </p:spPr>
        <p:txBody>
          <a:bodyPr vert="horz" lIns="0" tIns="0" rIns="0" bIns="0" rtlCol="0" anchor="ctr"/>
          <a:lstStyle>
            <a:lvl1pPr algn="r">
              <a:defRPr sz="1067">
                <a:solidFill>
                  <a:schemeClr val="bg1"/>
                </a:solidFill>
                <a:latin typeface="+mn-lt"/>
                <a:cs typeface="Intel Clear"/>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10" name="Slide Number Placeholder 5"/>
          <p:cNvSpPr txBox="1">
            <a:spLocks/>
          </p:cNvSpPr>
          <p:nvPr/>
        </p:nvSpPr>
        <p:spPr>
          <a:xfrm>
            <a:off x="188099" y="6432516"/>
            <a:ext cx="2358195" cy="365125"/>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mn-lt"/>
                <a:ea typeface="+mn-ea"/>
                <a:cs typeface="Intel Cle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b="1" dirty="0" smtClean="0">
                <a:solidFill>
                  <a:prstClr val="white"/>
                </a:solidFill>
              </a:rPr>
              <a:t>N</a:t>
            </a:r>
            <a:r>
              <a:rPr lang="en-US" sz="1067" dirty="0" smtClean="0">
                <a:solidFill>
                  <a:prstClr val="white"/>
                </a:solidFill>
              </a:rPr>
              <a:t>VM </a:t>
            </a:r>
            <a:r>
              <a:rPr lang="en-US" sz="1200" b="1" dirty="0" smtClean="0">
                <a:solidFill>
                  <a:prstClr val="white"/>
                </a:solidFill>
              </a:rPr>
              <a:t>S</a:t>
            </a:r>
            <a:r>
              <a:rPr lang="en-US" sz="1067" dirty="0" smtClean="0">
                <a:solidFill>
                  <a:prstClr val="white"/>
                </a:solidFill>
              </a:rPr>
              <a:t>olutions </a:t>
            </a:r>
            <a:r>
              <a:rPr lang="en-US" sz="1200" b="1" dirty="0" smtClean="0">
                <a:solidFill>
                  <a:prstClr val="white"/>
                </a:solidFill>
              </a:rPr>
              <a:t>G</a:t>
            </a:r>
            <a:r>
              <a:rPr lang="en-US" sz="1067" dirty="0" smtClean="0">
                <a:solidFill>
                  <a:prstClr val="white"/>
                </a:solidFill>
              </a:rPr>
              <a:t>roup</a:t>
            </a:r>
            <a:endParaRPr lang="en-US" sz="1067" dirty="0">
              <a:solidFill>
                <a:prstClr val="white"/>
              </a:solidFill>
            </a:endParaRPr>
          </a:p>
        </p:txBody>
      </p:sp>
    </p:spTree>
    <p:extLst>
      <p:ext uri="{BB962C8B-B14F-4D97-AF65-F5344CB8AC3E}">
        <p14:creationId xmlns:p14="http://schemas.microsoft.com/office/powerpoint/2010/main" val="294580582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609585" rtl="0" eaLnBrk="1" latinLnBrk="0" hangingPunct="1">
        <a:lnSpc>
          <a:spcPct val="100000"/>
        </a:lnSpc>
        <a:spcBef>
          <a:spcPct val="0"/>
        </a:spcBef>
        <a:buNone/>
        <a:defRPr sz="3733" b="0" i="0" kern="1200" spc="0" baseline="0">
          <a:solidFill>
            <a:schemeClr val="tx2"/>
          </a:solidFill>
          <a:latin typeface="Intel Clear"/>
          <a:ea typeface="Intel Clear"/>
          <a:cs typeface="Intel Clear"/>
        </a:defRPr>
      </a:lvl1pPr>
    </p:titleStyle>
    <p:bodyStyle>
      <a:lvl1pPr marL="0" indent="0" algn="l" defTabSz="609585"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133" kern="1200" baseline="0">
          <a:solidFill>
            <a:schemeClr val="tx2"/>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133" kern="1200">
          <a:solidFill>
            <a:schemeClr val="tx2"/>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1867" kern="1200">
          <a:solidFill>
            <a:schemeClr val="tx2"/>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tx2"/>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486836" y="381005"/>
            <a:ext cx="11214101" cy="1323975"/>
          </a:xfrm>
          <a:prstGeom prst="rect">
            <a:avLst/>
          </a:prstGeom>
          <a:noFill/>
          <a:ln w="9525">
            <a:noFill/>
            <a:miter lim="800000"/>
            <a:headEnd/>
            <a:tailEnd/>
          </a:ln>
          <a:effectLst/>
        </p:spPr>
        <p:txBody>
          <a:bodyPr lIns="67235" tIns="33619" rIns="67235" bIns="33619" anchor="ctr" anchorCtr="1"/>
          <a:lstStyle/>
          <a:p>
            <a:pPr defTabSz="668242">
              <a:lnSpc>
                <a:spcPct val="90000"/>
              </a:lnSpc>
              <a:spcBef>
                <a:spcPct val="0"/>
              </a:spcBef>
            </a:pPr>
            <a:endParaRPr lang="en-US" sz="2333"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488952" y="1793882"/>
            <a:ext cx="11209867" cy="4168775"/>
          </a:xfrm>
          <a:prstGeom prst="rect">
            <a:avLst/>
          </a:prstGeom>
          <a:noFill/>
          <a:ln w="9525">
            <a:noFill/>
            <a:miter lim="800000"/>
            <a:headEnd/>
            <a:tailEnd/>
          </a:ln>
          <a:effectLst/>
        </p:spPr>
        <p:txBody>
          <a:bodyPr lIns="66771" tIns="33387" rIns="66771" bIns="33387" anchorCtr="1"/>
          <a:lstStyle/>
          <a:p>
            <a:pPr marL="164724" indent="-164724" defTabSz="668242">
              <a:buFont typeface="Wingdings" pitchFamily="2" charset="2"/>
              <a:buChar char=""/>
            </a:pPr>
            <a:endParaRPr lang="en-US" sz="1751" dirty="0">
              <a:solidFill>
                <a:prstClr val="white"/>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609600" y="274639"/>
            <a:ext cx="10972800" cy="1143000"/>
          </a:xfrm>
          <a:prstGeom prst="rect">
            <a:avLst/>
          </a:prstGeom>
          <a:noFill/>
          <a:ln w="9525">
            <a:noFill/>
            <a:miter lim="800000"/>
            <a:headEnd/>
            <a:tailEnd/>
          </a:ln>
          <a:effectLst/>
        </p:spPr>
        <p:txBody>
          <a:bodyPr vert="horz" wrap="square" lIns="80185" tIns="40092" rIns="80185" bIns="40092" numCol="1" anchor="ctr" anchorCtr="0" compatLnSpc="1">
            <a:prstTxWarp prst="textNoShape">
              <a:avLst/>
            </a:prstTxWarp>
          </a:bodyPr>
          <a:lstStyle/>
          <a:p>
            <a:pPr lvl="0"/>
            <a:r>
              <a:rPr lang="en-US" dirty="0" smtClean="0"/>
              <a:t>Click to edit Master title style</a:t>
            </a:r>
          </a:p>
        </p:txBody>
      </p:sp>
      <p:sp>
        <p:nvSpPr>
          <p:cNvPr id="4116" name="Rectangle 20"/>
          <p:cNvSpPr>
            <a:spLocks noGrp="1" noChangeArrowheads="1"/>
          </p:cNvSpPr>
          <p:nvPr>
            <p:ph type="body" idx="1"/>
          </p:nvPr>
        </p:nvSpPr>
        <p:spPr bwMode="auto">
          <a:xfrm>
            <a:off x="609600" y="1600203"/>
            <a:ext cx="10972800" cy="4525964"/>
          </a:xfrm>
          <a:prstGeom prst="rect">
            <a:avLst/>
          </a:prstGeom>
          <a:noFill/>
          <a:ln w="9525">
            <a:noFill/>
            <a:miter lim="800000"/>
            <a:headEnd/>
            <a:tailEnd/>
          </a:ln>
          <a:effectLst/>
        </p:spPr>
        <p:txBody>
          <a:bodyPr vert="horz" wrap="square" lIns="80185" tIns="40092" rIns="80185" bIns="40092"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extBox 5"/>
          <p:cNvSpPr txBox="1"/>
          <p:nvPr userDrawn="1"/>
        </p:nvSpPr>
        <p:spPr>
          <a:xfrm>
            <a:off x="183973" y="6591301"/>
            <a:ext cx="2810065" cy="169277"/>
          </a:xfrm>
          <a:prstGeom prst="rect">
            <a:avLst/>
          </a:prstGeom>
          <a:noFill/>
        </p:spPr>
        <p:txBody>
          <a:bodyPr vert="horz" wrap="none" lIns="0" tIns="0" rIns="0" bIns="0" rtlCol="0">
            <a:spAutoFit/>
          </a:bodyPr>
          <a:lstStyle/>
          <a:p>
            <a:pPr defTabSz="914377"/>
            <a:r>
              <a:rPr lang="en-US" sz="1100" dirty="0" smtClean="0">
                <a:solidFill>
                  <a:prstClr val="white"/>
                </a:solidFill>
              </a:rPr>
              <a:t>Intel Confidential – For Use Under NDA Only</a:t>
            </a:r>
          </a:p>
        </p:txBody>
      </p:sp>
    </p:spTree>
    <p:extLst>
      <p:ext uri="{BB962C8B-B14F-4D97-AF65-F5344CB8AC3E}">
        <p14:creationId xmlns:p14="http://schemas.microsoft.com/office/powerpoint/2010/main" val="264253719"/>
      </p:ext>
    </p:extLst>
  </p:cSld>
  <p:clrMap bg1="dk2" tx1="lt1" bg2="dk1" tx2="lt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Lst>
  <p:transition>
    <p:fade/>
  </p:transition>
  <p:timing>
    <p:tnLst>
      <p:par>
        <p:cTn id="1" dur="indefinite" restart="never" nodeType="tmRoot"/>
      </p:par>
    </p:tnLst>
  </p:timing>
  <p:hf hdr="0" ftr="0" dt="0"/>
  <p:txStyles>
    <p:titleStyle>
      <a:lvl1pPr algn="ctr" rtl="0" eaLnBrk="1" fontAlgn="base" hangingPunct="1">
        <a:lnSpc>
          <a:spcPct val="90000"/>
        </a:lnSpc>
        <a:spcBef>
          <a:spcPct val="0"/>
        </a:spcBef>
        <a:spcAft>
          <a:spcPct val="0"/>
        </a:spcAft>
        <a:defRPr sz="5333">
          <a:solidFill>
            <a:schemeClr val="tx1"/>
          </a:solidFill>
          <a:effectLst/>
          <a:latin typeface="+mj-lt"/>
          <a:ea typeface="+mj-ea"/>
          <a:cs typeface="+mj-cs"/>
        </a:defRPr>
      </a:lvl1pPr>
      <a:lvl2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5pPr>
      <a:lvl6pPr marL="334088"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6pPr>
      <a:lvl7pPr marL="668174"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7pPr>
      <a:lvl8pPr marL="1002262"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8pPr>
      <a:lvl9pPr marL="1336348"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64724" indent="-164724" algn="l" rtl="0" eaLnBrk="1" fontAlgn="base" hangingPunct="1">
        <a:lnSpc>
          <a:spcPct val="95000"/>
        </a:lnSpc>
        <a:spcBef>
          <a:spcPct val="30000"/>
        </a:spcBef>
        <a:spcAft>
          <a:spcPct val="0"/>
        </a:spcAft>
        <a:buClr>
          <a:schemeClr val="tx1"/>
        </a:buClr>
        <a:buFont typeface="Arial" pitchFamily="34" charset="0"/>
        <a:buChar char="•"/>
        <a:defRPr sz="2667">
          <a:solidFill>
            <a:schemeClr val="tx1"/>
          </a:solidFill>
          <a:effectLst/>
          <a:latin typeface="+mn-lt"/>
          <a:ea typeface="+mn-ea"/>
          <a:cs typeface="+mn-cs"/>
        </a:defRPr>
      </a:lvl1pPr>
      <a:lvl2pPr marL="416450" indent="-164724" algn="l" rtl="0" eaLnBrk="1" fontAlgn="base" hangingPunct="1">
        <a:lnSpc>
          <a:spcPct val="95000"/>
        </a:lnSpc>
        <a:spcBef>
          <a:spcPct val="30000"/>
        </a:spcBef>
        <a:spcAft>
          <a:spcPct val="0"/>
        </a:spcAft>
        <a:buClr>
          <a:schemeClr val="tx1"/>
        </a:buClr>
        <a:buChar char="–"/>
        <a:defRPr sz="2333">
          <a:solidFill>
            <a:schemeClr val="tx1"/>
          </a:solidFill>
          <a:effectLst/>
          <a:latin typeface="+mn-lt"/>
          <a:cs typeface="+mn-cs"/>
        </a:defRPr>
      </a:lvl2pPr>
      <a:lvl3pPr marL="668174" indent="-164724" algn="l" rtl="0" eaLnBrk="1" fontAlgn="base" hangingPunct="1">
        <a:lnSpc>
          <a:spcPct val="95000"/>
        </a:lnSpc>
        <a:spcBef>
          <a:spcPct val="30000"/>
        </a:spcBef>
        <a:spcAft>
          <a:spcPct val="0"/>
        </a:spcAft>
        <a:buClr>
          <a:schemeClr val="tx1"/>
        </a:buClr>
        <a:buChar char="–"/>
        <a:defRPr sz="2000">
          <a:solidFill>
            <a:schemeClr val="tx1"/>
          </a:solidFill>
          <a:effectLst/>
          <a:latin typeface="+mn-lt"/>
          <a:cs typeface="+mn-cs"/>
        </a:defRPr>
      </a:lvl3pPr>
      <a:lvl4pPr marL="1010381" indent="-175165" algn="l" rtl="0" eaLnBrk="1" fontAlgn="base" hangingPunct="1">
        <a:spcBef>
          <a:spcPct val="20000"/>
        </a:spcBef>
        <a:spcAft>
          <a:spcPct val="0"/>
        </a:spcAft>
        <a:buChar char="–"/>
        <a:defRPr sz="1417">
          <a:solidFill>
            <a:schemeClr val="tx1"/>
          </a:solidFill>
          <a:effectLst>
            <a:outerShdw blurRad="38100" dist="38100" dir="2700000" algn="tl">
              <a:srgbClr val="000000"/>
            </a:outerShdw>
          </a:effectLst>
          <a:latin typeface="Arial" charset="0"/>
          <a:cs typeface="+mn-cs"/>
        </a:defRPr>
      </a:lvl4pPr>
      <a:lvl5pPr marL="1262107" indent="-168205" algn="l" rtl="0" eaLnBrk="1" fontAlgn="base" hangingPunct="1">
        <a:spcBef>
          <a:spcPct val="20000"/>
        </a:spcBef>
        <a:spcAft>
          <a:spcPct val="0"/>
        </a:spcAft>
        <a:buChar char="•"/>
        <a:defRPr sz="1417">
          <a:solidFill>
            <a:schemeClr val="tx1"/>
          </a:solidFill>
          <a:effectLst>
            <a:outerShdw blurRad="38100" dist="38100" dir="2700000" algn="tl">
              <a:srgbClr val="000000"/>
            </a:outerShdw>
          </a:effectLst>
          <a:latin typeface="Arial" charset="0"/>
          <a:cs typeface="+mn-cs"/>
        </a:defRPr>
      </a:lvl5pPr>
      <a:lvl6pPr marL="1596193" indent="-168205" algn="l" rtl="0" eaLnBrk="1" fontAlgn="base" hangingPunct="1">
        <a:spcBef>
          <a:spcPct val="20000"/>
        </a:spcBef>
        <a:spcAft>
          <a:spcPct val="0"/>
        </a:spcAft>
        <a:buChar char="•"/>
        <a:defRPr sz="1417">
          <a:solidFill>
            <a:schemeClr val="tx1"/>
          </a:solidFill>
          <a:effectLst>
            <a:outerShdw blurRad="38100" dist="38100" dir="2700000" algn="tl">
              <a:srgbClr val="000000"/>
            </a:outerShdw>
          </a:effectLst>
          <a:latin typeface="Arial" charset="0"/>
          <a:cs typeface="+mn-cs"/>
        </a:defRPr>
      </a:lvl6pPr>
      <a:lvl7pPr marL="1930281" indent="-168205" algn="l" rtl="0" eaLnBrk="1" fontAlgn="base" hangingPunct="1">
        <a:spcBef>
          <a:spcPct val="20000"/>
        </a:spcBef>
        <a:spcAft>
          <a:spcPct val="0"/>
        </a:spcAft>
        <a:buChar char="•"/>
        <a:defRPr sz="1417">
          <a:solidFill>
            <a:schemeClr val="tx1"/>
          </a:solidFill>
          <a:effectLst>
            <a:outerShdw blurRad="38100" dist="38100" dir="2700000" algn="tl">
              <a:srgbClr val="000000"/>
            </a:outerShdw>
          </a:effectLst>
          <a:latin typeface="Arial" charset="0"/>
          <a:cs typeface="+mn-cs"/>
        </a:defRPr>
      </a:lvl7pPr>
      <a:lvl8pPr marL="2264366" indent="-168205" algn="l" rtl="0" eaLnBrk="1" fontAlgn="base" hangingPunct="1">
        <a:spcBef>
          <a:spcPct val="20000"/>
        </a:spcBef>
        <a:spcAft>
          <a:spcPct val="0"/>
        </a:spcAft>
        <a:buChar char="•"/>
        <a:defRPr sz="1417">
          <a:solidFill>
            <a:schemeClr val="tx1"/>
          </a:solidFill>
          <a:effectLst>
            <a:outerShdw blurRad="38100" dist="38100" dir="2700000" algn="tl">
              <a:srgbClr val="000000"/>
            </a:outerShdw>
          </a:effectLst>
          <a:latin typeface="Arial" charset="0"/>
          <a:cs typeface="+mn-cs"/>
        </a:defRPr>
      </a:lvl8pPr>
      <a:lvl9pPr marL="2598454" indent="-168205" algn="l" rtl="0" eaLnBrk="1" fontAlgn="base" hangingPunct="1">
        <a:spcBef>
          <a:spcPct val="20000"/>
        </a:spcBef>
        <a:spcAft>
          <a:spcPct val="0"/>
        </a:spcAft>
        <a:buChar char="•"/>
        <a:defRPr sz="1417">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668174" rtl="0" eaLnBrk="1" latinLnBrk="0" hangingPunct="1">
        <a:defRPr sz="1333" kern="1200">
          <a:solidFill>
            <a:schemeClr val="tx1"/>
          </a:solidFill>
          <a:latin typeface="+mn-lt"/>
          <a:ea typeface="+mn-ea"/>
          <a:cs typeface="+mn-cs"/>
        </a:defRPr>
      </a:lvl1pPr>
      <a:lvl2pPr marL="334088" algn="l" defTabSz="668174" rtl="0" eaLnBrk="1" latinLnBrk="0" hangingPunct="1">
        <a:defRPr sz="1333" kern="1200">
          <a:solidFill>
            <a:schemeClr val="tx1"/>
          </a:solidFill>
          <a:latin typeface="+mn-lt"/>
          <a:ea typeface="+mn-ea"/>
          <a:cs typeface="+mn-cs"/>
        </a:defRPr>
      </a:lvl2pPr>
      <a:lvl3pPr marL="668174" algn="l" defTabSz="668174" rtl="0" eaLnBrk="1" latinLnBrk="0" hangingPunct="1">
        <a:defRPr sz="1333" kern="1200">
          <a:solidFill>
            <a:schemeClr val="tx1"/>
          </a:solidFill>
          <a:latin typeface="+mn-lt"/>
          <a:ea typeface="+mn-ea"/>
          <a:cs typeface="+mn-cs"/>
        </a:defRPr>
      </a:lvl3pPr>
      <a:lvl4pPr marL="1002262" algn="l" defTabSz="668174" rtl="0" eaLnBrk="1" latinLnBrk="0" hangingPunct="1">
        <a:defRPr sz="1333" kern="1200">
          <a:solidFill>
            <a:schemeClr val="tx1"/>
          </a:solidFill>
          <a:latin typeface="+mn-lt"/>
          <a:ea typeface="+mn-ea"/>
          <a:cs typeface="+mn-cs"/>
        </a:defRPr>
      </a:lvl4pPr>
      <a:lvl5pPr marL="1336348" algn="l" defTabSz="668174" rtl="0" eaLnBrk="1" latinLnBrk="0" hangingPunct="1">
        <a:defRPr sz="1333" kern="1200">
          <a:solidFill>
            <a:schemeClr val="tx1"/>
          </a:solidFill>
          <a:latin typeface="+mn-lt"/>
          <a:ea typeface="+mn-ea"/>
          <a:cs typeface="+mn-cs"/>
        </a:defRPr>
      </a:lvl5pPr>
      <a:lvl6pPr marL="1670436" algn="l" defTabSz="668174" rtl="0" eaLnBrk="1" latinLnBrk="0" hangingPunct="1">
        <a:defRPr sz="1333" kern="1200">
          <a:solidFill>
            <a:schemeClr val="tx1"/>
          </a:solidFill>
          <a:latin typeface="+mn-lt"/>
          <a:ea typeface="+mn-ea"/>
          <a:cs typeface="+mn-cs"/>
        </a:defRPr>
      </a:lvl6pPr>
      <a:lvl7pPr marL="2004521" algn="l" defTabSz="668174" rtl="0" eaLnBrk="1" latinLnBrk="0" hangingPunct="1">
        <a:defRPr sz="1333" kern="1200">
          <a:solidFill>
            <a:schemeClr val="tx1"/>
          </a:solidFill>
          <a:latin typeface="+mn-lt"/>
          <a:ea typeface="+mn-ea"/>
          <a:cs typeface="+mn-cs"/>
        </a:defRPr>
      </a:lvl7pPr>
      <a:lvl8pPr marL="2338608" algn="l" defTabSz="668174" rtl="0" eaLnBrk="1" latinLnBrk="0" hangingPunct="1">
        <a:defRPr sz="1333" kern="1200">
          <a:solidFill>
            <a:schemeClr val="tx1"/>
          </a:solidFill>
          <a:latin typeface="+mn-lt"/>
          <a:ea typeface="+mn-ea"/>
          <a:cs typeface="+mn-cs"/>
        </a:defRPr>
      </a:lvl8pPr>
      <a:lvl9pPr marL="2672695" algn="l" defTabSz="668174" rtl="0" eaLnBrk="1" latinLnBrk="0" hangingPunct="1">
        <a:defRPr sz="13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openxmlformats.org/officeDocument/2006/relationships/image" Target="../media/image134.png"/><Relationship Id="rId13" Type="http://schemas.microsoft.com/office/2007/relationships/hdphoto" Target="../media/hdphoto6.wdp"/><Relationship Id="rId3" Type="http://schemas.openxmlformats.org/officeDocument/2006/relationships/image" Target="../media/image129.png"/><Relationship Id="rId7" Type="http://schemas.openxmlformats.org/officeDocument/2006/relationships/image" Target="../media/image133.wmf"/><Relationship Id="rId12" Type="http://schemas.openxmlformats.org/officeDocument/2006/relationships/image" Target="../media/image127.png"/><Relationship Id="rId2" Type="http://schemas.openxmlformats.org/officeDocument/2006/relationships/image" Target="../media/image128.png"/><Relationship Id="rId1" Type="http://schemas.openxmlformats.org/officeDocument/2006/relationships/slideLayout" Target="../slideLayouts/slideLayout40.xml"/><Relationship Id="rId6" Type="http://schemas.openxmlformats.org/officeDocument/2006/relationships/image" Target="../media/image132.png"/><Relationship Id="rId11" Type="http://schemas.microsoft.com/office/2007/relationships/hdphoto" Target="../media/hdphoto8.wdp"/><Relationship Id="rId5" Type="http://schemas.openxmlformats.org/officeDocument/2006/relationships/image" Target="../media/image131.jpeg"/><Relationship Id="rId10" Type="http://schemas.openxmlformats.org/officeDocument/2006/relationships/image" Target="../media/image135.png"/><Relationship Id="rId4" Type="http://schemas.openxmlformats.org/officeDocument/2006/relationships/image" Target="../media/image130.png"/><Relationship Id="rId9" Type="http://schemas.microsoft.com/office/2007/relationships/hdphoto" Target="../media/hdphoto7.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137.gif"/></Relationships>
</file>

<file path=ppt/slides/_rels/slide16.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17.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jpe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image" Target="../media/image152.jpeg"/><Relationship Id="rId11" Type="http://schemas.openxmlformats.org/officeDocument/2006/relationships/image" Target="../media/image157.jpe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3.wdp"/><Relationship Id="rId18" Type="http://schemas.openxmlformats.org/officeDocument/2006/relationships/image" Target="../media/image74.png"/><Relationship Id="rId26" Type="http://schemas.openxmlformats.org/officeDocument/2006/relationships/image" Target="../media/image82.png"/><Relationship Id="rId3" Type="http://schemas.openxmlformats.org/officeDocument/2006/relationships/image" Target="../media/image60.png"/><Relationship Id="rId21" Type="http://schemas.openxmlformats.org/officeDocument/2006/relationships/image" Target="../media/image77.jpe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3.png"/><Relationship Id="rId25" Type="http://schemas.openxmlformats.org/officeDocument/2006/relationships/image" Target="../media/image81.png"/><Relationship Id="rId33" Type="http://schemas.microsoft.com/office/2007/relationships/hdphoto" Target="../media/hdphoto4.wdp"/><Relationship Id="rId2" Type="http://schemas.openxmlformats.org/officeDocument/2006/relationships/notesSlide" Target="../notesSlides/notesSlide3.xml"/><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5.png"/><Relationship Id="rId1" Type="http://schemas.openxmlformats.org/officeDocument/2006/relationships/slideLayout" Target="../slideLayouts/slideLayout41.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0.png"/><Relationship Id="rId32" Type="http://schemas.openxmlformats.org/officeDocument/2006/relationships/image" Target="../media/image88.png"/><Relationship Id="rId5" Type="http://schemas.openxmlformats.org/officeDocument/2006/relationships/image" Target="../media/image62.png"/><Relationship Id="rId15" Type="http://schemas.openxmlformats.org/officeDocument/2006/relationships/image" Target="../media/image71.emf"/><Relationship Id="rId23" Type="http://schemas.openxmlformats.org/officeDocument/2006/relationships/image" Target="../media/image79.jpeg"/><Relationship Id="rId28" Type="http://schemas.openxmlformats.org/officeDocument/2006/relationships/image" Target="../media/image84.png"/><Relationship Id="rId10" Type="http://schemas.openxmlformats.org/officeDocument/2006/relationships/image" Target="../media/image67.png"/><Relationship Id="rId19" Type="http://schemas.openxmlformats.org/officeDocument/2006/relationships/image" Target="../media/image75.png"/><Relationship Id="rId31" Type="http://schemas.openxmlformats.org/officeDocument/2006/relationships/image" Target="../media/image8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0.png"/><Relationship Id="rId22" Type="http://schemas.openxmlformats.org/officeDocument/2006/relationships/image" Target="../media/image78.jpeg"/><Relationship Id="rId27" Type="http://schemas.openxmlformats.org/officeDocument/2006/relationships/image" Target="../media/image83.png"/><Relationship Id="rId30"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36.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openxmlformats.org/officeDocument/2006/relationships/hyperlink" Target="http://www.intel.com/performance" TargetMode="External"/><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101.png"/><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18" Type="http://schemas.openxmlformats.org/officeDocument/2006/relationships/image" Target="../media/image117.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jpeg"/><Relationship Id="rId2" Type="http://schemas.openxmlformats.org/officeDocument/2006/relationships/notesSlide" Target="../notesSlides/notesSlide7.xml"/><Relationship Id="rId16" Type="http://schemas.openxmlformats.org/officeDocument/2006/relationships/image" Target="../media/image115.png"/><Relationship Id="rId1" Type="http://schemas.openxmlformats.org/officeDocument/2006/relationships/slideLayout" Target="../slideLayouts/slideLayout38.xml"/><Relationship Id="rId6" Type="http://schemas.openxmlformats.org/officeDocument/2006/relationships/image" Target="../media/image105.png"/><Relationship Id="rId11" Type="http://schemas.openxmlformats.org/officeDocument/2006/relationships/image" Target="../media/image110.jpeg"/><Relationship Id="rId5" Type="http://schemas.openxmlformats.org/officeDocument/2006/relationships/image" Target="../media/image104.jpeg"/><Relationship Id="rId15" Type="http://schemas.openxmlformats.org/officeDocument/2006/relationships/image" Target="../media/image114.jpe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jpeg"/></Relationships>
</file>

<file path=ppt/slides/_rels/slide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notesSlide" Target="../notesSlides/notesSlide8.xml"/><Relationship Id="rId7" Type="http://schemas.openxmlformats.org/officeDocument/2006/relationships/image" Target="../media/image122.png"/><Relationship Id="rId2" Type="http://schemas.openxmlformats.org/officeDocument/2006/relationships/slideLayout" Target="../slideLayouts/slideLayout40.xml"/><Relationship Id="rId1" Type="http://schemas.openxmlformats.org/officeDocument/2006/relationships/tags" Target="../tags/tag1.xml"/><Relationship Id="rId6" Type="http://schemas.openxmlformats.org/officeDocument/2006/relationships/image" Target="../media/image121.png"/><Relationship Id="rId11" Type="http://schemas.openxmlformats.org/officeDocument/2006/relationships/image" Target="../media/image125.png"/><Relationship Id="rId5" Type="http://schemas.openxmlformats.org/officeDocument/2006/relationships/image" Target="../media/image120.png"/><Relationship Id="rId10" Type="http://schemas.openxmlformats.org/officeDocument/2006/relationships/image" Target="../media/image124.png"/><Relationship Id="rId4" Type="http://schemas.openxmlformats.org/officeDocument/2006/relationships/image" Target="../media/image119.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2223" y="5696252"/>
            <a:ext cx="11168641" cy="847659"/>
          </a:xfrm>
          <a:prstGeom prst="rect">
            <a:avLst/>
          </a:prstGeom>
        </p:spPr>
        <p:txBody>
          <a:bodyPr vert="horz" lIns="0" tIns="0" rIns="0" bIns="0" rtlCol="0" anchor="b" anchorCtr="0">
            <a:noAutofit/>
          </a:bodyPr>
          <a:lstStyle>
            <a:lvl1pPr algn="l" defTabSz="457200" rtl="0" eaLnBrk="1" latinLnBrk="0" hangingPunct="1">
              <a:spcBef>
                <a:spcPct val="0"/>
              </a:spcBef>
              <a:buNone/>
              <a:defRPr sz="2800" kern="1200" baseline="0">
                <a:solidFill>
                  <a:schemeClr val="bg1"/>
                </a:solidFill>
                <a:latin typeface="Intel Clear Light" panose="020B0404020203020204" pitchFamily="34" charset="0"/>
                <a:ea typeface="+mj-ea"/>
                <a:cs typeface="Intel Clear Light" panose="020B0404020203020204" pitchFamily="34" charset="0"/>
              </a:defRPr>
            </a:lvl1pPr>
          </a:lstStyle>
          <a:p>
            <a:pPr marL="0" lvl="2">
              <a:spcBef>
                <a:spcPct val="0"/>
              </a:spcBef>
            </a:pPr>
            <a:endParaRPr lang="en-US" sz="2400" kern="0" dirty="0" smtClean="0">
              <a:solidFill>
                <a:sysClr val="windowText" lastClr="000000"/>
              </a:solidFill>
            </a:endParaRPr>
          </a:p>
          <a:p>
            <a:pPr marL="0" lvl="2">
              <a:spcBef>
                <a:spcPct val="0"/>
              </a:spcBef>
            </a:pPr>
            <a:endParaRPr lang="en-US" sz="2400" kern="0" dirty="0">
              <a:solidFill>
                <a:sysClr val="windowText" lastClr="000000"/>
              </a:solidFill>
            </a:endParaRPr>
          </a:p>
          <a:p>
            <a:pPr marL="0" lvl="2">
              <a:spcBef>
                <a:spcPct val="0"/>
              </a:spcBef>
            </a:pPr>
            <a:endParaRPr lang="en-US" sz="2400" kern="0" dirty="0" smtClean="0">
              <a:solidFill>
                <a:schemeClr val="bg1"/>
              </a:solidFill>
            </a:endParaRPr>
          </a:p>
          <a:p>
            <a:pPr marL="0" lvl="2">
              <a:spcBef>
                <a:spcPct val="0"/>
              </a:spcBef>
            </a:pPr>
            <a:r>
              <a:rPr lang="en-US" sz="2400" kern="0" dirty="0" smtClean="0">
                <a:solidFill>
                  <a:schemeClr val="bg1"/>
                </a:solidFill>
              </a:rPr>
              <a:t>Bogdan Georgescu</a:t>
            </a:r>
            <a:endParaRPr lang="en-US" sz="2400" kern="0" dirty="0" smtClean="0">
              <a:solidFill>
                <a:schemeClr val="bg1"/>
              </a:solidFill>
            </a:endParaRPr>
          </a:p>
          <a:p>
            <a:pPr marL="0" lvl="2">
              <a:spcBef>
                <a:spcPct val="0"/>
              </a:spcBef>
            </a:pPr>
            <a:r>
              <a:rPr lang="en-US" sz="2400" kern="0" dirty="0" smtClean="0">
                <a:solidFill>
                  <a:schemeClr val="bg1"/>
                </a:solidFill>
              </a:rPr>
              <a:t>September, </a:t>
            </a:r>
            <a:r>
              <a:rPr lang="en-US" sz="2400" kern="0" dirty="0" smtClean="0">
                <a:solidFill>
                  <a:schemeClr val="bg1"/>
                </a:solidFill>
              </a:rPr>
              <a:t>2016</a:t>
            </a:r>
            <a:endParaRPr lang="en-US" sz="2400" kern="0"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5316"/>
            <a:ext cx="12216155" cy="4814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le 17"/>
          <p:cNvSpPr>
            <a:spLocks noGrp="1"/>
          </p:cNvSpPr>
          <p:nvPr>
            <p:ph type="title"/>
          </p:nvPr>
        </p:nvSpPr>
        <p:spPr>
          <a:xfrm>
            <a:off x="482223" y="3453910"/>
            <a:ext cx="10363200" cy="1813982"/>
          </a:xfrm>
        </p:spPr>
        <p:txBody>
          <a:bodyPr/>
          <a:lstStyle/>
          <a:p>
            <a:r>
              <a:rPr lang="en-US" dirty="0" smtClean="0"/>
              <a:t>Intel</a:t>
            </a:r>
            <a:r>
              <a:rPr lang="en-US" dirty="0"/>
              <a:t>® </a:t>
            </a:r>
            <a:r>
              <a:rPr lang="en-US" dirty="0" smtClean="0"/>
              <a:t>Server </a:t>
            </a:r>
            <a:r>
              <a:rPr lang="en-US" dirty="0" smtClean="0"/>
              <a:t>Technologies</a:t>
            </a:r>
            <a:r>
              <a:rPr lang="en-US" dirty="0" smtClean="0"/>
              <a:t/>
            </a:r>
            <a:br>
              <a:rPr lang="en-US" dirty="0" smtClean="0"/>
            </a:br>
            <a:r>
              <a:rPr lang="en-US" dirty="0" smtClean="0"/>
              <a:t>@ </a:t>
            </a:r>
            <a:r>
              <a:rPr lang="en-US" dirty="0" err="1" smtClean="0"/>
              <a:t>ntfd</a:t>
            </a:r>
            <a:r>
              <a:rPr lang="en-US" dirty="0" smtClean="0"/>
              <a:t> </a:t>
            </a:r>
            <a:r>
              <a:rPr lang="en-US" dirty="0" smtClean="0"/>
              <a:t>2016</a:t>
            </a:r>
            <a:endParaRPr lang="en-US" dirty="0"/>
          </a:p>
        </p:txBody>
      </p:sp>
    </p:spTree>
    <p:extLst>
      <p:ext uri="{BB962C8B-B14F-4D97-AF65-F5344CB8AC3E}">
        <p14:creationId xmlns:p14="http://schemas.microsoft.com/office/powerpoint/2010/main" val="2893760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Bent Arrow 16"/>
          <p:cNvSpPr/>
          <p:nvPr/>
        </p:nvSpPr>
        <p:spPr>
          <a:xfrm rot="16200000" flipH="1">
            <a:off x="3682999" y="2229971"/>
            <a:ext cx="817691" cy="951199"/>
          </a:xfrm>
          <a:prstGeom prst="bentArrow">
            <a:avLst>
              <a:gd name="adj1" fmla="val 15566"/>
              <a:gd name="adj2" fmla="val 25000"/>
              <a:gd name="adj3" fmla="val 25000"/>
              <a:gd name="adj4" fmla="val 4375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chemeClr val="tx1"/>
              </a:solidFill>
            </a:endParaRPr>
          </a:p>
        </p:txBody>
      </p:sp>
      <p:sp>
        <p:nvSpPr>
          <p:cNvPr id="4" name="Bent Arrow 3"/>
          <p:cNvSpPr/>
          <p:nvPr/>
        </p:nvSpPr>
        <p:spPr>
          <a:xfrm rot="5400000" flipH="1">
            <a:off x="8702753" y="3584689"/>
            <a:ext cx="817691" cy="951199"/>
          </a:xfrm>
          <a:prstGeom prst="bentArrow">
            <a:avLst>
              <a:gd name="adj1" fmla="val 15566"/>
              <a:gd name="adj2" fmla="val 25000"/>
              <a:gd name="adj3" fmla="val 25000"/>
              <a:gd name="adj4" fmla="val 4375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chemeClr val="tx1"/>
              </a:solidFill>
            </a:endParaRPr>
          </a:p>
        </p:txBody>
      </p:sp>
      <p:sp>
        <p:nvSpPr>
          <p:cNvPr id="2" name="Title 1"/>
          <p:cNvSpPr>
            <a:spLocks noGrp="1"/>
          </p:cNvSpPr>
          <p:nvPr>
            <p:ph type="title"/>
          </p:nvPr>
        </p:nvSpPr>
        <p:spPr/>
        <p:txBody>
          <a:bodyPr/>
          <a:lstStyle/>
          <a:p>
            <a:r>
              <a:rPr lang="en-US" dirty="0" smtClean="0"/>
              <a:t>Memory–Storage </a:t>
            </a:r>
            <a:r>
              <a:rPr lang="en-US" dirty="0"/>
              <a:t>Gap</a:t>
            </a:r>
          </a:p>
        </p:txBody>
      </p:sp>
      <p:sp>
        <p:nvSpPr>
          <p:cNvPr id="7" name="&quot;No&quot; Symbol 6"/>
          <p:cNvSpPr/>
          <p:nvPr/>
        </p:nvSpPr>
        <p:spPr>
          <a:xfrm>
            <a:off x="3598863" y="2163049"/>
            <a:ext cx="596069" cy="593679"/>
          </a:xfrm>
          <a:prstGeom prst="noSmoking">
            <a:avLst/>
          </a:prstGeom>
          <a:solidFill>
            <a:srgbClr val="FF0000"/>
          </a:solidFill>
          <a:ln w="9525" cap="flat" cmpd="sng" algn="ctr">
            <a:noFill/>
            <a:prstDash val="solid"/>
          </a:ln>
          <a:effectLst/>
        </p:spPr>
        <p:txBody>
          <a:bodyPr rtlCol="0" anchor="ctr"/>
          <a:lstStyle/>
          <a:p>
            <a:pPr algn="ctr">
              <a:defRPr/>
            </a:pPr>
            <a:endParaRPr lang="en-US" sz="1800" kern="0" dirty="0">
              <a:solidFill>
                <a:prstClr val="black"/>
              </a:solidFill>
              <a:latin typeface="Intel Clear" panose="020B0604020203020204" pitchFamily="34" charset="0"/>
              <a:cs typeface="Arial"/>
            </a:endParaRPr>
          </a:p>
        </p:txBody>
      </p:sp>
      <p:sp>
        <p:nvSpPr>
          <p:cNvPr id="9" name="Isosceles Triangle 8"/>
          <p:cNvSpPr/>
          <p:nvPr/>
        </p:nvSpPr>
        <p:spPr>
          <a:xfrm>
            <a:off x="5644896" y="762000"/>
            <a:ext cx="978408" cy="838200"/>
          </a:xfrm>
          <a:prstGeom prst="triangle">
            <a:avLst/>
          </a:prstGeom>
          <a:solidFill>
            <a:srgbClr val="B1BABF">
              <a:lumMod val="20000"/>
              <a:lumOff val="80000"/>
            </a:srgbClr>
          </a:solidFill>
          <a:ln w="9525"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lIns="0" rIns="0" rtlCol="0" anchor="ctr"/>
          <a:lstStyle/>
          <a:p>
            <a:pPr algn="ctr">
              <a:defRPr/>
            </a:pPr>
            <a:r>
              <a:rPr lang="en-US" sz="1800" kern="0" dirty="0">
                <a:solidFill>
                  <a:prstClr val="black"/>
                </a:solidFill>
                <a:latin typeface="Intel Clear" panose="020B0604020203020204" pitchFamily="34" charset="0"/>
                <a:cs typeface="Arial"/>
              </a:rPr>
              <a:t>CPU</a:t>
            </a:r>
          </a:p>
        </p:txBody>
      </p:sp>
      <p:sp>
        <p:nvSpPr>
          <p:cNvPr id="10" name="Trapezoid 9"/>
          <p:cNvSpPr/>
          <p:nvPr/>
        </p:nvSpPr>
        <p:spPr>
          <a:xfrm>
            <a:off x="5109972" y="1618891"/>
            <a:ext cx="2048256" cy="914400"/>
          </a:xfrm>
          <a:prstGeom prst="trapezoid">
            <a:avLst>
              <a:gd name="adj" fmla="val 58019"/>
            </a:avLst>
          </a:prstGeom>
          <a:solidFill>
            <a:srgbClr val="004280">
              <a:lumMod val="20000"/>
              <a:lumOff val="80000"/>
            </a:srgbClr>
          </a:solidFill>
          <a:ln w="9525"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rtlCol="0" anchor="ctr"/>
          <a:lstStyle/>
          <a:p>
            <a:pPr algn="ctr">
              <a:defRPr/>
            </a:pPr>
            <a:r>
              <a:rPr lang="en-US" sz="1800" kern="0" dirty="0">
                <a:solidFill>
                  <a:prstClr val="black"/>
                </a:solidFill>
                <a:latin typeface="Intel Clear" panose="020B0604020203020204" pitchFamily="34" charset="0"/>
                <a:cs typeface="Arial"/>
              </a:rPr>
              <a:t>DDR</a:t>
            </a:r>
          </a:p>
        </p:txBody>
      </p:sp>
      <p:sp>
        <p:nvSpPr>
          <p:cNvPr id="11" name="Trapezoid 10"/>
          <p:cNvSpPr/>
          <p:nvPr/>
        </p:nvSpPr>
        <p:spPr>
          <a:xfrm>
            <a:off x="3733800" y="3886200"/>
            <a:ext cx="4800600" cy="1066800"/>
          </a:xfrm>
          <a:prstGeom prst="trapezoid">
            <a:avLst>
              <a:gd name="adj" fmla="val 58019"/>
            </a:avLst>
          </a:prstGeom>
          <a:solidFill>
            <a:srgbClr val="004280">
              <a:lumMod val="60000"/>
              <a:lumOff val="40000"/>
            </a:srgbClr>
          </a:solidFill>
          <a:ln w="9525"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rtlCol="0" anchor="ctr"/>
          <a:lstStyle/>
          <a:p>
            <a:pPr algn="ctr">
              <a:defRPr/>
            </a:pPr>
            <a:r>
              <a:rPr lang="en-US" sz="1800" kern="0" dirty="0">
                <a:solidFill>
                  <a:prstClr val="white"/>
                </a:solidFill>
                <a:effectLst>
                  <a:outerShdw blurRad="38100" dist="38100" dir="2700000" algn="tl">
                    <a:srgbClr val="000000">
                      <a:alpha val="43137"/>
                    </a:srgbClr>
                  </a:outerShdw>
                </a:effectLst>
                <a:latin typeface="Intel Clear" panose="020B0604020203020204" pitchFamily="34" charset="0"/>
                <a:cs typeface="Arial"/>
              </a:rPr>
              <a:t>NAND SSD</a:t>
            </a:r>
          </a:p>
        </p:txBody>
      </p:sp>
      <p:sp>
        <p:nvSpPr>
          <p:cNvPr id="12" name="Trapezoid 11"/>
          <p:cNvSpPr/>
          <p:nvPr/>
        </p:nvSpPr>
        <p:spPr>
          <a:xfrm>
            <a:off x="2971800" y="4953000"/>
            <a:ext cx="6324600" cy="1371600"/>
          </a:xfrm>
          <a:prstGeom prst="trapezoid">
            <a:avLst>
              <a:gd name="adj" fmla="val 56132"/>
            </a:avLst>
          </a:prstGeom>
          <a:solidFill>
            <a:srgbClr val="0071C5">
              <a:lumMod val="75000"/>
            </a:srgbClr>
          </a:solidFill>
          <a:ln w="9525"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rtlCol="0" anchor="ctr"/>
          <a:lstStyle/>
          <a:p>
            <a:pPr algn="ctr">
              <a:defRPr/>
            </a:pPr>
            <a:r>
              <a:rPr lang="en-US" sz="1800" kern="0" dirty="0">
                <a:solidFill>
                  <a:prstClr val="white"/>
                </a:solidFill>
                <a:effectLst>
                  <a:outerShdw blurRad="38100" dist="38100" dir="2700000" algn="tl">
                    <a:srgbClr val="000000">
                      <a:alpha val="43137"/>
                    </a:srgbClr>
                  </a:outerShdw>
                </a:effectLst>
                <a:latin typeface="Intel Clear" panose="020B0604020203020204" pitchFamily="34" charset="0"/>
                <a:cs typeface="Arial"/>
              </a:rPr>
              <a:t>Hard Disk Drives</a:t>
            </a:r>
          </a:p>
        </p:txBody>
      </p:sp>
      <p:sp>
        <p:nvSpPr>
          <p:cNvPr id="13" name="TextBox 12"/>
          <p:cNvSpPr txBox="1"/>
          <p:nvPr/>
        </p:nvSpPr>
        <p:spPr>
          <a:xfrm>
            <a:off x="1013395" y="2618887"/>
            <a:ext cx="2667000" cy="723275"/>
          </a:xfrm>
          <a:prstGeom prst="rect">
            <a:avLst/>
          </a:prstGeom>
          <a:noFill/>
        </p:spPr>
        <p:txBody>
          <a:bodyPr wrap="square" rtlCol="0">
            <a:spAutoFit/>
          </a:bodyPr>
          <a:lstStyle/>
          <a:p>
            <a:pPr algn="ctr"/>
            <a:r>
              <a:rPr lang="en-US" sz="1800" dirty="0">
                <a:solidFill>
                  <a:srgbClr val="004280"/>
                </a:solidFill>
                <a:latin typeface="Intel Clear" panose="020B0604020203020204" pitchFamily="34" charset="0"/>
                <a:cs typeface="Neo Sans Intel"/>
              </a:rPr>
              <a:t>Expensive</a:t>
            </a:r>
          </a:p>
          <a:p>
            <a:pPr algn="ctr">
              <a:spcBef>
                <a:spcPts val="600"/>
              </a:spcBef>
            </a:pPr>
            <a:r>
              <a:rPr lang="en-US" sz="1800" dirty="0">
                <a:solidFill>
                  <a:srgbClr val="004280"/>
                </a:solidFill>
                <a:latin typeface="Intel Clear" panose="020B0604020203020204" pitchFamily="34" charset="0"/>
                <a:cs typeface="Neo Sans Intel"/>
              </a:rPr>
              <a:t>No resiliency</a:t>
            </a:r>
          </a:p>
        </p:txBody>
      </p:sp>
      <p:sp>
        <p:nvSpPr>
          <p:cNvPr id="14" name="TextBox 13"/>
          <p:cNvSpPr txBox="1"/>
          <p:nvPr/>
        </p:nvSpPr>
        <p:spPr>
          <a:xfrm>
            <a:off x="7588250" y="2299697"/>
            <a:ext cx="3416300" cy="723275"/>
          </a:xfrm>
          <a:prstGeom prst="rect">
            <a:avLst/>
          </a:prstGeom>
          <a:noFill/>
        </p:spPr>
        <p:txBody>
          <a:bodyPr wrap="square" rtlCol="0">
            <a:spAutoFit/>
          </a:bodyPr>
          <a:lstStyle/>
          <a:p>
            <a:pPr algn="ctr"/>
            <a:r>
              <a:rPr lang="en-US" sz="1800" dirty="0">
                <a:solidFill>
                  <a:srgbClr val="004280"/>
                </a:solidFill>
                <a:latin typeface="Intel Clear" panose="020B0604020203020204" pitchFamily="34" charset="0"/>
                <a:cs typeface="Neo Sans Intel"/>
              </a:rPr>
              <a:t>Latency</a:t>
            </a:r>
          </a:p>
          <a:p>
            <a:pPr algn="ctr">
              <a:spcBef>
                <a:spcPts val="600"/>
              </a:spcBef>
            </a:pPr>
            <a:r>
              <a:rPr lang="en-US" sz="1800" dirty="0">
                <a:solidFill>
                  <a:srgbClr val="004280"/>
                </a:solidFill>
                <a:latin typeface="Intel Clear" panose="020B0604020203020204" pitchFamily="34" charset="0"/>
                <a:cs typeface="Neo Sans Intel"/>
              </a:rPr>
              <a:t>Insufficient performance</a:t>
            </a:r>
          </a:p>
        </p:txBody>
      </p:sp>
      <p:sp>
        <p:nvSpPr>
          <p:cNvPr id="15" name="TextBox 14"/>
          <p:cNvSpPr txBox="1"/>
          <p:nvPr/>
        </p:nvSpPr>
        <p:spPr>
          <a:xfrm>
            <a:off x="468817" y="3365096"/>
            <a:ext cx="3756156" cy="307777"/>
          </a:xfrm>
          <a:prstGeom prst="rect">
            <a:avLst/>
          </a:prstGeom>
          <a:noFill/>
        </p:spPr>
        <p:txBody>
          <a:bodyPr wrap="none" rtlCol="0">
            <a:spAutoFit/>
          </a:bodyPr>
          <a:lstStyle/>
          <a:p>
            <a:r>
              <a:rPr lang="en-US" sz="1400" dirty="0">
                <a:solidFill>
                  <a:schemeClr val="tx2"/>
                </a:solidFill>
                <a:latin typeface="Intel Clear" panose="020B0604020203020204" pitchFamily="34" charset="0"/>
                <a:cs typeface="Neo Sans Intel"/>
              </a:rPr>
              <a:t>Gartner: DRAM ~14% undersupplied by ‘17*</a:t>
            </a:r>
          </a:p>
        </p:txBody>
      </p:sp>
      <p:sp>
        <p:nvSpPr>
          <p:cNvPr id="16" name="TextBox 15"/>
          <p:cNvSpPr txBox="1"/>
          <p:nvPr/>
        </p:nvSpPr>
        <p:spPr>
          <a:xfrm>
            <a:off x="7454388" y="3008036"/>
            <a:ext cx="3684022" cy="307777"/>
          </a:xfrm>
          <a:prstGeom prst="rect">
            <a:avLst/>
          </a:prstGeom>
          <a:noFill/>
        </p:spPr>
        <p:txBody>
          <a:bodyPr wrap="none" rtlCol="0">
            <a:spAutoFit/>
          </a:bodyPr>
          <a:lstStyle/>
          <a:p>
            <a:r>
              <a:rPr lang="en-US" sz="1400" dirty="0">
                <a:solidFill>
                  <a:schemeClr val="tx2"/>
                </a:solidFill>
                <a:latin typeface="Intel Clear" panose="020B0604020203020204" pitchFamily="34" charset="0"/>
                <a:cs typeface="Neo Sans Intel"/>
              </a:rPr>
              <a:t>Gartner: NAND  ~5% undersupplied by ‘17*</a:t>
            </a:r>
          </a:p>
        </p:txBody>
      </p:sp>
      <p:sp>
        <p:nvSpPr>
          <p:cNvPr id="8" name="&quot;No&quot; Symbol 7"/>
          <p:cNvSpPr/>
          <p:nvPr/>
        </p:nvSpPr>
        <p:spPr>
          <a:xfrm>
            <a:off x="8912796" y="4008843"/>
            <a:ext cx="598203" cy="605612"/>
          </a:xfrm>
          <a:prstGeom prst="noSmoking">
            <a:avLst/>
          </a:prstGeom>
          <a:solidFill>
            <a:srgbClr val="FF0000"/>
          </a:solidFill>
          <a:ln w="9525" cap="flat" cmpd="sng" algn="ctr">
            <a:noFill/>
            <a:prstDash val="solid"/>
          </a:ln>
          <a:effectLst/>
        </p:spPr>
        <p:txBody>
          <a:bodyPr rtlCol="0" anchor="ctr"/>
          <a:lstStyle/>
          <a:p>
            <a:pPr algn="ctr">
              <a:defRPr/>
            </a:pPr>
            <a:endParaRPr lang="en-US" sz="1800" kern="0" dirty="0">
              <a:solidFill>
                <a:prstClr val="black"/>
              </a:solidFill>
              <a:latin typeface="Intel Clear" panose="020B0604020203020204" pitchFamily="34" charset="0"/>
              <a:cs typeface="Arial"/>
            </a:endParaRPr>
          </a:p>
        </p:txBody>
      </p:sp>
    </p:spTree>
    <p:extLst>
      <p:ext uri="{BB962C8B-B14F-4D97-AF65-F5344CB8AC3E}">
        <p14:creationId xmlns:p14="http://schemas.microsoft.com/office/powerpoint/2010/main" val="1922430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l="23628" t="9002" r="23515" b="6759"/>
          <a:stretch/>
        </p:blipFill>
        <p:spPr>
          <a:xfrm>
            <a:off x="2794000" y="1185335"/>
            <a:ext cx="6214533" cy="5571067"/>
          </a:xfrm>
          <a:prstGeom prst="rect">
            <a:avLst/>
          </a:prstGeom>
        </p:spPr>
      </p:pic>
      <p:sp>
        <p:nvSpPr>
          <p:cNvPr id="2" name="Title 1"/>
          <p:cNvSpPr>
            <a:spLocks noGrp="1"/>
          </p:cNvSpPr>
          <p:nvPr>
            <p:ph type="title"/>
          </p:nvPr>
        </p:nvSpPr>
        <p:spPr/>
        <p:txBody>
          <a:bodyPr/>
          <a:lstStyle/>
          <a:p>
            <a:r>
              <a:rPr lang="en-US" sz="8000" dirty="0" smtClean="0"/>
              <a:t>3D Xp</a:t>
            </a:r>
            <a:r>
              <a:rPr lang="en-US" sz="5400" dirty="0" smtClean="0"/>
              <a:t>oint</a:t>
            </a:r>
            <a:r>
              <a:rPr lang="en-US" sz="8000" dirty="0" smtClean="0"/>
              <a:t>™ Technology</a:t>
            </a:r>
            <a:endParaRPr lang="en-US" sz="8000" dirty="0"/>
          </a:p>
        </p:txBody>
      </p:sp>
      <p:sp>
        <p:nvSpPr>
          <p:cNvPr id="14" name="TextBox 13"/>
          <p:cNvSpPr txBox="1"/>
          <p:nvPr/>
        </p:nvSpPr>
        <p:spPr>
          <a:xfrm>
            <a:off x="247927" y="1923274"/>
            <a:ext cx="2907747" cy="755015"/>
          </a:xfrm>
          <a:prstGeom prst="rect">
            <a:avLst/>
          </a:prstGeom>
          <a:noFill/>
        </p:spPr>
        <p:txBody>
          <a:bodyPr wrap="square" rtlCol="0">
            <a:spAutoFit/>
          </a:bodyPr>
          <a:lstStyle/>
          <a:p>
            <a:pPr algn="ctr">
              <a:lnSpc>
                <a:spcPct val="95000"/>
              </a:lnSpc>
              <a:spcBef>
                <a:spcPct val="30000"/>
              </a:spcBef>
              <a:buClr>
                <a:prstClr val="white"/>
              </a:buClr>
            </a:pPr>
            <a:r>
              <a:rPr lang="en-US" sz="1867" b="1" kern="0" dirty="0" smtClean="0">
                <a:solidFill>
                  <a:prstClr val="white"/>
                </a:solidFill>
                <a:latin typeface="Intel Clear"/>
              </a:rPr>
              <a:t>Cross-Point </a:t>
            </a:r>
            <a:r>
              <a:rPr lang="en-US" sz="1867" b="1" kern="0" dirty="0">
                <a:solidFill>
                  <a:prstClr val="white"/>
                </a:solidFill>
                <a:latin typeface="Intel Clear"/>
              </a:rPr>
              <a:t>Structure</a:t>
            </a:r>
            <a:br>
              <a:rPr lang="en-US" sz="1867" b="1" kern="0" dirty="0">
                <a:solidFill>
                  <a:prstClr val="white"/>
                </a:solidFill>
                <a:latin typeface="Intel Clear"/>
              </a:rPr>
            </a:br>
            <a:r>
              <a:rPr lang="en-US" sz="1333" dirty="0">
                <a:solidFill>
                  <a:prstClr val="white"/>
                </a:solidFill>
                <a:latin typeface="Intel Clear"/>
              </a:rPr>
              <a:t>Selectors allow dense packing</a:t>
            </a:r>
            <a:br>
              <a:rPr lang="en-US" sz="1333" dirty="0">
                <a:solidFill>
                  <a:prstClr val="white"/>
                </a:solidFill>
                <a:latin typeface="Intel Clear"/>
              </a:rPr>
            </a:br>
            <a:r>
              <a:rPr lang="en-US" sz="1333" dirty="0">
                <a:solidFill>
                  <a:prstClr val="white"/>
                </a:solidFill>
                <a:latin typeface="Intel Clear"/>
              </a:rPr>
              <a:t>and individual access to bits</a:t>
            </a:r>
            <a:endParaRPr lang="en-US" sz="1067" strike="sngStrike" kern="0" dirty="0">
              <a:solidFill>
                <a:prstClr val="white"/>
              </a:solidFill>
              <a:latin typeface="Intel Clear"/>
            </a:endParaRPr>
          </a:p>
        </p:txBody>
      </p:sp>
      <p:sp>
        <p:nvSpPr>
          <p:cNvPr id="16" name="TextBox 15"/>
          <p:cNvSpPr txBox="1"/>
          <p:nvPr/>
        </p:nvSpPr>
        <p:spPr>
          <a:xfrm>
            <a:off x="489374" y="4625083"/>
            <a:ext cx="2424853" cy="911019"/>
          </a:xfrm>
          <a:prstGeom prst="rect">
            <a:avLst/>
          </a:prstGeom>
          <a:noFill/>
        </p:spPr>
        <p:txBody>
          <a:bodyPr wrap="square" rtlCol="0">
            <a:spAutoFit/>
          </a:bodyPr>
          <a:lstStyle/>
          <a:p>
            <a:pPr algn="ctr">
              <a:lnSpc>
                <a:spcPct val="95000"/>
              </a:lnSpc>
              <a:spcBef>
                <a:spcPct val="30000"/>
              </a:spcBef>
              <a:buClr>
                <a:prstClr val="white"/>
              </a:buClr>
            </a:pPr>
            <a:r>
              <a:rPr lang="en-US" sz="1867" b="1" kern="0" dirty="0">
                <a:solidFill>
                  <a:prstClr val="white"/>
                </a:solidFill>
                <a:latin typeface="Intel Clear"/>
              </a:rPr>
              <a:t>Scalable</a:t>
            </a:r>
            <a:br>
              <a:rPr lang="en-US" sz="1867" b="1" kern="0" dirty="0">
                <a:solidFill>
                  <a:prstClr val="white"/>
                </a:solidFill>
                <a:latin typeface="Intel Clear"/>
              </a:rPr>
            </a:br>
            <a:r>
              <a:rPr lang="en-US" sz="1333" dirty="0">
                <a:solidFill>
                  <a:prstClr val="white"/>
                </a:solidFill>
                <a:latin typeface="Intel Clear"/>
              </a:rPr>
              <a:t>Memory layers can be stacked in a 3D manner </a:t>
            </a:r>
            <a:r>
              <a:rPr lang="en-US" sz="1400" b="1" kern="0" dirty="0">
                <a:solidFill>
                  <a:prstClr val="white"/>
                </a:solidFill>
                <a:latin typeface="Intel Clear"/>
              </a:rPr>
              <a:t/>
            </a:r>
            <a:br>
              <a:rPr lang="en-US" sz="1400" b="1" kern="0" dirty="0">
                <a:solidFill>
                  <a:prstClr val="white"/>
                </a:solidFill>
                <a:latin typeface="Intel Clear"/>
              </a:rPr>
            </a:br>
            <a:endParaRPr lang="en-US" sz="1067" kern="0" dirty="0">
              <a:solidFill>
                <a:prstClr val="white"/>
              </a:solidFill>
              <a:latin typeface="Intel Clear"/>
            </a:endParaRPr>
          </a:p>
        </p:txBody>
      </p:sp>
      <p:sp>
        <p:nvSpPr>
          <p:cNvPr id="19" name="TextBox 18"/>
          <p:cNvSpPr txBox="1"/>
          <p:nvPr/>
        </p:nvSpPr>
        <p:spPr>
          <a:xfrm>
            <a:off x="9211731" y="1762204"/>
            <a:ext cx="2484120" cy="1077218"/>
          </a:xfrm>
          <a:prstGeom prst="rect">
            <a:avLst/>
          </a:prstGeom>
          <a:noFill/>
        </p:spPr>
        <p:txBody>
          <a:bodyPr wrap="square" rtlCol="0">
            <a:spAutoFit/>
          </a:bodyPr>
          <a:lstStyle/>
          <a:p>
            <a:pPr algn="ctr" defTabSz="668258" fontAlgn="auto">
              <a:spcBef>
                <a:spcPts val="0"/>
              </a:spcBef>
              <a:spcAft>
                <a:spcPts val="0"/>
              </a:spcAft>
            </a:pPr>
            <a:r>
              <a:rPr lang="en-US" sz="1867" b="1" dirty="0">
                <a:solidFill>
                  <a:prstClr val="white"/>
                </a:solidFill>
                <a:latin typeface="Intel Clear"/>
              </a:rPr>
              <a:t>Breakthrough Material Advances</a:t>
            </a:r>
            <a:r>
              <a:rPr lang="en-US" sz="1400" b="1" kern="0" dirty="0">
                <a:solidFill>
                  <a:prstClr val="white"/>
                </a:solidFill>
                <a:latin typeface="Intel Clear"/>
              </a:rPr>
              <a:t/>
            </a:r>
            <a:br>
              <a:rPr lang="en-US" sz="1400" b="1" kern="0" dirty="0">
                <a:solidFill>
                  <a:prstClr val="white"/>
                </a:solidFill>
                <a:latin typeface="Intel Clear"/>
              </a:rPr>
            </a:br>
            <a:r>
              <a:rPr lang="en-US" sz="1333" dirty="0">
                <a:solidFill>
                  <a:prstClr val="white"/>
                </a:solidFill>
                <a:latin typeface="Intel Clear"/>
              </a:rPr>
              <a:t>Compatible switch and memory cell materials</a:t>
            </a:r>
          </a:p>
        </p:txBody>
      </p:sp>
      <p:sp>
        <p:nvSpPr>
          <p:cNvPr id="20" name="TextBox 19"/>
          <p:cNvSpPr txBox="1"/>
          <p:nvPr/>
        </p:nvSpPr>
        <p:spPr>
          <a:xfrm>
            <a:off x="8768080" y="4685612"/>
            <a:ext cx="3386667" cy="789896"/>
          </a:xfrm>
          <a:prstGeom prst="rect">
            <a:avLst/>
          </a:prstGeom>
          <a:noFill/>
        </p:spPr>
        <p:txBody>
          <a:bodyPr wrap="square" rtlCol="0">
            <a:spAutoFit/>
          </a:bodyPr>
          <a:lstStyle/>
          <a:p>
            <a:pPr algn="ctr" defTabSz="668258" fontAlgn="auto">
              <a:spcBef>
                <a:spcPts val="0"/>
              </a:spcBef>
              <a:spcAft>
                <a:spcPts val="0"/>
              </a:spcAft>
            </a:pPr>
            <a:r>
              <a:rPr lang="en-US" sz="1867" b="1" dirty="0">
                <a:solidFill>
                  <a:prstClr val="white"/>
                </a:solidFill>
                <a:latin typeface="Intel Clear"/>
              </a:rPr>
              <a:t>High Performance</a:t>
            </a:r>
            <a:r>
              <a:rPr lang="en-US" sz="1400" b="1" kern="0" dirty="0">
                <a:solidFill>
                  <a:prstClr val="white"/>
                </a:solidFill>
                <a:latin typeface="Intel Clear"/>
              </a:rPr>
              <a:t/>
            </a:r>
            <a:br>
              <a:rPr lang="en-US" sz="1400" b="1" kern="0" dirty="0">
                <a:solidFill>
                  <a:prstClr val="white"/>
                </a:solidFill>
                <a:latin typeface="Intel Clear"/>
              </a:rPr>
            </a:br>
            <a:r>
              <a:rPr lang="en-US" sz="1333" dirty="0">
                <a:solidFill>
                  <a:prstClr val="white"/>
                </a:solidFill>
                <a:latin typeface="Intel Clear"/>
              </a:rPr>
              <a:t>Cell and array architecture that can switch states 1000x faster than NAND</a:t>
            </a:r>
          </a:p>
        </p:txBody>
      </p:sp>
      <p:sp>
        <p:nvSpPr>
          <p:cNvPr id="13" name="Down Arrow 12"/>
          <p:cNvSpPr/>
          <p:nvPr/>
        </p:nvSpPr>
        <p:spPr bwMode="auto">
          <a:xfrm>
            <a:off x="706120" y="2731795"/>
            <a:ext cx="1991360" cy="1761269"/>
          </a:xfrm>
          <a:prstGeom prst="downArrow">
            <a:avLst/>
          </a:prstGeom>
          <a:gradFill>
            <a:gsLst>
              <a:gs pos="0">
                <a:schemeClr val="accent1">
                  <a:alpha val="0"/>
                </a:schemeClr>
              </a:gs>
              <a:gs pos="100000">
                <a:schemeClr val="accent1"/>
              </a:gs>
            </a:gsLst>
            <a:lin ang="5400000" scaled="1"/>
          </a:gradFill>
          <a:ln w="9525" cap="flat" cmpd="sng" algn="ctr">
            <a:noFill/>
            <a:prstDash val="solid"/>
            <a:round/>
            <a:headEnd type="none" w="med" len="med"/>
            <a:tailEnd type="none" w="med" len="med"/>
          </a:ln>
          <a:effectLst/>
        </p:spPr>
        <p:txBody>
          <a:bodyPr vert="horz" wrap="square" lIns="121829" tIns="60917" rIns="121829" bIns="60917" numCol="1" rtlCol="0" anchor="t" anchorCtr="1" compatLnSpc="1">
            <a:prstTxWarp prst="textNoShape">
              <a:avLst/>
            </a:prstTxWarp>
            <a:noAutofit/>
          </a:bodyPr>
          <a:lstStyle>
            <a:defPPr>
              <a:defRPr lang="en-US"/>
            </a:defPPr>
            <a:lvl1pPr marL="0" algn="l" defTabSz="501206" rtl="0" eaLnBrk="1" latinLnBrk="0" hangingPunct="1">
              <a:defRPr sz="1000" kern="1200">
                <a:solidFill>
                  <a:schemeClr val="tx1"/>
                </a:solidFill>
                <a:latin typeface="+mn-lt"/>
                <a:ea typeface="+mn-ea"/>
                <a:cs typeface="+mn-cs"/>
              </a:defRPr>
            </a:lvl1pPr>
            <a:lvl2pPr marL="250603" algn="l" defTabSz="501206" rtl="0" eaLnBrk="1" latinLnBrk="0" hangingPunct="1">
              <a:defRPr sz="1000" kern="1200">
                <a:solidFill>
                  <a:schemeClr val="tx1"/>
                </a:solidFill>
                <a:latin typeface="+mn-lt"/>
                <a:ea typeface="+mn-ea"/>
                <a:cs typeface="+mn-cs"/>
              </a:defRPr>
            </a:lvl2pPr>
            <a:lvl3pPr marL="501206" algn="l" defTabSz="501206" rtl="0" eaLnBrk="1" latinLnBrk="0" hangingPunct="1">
              <a:defRPr sz="1000" kern="1200">
                <a:solidFill>
                  <a:schemeClr val="tx1"/>
                </a:solidFill>
                <a:latin typeface="+mn-lt"/>
                <a:ea typeface="+mn-ea"/>
                <a:cs typeface="+mn-cs"/>
              </a:defRPr>
            </a:lvl3pPr>
            <a:lvl4pPr marL="751808" algn="l" defTabSz="501206" rtl="0" eaLnBrk="1" latinLnBrk="0" hangingPunct="1">
              <a:defRPr sz="1000" kern="1200">
                <a:solidFill>
                  <a:schemeClr val="tx1"/>
                </a:solidFill>
                <a:latin typeface="+mn-lt"/>
                <a:ea typeface="+mn-ea"/>
                <a:cs typeface="+mn-cs"/>
              </a:defRPr>
            </a:lvl4pPr>
            <a:lvl5pPr marL="1002411" algn="l" defTabSz="501206" rtl="0" eaLnBrk="1" latinLnBrk="0" hangingPunct="1">
              <a:defRPr sz="1000" kern="1200">
                <a:solidFill>
                  <a:schemeClr val="tx1"/>
                </a:solidFill>
                <a:latin typeface="+mn-lt"/>
                <a:ea typeface="+mn-ea"/>
                <a:cs typeface="+mn-cs"/>
              </a:defRPr>
            </a:lvl5pPr>
            <a:lvl6pPr marL="1253014" algn="l" defTabSz="501206" rtl="0" eaLnBrk="1" latinLnBrk="0" hangingPunct="1">
              <a:defRPr sz="1000" kern="1200">
                <a:solidFill>
                  <a:schemeClr val="tx1"/>
                </a:solidFill>
                <a:latin typeface="+mn-lt"/>
                <a:ea typeface="+mn-ea"/>
                <a:cs typeface="+mn-cs"/>
              </a:defRPr>
            </a:lvl6pPr>
            <a:lvl7pPr marL="1503617" algn="l" defTabSz="501206" rtl="0" eaLnBrk="1" latinLnBrk="0" hangingPunct="1">
              <a:defRPr sz="1000" kern="1200">
                <a:solidFill>
                  <a:schemeClr val="tx1"/>
                </a:solidFill>
                <a:latin typeface="+mn-lt"/>
                <a:ea typeface="+mn-ea"/>
                <a:cs typeface="+mn-cs"/>
              </a:defRPr>
            </a:lvl7pPr>
            <a:lvl8pPr marL="1754219" algn="l" defTabSz="501206" rtl="0" eaLnBrk="1" latinLnBrk="0" hangingPunct="1">
              <a:defRPr sz="1000" kern="1200">
                <a:solidFill>
                  <a:schemeClr val="tx1"/>
                </a:solidFill>
                <a:latin typeface="+mn-lt"/>
                <a:ea typeface="+mn-ea"/>
                <a:cs typeface="+mn-cs"/>
              </a:defRPr>
            </a:lvl8pPr>
            <a:lvl9pPr marL="2004823" algn="l" defTabSz="501206" rtl="0" eaLnBrk="1" latinLnBrk="0" hangingPunct="1">
              <a:defRPr sz="1000" kern="1200">
                <a:solidFill>
                  <a:schemeClr val="tx1"/>
                </a:solidFill>
                <a:latin typeface="+mn-lt"/>
                <a:ea typeface="+mn-ea"/>
                <a:cs typeface="+mn-cs"/>
              </a:defRPr>
            </a:lvl9pPr>
          </a:lstStyle>
          <a:p>
            <a:pPr algn="ctr" defTabSz="1219170">
              <a:lnSpc>
                <a:spcPct val="95000"/>
              </a:lnSpc>
              <a:spcBef>
                <a:spcPct val="30000"/>
              </a:spcBef>
              <a:buClr>
                <a:prstClr val="white"/>
              </a:buClr>
            </a:pPr>
            <a:endParaRPr lang="en-US" sz="2667">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5" name="Down Arrow 14"/>
          <p:cNvSpPr/>
          <p:nvPr/>
        </p:nvSpPr>
        <p:spPr bwMode="auto">
          <a:xfrm>
            <a:off x="9476316" y="2941896"/>
            <a:ext cx="1991360" cy="1672019"/>
          </a:xfrm>
          <a:prstGeom prst="downArrow">
            <a:avLst/>
          </a:prstGeom>
          <a:gradFill>
            <a:gsLst>
              <a:gs pos="0">
                <a:schemeClr val="accent1">
                  <a:alpha val="0"/>
                </a:schemeClr>
              </a:gs>
              <a:gs pos="100000">
                <a:schemeClr val="accent1"/>
              </a:gs>
            </a:gsLst>
            <a:lin ang="5400000" scaled="1"/>
          </a:gradFill>
          <a:ln w="9525" cap="flat" cmpd="sng" algn="ctr">
            <a:noFill/>
            <a:prstDash val="solid"/>
            <a:round/>
            <a:headEnd type="none" w="med" len="med"/>
            <a:tailEnd type="none" w="med" len="med"/>
          </a:ln>
          <a:effectLst/>
        </p:spPr>
        <p:txBody>
          <a:bodyPr vert="horz" wrap="square" lIns="121829" tIns="60917" rIns="121829" bIns="60917" numCol="1" rtlCol="0" anchor="t" anchorCtr="1" compatLnSpc="1">
            <a:prstTxWarp prst="textNoShape">
              <a:avLst/>
            </a:prstTxWarp>
            <a:noAutofit/>
          </a:bodyPr>
          <a:lstStyle>
            <a:defPPr>
              <a:defRPr lang="en-US"/>
            </a:defPPr>
            <a:lvl1pPr marL="0" algn="l" defTabSz="501206" rtl="0" eaLnBrk="1" latinLnBrk="0" hangingPunct="1">
              <a:defRPr sz="1000" kern="1200">
                <a:solidFill>
                  <a:schemeClr val="tx1"/>
                </a:solidFill>
                <a:latin typeface="+mn-lt"/>
                <a:ea typeface="+mn-ea"/>
                <a:cs typeface="+mn-cs"/>
              </a:defRPr>
            </a:lvl1pPr>
            <a:lvl2pPr marL="250603" algn="l" defTabSz="501206" rtl="0" eaLnBrk="1" latinLnBrk="0" hangingPunct="1">
              <a:defRPr sz="1000" kern="1200">
                <a:solidFill>
                  <a:schemeClr val="tx1"/>
                </a:solidFill>
                <a:latin typeface="+mn-lt"/>
                <a:ea typeface="+mn-ea"/>
                <a:cs typeface="+mn-cs"/>
              </a:defRPr>
            </a:lvl2pPr>
            <a:lvl3pPr marL="501206" algn="l" defTabSz="501206" rtl="0" eaLnBrk="1" latinLnBrk="0" hangingPunct="1">
              <a:defRPr sz="1000" kern="1200">
                <a:solidFill>
                  <a:schemeClr val="tx1"/>
                </a:solidFill>
                <a:latin typeface="+mn-lt"/>
                <a:ea typeface="+mn-ea"/>
                <a:cs typeface="+mn-cs"/>
              </a:defRPr>
            </a:lvl3pPr>
            <a:lvl4pPr marL="751808" algn="l" defTabSz="501206" rtl="0" eaLnBrk="1" latinLnBrk="0" hangingPunct="1">
              <a:defRPr sz="1000" kern="1200">
                <a:solidFill>
                  <a:schemeClr val="tx1"/>
                </a:solidFill>
                <a:latin typeface="+mn-lt"/>
                <a:ea typeface="+mn-ea"/>
                <a:cs typeface="+mn-cs"/>
              </a:defRPr>
            </a:lvl4pPr>
            <a:lvl5pPr marL="1002411" algn="l" defTabSz="501206" rtl="0" eaLnBrk="1" latinLnBrk="0" hangingPunct="1">
              <a:defRPr sz="1000" kern="1200">
                <a:solidFill>
                  <a:schemeClr val="tx1"/>
                </a:solidFill>
                <a:latin typeface="+mn-lt"/>
                <a:ea typeface="+mn-ea"/>
                <a:cs typeface="+mn-cs"/>
              </a:defRPr>
            </a:lvl5pPr>
            <a:lvl6pPr marL="1253014" algn="l" defTabSz="501206" rtl="0" eaLnBrk="1" latinLnBrk="0" hangingPunct="1">
              <a:defRPr sz="1000" kern="1200">
                <a:solidFill>
                  <a:schemeClr val="tx1"/>
                </a:solidFill>
                <a:latin typeface="+mn-lt"/>
                <a:ea typeface="+mn-ea"/>
                <a:cs typeface="+mn-cs"/>
              </a:defRPr>
            </a:lvl6pPr>
            <a:lvl7pPr marL="1503617" algn="l" defTabSz="501206" rtl="0" eaLnBrk="1" latinLnBrk="0" hangingPunct="1">
              <a:defRPr sz="1000" kern="1200">
                <a:solidFill>
                  <a:schemeClr val="tx1"/>
                </a:solidFill>
                <a:latin typeface="+mn-lt"/>
                <a:ea typeface="+mn-ea"/>
                <a:cs typeface="+mn-cs"/>
              </a:defRPr>
            </a:lvl7pPr>
            <a:lvl8pPr marL="1754219" algn="l" defTabSz="501206" rtl="0" eaLnBrk="1" latinLnBrk="0" hangingPunct="1">
              <a:defRPr sz="1000" kern="1200">
                <a:solidFill>
                  <a:schemeClr val="tx1"/>
                </a:solidFill>
                <a:latin typeface="+mn-lt"/>
                <a:ea typeface="+mn-ea"/>
                <a:cs typeface="+mn-cs"/>
              </a:defRPr>
            </a:lvl8pPr>
            <a:lvl9pPr marL="2004823" algn="l" defTabSz="501206" rtl="0" eaLnBrk="1" latinLnBrk="0" hangingPunct="1">
              <a:defRPr sz="1000" kern="1200">
                <a:solidFill>
                  <a:schemeClr val="tx1"/>
                </a:solidFill>
                <a:latin typeface="+mn-lt"/>
                <a:ea typeface="+mn-ea"/>
                <a:cs typeface="+mn-cs"/>
              </a:defRPr>
            </a:lvl9pPr>
          </a:lstStyle>
          <a:p>
            <a:pPr algn="ctr" defTabSz="1219170">
              <a:lnSpc>
                <a:spcPct val="95000"/>
              </a:lnSpc>
              <a:spcBef>
                <a:spcPct val="30000"/>
              </a:spcBef>
              <a:buClr>
                <a:prstClr val="white"/>
              </a:buClr>
            </a:pPr>
            <a:endParaRPr lang="en-US" sz="2667">
              <a:solidFill>
                <a:srgbClr val="FFFFFF"/>
              </a:solidFill>
              <a:effectLst>
                <a:outerShdw blurRad="38100" dist="38100" dir="2700000" algn="tl">
                  <a:srgbClr val="000000">
                    <a:alpha val="43137"/>
                  </a:srgbClr>
                </a:outerShdw>
              </a:effectLst>
              <a:latin typeface="Arial Narrow" pitchFamily="34" charset="0"/>
              <a:cs typeface="Arial" charset="0"/>
            </a:endParaRPr>
          </a:p>
        </p:txBody>
      </p:sp>
    </p:spTree>
    <p:extLst>
      <p:ext uri="{BB962C8B-B14F-4D97-AF65-F5344CB8AC3E}">
        <p14:creationId xmlns:p14="http://schemas.microsoft.com/office/powerpoint/2010/main" val="1075357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50393"/>
          </a:xfrm>
        </p:spPr>
        <p:txBody>
          <a:bodyPr/>
          <a:lstStyle/>
          <a:p>
            <a:r>
              <a:rPr lang="en-US" dirty="0" smtClean="0">
                <a:solidFill>
                  <a:srgbClr val="0071C5"/>
                </a:solidFill>
              </a:rPr>
              <a:t>Intel’s Solution</a:t>
            </a:r>
            <a:endParaRPr lang="en-US" dirty="0"/>
          </a:p>
        </p:txBody>
      </p:sp>
      <p:sp>
        <p:nvSpPr>
          <p:cNvPr id="3" name="Slide Number Placeholder 2"/>
          <p:cNvSpPr>
            <a:spLocks noGrp="1"/>
          </p:cNvSpPr>
          <p:nvPr>
            <p:ph type="sldNum" sz="quarter" idx="4294967295"/>
          </p:nvPr>
        </p:nvSpPr>
        <p:spPr>
          <a:xfrm>
            <a:off x="11671300" y="6446838"/>
            <a:ext cx="520700" cy="365125"/>
          </a:xfrm>
          <a:prstGeom prst="rect">
            <a:avLst/>
          </a:prstGeom>
        </p:spPr>
        <p:txBody>
          <a:bodyPr anchor="ctr"/>
          <a:lstStyle/>
          <a:p>
            <a:pPr algn="ctr"/>
            <a:fld id="{11338661-7EE6-48EA-AD4F-771149FF59DE}" type="slidenum">
              <a:rPr lang="en-US" sz="1400"/>
              <a:pPr algn="ctr"/>
              <a:t>12</a:t>
            </a:fld>
            <a:endParaRPr lang="en-US" sz="1400" dirty="0"/>
          </a:p>
        </p:txBody>
      </p:sp>
      <p:grpSp>
        <p:nvGrpSpPr>
          <p:cNvPr id="15" name="Group 14"/>
          <p:cNvGrpSpPr/>
          <p:nvPr/>
        </p:nvGrpSpPr>
        <p:grpSpPr>
          <a:xfrm>
            <a:off x="2971800" y="762000"/>
            <a:ext cx="6324600" cy="5547360"/>
            <a:chOff x="2971800" y="762000"/>
            <a:chExt cx="6324600" cy="5547360"/>
          </a:xfrm>
        </p:grpSpPr>
        <p:sp>
          <p:nvSpPr>
            <p:cNvPr id="4" name="Isosceles Triangle 3"/>
            <p:cNvSpPr/>
            <p:nvPr/>
          </p:nvSpPr>
          <p:spPr>
            <a:xfrm>
              <a:off x="5644896" y="762000"/>
              <a:ext cx="978408" cy="838200"/>
            </a:xfrm>
            <a:prstGeom prst="triangle">
              <a:avLst/>
            </a:prstGeom>
            <a:solidFill>
              <a:srgbClr val="B1BABF">
                <a:lumMod val="20000"/>
                <a:lumOff val="80000"/>
              </a:srgbClr>
            </a:solidFill>
            <a:ln w="9525" cap="flat" cmpd="sng" algn="ctr">
              <a:solidFill>
                <a:schemeClr val="bg1">
                  <a:lumMod val="50000"/>
                </a:schemeClr>
              </a:solidFill>
              <a:prstDash val="solid"/>
            </a:ln>
            <a:effectLst/>
          </p:spPr>
          <p:txBody>
            <a:bodyPr lIns="0" rIns="0" rtlCol="0" anchor="ctr"/>
            <a:lstStyle/>
            <a:p>
              <a:pPr algn="ctr">
                <a:defRPr/>
              </a:pPr>
              <a:r>
                <a:rPr lang="en-US" sz="1800" kern="0" dirty="0">
                  <a:solidFill>
                    <a:schemeClr val="bg1">
                      <a:lumMod val="50000"/>
                    </a:schemeClr>
                  </a:solidFill>
                  <a:latin typeface="Intel Clear" panose="020B0604020203020204" pitchFamily="34" charset="0"/>
                  <a:cs typeface="Arial"/>
                </a:rPr>
                <a:t>CPU</a:t>
              </a:r>
            </a:p>
          </p:txBody>
        </p:sp>
        <p:sp>
          <p:nvSpPr>
            <p:cNvPr id="5" name="Trapezoid 4"/>
            <p:cNvSpPr/>
            <p:nvPr/>
          </p:nvSpPr>
          <p:spPr>
            <a:xfrm>
              <a:off x="5288280" y="1642872"/>
              <a:ext cx="1691640" cy="566928"/>
            </a:xfrm>
            <a:prstGeom prst="trapezoid">
              <a:avLst>
                <a:gd name="adj" fmla="val 58019"/>
              </a:avLst>
            </a:prstGeom>
            <a:solidFill>
              <a:srgbClr val="B1BABF">
                <a:lumMod val="20000"/>
                <a:lumOff val="80000"/>
              </a:srgbClr>
            </a:solidFill>
            <a:ln w="9525" cap="flat" cmpd="sng" algn="ctr">
              <a:solidFill>
                <a:schemeClr val="bg1">
                  <a:lumMod val="50000"/>
                </a:schemeClr>
              </a:solidFill>
              <a:prstDash val="solid"/>
            </a:ln>
            <a:effectLst/>
          </p:spPr>
          <p:txBody>
            <a:bodyPr lIns="0" rIns="0" rtlCol="0" anchor="ctr"/>
            <a:lstStyle/>
            <a:p>
              <a:pPr algn="ctr">
                <a:defRPr/>
              </a:pPr>
              <a:r>
                <a:rPr lang="en-US" sz="1800" kern="0" dirty="0">
                  <a:solidFill>
                    <a:schemeClr val="bg1">
                      <a:lumMod val="50000"/>
                    </a:schemeClr>
                  </a:solidFill>
                  <a:latin typeface="Intel Clear" panose="020B0604020203020204" pitchFamily="34" charset="0"/>
                  <a:cs typeface="Arial"/>
                </a:rPr>
                <a:t>DDR</a:t>
              </a:r>
            </a:p>
          </p:txBody>
        </p:sp>
        <p:sp>
          <p:nvSpPr>
            <p:cNvPr id="6" name="Trapezoid 5"/>
            <p:cNvSpPr/>
            <p:nvPr/>
          </p:nvSpPr>
          <p:spPr>
            <a:xfrm>
              <a:off x="3610356" y="4343400"/>
              <a:ext cx="5047488" cy="868680"/>
            </a:xfrm>
            <a:prstGeom prst="trapezoid">
              <a:avLst>
                <a:gd name="adj" fmla="val 58019"/>
              </a:avLst>
            </a:prstGeom>
            <a:solidFill>
              <a:srgbClr val="B1BABF">
                <a:lumMod val="20000"/>
                <a:lumOff val="80000"/>
              </a:srgbClr>
            </a:solidFill>
            <a:ln w="9525" cap="flat" cmpd="sng" algn="ctr">
              <a:solidFill>
                <a:schemeClr val="bg1">
                  <a:lumMod val="50000"/>
                </a:schemeClr>
              </a:solidFill>
              <a:prstDash val="solid"/>
            </a:ln>
            <a:effectLst/>
          </p:spPr>
          <p:txBody>
            <a:bodyPr lIns="0" rIns="0" rtlCol="0" anchor="ctr"/>
            <a:lstStyle/>
            <a:p>
              <a:pPr algn="ctr">
                <a:defRPr/>
              </a:pPr>
              <a:r>
                <a:rPr lang="en-US" sz="1800" kern="0" dirty="0">
                  <a:solidFill>
                    <a:schemeClr val="bg1">
                      <a:lumMod val="50000"/>
                    </a:schemeClr>
                  </a:solidFill>
                  <a:latin typeface="Intel Clear" panose="020B0604020203020204" pitchFamily="34" charset="0"/>
                  <a:cs typeface="Arial"/>
                </a:rPr>
                <a:t>NAND SSD</a:t>
              </a:r>
            </a:p>
          </p:txBody>
        </p:sp>
        <p:sp>
          <p:nvSpPr>
            <p:cNvPr id="7" name="Trapezoid 6"/>
            <p:cNvSpPr/>
            <p:nvPr/>
          </p:nvSpPr>
          <p:spPr>
            <a:xfrm>
              <a:off x="2971800" y="5257800"/>
              <a:ext cx="6324600" cy="1051560"/>
            </a:xfrm>
            <a:prstGeom prst="trapezoid">
              <a:avLst>
                <a:gd name="adj" fmla="val 56132"/>
              </a:avLst>
            </a:prstGeom>
            <a:solidFill>
              <a:srgbClr val="B1BABF">
                <a:lumMod val="20000"/>
                <a:lumOff val="80000"/>
              </a:srgbClr>
            </a:solidFill>
            <a:ln w="9525" cap="flat" cmpd="sng" algn="ctr">
              <a:solidFill>
                <a:schemeClr val="bg1">
                  <a:lumMod val="50000"/>
                </a:schemeClr>
              </a:solidFill>
              <a:prstDash val="solid"/>
            </a:ln>
            <a:effectLst/>
          </p:spPr>
          <p:txBody>
            <a:bodyPr lIns="0" rIns="0" rtlCol="0" anchor="ctr"/>
            <a:lstStyle/>
            <a:p>
              <a:pPr algn="ctr">
                <a:defRPr/>
              </a:pPr>
              <a:r>
                <a:rPr lang="en-US" sz="1800" kern="0" dirty="0">
                  <a:solidFill>
                    <a:schemeClr val="bg1">
                      <a:lumMod val="50000"/>
                    </a:schemeClr>
                  </a:solidFill>
                  <a:latin typeface="Intel Clear" panose="020B0604020203020204" pitchFamily="34" charset="0"/>
                  <a:cs typeface="Arial"/>
                </a:rPr>
                <a:t>Hard Disk Drives</a:t>
              </a:r>
            </a:p>
          </p:txBody>
        </p:sp>
        <p:grpSp>
          <p:nvGrpSpPr>
            <p:cNvPr id="8" name="Group 7"/>
            <p:cNvGrpSpPr/>
            <p:nvPr/>
          </p:nvGrpSpPr>
          <p:grpSpPr>
            <a:xfrm>
              <a:off x="4191000" y="2106941"/>
              <a:ext cx="3886200" cy="2312660"/>
              <a:chOff x="2667000" y="2106940"/>
              <a:chExt cx="3886200" cy="2312660"/>
            </a:xfrm>
          </p:grpSpPr>
          <p:sp>
            <p:nvSpPr>
              <p:cNvPr id="9" name="Up Arrow 8"/>
              <p:cNvSpPr/>
              <p:nvPr/>
            </p:nvSpPr>
            <p:spPr>
              <a:xfrm>
                <a:off x="3978021" y="2106940"/>
                <a:ext cx="152400" cy="179060"/>
              </a:xfrm>
              <a:prstGeom prst="upArrow">
                <a:avLst/>
              </a:prstGeom>
              <a:solidFill>
                <a:srgbClr val="2B97D3"/>
              </a:solidFill>
              <a:ln w="9525" cap="flat" cmpd="sng" algn="ctr">
                <a:noFill/>
                <a:prstDash val="solid"/>
              </a:ln>
              <a:effectLst/>
            </p:spPr>
            <p:txBody>
              <a:bodyPr lIns="0" rIns="0" rtlCol="0" anchor="ctr"/>
              <a:lstStyle/>
              <a:p>
                <a:pPr algn="ctr">
                  <a:defRPr/>
                </a:pPr>
                <a:endParaRPr lang="en-US" sz="1800" kern="0" dirty="0">
                  <a:solidFill>
                    <a:prstClr val="white"/>
                  </a:solidFill>
                  <a:effectLst>
                    <a:outerShdw blurRad="38100" dist="38100" dir="2700000" algn="tl">
                      <a:srgbClr val="000000">
                        <a:alpha val="43137"/>
                      </a:srgbClr>
                    </a:outerShdw>
                  </a:effectLst>
                  <a:latin typeface="Intel Clear" panose="020B0604020203020204" pitchFamily="34" charset="0"/>
                  <a:cs typeface="Arial"/>
                </a:endParaRPr>
              </a:p>
            </p:txBody>
          </p:sp>
          <p:sp>
            <p:nvSpPr>
              <p:cNvPr id="10" name="Up Arrow 9"/>
              <p:cNvSpPr/>
              <p:nvPr/>
            </p:nvSpPr>
            <p:spPr>
              <a:xfrm>
                <a:off x="5029200" y="2106940"/>
                <a:ext cx="152400" cy="179060"/>
              </a:xfrm>
              <a:prstGeom prst="upArrow">
                <a:avLst/>
              </a:prstGeom>
              <a:solidFill>
                <a:srgbClr val="2B97D3"/>
              </a:solidFill>
              <a:ln w="9525" cap="flat" cmpd="sng" algn="ctr">
                <a:noFill/>
                <a:prstDash val="solid"/>
              </a:ln>
              <a:effectLst/>
            </p:spPr>
            <p:txBody>
              <a:bodyPr lIns="0" rIns="0" rtlCol="0" anchor="ctr"/>
              <a:lstStyle/>
              <a:p>
                <a:pPr algn="ctr">
                  <a:defRPr/>
                </a:pPr>
                <a:endParaRPr lang="en-US" sz="1800" kern="0" dirty="0">
                  <a:solidFill>
                    <a:prstClr val="white"/>
                  </a:solidFill>
                  <a:effectLst>
                    <a:outerShdw blurRad="38100" dist="38100" dir="2700000" algn="tl">
                      <a:srgbClr val="000000">
                        <a:alpha val="43137"/>
                      </a:srgbClr>
                    </a:outerShdw>
                  </a:effectLst>
                  <a:latin typeface="Intel Clear" panose="020B0604020203020204" pitchFamily="34" charset="0"/>
                  <a:cs typeface="Arial"/>
                </a:endParaRPr>
              </a:p>
            </p:txBody>
          </p:sp>
          <p:sp>
            <p:nvSpPr>
              <p:cNvPr id="11" name="Up Arrow 10"/>
              <p:cNvSpPr/>
              <p:nvPr/>
            </p:nvSpPr>
            <p:spPr>
              <a:xfrm flipV="1">
                <a:off x="3429000" y="4240540"/>
                <a:ext cx="152400" cy="179060"/>
              </a:xfrm>
              <a:prstGeom prst="upArrow">
                <a:avLst/>
              </a:prstGeom>
              <a:solidFill>
                <a:srgbClr val="2B97D3"/>
              </a:solidFill>
              <a:ln w="9525" cap="flat" cmpd="sng" algn="ctr">
                <a:noFill/>
                <a:prstDash val="solid"/>
              </a:ln>
              <a:effectLst/>
            </p:spPr>
            <p:txBody>
              <a:bodyPr lIns="0" rIns="0" rtlCol="0" anchor="ctr"/>
              <a:lstStyle/>
              <a:p>
                <a:pPr algn="ctr">
                  <a:defRPr/>
                </a:pPr>
                <a:endParaRPr lang="en-US" sz="1800" kern="0" dirty="0">
                  <a:solidFill>
                    <a:prstClr val="white"/>
                  </a:solidFill>
                  <a:effectLst>
                    <a:outerShdw blurRad="38100" dist="38100" dir="2700000" algn="tl">
                      <a:srgbClr val="000000">
                        <a:alpha val="43137"/>
                      </a:srgbClr>
                    </a:outerShdw>
                  </a:effectLst>
                  <a:latin typeface="Intel Clear" panose="020B0604020203020204" pitchFamily="34" charset="0"/>
                  <a:cs typeface="Arial"/>
                </a:endParaRPr>
              </a:p>
            </p:txBody>
          </p:sp>
          <p:sp>
            <p:nvSpPr>
              <p:cNvPr id="12" name="Up Arrow 11"/>
              <p:cNvSpPr/>
              <p:nvPr/>
            </p:nvSpPr>
            <p:spPr>
              <a:xfrm flipV="1">
                <a:off x="5715000" y="4240540"/>
                <a:ext cx="152400" cy="179060"/>
              </a:xfrm>
              <a:prstGeom prst="upArrow">
                <a:avLst/>
              </a:prstGeom>
              <a:solidFill>
                <a:srgbClr val="2B97D3"/>
              </a:solidFill>
              <a:ln w="9525" cap="flat" cmpd="sng" algn="ctr">
                <a:noFill/>
                <a:prstDash val="solid"/>
              </a:ln>
              <a:effectLst/>
            </p:spPr>
            <p:txBody>
              <a:bodyPr lIns="0" rIns="0" rtlCol="0" anchor="ctr"/>
              <a:lstStyle/>
              <a:p>
                <a:pPr algn="ctr">
                  <a:defRPr/>
                </a:pPr>
                <a:endParaRPr lang="en-US" sz="1800" kern="0" dirty="0">
                  <a:solidFill>
                    <a:prstClr val="white"/>
                  </a:solidFill>
                  <a:effectLst>
                    <a:outerShdw blurRad="38100" dist="38100" dir="2700000" algn="tl">
                      <a:srgbClr val="000000">
                        <a:alpha val="43137"/>
                      </a:srgbClr>
                    </a:outerShdw>
                  </a:effectLst>
                  <a:latin typeface="Intel Clear" panose="020B0604020203020204" pitchFamily="34" charset="0"/>
                  <a:cs typeface="Arial"/>
                </a:endParaRPr>
              </a:p>
            </p:txBody>
          </p:sp>
          <p:sp>
            <p:nvSpPr>
              <p:cNvPr id="13" name="Trapezoid 12"/>
              <p:cNvSpPr/>
              <p:nvPr/>
            </p:nvSpPr>
            <p:spPr>
              <a:xfrm>
                <a:off x="2667000" y="3300231"/>
                <a:ext cx="3886200" cy="966970"/>
              </a:xfrm>
              <a:prstGeom prst="trapezoid">
                <a:avLst>
                  <a:gd name="adj" fmla="val 58019"/>
                </a:avLst>
              </a:prstGeom>
              <a:solidFill>
                <a:srgbClr val="004280">
                  <a:lumMod val="40000"/>
                  <a:lumOff val="60000"/>
                </a:srgbClr>
              </a:solidFill>
              <a:ln w="9525" cap="flat" cmpd="sng" algn="ctr">
                <a:noFill/>
                <a:prstDash val="solid"/>
              </a:ln>
              <a:effectLst>
                <a:glow rad="139700">
                  <a:srgbClr val="FFDA00">
                    <a:satMod val="175000"/>
                    <a:alpha val="40000"/>
                  </a:srgbClr>
                </a:glow>
                <a:outerShdw blurRad="50800" dist="38100" dir="2700000" algn="tl" rotWithShape="0">
                  <a:prstClr val="black">
                    <a:alpha val="40000"/>
                  </a:prstClr>
                </a:outerShdw>
              </a:effectLst>
              <a:scene3d>
                <a:camera prst="orthographicFront"/>
                <a:lightRig rig="threePt" dir="t"/>
              </a:scene3d>
              <a:sp3d>
                <a:bevelT w="165100" prst="coolSlant"/>
              </a:sp3d>
            </p:spPr>
            <p:txBody>
              <a:bodyPr lIns="0" tIns="0" rIns="0" bIns="121920" rtlCol="0" anchor="ctr"/>
              <a:lstStyle/>
              <a:p>
                <a:pPr algn="ctr">
                  <a:defRPr/>
                </a:pPr>
                <a:r>
                  <a:rPr lang="en-US" sz="1867" kern="0" dirty="0" smtClean="0">
                    <a:solidFill>
                      <a:prstClr val="white"/>
                    </a:solidFill>
                    <a:effectLst>
                      <a:outerShdw blurRad="38100" dist="38100" dir="2700000" algn="tl">
                        <a:srgbClr val="000000">
                          <a:alpha val="43137"/>
                        </a:srgbClr>
                      </a:outerShdw>
                    </a:effectLst>
                    <a:latin typeface="Intel Clear" panose="020B0604020203020204" pitchFamily="34" charset="0"/>
                    <a:cs typeface="Arial"/>
                  </a:rPr>
                  <a:t>Coldstream</a:t>
                </a:r>
                <a:endParaRPr lang="en-US" sz="1867" kern="0" dirty="0">
                  <a:solidFill>
                    <a:prstClr val="white"/>
                  </a:solidFill>
                  <a:effectLst>
                    <a:outerShdw blurRad="38100" dist="38100" dir="2700000" algn="tl">
                      <a:srgbClr val="000000">
                        <a:alpha val="43137"/>
                      </a:srgbClr>
                    </a:outerShdw>
                  </a:effectLst>
                  <a:latin typeface="Intel Clear" panose="020B0604020203020204" pitchFamily="34" charset="0"/>
                  <a:cs typeface="Arial"/>
                </a:endParaRPr>
              </a:p>
              <a:p>
                <a:pPr algn="ctr">
                  <a:defRPr/>
                </a:pPr>
                <a:r>
                  <a:rPr lang="en-US" sz="1333" kern="0" dirty="0" smtClean="0">
                    <a:solidFill>
                      <a:prstClr val="white"/>
                    </a:solidFill>
                    <a:latin typeface="Intel Clear" panose="020B0604020203020204" pitchFamily="34" charset="0"/>
                    <a:cs typeface="Arial"/>
                  </a:rPr>
                  <a:t>(3D XPoint™ based NVMe SSD)</a:t>
                </a:r>
                <a:endParaRPr lang="en-US" sz="1333" kern="0" dirty="0">
                  <a:solidFill>
                    <a:prstClr val="white"/>
                  </a:solidFill>
                  <a:latin typeface="Intel Clear" panose="020B0604020203020204" pitchFamily="34" charset="0"/>
                  <a:cs typeface="Arial"/>
                </a:endParaRPr>
              </a:p>
            </p:txBody>
          </p:sp>
          <p:sp>
            <p:nvSpPr>
              <p:cNvPr id="14" name="Trapezoid 13"/>
              <p:cNvSpPr/>
              <p:nvPr/>
            </p:nvSpPr>
            <p:spPr>
              <a:xfrm>
                <a:off x="3224784" y="2286000"/>
                <a:ext cx="2770632" cy="963940"/>
              </a:xfrm>
              <a:prstGeom prst="trapezoid">
                <a:avLst>
                  <a:gd name="adj" fmla="val 58019"/>
                </a:avLst>
              </a:prstGeom>
              <a:solidFill>
                <a:srgbClr val="2B97D3"/>
              </a:solidFill>
              <a:ln w="9525" cap="flat" cmpd="sng" algn="ctr">
                <a:noFill/>
                <a:prstDash val="solid"/>
              </a:ln>
              <a:effectLst>
                <a:glow rad="139700">
                  <a:srgbClr val="FFDA00">
                    <a:satMod val="175000"/>
                    <a:alpha val="40000"/>
                  </a:srgbClr>
                </a:glow>
                <a:outerShdw blurRad="50800" dist="38100" dir="2700000" algn="tl" rotWithShape="0">
                  <a:prstClr val="black">
                    <a:alpha val="40000"/>
                  </a:prstClr>
                </a:outerShdw>
              </a:effectLst>
              <a:scene3d>
                <a:camera prst="orthographicFront"/>
                <a:lightRig rig="threePt" dir="t"/>
              </a:scene3d>
              <a:sp3d>
                <a:bevelT w="165100" prst="coolSlant"/>
              </a:sp3d>
            </p:spPr>
            <p:txBody>
              <a:bodyPr lIns="0" tIns="0" rIns="0" bIns="121920" rtlCol="0" anchor="ctr"/>
              <a:lstStyle/>
              <a:p>
                <a:pPr algn="ctr">
                  <a:defRPr/>
                </a:pPr>
                <a:r>
                  <a:rPr lang="en-US" sz="1867" kern="0" dirty="0">
                    <a:solidFill>
                      <a:prstClr val="white"/>
                    </a:solidFill>
                    <a:effectLst>
                      <a:outerShdw blurRad="38100" dist="38100" dir="2700000" algn="tl">
                        <a:srgbClr val="000000">
                          <a:alpha val="43137"/>
                        </a:srgbClr>
                      </a:outerShdw>
                    </a:effectLst>
                    <a:latin typeface="Intel Clear" panose="020B0604020203020204" pitchFamily="34" charset="0"/>
                    <a:cs typeface="Arial"/>
                  </a:rPr>
                  <a:t>Apache Pass</a:t>
                </a:r>
              </a:p>
              <a:p>
                <a:pPr algn="ctr">
                  <a:defRPr/>
                </a:pPr>
                <a:r>
                  <a:rPr lang="en-US" sz="1333" kern="0" dirty="0" smtClean="0">
                    <a:solidFill>
                      <a:prstClr val="white"/>
                    </a:solidFill>
                    <a:latin typeface="Intel Clear" panose="020B0604020203020204" pitchFamily="34" charset="0"/>
                    <a:cs typeface="Arial"/>
                  </a:rPr>
                  <a:t>(3D XPoint™ based DIMM)</a:t>
                </a:r>
                <a:endParaRPr lang="en-US" sz="1333" kern="0" dirty="0">
                  <a:solidFill>
                    <a:prstClr val="white"/>
                  </a:solidFill>
                  <a:latin typeface="Intel Clear" panose="020B0604020203020204" pitchFamily="34" charset="0"/>
                  <a:cs typeface="Arial"/>
                </a:endParaRPr>
              </a:p>
            </p:txBody>
          </p:sp>
        </p:grpSp>
      </p:grpSp>
      <p:pic>
        <p:nvPicPr>
          <p:cNvPr id="122" name="Picture 121"/>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0000" b="90000" l="14611" r="85389">
                        <a14:foregroundMark x1="23229" y1="71415" x2="28021" y2="79833"/>
                        <a14:foregroundMark x1="19063" y1="56244" x2="28490" y2="51526"/>
                        <a14:foregroundMark x1="29740" y1="82516" x2="48281" y2="64755"/>
                        <a14:foregroundMark x1="52708" y1="69195" x2="55677" y2="75486"/>
                        <a14:foregroundMark x1="59531" y1="74376" x2="75469" y2="58649"/>
                        <a14:foregroundMark x1="54792" y1="76873" x2="55885" y2="77521"/>
                        <a14:foregroundMark x1="45573" y1="72063" x2="48073" y2="69473"/>
                        <a14:backgroundMark x1="24010" y1="47179" x2="51458" y2="26457"/>
                        <a14:backgroundMark x1="37448" y1="81499" x2="50313" y2="74006"/>
                        <a14:backgroundMark x1="47188" y1="73080" x2="50573" y2="71045"/>
                        <a14:backgroundMark x1="50260" y1="69658" x2="49427" y2="70028"/>
                        <a14:backgroundMark x1="59688" y1="77798" x2="77083" y2="59852"/>
                        <a14:backgroundMark x1="49531" y1="69195" x2="50313" y2="69103"/>
                      </a14:backgroundRemoval>
                    </a14:imgEffect>
                  </a14:imgLayer>
                </a14:imgProps>
              </a:ext>
              <a:ext uri="{28A0092B-C50C-407E-A947-70E740481C1C}">
                <a14:useLocalDpi xmlns:a14="http://schemas.microsoft.com/office/drawing/2010/main" val="0"/>
              </a:ext>
            </a:extLst>
          </a:blip>
          <a:srcRect l="5763" r="5763"/>
          <a:stretch/>
        </p:blipFill>
        <p:spPr>
          <a:xfrm>
            <a:off x="1567667" y="2974224"/>
            <a:ext cx="2349654" cy="1618986"/>
          </a:xfrm>
          <a:prstGeom prst="rect">
            <a:avLst/>
          </a:prstGeom>
        </p:spPr>
      </p:pic>
      <p:grpSp>
        <p:nvGrpSpPr>
          <p:cNvPr id="123" name="Group 122"/>
          <p:cNvGrpSpPr>
            <a:grpSpLocks noChangeAspect="1"/>
          </p:cNvGrpSpPr>
          <p:nvPr/>
        </p:nvGrpSpPr>
        <p:grpSpPr>
          <a:xfrm>
            <a:off x="8128173" y="2426051"/>
            <a:ext cx="2336454" cy="683839"/>
            <a:chOff x="533400" y="2819400"/>
            <a:chExt cx="3124200" cy="914400"/>
          </a:xfrm>
        </p:grpSpPr>
        <p:grpSp>
          <p:nvGrpSpPr>
            <p:cNvPr id="124" name="Group 123"/>
            <p:cNvGrpSpPr/>
            <p:nvPr/>
          </p:nvGrpSpPr>
          <p:grpSpPr>
            <a:xfrm>
              <a:off x="533400" y="2819400"/>
              <a:ext cx="3124200" cy="914400"/>
              <a:chOff x="533400" y="2819400"/>
              <a:chExt cx="3124200" cy="914400"/>
            </a:xfrm>
            <a:effectLst>
              <a:outerShdw blurRad="50800" dist="38100" dir="2700000" algn="tl" rotWithShape="0">
                <a:prstClr val="black">
                  <a:alpha val="40000"/>
                </a:prstClr>
              </a:outerShdw>
            </a:effectLst>
          </p:grpSpPr>
          <p:sp>
            <p:nvSpPr>
              <p:cNvPr id="131" name="Rectangle 130"/>
              <p:cNvSpPr/>
              <p:nvPr/>
            </p:nvSpPr>
            <p:spPr>
              <a:xfrm>
                <a:off x="533400" y="2819400"/>
                <a:ext cx="3124200" cy="914400"/>
              </a:xfrm>
              <a:prstGeom prst="rect">
                <a:avLst/>
              </a:prstGeom>
              <a:solidFill>
                <a:srgbClr val="2F542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32" name="Rectangle 131"/>
              <p:cNvSpPr/>
              <p:nvPr/>
            </p:nvSpPr>
            <p:spPr>
              <a:xfrm>
                <a:off x="609600"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33" name="Rectangle 132"/>
              <p:cNvSpPr/>
              <p:nvPr/>
            </p:nvSpPr>
            <p:spPr>
              <a:xfrm>
                <a:off x="747486"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34" name="Rectangle 133"/>
              <p:cNvSpPr/>
              <p:nvPr/>
            </p:nvSpPr>
            <p:spPr>
              <a:xfrm>
                <a:off x="885372"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35" name="Rectangle 134"/>
              <p:cNvSpPr/>
              <p:nvPr/>
            </p:nvSpPr>
            <p:spPr>
              <a:xfrm>
                <a:off x="1023258"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36" name="Rectangle 135"/>
              <p:cNvSpPr/>
              <p:nvPr/>
            </p:nvSpPr>
            <p:spPr>
              <a:xfrm>
                <a:off x="1161144"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37" name="Rectangle 136"/>
              <p:cNvSpPr/>
              <p:nvPr/>
            </p:nvSpPr>
            <p:spPr>
              <a:xfrm>
                <a:off x="1299030"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38" name="Rectangle 137"/>
              <p:cNvSpPr/>
              <p:nvPr/>
            </p:nvSpPr>
            <p:spPr>
              <a:xfrm>
                <a:off x="1436916"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39" name="Rectangle 138"/>
              <p:cNvSpPr/>
              <p:nvPr/>
            </p:nvSpPr>
            <p:spPr>
              <a:xfrm>
                <a:off x="1574802"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40" name="Rectangle 139"/>
              <p:cNvSpPr/>
              <p:nvPr/>
            </p:nvSpPr>
            <p:spPr>
              <a:xfrm>
                <a:off x="1712688"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41" name="Rectangle 140"/>
              <p:cNvSpPr/>
              <p:nvPr/>
            </p:nvSpPr>
            <p:spPr>
              <a:xfrm>
                <a:off x="1850574"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42" name="Rectangle 141"/>
              <p:cNvSpPr/>
              <p:nvPr/>
            </p:nvSpPr>
            <p:spPr>
              <a:xfrm>
                <a:off x="1988460"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43" name="Rectangle 142"/>
              <p:cNvSpPr/>
              <p:nvPr/>
            </p:nvSpPr>
            <p:spPr>
              <a:xfrm>
                <a:off x="2126346"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44" name="Rectangle 143"/>
              <p:cNvSpPr/>
              <p:nvPr/>
            </p:nvSpPr>
            <p:spPr>
              <a:xfrm>
                <a:off x="2264232"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45" name="Rectangle 144"/>
              <p:cNvSpPr/>
              <p:nvPr/>
            </p:nvSpPr>
            <p:spPr>
              <a:xfrm>
                <a:off x="2402118"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46" name="Rectangle 145"/>
              <p:cNvSpPr/>
              <p:nvPr/>
            </p:nvSpPr>
            <p:spPr>
              <a:xfrm>
                <a:off x="2540004"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47" name="Rectangle 146"/>
              <p:cNvSpPr/>
              <p:nvPr/>
            </p:nvSpPr>
            <p:spPr>
              <a:xfrm>
                <a:off x="2677890"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48" name="Rectangle 147"/>
              <p:cNvSpPr/>
              <p:nvPr/>
            </p:nvSpPr>
            <p:spPr>
              <a:xfrm>
                <a:off x="2953662"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b="1" kern="0" dirty="0">
                  <a:solidFill>
                    <a:schemeClr val="bg1"/>
                  </a:solidFill>
                  <a:latin typeface="Intel Clear" panose="020B0604020203020204" pitchFamily="34" charset="0"/>
                  <a:cs typeface="Arial"/>
                </a:endParaRPr>
              </a:p>
            </p:txBody>
          </p:sp>
          <p:sp>
            <p:nvSpPr>
              <p:cNvPr id="149" name="Rectangle 148"/>
              <p:cNvSpPr/>
              <p:nvPr/>
            </p:nvSpPr>
            <p:spPr>
              <a:xfrm>
                <a:off x="3091548"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50" name="Rectangle 149"/>
              <p:cNvSpPr/>
              <p:nvPr/>
            </p:nvSpPr>
            <p:spPr>
              <a:xfrm>
                <a:off x="3367320"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51" name="Rectangle 150"/>
              <p:cNvSpPr/>
              <p:nvPr/>
            </p:nvSpPr>
            <p:spPr>
              <a:xfrm>
                <a:off x="3505200"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52" name="Rectangle 151"/>
              <p:cNvSpPr/>
              <p:nvPr/>
            </p:nvSpPr>
            <p:spPr>
              <a:xfrm>
                <a:off x="3229434"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53" name="Rectangle 152"/>
              <p:cNvSpPr/>
              <p:nvPr/>
            </p:nvSpPr>
            <p:spPr>
              <a:xfrm>
                <a:off x="2815776"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grpSp>
        <p:sp>
          <p:nvSpPr>
            <p:cNvPr id="125" name="Rectangle 124"/>
            <p:cNvSpPr/>
            <p:nvPr/>
          </p:nvSpPr>
          <p:spPr>
            <a:xfrm>
              <a:off x="1513116" y="2971800"/>
              <a:ext cx="375558" cy="533400"/>
            </a:xfrm>
            <a:prstGeom prst="rect">
              <a:avLst/>
            </a:prstGeom>
            <a:solidFill>
              <a:sysClr val="window" lastClr="FFFFFF">
                <a:lumMod val="65000"/>
              </a:sysClr>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26" name="Rectangle 125"/>
            <p:cNvSpPr/>
            <p:nvPr/>
          </p:nvSpPr>
          <p:spPr>
            <a:xfrm>
              <a:off x="2026558" y="2971800"/>
              <a:ext cx="375558" cy="533400"/>
            </a:xfrm>
            <a:prstGeom prst="rect">
              <a:avLst/>
            </a:prstGeom>
            <a:solidFill>
              <a:sysClr val="window" lastClr="FFFFFF">
                <a:lumMod val="65000"/>
              </a:sysClr>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27" name="Rectangle 126"/>
            <p:cNvSpPr/>
            <p:nvPr/>
          </p:nvSpPr>
          <p:spPr>
            <a:xfrm>
              <a:off x="2540000" y="2971800"/>
              <a:ext cx="375558" cy="533400"/>
            </a:xfrm>
            <a:prstGeom prst="rect">
              <a:avLst/>
            </a:prstGeom>
            <a:solidFill>
              <a:sysClr val="window" lastClr="FFFFFF">
                <a:lumMod val="65000"/>
              </a:sysClr>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28" name="Rectangle 127"/>
            <p:cNvSpPr/>
            <p:nvPr/>
          </p:nvSpPr>
          <p:spPr>
            <a:xfrm>
              <a:off x="3053442" y="2971800"/>
              <a:ext cx="375558" cy="533400"/>
            </a:xfrm>
            <a:prstGeom prst="rect">
              <a:avLst/>
            </a:prstGeom>
            <a:solidFill>
              <a:sysClr val="window" lastClr="FFFFFF">
                <a:lumMod val="65000"/>
              </a:sysClr>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29" name="Rounded Rectangle 128"/>
            <p:cNvSpPr/>
            <p:nvPr/>
          </p:nvSpPr>
          <p:spPr>
            <a:xfrm>
              <a:off x="785586" y="3048000"/>
              <a:ext cx="375558" cy="152400"/>
            </a:xfrm>
            <a:prstGeom prst="roundRect">
              <a:avLst/>
            </a:prstGeom>
            <a:solidFill>
              <a:sysClr val="windowText" lastClr="000000">
                <a:lumMod val="50000"/>
                <a:lumOff val="50000"/>
              </a:sysClr>
            </a:solidFill>
            <a:ln w="9525" cap="flat" cmpd="sng" algn="ctr">
              <a:noFill/>
              <a:prstDash val="solid"/>
            </a:ln>
            <a:effectLst/>
            <a:scene3d>
              <a:camera prst="orthographicFront"/>
              <a:lightRig rig="threePt" dir="t"/>
            </a:scene3d>
            <a:sp3d>
              <a:bevelT w="114300" prst="artDeco"/>
            </a:sp3d>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130" name="Rounded Rectangle 129"/>
            <p:cNvSpPr/>
            <p:nvPr/>
          </p:nvSpPr>
          <p:spPr>
            <a:xfrm>
              <a:off x="843642" y="3276600"/>
              <a:ext cx="375558" cy="152400"/>
            </a:xfrm>
            <a:prstGeom prst="roundRect">
              <a:avLst/>
            </a:prstGeom>
            <a:solidFill>
              <a:sysClr val="windowText" lastClr="000000">
                <a:lumMod val="50000"/>
                <a:lumOff val="50000"/>
              </a:sysClr>
            </a:solidFill>
            <a:ln w="9525" cap="flat" cmpd="sng" algn="ctr">
              <a:noFill/>
              <a:prstDash val="solid"/>
            </a:ln>
            <a:effectLst/>
            <a:scene3d>
              <a:camera prst="orthographicFront"/>
              <a:lightRig rig="threePt" dir="t"/>
            </a:scene3d>
            <a:sp3d>
              <a:bevelT w="114300" prst="artDeco"/>
            </a:sp3d>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grpSp>
    </p:spTree>
    <p:extLst>
      <p:ext uri="{BB962C8B-B14F-4D97-AF65-F5344CB8AC3E}">
        <p14:creationId xmlns:p14="http://schemas.microsoft.com/office/powerpoint/2010/main" val="1113645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750"/>
                                        <p:tgtEl>
                                          <p:spTgt spid="122"/>
                                        </p:tgtEl>
                                      </p:cBhvr>
                                    </p:animEffect>
                                  </p:childTnLst>
                                </p:cTn>
                              </p:par>
                              <p:par>
                                <p:cTn id="8" presetID="10"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7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56231" y="976311"/>
            <a:ext cx="2566386" cy="5258234"/>
          </a:xfrm>
          <a:prstGeom prst="roundRect">
            <a:avLst>
              <a:gd name="adj" fmla="val 3967"/>
            </a:avLst>
          </a:prstGeom>
          <a:solidFill>
            <a:schemeClr val="tx2">
              <a:lumMod val="40000"/>
              <a:lumOff val="60000"/>
              <a:alpha val="40000"/>
            </a:schemeClr>
          </a:solidFill>
          <a:ln w="38100">
            <a:noFill/>
          </a:ln>
        </p:spPr>
        <p:style>
          <a:lnRef idx="2">
            <a:schemeClr val="accent1"/>
          </a:lnRef>
          <a:fillRef idx="1">
            <a:schemeClr val="lt1"/>
          </a:fillRef>
          <a:effectRef idx="0">
            <a:schemeClr val="accent1"/>
          </a:effectRef>
          <a:fontRef idx="minor">
            <a:schemeClr val="dk1"/>
          </a:fontRef>
        </p:style>
        <p:txBody>
          <a:bodyPr tIns="91440" rIns="182880" bIns="91440" rtlCol="0" anchor="t"/>
          <a:lstStyle/>
          <a:p>
            <a:pPr algn="ctr"/>
            <a:r>
              <a:rPr lang="en-US" dirty="0" smtClean="0">
                <a:solidFill>
                  <a:schemeClr val="accent1"/>
                </a:solidFill>
                <a:latin typeface="Intel Clear" panose="020B0604020203020204" pitchFamily="34" charset="0"/>
              </a:rPr>
              <a:t>Yesterday</a:t>
            </a:r>
            <a:endParaRPr lang="en-US" dirty="0">
              <a:solidFill>
                <a:schemeClr val="accent1"/>
              </a:solidFill>
              <a:latin typeface="Intel Clear" panose="020B0604020203020204" pitchFamily="34" charset="0"/>
            </a:endParaRPr>
          </a:p>
        </p:txBody>
      </p:sp>
      <p:sp>
        <p:nvSpPr>
          <p:cNvPr id="5" name="Rounded Rectangle 4"/>
          <p:cNvSpPr/>
          <p:nvPr/>
        </p:nvSpPr>
        <p:spPr>
          <a:xfrm>
            <a:off x="4431480" y="976311"/>
            <a:ext cx="2566386" cy="5258234"/>
          </a:xfrm>
          <a:prstGeom prst="roundRect">
            <a:avLst>
              <a:gd name="adj" fmla="val 3967"/>
            </a:avLst>
          </a:prstGeom>
          <a:solidFill>
            <a:schemeClr val="tx2">
              <a:lumMod val="20000"/>
              <a:lumOff val="80000"/>
              <a:alpha val="40000"/>
            </a:schemeClr>
          </a:solidFill>
          <a:ln w="38100">
            <a:noFill/>
          </a:ln>
        </p:spPr>
        <p:style>
          <a:lnRef idx="2">
            <a:schemeClr val="accent1"/>
          </a:lnRef>
          <a:fillRef idx="1">
            <a:schemeClr val="lt1"/>
          </a:fillRef>
          <a:effectRef idx="0">
            <a:schemeClr val="accent1"/>
          </a:effectRef>
          <a:fontRef idx="minor">
            <a:schemeClr val="dk1"/>
          </a:fontRef>
        </p:style>
        <p:txBody>
          <a:bodyPr tIns="91440" rIns="182880" bIns="91440" rtlCol="0" anchor="t"/>
          <a:lstStyle/>
          <a:p>
            <a:pPr algn="ctr"/>
            <a:r>
              <a:rPr lang="en-US" dirty="0" smtClean="0">
                <a:solidFill>
                  <a:schemeClr val="accent1"/>
                </a:solidFill>
                <a:latin typeface="Intel Clear" panose="020B0604020203020204" pitchFamily="34" charset="0"/>
              </a:rPr>
              <a:t>Today</a:t>
            </a:r>
            <a:endParaRPr lang="en-US" dirty="0">
              <a:solidFill>
                <a:schemeClr val="accent1"/>
              </a:solidFill>
              <a:latin typeface="Intel Clear" panose="020B0604020203020204" pitchFamily="34" charset="0"/>
            </a:endParaRPr>
          </a:p>
        </p:txBody>
      </p:sp>
      <p:sp>
        <p:nvSpPr>
          <p:cNvPr id="6" name="Rounded Rectangle 5"/>
          <p:cNvSpPr/>
          <p:nvPr/>
        </p:nvSpPr>
        <p:spPr>
          <a:xfrm>
            <a:off x="7106729" y="976311"/>
            <a:ext cx="4732970" cy="5258234"/>
          </a:xfrm>
          <a:prstGeom prst="roundRect">
            <a:avLst>
              <a:gd name="adj" fmla="val 1483"/>
            </a:avLst>
          </a:prstGeom>
          <a:solidFill>
            <a:schemeClr val="accent3">
              <a:lumMod val="20000"/>
              <a:lumOff val="80000"/>
              <a:alpha val="40000"/>
            </a:schemeClr>
          </a:solidFill>
          <a:ln w="38100">
            <a:noFill/>
          </a:ln>
        </p:spPr>
        <p:style>
          <a:lnRef idx="2">
            <a:schemeClr val="accent1"/>
          </a:lnRef>
          <a:fillRef idx="1">
            <a:schemeClr val="lt1"/>
          </a:fillRef>
          <a:effectRef idx="0">
            <a:schemeClr val="accent1"/>
          </a:effectRef>
          <a:fontRef idx="minor">
            <a:schemeClr val="dk1"/>
          </a:fontRef>
        </p:style>
        <p:txBody>
          <a:bodyPr tIns="91440" rIns="182880" bIns="91440" rtlCol="0" anchor="t"/>
          <a:lstStyle/>
          <a:p>
            <a:pPr algn="ctr"/>
            <a:r>
              <a:rPr lang="en-US" dirty="0" smtClean="0">
                <a:solidFill>
                  <a:schemeClr val="accent1"/>
                </a:solidFill>
                <a:latin typeface="Intel Clear" panose="020B0604020203020204" pitchFamily="34" charset="0"/>
              </a:rPr>
              <a:t>Near Future</a:t>
            </a:r>
            <a:endParaRPr lang="en-US" dirty="0">
              <a:solidFill>
                <a:schemeClr val="accent1"/>
              </a:solidFill>
              <a:latin typeface="Intel Clear" panose="020B0604020203020204" pitchFamily="34" charset="0"/>
            </a:endParaRPr>
          </a:p>
        </p:txBody>
      </p:sp>
      <p:sp>
        <p:nvSpPr>
          <p:cNvPr id="61" name="Shape 60"/>
          <p:cNvSpPr/>
          <p:nvPr/>
        </p:nvSpPr>
        <p:spPr>
          <a:xfrm rot="16726026" flipV="1">
            <a:off x="4497397" y="-114299"/>
            <a:ext cx="4400075" cy="8405800"/>
          </a:xfrm>
          <a:prstGeom prst="swooshArrow">
            <a:avLst>
              <a:gd name="adj1" fmla="val 16310"/>
              <a:gd name="adj2" fmla="val 31370"/>
            </a:avLst>
          </a:prstGeom>
          <a:solidFill>
            <a:srgbClr val="00529B">
              <a:alpha val="8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 name="Title 1"/>
          <p:cNvSpPr>
            <a:spLocks noGrp="1"/>
          </p:cNvSpPr>
          <p:nvPr>
            <p:ph type="title"/>
          </p:nvPr>
        </p:nvSpPr>
        <p:spPr>
          <a:xfrm>
            <a:off x="838200" y="-508000"/>
            <a:ext cx="10515600" cy="1349299"/>
          </a:xfrm>
        </p:spPr>
        <p:txBody>
          <a:bodyPr>
            <a:normAutofit/>
          </a:bodyPr>
          <a:lstStyle/>
          <a:p>
            <a:r>
              <a:rPr lang="en-US" dirty="0" smtClean="0"/>
              <a:t>Storage Evolution</a:t>
            </a:r>
            <a:endParaRPr lang="en-US" dirty="0"/>
          </a:p>
        </p:txBody>
      </p:sp>
      <p:sp>
        <p:nvSpPr>
          <p:cNvPr id="7" name="TextBox 6"/>
          <p:cNvSpPr txBox="1"/>
          <p:nvPr/>
        </p:nvSpPr>
        <p:spPr>
          <a:xfrm>
            <a:off x="534038" y="1674421"/>
            <a:ext cx="950901" cy="830997"/>
          </a:xfrm>
          <a:prstGeom prst="rect">
            <a:avLst/>
          </a:prstGeom>
          <a:noFill/>
        </p:spPr>
        <p:txBody>
          <a:bodyPr wrap="none" rtlCol="0">
            <a:spAutoFit/>
          </a:bodyPr>
          <a:lstStyle/>
          <a:p>
            <a:pPr algn="ctr"/>
            <a:r>
              <a:rPr lang="en-US" sz="1600" dirty="0" smtClean="0">
                <a:solidFill>
                  <a:schemeClr val="tx2"/>
                </a:solidFill>
                <a:latin typeface="+mn-lt"/>
                <a:cs typeface="Neo Sans Intel"/>
              </a:rPr>
              <a:t>Memory</a:t>
            </a:r>
            <a:br>
              <a:rPr lang="en-US" sz="1600" dirty="0" smtClean="0">
                <a:solidFill>
                  <a:schemeClr val="tx2"/>
                </a:solidFill>
                <a:latin typeface="+mn-lt"/>
                <a:cs typeface="Neo Sans Intel"/>
              </a:rPr>
            </a:br>
            <a:r>
              <a:rPr lang="en-US" sz="1600" dirty="0" smtClean="0">
                <a:solidFill>
                  <a:schemeClr val="tx2"/>
                </a:solidFill>
                <a:latin typeface="+mn-lt"/>
                <a:cs typeface="Neo Sans Intel"/>
              </a:rPr>
              <a:t>&amp; </a:t>
            </a:r>
            <a:br>
              <a:rPr lang="en-US" sz="1600" dirty="0" smtClean="0">
                <a:solidFill>
                  <a:schemeClr val="tx2"/>
                </a:solidFill>
                <a:latin typeface="+mn-lt"/>
                <a:cs typeface="Neo Sans Intel"/>
              </a:rPr>
            </a:br>
            <a:r>
              <a:rPr lang="en-US" sz="1600" dirty="0" smtClean="0">
                <a:solidFill>
                  <a:schemeClr val="tx2"/>
                </a:solidFill>
                <a:latin typeface="+mn-lt"/>
                <a:cs typeface="Neo Sans Intel"/>
              </a:rPr>
              <a:t>Storage</a:t>
            </a:r>
          </a:p>
        </p:txBody>
      </p:sp>
      <p:sp>
        <p:nvSpPr>
          <p:cNvPr id="8" name="TextBox 7"/>
          <p:cNvSpPr txBox="1"/>
          <p:nvPr/>
        </p:nvSpPr>
        <p:spPr>
          <a:xfrm>
            <a:off x="556479" y="4629397"/>
            <a:ext cx="906017" cy="338554"/>
          </a:xfrm>
          <a:prstGeom prst="rect">
            <a:avLst/>
          </a:prstGeom>
          <a:noFill/>
        </p:spPr>
        <p:txBody>
          <a:bodyPr wrap="none" rtlCol="0">
            <a:spAutoFit/>
          </a:bodyPr>
          <a:lstStyle/>
          <a:p>
            <a:pPr algn="ctr"/>
            <a:r>
              <a:rPr lang="en-US" sz="1600" dirty="0" smtClean="0">
                <a:solidFill>
                  <a:schemeClr val="tx2"/>
                </a:solidFill>
                <a:latin typeface="+mn-lt"/>
                <a:cs typeface="Neo Sans Intel"/>
              </a:rPr>
              <a:t>Storage</a:t>
            </a:r>
          </a:p>
        </p:txBody>
      </p:sp>
      <p:pic>
        <p:nvPicPr>
          <p:cNvPr id="11" name="Picture 2" descr="C:\Users\rjheiler\Documents\SSD\720\Promotion\Photos\RAMSDALE - Front_Tilt_Left.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0438789">
            <a:off x="2463953" y="4581914"/>
            <a:ext cx="1231029" cy="337948"/>
          </a:xfrm>
          <a:prstGeom prst="rect">
            <a:avLst/>
          </a:prstGeom>
          <a:noFill/>
        </p:spPr>
      </p:pic>
      <p:pic>
        <p:nvPicPr>
          <p:cNvPr id="12" name="Picture 11"/>
          <p:cNvPicPr>
            <a:picLocks noChangeAspect="1"/>
          </p:cNvPicPr>
          <p:nvPr/>
        </p:nvPicPr>
        <p:blipFill>
          <a:blip r:embed="rId3" cstate="print"/>
          <a:stretch>
            <a:fillRect/>
          </a:stretch>
        </p:blipFill>
        <p:spPr>
          <a:xfrm>
            <a:off x="2298888" y="4223618"/>
            <a:ext cx="904279" cy="452139"/>
          </a:xfrm>
          <a:prstGeom prst="rect">
            <a:avLst/>
          </a:prstGeom>
          <a:ln>
            <a:noFill/>
          </a:ln>
          <a:effectLst>
            <a:softEdge rad="112500"/>
          </a:effectLst>
        </p:spPr>
      </p:pic>
      <p:pic>
        <p:nvPicPr>
          <p:cNvPr id="13" name="Picture 2" descr="C:\Users\v-kmcmah\Documents\Clients\BuzzBee\Intel\1606_Taylorsville\Taylorsville-Revision2-7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66726" y="5225948"/>
            <a:ext cx="1027895" cy="4930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cstate="print"/>
          <a:stretch>
            <a:fillRect/>
          </a:stretch>
        </p:blipFill>
        <p:spPr>
          <a:xfrm>
            <a:off x="3287045" y="5647535"/>
            <a:ext cx="587255" cy="378561"/>
          </a:xfrm>
          <a:prstGeom prst="rect">
            <a:avLst/>
          </a:prstGeom>
        </p:spPr>
      </p:pic>
      <p:pic>
        <p:nvPicPr>
          <p:cNvPr id="15" name="Picture 14"/>
          <p:cNvPicPr>
            <a:picLocks noChangeAspect="1"/>
          </p:cNvPicPr>
          <p:nvPr/>
        </p:nvPicPr>
        <p:blipFill rotWithShape="1">
          <a:blip r:embed="rId6" cstate="print"/>
          <a:srcRect l="55743"/>
          <a:stretch/>
        </p:blipFill>
        <p:spPr>
          <a:xfrm>
            <a:off x="2116630" y="5619550"/>
            <a:ext cx="684467" cy="4142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4" descr="C:\Users\skromena\AppData\Local\Microsoft\Windows\Temporary Internet Files\Content.IE5\AUMWXF81\MC900230313[1].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60703" y="5063650"/>
            <a:ext cx="901551" cy="6958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6100" b="98111" l="8307" r="97159">
                        <a14:backgroundMark x1="3323" y1="25856" x2="3323" y2="25856"/>
                        <a14:backgroundMark x1="3323" y1="25856" x2="3323" y2="25856"/>
                        <a14:backgroundMark x1="21743" y1="3070" x2="21743" y2="3070"/>
                        <a14:backgroundMark x1="49771" y1="16293" x2="49771" y2="16293"/>
                        <a14:backgroundMark x1="22129" y1="74498" x2="22129" y2="74498"/>
                        <a14:backgroundMark x1="14158" y1="32389" x2="14158" y2="32389"/>
                        <a14:backgroundMark x1="57380" y1="89571" x2="57380" y2="89571"/>
                        <a14:backgroundMark x1="92993" y1="85518" x2="92993" y2="85518"/>
                        <a14:backgroundMark x1="98965" y1="83274" x2="98965" y2="83274"/>
                      </a14:backgroundRemoval>
                    </a14:imgEffect>
                  </a14:imgLayer>
                </a14:imgProps>
              </a:ext>
              <a:ext uri="{28A0092B-C50C-407E-A947-70E740481C1C}">
                <a14:useLocalDpi xmlns:a14="http://schemas.microsoft.com/office/drawing/2010/main" val="0"/>
              </a:ext>
            </a:extLst>
          </a:blip>
          <a:srcRect l="8301" t="5827" r="2775" b="1871"/>
          <a:stretch/>
        </p:blipFill>
        <p:spPr bwMode="auto">
          <a:xfrm>
            <a:off x="4832592" y="3907159"/>
            <a:ext cx="1629667" cy="776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5166859" y="4387483"/>
            <a:ext cx="1345741" cy="66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4695084" y="5121720"/>
            <a:ext cx="1915909" cy="461665"/>
          </a:xfrm>
          <a:prstGeom prst="rect">
            <a:avLst/>
          </a:prstGeom>
        </p:spPr>
        <p:txBody>
          <a:bodyPr wrap="none">
            <a:spAutoFit/>
          </a:bodyPr>
          <a:lstStyle/>
          <a:p>
            <a:pPr algn="ctr"/>
            <a:r>
              <a:rPr lang="en-US" sz="1200" dirty="0" smtClean="0">
                <a:solidFill>
                  <a:schemeClr val="tx2"/>
                </a:solidFill>
                <a:latin typeface="+mn-lt"/>
                <a:ea typeface="Verdana" pitchFamily="34" charset="0"/>
                <a:cs typeface="Verdana" pitchFamily="34" charset="0"/>
              </a:rPr>
              <a:t>NAND based Intel P3700</a:t>
            </a:r>
            <a:br>
              <a:rPr lang="en-US" sz="1200" dirty="0" smtClean="0">
                <a:solidFill>
                  <a:schemeClr val="tx2"/>
                </a:solidFill>
                <a:latin typeface="+mn-lt"/>
                <a:ea typeface="Verdana" pitchFamily="34" charset="0"/>
                <a:cs typeface="Verdana" pitchFamily="34" charset="0"/>
              </a:rPr>
            </a:br>
            <a:r>
              <a:rPr lang="en-US" sz="1200" dirty="0" smtClean="0">
                <a:solidFill>
                  <a:schemeClr val="tx2"/>
                </a:solidFill>
                <a:latin typeface="+mn-lt"/>
                <a:ea typeface="Verdana" pitchFamily="34" charset="0"/>
                <a:cs typeface="Verdana" pitchFamily="34" charset="0"/>
              </a:rPr>
              <a:t>(Fultondale) for </a:t>
            </a:r>
            <a:r>
              <a:rPr lang="en-US" sz="1200" dirty="0" err="1" smtClean="0">
                <a:solidFill>
                  <a:schemeClr val="tx2"/>
                </a:solidFill>
                <a:latin typeface="+mn-lt"/>
                <a:ea typeface="Verdana" pitchFamily="34" charset="0"/>
                <a:cs typeface="Verdana" pitchFamily="34" charset="0"/>
              </a:rPr>
              <a:t>NVMe</a:t>
            </a:r>
            <a:endParaRPr lang="en-US" sz="1200" dirty="0">
              <a:solidFill>
                <a:schemeClr val="tx2"/>
              </a:solidFill>
              <a:latin typeface="+mn-lt"/>
              <a:ea typeface="Verdana" pitchFamily="34" charset="0"/>
              <a:cs typeface="Verdana" pitchFamily="34" charset="0"/>
            </a:endParaRPr>
          </a:p>
        </p:txBody>
      </p:sp>
      <p:pic>
        <p:nvPicPr>
          <p:cNvPr id="20" name="Picture 19"/>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10000" b="90000" l="14611" r="85389">
                        <a14:foregroundMark x1="23229" y1="71415" x2="28021" y2="79833"/>
                        <a14:foregroundMark x1="19063" y1="56244" x2="28490" y2="51526"/>
                        <a14:foregroundMark x1="29740" y1="82516" x2="48281" y2="64755"/>
                        <a14:foregroundMark x1="52708" y1="69195" x2="55677" y2="75486"/>
                        <a14:foregroundMark x1="59531" y1="74376" x2="75469" y2="58649"/>
                        <a14:foregroundMark x1="54792" y1="76873" x2="55885" y2="77521"/>
                        <a14:foregroundMark x1="45573" y1="72063" x2="48073" y2="69473"/>
                        <a14:backgroundMark x1="24010" y1="47179" x2="51458" y2="26457"/>
                        <a14:backgroundMark x1="37448" y1="81499" x2="50313" y2="74006"/>
                        <a14:backgroundMark x1="47188" y1="73080" x2="50573" y2="71045"/>
                        <a14:backgroundMark x1="50260" y1="69658" x2="49427" y2="70028"/>
                        <a14:backgroundMark x1="59688" y1="77798" x2="77083" y2="59852"/>
                        <a14:backgroundMark x1="49531" y1="69195" x2="50313" y2="69103"/>
                      </a14:backgroundRemoval>
                    </a14:imgEffect>
                  </a14:imgLayer>
                </a14:imgProps>
              </a:ext>
              <a:ext uri="{28A0092B-C50C-407E-A947-70E740481C1C}">
                <a14:useLocalDpi xmlns:a14="http://schemas.microsoft.com/office/drawing/2010/main" val="0"/>
              </a:ext>
            </a:extLst>
          </a:blip>
          <a:srcRect l="5763" r="5763"/>
          <a:stretch/>
        </p:blipFill>
        <p:spPr>
          <a:xfrm>
            <a:off x="8053754" y="3212687"/>
            <a:ext cx="1725948" cy="1189233"/>
          </a:xfrm>
          <a:prstGeom prst="rect">
            <a:avLst/>
          </a:prstGeom>
        </p:spPr>
      </p:pic>
      <p:sp>
        <p:nvSpPr>
          <p:cNvPr id="21" name="TextBox 20"/>
          <p:cNvSpPr txBox="1"/>
          <p:nvPr/>
        </p:nvSpPr>
        <p:spPr>
          <a:xfrm>
            <a:off x="7637021" y="4287413"/>
            <a:ext cx="2765870" cy="461665"/>
          </a:xfrm>
          <a:prstGeom prst="rect">
            <a:avLst/>
          </a:prstGeom>
          <a:noFill/>
        </p:spPr>
        <p:txBody>
          <a:bodyPr wrap="square" rtlCol="0">
            <a:spAutoFit/>
          </a:bodyPr>
          <a:lstStyle/>
          <a:p>
            <a:pPr algn="ctr" fontAlgn="auto">
              <a:spcBef>
                <a:spcPts val="0"/>
              </a:spcBef>
              <a:spcAft>
                <a:spcPts val="0"/>
              </a:spcAft>
            </a:pPr>
            <a:r>
              <a:rPr lang="en-US" sz="1200" dirty="0" smtClean="0">
                <a:solidFill>
                  <a:schemeClr val="tx2"/>
                </a:solidFill>
                <a:latin typeface="Intel Clear" panose="020B0604020203020204" pitchFamily="34" charset="0"/>
                <a:cs typeface="Neo Sans Intel"/>
              </a:rPr>
              <a:t>3D XPoint™ based</a:t>
            </a:r>
          </a:p>
          <a:p>
            <a:pPr algn="ctr" fontAlgn="auto">
              <a:spcBef>
                <a:spcPts val="0"/>
              </a:spcBef>
              <a:spcAft>
                <a:spcPts val="0"/>
              </a:spcAft>
            </a:pPr>
            <a:r>
              <a:rPr lang="en-US" sz="1200" dirty="0" smtClean="0">
                <a:solidFill>
                  <a:schemeClr val="tx2"/>
                </a:solidFill>
                <a:latin typeface="Intel Clear" panose="020B0604020203020204" pitchFamily="34" charset="0"/>
                <a:cs typeface="Neo Sans Intel"/>
              </a:rPr>
              <a:t>Coldstream SSD for </a:t>
            </a:r>
            <a:r>
              <a:rPr lang="en-US" sz="1200" dirty="0" err="1" smtClean="0">
                <a:solidFill>
                  <a:schemeClr val="tx2"/>
                </a:solidFill>
                <a:latin typeface="Intel Clear" panose="020B0604020203020204" pitchFamily="34" charset="0"/>
                <a:cs typeface="Neo Sans Intel"/>
              </a:rPr>
              <a:t>NVMe</a:t>
            </a:r>
            <a:endParaRPr lang="en-US" sz="1200" dirty="0">
              <a:solidFill>
                <a:schemeClr val="tx2"/>
              </a:solidFill>
              <a:latin typeface="Intel Clear" panose="020B0604020203020204" pitchFamily="34" charset="0"/>
              <a:cs typeface="Neo Sans Intel"/>
            </a:endParaRPr>
          </a:p>
        </p:txBody>
      </p:sp>
      <p:grpSp>
        <p:nvGrpSpPr>
          <p:cNvPr id="22" name="Group 21"/>
          <p:cNvGrpSpPr>
            <a:grpSpLocks noChangeAspect="1"/>
          </p:cNvGrpSpPr>
          <p:nvPr/>
        </p:nvGrpSpPr>
        <p:grpSpPr>
          <a:xfrm>
            <a:off x="9584139" y="1772430"/>
            <a:ext cx="1602416" cy="468999"/>
            <a:chOff x="533400" y="2819400"/>
            <a:chExt cx="3124200" cy="914400"/>
          </a:xfrm>
        </p:grpSpPr>
        <p:grpSp>
          <p:nvGrpSpPr>
            <p:cNvPr id="23" name="Group 22"/>
            <p:cNvGrpSpPr/>
            <p:nvPr/>
          </p:nvGrpSpPr>
          <p:grpSpPr>
            <a:xfrm>
              <a:off x="533400" y="2819400"/>
              <a:ext cx="3124200" cy="914400"/>
              <a:chOff x="533400" y="2819400"/>
              <a:chExt cx="3124200" cy="914400"/>
            </a:xfrm>
            <a:effectLst>
              <a:outerShdw blurRad="50800" dist="38100" dir="2700000" algn="tl" rotWithShape="0">
                <a:prstClr val="black">
                  <a:alpha val="40000"/>
                </a:prstClr>
              </a:outerShdw>
            </a:effectLst>
          </p:grpSpPr>
          <p:sp>
            <p:nvSpPr>
              <p:cNvPr id="30" name="Rectangle 29"/>
              <p:cNvSpPr/>
              <p:nvPr/>
            </p:nvSpPr>
            <p:spPr>
              <a:xfrm>
                <a:off x="533400" y="2819400"/>
                <a:ext cx="3124200" cy="914400"/>
              </a:xfrm>
              <a:prstGeom prst="rect">
                <a:avLst/>
              </a:prstGeom>
              <a:solidFill>
                <a:srgbClr val="2F542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31" name="Rectangle 30"/>
              <p:cNvSpPr/>
              <p:nvPr/>
            </p:nvSpPr>
            <p:spPr>
              <a:xfrm>
                <a:off x="609600"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32" name="Rectangle 31"/>
              <p:cNvSpPr/>
              <p:nvPr/>
            </p:nvSpPr>
            <p:spPr>
              <a:xfrm>
                <a:off x="747486"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33" name="Rectangle 32"/>
              <p:cNvSpPr/>
              <p:nvPr/>
            </p:nvSpPr>
            <p:spPr>
              <a:xfrm>
                <a:off x="885372"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34" name="Rectangle 33"/>
              <p:cNvSpPr/>
              <p:nvPr/>
            </p:nvSpPr>
            <p:spPr>
              <a:xfrm>
                <a:off x="1023258"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35" name="Rectangle 34"/>
              <p:cNvSpPr/>
              <p:nvPr/>
            </p:nvSpPr>
            <p:spPr>
              <a:xfrm>
                <a:off x="1161144"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36" name="Rectangle 35"/>
              <p:cNvSpPr/>
              <p:nvPr/>
            </p:nvSpPr>
            <p:spPr>
              <a:xfrm>
                <a:off x="1299030"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37" name="Rectangle 36"/>
              <p:cNvSpPr/>
              <p:nvPr/>
            </p:nvSpPr>
            <p:spPr>
              <a:xfrm>
                <a:off x="1436916"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38" name="Rectangle 37"/>
              <p:cNvSpPr/>
              <p:nvPr/>
            </p:nvSpPr>
            <p:spPr>
              <a:xfrm>
                <a:off x="1574802"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39" name="Rectangle 38"/>
              <p:cNvSpPr/>
              <p:nvPr/>
            </p:nvSpPr>
            <p:spPr>
              <a:xfrm>
                <a:off x="1712688"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40" name="Rectangle 39"/>
              <p:cNvSpPr/>
              <p:nvPr/>
            </p:nvSpPr>
            <p:spPr>
              <a:xfrm>
                <a:off x="1850574"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41" name="Rectangle 40"/>
              <p:cNvSpPr/>
              <p:nvPr/>
            </p:nvSpPr>
            <p:spPr>
              <a:xfrm>
                <a:off x="1988460"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42" name="Rectangle 41"/>
              <p:cNvSpPr/>
              <p:nvPr/>
            </p:nvSpPr>
            <p:spPr>
              <a:xfrm>
                <a:off x="2126346"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43" name="Rectangle 42"/>
              <p:cNvSpPr/>
              <p:nvPr/>
            </p:nvSpPr>
            <p:spPr>
              <a:xfrm>
                <a:off x="2264232"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44" name="Rectangle 43"/>
              <p:cNvSpPr/>
              <p:nvPr/>
            </p:nvSpPr>
            <p:spPr>
              <a:xfrm>
                <a:off x="2402118"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45" name="Rectangle 44"/>
              <p:cNvSpPr/>
              <p:nvPr/>
            </p:nvSpPr>
            <p:spPr>
              <a:xfrm>
                <a:off x="2540004"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46" name="Rectangle 45"/>
              <p:cNvSpPr/>
              <p:nvPr/>
            </p:nvSpPr>
            <p:spPr>
              <a:xfrm>
                <a:off x="2677890"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47" name="Rectangle 46"/>
              <p:cNvSpPr/>
              <p:nvPr/>
            </p:nvSpPr>
            <p:spPr>
              <a:xfrm>
                <a:off x="2953662"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b="1" kern="0" dirty="0">
                  <a:solidFill>
                    <a:schemeClr val="bg1"/>
                  </a:solidFill>
                  <a:latin typeface="Intel Clear" panose="020B0604020203020204" pitchFamily="34" charset="0"/>
                  <a:cs typeface="Arial"/>
                </a:endParaRPr>
              </a:p>
            </p:txBody>
          </p:sp>
          <p:sp>
            <p:nvSpPr>
              <p:cNvPr id="48" name="Rectangle 47"/>
              <p:cNvSpPr/>
              <p:nvPr/>
            </p:nvSpPr>
            <p:spPr>
              <a:xfrm>
                <a:off x="3091548"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49" name="Rectangle 48"/>
              <p:cNvSpPr/>
              <p:nvPr/>
            </p:nvSpPr>
            <p:spPr>
              <a:xfrm>
                <a:off x="3367320"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50" name="Rectangle 49"/>
              <p:cNvSpPr/>
              <p:nvPr/>
            </p:nvSpPr>
            <p:spPr>
              <a:xfrm>
                <a:off x="3505200"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51" name="Rectangle 50"/>
              <p:cNvSpPr/>
              <p:nvPr/>
            </p:nvSpPr>
            <p:spPr>
              <a:xfrm>
                <a:off x="3229434"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52" name="Rectangle 51"/>
              <p:cNvSpPr/>
              <p:nvPr/>
            </p:nvSpPr>
            <p:spPr>
              <a:xfrm>
                <a:off x="2815776" y="3657600"/>
                <a:ext cx="76200" cy="76200"/>
              </a:xfrm>
              <a:prstGeom prst="rect">
                <a:avLst/>
              </a:prstGeom>
              <a:solidFill>
                <a:srgbClr val="DCDC0A"/>
              </a:solidFill>
              <a:ln w="9525" cap="flat" cmpd="sng" algn="ctr">
                <a:noFill/>
                <a:prstDash val="solid"/>
              </a:ln>
              <a:effectLst/>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grpSp>
        <p:sp>
          <p:nvSpPr>
            <p:cNvPr id="24" name="Rectangle 23"/>
            <p:cNvSpPr/>
            <p:nvPr/>
          </p:nvSpPr>
          <p:spPr>
            <a:xfrm>
              <a:off x="1513116" y="2971800"/>
              <a:ext cx="375558" cy="533400"/>
            </a:xfrm>
            <a:prstGeom prst="rect">
              <a:avLst/>
            </a:prstGeom>
            <a:solidFill>
              <a:sysClr val="window" lastClr="FFFFFF">
                <a:lumMod val="65000"/>
              </a:sysClr>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25" name="Rectangle 24"/>
            <p:cNvSpPr/>
            <p:nvPr/>
          </p:nvSpPr>
          <p:spPr>
            <a:xfrm>
              <a:off x="2026558" y="2971800"/>
              <a:ext cx="375558" cy="533400"/>
            </a:xfrm>
            <a:prstGeom prst="rect">
              <a:avLst/>
            </a:prstGeom>
            <a:solidFill>
              <a:sysClr val="window" lastClr="FFFFFF">
                <a:lumMod val="65000"/>
              </a:sysClr>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26" name="Rectangle 25"/>
            <p:cNvSpPr/>
            <p:nvPr/>
          </p:nvSpPr>
          <p:spPr>
            <a:xfrm>
              <a:off x="2540000" y="2971800"/>
              <a:ext cx="375558" cy="533400"/>
            </a:xfrm>
            <a:prstGeom prst="rect">
              <a:avLst/>
            </a:prstGeom>
            <a:solidFill>
              <a:sysClr val="window" lastClr="FFFFFF">
                <a:lumMod val="65000"/>
              </a:sysClr>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27" name="Rectangle 26"/>
            <p:cNvSpPr/>
            <p:nvPr/>
          </p:nvSpPr>
          <p:spPr>
            <a:xfrm>
              <a:off x="3053442" y="2971800"/>
              <a:ext cx="375558" cy="533400"/>
            </a:xfrm>
            <a:prstGeom prst="rect">
              <a:avLst/>
            </a:prstGeom>
            <a:solidFill>
              <a:sysClr val="window" lastClr="FFFFFF">
                <a:lumMod val="65000"/>
              </a:sysClr>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28" name="Rounded Rectangle 27"/>
            <p:cNvSpPr/>
            <p:nvPr/>
          </p:nvSpPr>
          <p:spPr>
            <a:xfrm>
              <a:off x="785586" y="3048000"/>
              <a:ext cx="375558" cy="152400"/>
            </a:xfrm>
            <a:prstGeom prst="roundRect">
              <a:avLst/>
            </a:prstGeom>
            <a:solidFill>
              <a:sysClr val="windowText" lastClr="000000">
                <a:lumMod val="50000"/>
                <a:lumOff val="50000"/>
              </a:sysClr>
            </a:solidFill>
            <a:ln w="9525" cap="flat" cmpd="sng" algn="ctr">
              <a:noFill/>
              <a:prstDash val="solid"/>
            </a:ln>
            <a:effectLst/>
            <a:scene3d>
              <a:camera prst="orthographicFront"/>
              <a:lightRig rig="threePt" dir="t"/>
            </a:scene3d>
            <a:sp3d>
              <a:bevelT w="114300" prst="artDeco"/>
            </a:sp3d>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sp>
          <p:nvSpPr>
            <p:cNvPr id="29" name="Rounded Rectangle 28"/>
            <p:cNvSpPr/>
            <p:nvPr/>
          </p:nvSpPr>
          <p:spPr>
            <a:xfrm>
              <a:off x="843642" y="3276600"/>
              <a:ext cx="375558" cy="152400"/>
            </a:xfrm>
            <a:prstGeom prst="roundRect">
              <a:avLst/>
            </a:prstGeom>
            <a:solidFill>
              <a:sysClr val="windowText" lastClr="000000">
                <a:lumMod val="50000"/>
                <a:lumOff val="50000"/>
              </a:sysClr>
            </a:solidFill>
            <a:ln w="9525" cap="flat" cmpd="sng" algn="ctr">
              <a:noFill/>
              <a:prstDash val="solid"/>
            </a:ln>
            <a:effectLst/>
            <a:scene3d>
              <a:camera prst="orthographicFront"/>
              <a:lightRig rig="threePt" dir="t"/>
            </a:scene3d>
            <a:sp3d>
              <a:bevelT w="114300" prst="artDeco"/>
            </a:sp3d>
          </p:spPr>
          <p:txBody>
            <a:bodyPr rtlCol="0" anchor="ctr"/>
            <a:lstStyle/>
            <a:p>
              <a:pPr algn="ctr" fontAlgn="auto">
                <a:spcBef>
                  <a:spcPts val="0"/>
                </a:spcBef>
                <a:spcAft>
                  <a:spcPts val="0"/>
                </a:spcAft>
                <a:defRPr/>
              </a:pPr>
              <a:endParaRPr lang="en-US" sz="1800" kern="0" dirty="0">
                <a:solidFill>
                  <a:schemeClr val="bg1"/>
                </a:solidFill>
                <a:latin typeface="Intel Clear" panose="020B0604020203020204" pitchFamily="34" charset="0"/>
                <a:cs typeface="Arial"/>
              </a:endParaRPr>
            </a:p>
          </p:txBody>
        </p:sp>
      </p:grpSp>
      <p:sp>
        <p:nvSpPr>
          <p:cNvPr id="53" name="TextBox 52"/>
          <p:cNvSpPr txBox="1"/>
          <p:nvPr/>
        </p:nvSpPr>
        <p:spPr>
          <a:xfrm>
            <a:off x="8967051" y="2360872"/>
            <a:ext cx="2765870" cy="461665"/>
          </a:xfrm>
          <a:prstGeom prst="rect">
            <a:avLst/>
          </a:prstGeom>
          <a:noFill/>
        </p:spPr>
        <p:txBody>
          <a:bodyPr wrap="square" rtlCol="0">
            <a:spAutoFit/>
          </a:bodyPr>
          <a:lstStyle/>
          <a:p>
            <a:pPr algn="ctr" fontAlgn="auto">
              <a:spcBef>
                <a:spcPts val="0"/>
              </a:spcBef>
              <a:spcAft>
                <a:spcPts val="0"/>
              </a:spcAft>
            </a:pPr>
            <a:r>
              <a:rPr lang="en-US" sz="1200" dirty="0" smtClean="0">
                <a:solidFill>
                  <a:schemeClr val="tx2"/>
                </a:solidFill>
                <a:latin typeface="Intel Clear" panose="020B0604020203020204" pitchFamily="34" charset="0"/>
                <a:cs typeface="Neo Sans Intel"/>
              </a:rPr>
              <a:t>3D XPoint™ based</a:t>
            </a:r>
          </a:p>
          <a:p>
            <a:pPr algn="ctr" fontAlgn="auto">
              <a:spcBef>
                <a:spcPts val="0"/>
              </a:spcBef>
              <a:spcAft>
                <a:spcPts val="0"/>
              </a:spcAft>
            </a:pPr>
            <a:r>
              <a:rPr lang="en-US" sz="1200" dirty="0" smtClean="0">
                <a:solidFill>
                  <a:schemeClr val="tx2"/>
                </a:solidFill>
                <a:latin typeface="Intel Clear" panose="020B0604020203020204" pitchFamily="34" charset="0"/>
                <a:cs typeface="Neo Sans Intel"/>
              </a:rPr>
              <a:t>Apache Pass (AEP) for DDR4</a:t>
            </a:r>
            <a:endParaRPr lang="en-US" sz="1200" dirty="0">
              <a:solidFill>
                <a:schemeClr val="tx2"/>
              </a:solidFill>
              <a:latin typeface="Intel Clear" panose="020B0604020203020204" pitchFamily="34" charset="0"/>
              <a:cs typeface="Neo Sans Intel"/>
            </a:endParaRPr>
          </a:p>
        </p:txBody>
      </p:sp>
      <p:sp>
        <p:nvSpPr>
          <p:cNvPr id="55" name="Explosion 1 54"/>
          <p:cNvSpPr/>
          <p:nvPr/>
        </p:nvSpPr>
        <p:spPr>
          <a:xfrm>
            <a:off x="7371938" y="3029655"/>
            <a:ext cx="911549" cy="1028417"/>
          </a:xfrm>
          <a:prstGeom prst="irregularSeal1">
            <a:avLst/>
          </a:prstGeom>
          <a:solidFill>
            <a:srgbClr val="FFFF00">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Explosion 1 55"/>
          <p:cNvSpPr/>
          <p:nvPr/>
        </p:nvSpPr>
        <p:spPr>
          <a:xfrm>
            <a:off x="8421780" y="1526450"/>
            <a:ext cx="782645" cy="1028417"/>
          </a:xfrm>
          <a:prstGeom prst="irregularSeal1">
            <a:avLst/>
          </a:prstGeom>
          <a:solidFill>
            <a:srgbClr val="FFFF00">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TextBox 56"/>
          <p:cNvSpPr txBox="1"/>
          <p:nvPr/>
        </p:nvSpPr>
        <p:spPr>
          <a:xfrm>
            <a:off x="7940620" y="1678347"/>
            <a:ext cx="1736462" cy="738664"/>
          </a:xfrm>
          <a:prstGeom prst="rect">
            <a:avLst/>
          </a:prstGeom>
          <a:noFill/>
        </p:spPr>
        <p:txBody>
          <a:bodyPr wrap="square" rtlCol="0">
            <a:spAutoFit/>
          </a:bodyPr>
          <a:lstStyle/>
          <a:p>
            <a:pPr algn="ctr" fontAlgn="auto">
              <a:spcBef>
                <a:spcPts val="0"/>
              </a:spcBef>
              <a:spcAft>
                <a:spcPts val="0"/>
              </a:spcAft>
            </a:pPr>
            <a:r>
              <a:rPr lang="en-US" sz="1400" dirty="0" smtClean="0">
                <a:latin typeface="Intel Clear" panose="020B0604020203020204" pitchFamily="34" charset="0"/>
                <a:cs typeface="Neo Sans Intel"/>
              </a:rPr>
              <a:t>Revolutionary </a:t>
            </a:r>
            <a:br>
              <a:rPr lang="en-US" sz="1400" dirty="0" smtClean="0">
                <a:latin typeface="Intel Clear" panose="020B0604020203020204" pitchFamily="34" charset="0"/>
                <a:cs typeface="Neo Sans Intel"/>
              </a:rPr>
            </a:br>
            <a:r>
              <a:rPr lang="en-US" sz="1400" dirty="0" smtClean="0">
                <a:latin typeface="Intel Clear" panose="020B0604020203020204" pitchFamily="34" charset="0"/>
                <a:cs typeface="Neo Sans Intel"/>
              </a:rPr>
              <a:t>Storage </a:t>
            </a:r>
            <a:br>
              <a:rPr lang="en-US" sz="1400" dirty="0" smtClean="0">
                <a:latin typeface="Intel Clear" panose="020B0604020203020204" pitchFamily="34" charset="0"/>
                <a:cs typeface="Neo Sans Intel"/>
              </a:rPr>
            </a:br>
            <a:r>
              <a:rPr lang="en-US" sz="1400" dirty="0" smtClean="0">
                <a:latin typeface="Intel Clear" panose="020B0604020203020204" pitchFamily="34" charset="0"/>
                <a:cs typeface="Neo Sans Intel"/>
              </a:rPr>
              <a:t>Class Memory</a:t>
            </a:r>
            <a:endParaRPr lang="en-US" sz="1400" dirty="0">
              <a:latin typeface="Intel Clear" panose="020B0604020203020204" pitchFamily="34" charset="0"/>
              <a:cs typeface="Neo Sans Intel"/>
            </a:endParaRPr>
          </a:p>
        </p:txBody>
      </p:sp>
      <p:sp>
        <p:nvSpPr>
          <p:cNvPr id="58" name="TextBox 57"/>
          <p:cNvSpPr txBox="1"/>
          <p:nvPr/>
        </p:nvSpPr>
        <p:spPr>
          <a:xfrm>
            <a:off x="7117836" y="3244827"/>
            <a:ext cx="1419754" cy="523220"/>
          </a:xfrm>
          <a:prstGeom prst="rect">
            <a:avLst/>
          </a:prstGeom>
          <a:noFill/>
        </p:spPr>
        <p:txBody>
          <a:bodyPr wrap="square" rtlCol="0">
            <a:spAutoFit/>
          </a:bodyPr>
          <a:lstStyle/>
          <a:p>
            <a:pPr algn="ctr" fontAlgn="auto">
              <a:spcBef>
                <a:spcPts val="0"/>
              </a:spcBef>
              <a:spcAft>
                <a:spcPts val="0"/>
              </a:spcAft>
            </a:pPr>
            <a:r>
              <a:rPr lang="en-US" sz="1400" dirty="0" smtClean="0">
                <a:latin typeface="Intel Clear" panose="020B0604020203020204" pitchFamily="34" charset="0"/>
                <a:cs typeface="Neo Sans Intel"/>
              </a:rPr>
              <a:t>World’s Fastest</a:t>
            </a:r>
            <a:br>
              <a:rPr lang="en-US" sz="1400" dirty="0" smtClean="0">
                <a:latin typeface="Intel Clear" panose="020B0604020203020204" pitchFamily="34" charset="0"/>
                <a:cs typeface="Neo Sans Intel"/>
              </a:rPr>
            </a:br>
            <a:r>
              <a:rPr lang="en-US" sz="1400" dirty="0" err="1" smtClean="0">
                <a:latin typeface="Intel Clear" panose="020B0604020203020204" pitchFamily="34" charset="0"/>
                <a:cs typeface="Neo Sans Intel"/>
              </a:rPr>
              <a:t>NVMe</a:t>
            </a:r>
            <a:r>
              <a:rPr lang="en-US" sz="1400" dirty="0" smtClean="0">
                <a:latin typeface="Intel Clear" panose="020B0604020203020204" pitchFamily="34" charset="0"/>
                <a:cs typeface="Neo Sans Intel"/>
              </a:rPr>
              <a:t> SSD</a:t>
            </a:r>
            <a:endParaRPr lang="en-US" sz="1400" dirty="0">
              <a:latin typeface="Intel Clear" panose="020B0604020203020204" pitchFamily="34" charset="0"/>
              <a:cs typeface="Neo Sans Intel"/>
            </a:endParaRPr>
          </a:p>
        </p:txBody>
      </p:sp>
      <p:cxnSp>
        <p:nvCxnSpPr>
          <p:cNvPr id="60" name="Straight Connector 59"/>
          <p:cNvCxnSpPr/>
          <p:nvPr/>
        </p:nvCxnSpPr>
        <p:spPr>
          <a:xfrm>
            <a:off x="249382" y="2946742"/>
            <a:ext cx="11590317"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7261470" y="5511493"/>
            <a:ext cx="4471452" cy="578256"/>
          </a:xfrm>
          <a:prstGeom prst="roundRect">
            <a:avLst/>
          </a:prstGeom>
          <a:solidFill>
            <a:srgbClr val="FFC000"/>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smtClean="0">
                <a:solidFill>
                  <a:schemeClr val="tx1"/>
                </a:solidFill>
                <a:latin typeface="Intel Clear" panose="020B0604020203020204" pitchFamily="34" charset="0"/>
              </a:rPr>
              <a:t>3D XPoint enables world’s </a:t>
            </a:r>
            <a:r>
              <a:rPr lang="en-US" sz="1400" dirty="0">
                <a:solidFill>
                  <a:schemeClr val="tx1"/>
                </a:solidFill>
                <a:latin typeface="Intel Clear" panose="020B0604020203020204" pitchFamily="34" charset="0"/>
              </a:rPr>
              <a:t>fastest </a:t>
            </a:r>
            <a:r>
              <a:rPr lang="en-US" sz="1400" dirty="0" smtClean="0">
                <a:solidFill>
                  <a:schemeClr val="tx1"/>
                </a:solidFill>
                <a:latin typeface="Intel Clear" panose="020B0604020203020204" pitchFamily="34" charset="0"/>
              </a:rPr>
              <a:t>NVMe SSD </a:t>
            </a:r>
            <a:r>
              <a:rPr lang="en-US" sz="1400" dirty="0">
                <a:solidFill>
                  <a:schemeClr val="tx1"/>
                </a:solidFill>
                <a:latin typeface="Intel Clear" panose="020B0604020203020204" pitchFamily="34" charset="0"/>
              </a:rPr>
              <a:t>and </a:t>
            </a:r>
            <a:r>
              <a:rPr lang="en-US" sz="1400" dirty="0" smtClean="0">
                <a:solidFill>
                  <a:schemeClr val="tx1"/>
                </a:solidFill>
                <a:latin typeface="Intel Clear" panose="020B0604020203020204" pitchFamily="34" charset="0"/>
              </a:rPr>
              <a:t>revolutionary storage </a:t>
            </a:r>
            <a:r>
              <a:rPr lang="en-US" sz="1400" dirty="0">
                <a:solidFill>
                  <a:schemeClr val="tx1"/>
                </a:solidFill>
                <a:latin typeface="Intel Clear" panose="020B0604020203020204" pitchFamily="34" charset="0"/>
              </a:rPr>
              <a:t>class memory </a:t>
            </a:r>
          </a:p>
        </p:txBody>
      </p:sp>
    </p:spTree>
    <p:extLst>
      <p:ext uri="{BB962C8B-B14F-4D97-AF65-F5344CB8AC3E}">
        <p14:creationId xmlns:p14="http://schemas.microsoft.com/office/powerpoint/2010/main" val="649430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ounded Rectangle 62"/>
          <p:cNvSpPr/>
          <p:nvPr/>
        </p:nvSpPr>
        <p:spPr bwMode="auto">
          <a:xfrm rot="16200000" flipH="1" flipV="1">
            <a:off x="8428236" y="-43250"/>
            <a:ext cx="1295688" cy="5669131"/>
          </a:xfrm>
          <a:prstGeom prst="roundRect">
            <a:avLst/>
          </a:prstGeom>
          <a:solidFill>
            <a:schemeClr val="accent3">
              <a:lumMod val="20000"/>
              <a:lumOff val="80000"/>
            </a:schemeClr>
          </a:solidFill>
          <a:ln w="9525" cap="flat" cmpd="sng" algn="ctr">
            <a:solidFill>
              <a:schemeClr val="bg1"/>
            </a:solidFill>
            <a:prstDash val="solid"/>
            <a:round/>
            <a:headEnd type="none" w="med" len="med"/>
            <a:tailEnd type="none" w="med" len="med"/>
          </a:ln>
          <a:effectLst/>
        </p:spPr>
        <p:txBody>
          <a:bodyPr vert="vert270" wrap="square" lIns="76144" tIns="38073" rIns="76144" bIns="38073" numCol="1" rtlCol="0" anchor="ctr" anchorCtr="1" compatLnSpc="1">
            <a:prstTxWarp prst="textNoShape">
              <a:avLst/>
            </a:prstTxWarp>
            <a:noAutofit/>
          </a:bodyPr>
          <a:lstStyle/>
          <a:p>
            <a:pPr algn="ctr" defTabSz="544217">
              <a:spcBef>
                <a:spcPts val="357"/>
              </a:spcBef>
              <a:defRPr/>
            </a:pPr>
            <a:r>
              <a:rPr lang="en-US" sz="2000" kern="0" dirty="0">
                <a:solidFill>
                  <a:srgbClr val="003C71"/>
                </a:solidFill>
              </a:rPr>
              <a:t>NAND SSD technology offers </a:t>
            </a:r>
            <a:r>
              <a:rPr lang="en-US" sz="2000" b="1" i="1" kern="0" dirty="0">
                <a:solidFill>
                  <a:srgbClr val="003C71"/>
                </a:solidFill>
              </a:rPr>
              <a:t>~500X </a:t>
            </a:r>
            <a:r>
              <a:rPr lang="en-US" sz="2000" kern="0" dirty="0">
                <a:solidFill>
                  <a:srgbClr val="003C71"/>
                </a:solidFill>
              </a:rPr>
              <a:t>reduction in latency versus HDD</a:t>
            </a:r>
          </a:p>
        </p:txBody>
      </p:sp>
      <p:sp>
        <p:nvSpPr>
          <p:cNvPr id="4" name="Rectangle 3"/>
          <p:cNvSpPr/>
          <p:nvPr/>
        </p:nvSpPr>
        <p:spPr bwMode="auto">
          <a:xfrm>
            <a:off x="1565765" y="1732597"/>
            <a:ext cx="8837655" cy="4232427"/>
          </a:xfrm>
          <a:prstGeom prst="rect">
            <a:avLst/>
          </a:prstGeom>
          <a:gradFill>
            <a:gsLst>
              <a:gs pos="0">
                <a:srgbClr val="0071C5">
                  <a:lumMod val="50000"/>
                </a:srgbClr>
              </a:gs>
              <a:gs pos="50000">
                <a:srgbClr val="0071C5">
                  <a:alpha val="0"/>
                </a:srgbClr>
              </a:gs>
            </a:gsLst>
            <a:lin ang="0" scaled="0"/>
          </a:gra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5" name="Rectangle 4"/>
          <p:cNvSpPr/>
          <p:nvPr/>
        </p:nvSpPr>
        <p:spPr bwMode="auto">
          <a:xfrm>
            <a:off x="2259707" y="3978029"/>
            <a:ext cx="7652912" cy="1986999"/>
          </a:xfrm>
          <a:prstGeom prst="rect">
            <a:avLst/>
          </a:prstGeom>
          <a:gradFill>
            <a:gsLst>
              <a:gs pos="0">
                <a:srgbClr val="003C71">
                  <a:lumMod val="50000"/>
                </a:srgbClr>
              </a:gs>
              <a:gs pos="100000">
                <a:srgbClr val="0071C5">
                  <a:alpha val="0"/>
                </a:srgbClr>
              </a:gs>
            </a:gsLst>
            <a:lin ang="0" scaled="0"/>
          </a:gra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6" name="Rectangle 5"/>
          <p:cNvSpPr/>
          <p:nvPr/>
        </p:nvSpPr>
        <p:spPr bwMode="auto">
          <a:xfrm>
            <a:off x="3265951" y="4453522"/>
            <a:ext cx="4470468" cy="1511505"/>
          </a:xfrm>
          <a:prstGeom prst="rect">
            <a:avLst/>
          </a:prstGeom>
          <a:gradFill>
            <a:gsLst>
              <a:gs pos="0">
                <a:srgbClr val="FFFFFF">
                  <a:alpha val="50000"/>
                </a:srgbClr>
              </a:gs>
              <a:gs pos="94000">
                <a:srgbClr val="0071C5">
                  <a:alpha val="0"/>
                </a:srgbClr>
              </a:gs>
            </a:gsLst>
            <a:lin ang="0" scaled="0"/>
          </a:gra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cxnSp>
        <p:nvCxnSpPr>
          <p:cNvPr id="7" name="Straight Connector 6"/>
          <p:cNvCxnSpPr/>
          <p:nvPr/>
        </p:nvCxnSpPr>
        <p:spPr bwMode="auto">
          <a:xfrm>
            <a:off x="1365993" y="2411355"/>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8" name="Straight Connector 7"/>
          <p:cNvCxnSpPr/>
          <p:nvPr/>
        </p:nvCxnSpPr>
        <p:spPr bwMode="auto">
          <a:xfrm>
            <a:off x="1365993" y="2855563"/>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9" name="Straight Connector 8"/>
          <p:cNvCxnSpPr/>
          <p:nvPr/>
        </p:nvCxnSpPr>
        <p:spPr bwMode="auto">
          <a:xfrm>
            <a:off x="1365993" y="3299772"/>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10" name="Straight Connector 9"/>
          <p:cNvCxnSpPr/>
          <p:nvPr/>
        </p:nvCxnSpPr>
        <p:spPr bwMode="auto">
          <a:xfrm>
            <a:off x="1365993" y="3743981"/>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11" name="Straight Connector 10"/>
          <p:cNvCxnSpPr/>
          <p:nvPr/>
        </p:nvCxnSpPr>
        <p:spPr bwMode="auto">
          <a:xfrm>
            <a:off x="1365993" y="4188191"/>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12" name="Straight Connector 11"/>
          <p:cNvCxnSpPr/>
          <p:nvPr/>
        </p:nvCxnSpPr>
        <p:spPr bwMode="auto">
          <a:xfrm>
            <a:off x="1365993" y="4632399"/>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13" name="Straight Connector 12"/>
          <p:cNvCxnSpPr/>
          <p:nvPr/>
        </p:nvCxnSpPr>
        <p:spPr bwMode="auto">
          <a:xfrm>
            <a:off x="1365993" y="5076608"/>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14" name="Straight Connector 13"/>
          <p:cNvCxnSpPr/>
          <p:nvPr/>
        </p:nvCxnSpPr>
        <p:spPr bwMode="auto">
          <a:xfrm>
            <a:off x="1365993" y="5520816"/>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15" name="Straight Connector 14"/>
          <p:cNvCxnSpPr/>
          <p:nvPr/>
        </p:nvCxnSpPr>
        <p:spPr bwMode="auto">
          <a:xfrm>
            <a:off x="1365993" y="1727437"/>
            <a:ext cx="3863624" cy="0"/>
          </a:xfrm>
          <a:prstGeom prst="line">
            <a:avLst/>
          </a:prstGeom>
          <a:noFill/>
          <a:ln w="9525" cap="flat" cmpd="sng" algn="ctr">
            <a:gradFill>
              <a:gsLst>
                <a:gs pos="0">
                  <a:srgbClr val="00AEEF"/>
                </a:gs>
                <a:gs pos="100000">
                  <a:srgbClr val="00AEEF">
                    <a:lumMod val="30000"/>
                    <a:lumOff val="70000"/>
                    <a:alpha val="0"/>
                  </a:srgbClr>
                </a:gs>
              </a:gsLst>
              <a:lin ang="0" scaled="0"/>
            </a:gradFill>
            <a:prstDash val="solid"/>
            <a:round/>
            <a:headEnd type="none" w="med" len="med"/>
            <a:tailEnd type="none" w="med" len="med"/>
          </a:ln>
          <a:effectLst/>
        </p:spPr>
      </p:cxnSp>
      <p:cxnSp>
        <p:nvCxnSpPr>
          <p:cNvPr id="16" name="Straight Connector 15"/>
          <p:cNvCxnSpPr/>
          <p:nvPr/>
        </p:nvCxnSpPr>
        <p:spPr bwMode="auto">
          <a:xfrm>
            <a:off x="621252" y="2123275"/>
            <a:ext cx="4608365" cy="0"/>
          </a:xfrm>
          <a:prstGeom prst="line">
            <a:avLst/>
          </a:prstGeom>
          <a:noFill/>
          <a:ln w="28575" cap="flat" cmpd="sng" algn="ctr">
            <a:solidFill>
              <a:srgbClr val="F3D54E">
                <a:lumMod val="50000"/>
              </a:srgbClr>
            </a:solidFill>
            <a:prstDash val="dash"/>
            <a:round/>
            <a:headEnd type="none" w="med" len="med"/>
            <a:tailEnd type="none" w="med" len="med"/>
          </a:ln>
          <a:effectLst/>
        </p:spPr>
      </p:cxnSp>
      <p:grpSp>
        <p:nvGrpSpPr>
          <p:cNvPr id="17" name="Group 16"/>
          <p:cNvGrpSpPr/>
          <p:nvPr/>
        </p:nvGrpSpPr>
        <p:grpSpPr>
          <a:xfrm>
            <a:off x="1253463" y="1727437"/>
            <a:ext cx="2613045" cy="4242200"/>
            <a:chOff x="1504156" y="1776071"/>
            <a:chExt cx="2301952" cy="5090640"/>
          </a:xfrm>
        </p:grpSpPr>
        <p:grpSp>
          <p:nvGrpSpPr>
            <p:cNvPr id="18" name="Group 17"/>
            <p:cNvGrpSpPr/>
            <p:nvPr/>
          </p:nvGrpSpPr>
          <p:grpSpPr>
            <a:xfrm>
              <a:off x="1504156" y="1776071"/>
              <a:ext cx="529058" cy="5090639"/>
              <a:chOff x="5988064" y="2461628"/>
              <a:chExt cx="444694" cy="5342401"/>
            </a:xfrm>
          </p:grpSpPr>
          <p:sp>
            <p:nvSpPr>
              <p:cNvPr id="26" name="Rectangle 25"/>
              <p:cNvSpPr/>
              <p:nvPr/>
            </p:nvSpPr>
            <p:spPr bwMode="auto">
              <a:xfrm>
                <a:off x="5988064" y="7609586"/>
                <a:ext cx="444694" cy="194443"/>
              </a:xfrm>
              <a:prstGeom prst="rect">
                <a:avLst/>
              </a:prstGeom>
              <a:solidFill>
                <a:srgbClr val="C4D600"/>
              </a:solidFill>
              <a:ln w="9525" cap="flat" cmpd="sng" algn="ctr">
                <a:noFill/>
                <a:prstDash val="solid"/>
                <a:round/>
                <a:headEnd type="none" w="med" len="med"/>
                <a:tailEnd type="none" w="med" len="med"/>
              </a:ln>
              <a:effectLst/>
            </p:spPr>
            <p:txBody>
              <a:bodyPr vert="horz" wrap="square" lIns="121829" tIns="60917" rIns="121829" bIns="60917"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27" name="Rectangle 26"/>
              <p:cNvSpPr/>
              <p:nvPr/>
            </p:nvSpPr>
            <p:spPr bwMode="auto">
              <a:xfrm>
                <a:off x="5988064" y="2999372"/>
                <a:ext cx="444694" cy="4064368"/>
              </a:xfrm>
              <a:prstGeom prst="rect">
                <a:avLst/>
              </a:prstGeom>
              <a:solidFill>
                <a:srgbClr val="00AEEF"/>
              </a:solidFill>
              <a:ln w="9525" cap="flat" cmpd="sng" algn="ctr">
                <a:noFill/>
                <a:prstDash val="solid"/>
                <a:round/>
                <a:headEnd type="none" w="med" len="med"/>
                <a:tailEnd type="none" w="med" len="med"/>
              </a:ln>
              <a:effectLst/>
            </p:spPr>
            <p:txBody>
              <a:bodyPr vert="horz" wrap="square" lIns="121829" tIns="60917" rIns="121829" bIns="60917"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28" name="Rectangle 27"/>
              <p:cNvSpPr/>
              <p:nvPr/>
            </p:nvSpPr>
            <p:spPr bwMode="auto">
              <a:xfrm>
                <a:off x="5988064" y="7063739"/>
                <a:ext cx="444694" cy="545847"/>
              </a:xfrm>
              <a:prstGeom prst="rect">
                <a:avLst/>
              </a:prstGeom>
              <a:solidFill>
                <a:srgbClr val="FFA300"/>
              </a:solidFill>
              <a:ln w="9525" cap="flat" cmpd="sng" algn="ctr">
                <a:noFill/>
                <a:prstDash val="solid"/>
                <a:round/>
                <a:headEnd type="none" w="med" len="med"/>
                <a:tailEnd type="none" w="med" len="med"/>
              </a:ln>
              <a:effectLst/>
            </p:spPr>
            <p:txBody>
              <a:bodyPr vert="horz" wrap="square" lIns="121829" tIns="60917" rIns="121829" bIns="60917"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29" name="Rectangle 28"/>
              <p:cNvSpPr/>
              <p:nvPr/>
            </p:nvSpPr>
            <p:spPr bwMode="auto">
              <a:xfrm>
                <a:off x="5988064" y="2461628"/>
                <a:ext cx="444694" cy="466017"/>
              </a:xfrm>
              <a:prstGeom prst="rect">
                <a:avLst/>
              </a:prstGeom>
              <a:solidFill>
                <a:srgbClr val="00AEEF"/>
              </a:solidFill>
              <a:ln w="9525" cap="flat" cmpd="sng" algn="ctr">
                <a:noFill/>
                <a:prstDash val="solid"/>
                <a:round/>
                <a:headEnd type="none" w="med" len="med"/>
                <a:tailEnd type="none" w="med" len="med"/>
              </a:ln>
              <a:effectLst/>
            </p:spPr>
            <p:txBody>
              <a:bodyPr vert="horz" wrap="square" lIns="121829" tIns="60917" rIns="121829" bIns="60917"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grpSp>
        <p:grpSp>
          <p:nvGrpSpPr>
            <p:cNvPr id="19" name="Group 18"/>
            <p:cNvGrpSpPr/>
            <p:nvPr/>
          </p:nvGrpSpPr>
          <p:grpSpPr>
            <a:xfrm>
              <a:off x="2390603" y="4476778"/>
              <a:ext cx="529058" cy="2389933"/>
              <a:chOff x="5507429" y="5295900"/>
              <a:chExt cx="444694" cy="2508129"/>
            </a:xfrm>
          </p:grpSpPr>
          <p:sp>
            <p:nvSpPr>
              <p:cNvPr id="23" name="Rectangle 22"/>
              <p:cNvSpPr/>
              <p:nvPr/>
            </p:nvSpPr>
            <p:spPr bwMode="auto">
              <a:xfrm>
                <a:off x="5507429" y="7609586"/>
                <a:ext cx="444694" cy="194443"/>
              </a:xfrm>
              <a:prstGeom prst="rect">
                <a:avLst/>
              </a:prstGeom>
              <a:solidFill>
                <a:srgbClr val="C4D600"/>
              </a:solidFill>
              <a:ln w="9525" cap="flat" cmpd="sng" algn="ctr">
                <a:noFill/>
                <a:prstDash val="solid"/>
                <a:round/>
                <a:headEnd type="none" w="med" len="med"/>
                <a:tailEnd type="none" w="med" len="med"/>
              </a:ln>
              <a:effectLst/>
            </p:spPr>
            <p:txBody>
              <a:bodyPr vert="horz" wrap="square" lIns="121829" tIns="60917" rIns="121829" bIns="60917"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24" name="Rectangle 23"/>
              <p:cNvSpPr/>
              <p:nvPr/>
            </p:nvSpPr>
            <p:spPr bwMode="auto">
              <a:xfrm>
                <a:off x="5507429" y="5295900"/>
                <a:ext cx="444694" cy="1767840"/>
              </a:xfrm>
              <a:prstGeom prst="rect">
                <a:avLst/>
              </a:prstGeom>
              <a:solidFill>
                <a:srgbClr val="00AEEF"/>
              </a:solidFill>
              <a:ln w="9525" cap="flat" cmpd="sng" algn="ctr">
                <a:noFill/>
                <a:prstDash val="solid"/>
                <a:round/>
                <a:headEnd type="none" w="med" len="med"/>
                <a:tailEnd type="none" w="med" len="med"/>
              </a:ln>
              <a:effectLst/>
            </p:spPr>
            <p:txBody>
              <a:bodyPr vert="horz" wrap="square" lIns="121829" tIns="60917" rIns="121829" bIns="60917"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25" name="Rectangle 24"/>
              <p:cNvSpPr/>
              <p:nvPr/>
            </p:nvSpPr>
            <p:spPr bwMode="auto">
              <a:xfrm>
                <a:off x="5507429" y="7063739"/>
                <a:ext cx="444694" cy="545847"/>
              </a:xfrm>
              <a:prstGeom prst="rect">
                <a:avLst/>
              </a:prstGeom>
              <a:solidFill>
                <a:srgbClr val="FFA300"/>
              </a:solidFill>
              <a:ln w="9525" cap="flat" cmpd="sng" algn="ctr">
                <a:noFill/>
                <a:prstDash val="solid"/>
                <a:round/>
                <a:headEnd type="none" w="med" len="med"/>
                <a:tailEnd type="none" w="med" len="med"/>
              </a:ln>
              <a:effectLst/>
            </p:spPr>
            <p:txBody>
              <a:bodyPr vert="horz" wrap="square" lIns="121829" tIns="60917" rIns="121829" bIns="60917"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grpSp>
        <p:grpSp>
          <p:nvGrpSpPr>
            <p:cNvPr id="20" name="Group 19"/>
            <p:cNvGrpSpPr/>
            <p:nvPr/>
          </p:nvGrpSpPr>
          <p:grpSpPr>
            <a:xfrm>
              <a:off x="3277050" y="5047369"/>
              <a:ext cx="529058" cy="1819342"/>
              <a:chOff x="5026794" y="5894710"/>
              <a:chExt cx="444694" cy="1909319"/>
            </a:xfrm>
          </p:grpSpPr>
          <p:sp>
            <p:nvSpPr>
              <p:cNvPr id="21" name="Rectangle 20"/>
              <p:cNvSpPr/>
              <p:nvPr/>
            </p:nvSpPr>
            <p:spPr bwMode="auto">
              <a:xfrm>
                <a:off x="5026794" y="7696200"/>
                <a:ext cx="444694" cy="107829"/>
              </a:xfrm>
              <a:prstGeom prst="rect">
                <a:avLst/>
              </a:prstGeom>
              <a:solidFill>
                <a:srgbClr val="C4D600"/>
              </a:solidFill>
              <a:ln w="9525" cap="flat" cmpd="sng" algn="ctr">
                <a:noFill/>
                <a:prstDash val="solid"/>
                <a:round/>
                <a:headEnd type="none" w="med" len="med"/>
                <a:tailEnd type="none" w="med" len="med"/>
              </a:ln>
              <a:effectLst/>
            </p:spPr>
            <p:txBody>
              <a:bodyPr vert="horz" wrap="square" lIns="121829" tIns="60917" rIns="121829" bIns="60917"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22" name="Rectangle 21"/>
              <p:cNvSpPr/>
              <p:nvPr/>
            </p:nvSpPr>
            <p:spPr bwMode="auto">
              <a:xfrm>
                <a:off x="5026794" y="5894710"/>
                <a:ext cx="444694" cy="1801489"/>
              </a:xfrm>
              <a:prstGeom prst="rect">
                <a:avLst/>
              </a:prstGeom>
              <a:solidFill>
                <a:srgbClr val="00AEEF"/>
              </a:solidFill>
              <a:ln w="9525" cap="flat" cmpd="sng" algn="ctr">
                <a:noFill/>
                <a:prstDash val="solid"/>
                <a:round/>
                <a:headEnd type="none" w="med" len="med"/>
                <a:tailEnd type="none" w="med" len="med"/>
              </a:ln>
              <a:effectLst/>
            </p:spPr>
            <p:txBody>
              <a:bodyPr vert="horz" wrap="square" lIns="121829" tIns="60917" rIns="121829" bIns="60917"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grpSp>
      </p:grpSp>
      <p:grpSp>
        <p:nvGrpSpPr>
          <p:cNvPr id="30" name="Group 29"/>
          <p:cNvGrpSpPr/>
          <p:nvPr/>
        </p:nvGrpSpPr>
        <p:grpSpPr>
          <a:xfrm>
            <a:off x="656606" y="2276678"/>
            <a:ext cx="487633" cy="3843822"/>
            <a:chOff x="1180612" y="2435156"/>
            <a:chExt cx="585160" cy="4612588"/>
          </a:xfrm>
        </p:grpSpPr>
        <p:sp>
          <p:nvSpPr>
            <p:cNvPr id="31" name="TextBox 30"/>
            <p:cNvSpPr txBox="1"/>
            <p:nvPr/>
          </p:nvSpPr>
          <p:spPr>
            <a:xfrm>
              <a:off x="1422985" y="6690799"/>
              <a:ext cx="342787" cy="356945"/>
            </a:xfrm>
            <a:prstGeom prst="rect">
              <a:avLst/>
            </a:prstGeom>
            <a:noFill/>
          </p:spPr>
          <p:txBody>
            <a:bodyPr wrap="none" rtlCol="0">
              <a:spAutoFit/>
            </a:bodyPr>
            <a:lstStyle/>
            <a:p>
              <a:pPr algn="r" defTabSz="668258">
                <a:defRPr/>
              </a:pPr>
              <a:r>
                <a:rPr lang="en-US" sz="1333" kern="0" dirty="0">
                  <a:solidFill>
                    <a:prstClr val="white"/>
                  </a:solidFill>
                </a:rPr>
                <a:t>0</a:t>
              </a:r>
            </a:p>
          </p:txBody>
        </p:sp>
        <p:sp>
          <p:nvSpPr>
            <p:cNvPr id="32" name="TextBox 31"/>
            <p:cNvSpPr txBox="1"/>
            <p:nvPr/>
          </p:nvSpPr>
          <p:spPr>
            <a:xfrm>
              <a:off x="1301798" y="6164830"/>
              <a:ext cx="463974" cy="356945"/>
            </a:xfrm>
            <a:prstGeom prst="rect">
              <a:avLst/>
            </a:prstGeom>
            <a:noFill/>
          </p:spPr>
          <p:txBody>
            <a:bodyPr wrap="none" rtlCol="0">
              <a:spAutoFit/>
            </a:bodyPr>
            <a:lstStyle/>
            <a:p>
              <a:pPr algn="r" defTabSz="668258">
                <a:defRPr/>
              </a:pPr>
              <a:r>
                <a:rPr lang="en-US" sz="1333" kern="0" dirty="0">
                  <a:solidFill>
                    <a:prstClr val="white"/>
                  </a:solidFill>
                </a:rPr>
                <a:t>25</a:t>
              </a:r>
            </a:p>
          </p:txBody>
        </p:sp>
        <p:sp>
          <p:nvSpPr>
            <p:cNvPr id="33" name="TextBox 32"/>
            <p:cNvSpPr txBox="1"/>
            <p:nvPr/>
          </p:nvSpPr>
          <p:spPr>
            <a:xfrm>
              <a:off x="1301798" y="5638854"/>
              <a:ext cx="463974" cy="356945"/>
            </a:xfrm>
            <a:prstGeom prst="rect">
              <a:avLst/>
            </a:prstGeom>
            <a:noFill/>
          </p:spPr>
          <p:txBody>
            <a:bodyPr wrap="none" rtlCol="0">
              <a:spAutoFit/>
            </a:bodyPr>
            <a:lstStyle/>
            <a:p>
              <a:pPr algn="r" defTabSz="668258">
                <a:defRPr/>
              </a:pPr>
              <a:r>
                <a:rPr lang="en-US" sz="1333" kern="0" dirty="0">
                  <a:solidFill>
                    <a:prstClr val="white"/>
                  </a:solidFill>
                </a:rPr>
                <a:t>50</a:t>
              </a:r>
            </a:p>
          </p:txBody>
        </p:sp>
        <p:sp>
          <p:nvSpPr>
            <p:cNvPr id="34" name="TextBox 33"/>
            <p:cNvSpPr txBox="1"/>
            <p:nvPr/>
          </p:nvSpPr>
          <p:spPr>
            <a:xfrm>
              <a:off x="1301798" y="5112883"/>
              <a:ext cx="463974" cy="356945"/>
            </a:xfrm>
            <a:prstGeom prst="rect">
              <a:avLst/>
            </a:prstGeom>
            <a:noFill/>
          </p:spPr>
          <p:txBody>
            <a:bodyPr wrap="none" rtlCol="0">
              <a:spAutoFit/>
            </a:bodyPr>
            <a:lstStyle/>
            <a:p>
              <a:pPr algn="r" defTabSz="668258">
                <a:defRPr/>
              </a:pPr>
              <a:r>
                <a:rPr lang="en-US" sz="1333" kern="0" dirty="0">
                  <a:solidFill>
                    <a:prstClr val="white"/>
                  </a:solidFill>
                </a:rPr>
                <a:t>75</a:t>
              </a:r>
            </a:p>
          </p:txBody>
        </p:sp>
        <p:sp>
          <p:nvSpPr>
            <p:cNvPr id="35" name="TextBox 34"/>
            <p:cNvSpPr txBox="1"/>
            <p:nvPr/>
          </p:nvSpPr>
          <p:spPr>
            <a:xfrm>
              <a:off x="1180612" y="4586910"/>
              <a:ext cx="585160" cy="356945"/>
            </a:xfrm>
            <a:prstGeom prst="rect">
              <a:avLst/>
            </a:prstGeom>
            <a:noFill/>
          </p:spPr>
          <p:txBody>
            <a:bodyPr wrap="none" rtlCol="0">
              <a:spAutoFit/>
            </a:bodyPr>
            <a:lstStyle/>
            <a:p>
              <a:pPr algn="r" defTabSz="668258">
                <a:defRPr/>
              </a:pPr>
              <a:r>
                <a:rPr lang="en-US" sz="1333" kern="0" dirty="0">
                  <a:solidFill>
                    <a:prstClr val="white"/>
                  </a:solidFill>
                </a:rPr>
                <a:t>100</a:t>
              </a:r>
            </a:p>
          </p:txBody>
        </p:sp>
        <p:sp>
          <p:nvSpPr>
            <p:cNvPr id="36" name="TextBox 35"/>
            <p:cNvSpPr txBox="1"/>
            <p:nvPr/>
          </p:nvSpPr>
          <p:spPr>
            <a:xfrm>
              <a:off x="1180612" y="4060937"/>
              <a:ext cx="585160" cy="356945"/>
            </a:xfrm>
            <a:prstGeom prst="rect">
              <a:avLst/>
            </a:prstGeom>
            <a:noFill/>
          </p:spPr>
          <p:txBody>
            <a:bodyPr wrap="none" rtlCol="0">
              <a:spAutoFit/>
            </a:bodyPr>
            <a:lstStyle/>
            <a:p>
              <a:pPr algn="r" defTabSz="668258">
                <a:defRPr/>
              </a:pPr>
              <a:r>
                <a:rPr lang="en-US" sz="1333" kern="0" dirty="0">
                  <a:solidFill>
                    <a:prstClr val="white"/>
                  </a:solidFill>
                </a:rPr>
                <a:t>125</a:t>
              </a:r>
            </a:p>
          </p:txBody>
        </p:sp>
        <p:sp>
          <p:nvSpPr>
            <p:cNvPr id="37" name="TextBox 36"/>
            <p:cNvSpPr txBox="1"/>
            <p:nvPr/>
          </p:nvSpPr>
          <p:spPr>
            <a:xfrm>
              <a:off x="1180612" y="3519011"/>
              <a:ext cx="585160" cy="356945"/>
            </a:xfrm>
            <a:prstGeom prst="rect">
              <a:avLst/>
            </a:prstGeom>
            <a:noFill/>
          </p:spPr>
          <p:txBody>
            <a:bodyPr wrap="none" rtlCol="0">
              <a:spAutoFit/>
            </a:bodyPr>
            <a:lstStyle/>
            <a:p>
              <a:pPr algn="r" defTabSz="668258">
                <a:defRPr/>
              </a:pPr>
              <a:r>
                <a:rPr lang="en-US" sz="1333" kern="0" dirty="0">
                  <a:solidFill>
                    <a:prstClr val="white"/>
                  </a:solidFill>
                </a:rPr>
                <a:t>150</a:t>
              </a:r>
            </a:p>
          </p:txBody>
        </p:sp>
        <p:sp>
          <p:nvSpPr>
            <p:cNvPr id="38" name="TextBox 37"/>
            <p:cNvSpPr txBox="1"/>
            <p:nvPr/>
          </p:nvSpPr>
          <p:spPr>
            <a:xfrm>
              <a:off x="1180612" y="2977083"/>
              <a:ext cx="585160" cy="356945"/>
            </a:xfrm>
            <a:prstGeom prst="rect">
              <a:avLst/>
            </a:prstGeom>
            <a:noFill/>
          </p:spPr>
          <p:txBody>
            <a:bodyPr wrap="none" rtlCol="0">
              <a:spAutoFit/>
            </a:bodyPr>
            <a:lstStyle/>
            <a:p>
              <a:pPr algn="r" defTabSz="668258">
                <a:defRPr/>
              </a:pPr>
              <a:r>
                <a:rPr lang="en-US" sz="1333" kern="0" dirty="0">
                  <a:solidFill>
                    <a:prstClr val="white"/>
                  </a:solidFill>
                </a:rPr>
                <a:t>175</a:t>
              </a:r>
            </a:p>
          </p:txBody>
        </p:sp>
        <p:sp>
          <p:nvSpPr>
            <p:cNvPr id="39" name="TextBox 38"/>
            <p:cNvSpPr txBox="1"/>
            <p:nvPr/>
          </p:nvSpPr>
          <p:spPr>
            <a:xfrm>
              <a:off x="1180612" y="2435156"/>
              <a:ext cx="585160" cy="356945"/>
            </a:xfrm>
            <a:prstGeom prst="rect">
              <a:avLst/>
            </a:prstGeom>
            <a:noFill/>
          </p:spPr>
          <p:txBody>
            <a:bodyPr wrap="none" rtlCol="0">
              <a:spAutoFit/>
            </a:bodyPr>
            <a:lstStyle/>
            <a:p>
              <a:pPr algn="r" defTabSz="668258">
                <a:defRPr/>
              </a:pPr>
              <a:r>
                <a:rPr lang="en-US" sz="1333" kern="0" dirty="0">
                  <a:solidFill>
                    <a:prstClr val="white"/>
                  </a:solidFill>
                </a:rPr>
                <a:t>100</a:t>
              </a:r>
            </a:p>
          </p:txBody>
        </p:sp>
      </p:grpSp>
      <p:sp>
        <p:nvSpPr>
          <p:cNvPr id="40" name="TextBox 39"/>
          <p:cNvSpPr txBox="1"/>
          <p:nvPr/>
        </p:nvSpPr>
        <p:spPr>
          <a:xfrm>
            <a:off x="448535" y="1592758"/>
            <a:ext cx="695703" cy="282065"/>
          </a:xfrm>
          <a:prstGeom prst="rect">
            <a:avLst/>
          </a:prstGeom>
          <a:noFill/>
        </p:spPr>
        <p:txBody>
          <a:bodyPr wrap="none" lIns="76200" tIns="38100" rIns="76200" bIns="38100" rtlCol="0">
            <a:spAutoFit/>
          </a:bodyPr>
          <a:lstStyle/>
          <a:p>
            <a:pPr algn="r" defTabSz="668258">
              <a:defRPr/>
            </a:pPr>
            <a:r>
              <a:rPr lang="en-US" sz="1333" kern="0" dirty="0">
                <a:solidFill>
                  <a:prstClr val="white"/>
                </a:solidFill>
              </a:rPr>
              <a:t>10,000</a:t>
            </a:r>
          </a:p>
        </p:txBody>
      </p:sp>
      <p:cxnSp>
        <p:nvCxnSpPr>
          <p:cNvPr id="41" name="Straight Connector 40"/>
          <p:cNvCxnSpPr/>
          <p:nvPr/>
        </p:nvCxnSpPr>
        <p:spPr bwMode="auto">
          <a:xfrm>
            <a:off x="2259711" y="3973707"/>
            <a:ext cx="8143711" cy="0"/>
          </a:xfrm>
          <a:prstGeom prst="line">
            <a:avLst/>
          </a:prstGeom>
          <a:noFill/>
          <a:ln w="19050" cap="flat" cmpd="sng" algn="ctr">
            <a:gradFill>
              <a:gsLst>
                <a:gs pos="0">
                  <a:srgbClr val="00AEEF">
                    <a:lumMod val="5000"/>
                    <a:lumOff val="95000"/>
                  </a:srgbClr>
                </a:gs>
                <a:gs pos="100000">
                  <a:srgbClr val="00AEEF">
                    <a:lumMod val="30000"/>
                    <a:lumOff val="70000"/>
                    <a:alpha val="0"/>
                  </a:srgbClr>
                </a:gs>
              </a:gsLst>
              <a:lin ang="0" scaled="0"/>
            </a:gradFill>
            <a:prstDash val="dash"/>
            <a:round/>
            <a:headEnd type="none" w="med" len="med"/>
            <a:tailEnd type="none" w="med" len="med"/>
          </a:ln>
          <a:effectLst/>
        </p:spPr>
      </p:cxnSp>
      <p:cxnSp>
        <p:nvCxnSpPr>
          <p:cNvPr id="42" name="Straight Connector 41"/>
          <p:cNvCxnSpPr/>
          <p:nvPr/>
        </p:nvCxnSpPr>
        <p:spPr bwMode="auto">
          <a:xfrm>
            <a:off x="3265949" y="4452580"/>
            <a:ext cx="7137467" cy="0"/>
          </a:xfrm>
          <a:prstGeom prst="line">
            <a:avLst/>
          </a:prstGeom>
          <a:noFill/>
          <a:ln w="19050" cap="flat" cmpd="sng" algn="ctr">
            <a:gradFill>
              <a:gsLst>
                <a:gs pos="0">
                  <a:srgbClr val="00AEEF">
                    <a:lumMod val="5000"/>
                    <a:lumOff val="95000"/>
                  </a:srgbClr>
                </a:gs>
                <a:gs pos="100000">
                  <a:srgbClr val="00AEEF">
                    <a:lumMod val="30000"/>
                    <a:lumOff val="70000"/>
                    <a:alpha val="0"/>
                  </a:srgbClr>
                </a:gs>
              </a:gsLst>
              <a:lin ang="0" scaled="0"/>
            </a:gradFill>
            <a:prstDash val="dash"/>
            <a:round/>
            <a:headEnd type="none" w="med" len="med"/>
            <a:tailEnd type="none" w="med" len="med"/>
          </a:ln>
          <a:effectLst/>
        </p:spPr>
      </p:cxnSp>
      <p:cxnSp>
        <p:nvCxnSpPr>
          <p:cNvPr id="43" name="Straight Connector 42"/>
          <p:cNvCxnSpPr/>
          <p:nvPr/>
        </p:nvCxnSpPr>
        <p:spPr bwMode="auto">
          <a:xfrm>
            <a:off x="1253464" y="1730017"/>
            <a:ext cx="9149953" cy="0"/>
          </a:xfrm>
          <a:prstGeom prst="line">
            <a:avLst/>
          </a:prstGeom>
          <a:noFill/>
          <a:ln w="19050" cap="flat" cmpd="sng" algn="ctr">
            <a:gradFill>
              <a:gsLst>
                <a:gs pos="0">
                  <a:srgbClr val="00AEEF">
                    <a:lumMod val="5000"/>
                    <a:lumOff val="95000"/>
                  </a:srgbClr>
                </a:gs>
                <a:gs pos="100000">
                  <a:srgbClr val="00AEEF">
                    <a:lumMod val="30000"/>
                    <a:lumOff val="70000"/>
                    <a:alpha val="0"/>
                  </a:srgbClr>
                </a:gs>
              </a:gsLst>
              <a:lin ang="0" scaled="0"/>
            </a:gradFill>
            <a:prstDash val="dash"/>
            <a:round/>
            <a:headEnd type="none" w="med" len="med"/>
            <a:tailEnd type="none" w="med" len="med"/>
          </a:ln>
          <a:effectLst/>
        </p:spPr>
      </p:cxnSp>
      <p:sp>
        <p:nvSpPr>
          <p:cNvPr id="44" name="TextBox 43"/>
          <p:cNvSpPr txBox="1"/>
          <p:nvPr/>
        </p:nvSpPr>
        <p:spPr>
          <a:xfrm>
            <a:off x="282412" y="1348101"/>
            <a:ext cx="1299001" cy="335678"/>
          </a:xfrm>
          <a:prstGeom prst="rect">
            <a:avLst/>
          </a:prstGeom>
          <a:noFill/>
        </p:spPr>
        <p:txBody>
          <a:bodyPr wrap="square" lIns="108845" tIns="54424" rIns="108845" bIns="54424" rtlCol="0">
            <a:spAutoFit/>
          </a:bodyPr>
          <a:lstStyle/>
          <a:p>
            <a:pPr defTabSz="544217"/>
            <a:r>
              <a:rPr lang="en-US" sz="1467" b="1" dirty="0">
                <a:solidFill>
                  <a:prstClr val="white"/>
                </a:solidFill>
                <a:cs typeface="Neo Sans Intel"/>
              </a:rPr>
              <a:t>Latency (</a:t>
            </a:r>
            <a:r>
              <a:rPr lang="en-US" sz="1467" b="1" dirty="0" err="1">
                <a:solidFill>
                  <a:prstClr val="white"/>
                </a:solidFill>
                <a:cs typeface="Neo Sans Intel"/>
              </a:rPr>
              <a:t>uS</a:t>
            </a:r>
            <a:r>
              <a:rPr lang="en-US" sz="1467" b="1" dirty="0">
                <a:solidFill>
                  <a:prstClr val="white"/>
                </a:solidFill>
                <a:cs typeface="Neo Sans Intel"/>
              </a:rPr>
              <a:t>)</a:t>
            </a:r>
          </a:p>
        </p:txBody>
      </p:sp>
      <p:cxnSp>
        <p:nvCxnSpPr>
          <p:cNvPr id="45" name="Straight Connector 44"/>
          <p:cNvCxnSpPr/>
          <p:nvPr/>
        </p:nvCxnSpPr>
        <p:spPr bwMode="auto">
          <a:xfrm>
            <a:off x="1128883" y="5965024"/>
            <a:ext cx="5794005" cy="4613"/>
          </a:xfrm>
          <a:prstGeom prst="line">
            <a:avLst/>
          </a:prstGeom>
          <a:noFill/>
          <a:ln w="25400" cap="flat" cmpd="sng" algn="ctr">
            <a:solidFill>
              <a:sysClr val="window" lastClr="FFFFFF"/>
            </a:solidFill>
            <a:prstDash val="solid"/>
            <a:round/>
            <a:headEnd type="none" w="med" len="med"/>
            <a:tailEnd type="none" w="med" len="med"/>
          </a:ln>
          <a:effectLst/>
        </p:spPr>
      </p:cxnSp>
      <p:sp>
        <p:nvSpPr>
          <p:cNvPr id="46" name="TextBox 45"/>
          <p:cNvSpPr txBox="1"/>
          <p:nvPr/>
        </p:nvSpPr>
        <p:spPr>
          <a:xfrm>
            <a:off x="1081204" y="6088975"/>
            <a:ext cx="899816" cy="369332"/>
          </a:xfrm>
          <a:prstGeom prst="rect">
            <a:avLst/>
          </a:prstGeom>
          <a:noFill/>
        </p:spPr>
        <p:txBody>
          <a:bodyPr wrap="square" lIns="0" tIns="0" rIns="0" bIns="0" rtlCol="0">
            <a:spAutoFit/>
          </a:bodyPr>
          <a:lstStyle>
            <a:defPPr>
              <a:defRPr lang="en-US"/>
            </a:defPPr>
            <a:lvl1pPr defTabSz="653077">
              <a:defRPr sz="1700" b="1">
                <a:latin typeface="Calibri" panose="020F0502020204030204" pitchFamily="34" charset="0"/>
                <a:cs typeface="Neo Sans Intel"/>
              </a:defRPr>
            </a:lvl1pPr>
          </a:lstStyle>
          <a:p>
            <a:pPr algn="ctr">
              <a:defRPr/>
            </a:pPr>
            <a:r>
              <a:rPr lang="en-US" sz="1200" kern="0" dirty="0">
                <a:solidFill>
                  <a:prstClr val="white"/>
                </a:solidFill>
                <a:latin typeface="Intel Clear"/>
              </a:rPr>
              <a:t>HDD</a:t>
            </a:r>
          </a:p>
          <a:p>
            <a:pPr algn="ctr">
              <a:defRPr/>
            </a:pPr>
            <a:r>
              <a:rPr lang="en-US" sz="1200" kern="0" dirty="0">
                <a:solidFill>
                  <a:prstClr val="white"/>
                </a:solidFill>
                <a:latin typeface="Intel Clear"/>
              </a:rPr>
              <a:t>+SAS/SATA</a:t>
            </a:r>
          </a:p>
        </p:txBody>
      </p:sp>
      <p:sp>
        <p:nvSpPr>
          <p:cNvPr id="47" name="TextBox 46"/>
          <p:cNvSpPr txBox="1"/>
          <p:nvPr/>
        </p:nvSpPr>
        <p:spPr>
          <a:xfrm>
            <a:off x="2105089" y="6088975"/>
            <a:ext cx="901028" cy="369332"/>
          </a:xfrm>
          <a:prstGeom prst="rect">
            <a:avLst/>
          </a:prstGeom>
          <a:noFill/>
        </p:spPr>
        <p:txBody>
          <a:bodyPr wrap="square" lIns="0" tIns="0" rIns="0" bIns="0" rtlCol="0">
            <a:spAutoFit/>
          </a:bodyPr>
          <a:lstStyle/>
          <a:p>
            <a:pPr algn="ctr" defTabSz="544217"/>
            <a:r>
              <a:rPr lang="en-US" sz="1200" b="1" dirty="0">
                <a:solidFill>
                  <a:prstClr val="white"/>
                </a:solidFill>
                <a:cs typeface="Neo Sans Intel"/>
              </a:rPr>
              <a:t>NAND SSDs</a:t>
            </a:r>
          </a:p>
          <a:p>
            <a:pPr algn="ctr" defTabSz="544217"/>
            <a:r>
              <a:rPr lang="en-US" sz="1200" b="1" dirty="0">
                <a:solidFill>
                  <a:prstClr val="white"/>
                </a:solidFill>
                <a:cs typeface="Neo Sans Intel"/>
              </a:rPr>
              <a:t>+SAS/SATA</a:t>
            </a:r>
          </a:p>
        </p:txBody>
      </p:sp>
      <p:sp>
        <p:nvSpPr>
          <p:cNvPr id="48" name="TextBox 47"/>
          <p:cNvSpPr txBox="1"/>
          <p:nvPr/>
        </p:nvSpPr>
        <p:spPr>
          <a:xfrm>
            <a:off x="3131291" y="6088975"/>
            <a:ext cx="901028" cy="369332"/>
          </a:xfrm>
          <a:prstGeom prst="rect">
            <a:avLst/>
          </a:prstGeom>
          <a:noFill/>
        </p:spPr>
        <p:txBody>
          <a:bodyPr wrap="square" lIns="0" tIns="0" rIns="0" bIns="0" rtlCol="0">
            <a:spAutoFit/>
          </a:bodyPr>
          <a:lstStyle/>
          <a:p>
            <a:pPr algn="ctr" defTabSz="544217"/>
            <a:r>
              <a:rPr lang="en-US" sz="1200" b="1" dirty="0">
                <a:solidFill>
                  <a:prstClr val="white"/>
                </a:solidFill>
                <a:cs typeface="Neo Sans Intel"/>
              </a:rPr>
              <a:t>NAND SSDs</a:t>
            </a:r>
          </a:p>
          <a:p>
            <a:pPr algn="ctr" defTabSz="544217"/>
            <a:r>
              <a:rPr lang="en-US" sz="1200" b="1" dirty="0">
                <a:solidFill>
                  <a:prstClr val="white"/>
                </a:solidFill>
                <a:cs typeface="Neo Sans Intel"/>
              </a:rPr>
              <a:t>+NVMe™</a:t>
            </a:r>
          </a:p>
        </p:txBody>
      </p:sp>
      <p:sp>
        <p:nvSpPr>
          <p:cNvPr id="49" name="Rectangle 48"/>
          <p:cNvSpPr/>
          <p:nvPr/>
        </p:nvSpPr>
        <p:spPr>
          <a:xfrm>
            <a:off x="1854019" y="6451745"/>
            <a:ext cx="2602983" cy="266676"/>
          </a:xfrm>
          <a:prstGeom prst="rect">
            <a:avLst/>
          </a:prstGeom>
        </p:spPr>
        <p:txBody>
          <a:bodyPr wrap="square" lIns="121920" tIns="60960" rIns="121920" bIns="60960">
            <a:spAutoFit/>
          </a:bodyPr>
          <a:lstStyle/>
          <a:p>
            <a:pPr defTabSz="668258"/>
            <a:r>
              <a:rPr lang="en-US" sz="933" dirty="0">
                <a:solidFill>
                  <a:prstClr val="white"/>
                </a:solidFill>
                <a:latin typeface="Calibri" panose="020F0502020204030204" pitchFamily="34" charset="0"/>
                <a:ea typeface="Calibri" panose="020F0502020204030204" pitchFamily="34" charset="0"/>
                <a:cs typeface="Times New Roman" panose="02020603050405020304" pitchFamily="18" charset="0"/>
              </a:rPr>
              <a:t>Source: Storage Technologies Group, Intel</a:t>
            </a:r>
          </a:p>
        </p:txBody>
      </p:sp>
      <p:sp>
        <p:nvSpPr>
          <p:cNvPr id="50" name="Rectangle 49"/>
          <p:cNvSpPr/>
          <p:nvPr/>
        </p:nvSpPr>
        <p:spPr bwMode="auto">
          <a:xfrm>
            <a:off x="4267826" y="5771881"/>
            <a:ext cx="600557" cy="114300"/>
          </a:xfrm>
          <a:prstGeom prst="rect">
            <a:avLst/>
          </a:prstGeom>
          <a:solidFill>
            <a:srgbClr val="00AEEF"/>
          </a:soli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51" name="Rectangle 50"/>
          <p:cNvSpPr/>
          <p:nvPr/>
        </p:nvSpPr>
        <p:spPr bwMode="auto">
          <a:xfrm>
            <a:off x="4269772" y="5885755"/>
            <a:ext cx="598611" cy="79269"/>
          </a:xfrm>
          <a:prstGeom prst="rect">
            <a:avLst/>
          </a:prstGeom>
          <a:solidFill>
            <a:srgbClr val="C4D600"/>
          </a:soli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52" name="Rectangle 51"/>
          <p:cNvSpPr/>
          <p:nvPr/>
        </p:nvSpPr>
        <p:spPr bwMode="auto">
          <a:xfrm>
            <a:off x="4868383" y="5771879"/>
            <a:ext cx="5171237" cy="185584"/>
          </a:xfrm>
          <a:prstGeom prst="rect">
            <a:avLst/>
          </a:prstGeom>
          <a:gradFill>
            <a:gsLst>
              <a:gs pos="0">
                <a:srgbClr val="003C71">
                  <a:lumMod val="50000"/>
                </a:srgbClr>
              </a:gs>
              <a:gs pos="100000">
                <a:srgbClr val="0071C5">
                  <a:alpha val="0"/>
                </a:srgbClr>
              </a:gs>
            </a:gsLst>
            <a:lin ang="0" scaled="0"/>
          </a:gradFill>
          <a:ln w="9525" cap="flat" cmpd="sng" algn="ctr">
            <a:no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cxnSp>
        <p:nvCxnSpPr>
          <p:cNvPr id="53" name="Straight Connector 52"/>
          <p:cNvCxnSpPr/>
          <p:nvPr/>
        </p:nvCxnSpPr>
        <p:spPr bwMode="auto">
          <a:xfrm>
            <a:off x="4269773" y="5761440"/>
            <a:ext cx="5642847" cy="0"/>
          </a:xfrm>
          <a:prstGeom prst="line">
            <a:avLst/>
          </a:prstGeom>
          <a:noFill/>
          <a:ln w="19050" cap="flat" cmpd="sng" algn="ctr">
            <a:gradFill>
              <a:gsLst>
                <a:gs pos="0">
                  <a:srgbClr val="00AEEF">
                    <a:lumMod val="5000"/>
                    <a:lumOff val="95000"/>
                  </a:srgbClr>
                </a:gs>
                <a:gs pos="100000">
                  <a:srgbClr val="00AEEF">
                    <a:lumMod val="30000"/>
                    <a:lumOff val="70000"/>
                    <a:alpha val="0"/>
                  </a:srgbClr>
                </a:gs>
              </a:gsLst>
              <a:lin ang="0" scaled="0"/>
            </a:gradFill>
            <a:prstDash val="dash"/>
            <a:round/>
            <a:headEnd type="none" w="med" len="med"/>
            <a:tailEnd type="none" w="med" len="med"/>
          </a:ln>
          <a:effectLst/>
        </p:spPr>
      </p:cxnSp>
      <p:sp>
        <p:nvSpPr>
          <p:cNvPr id="54" name="TextBox 53"/>
          <p:cNvSpPr txBox="1"/>
          <p:nvPr/>
        </p:nvSpPr>
        <p:spPr>
          <a:xfrm>
            <a:off x="3822303" y="6072213"/>
            <a:ext cx="1689144" cy="369332"/>
          </a:xfrm>
          <a:prstGeom prst="rect">
            <a:avLst/>
          </a:prstGeom>
          <a:noFill/>
        </p:spPr>
        <p:txBody>
          <a:bodyPr wrap="square" lIns="0" tIns="0" rIns="0" bIns="0" rtlCol="0">
            <a:spAutoFit/>
          </a:bodyPr>
          <a:lstStyle/>
          <a:p>
            <a:pPr algn="ctr" defTabSz="544217"/>
            <a:r>
              <a:rPr lang="en-US" sz="1200" b="1" dirty="0">
                <a:solidFill>
                  <a:prstClr val="white"/>
                </a:solidFill>
                <a:cs typeface="Neo Sans Intel"/>
              </a:rPr>
              <a:t>Optane™ SSDs</a:t>
            </a:r>
          </a:p>
          <a:p>
            <a:pPr algn="ctr" defTabSz="544217"/>
            <a:r>
              <a:rPr lang="en-US" sz="1200" b="1" dirty="0">
                <a:solidFill>
                  <a:prstClr val="white"/>
                </a:solidFill>
                <a:cs typeface="Neo Sans Intel"/>
              </a:rPr>
              <a:t>+NVMe™</a:t>
            </a:r>
          </a:p>
        </p:txBody>
      </p:sp>
      <p:sp>
        <p:nvSpPr>
          <p:cNvPr id="55" name="Rounded Rectangle 54"/>
          <p:cNvSpPr/>
          <p:nvPr/>
        </p:nvSpPr>
        <p:spPr bwMode="auto">
          <a:xfrm>
            <a:off x="6241515" y="5841952"/>
            <a:ext cx="5479875" cy="727453"/>
          </a:xfrm>
          <a:prstGeom prst="roundRect">
            <a:avLst/>
          </a:prstGeom>
          <a:noFill/>
          <a:ln w="9525" cap="flat" cmpd="sng" algn="ctr">
            <a:noFill/>
            <a:prstDash val="solid"/>
            <a:round/>
            <a:headEnd type="none" w="med" len="med"/>
            <a:tailEnd type="none" w="med" len="med"/>
          </a:ln>
          <a:effectLst/>
        </p:spPr>
        <p:txBody>
          <a:bodyPr vert="horz" wrap="square" lIns="121829" tIns="60917" rIns="121829" bIns="60917"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733"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56" name="Rectangle 55"/>
          <p:cNvSpPr/>
          <p:nvPr/>
        </p:nvSpPr>
        <p:spPr bwMode="auto">
          <a:xfrm>
            <a:off x="6437369" y="6336412"/>
            <a:ext cx="243840" cy="243840"/>
          </a:xfrm>
          <a:prstGeom prst="rect">
            <a:avLst/>
          </a:prstGeom>
          <a:solidFill>
            <a:srgbClr val="00AEEF"/>
          </a:solidFill>
          <a:ln w="9525" cap="flat" cmpd="sng" algn="ctr">
            <a:solidFill>
              <a:sysClr val="windowText" lastClr="000000"/>
            </a:solidFill>
            <a:prstDash val="solid"/>
            <a:round/>
            <a:headEnd type="none" w="med" len="med"/>
            <a:tailEnd type="none" w="med" len="med"/>
          </a:ln>
          <a:effectLst/>
        </p:spPr>
        <p:txBody>
          <a:bodyPr vert="horz" wrap="square" lIns="121829" tIns="60917" rIns="121829" bIns="60917"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467"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57" name="TextBox 56"/>
          <p:cNvSpPr txBox="1"/>
          <p:nvPr/>
        </p:nvSpPr>
        <p:spPr>
          <a:xfrm>
            <a:off x="6609429" y="6281265"/>
            <a:ext cx="1461531" cy="297454"/>
          </a:xfrm>
          <a:prstGeom prst="rect">
            <a:avLst/>
          </a:prstGeom>
          <a:noFill/>
        </p:spPr>
        <p:txBody>
          <a:bodyPr wrap="square" rtlCol="0">
            <a:spAutoFit/>
          </a:bodyPr>
          <a:lstStyle/>
          <a:p>
            <a:pPr defTabSz="668258">
              <a:defRPr/>
            </a:pPr>
            <a:r>
              <a:rPr lang="en-US" sz="1333" kern="0" dirty="0">
                <a:solidFill>
                  <a:prstClr val="white"/>
                </a:solidFill>
              </a:rPr>
              <a:t>Drive Latency</a:t>
            </a:r>
          </a:p>
        </p:txBody>
      </p:sp>
      <p:sp>
        <p:nvSpPr>
          <p:cNvPr id="58" name="Rectangle 57"/>
          <p:cNvSpPr/>
          <p:nvPr/>
        </p:nvSpPr>
        <p:spPr bwMode="auto">
          <a:xfrm>
            <a:off x="7913385" y="6336412"/>
            <a:ext cx="243840" cy="243840"/>
          </a:xfrm>
          <a:prstGeom prst="rect">
            <a:avLst/>
          </a:prstGeom>
          <a:solidFill>
            <a:srgbClr val="FFA300"/>
          </a:solidFill>
          <a:ln w="9525" cap="flat" cmpd="sng" algn="ctr">
            <a:solidFill>
              <a:sysClr val="windowText" lastClr="000000"/>
            </a:solidFill>
            <a:prstDash val="solid"/>
            <a:round/>
            <a:headEnd type="none" w="med" len="med"/>
            <a:tailEnd type="none" w="med" len="med"/>
          </a:ln>
          <a:effectLst/>
        </p:spPr>
        <p:txBody>
          <a:bodyPr vert="horz" wrap="square" lIns="121829" tIns="60917" rIns="121829" bIns="60917"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467"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59" name="TextBox 58"/>
          <p:cNvSpPr txBox="1"/>
          <p:nvPr/>
        </p:nvSpPr>
        <p:spPr>
          <a:xfrm>
            <a:off x="8098484" y="6281264"/>
            <a:ext cx="1707275" cy="502573"/>
          </a:xfrm>
          <a:prstGeom prst="rect">
            <a:avLst/>
          </a:prstGeom>
          <a:noFill/>
        </p:spPr>
        <p:txBody>
          <a:bodyPr wrap="square" rtlCol="0">
            <a:spAutoFit/>
          </a:bodyPr>
          <a:lstStyle/>
          <a:p>
            <a:pPr defTabSz="668258">
              <a:defRPr/>
            </a:pPr>
            <a:r>
              <a:rPr lang="en-US" sz="1333" kern="0" dirty="0">
                <a:solidFill>
                  <a:prstClr val="white"/>
                </a:solidFill>
              </a:rPr>
              <a:t>Controller Latency</a:t>
            </a:r>
          </a:p>
          <a:p>
            <a:pPr defTabSz="668258">
              <a:defRPr/>
            </a:pPr>
            <a:r>
              <a:rPr lang="en-US" sz="1333" kern="0" dirty="0">
                <a:solidFill>
                  <a:prstClr val="white"/>
                </a:solidFill>
              </a:rPr>
              <a:t>(</a:t>
            </a:r>
            <a:r>
              <a:rPr lang="en-US" sz="1333" kern="0" dirty="0" err="1">
                <a:solidFill>
                  <a:prstClr val="white"/>
                </a:solidFill>
              </a:rPr>
              <a:t>ie</a:t>
            </a:r>
            <a:r>
              <a:rPr lang="en-US" sz="1333" kern="0" dirty="0">
                <a:solidFill>
                  <a:prstClr val="white"/>
                </a:solidFill>
              </a:rPr>
              <a:t>. SAS HBA)</a:t>
            </a:r>
          </a:p>
        </p:txBody>
      </p:sp>
      <p:sp>
        <p:nvSpPr>
          <p:cNvPr id="60" name="Rectangle 59"/>
          <p:cNvSpPr/>
          <p:nvPr/>
        </p:nvSpPr>
        <p:spPr bwMode="auto">
          <a:xfrm>
            <a:off x="9784365" y="6336412"/>
            <a:ext cx="243840" cy="243840"/>
          </a:xfrm>
          <a:prstGeom prst="rect">
            <a:avLst/>
          </a:prstGeom>
          <a:solidFill>
            <a:srgbClr val="C4D600"/>
          </a:solidFill>
          <a:ln w="9525" cap="flat" cmpd="sng" algn="ctr">
            <a:solidFill>
              <a:sysClr val="windowText" lastClr="000000"/>
            </a:solidFill>
            <a:prstDash val="solid"/>
            <a:round/>
            <a:headEnd type="none" w="med" len="med"/>
            <a:tailEnd type="none" w="med" len="med"/>
          </a:ln>
          <a:effectLst/>
        </p:spPr>
        <p:txBody>
          <a:bodyPr vert="horz" wrap="square" lIns="121829" tIns="60917" rIns="121829" bIns="60917" numCol="1" rtlCol="0" anchor="t" anchorCtr="1" compatLnSpc="1">
            <a:prstTxWarp prst="textNoShape">
              <a:avLst/>
            </a:prstTxWarp>
            <a:noAutofit/>
          </a:bodyPr>
          <a:lstStyle/>
          <a:p>
            <a:pPr algn="ctr" defTabSz="761981">
              <a:lnSpc>
                <a:spcPct val="95000"/>
              </a:lnSpc>
              <a:spcBef>
                <a:spcPct val="30000"/>
              </a:spcBef>
              <a:buClr>
                <a:prstClr val="white"/>
              </a:buClr>
              <a:defRPr/>
            </a:pPr>
            <a:endParaRPr lang="en-US" sz="1467" kern="0">
              <a:solidFill>
                <a:prstClr val="white"/>
              </a:solidFill>
              <a:effectLst>
                <a:outerShdw blurRad="38100" dist="38100" dir="2700000" algn="tl">
                  <a:srgbClr val="000000">
                    <a:alpha val="43137"/>
                  </a:srgbClr>
                </a:outerShdw>
              </a:effectLst>
              <a:latin typeface="Arial Narrow" pitchFamily="34" charset="0"/>
              <a:cs typeface="Arial" charset="0"/>
            </a:endParaRPr>
          </a:p>
        </p:txBody>
      </p:sp>
      <p:sp>
        <p:nvSpPr>
          <p:cNvPr id="61" name="TextBox 60"/>
          <p:cNvSpPr txBox="1"/>
          <p:nvPr/>
        </p:nvSpPr>
        <p:spPr>
          <a:xfrm>
            <a:off x="9968928" y="6281265"/>
            <a:ext cx="1707601" cy="297454"/>
          </a:xfrm>
          <a:prstGeom prst="rect">
            <a:avLst/>
          </a:prstGeom>
          <a:noFill/>
        </p:spPr>
        <p:txBody>
          <a:bodyPr wrap="square" rtlCol="0">
            <a:spAutoFit/>
          </a:bodyPr>
          <a:lstStyle/>
          <a:p>
            <a:pPr defTabSz="668258">
              <a:defRPr/>
            </a:pPr>
            <a:r>
              <a:rPr lang="en-US" sz="1333" kern="0" dirty="0">
                <a:solidFill>
                  <a:prstClr val="white"/>
                </a:solidFill>
              </a:rPr>
              <a:t>Software Latency</a:t>
            </a:r>
          </a:p>
        </p:txBody>
      </p:sp>
      <p:sp>
        <p:nvSpPr>
          <p:cNvPr id="64" name="Title 2"/>
          <p:cNvSpPr txBox="1">
            <a:spLocks noGrp="1"/>
          </p:cNvSpPr>
          <p:nvPr>
            <p:ph type="title"/>
          </p:nvPr>
        </p:nvSpPr>
        <p:spPr>
          <a:xfrm>
            <a:off x="502572" y="196215"/>
            <a:ext cx="10972800" cy="1158240"/>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sz="2800" b="0" i="0" kern="1200" spc="0" baseline="0">
                <a:solidFill>
                  <a:srgbClr val="003C71"/>
                </a:solidFill>
                <a:latin typeface="Intel Clear"/>
                <a:ea typeface="Intel Clear"/>
                <a:cs typeface="Intel Clear"/>
              </a:defRPr>
            </a:lvl1pPr>
          </a:lstStyle>
          <a:p>
            <a:r>
              <a:rPr lang="en-US" sz="6400" kern="0" dirty="0">
                <a:solidFill>
                  <a:schemeClr val="bg1"/>
                </a:solidFill>
                <a:latin typeface="Intel Clear Pro"/>
                <a:ea typeface="Verdana" panose="020B0604030504040204" pitchFamily="34" charset="0"/>
                <a:cs typeface="Verdana" panose="020B0604030504040204" pitchFamily="34" charset="0"/>
              </a:rPr>
              <a:t>Intel® optane™ </a:t>
            </a:r>
            <a:r>
              <a:rPr lang="en-US" sz="6400" kern="0" dirty="0" err="1">
                <a:solidFill>
                  <a:schemeClr val="bg1"/>
                </a:solidFill>
                <a:latin typeface="Intel Clear Pro"/>
                <a:ea typeface="Verdana" panose="020B0604030504040204" pitchFamily="34" charset="0"/>
                <a:cs typeface="Verdana" panose="020B0604030504040204" pitchFamily="34" charset="0"/>
              </a:rPr>
              <a:t>ssd</a:t>
            </a:r>
            <a:r>
              <a:rPr lang="en-US" sz="4267" kern="0" dirty="0" err="1">
                <a:solidFill>
                  <a:schemeClr val="bg1"/>
                </a:solidFill>
                <a:latin typeface="Intel Clear Pro"/>
                <a:ea typeface="Verdana" panose="020B0604030504040204" pitchFamily="34" charset="0"/>
                <a:cs typeface="Verdana" panose="020B0604030504040204" pitchFamily="34" charset="0"/>
              </a:rPr>
              <a:t>s</a:t>
            </a:r>
            <a:endParaRPr lang="en-US" sz="6400" kern="0" dirty="0">
              <a:solidFill>
                <a:schemeClr val="bg1"/>
              </a:solidFill>
              <a:latin typeface="Intel Clear Pro"/>
              <a:ea typeface="Verdana" panose="020B0604030504040204" pitchFamily="34" charset="0"/>
              <a:cs typeface="Verdana" panose="020B0604030504040204" pitchFamily="34" charset="0"/>
            </a:endParaRPr>
          </a:p>
        </p:txBody>
      </p:sp>
      <p:cxnSp>
        <p:nvCxnSpPr>
          <p:cNvPr id="70" name="Straight Connector 69"/>
          <p:cNvCxnSpPr/>
          <p:nvPr/>
        </p:nvCxnSpPr>
        <p:spPr bwMode="auto">
          <a:xfrm>
            <a:off x="5772227" y="5083927"/>
            <a:ext cx="709780" cy="0"/>
          </a:xfrm>
          <a:prstGeom prst="line">
            <a:avLst/>
          </a:prstGeom>
          <a:noFill/>
          <a:ln w="9525" cap="flat" cmpd="sng" algn="ctr">
            <a:solidFill>
              <a:schemeClr val="tx2"/>
            </a:solidFill>
            <a:prstDash val="solid"/>
            <a:round/>
            <a:headEnd type="none" w="med" len="med"/>
            <a:tailEnd type="none" w="med" len="med"/>
          </a:ln>
          <a:effectLst/>
        </p:spPr>
      </p:cxnSp>
      <p:sp>
        <p:nvSpPr>
          <p:cNvPr id="74" name="Right Brace 73"/>
          <p:cNvSpPr/>
          <p:nvPr/>
        </p:nvSpPr>
        <p:spPr bwMode="auto">
          <a:xfrm>
            <a:off x="5592465" y="1733822"/>
            <a:ext cx="179763" cy="384522"/>
          </a:xfrm>
          <a:prstGeom prst="rightBrace">
            <a:avLst>
              <a:gd name="adj1" fmla="val 56159"/>
              <a:gd name="adj2" fmla="val 50000"/>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txBody>
          <a:bodyPr vert="horz" wrap="square" lIns="76144" tIns="38073" rIns="76144" bIns="38073" numCol="1" rtlCol="0" anchor="t" anchorCtr="1" compatLnSpc="1">
            <a:prstTxWarp prst="textNoShape">
              <a:avLst/>
            </a:prstTxWarp>
            <a:spAutoFit/>
          </a:bodyPr>
          <a:lstStyle/>
          <a:p>
            <a:pPr algn="ctr" defTabSz="761981">
              <a:lnSpc>
                <a:spcPct val="95000"/>
              </a:lnSpc>
              <a:spcBef>
                <a:spcPct val="30000"/>
              </a:spcBef>
              <a:buClr>
                <a:prstClr val="black"/>
              </a:buClr>
            </a:pPr>
            <a:endParaRPr lang="en-US" sz="1733">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75" name="Right Brace 74"/>
          <p:cNvSpPr/>
          <p:nvPr/>
        </p:nvSpPr>
        <p:spPr bwMode="auto">
          <a:xfrm>
            <a:off x="5603631" y="4006198"/>
            <a:ext cx="136792" cy="423028"/>
          </a:xfrm>
          <a:prstGeom prst="rightBrace">
            <a:avLst>
              <a:gd name="adj1" fmla="val 67218"/>
              <a:gd name="adj2" fmla="val 50000"/>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txBody>
          <a:bodyPr vert="horz" wrap="square" lIns="76144" tIns="38073" rIns="76144" bIns="38073" numCol="1" rtlCol="0" anchor="t" anchorCtr="1" compatLnSpc="1">
            <a:prstTxWarp prst="textNoShape">
              <a:avLst/>
            </a:prstTxWarp>
            <a:noAutofit/>
          </a:bodyPr>
          <a:lstStyle/>
          <a:p>
            <a:pPr algn="ctr" defTabSz="761981">
              <a:lnSpc>
                <a:spcPct val="95000"/>
              </a:lnSpc>
              <a:spcBef>
                <a:spcPct val="30000"/>
              </a:spcBef>
              <a:buClr>
                <a:prstClr val="black"/>
              </a:buClr>
            </a:pPr>
            <a:endParaRPr lang="en-US" sz="1733">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76" name="Right Brace 75"/>
          <p:cNvSpPr/>
          <p:nvPr/>
        </p:nvSpPr>
        <p:spPr bwMode="auto">
          <a:xfrm>
            <a:off x="5603631" y="4454652"/>
            <a:ext cx="179197" cy="384522"/>
          </a:xfrm>
          <a:prstGeom prst="rightBrace">
            <a:avLst>
              <a:gd name="adj1" fmla="val 56159"/>
              <a:gd name="adj2" fmla="val 50000"/>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txBody>
          <a:bodyPr vert="horz" wrap="square" lIns="76144" tIns="38073" rIns="76144" bIns="38073" numCol="1" rtlCol="0" anchor="t" anchorCtr="1" compatLnSpc="1">
            <a:prstTxWarp prst="textNoShape">
              <a:avLst/>
            </a:prstTxWarp>
            <a:spAutoFit/>
          </a:bodyPr>
          <a:lstStyle/>
          <a:p>
            <a:pPr algn="ctr" defTabSz="761981">
              <a:lnSpc>
                <a:spcPct val="95000"/>
              </a:lnSpc>
              <a:spcBef>
                <a:spcPct val="30000"/>
              </a:spcBef>
              <a:buClr>
                <a:prstClr val="black"/>
              </a:buClr>
            </a:pPr>
            <a:endParaRPr lang="en-US" sz="1733">
              <a:solidFill>
                <a:srgbClr val="FFFFFF"/>
              </a:solidFill>
              <a:effectLst>
                <a:outerShdw blurRad="38100" dist="38100" dir="2700000" algn="tl">
                  <a:srgbClr val="000000">
                    <a:alpha val="43137"/>
                  </a:srgbClr>
                </a:outerShdw>
              </a:effectLst>
              <a:latin typeface="Arial Narrow" pitchFamily="34" charset="0"/>
              <a:cs typeface="Arial" charset="0"/>
            </a:endParaRPr>
          </a:p>
        </p:txBody>
      </p:sp>
      <p:cxnSp>
        <p:nvCxnSpPr>
          <p:cNvPr id="77" name="Straight Connector 76"/>
          <p:cNvCxnSpPr>
            <a:stCxn id="75" idx="1"/>
          </p:cNvCxnSpPr>
          <p:nvPr/>
        </p:nvCxnSpPr>
        <p:spPr bwMode="auto">
          <a:xfrm>
            <a:off x="5740424" y="4217713"/>
            <a:ext cx="494713" cy="2191"/>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78" name="Straight Connector 77"/>
          <p:cNvCxnSpPr/>
          <p:nvPr/>
        </p:nvCxnSpPr>
        <p:spPr bwMode="auto">
          <a:xfrm>
            <a:off x="5772227" y="5083927"/>
            <a:ext cx="709780" cy="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79" name="Straight Connector 78"/>
          <p:cNvCxnSpPr/>
          <p:nvPr/>
        </p:nvCxnSpPr>
        <p:spPr bwMode="auto">
          <a:xfrm>
            <a:off x="5756606" y="2833717"/>
            <a:ext cx="494713" cy="2191"/>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1" name="Rounded Rectangle 70"/>
          <p:cNvSpPr/>
          <p:nvPr/>
        </p:nvSpPr>
        <p:spPr bwMode="auto">
          <a:xfrm rot="16200000" flipH="1" flipV="1">
            <a:off x="8543502" y="2394296"/>
            <a:ext cx="1065156" cy="5669131"/>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vert270" wrap="square" lIns="76144" tIns="38073" rIns="76144" bIns="38073" numCol="1" rtlCol="0" anchor="t" anchorCtr="1" compatLnSpc="1">
            <a:prstTxWarp prst="textNoShape">
              <a:avLst/>
            </a:prstTxWarp>
            <a:noAutofit/>
          </a:bodyPr>
          <a:lstStyle/>
          <a:p>
            <a:pPr algn="ctr" defTabSz="761981">
              <a:lnSpc>
                <a:spcPct val="95000"/>
              </a:lnSpc>
              <a:spcBef>
                <a:spcPct val="30000"/>
              </a:spcBef>
              <a:buClr>
                <a:prstClr val="white"/>
              </a:buClr>
              <a:defRPr/>
            </a:pPr>
            <a:r>
              <a:rPr lang="en-US" sz="2000" kern="0" dirty="0">
                <a:solidFill>
                  <a:srgbClr val="003C71"/>
                </a:solidFill>
                <a:cs typeface="Arial" charset="0"/>
              </a:rPr>
              <a:t>Intel® Optane™ SSDs reduce NVM latency, offering ~10x reduction in latency versus NAND SSD</a:t>
            </a:r>
          </a:p>
        </p:txBody>
      </p:sp>
      <p:sp>
        <p:nvSpPr>
          <p:cNvPr id="62" name="Rounded Rectangle 61"/>
          <p:cNvSpPr/>
          <p:nvPr/>
        </p:nvSpPr>
        <p:spPr bwMode="auto">
          <a:xfrm rot="16200000" flipH="1" flipV="1">
            <a:off x="8793191" y="1358484"/>
            <a:ext cx="565775" cy="5669131"/>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vert270" wrap="square" lIns="76144" tIns="38073" rIns="76144" bIns="38073" numCol="1" rtlCol="0" anchor="t" anchorCtr="1" compatLnSpc="1">
            <a:prstTxWarp prst="textNoShape">
              <a:avLst/>
            </a:prstTxWarp>
            <a:noAutofit/>
          </a:bodyPr>
          <a:lstStyle/>
          <a:p>
            <a:pPr algn="ctr" defTabSz="761981">
              <a:lnSpc>
                <a:spcPct val="95000"/>
              </a:lnSpc>
              <a:spcBef>
                <a:spcPct val="30000"/>
              </a:spcBef>
              <a:buClr>
                <a:prstClr val="white"/>
              </a:buClr>
              <a:defRPr/>
            </a:pPr>
            <a:r>
              <a:rPr lang="en-US" sz="2000" kern="0" dirty="0">
                <a:solidFill>
                  <a:srgbClr val="003C71"/>
                </a:solidFill>
                <a:cs typeface="Arial" charset="0"/>
              </a:rPr>
              <a:t>NVMe eliminates 20 </a:t>
            </a:r>
            <a:r>
              <a:rPr lang="en-US" sz="2000" i="1" kern="0" dirty="0">
                <a:solidFill>
                  <a:srgbClr val="003C71"/>
                </a:solidFill>
                <a:cs typeface="Arial" charset="0"/>
              </a:rPr>
              <a:t>µ</a:t>
            </a:r>
            <a:r>
              <a:rPr lang="en-US" sz="2000" kern="0" dirty="0">
                <a:solidFill>
                  <a:srgbClr val="003C71"/>
                </a:solidFill>
                <a:cs typeface="Arial" charset="0"/>
              </a:rPr>
              <a:t>s of latency today</a:t>
            </a:r>
          </a:p>
        </p:txBody>
      </p:sp>
      <p:sp>
        <p:nvSpPr>
          <p:cNvPr id="2" name="Rectangle 1"/>
          <p:cNvSpPr/>
          <p:nvPr/>
        </p:nvSpPr>
        <p:spPr>
          <a:xfrm>
            <a:off x="1581413" y="6618568"/>
            <a:ext cx="6870052" cy="215444"/>
          </a:xfrm>
          <a:prstGeom prst="rect">
            <a:avLst/>
          </a:prstGeom>
        </p:spPr>
        <p:txBody>
          <a:bodyPr wrap="square">
            <a:spAutoFit/>
          </a:bodyPr>
          <a:lstStyle/>
          <a:p>
            <a:r>
              <a:rPr lang="en-US" sz="800" dirty="0">
                <a:solidFill>
                  <a:prstClr val="white"/>
                </a:solidFill>
              </a:rPr>
              <a:t>The latency comparisons above include internal Intel estimates for the SSD NAND NVMe™ and SSD with Intel® Optane™ technology</a:t>
            </a:r>
          </a:p>
        </p:txBody>
      </p:sp>
    </p:spTree>
    <p:extLst>
      <p:ext uri="{BB962C8B-B14F-4D97-AF65-F5344CB8AC3E}">
        <p14:creationId xmlns:p14="http://schemas.microsoft.com/office/powerpoint/2010/main" val="2698643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61764"/>
          </a:xfrm>
        </p:spPr>
        <p:txBody>
          <a:bodyPr/>
          <a:lstStyle/>
          <a:p>
            <a:r>
              <a:rPr lang="en-US" dirty="0" smtClean="0"/>
              <a:t>What is Different Between Networks and Fabrics?</a:t>
            </a:r>
            <a:endParaRPr lang="en-US" dirty="0"/>
          </a:p>
        </p:txBody>
      </p:sp>
      <p:sp>
        <p:nvSpPr>
          <p:cNvPr id="10" name="Content Placeholder 9"/>
          <p:cNvSpPr>
            <a:spLocks noGrp="1"/>
          </p:cNvSpPr>
          <p:nvPr>
            <p:ph idx="1"/>
          </p:nvPr>
        </p:nvSpPr>
        <p:spPr>
          <a:xfrm>
            <a:off x="838200" y="936624"/>
            <a:ext cx="10515600" cy="4351339"/>
          </a:xfrm>
        </p:spPr>
        <p:txBody>
          <a:bodyPr/>
          <a:lstStyle/>
          <a:p>
            <a:r>
              <a:rPr lang="en-US" sz="2000" b="1" dirty="0" smtClean="0"/>
              <a:t>Network:  </a:t>
            </a:r>
            <a:r>
              <a:rPr lang="en-US" sz="2000" dirty="0" smtClean="0"/>
              <a:t>Universal interconnect designed to allow any-and-all systems to communicate</a:t>
            </a:r>
            <a:endParaRPr lang="en-US" sz="2000" dirty="0"/>
          </a:p>
        </p:txBody>
      </p:sp>
      <p:sp>
        <p:nvSpPr>
          <p:cNvPr id="13" name="Content Placeholder 12"/>
          <p:cNvSpPr>
            <a:spLocks noGrp="1"/>
          </p:cNvSpPr>
          <p:nvPr>
            <p:ph sz="half" idx="4294967295"/>
          </p:nvPr>
        </p:nvSpPr>
        <p:spPr>
          <a:xfrm>
            <a:off x="6851650" y="1604963"/>
            <a:ext cx="5340350" cy="4567237"/>
          </a:xfrm>
        </p:spPr>
        <p:txBody>
          <a:bodyPr/>
          <a:lstStyle/>
          <a:p>
            <a:r>
              <a:rPr lang="en-US" sz="2000" b="1" dirty="0" smtClean="0"/>
              <a:t>HPC Fabric:  </a:t>
            </a:r>
            <a:r>
              <a:rPr lang="en-US" sz="2000" dirty="0" smtClean="0"/>
              <a:t>Optimized interconnect allows many nodes to perform as a single system</a:t>
            </a:r>
            <a:endParaRPr lang="en-US" sz="2000" dirty="0"/>
          </a:p>
        </p:txBody>
      </p:sp>
      <p:sp>
        <p:nvSpPr>
          <p:cNvPr id="18" name="TextBox 17"/>
          <p:cNvSpPr txBox="1"/>
          <p:nvPr/>
        </p:nvSpPr>
        <p:spPr>
          <a:xfrm>
            <a:off x="594165" y="4814044"/>
            <a:ext cx="4495799" cy="1159035"/>
          </a:xfrm>
          <a:prstGeom prst="rect">
            <a:avLst/>
          </a:prstGeom>
          <a:noFill/>
        </p:spPr>
        <p:txBody>
          <a:bodyPr wrap="square" lIns="91440" tIns="45720" rIns="91440" bIns="45720" rtlCol="0">
            <a:spAutoFit/>
          </a:bodyPr>
          <a:lstStyle/>
          <a:p>
            <a:r>
              <a:rPr lang="en-US" sz="1600" b="1" dirty="0">
                <a:solidFill>
                  <a:srgbClr val="0071C5"/>
                </a:solidFill>
              </a:rPr>
              <a:t>Key NETWORK (Ethernet) Attributes:</a:t>
            </a:r>
          </a:p>
          <a:p>
            <a:pPr marL="304792" lvl="1" indent="-146047">
              <a:buClr>
                <a:schemeClr val="bg2"/>
              </a:buClr>
              <a:buFont typeface="Wingdings" charset="2"/>
              <a:buChar char="§"/>
            </a:pPr>
            <a:r>
              <a:rPr lang="en-US" sz="1333" dirty="0">
                <a:solidFill>
                  <a:srgbClr val="003C71"/>
                </a:solidFill>
              </a:rPr>
              <a:t>Flexibility for any application</a:t>
            </a:r>
          </a:p>
          <a:p>
            <a:pPr marL="304792" lvl="1" indent="-146047">
              <a:buClr>
                <a:schemeClr val="bg2"/>
              </a:buClr>
              <a:buFont typeface="Wingdings" charset="2"/>
              <a:buChar char="§"/>
            </a:pPr>
            <a:r>
              <a:rPr lang="en-US" sz="1333" dirty="0">
                <a:solidFill>
                  <a:srgbClr val="003C71"/>
                </a:solidFill>
              </a:rPr>
              <a:t>Designed for universal communication</a:t>
            </a:r>
          </a:p>
          <a:p>
            <a:pPr marL="304792" lvl="1" indent="-146047">
              <a:buClr>
                <a:schemeClr val="bg2"/>
              </a:buClr>
              <a:buFont typeface="Wingdings" charset="2"/>
              <a:buChar char="§"/>
            </a:pPr>
            <a:r>
              <a:rPr lang="en-US" sz="1333" dirty="0">
                <a:solidFill>
                  <a:srgbClr val="003C71"/>
                </a:solidFill>
              </a:rPr>
              <a:t>Extensible configuration</a:t>
            </a:r>
          </a:p>
          <a:p>
            <a:pPr marL="304792" lvl="1" indent="-146047">
              <a:buClr>
                <a:schemeClr val="bg2"/>
              </a:buClr>
              <a:buFont typeface="Wingdings" charset="2"/>
              <a:buChar char="§"/>
            </a:pPr>
            <a:r>
              <a:rPr lang="en-US" sz="1333" dirty="0">
                <a:solidFill>
                  <a:srgbClr val="003C71"/>
                </a:solidFill>
              </a:rPr>
              <a:t>Multi-vendor components</a:t>
            </a:r>
          </a:p>
        </p:txBody>
      </p:sp>
      <p:sp>
        <p:nvSpPr>
          <p:cNvPr id="36" name="TextBox 35"/>
          <p:cNvSpPr txBox="1"/>
          <p:nvPr/>
        </p:nvSpPr>
        <p:spPr>
          <a:xfrm>
            <a:off x="6237817" y="4814044"/>
            <a:ext cx="4916320" cy="1159035"/>
          </a:xfrm>
          <a:prstGeom prst="rect">
            <a:avLst/>
          </a:prstGeom>
          <a:noFill/>
        </p:spPr>
        <p:txBody>
          <a:bodyPr wrap="square" lIns="91440" tIns="45720" rIns="91440" bIns="45720" rtlCol="0">
            <a:spAutoFit/>
          </a:bodyPr>
          <a:lstStyle/>
          <a:p>
            <a:r>
              <a:rPr lang="en-US" sz="1600" b="1" dirty="0">
                <a:solidFill>
                  <a:srgbClr val="0071C5"/>
                </a:solidFill>
              </a:rPr>
              <a:t>Key FABRIC Attributes:</a:t>
            </a:r>
          </a:p>
          <a:p>
            <a:pPr marL="304792" lvl="1" indent="-146047">
              <a:buClr>
                <a:schemeClr val="bg2"/>
              </a:buClr>
              <a:buFont typeface="Wingdings" charset="2"/>
              <a:buChar char="§"/>
            </a:pPr>
            <a:r>
              <a:rPr lang="en-US" sz="1333" dirty="0">
                <a:solidFill>
                  <a:srgbClr val="003C71"/>
                </a:solidFill>
              </a:rPr>
              <a:t>Targeted for specific applications</a:t>
            </a:r>
          </a:p>
          <a:p>
            <a:pPr marL="304792" lvl="1" indent="-146047">
              <a:buClr>
                <a:schemeClr val="bg2"/>
              </a:buClr>
              <a:buFont typeface="Wingdings" charset="2"/>
              <a:buChar char="§"/>
            </a:pPr>
            <a:r>
              <a:rPr lang="en-US" sz="1333" dirty="0">
                <a:solidFill>
                  <a:srgbClr val="003C71"/>
                </a:solidFill>
              </a:rPr>
              <a:t>Optimized for performance and efficiency</a:t>
            </a:r>
          </a:p>
          <a:p>
            <a:pPr marL="304792" lvl="1" indent="-146047">
              <a:buClr>
                <a:schemeClr val="bg2"/>
              </a:buClr>
              <a:buFont typeface="Wingdings" charset="2"/>
              <a:buChar char="§"/>
            </a:pPr>
            <a:r>
              <a:rPr lang="en-US" sz="1333" dirty="0">
                <a:solidFill>
                  <a:srgbClr val="003C71"/>
                </a:solidFill>
              </a:rPr>
              <a:t>Engineered topologies</a:t>
            </a:r>
          </a:p>
          <a:p>
            <a:pPr marL="304792" lvl="1" indent="-146047">
              <a:buClr>
                <a:schemeClr val="bg2"/>
              </a:buClr>
              <a:buFont typeface="Wingdings" charset="2"/>
              <a:buChar char="§"/>
            </a:pPr>
            <a:r>
              <a:rPr lang="en-US" sz="1333" dirty="0">
                <a:solidFill>
                  <a:srgbClr val="003C71"/>
                </a:solidFill>
              </a:rPr>
              <a:t>Single-vendor solutions</a:t>
            </a:r>
          </a:p>
        </p:txBody>
      </p:sp>
      <p:pic>
        <p:nvPicPr>
          <p:cNvPr id="177154" name="Picture 2" descr="http://farm7.static.flickr.com/6057/5877589744_29d672be9a_o.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6498" y="2057295"/>
            <a:ext cx="3698677" cy="2614503"/>
          </a:xfrm>
          <a:prstGeom prst="rect">
            <a:avLst/>
          </a:prstGeom>
          <a:noFill/>
        </p:spPr>
      </p:pic>
      <p:sp>
        <p:nvSpPr>
          <p:cNvPr id="19" name="TextBox 18"/>
          <p:cNvSpPr txBox="1"/>
          <p:nvPr/>
        </p:nvSpPr>
        <p:spPr>
          <a:xfrm>
            <a:off x="8675649" y="2835552"/>
            <a:ext cx="2655977" cy="748795"/>
          </a:xfrm>
          <a:prstGeom prst="rect">
            <a:avLst/>
          </a:prstGeom>
          <a:noFill/>
        </p:spPr>
        <p:txBody>
          <a:bodyPr wrap="square" rtlCol="0">
            <a:spAutoFit/>
          </a:bodyPr>
          <a:lstStyle/>
          <a:p>
            <a:r>
              <a:rPr lang="en-US" sz="2133" b="1" dirty="0">
                <a:solidFill>
                  <a:srgbClr val="004280"/>
                </a:solidFill>
                <a:cs typeface="Neo Sans Intel"/>
              </a:rPr>
              <a:t>Intel</a:t>
            </a:r>
            <a:r>
              <a:rPr lang="en-US" sz="2133" b="1" baseline="30000" dirty="0">
                <a:solidFill>
                  <a:srgbClr val="004280"/>
                </a:solidFill>
                <a:cs typeface="Neo Sans Intel"/>
              </a:rPr>
              <a:t>®</a:t>
            </a:r>
            <a:r>
              <a:rPr lang="en-US" sz="2133" b="1" dirty="0">
                <a:solidFill>
                  <a:srgbClr val="004280"/>
                </a:solidFill>
                <a:cs typeface="Neo Sans Intel"/>
              </a:rPr>
              <a:t> Omni-Path Architecture</a:t>
            </a:r>
          </a:p>
        </p:txBody>
      </p:sp>
      <p:grpSp>
        <p:nvGrpSpPr>
          <p:cNvPr id="3" name="Group 34"/>
          <p:cNvGrpSpPr/>
          <p:nvPr/>
        </p:nvGrpSpPr>
        <p:grpSpPr>
          <a:xfrm>
            <a:off x="3761252" y="2233398"/>
            <a:ext cx="4735844" cy="2438400"/>
            <a:chOff x="3313375" y="1676400"/>
            <a:chExt cx="4916225" cy="2438400"/>
          </a:xfrm>
        </p:grpSpPr>
        <p:sp>
          <p:nvSpPr>
            <p:cNvPr id="20" name="Oval 19"/>
            <p:cNvSpPr/>
            <p:nvPr/>
          </p:nvSpPr>
          <p:spPr>
            <a:xfrm>
              <a:off x="3313375" y="2902840"/>
              <a:ext cx="457201" cy="457200"/>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nvGrpSpPr>
            <p:cNvPr id="4" name="Group 27"/>
            <p:cNvGrpSpPr/>
            <p:nvPr/>
          </p:nvGrpSpPr>
          <p:grpSpPr>
            <a:xfrm>
              <a:off x="5410200" y="1828800"/>
              <a:ext cx="2590800" cy="2133600"/>
              <a:chOff x="5181600" y="1676400"/>
              <a:chExt cx="3200400" cy="2590800"/>
            </a:xfrm>
          </p:grpSpPr>
          <p:pic>
            <p:nvPicPr>
              <p:cNvPr id="241672" name="Picture 8" descr="http://oldweb.cecm.sfu.ca/PSG/book/figures/Figure8.gif"/>
              <p:cNvPicPr>
                <a:picLocks noChangeAspect="1" noChangeArrowheads="1"/>
              </p:cNvPicPr>
              <p:nvPr/>
            </p:nvPicPr>
            <p:blipFill>
              <a:blip r:embed="rId4" cstate="print">
                <a:extLst>
                  <a:ext uri="{28A0092B-C50C-407E-A947-70E740481C1C}">
                    <a14:useLocalDpi xmlns:a14="http://schemas.microsoft.com/office/drawing/2010/main"/>
                  </a:ext>
                </a:extLst>
              </a:blip>
              <a:srcRect b="1014"/>
              <a:stretch>
                <a:fillRect/>
              </a:stretch>
            </p:blipFill>
            <p:spPr bwMode="auto">
              <a:xfrm>
                <a:off x="5181600" y="1676400"/>
                <a:ext cx="3200400" cy="2590800"/>
              </a:xfrm>
              <a:prstGeom prst="rect">
                <a:avLst/>
              </a:prstGeom>
              <a:noFill/>
            </p:spPr>
          </p:pic>
          <p:sp>
            <p:nvSpPr>
              <p:cNvPr id="27" name="Rectangle 26"/>
              <p:cNvSpPr/>
              <p:nvPr/>
            </p:nvSpPr>
            <p:spPr>
              <a:xfrm>
                <a:off x="5181600" y="3505200"/>
                <a:ext cx="533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26" name="Oval 25"/>
            <p:cNvSpPr/>
            <p:nvPr/>
          </p:nvSpPr>
          <p:spPr>
            <a:xfrm>
              <a:off x="5638800" y="1676400"/>
              <a:ext cx="2590800" cy="2438400"/>
            </a:xfrm>
            <a:prstGeom prst="ellipse">
              <a:avLst/>
            </a:prstGeom>
            <a:noFill/>
            <a:ln w="19050">
              <a:solidFill>
                <a:srgbClr val="009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cxnSp>
          <p:nvCxnSpPr>
            <p:cNvPr id="23" name="Straight Connector 22"/>
            <p:cNvCxnSpPr>
              <a:stCxn id="20" idx="4"/>
            </p:cNvCxnSpPr>
            <p:nvPr/>
          </p:nvCxnSpPr>
          <p:spPr>
            <a:xfrm>
              <a:off x="3541976" y="3360040"/>
              <a:ext cx="3025914" cy="693204"/>
            </a:xfrm>
            <a:prstGeom prst="line">
              <a:avLst/>
            </a:prstGeom>
            <a:ln w="28575" cmpd="sng">
              <a:solidFill>
                <a:srgbClr val="009CDA"/>
              </a:solidFill>
              <a:prstDash val="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0" idx="0"/>
            </p:cNvCxnSpPr>
            <p:nvPr/>
          </p:nvCxnSpPr>
          <p:spPr>
            <a:xfrm flipV="1">
              <a:off x="3541976" y="1740036"/>
              <a:ext cx="2984705" cy="1162804"/>
            </a:xfrm>
            <a:prstGeom prst="line">
              <a:avLst/>
            </a:prstGeom>
            <a:ln w="28575" cmpd="sng">
              <a:solidFill>
                <a:srgbClr val="009CDA"/>
              </a:solidFill>
              <a:prstDash val="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0106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Intel® Omni-Path Architecture</a:t>
            </a:r>
            <a:br>
              <a:rPr lang="en-US" dirty="0" smtClean="0"/>
            </a:br>
            <a:r>
              <a:rPr lang="en-US" sz="2800" dirty="0" smtClean="0"/>
              <a:t>Evolutionary Approach, Revolutionary Features, End-to-End Solution</a:t>
            </a:r>
            <a:endParaRPr lang="en-US" sz="2800" dirty="0"/>
          </a:p>
        </p:txBody>
      </p:sp>
      <p:sp>
        <p:nvSpPr>
          <p:cNvPr id="18" name="Content Placeholder 6"/>
          <p:cNvSpPr txBox="1">
            <a:spLocks/>
          </p:cNvSpPr>
          <p:nvPr/>
        </p:nvSpPr>
        <p:spPr>
          <a:xfrm>
            <a:off x="633649" y="1720425"/>
            <a:ext cx="5613137" cy="1558159"/>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267"/>
              </a:spcAft>
            </a:pPr>
            <a:r>
              <a:rPr lang="en-US" sz="1867" b="1" dirty="0"/>
              <a:t>Building on the industry’s best technologies</a:t>
            </a:r>
          </a:p>
          <a:p>
            <a:pPr lvl="1" indent="-148163">
              <a:spcBef>
                <a:spcPts val="0"/>
              </a:spcBef>
              <a:spcAft>
                <a:spcPts val="267"/>
              </a:spcAft>
              <a:buClr>
                <a:schemeClr val="bg2"/>
              </a:buClr>
            </a:pPr>
            <a:r>
              <a:rPr lang="en-US" dirty="0"/>
              <a:t>Highly leverage existing Aries and Intel</a:t>
            </a:r>
            <a:r>
              <a:rPr lang="en-US" baseline="30000" dirty="0"/>
              <a:t>® </a:t>
            </a:r>
            <a:r>
              <a:rPr lang="en-US" dirty="0"/>
              <a:t>True Scale fabric</a:t>
            </a:r>
          </a:p>
          <a:p>
            <a:pPr lvl="1" indent="-148163">
              <a:spcBef>
                <a:spcPts val="0"/>
              </a:spcBef>
              <a:spcAft>
                <a:spcPts val="267"/>
              </a:spcAft>
              <a:buClr>
                <a:schemeClr val="bg2"/>
              </a:buClr>
            </a:pPr>
            <a:r>
              <a:rPr lang="en-US" dirty="0"/>
              <a:t>Adds innovative new features and capabilities to improve performance, reliability, and QoS</a:t>
            </a:r>
          </a:p>
          <a:p>
            <a:pPr lvl="1" indent="-148163">
              <a:spcBef>
                <a:spcPts val="0"/>
              </a:spcBef>
              <a:spcAft>
                <a:spcPts val="267"/>
              </a:spcAft>
              <a:buClr>
                <a:schemeClr val="bg2"/>
              </a:buClr>
            </a:pPr>
            <a:r>
              <a:rPr lang="en-US" dirty="0"/>
              <a:t>Re-use of existing OpenFabrics Alliance* software</a:t>
            </a:r>
          </a:p>
        </p:txBody>
      </p:sp>
      <p:sp>
        <p:nvSpPr>
          <p:cNvPr id="19" name="Content Placeholder 6"/>
          <p:cNvSpPr txBox="1">
            <a:spLocks/>
          </p:cNvSpPr>
          <p:nvPr/>
        </p:nvSpPr>
        <p:spPr>
          <a:xfrm>
            <a:off x="652923" y="3804468"/>
            <a:ext cx="5459748" cy="1395325"/>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267"/>
              </a:spcAft>
            </a:pPr>
            <a:r>
              <a:rPr lang="en-US" sz="1867" b="1" dirty="0"/>
              <a:t>Robust product offerings and ecosystem</a:t>
            </a:r>
          </a:p>
          <a:p>
            <a:pPr lvl="1" indent="-148163">
              <a:spcBef>
                <a:spcPts val="0"/>
              </a:spcBef>
              <a:spcAft>
                <a:spcPts val="267"/>
              </a:spcAft>
              <a:buClr>
                <a:schemeClr val="bg2"/>
              </a:buClr>
            </a:pPr>
            <a:r>
              <a:rPr lang="en-US" dirty="0"/>
              <a:t>End-to-end Intel product line</a:t>
            </a:r>
          </a:p>
          <a:p>
            <a:pPr lvl="1" indent="-148163">
              <a:spcBef>
                <a:spcPts val="0"/>
              </a:spcBef>
              <a:spcAft>
                <a:spcPts val="267"/>
              </a:spcAft>
              <a:buClr>
                <a:schemeClr val="bg2"/>
              </a:buClr>
            </a:pPr>
            <a:r>
              <a:rPr lang="en-US" dirty="0"/>
              <a:t>&gt;100 OEM designs</a:t>
            </a:r>
            <a:r>
              <a:rPr lang="en-US" baseline="30000" dirty="0"/>
              <a:t>1</a:t>
            </a:r>
            <a:r>
              <a:rPr lang="en-US" dirty="0"/>
              <a:t> </a:t>
            </a:r>
          </a:p>
          <a:p>
            <a:pPr lvl="1" indent="-148163">
              <a:spcBef>
                <a:spcPts val="0"/>
              </a:spcBef>
              <a:spcAft>
                <a:spcPts val="267"/>
              </a:spcAft>
              <a:buClr>
                <a:schemeClr val="bg2"/>
              </a:buClr>
            </a:pPr>
            <a:r>
              <a:rPr lang="en-US" dirty="0"/>
              <a:t>Strong ecosystem with 70+ Fabric Builders members</a:t>
            </a:r>
          </a:p>
        </p:txBody>
      </p:sp>
      <p:grpSp>
        <p:nvGrpSpPr>
          <p:cNvPr id="14" name="Group 13"/>
          <p:cNvGrpSpPr/>
          <p:nvPr/>
        </p:nvGrpSpPr>
        <p:grpSpPr>
          <a:xfrm>
            <a:off x="8359421" y="3587732"/>
            <a:ext cx="1690867" cy="1869984"/>
            <a:chOff x="5994437" y="1433845"/>
            <a:chExt cx="1268150" cy="1402488"/>
          </a:xfrm>
        </p:grpSpPr>
        <p:sp>
          <p:nvSpPr>
            <p:cNvPr id="20" name="Rectangle 19"/>
            <p:cNvSpPr/>
            <p:nvPr/>
          </p:nvSpPr>
          <p:spPr>
            <a:xfrm>
              <a:off x="5994437" y="1433845"/>
              <a:ext cx="1268150" cy="1402488"/>
            </a:xfrm>
            <a:prstGeom prst="rect">
              <a:avLst/>
            </a:prstGeom>
            <a:noFill/>
            <a:ln w="12700" cmpd="sng">
              <a:solidFill>
                <a:schemeClr val="bg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9" name="Content Placeholder 6"/>
            <p:cNvSpPr txBox="1">
              <a:spLocks/>
            </p:cNvSpPr>
            <p:nvPr/>
          </p:nvSpPr>
          <p:spPr>
            <a:xfrm>
              <a:off x="6036733" y="1475931"/>
              <a:ext cx="1185333" cy="643713"/>
            </a:xfrm>
            <a:prstGeom prst="rect">
              <a:avLst/>
            </a:prstGeom>
          </p:spPr>
          <p:txBody>
            <a:bodyPr vert="horz" lIns="0" tIns="0" rIns="0" bIns="0" rtlCol="0">
              <a:norm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267"/>
                </a:spcAft>
                <a:buNone/>
              </a:pPr>
              <a:r>
                <a:rPr lang="en-US" sz="1333" b="1" dirty="0"/>
                <a:t>Software</a:t>
              </a:r>
            </a:p>
            <a:p>
              <a:pPr marL="0" lvl="1" indent="0" algn="ctr">
                <a:spcBef>
                  <a:spcPts val="0"/>
                </a:spcBef>
                <a:buNone/>
              </a:pPr>
              <a:r>
                <a:rPr lang="en-US" sz="1200" i="1" dirty="0">
                  <a:solidFill>
                    <a:srgbClr val="7F7F7F"/>
                  </a:solidFill>
                </a:rPr>
                <a:t>Open Source</a:t>
              </a:r>
            </a:p>
            <a:p>
              <a:pPr marL="0" lvl="1" indent="0" algn="ctr">
                <a:spcBef>
                  <a:spcPts val="0"/>
                </a:spcBef>
                <a:buNone/>
              </a:pPr>
              <a:r>
                <a:rPr lang="en-US" sz="1200" b="1" dirty="0">
                  <a:solidFill>
                    <a:srgbClr val="7F7F7F"/>
                  </a:solidFill>
                </a:rPr>
                <a:t>Host Software and </a:t>
              </a:r>
              <a:br>
                <a:rPr lang="en-US" sz="1200" b="1" dirty="0">
                  <a:solidFill>
                    <a:srgbClr val="7F7F7F"/>
                  </a:solidFill>
                </a:rPr>
              </a:br>
              <a:r>
                <a:rPr lang="en-US" sz="1200" b="1" dirty="0">
                  <a:solidFill>
                    <a:srgbClr val="7F7F7F"/>
                  </a:solidFill>
                </a:rPr>
                <a:t>Fabric Manager</a:t>
              </a:r>
            </a:p>
            <a:p>
              <a:pPr marL="0" lvl="1" indent="0" algn="ctr">
                <a:spcBef>
                  <a:spcPts val="0"/>
                </a:spcBef>
                <a:spcAft>
                  <a:spcPts val="267"/>
                </a:spcAft>
                <a:buNone/>
              </a:pPr>
              <a:endParaRPr lang="en-US" sz="1467" b="1" dirty="0">
                <a:solidFill>
                  <a:schemeClr val="accent2"/>
                </a:solidFill>
              </a:endParaRP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73804" y="2187379"/>
              <a:ext cx="641277" cy="533399"/>
            </a:xfrm>
            <a:prstGeom prst="rect">
              <a:avLst/>
            </a:prstGeom>
            <a:ln>
              <a:noFill/>
              <a:prstDash val="solid"/>
            </a:ln>
          </p:spPr>
        </p:pic>
      </p:grpSp>
      <p:grpSp>
        <p:nvGrpSpPr>
          <p:cNvPr id="11" name="Group 10"/>
          <p:cNvGrpSpPr/>
          <p:nvPr/>
        </p:nvGrpSpPr>
        <p:grpSpPr>
          <a:xfrm>
            <a:off x="6517444" y="1554068"/>
            <a:ext cx="1571977" cy="1869984"/>
            <a:chOff x="444500" y="1433845"/>
            <a:chExt cx="1178983" cy="1402488"/>
          </a:xfrm>
        </p:grpSpPr>
        <p:sp>
          <p:nvSpPr>
            <p:cNvPr id="22" name="Rectangle 21"/>
            <p:cNvSpPr/>
            <p:nvPr/>
          </p:nvSpPr>
          <p:spPr>
            <a:xfrm>
              <a:off x="444500" y="1433845"/>
              <a:ext cx="1178983" cy="1402488"/>
            </a:xfrm>
            <a:prstGeom prst="rect">
              <a:avLst/>
            </a:prstGeom>
            <a:noFill/>
            <a:ln w="12700" cmpd="sng">
              <a:solidFill>
                <a:schemeClr val="bg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6" name="Content Placeholder 6"/>
            <p:cNvSpPr txBox="1">
              <a:spLocks/>
            </p:cNvSpPr>
            <p:nvPr/>
          </p:nvSpPr>
          <p:spPr>
            <a:xfrm>
              <a:off x="457200" y="1475931"/>
              <a:ext cx="1151467" cy="542113"/>
            </a:xfrm>
            <a:prstGeom prst="rect">
              <a:avLst/>
            </a:prstGeom>
          </p:spPr>
          <p:txBody>
            <a:bodyPr vert="horz" lIns="0" tIns="0" rIns="0" bIns="0" rtlCol="0">
              <a:norm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267"/>
                </a:spcAft>
                <a:buNone/>
              </a:pPr>
              <a:r>
                <a:rPr lang="en-US" sz="1333" b="1" dirty="0"/>
                <a:t>HFI Adapters</a:t>
              </a:r>
            </a:p>
            <a:p>
              <a:pPr marL="0" lvl="1" indent="0" algn="ctr">
                <a:spcBef>
                  <a:spcPts val="0"/>
                </a:spcBef>
                <a:buNone/>
              </a:pPr>
              <a:r>
                <a:rPr lang="en-US" sz="1200" i="1" dirty="0">
                  <a:solidFill>
                    <a:schemeClr val="tx1">
                      <a:lumMod val="50000"/>
                      <a:lumOff val="50000"/>
                    </a:schemeClr>
                  </a:solidFill>
                </a:rPr>
                <a:t>Single port</a:t>
              </a:r>
            </a:p>
            <a:p>
              <a:pPr marL="0" lvl="1" indent="0" algn="ctr">
                <a:spcBef>
                  <a:spcPts val="0"/>
                </a:spcBef>
                <a:buNone/>
              </a:pPr>
              <a:r>
                <a:rPr lang="en-US" sz="1200" b="1" dirty="0">
                  <a:solidFill>
                    <a:schemeClr val="tx1">
                      <a:lumMod val="50000"/>
                      <a:lumOff val="50000"/>
                    </a:schemeClr>
                  </a:solidFill>
                </a:rPr>
                <a:t>x8 and x16</a:t>
              </a:r>
            </a:p>
            <a:p>
              <a:pPr marL="0" lvl="1" indent="0" algn="ctr">
                <a:spcBef>
                  <a:spcPts val="0"/>
                </a:spcBef>
                <a:spcAft>
                  <a:spcPts val="267"/>
                </a:spcAft>
                <a:buNone/>
              </a:pPr>
              <a:endParaRPr lang="en-US" sz="1467" b="1" dirty="0">
                <a:solidFill>
                  <a:schemeClr val="accent2"/>
                </a:solidFill>
              </a:endParaRPr>
            </a:p>
          </p:txBody>
        </p:sp>
        <p:sp>
          <p:nvSpPr>
            <p:cNvPr id="42" name="TextBox 41"/>
            <p:cNvSpPr txBox="1"/>
            <p:nvPr/>
          </p:nvSpPr>
          <p:spPr>
            <a:xfrm>
              <a:off x="1073831" y="2435329"/>
              <a:ext cx="480125" cy="190302"/>
            </a:xfrm>
            <a:prstGeom prst="rect">
              <a:avLst/>
            </a:prstGeom>
            <a:noFill/>
            <a:ln>
              <a:noFill/>
            </a:ln>
          </p:spPr>
          <p:txBody>
            <a:bodyPr vert="horz" wrap="square" lIns="0" tIns="0" rIns="0" bIns="0" rtlCol="0">
              <a:noAutofit/>
            </a:bodyPr>
            <a:lstStyle/>
            <a:p>
              <a:pPr algn="r"/>
              <a:r>
                <a:rPr lang="en-US" sz="900" b="1" dirty="0">
                  <a:solidFill>
                    <a:schemeClr val="accent1">
                      <a:lumMod val="50000"/>
                    </a:schemeClr>
                  </a:solidFill>
                </a:rPr>
                <a:t>x8 Adapter</a:t>
              </a:r>
              <a:br>
                <a:rPr lang="en-US" sz="900" b="1" dirty="0">
                  <a:solidFill>
                    <a:schemeClr val="accent1">
                      <a:lumMod val="50000"/>
                    </a:schemeClr>
                  </a:solidFill>
                </a:rPr>
              </a:br>
              <a:r>
                <a:rPr lang="en-US" sz="900" b="1" dirty="0">
                  <a:solidFill>
                    <a:schemeClr val="accent1">
                      <a:lumMod val="50000"/>
                    </a:schemeClr>
                  </a:solidFill>
                </a:rPr>
                <a:t>(58 Gb/s)</a:t>
              </a:r>
            </a:p>
          </p:txBody>
        </p:sp>
        <p:sp>
          <p:nvSpPr>
            <p:cNvPr id="44" name="TextBox 43"/>
            <p:cNvSpPr txBox="1"/>
            <p:nvPr/>
          </p:nvSpPr>
          <p:spPr>
            <a:xfrm>
              <a:off x="1073831" y="2007456"/>
              <a:ext cx="480125" cy="190302"/>
            </a:xfrm>
            <a:prstGeom prst="rect">
              <a:avLst/>
            </a:prstGeom>
            <a:noFill/>
            <a:ln>
              <a:noFill/>
            </a:ln>
          </p:spPr>
          <p:txBody>
            <a:bodyPr vert="horz" wrap="square" lIns="0" tIns="0" rIns="0" bIns="0" rtlCol="0">
              <a:noAutofit/>
            </a:bodyPr>
            <a:lstStyle/>
            <a:p>
              <a:pPr algn="r"/>
              <a:r>
                <a:rPr lang="en-US" sz="933" b="1" dirty="0">
                  <a:solidFill>
                    <a:schemeClr val="accent1">
                      <a:lumMod val="50000"/>
                    </a:schemeClr>
                  </a:solidFill>
                </a:rPr>
                <a:t>x16 Adapter</a:t>
              </a:r>
              <a:br>
                <a:rPr lang="en-US" sz="933" b="1" dirty="0">
                  <a:solidFill>
                    <a:schemeClr val="accent1">
                      <a:lumMod val="50000"/>
                    </a:schemeClr>
                  </a:solidFill>
                </a:rPr>
              </a:br>
              <a:r>
                <a:rPr lang="en-US" sz="933" b="1" dirty="0">
                  <a:solidFill>
                    <a:schemeClr val="accent1">
                      <a:lumMod val="50000"/>
                    </a:schemeClr>
                  </a:solidFill>
                </a:rPr>
                <a:t>(100 Gb/s)</a:t>
              </a:r>
            </a:p>
          </p:txBody>
        </p:sp>
        <p:pic>
          <p:nvPicPr>
            <p:cNvPr id="4" name="Picture 3" descr="x16 HFI_low.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0333" y="1947333"/>
              <a:ext cx="486713" cy="423334"/>
            </a:xfrm>
            <a:prstGeom prst="rect">
              <a:avLst/>
            </a:prstGeom>
          </p:spPr>
        </p:pic>
        <p:pic>
          <p:nvPicPr>
            <p:cNvPr id="6" name="Picture 5" descr="x8 HFI_low.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8718" y="2319912"/>
              <a:ext cx="472680" cy="417773"/>
            </a:xfrm>
            <a:prstGeom prst="rect">
              <a:avLst/>
            </a:prstGeom>
          </p:spPr>
        </p:pic>
      </p:grpSp>
      <p:grpSp>
        <p:nvGrpSpPr>
          <p:cNvPr id="30" name="Group 29"/>
          <p:cNvGrpSpPr/>
          <p:nvPr/>
        </p:nvGrpSpPr>
        <p:grpSpPr>
          <a:xfrm>
            <a:off x="8229775" y="1554068"/>
            <a:ext cx="1691268" cy="1869984"/>
            <a:chOff x="1728749" y="1433845"/>
            <a:chExt cx="1268451" cy="1402488"/>
          </a:xfrm>
        </p:grpSpPr>
        <p:sp>
          <p:nvSpPr>
            <p:cNvPr id="3" name="Rectangle 2"/>
            <p:cNvSpPr/>
            <p:nvPr/>
          </p:nvSpPr>
          <p:spPr>
            <a:xfrm>
              <a:off x="1728749" y="1433845"/>
              <a:ext cx="1268150" cy="1402488"/>
            </a:xfrm>
            <a:prstGeom prst="rect">
              <a:avLst/>
            </a:prstGeom>
            <a:noFill/>
            <a:ln w="12700" cmpd="sng">
              <a:solidFill>
                <a:schemeClr val="bg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Content Placeholder 6"/>
            <p:cNvSpPr txBox="1">
              <a:spLocks/>
            </p:cNvSpPr>
            <p:nvPr/>
          </p:nvSpPr>
          <p:spPr>
            <a:xfrm>
              <a:off x="1735668" y="1475932"/>
              <a:ext cx="1261532" cy="525180"/>
            </a:xfrm>
            <a:prstGeom prst="rect">
              <a:avLst/>
            </a:prstGeom>
          </p:spPr>
          <p:txBody>
            <a:bodyPr vert="horz" lIns="0" tIns="0" rIns="0" bIns="0" rtlCol="0">
              <a:norm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267"/>
                </a:spcAft>
                <a:buNone/>
              </a:pPr>
              <a:r>
                <a:rPr lang="en-US" sz="1333" b="1" dirty="0">
                  <a:solidFill>
                    <a:schemeClr val="tx2"/>
                  </a:solidFill>
                </a:rPr>
                <a:t>Edge Switches</a:t>
              </a:r>
            </a:p>
            <a:p>
              <a:pPr marL="0" lvl="1" indent="0" algn="ctr">
                <a:spcBef>
                  <a:spcPts val="0"/>
                </a:spcBef>
                <a:buNone/>
              </a:pPr>
              <a:r>
                <a:rPr lang="en-US" sz="1200" i="1" dirty="0">
                  <a:solidFill>
                    <a:srgbClr val="7F7F7F"/>
                  </a:solidFill>
                </a:rPr>
                <a:t>1U Form Factor</a:t>
              </a:r>
            </a:p>
            <a:p>
              <a:pPr marL="0" lvl="1" indent="0" algn="ctr">
                <a:spcBef>
                  <a:spcPts val="0"/>
                </a:spcBef>
                <a:buNone/>
              </a:pPr>
              <a:r>
                <a:rPr lang="en-US" sz="1200" b="1" dirty="0">
                  <a:solidFill>
                    <a:srgbClr val="7F7F7F"/>
                  </a:solidFill>
                </a:rPr>
                <a:t>24 and 48 port</a:t>
              </a:r>
            </a:p>
            <a:p>
              <a:pPr marL="0" lvl="1" indent="0" algn="ctr">
                <a:spcBef>
                  <a:spcPts val="0"/>
                </a:spcBef>
                <a:spcAft>
                  <a:spcPts val="267"/>
                </a:spcAft>
                <a:buNone/>
              </a:pPr>
              <a:endParaRPr lang="en-US" sz="1467" b="1" dirty="0">
                <a:solidFill>
                  <a:schemeClr val="accent2"/>
                </a:solidFill>
              </a:endParaRPr>
            </a:p>
          </p:txBody>
        </p:sp>
        <p:sp>
          <p:nvSpPr>
            <p:cNvPr id="46" name="TextBox 45"/>
            <p:cNvSpPr txBox="1"/>
            <p:nvPr/>
          </p:nvSpPr>
          <p:spPr>
            <a:xfrm>
              <a:off x="2311402" y="2460729"/>
              <a:ext cx="622623" cy="223204"/>
            </a:xfrm>
            <a:prstGeom prst="rect">
              <a:avLst/>
            </a:prstGeom>
            <a:noFill/>
            <a:ln>
              <a:noFill/>
            </a:ln>
          </p:spPr>
          <p:txBody>
            <a:bodyPr vert="horz" wrap="square" lIns="0" tIns="0" rIns="0" bIns="0" rtlCol="0">
              <a:noAutofit/>
            </a:bodyPr>
            <a:lstStyle/>
            <a:p>
              <a:pPr algn="r"/>
              <a:r>
                <a:rPr lang="en-US" sz="933" b="1" dirty="0">
                  <a:solidFill>
                    <a:schemeClr val="tx1">
                      <a:lumMod val="50000"/>
                      <a:lumOff val="50000"/>
                    </a:schemeClr>
                  </a:solidFill>
                </a:rPr>
                <a:t>24-port</a:t>
              </a:r>
              <a:br>
                <a:rPr lang="en-US" sz="933" b="1" dirty="0">
                  <a:solidFill>
                    <a:schemeClr val="tx1">
                      <a:lumMod val="50000"/>
                      <a:lumOff val="50000"/>
                    </a:schemeClr>
                  </a:solidFill>
                </a:rPr>
              </a:br>
              <a:r>
                <a:rPr lang="en-US" sz="933" b="1" dirty="0">
                  <a:solidFill>
                    <a:schemeClr val="tx1">
                      <a:lumMod val="50000"/>
                      <a:lumOff val="50000"/>
                    </a:schemeClr>
                  </a:solidFill>
                </a:rPr>
                <a:t>Edge Switch</a:t>
              </a:r>
            </a:p>
          </p:txBody>
        </p:sp>
        <p:sp>
          <p:nvSpPr>
            <p:cNvPr id="47" name="TextBox 46"/>
            <p:cNvSpPr txBox="1"/>
            <p:nvPr/>
          </p:nvSpPr>
          <p:spPr>
            <a:xfrm>
              <a:off x="2319869" y="2142922"/>
              <a:ext cx="614156" cy="261611"/>
            </a:xfrm>
            <a:prstGeom prst="rect">
              <a:avLst/>
            </a:prstGeom>
            <a:noFill/>
            <a:ln>
              <a:noFill/>
            </a:ln>
          </p:spPr>
          <p:txBody>
            <a:bodyPr vert="horz" wrap="square" lIns="0" tIns="0" rIns="0" bIns="0" rtlCol="0">
              <a:noAutofit/>
            </a:bodyPr>
            <a:lstStyle/>
            <a:p>
              <a:pPr algn="r"/>
              <a:r>
                <a:rPr lang="en-US" sz="933" b="1" dirty="0">
                  <a:solidFill>
                    <a:schemeClr val="tx1">
                      <a:lumMod val="50000"/>
                      <a:lumOff val="50000"/>
                    </a:schemeClr>
                  </a:solidFill>
                </a:rPr>
                <a:t>48-port</a:t>
              </a:r>
              <a:br>
                <a:rPr lang="en-US" sz="933" b="1" dirty="0">
                  <a:solidFill>
                    <a:schemeClr val="tx1">
                      <a:lumMod val="50000"/>
                      <a:lumOff val="50000"/>
                    </a:schemeClr>
                  </a:solidFill>
                </a:rPr>
              </a:br>
              <a:r>
                <a:rPr lang="en-US" sz="933" b="1" dirty="0">
                  <a:solidFill>
                    <a:schemeClr val="tx1">
                      <a:lumMod val="50000"/>
                      <a:lumOff val="50000"/>
                    </a:schemeClr>
                  </a:solidFill>
                </a:rPr>
                <a:t>Edge  Switch</a:t>
              </a:r>
            </a:p>
          </p:txBody>
        </p:sp>
        <p:pic>
          <p:nvPicPr>
            <p:cNvPr id="7" name="Picture 6" descr="edge 24 angle port_low.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94934" y="2417864"/>
              <a:ext cx="626533" cy="276434"/>
            </a:xfrm>
            <a:prstGeom prst="rect">
              <a:avLst/>
            </a:prstGeom>
          </p:spPr>
        </p:pic>
        <p:pic>
          <p:nvPicPr>
            <p:cNvPr id="9" name="Picture 8" descr="edge 48 angle port_low.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11866" y="2099736"/>
              <a:ext cx="638142" cy="281556"/>
            </a:xfrm>
            <a:prstGeom prst="rect">
              <a:avLst/>
            </a:prstGeom>
          </p:spPr>
        </p:pic>
      </p:grpSp>
      <p:grpSp>
        <p:nvGrpSpPr>
          <p:cNvPr id="23" name="Group 22"/>
          <p:cNvGrpSpPr/>
          <p:nvPr/>
        </p:nvGrpSpPr>
        <p:grpSpPr>
          <a:xfrm>
            <a:off x="10060997" y="1554068"/>
            <a:ext cx="1793900" cy="1869984"/>
            <a:chOff x="3102165" y="1433845"/>
            <a:chExt cx="1345425" cy="1402488"/>
          </a:xfrm>
        </p:grpSpPr>
        <p:sp>
          <p:nvSpPr>
            <p:cNvPr id="16" name="Rectangle 15"/>
            <p:cNvSpPr/>
            <p:nvPr/>
          </p:nvSpPr>
          <p:spPr>
            <a:xfrm>
              <a:off x="3102165" y="1433845"/>
              <a:ext cx="1345425" cy="1402488"/>
            </a:xfrm>
            <a:prstGeom prst="rect">
              <a:avLst/>
            </a:prstGeom>
            <a:noFill/>
            <a:ln w="12700" cmpd="sng">
              <a:solidFill>
                <a:schemeClr val="bg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7" name="Content Placeholder 6"/>
            <p:cNvSpPr txBox="1">
              <a:spLocks/>
            </p:cNvSpPr>
            <p:nvPr/>
          </p:nvSpPr>
          <p:spPr>
            <a:xfrm>
              <a:off x="3132667" y="1475931"/>
              <a:ext cx="1295399" cy="516713"/>
            </a:xfrm>
            <a:prstGeom prst="rect">
              <a:avLst/>
            </a:prstGeom>
          </p:spPr>
          <p:txBody>
            <a:bodyPr vert="horz" lIns="0" tIns="0" rIns="0" bIns="0" rtlCol="0">
              <a:norm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267"/>
                </a:spcAft>
                <a:buNone/>
              </a:pPr>
              <a:r>
                <a:rPr lang="en-US" sz="1333" b="1" dirty="0"/>
                <a:t>Director Switches</a:t>
              </a:r>
            </a:p>
            <a:p>
              <a:pPr marL="0" lvl="1" indent="0" algn="ctr">
                <a:spcBef>
                  <a:spcPts val="0"/>
                </a:spcBef>
                <a:buNone/>
              </a:pPr>
              <a:r>
                <a:rPr lang="en-US" sz="1200" i="1" dirty="0">
                  <a:solidFill>
                    <a:srgbClr val="7F7F7F"/>
                  </a:solidFill>
                </a:rPr>
                <a:t>QSFP-based</a:t>
              </a:r>
            </a:p>
            <a:p>
              <a:pPr marL="0" lvl="1" indent="0" algn="ctr">
                <a:spcBef>
                  <a:spcPts val="0"/>
                </a:spcBef>
                <a:buNone/>
              </a:pPr>
              <a:r>
                <a:rPr lang="en-US" sz="1200" b="1" dirty="0">
                  <a:solidFill>
                    <a:srgbClr val="7F7F7F"/>
                  </a:solidFill>
                </a:rPr>
                <a:t>192 and 768 port</a:t>
              </a:r>
            </a:p>
            <a:p>
              <a:pPr marL="0" lvl="1" indent="0" algn="ctr">
                <a:spcBef>
                  <a:spcPts val="0"/>
                </a:spcBef>
                <a:spcAft>
                  <a:spcPts val="267"/>
                </a:spcAft>
                <a:buNone/>
              </a:pPr>
              <a:endParaRPr lang="en-US" sz="1467" b="1" dirty="0">
                <a:solidFill>
                  <a:schemeClr val="accent2"/>
                </a:solidFill>
              </a:endParaRPr>
            </a:p>
          </p:txBody>
        </p:sp>
        <p:sp>
          <p:nvSpPr>
            <p:cNvPr id="45" name="TextBox 44"/>
            <p:cNvSpPr txBox="1"/>
            <p:nvPr/>
          </p:nvSpPr>
          <p:spPr>
            <a:xfrm>
              <a:off x="3606797" y="2422321"/>
              <a:ext cx="724223" cy="227745"/>
            </a:xfrm>
            <a:prstGeom prst="rect">
              <a:avLst/>
            </a:prstGeom>
            <a:noFill/>
            <a:ln>
              <a:noFill/>
            </a:ln>
          </p:spPr>
          <p:txBody>
            <a:bodyPr vert="horz" wrap="square" lIns="0" tIns="0" rIns="0" bIns="0" rtlCol="0">
              <a:noAutofit/>
            </a:bodyPr>
            <a:lstStyle/>
            <a:p>
              <a:pPr algn="r"/>
              <a:r>
                <a:rPr lang="en-US" sz="933" b="1" dirty="0">
                  <a:solidFill>
                    <a:schemeClr val="tx1">
                      <a:lumMod val="50000"/>
                      <a:lumOff val="50000"/>
                    </a:schemeClr>
                  </a:solidFill>
                </a:rPr>
                <a:t>192-port</a:t>
              </a:r>
              <a:br>
                <a:rPr lang="en-US" sz="933" b="1" dirty="0">
                  <a:solidFill>
                    <a:schemeClr val="tx1">
                      <a:lumMod val="50000"/>
                      <a:lumOff val="50000"/>
                    </a:schemeClr>
                  </a:solidFill>
                </a:rPr>
              </a:br>
              <a:r>
                <a:rPr lang="en-US" sz="933" b="1" dirty="0">
                  <a:solidFill>
                    <a:schemeClr val="tx1">
                      <a:lumMod val="50000"/>
                      <a:lumOff val="50000"/>
                    </a:schemeClr>
                  </a:solidFill>
                </a:rPr>
                <a:t>Director Switch</a:t>
              </a:r>
              <a:br>
                <a:rPr lang="en-US" sz="933" b="1" dirty="0">
                  <a:solidFill>
                    <a:schemeClr val="tx1">
                      <a:lumMod val="50000"/>
                      <a:lumOff val="50000"/>
                    </a:schemeClr>
                  </a:solidFill>
                </a:rPr>
              </a:br>
              <a:r>
                <a:rPr lang="en-US" sz="933" b="1" dirty="0">
                  <a:solidFill>
                    <a:schemeClr val="tx1">
                      <a:lumMod val="50000"/>
                      <a:lumOff val="50000"/>
                    </a:schemeClr>
                  </a:solidFill>
                </a:rPr>
                <a:t>(7U chassis)</a:t>
              </a:r>
            </a:p>
          </p:txBody>
        </p:sp>
        <p:sp>
          <p:nvSpPr>
            <p:cNvPr id="48" name="TextBox 47"/>
            <p:cNvSpPr txBox="1"/>
            <p:nvPr/>
          </p:nvSpPr>
          <p:spPr>
            <a:xfrm>
              <a:off x="3606797" y="1998988"/>
              <a:ext cx="724223" cy="227745"/>
            </a:xfrm>
            <a:prstGeom prst="rect">
              <a:avLst/>
            </a:prstGeom>
            <a:noFill/>
            <a:ln>
              <a:noFill/>
            </a:ln>
          </p:spPr>
          <p:txBody>
            <a:bodyPr vert="horz" wrap="square" lIns="0" tIns="0" rIns="0" bIns="0" rtlCol="0">
              <a:noAutofit/>
            </a:bodyPr>
            <a:lstStyle/>
            <a:p>
              <a:pPr algn="r"/>
              <a:r>
                <a:rPr lang="en-US" sz="933" b="1" dirty="0">
                  <a:solidFill>
                    <a:schemeClr val="tx1">
                      <a:lumMod val="50000"/>
                      <a:lumOff val="50000"/>
                    </a:schemeClr>
                  </a:solidFill>
                </a:rPr>
                <a:t>768-port</a:t>
              </a:r>
              <a:br>
                <a:rPr lang="en-US" sz="933" b="1" dirty="0">
                  <a:solidFill>
                    <a:schemeClr val="tx1">
                      <a:lumMod val="50000"/>
                      <a:lumOff val="50000"/>
                    </a:schemeClr>
                  </a:solidFill>
                </a:rPr>
              </a:br>
              <a:r>
                <a:rPr lang="en-US" sz="933" b="1" dirty="0">
                  <a:solidFill>
                    <a:schemeClr val="tx1">
                      <a:lumMod val="50000"/>
                      <a:lumOff val="50000"/>
                    </a:schemeClr>
                  </a:solidFill>
                </a:rPr>
                <a:t>Director Switch</a:t>
              </a:r>
              <a:br>
                <a:rPr lang="en-US" sz="933" b="1" dirty="0">
                  <a:solidFill>
                    <a:schemeClr val="tx1">
                      <a:lumMod val="50000"/>
                      <a:lumOff val="50000"/>
                    </a:schemeClr>
                  </a:solidFill>
                </a:rPr>
              </a:br>
              <a:r>
                <a:rPr lang="en-US" sz="933" b="1" dirty="0">
                  <a:solidFill>
                    <a:schemeClr val="tx1">
                      <a:lumMod val="50000"/>
                      <a:lumOff val="50000"/>
                    </a:schemeClr>
                  </a:solidFill>
                </a:rPr>
                <a:t>(20U chassis)</a:t>
              </a:r>
            </a:p>
          </p:txBody>
        </p:sp>
        <p:pic>
          <p:nvPicPr>
            <p:cNvPr id="10" name="Picture 9" descr="24_slot_director_low.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54208" y="1971221"/>
              <a:ext cx="361058" cy="471411"/>
            </a:xfrm>
            <a:prstGeom prst="rect">
              <a:avLst/>
            </a:prstGeom>
          </p:spPr>
        </p:pic>
        <p:pic>
          <p:nvPicPr>
            <p:cNvPr id="12" name="Picture 11" descr="6_slot_director_low.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59667" y="2504669"/>
              <a:ext cx="355599" cy="200429"/>
            </a:xfrm>
            <a:prstGeom prst="rect">
              <a:avLst/>
            </a:prstGeom>
          </p:spPr>
        </p:pic>
      </p:grpSp>
      <p:grpSp>
        <p:nvGrpSpPr>
          <p:cNvPr id="13" name="Group 12"/>
          <p:cNvGrpSpPr/>
          <p:nvPr/>
        </p:nvGrpSpPr>
        <p:grpSpPr>
          <a:xfrm>
            <a:off x="10190641" y="3587732"/>
            <a:ext cx="1690867" cy="1869984"/>
            <a:chOff x="7367852" y="1433845"/>
            <a:chExt cx="1268150" cy="1402488"/>
          </a:xfrm>
        </p:grpSpPr>
        <p:sp>
          <p:nvSpPr>
            <p:cNvPr id="21" name="Rectangle 20"/>
            <p:cNvSpPr/>
            <p:nvPr/>
          </p:nvSpPr>
          <p:spPr>
            <a:xfrm>
              <a:off x="7367852" y="1433845"/>
              <a:ext cx="1268150" cy="1402488"/>
            </a:xfrm>
            <a:prstGeom prst="rect">
              <a:avLst/>
            </a:prstGeom>
            <a:noFill/>
            <a:ln w="12700" cmpd="sng">
              <a:solidFill>
                <a:schemeClr val="bg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5" name="Content Placeholder 6"/>
            <p:cNvSpPr txBox="1">
              <a:spLocks/>
            </p:cNvSpPr>
            <p:nvPr/>
          </p:nvSpPr>
          <p:spPr>
            <a:xfrm>
              <a:off x="7408335" y="1475931"/>
              <a:ext cx="1168403" cy="643713"/>
            </a:xfrm>
            <a:prstGeom prst="rect">
              <a:avLst/>
            </a:prstGeom>
          </p:spPr>
          <p:txBody>
            <a:bodyPr vert="horz" lIns="0" tIns="0" rIns="0" bIns="0" rtlCol="0">
              <a:norm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267"/>
                </a:spcAft>
                <a:buNone/>
              </a:pPr>
              <a:r>
                <a:rPr lang="en-US" sz="1333" b="1" dirty="0"/>
                <a:t>Cables</a:t>
              </a:r>
            </a:p>
            <a:p>
              <a:pPr marL="0" lvl="1" indent="0" algn="ctr">
                <a:spcBef>
                  <a:spcPts val="0"/>
                </a:spcBef>
                <a:buNone/>
              </a:pPr>
              <a:r>
                <a:rPr lang="en-US" sz="1200" i="1" dirty="0">
                  <a:solidFill>
                    <a:srgbClr val="7F7F7F"/>
                  </a:solidFill>
                </a:rPr>
                <a:t>Third Party Vendors</a:t>
              </a:r>
            </a:p>
            <a:p>
              <a:pPr marL="0" lvl="1" indent="0" algn="ctr">
                <a:spcBef>
                  <a:spcPts val="0"/>
                </a:spcBef>
                <a:buNone/>
              </a:pPr>
              <a:r>
                <a:rPr lang="en-US" sz="1200" b="1" dirty="0">
                  <a:solidFill>
                    <a:srgbClr val="7F7F7F"/>
                  </a:solidFill>
                </a:rPr>
                <a:t>Passive Copper Active Optical</a:t>
              </a:r>
            </a:p>
            <a:p>
              <a:pPr marL="0" lvl="1" indent="0" algn="ctr">
                <a:spcBef>
                  <a:spcPts val="0"/>
                </a:spcBef>
                <a:spcAft>
                  <a:spcPts val="267"/>
                </a:spcAft>
                <a:buNone/>
              </a:pPr>
              <a:endParaRPr lang="en-US" sz="1467" b="1" dirty="0">
                <a:solidFill>
                  <a:schemeClr val="accent2"/>
                </a:solidFill>
              </a:endParaRPr>
            </a:p>
          </p:txBody>
        </p:sp>
        <p:pic>
          <p:nvPicPr>
            <p:cNvPr id="34" name="Picture 33"/>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928291" y="2365174"/>
              <a:ext cx="639975" cy="428825"/>
            </a:xfrm>
            <a:prstGeom prst="rect">
              <a:avLst/>
            </a:prstGeom>
          </p:spPr>
        </p:pic>
        <p:pic>
          <p:nvPicPr>
            <p:cNvPr id="5" name="Picture 4"/>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500582" y="2178911"/>
              <a:ext cx="587835" cy="318755"/>
            </a:xfrm>
            <a:prstGeom prst="rect">
              <a:avLst/>
            </a:prstGeom>
          </p:spPr>
        </p:pic>
      </p:grpSp>
      <p:grpSp>
        <p:nvGrpSpPr>
          <p:cNvPr id="15" name="Group 14"/>
          <p:cNvGrpSpPr/>
          <p:nvPr/>
        </p:nvGrpSpPr>
        <p:grpSpPr>
          <a:xfrm>
            <a:off x="6459892" y="3587732"/>
            <a:ext cx="1781753" cy="1869984"/>
            <a:chOff x="4552856" y="1433845"/>
            <a:chExt cx="1336315" cy="1402488"/>
          </a:xfrm>
        </p:grpSpPr>
        <p:sp>
          <p:nvSpPr>
            <p:cNvPr id="17" name="Rectangle 16"/>
            <p:cNvSpPr/>
            <p:nvPr/>
          </p:nvSpPr>
          <p:spPr>
            <a:xfrm>
              <a:off x="4552856" y="1433845"/>
              <a:ext cx="1336315" cy="1402488"/>
            </a:xfrm>
            <a:prstGeom prst="rect">
              <a:avLst/>
            </a:prstGeom>
            <a:noFill/>
            <a:ln w="12700" cmpd="sng">
              <a:solidFill>
                <a:schemeClr val="bg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8" name="Content Placeholder 6"/>
            <p:cNvSpPr txBox="1">
              <a:spLocks/>
            </p:cNvSpPr>
            <p:nvPr/>
          </p:nvSpPr>
          <p:spPr>
            <a:xfrm>
              <a:off x="4588934" y="1475931"/>
              <a:ext cx="1278466" cy="643713"/>
            </a:xfrm>
            <a:prstGeom prst="rect">
              <a:avLst/>
            </a:prstGeom>
          </p:spPr>
          <p:txBody>
            <a:bodyPr vert="horz" lIns="0" tIns="0" rIns="0" bIns="0" rtlCol="0">
              <a:normAutofit/>
            </a:bodyPr>
            <a:lstStyle>
              <a:lvl1pPr marL="0" indent="0" algn="l" defTabSz="457200" rtl="0" eaLnBrk="1" latinLnBrk="0" hangingPunct="1">
                <a:spcBef>
                  <a:spcPts val="1200"/>
                </a:spcBef>
                <a:spcAft>
                  <a:spcPts val="0"/>
                </a:spcAft>
                <a:buFont typeface="Wingdings" panose="05000000000000000000" pitchFamily="2" charset="2"/>
                <a:buNone/>
                <a:defRPr lang="en-US" sz="1800" b="0" kern="1200" dirty="0" smtClean="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lang="en-US" sz="1600" kern="1200" baseline="0" dirty="0" smtClean="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lang="en-US" sz="1400" kern="1200" dirty="0" smtClean="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lang="en-US" sz="1200" kern="1200" dirty="0" smtClean="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lang="en-US" sz="1200" kern="1200" dirty="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267"/>
                </a:spcAft>
                <a:buNone/>
              </a:pPr>
              <a:r>
                <a:rPr lang="en-US" sz="1333" b="1" dirty="0"/>
                <a:t>Silicon</a:t>
              </a:r>
            </a:p>
            <a:p>
              <a:pPr marL="0" lvl="1" indent="0" algn="ctr">
                <a:spcBef>
                  <a:spcPts val="0"/>
                </a:spcBef>
                <a:buNone/>
              </a:pPr>
              <a:r>
                <a:rPr lang="en-US" sz="1200" i="1" dirty="0">
                  <a:solidFill>
                    <a:srgbClr val="7F7F7F"/>
                  </a:solidFill>
                </a:rPr>
                <a:t>OEM custom designs</a:t>
              </a:r>
            </a:p>
            <a:p>
              <a:pPr marL="0" lvl="1" indent="0" algn="ctr">
                <a:spcBef>
                  <a:spcPts val="0"/>
                </a:spcBef>
                <a:buNone/>
              </a:pPr>
              <a:r>
                <a:rPr lang="en-US" sz="1200" b="1" dirty="0">
                  <a:solidFill>
                    <a:srgbClr val="7F7F7F"/>
                  </a:solidFill>
                </a:rPr>
                <a:t>HFI and Switch ASICs</a:t>
              </a:r>
            </a:p>
            <a:p>
              <a:pPr marL="0" lvl="1" indent="0" algn="ctr">
                <a:spcBef>
                  <a:spcPts val="0"/>
                </a:spcBef>
                <a:spcAft>
                  <a:spcPts val="267"/>
                </a:spcAft>
                <a:buNone/>
              </a:pPr>
              <a:endParaRPr lang="en-US" sz="1467" b="1" dirty="0">
                <a:solidFill>
                  <a:schemeClr val="accent2"/>
                </a:solidFill>
              </a:endParaRPr>
            </a:p>
          </p:txBody>
        </p:sp>
        <p:pic>
          <p:nvPicPr>
            <p:cNvPr id="32" name="Picture 31"/>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732867" y="2073078"/>
              <a:ext cx="246672" cy="258236"/>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732869" y="2437524"/>
              <a:ext cx="246672" cy="262089"/>
            </a:xfrm>
            <a:prstGeom prst="rect">
              <a:avLst/>
            </a:prstGeom>
          </p:spPr>
        </p:pic>
        <p:sp>
          <p:nvSpPr>
            <p:cNvPr id="39" name="TextBox 38"/>
            <p:cNvSpPr txBox="1"/>
            <p:nvPr/>
          </p:nvSpPr>
          <p:spPr>
            <a:xfrm>
              <a:off x="4800601" y="2382805"/>
              <a:ext cx="983532" cy="343959"/>
            </a:xfrm>
            <a:prstGeom prst="rect">
              <a:avLst/>
            </a:prstGeom>
            <a:noFill/>
            <a:ln>
              <a:noFill/>
            </a:ln>
          </p:spPr>
          <p:txBody>
            <a:bodyPr vert="horz" wrap="square" lIns="0" tIns="0" rIns="0" bIns="0" rtlCol="0">
              <a:noAutofit/>
            </a:bodyPr>
            <a:lstStyle/>
            <a:p>
              <a:pPr algn="r"/>
              <a:r>
                <a:rPr lang="en-US" sz="933" b="1" dirty="0">
                  <a:solidFill>
                    <a:srgbClr val="7F7F7F"/>
                  </a:solidFill>
                </a:rPr>
                <a:t>Switch silicon</a:t>
              </a:r>
            </a:p>
            <a:p>
              <a:pPr algn="r"/>
              <a:r>
                <a:rPr lang="en-US" sz="933" b="1" dirty="0">
                  <a:solidFill>
                    <a:srgbClr val="7F7F7F"/>
                  </a:solidFill>
                </a:rPr>
                <a:t>up to 48 ports</a:t>
              </a:r>
            </a:p>
            <a:p>
              <a:pPr algn="r"/>
              <a:r>
                <a:rPr lang="en-US" sz="933" b="1" dirty="0">
                  <a:solidFill>
                    <a:srgbClr val="7F7F7F"/>
                  </a:solidFill>
                </a:rPr>
                <a:t>(1200 GB/s</a:t>
              </a:r>
            </a:p>
            <a:p>
              <a:pPr algn="r"/>
              <a:r>
                <a:rPr lang="en-US" sz="933" b="1" dirty="0">
                  <a:solidFill>
                    <a:srgbClr val="7F7F7F"/>
                  </a:solidFill>
                </a:rPr>
                <a:t> total b/w</a:t>
              </a:r>
            </a:p>
          </p:txBody>
        </p:sp>
        <p:sp>
          <p:nvSpPr>
            <p:cNvPr id="49" name="TextBox 48"/>
            <p:cNvSpPr txBox="1"/>
            <p:nvPr/>
          </p:nvSpPr>
          <p:spPr>
            <a:xfrm>
              <a:off x="4902201" y="1934070"/>
              <a:ext cx="890396" cy="343959"/>
            </a:xfrm>
            <a:prstGeom prst="rect">
              <a:avLst/>
            </a:prstGeom>
            <a:noFill/>
            <a:ln>
              <a:noFill/>
            </a:ln>
          </p:spPr>
          <p:txBody>
            <a:bodyPr vert="horz" wrap="square" lIns="0" tIns="0" rIns="0" bIns="0" rtlCol="0">
              <a:noAutofit/>
            </a:bodyPr>
            <a:lstStyle/>
            <a:p>
              <a:pPr algn="r"/>
              <a:r>
                <a:rPr lang="en-US" sz="933" b="1" dirty="0">
                  <a:solidFill>
                    <a:srgbClr val="7F7F7F"/>
                  </a:solidFill>
                </a:rPr>
                <a:t>HFI  silicon</a:t>
              </a:r>
            </a:p>
            <a:p>
              <a:pPr algn="r"/>
              <a:r>
                <a:rPr lang="en-US" sz="933" b="1" dirty="0">
                  <a:solidFill>
                    <a:srgbClr val="7F7F7F"/>
                  </a:solidFill>
                </a:rPr>
                <a:t>Up to 2 ports</a:t>
              </a:r>
              <a:br>
                <a:rPr lang="en-US" sz="933" b="1" dirty="0">
                  <a:solidFill>
                    <a:srgbClr val="7F7F7F"/>
                  </a:solidFill>
                </a:rPr>
              </a:br>
              <a:r>
                <a:rPr lang="en-US" sz="933" b="1" dirty="0">
                  <a:solidFill>
                    <a:srgbClr val="7F7F7F"/>
                  </a:solidFill>
                </a:rPr>
                <a:t>(50 GB/s </a:t>
              </a:r>
              <a:br>
                <a:rPr lang="en-US" sz="933" b="1" dirty="0">
                  <a:solidFill>
                    <a:srgbClr val="7F7F7F"/>
                  </a:solidFill>
                </a:rPr>
              </a:br>
              <a:r>
                <a:rPr lang="en-US" sz="933" b="1" dirty="0">
                  <a:solidFill>
                    <a:srgbClr val="7F7F7F"/>
                  </a:solidFill>
                </a:rPr>
                <a:t>total b/w)</a:t>
              </a:r>
            </a:p>
          </p:txBody>
        </p:sp>
      </p:grpSp>
      <p:sp>
        <p:nvSpPr>
          <p:cNvPr id="51" name="Rectangle 50"/>
          <p:cNvSpPr/>
          <p:nvPr/>
        </p:nvSpPr>
        <p:spPr>
          <a:xfrm>
            <a:off x="413288" y="6049185"/>
            <a:ext cx="11350073" cy="276999"/>
          </a:xfrm>
          <a:prstGeom prst="rect">
            <a:avLst/>
          </a:prstGeom>
          <a:noFill/>
          <a:ln>
            <a:noFill/>
          </a:ln>
        </p:spPr>
        <p:txBody>
          <a:bodyPr wrap="square" lIns="91440" tIns="45720" rIns="91440" bIns="45720">
            <a:spAutoFit/>
          </a:bodyPr>
          <a:lstStyle/>
          <a:p>
            <a:pPr>
              <a:lnSpc>
                <a:spcPct val="75000"/>
              </a:lnSpc>
            </a:pPr>
            <a:r>
              <a:rPr lang="en-US" sz="800" baseline="30000" dirty="0">
                <a:solidFill>
                  <a:schemeClr val="tx1">
                    <a:lumMod val="50000"/>
                    <a:lumOff val="50000"/>
                  </a:schemeClr>
                </a:solidFill>
                <a:ea typeface="Calibri" panose="020F0502020204030204" pitchFamily="34" charset="0"/>
                <a:cs typeface="Times New Roman" panose="02020603050405020304" pitchFamily="18" charset="0"/>
              </a:rPr>
              <a:t>1</a:t>
            </a:r>
            <a:r>
              <a:rPr lang="en-US" sz="800" dirty="0">
                <a:solidFill>
                  <a:schemeClr val="tx1">
                    <a:lumMod val="50000"/>
                    <a:lumOff val="50000"/>
                  </a:schemeClr>
                </a:solidFill>
                <a:ea typeface="Calibri" panose="020F0502020204030204" pitchFamily="34" charset="0"/>
                <a:cs typeface="Times New Roman" panose="02020603050405020304" pitchFamily="18" charset="0"/>
              </a:rPr>
              <a:t> Source: Intel internal information. Design win count based on OEM and HPC storage vendors who are planning to offer either Intel-branded or custom switch products, along with the total number of OEM platforms that are currently planned to support custom and/or standard Intel® OPA adapters. Design win count as of November 1, 2015 and subject to change without notice based on vendor product plans. *Other names and brands may be claimed as property of others.</a:t>
            </a:r>
          </a:p>
        </p:txBody>
      </p:sp>
    </p:spTree>
    <p:extLst>
      <p:ext uri="{BB962C8B-B14F-4D97-AF65-F5344CB8AC3E}">
        <p14:creationId xmlns:p14="http://schemas.microsoft.com/office/powerpoint/2010/main" val="2070442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entagon 27"/>
          <p:cNvSpPr/>
          <p:nvPr/>
        </p:nvSpPr>
        <p:spPr>
          <a:xfrm rot="5400000">
            <a:off x="4628877" y="-2994843"/>
            <a:ext cx="3117596" cy="11172811"/>
          </a:xfrm>
          <a:prstGeom prst="homePlate">
            <a:avLst>
              <a:gd name="adj" fmla="val 2439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4" name="Title 3"/>
          <p:cNvSpPr>
            <a:spLocks noGrp="1"/>
          </p:cNvSpPr>
          <p:nvPr>
            <p:ph type="title" idx="4294967295"/>
          </p:nvPr>
        </p:nvSpPr>
        <p:spPr>
          <a:xfrm>
            <a:off x="601269" y="125695"/>
            <a:ext cx="10972800" cy="744566"/>
          </a:xfrm>
        </p:spPr>
        <p:txBody>
          <a:bodyPr/>
          <a:lstStyle/>
          <a:p>
            <a:r>
              <a:rPr lang="en-US" sz="4800" dirty="0">
                <a:latin typeface="Intel Clear Pro" panose="020B0804020202060201" pitchFamily="34" charset="0"/>
                <a:ea typeface="Intel Clear Pro" panose="020B0804020202060201" pitchFamily="34" charset="0"/>
                <a:cs typeface="Intel Clear Pro" panose="020B0804020202060201" pitchFamily="34" charset="0"/>
              </a:rPr>
              <a:t>Intel® Server Products for </a:t>
            </a:r>
            <a:r>
              <a:rPr lang="en-US" sz="4800" dirty="0" smtClean="0">
                <a:latin typeface="Intel Clear Pro" panose="020B0804020202060201" pitchFamily="34" charset="0"/>
                <a:ea typeface="Intel Clear Pro" panose="020B0804020202060201" pitchFamily="34" charset="0"/>
                <a:cs typeface="Intel Clear Pro" panose="020B0804020202060201" pitchFamily="34" charset="0"/>
              </a:rPr>
              <a:t>HPC</a:t>
            </a:r>
            <a:r>
              <a:rPr lang="en-US" sz="4800" dirty="0" smtClean="0">
                <a:latin typeface="Intel Clear Pro" panose="020B0804020202060201" pitchFamily="34" charset="0"/>
                <a:ea typeface="Intel Clear Pro" panose="020B0804020202060201" pitchFamily="34" charset="0"/>
                <a:cs typeface="Intel Clear Pro" panose="020B0804020202060201" pitchFamily="34" charset="0"/>
              </a:rPr>
              <a:t> </a:t>
            </a:r>
            <a:r>
              <a:rPr lang="en-US" sz="4800" dirty="0" smtClean="0">
                <a:latin typeface="Intel Clear Pro" panose="020B0804020202060201" pitchFamily="34" charset="0"/>
                <a:ea typeface="Intel Clear Pro" panose="020B0804020202060201" pitchFamily="34" charset="0"/>
                <a:cs typeface="Intel Clear Pro" panose="020B0804020202060201" pitchFamily="34" charset="0"/>
              </a:rPr>
              <a:t>– ‘blocks’ definition</a:t>
            </a:r>
            <a:endParaRPr lang="en-US" sz="4800" dirty="0">
              <a:latin typeface="Intel Clear Pro" panose="020B0804020202060201" pitchFamily="34" charset="0"/>
              <a:ea typeface="Intel Clear Pro" panose="020B0804020202060201" pitchFamily="34" charset="0"/>
              <a:cs typeface="Intel Clear Pro" panose="020B0804020202060201"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8522" y="4382721"/>
            <a:ext cx="969239" cy="1031104"/>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409" y="4463436"/>
            <a:ext cx="1124664" cy="805072"/>
          </a:xfrm>
          <a:prstGeom prst="rect">
            <a:avLst/>
          </a:prstGeom>
        </p:spPr>
      </p:pic>
      <p:pic>
        <p:nvPicPr>
          <p:cNvPr id="12" name="Picture 3" descr="C:\Users\rjheiler\Documents\SSD\DC P3700\Promotion\Pictures\Chosen\P3700 2.5 Knockout.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75766" y="4499471"/>
            <a:ext cx="897760" cy="68613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485091" y="4992279"/>
            <a:ext cx="451416" cy="276229"/>
          </a:xfrm>
          <a:prstGeom prst="rect">
            <a:avLst/>
          </a:prstGeom>
        </p:spPr>
        <p:txBody>
          <a:bodyPr wrap="square">
            <a:spAutoFit/>
          </a:bodyPr>
          <a:lstStyle/>
          <a:p>
            <a:pPr algn="ctr" defTabSz="914400">
              <a:lnSpc>
                <a:spcPts val="1400"/>
              </a:lnSpc>
            </a:pPr>
            <a:r>
              <a:rPr lang="en-US" sz="2400" b="1" dirty="0">
                <a:solidFill>
                  <a:prstClr val="black"/>
                </a:solidFill>
              </a:rPr>
              <a:t>+</a:t>
            </a:r>
          </a:p>
        </p:txBody>
      </p:sp>
      <p:sp>
        <p:nvSpPr>
          <p:cNvPr id="17" name="Rectangle 16"/>
          <p:cNvSpPr/>
          <p:nvPr/>
        </p:nvSpPr>
        <p:spPr>
          <a:xfrm>
            <a:off x="4263950" y="4995898"/>
            <a:ext cx="451416" cy="276229"/>
          </a:xfrm>
          <a:prstGeom prst="rect">
            <a:avLst/>
          </a:prstGeom>
        </p:spPr>
        <p:txBody>
          <a:bodyPr wrap="square">
            <a:spAutoFit/>
          </a:bodyPr>
          <a:lstStyle/>
          <a:p>
            <a:pPr algn="ctr" defTabSz="914400">
              <a:lnSpc>
                <a:spcPts val="1400"/>
              </a:lnSpc>
            </a:pPr>
            <a:r>
              <a:rPr lang="en-US" sz="2400" b="1" dirty="0">
                <a:solidFill>
                  <a:prstClr val="black"/>
                </a:solidFill>
              </a:rPr>
              <a:t>+</a:t>
            </a:r>
          </a:p>
        </p:txBody>
      </p:sp>
      <p:sp>
        <p:nvSpPr>
          <p:cNvPr id="18" name="Rectangle 17"/>
          <p:cNvSpPr/>
          <p:nvPr/>
        </p:nvSpPr>
        <p:spPr>
          <a:xfrm>
            <a:off x="6421521" y="4990145"/>
            <a:ext cx="451416" cy="276229"/>
          </a:xfrm>
          <a:prstGeom prst="rect">
            <a:avLst/>
          </a:prstGeom>
        </p:spPr>
        <p:txBody>
          <a:bodyPr wrap="square">
            <a:spAutoFit/>
          </a:bodyPr>
          <a:lstStyle/>
          <a:p>
            <a:pPr algn="ctr" defTabSz="914400">
              <a:lnSpc>
                <a:spcPts val="1400"/>
              </a:lnSpc>
            </a:pPr>
            <a:r>
              <a:rPr lang="en-US" sz="2400" b="1" dirty="0">
                <a:solidFill>
                  <a:prstClr val="black"/>
                </a:solidFill>
              </a:rPr>
              <a:t>+</a:t>
            </a:r>
          </a:p>
        </p:txBody>
      </p:sp>
      <p:sp>
        <p:nvSpPr>
          <p:cNvPr id="19" name="Rectangle 18"/>
          <p:cNvSpPr/>
          <p:nvPr/>
        </p:nvSpPr>
        <p:spPr>
          <a:xfrm>
            <a:off x="8353384" y="4914146"/>
            <a:ext cx="451416" cy="276229"/>
          </a:xfrm>
          <a:prstGeom prst="rect">
            <a:avLst/>
          </a:prstGeom>
        </p:spPr>
        <p:txBody>
          <a:bodyPr wrap="square">
            <a:spAutoFit/>
          </a:bodyPr>
          <a:lstStyle/>
          <a:p>
            <a:pPr algn="ctr" defTabSz="914400">
              <a:lnSpc>
                <a:spcPts val="1400"/>
              </a:lnSpc>
            </a:pPr>
            <a:r>
              <a:rPr lang="en-US" sz="2400" b="1" dirty="0">
                <a:solidFill>
                  <a:prstClr val="black"/>
                </a:solidFill>
              </a:rPr>
              <a:t>+</a:t>
            </a:r>
          </a:p>
        </p:txBody>
      </p:sp>
      <p:sp>
        <p:nvSpPr>
          <p:cNvPr id="21" name="Rectangle 20"/>
          <p:cNvSpPr/>
          <p:nvPr/>
        </p:nvSpPr>
        <p:spPr>
          <a:xfrm>
            <a:off x="547036" y="5370875"/>
            <a:ext cx="1300356" cy="276999"/>
          </a:xfrm>
          <a:prstGeom prst="rect">
            <a:avLst/>
          </a:prstGeom>
        </p:spPr>
        <p:txBody>
          <a:bodyPr wrap="none">
            <a:spAutoFit/>
          </a:bodyPr>
          <a:lstStyle/>
          <a:p>
            <a:pPr defTabSz="914400"/>
            <a:r>
              <a:rPr lang="en-US" sz="1200" b="1" dirty="0">
                <a:solidFill>
                  <a:srgbClr val="003C71"/>
                </a:solidFill>
                <a:ea typeface="Intel Clear" panose="020B0604020203020204" pitchFamily="34" charset="0"/>
                <a:cs typeface="Intel Clear" panose="020B0604020203020204" pitchFamily="34" charset="0"/>
              </a:rPr>
              <a:t>Boards, Chassis</a:t>
            </a:r>
          </a:p>
        </p:txBody>
      </p:sp>
      <p:sp>
        <p:nvSpPr>
          <p:cNvPr id="22" name="Text Box 16"/>
          <p:cNvSpPr txBox="1">
            <a:spLocks noChangeArrowheads="1"/>
          </p:cNvSpPr>
          <p:nvPr/>
        </p:nvSpPr>
        <p:spPr bwMode="auto">
          <a:xfrm>
            <a:off x="4830742" y="5277670"/>
            <a:ext cx="1550937" cy="480789"/>
          </a:xfrm>
          <a:prstGeom prst="rect">
            <a:avLst/>
          </a:prstGeom>
          <a:noFill/>
          <a:ln w="9525" algn="ctr">
            <a:noFill/>
            <a:miter lim="800000"/>
            <a:headEnd/>
            <a:tailEnd/>
          </a:ln>
        </p:spPr>
        <p:txBody>
          <a:bodyPr lIns="91340" tIns="45672" rIns="91340" bIns="45672" anchor="ctr"/>
          <a:lstStyle/>
          <a:p>
            <a:pPr algn="ctr" defTabSz="914400">
              <a:lnSpc>
                <a:spcPts val="1400"/>
              </a:lnSpc>
              <a:defRPr/>
            </a:pPr>
            <a:r>
              <a:rPr lang="en-US" sz="1200" b="1" dirty="0">
                <a:solidFill>
                  <a:srgbClr val="003C71"/>
                </a:solidFill>
                <a:ea typeface="Intel Clear" panose="020B0604020203020204" pitchFamily="34" charset="0"/>
                <a:cs typeface="Intel Clear" panose="020B0604020203020204" pitchFamily="34" charset="0"/>
              </a:rPr>
              <a:t>Enterprise</a:t>
            </a:r>
          </a:p>
          <a:p>
            <a:pPr algn="ctr" defTabSz="914400">
              <a:lnSpc>
                <a:spcPts val="1400"/>
              </a:lnSpc>
              <a:defRPr/>
            </a:pPr>
            <a:r>
              <a:rPr lang="en-US" sz="1200" b="1" dirty="0">
                <a:solidFill>
                  <a:srgbClr val="003C71"/>
                </a:solidFill>
                <a:ea typeface="Intel Clear" panose="020B0604020203020204" pitchFamily="34" charset="0"/>
                <a:cs typeface="Intel Clear" panose="020B0604020203020204" pitchFamily="34" charset="0"/>
              </a:rPr>
              <a:t>SSDs, </a:t>
            </a:r>
            <a:r>
              <a:rPr lang="en-US" sz="1200" b="1" dirty="0" err="1">
                <a:solidFill>
                  <a:srgbClr val="003C71"/>
                </a:solidFill>
                <a:ea typeface="Intel Clear" panose="020B0604020203020204" pitchFamily="34" charset="0"/>
                <a:cs typeface="Intel Clear" panose="020B0604020203020204" pitchFamily="34" charset="0"/>
              </a:rPr>
              <a:t>NVMe</a:t>
            </a:r>
            <a:r>
              <a:rPr lang="en-US" sz="1200" b="1" dirty="0">
                <a:solidFill>
                  <a:srgbClr val="003C71"/>
                </a:solidFill>
                <a:ea typeface="Intel Clear" panose="020B0604020203020204" pitchFamily="34" charset="0"/>
                <a:cs typeface="Intel Clear" panose="020B0604020203020204" pitchFamily="34" charset="0"/>
              </a:rPr>
              <a:t>*</a:t>
            </a:r>
          </a:p>
        </p:txBody>
      </p:sp>
      <p:sp>
        <p:nvSpPr>
          <p:cNvPr id="24" name="Rectangle 23"/>
          <p:cNvSpPr/>
          <p:nvPr/>
        </p:nvSpPr>
        <p:spPr>
          <a:xfrm>
            <a:off x="5033062" y="1375278"/>
            <a:ext cx="5989665" cy="2287806"/>
          </a:xfrm>
          <a:prstGeom prst="rect">
            <a:avLst/>
          </a:prstGeom>
        </p:spPr>
        <p:txBody>
          <a:bodyPr wrap="square">
            <a:spAutoFit/>
          </a:bodyPr>
          <a:lstStyle/>
          <a:p>
            <a:pPr defTabSz="914400"/>
            <a:r>
              <a:rPr lang="en-US" b="1" dirty="0">
                <a:solidFill>
                  <a:prstClr val="white"/>
                </a:solidFill>
                <a:ea typeface="Intel Clear" panose="020B0604020203020204" pitchFamily="34" charset="0"/>
                <a:cs typeface="Intel Clear" panose="020B0604020203020204" pitchFamily="34" charset="0"/>
              </a:rPr>
              <a:t>Market Access</a:t>
            </a:r>
            <a:endParaRPr lang="en-US" dirty="0">
              <a:solidFill>
                <a:prstClr val="white"/>
              </a:solidFill>
              <a:ea typeface="Intel Clear" panose="020B0604020203020204" pitchFamily="34" charset="0"/>
              <a:cs typeface="Intel Clear" panose="020B0604020203020204" pitchFamily="34" charset="0"/>
            </a:endParaRPr>
          </a:p>
          <a:p>
            <a:pPr defTabSz="914400">
              <a:spcAft>
                <a:spcPts val="1600"/>
              </a:spcAft>
            </a:pPr>
            <a:r>
              <a:rPr lang="en-US" sz="1600" dirty="0">
                <a:solidFill>
                  <a:prstClr val="white"/>
                </a:solidFill>
                <a:ea typeface="Intel Clear" panose="020B0604020203020204" pitchFamily="34" charset="0"/>
                <a:cs typeface="Intel Clear" panose="020B0604020203020204" pitchFamily="34" charset="0"/>
              </a:rPr>
              <a:t>      New opportunity with pre-certified and validated block</a:t>
            </a:r>
          </a:p>
          <a:p>
            <a:pPr defTabSz="914400"/>
            <a:r>
              <a:rPr lang="en-US" b="1" dirty="0">
                <a:solidFill>
                  <a:prstClr val="white"/>
                </a:solidFill>
                <a:ea typeface="Intel Clear" panose="020B0604020203020204" pitchFamily="34" charset="0"/>
                <a:cs typeface="Intel Clear" panose="020B0604020203020204" pitchFamily="34" charset="0"/>
              </a:rPr>
              <a:t>Increased value</a:t>
            </a:r>
          </a:p>
          <a:p>
            <a:pPr defTabSz="914400">
              <a:spcAft>
                <a:spcPts val="1600"/>
              </a:spcAft>
            </a:pPr>
            <a:r>
              <a:rPr lang="en-US" sz="1600" dirty="0">
                <a:solidFill>
                  <a:prstClr val="white"/>
                </a:solidFill>
                <a:ea typeface="Intel Clear" panose="020B0604020203020204" pitchFamily="34" charset="0"/>
                <a:cs typeface="Intel Clear" panose="020B0604020203020204" pitchFamily="34" charset="0"/>
              </a:rPr>
              <a:t>      Faster time to market, cost effective, configured to needs</a:t>
            </a:r>
            <a:endParaRPr lang="en-US" sz="1400" dirty="0">
              <a:solidFill>
                <a:prstClr val="white"/>
              </a:solidFill>
              <a:ea typeface="Intel Clear" panose="020B0604020203020204" pitchFamily="34" charset="0"/>
              <a:cs typeface="Intel Clear" panose="020B0604020203020204" pitchFamily="34" charset="0"/>
            </a:endParaRPr>
          </a:p>
          <a:p>
            <a:pPr defTabSz="914400"/>
            <a:r>
              <a:rPr lang="en-US" b="1" dirty="0">
                <a:solidFill>
                  <a:prstClr val="white"/>
                </a:solidFill>
                <a:ea typeface="Intel Clear" panose="020B0604020203020204" pitchFamily="34" charset="0"/>
                <a:cs typeface="Intel Clear" panose="020B0604020203020204" pitchFamily="34" charset="0"/>
              </a:rPr>
              <a:t>Drive Innovation</a:t>
            </a:r>
          </a:p>
          <a:p>
            <a:pPr defTabSz="914400"/>
            <a:r>
              <a:rPr lang="en-US" sz="1600" dirty="0">
                <a:solidFill>
                  <a:prstClr val="white"/>
                </a:solidFill>
                <a:ea typeface="Intel Clear" panose="020B0604020203020204" pitchFamily="34" charset="0"/>
                <a:cs typeface="Intel Clear" panose="020B0604020203020204" pitchFamily="34" charset="0"/>
              </a:rPr>
              <a:t>      Focus resources on value-add and differentiation</a:t>
            </a:r>
            <a:endParaRPr lang="en-US" sz="1400" dirty="0">
              <a:solidFill>
                <a:prstClr val="white"/>
              </a:solidFill>
              <a:ea typeface="Intel Clear" panose="020B0604020203020204" pitchFamily="34" charset="0"/>
              <a:cs typeface="Intel Clear" panose="020B0604020203020204" pitchFamily="34" charset="0"/>
            </a:endParaRPr>
          </a:p>
          <a:p>
            <a:pPr defTabSz="914400"/>
            <a:r>
              <a:rPr lang="en-US" sz="1400" dirty="0">
                <a:solidFill>
                  <a:prstClr val="white"/>
                </a:solidFill>
                <a:ea typeface="Intel Clear" panose="020B0604020203020204" pitchFamily="34" charset="0"/>
                <a:cs typeface="Intel Clear" panose="020B0604020203020204" pitchFamily="34" charset="0"/>
              </a:rPr>
              <a:t> </a:t>
            </a:r>
          </a:p>
        </p:txBody>
      </p:sp>
      <p:pic>
        <p:nvPicPr>
          <p:cNvPr id="23" name="Picture 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59010" y="4661486"/>
            <a:ext cx="1037420" cy="268206"/>
          </a:xfrm>
          <a:prstGeom prst="rect">
            <a:avLst/>
          </a:prstGeom>
        </p:spPr>
      </p:pic>
      <p:pic>
        <p:nvPicPr>
          <p:cNvPr id="27" name="Picture 2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59010" y="4973145"/>
            <a:ext cx="1037420" cy="268206"/>
          </a:xfrm>
          <a:prstGeom prst="rect">
            <a:avLst/>
          </a:prstGeom>
        </p:spPr>
      </p:pic>
      <p:sp>
        <p:nvSpPr>
          <p:cNvPr id="30" name="Rectangle 29"/>
          <p:cNvSpPr/>
          <p:nvPr/>
        </p:nvSpPr>
        <p:spPr>
          <a:xfrm>
            <a:off x="8983138" y="6044460"/>
            <a:ext cx="2672392" cy="230832"/>
          </a:xfrm>
          <a:prstGeom prst="rect">
            <a:avLst/>
          </a:prstGeom>
        </p:spPr>
        <p:txBody>
          <a:bodyPr wrap="square" rIns="0">
            <a:spAutoFit/>
          </a:bodyPr>
          <a:lstStyle/>
          <a:p>
            <a:pPr algn="r" defTabSz="914400"/>
            <a:r>
              <a:rPr lang="en-US" sz="900" dirty="0">
                <a:solidFill>
                  <a:srgbClr val="003C71"/>
                </a:solidFill>
                <a:ea typeface="Calibri" panose="020F0502020204030204" pitchFamily="34" charset="0"/>
                <a:cs typeface="Times New Roman" panose="02020603050405020304" pitchFamily="18" charset="0"/>
              </a:rPr>
              <a:t>1: 3</a:t>
            </a:r>
            <a:r>
              <a:rPr lang="en-US" sz="900" baseline="30000" dirty="0">
                <a:solidFill>
                  <a:srgbClr val="003C71"/>
                </a:solidFill>
                <a:ea typeface="Calibri" panose="020F0502020204030204" pitchFamily="34" charset="0"/>
                <a:cs typeface="Times New Roman" panose="02020603050405020304" pitchFamily="18" charset="0"/>
              </a:rPr>
              <a:t>rd</a:t>
            </a:r>
            <a:r>
              <a:rPr lang="en-US" sz="900" dirty="0">
                <a:solidFill>
                  <a:srgbClr val="003C71"/>
                </a:solidFill>
                <a:ea typeface="Calibri" panose="020F0502020204030204" pitchFamily="34" charset="0"/>
                <a:cs typeface="Times New Roman" panose="02020603050405020304" pitchFamily="18" charset="0"/>
              </a:rPr>
              <a:t> party SW stack and HDD </a:t>
            </a:r>
            <a:r>
              <a:rPr lang="en-US" sz="900" u="sng" dirty="0">
                <a:solidFill>
                  <a:srgbClr val="003C71"/>
                </a:solidFill>
                <a:ea typeface="Calibri" panose="020F0502020204030204" pitchFamily="34" charset="0"/>
                <a:cs typeface="Times New Roman" panose="02020603050405020304" pitchFamily="18" charset="0"/>
              </a:rPr>
              <a:t>NOT included.</a:t>
            </a:r>
            <a:endParaRPr lang="en-US" sz="900" dirty="0">
              <a:solidFill>
                <a:srgbClr val="003C71"/>
              </a:solidFill>
              <a:ea typeface="Calibri" panose="020F0502020204030204" pitchFamily="34" charset="0"/>
              <a:cs typeface="Times New Roman" panose="02020603050405020304" pitchFamily="18" charset="0"/>
            </a:endParaRPr>
          </a:p>
        </p:txBody>
      </p:sp>
      <p:sp>
        <p:nvSpPr>
          <p:cNvPr id="31" name="Rectangle 30"/>
          <p:cNvSpPr/>
          <p:nvPr/>
        </p:nvSpPr>
        <p:spPr>
          <a:xfrm>
            <a:off x="601270" y="6093559"/>
            <a:ext cx="3387406" cy="246221"/>
          </a:xfrm>
          <a:prstGeom prst="rect">
            <a:avLst/>
          </a:prstGeom>
        </p:spPr>
        <p:txBody>
          <a:bodyPr wrap="square" lIns="0">
            <a:spAutoFit/>
          </a:bodyPr>
          <a:lstStyle/>
          <a:p>
            <a:pPr defTabSz="914400"/>
            <a:r>
              <a:rPr lang="en-US" sz="1000" u="sng" dirty="0">
                <a:solidFill>
                  <a:srgbClr val="003C71"/>
                </a:solidFill>
                <a:ea typeface="Calibri" panose="020F0502020204030204" pitchFamily="34" charset="0"/>
                <a:cs typeface="Times New Roman" panose="02020603050405020304" pitchFamily="18" charset="0"/>
              </a:rPr>
              <a:t>http://www.intelserveredge.com/intel-cloud-block-vsan/</a:t>
            </a:r>
            <a:endParaRPr lang="en-US" sz="1000" dirty="0">
              <a:solidFill>
                <a:srgbClr val="003C71"/>
              </a:solidFill>
              <a:ea typeface="Calibri" panose="020F0502020204030204" pitchFamily="34" charset="0"/>
              <a:cs typeface="Times New Roman" panose="02020603050405020304" pitchFamily="18" charset="0"/>
            </a:endParaRPr>
          </a:p>
        </p:txBody>
      </p:sp>
      <p:sp>
        <p:nvSpPr>
          <p:cNvPr id="32" name="Rectangle 31"/>
          <p:cNvSpPr/>
          <p:nvPr/>
        </p:nvSpPr>
        <p:spPr>
          <a:xfrm>
            <a:off x="3101666" y="5369274"/>
            <a:ext cx="970137" cy="276999"/>
          </a:xfrm>
          <a:prstGeom prst="rect">
            <a:avLst/>
          </a:prstGeom>
        </p:spPr>
        <p:txBody>
          <a:bodyPr wrap="none">
            <a:spAutoFit/>
          </a:bodyPr>
          <a:lstStyle/>
          <a:p>
            <a:pPr defTabSz="914400"/>
            <a:r>
              <a:rPr lang="en-US" sz="1200" b="1" dirty="0">
                <a:solidFill>
                  <a:srgbClr val="003C71"/>
                </a:solidFill>
                <a:ea typeface="Intel Clear" panose="020B0604020203020204" pitchFamily="34" charset="0"/>
                <a:cs typeface="Intel Clear" panose="020B0604020203020204" pitchFamily="34" charset="0"/>
              </a:rPr>
              <a:t>Processors</a:t>
            </a:r>
          </a:p>
        </p:txBody>
      </p:sp>
      <p:pic>
        <p:nvPicPr>
          <p:cNvPr id="2" name="Picture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5735" y="4513169"/>
            <a:ext cx="762000" cy="762000"/>
          </a:xfrm>
          <a:prstGeom prst="rect">
            <a:avLst/>
          </a:prstGeom>
        </p:spPr>
      </p:pic>
      <p:sp>
        <p:nvSpPr>
          <p:cNvPr id="33" name="Rectangle 32"/>
          <p:cNvSpPr/>
          <p:nvPr/>
        </p:nvSpPr>
        <p:spPr>
          <a:xfrm>
            <a:off x="6981055" y="5326877"/>
            <a:ext cx="1393330" cy="276999"/>
          </a:xfrm>
          <a:prstGeom prst="rect">
            <a:avLst/>
          </a:prstGeom>
        </p:spPr>
        <p:txBody>
          <a:bodyPr wrap="none">
            <a:spAutoFit/>
          </a:bodyPr>
          <a:lstStyle/>
          <a:p>
            <a:pPr defTabSz="914400"/>
            <a:r>
              <a:rPr lang="en-US" sz="1200" b="1"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3</a:t>
            </a:r>
            <a:r>
              <a:rPr lang="en-US" sz="1200" b="1" baseline="30000"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rd</a:t>
            </a:r>
            <a:r>
              <a:rPr lang="en-US" sz="1200" b="1"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 </a:t>
            </a:r>
            <a:r>
              <a:rPr lang="en-US" sz="1200" b="1" dirty="0">
                <a:solidFill>
                  <a:srgbClr val="003C71"/>
                </a:solidFill>
                <a:ea typeface="Intel Clear" panose="020B0604020203020204" pitchFamily="34" charset="0"/>
                <a:cs typeface="Intel Clear" panose="020B0604020203020204" pitchFamily="34" charset="0"/>
              </a:rPr>
              <a:t>Party</a:t>
            </a:r>
            <a:r>
              <a:rPr lang="en-US" sz="1200" b="1"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 Memory</a:t>
            </a:r>
          </a:p>
        </p:txBody>
      </p:sp>
      <p:sp>
        <p:nvSpPr>
          <p:cNvPr id="6" name="Rounded Rectangle 5"/>
          <p:cNvSpPr/>
          <p:nvPr/>
        </p:nvSpPr>
        <p:spPr bwMode="auto">
          <a:xfrm>
            <a:off x="180304" y="4264301"/>
            <a:ext cx="11817904" cy="1476077"/>
          </a:xfrm>
          <a:prstGeom prst="roundRect">
            <a:avLst/>
          </a:prstGeom>
          <a:noFill/>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372" tIns="45688" rIns="91372" bIns="45688" numCol="1" rtlCol="0" anchor="t" anchorCtr="1" compatLnSpc="1">
            <a:prstTxWarp prst="textNoShape">
              <a:avLst/>
            </a:prstTxWarp>
            <a:spAutoFit/>
          </a:bodyPr>
          <a:lstStyle/>
          <a:p>
            <a:pPr algn="ctr" defTabSz="914400" fontAlgn="base">
              <a:lnSpc>
                <a:spcPct val="95000"/>
              </a:lnSpc>
              <a:spcBef>
                <a:spcPct val="30000"/>
              </a:spcBef>
              <a:spcAft>
                <a:spcPct val="0"/>
              </a:spcAft>
              <a:buClr>
                <a:srgbClr val="FFFFFF"/>
              </a:buClr>
              <a:buFont typeface="Wingdings" pitchFamily="2" charset="2"/>
              <a:buNone/>
              <a:defRPr/>
            </a:pPr>
            <a:endParaRPr lang="en-US" sz="600" kern="0" dirty="0">
              <a:solidFill>
                <a:srgbClr val="FFFFFF"/>
              </a:solidFill>
              <a:latin typeface="Arial Narrow" pitchFamily="34" charset="0"/>
              <a:cs typeface="Arial" charset="0"/>
            </a:endParaRPr>
          </a:p>
          <a:p>
            <a:pPr algn="ctr" defTabSz="914400" fontAlgn="base">
              <a:lnSpc>
                <a:spcPct val="95000"/>
              </a:lnSpc>
              <a:spcBef>
                <a:spcPct val="30000"/>
              </a:spcBef>
              <a:spcAft>
                <a:spcPct val="0"/>
              </a:spcAft>
              <a:buClr>
                <a:srgbClr val="FFFFFF"/>
              </a:buClr>
              <a:buFont typeface="Wingdings" pitchFamily="2" charset="2"/>
              <a:buNone/>
              <a:defRPr/>
            </a:pPr>
            <a:endParaRPr lang="en-US" sz="600" kern="0" dirty="0">
              <a:solidFill>
                <a:srgbClr val="FFFFFF"/>
              </a:solidFill>
              <a:latin typeface="Arial Narrow" pitchFamily="34" charset="0"/>
              <a:cs typeface="Arial" charset="0"/>
            </a:endParaRPr>
          </a:p>
          <a:p>
            <a:pPr algn="ctr" defTabSz="914400" fontAlgn="base">
              <a:lnSpc>
                <a:spcPct val="95000"/>
              </a:lnSpc>
              <a:spcBef>
                <a:spcPct val="30000"/>
              </a:spcBef>
              <a:spcAft>
                <a:spcPct val="0"/>
              </a:spcAft>
              <a:buClr>
                <a:srgbClr val="FFFFFF"/>
              </a:buClr>
              <a:buFont typeface="Wingdings" pitchFamily="2" charset="2"/>
              <a:buNone/>
              <a:defRPr/>
            </a:pPr>
            <a:endParaRPr lang="en-US" sz="600" kern="0" dirty="0">
              <a:solidFill>
                <a:srgbClr val="FFFFFF"/>
              </a:solidFill>
              <a:latin typeface="Arial Narrow" pitchFamily="34" charset="0"/>
              <a:cs typeface="Arial" charset="0"/>
            </a:endParaRPr>
          </a:p>
          <a:p>
            <a:pPr algn="ctr" defTabSz="914400" fontAlgn="base">
              <a:lnSpc>
                <a:spcPct val="95000"/>
              </a:lnSpc>
              <a:spcBef>
                <a:spcPct val="30000"/>
              </a:spcBef>
              <a:spcAft>
                <a:spcPct val="0"/>
              </a:spcAft>
              <a:buClr>
                <a:srgbClr val="FFFFFF"/>
              </a:buClr>
              <a:buFont typeface="Wingdings" pitchFamily="2" charset="2"/>
              <a:buNone/>
              <a:defRPr/>
            </a:pPr>
            <a:endParaRPr lang="en-US" sz="600" kern="0" dirty="0">
              <a:solidFill>
                <a:srgbClr val="FFFFFF"/>
              </a:solidFill>
              <a:latin typeface="Arial Narrow" pitchFamily="34" charset="0"/>
              <a:cs typeface="Arial" charset="0"/>
            </a:endParaRPr>
          </a:p>
          <a:p>
            <a:pPr algn="ctr" defTabSz="914400" fontAlgn="base">
              <a:lnSpc>
                <a:spcPct val="95000"/>
              </a:lnSpc>
              <a:spcBef>
                <a:spcPct val="30000"/>
              </a:spcBef>
              <a:spcAft>
                <a:spcPct val="0"/>
              </a:spcAft>
              <a:buClr>
                <a:srgbClr val="FFFFFF"/>
              </a:buClr>
              <a:buFont typeface="Wingdings" pitchFamily="2" charset="2"/>
              <a:buNone/>
              <a:defRPr/>
            </a:pPr>
            <a:endParaRPr lang="en-US" sz="600" kern="0" dirty="0">
              <a:solidFill>
                <a:srgbClr val="FFFFFF"/>
              </a:solidFill>
              <a:latin typeface="Arial Narrow" pitchFamily="34" charset="0"/>
              <a:cs typeface="Arial" charset="0"/>
            </a:endParaRPr>
          </a:p>
          <a:p>
            <a:pPr algn="ctr" defTabSz="914400" fontAlgn="base">
              <a:lnSpc>
                <a:spcPct val="95000"/>
              </a:lnSpc>
              <a:spcBef>
                <a:spcPct val="30000"/>
              </a:spcBef>
              <a:spcAft>
                <a:spcPct val="0"/>
              </a:spcAft>
              <a:buClr>
                <a:srgbClr val="FFFFFF"/>
              </a:buClr>
              <a:buFont typeface="Wingdings" pitchFamily="2" charset="2"/>
              <a:buNone/>
              <a:defRPr/>
            </a:pPr>
            <a:endParaRPr lang="en-US" sz="600" kern="0" dirty="0">
              <a:solidFill>
                <a:srgbClr val="FFFFFF"/>
              </a:solidFill>
              <a:latin typeface="Arial Narrow" pitchFamily="34" charset="0"/>
              <a:cs typeface="Arial" charset="0"/>
            </a:endParaRPr>
          </a:p>
          <a:p>
            <a:pPr algn="ctr" defTabSz="914400" fontAlgn="base">
              <a:lnSpc>
                <a:spcPct val="95000"/>
              </a:lnSpc>
              <a:spcBef>
                <a:spcPct val="30000"/>
              </a:spcBef>
              <a:spcAft>
                <a:spcPct val="0"/>
              </a:spcAft>
              <a:buClr>
                <a:srgbClr val="FFFFFF"/>
              </a:buClr>
              <a:buFont typeface="Wingdings" pitchFamily="2" charset="2"/>
              <a:buNone/>
              <a:defRPr/>
            </a:pPr>
            <a:endParaRPr lang="en-US" sz="600" kern="0" dirty="0">
              <a:solidFill>
                <a:srgbClr val="FFFFFF"/>
              </a:solidFill>
              <a:latin typeface="Arial Narrow" pitchFamily="34" charset="0"/>
              <a:cs typeface="Arial" charset="0"/>
            </a:endParaRPr>
          </a:p>
          <a:p>
            <a:pPr algn="ctr" defTabSz="914400" fontAlgn="base">
              <a:lnSpc>
                <a:spcPct val="95000"/>
              </a:lnSpc>
              <a:spcBef>
                <a:spcPct val="30000"/>
              </a:spcBef>
              <a:spcAft>
                <a:spcPct val="0"/>
              </a:spcAft>
              <a:buClr>
                <a:srgbClr val="FFFFFF"/>
              </a:buClr>
              <a:buFont typeface="Wingdings" pitchFamily="2" charset="2"/>
              <a:buNone/>
              <a:defRPr/>
            </a:pPr>
            <a:endParaRPr lang="en-US" sz="600" kern="0" dirty="0">
              <a:solidFill>
                <a:srgbClr val="FFFFFF"/>
              </a:solidFill>
              <a:latin typeface="Arial Narrow" pitchFamily="34" charset="0"/>
              <a:cs typeface="Arial" charset="0"/>
            </a:endParaRPr>
          </a:p>
          <a:p>
            <a:pPr algn="ctr" defTabSz="914400" fontAlgn="base">
              <a:lnSpc>
                <a:spcPct val="95000"/>
              </a:lnSpc>
              <a:spcBef>
                <a:spcPct val="30000"/>
              </a:spcBef>
              <a:spcAft>
                <a:spcPct val="0"/>
              </a:spcAft>
              <a:buClr>
                <a:srgbClr val="FFFFFF"/>
              </a:buClr>
              <a:buFont typeface="Wingdings" pitchFamily="2" charset="2"/>
              <a:buNone/>
              <a:defRPr/>
            </a:pPr>
            <a:endParaRPr lang="en-US" sz="600" kern="0" dirty="0">
              <a:solidFill>
                <a:srgbClr val="FFFFFF"/>
              </a:solidFill>
              <a:latin typeface="Arial Narrow" pitchFamily="34" charset="0"/>
              <a:cs typeface="Arial" charset="0"/>
            </a:endParaRPr>
          </a:p>
          <a:p>
            <a:pPr algn="ctr" defTabSz="914400" fontAlgn="base">
              <a:lnSpc>
                <a:spcPct val="95000"/>
              </a:lnSpc>
              <a:spcBef>
                <a:spcPct val="30000"/>
              </a:spcBef>
              <a:spcAft>
                <a:spcPct val="0"/>
              </a:spcAft>
              <a:buClr>
                <a:srgbClr val="FFFFFF"/>
              </a:buClr>
              <a:buFont typeface="Wingdings" pitchFamily="2" charset="2"/>
              <a:buNone/>
              <a:defRPr/>
            </a:pPr>
            <a:endParaRPr lang="en-US" sz="600" kern="0" dirty="0">
              <a:solidFill>
                <a:srgbClr val="FFFFFF"/>
              </a:solidFill>
              <a:latin typeface="Arial Narrow" pitchFamily="34" charset="0"/>
              <a:cs typeface="Arial" charset="0"/>
            </a:endParaRPr>
          </a:p>
          <a:p>
            <a:pPr algn="ctr" defTabSz="914400" fontAlgn="base">
              <a:lnSpc>
                <a:spcPct val="95000"/>
              </a:lnSpc>
              <a:spcBef>
                <a:spcPct val="30000"/>
              </a:spcBef>
              <a:spcAft>
                <a:spcPct val="0"/>
              </a:spcAft>
              <a:buClr>
                <a:srgbClr val="FFFFFF"/>
              </a:buClr>
              <a:buFont typeface="Wingdings" pitchFamily="2" charset="2"/>
              <a:buNone/>
              <a:defRPr/>
            </a:pPr>
            <a:endParaRPr lang="en-US" sz="600" kern="0" dirty="0">
              <a:solidFill>
                <a:srgbClr val="FFFFFF"/>
              </a:solidFill>
              <a:latin typeface="Arial Narrow" pitchFamily="34" charset="0"/>
              <a:cs typeface="Arial" charset="0"/>
            </a:endParaRPr>
          </a:p>
        </p:txBody>
      </p:sp>
      <p:pic>
        <p:nvPicPr>
          <p:cNvPr id="35" name="Picture 3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51468" y="1618293"/>
            <a:ext cx="3657607" cy="1167386"/>
          </a:xfrm>
          <a:prstGeom prst="rect">
            <a:avLst/>
          </a:prstGeom>
        </p:spPr>
      </p:pic>
      <p:sp>
        <p:nvSpPr>
          <p:cNvPr id="36" name="Rectangle 35"/>
          <p:cNvSpPr/>
          <p:nvPr/>
        </p:nvSpPr>
        <p:spPr>
          <a:xfrm>
            <a:off x="8889765" y="4576554"/>
            <a:ext cx="978153" cy="830997"/>
          </a:xfrm>
          <a:prstGeom prst="rect">
            <a:avLst/>
          </a:prstGeom>
        </p:spPr>
        <p:txBody>
          <a:bodyPr wrap="none">
            <a:spAutoFit/>
          </a:bodyPr>
          <a:lstStyle/>
          <a:p>
            <a:pPr algn="ctr" defTabSz="914400"/>
            <a:r>
              <a:rPr lang="en-US" sz="1200" b="1"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Other</a:t>
            </a:r>
          </a:p>
          <a:p>
            <a:pPr algn="ctr" defTabSz="914400"/>
            <a:r>
              <a:rPr lang="en-US" sz="1200" b="1"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 required</a:t>
            </a:r>
          </a:p>
          <a:p>
            <a:pPr algn="ctr" defTabSz="914400"/>
            <a:r>
              <a:rPr lang="en-US" sz="1200" b="1"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3</a:t>
            </a:r>
            <a:r>
              <a:rPr lang="en-US" sz="1200" b="1" baseline="30000"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rd</a:t>
            </a:r>
            <a:r>
              <a:rPr lang="en-US" sz="1200" b="1"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 </a:t>
            </a:r>
            <a:r>
              <a:rPr lang="en-US" sz="1200" b="1" dirty="0">
                <a:solidFill>
                  <a:srgbClr val="003C71"/>
                </a:solidFill>
                <a:ea typeface="Intel Clear" panose="020B0604020203020204" pitchFamily="34" charset="0"/>
                <a:cs typeface="Intel Clear" panose="020B0604020203020204" pitchFamily="34" charset="0"/>
              </a:rPr>
              <a:t>Party</a:t>
            </a:r>
            <a:r>
              <a:rPr lang="en-US" sz="1200" b="1"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 </a:t>
            </a:r>
          </a:p>
          <a:p>
            <a:pPr algn="ctr" defTabSz="914400"/>
            <a:r>
              <a:rPr lang="en-US" sz="1200" b="1"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component</a:t>
            </a:r>
          </a:p>
        </p:txBody>
      </p:sp>
      <p:sp>
        <p:nvSpPr>
          <p:cNvPr id="37" name="Rectangle 36"/>
          <p:cNvSpPr/>
          <p:nvPr/>
        </p:nvSpPr>
        <p:spPr>
          <a:xfrm>
            <a:off x="9867918" y="4929692"/>
            <a:ext cx="451416" cy="276229"/>
          </a:xfrm>
          <a:prstGeom prst="rect">
            <a:avLst/>
          </a:prstGeom>
        </p:spPr>
        <p:txBody>
          <a:bodyPr wrap="square">
            <a:spAutoFit/>
          </a:bodyPr>
          <a:lstStyle/>
          <a:p>
            <a:pPr algn="ctr" defTabSz="914400">
              <a:lnSpc>
                <a:spcPts val="1400"/>
              </a:lnSpc>
            </a:pPr>
            <a:r>
              <a:rPr lang="en-US" sz="2400" b="1" dirty="0">
                <a:solidFill>
                  <a:prstClr val="black"/>
                </a:solidFill>
              </a:rPr>
              <a:t>+</a:t>
            </a:r>
          </a:p>
        </p:txBody>
      </p:sp>
      <p:pic>
        <p:nvPicPr>
          <p:cNvPr id="13" name="Picture 12"/>
          <p:cNvPicPr>
            <a:picLocks noChangeAspect="1"/>
          </p:cNvPicPr>
          <p:nvPr/>
        </p:nvPicPr>
        <p:blipFill>
          <a:blip r:embed="rId9"/>
          <a:stretch>
            <a:fillRect/>
          </a:stretch>
        </p:blipFill>
        <p:spPr>
          <a:xfrm>
            <a:off x="10367262" y="4533389"/>
            <a:ext cx="883418" cy="678784"/>
          </a:xfrm>
          <a:prstGeom prst="rect">
            <a:avLst/>
          </a:prstGeom>
        </p:spPr>
      </p:pic>
      <p:pic>
        <p:nvPicPr>
          <p:cNvPr id="34" name="Picture 33"/>
          <p:cNvPicPr>
            <a:picLocks noChangeAspect="1"/>
          </p:cNvPicPr>
          <p:nvPr/>
        </p:nvPicPr>
        <p:blipFill rotWithShape="1">
          <a:blip r:embed="rId10" cstate="email">
            <a:extLst>
              <a:ext uri="{28A0092B-C50C-407E-A947-70E740481C1C}">
                <a14:useLocalDpi xmlns:a14="http://schemas.microsoft.com/office/drawing/2010/main"/>
              </a:ext>
            </a:extLst>
          </a:blip>
          <a:stretch/>
        </p:blipFill>
        <p:spPr>
          <a:xfrm>
            <a:off x="10397469" y="5241351"/>
            <a:ext cx="1376484" cy="430152"/>
          </a:xfrm>
          <a:prstGeom prst="rect">
            <a:avLst/>
          </a:prstGeom>
        </p:spPr>
      </p:pic>
      <p:pic>
        <p:nvPicPr>
          <p:cNvPr id="38" name="Picture 4" descr="http://marketingland.com/wp-content/ml-loads/2013/07/microsoft-icon-new-200px.jp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1435554" y="4898273"/>
            <a:ext cx="314470" cy="29450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39" name="Rectangle 38"/>
          <p:cNvSpPr/>
          <p:nvPr/>
        </p:nvSpPr>
        <p:spPr>
          <a:xfrm>
            <a:off x="10071670" y="4302668"/>
            <a:ext cx="2028082" cy="276999"/>
          </a:xfrm>
          <a:prstGeom prst="rect">
            <a:avLst/>
          </a:prstGeom>
        </p:spPr>
        <p:txBody>
          <a:bodyPr wrap="square">
            <a:spAutoFit/>
          </a:bodyPr>
          <a:lstStyle/>
          <a:p>
            <a:pPr algn="ctr" defTabSz="914400"/>
            <a:r>
              <a:rPr lang="en-US" sz="1200" b="1" dirty="0" smtClean="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rPr>
              <a:t>SW Certification</a:t>
            </a:r>
            <a:endParaRPr lang="en-US" sz="1200" b="1" dirty="0">
              <a:solidFill>
                <a:srgbClr val="003C71"/>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grpSp>
        <p:nvGrpSpPr>
          <p:cNvPr id="26" name="Group 25"/>
          <p:cNvGrpSpPr/>
          <p:nvPr/>
        </p:nvGrpSpPr>
        <p:grpSpPr>
          <a:xfrm rot="2255052">
            <a:off x="9984460" y="193152"/>
            <a:ext cx="1437677" cy="610310"/>
            <a:chOff x="68044" y="697613"/>
            <a:chExt cx="1437677" cy="610310"/>
          </a:xfrm>
        </p:grpSpPr>
        <p:sp>
          <p:nvSpPr>
            <p:cNvPr id="10" name="Rounded Rectangle 9"/>
            <p:cNvSpPr/>
            <p:nvPr/>
          </p:nvSpPr>
          <p:spPr>
            <a:xfrm rot="19324265">
              <a:off x="69338" y="697613"/>
              <a:ext cx="1433555" cy="610310"/>
            </a:xfrm>
            <a:prstGeom prst="roundRect">
              <a:avLst/>
            </a:prstGeom>
            <a:gradFill>
              <a:gsLst>
                <a:gs pos="0">
                  <a:srgbClr val="00B0F0"/>
                </a:gs>
                <a:gs pos="100000">
                  <a:srgbClr val="0070C0"/>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40" name="Rounded Rectangle 39"/>
            <p:cNvSpPr/>
            <p:nvPr/>
          </p:nvSpPr>
          <p:spPr>
            <a:xfrm rot="19324265">
              <a:off x="95887" y="724258"/>
              <a:ext cx="1366010" cy="538483"/>
            </a:xfrm>
            <a:prstGeom prst="roundRect">
              <a:avLst/>
            </a:prstGeom>
            <a:gradFill>
              <a:gsLst>
                <a:gs pos="100000">
                  <a:srgbClr val="00B0F0"/>
                </a:gs>
                <a:gs pos="0">
                  <a:srgbClr val="0070C0"/>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20" name="TextBox 19"/>
            <p:cNvSpPr txBox="1"/>
            <p:nvPr/>
          </p:nvSpPr>
          <p:spPr>
            <a:xfrm rot="19324265">
              <a:off x="68044" y="741454"/>
              <a:ext cx="1285277" cy="338554"/>
            </a:xfrm>
            <a:prstGeom prst="rect">
              <a:avLst/>
            </a:prstGeom>
            <a:noFill/>
          </p:spPr>
          <p:txBody>
            <a:bodyPr vert="horz" wrap="square" lIns="0" tIns="0" rIns="0" bIns="0" rtlCol="0">
              <a:spAutoFit/>
            </a:bodyPr>
            <a:lstStyle/>
            <a:p>
              <a:pPr algn="ctr" defTabSz="914400"/>
              <a:r>
                <a:rPr lang="en-US" sz="2200" b="1" dirty="0" smtClean="0">
                  <a:solidFill>
                    <a:srgbClr val="003C71"/>
                  </a:solidFill>
                </a:rPr>
                <a:t>New for </a:t>
              </a:r>
            </a:p>
          </p:txBody>
        </p:sp>
        <p:sp>
          <p:nvSpPr>
            <p:cNvPr id="42" name="TextBox 41"/>
            <p:cNvSpPr txBox="1"/>
            <p:nvPr/>
          </p:nvSpPr>
          <p:spPr>
            <a:xfrm rot="19324265">
              <a:off x="220444" y="902522"/>
              <a:ext cx="1285277" cy="338554"/>
            </a:xfrm>
            <a:prstGeom prst="rect">
              <a:avLst/>
            </a:prstGeom>
            <a:noFill/>
          </p:spPr>
          <p:txBody>
            <a:bodyPr vert="horz" wrap="square" lIns="0" tIns="0" rIns="0" bIns="0" rtlCol="0">
              <a:spAutoFit/>
            </a:bodyPr>
            <a:lstStyle/>
            <a:p>
              <a:pPr algn="ctr" defTabSz="914400"/>
              <a:r>
                <a:rPr lang="en-US" sz="2200" b="1" dirty="0" smtClean="0">
                  <a:solidFill>
                    <a:srgbClr val="003C71"/>
                  </a:solidFill>
                </a:rPr>
                <a:t>2016 </a:t>
              </a:r>
            </a:p>
          </p:txBody>
        </p:sp>
      </p:grpSp>
      <p:sp>
        <p:nvSpPr>
          <p:cNvPr id="41" name="Rectangle 40"/>
          <p:cNvSpPr/>
          <p:nvPr/>
        </p:nvSpPr>
        <p:spPr>
          <a:xfrm>
            <a:off x="9101560" y="6170133"/>
            <a:ext cx="2896647" cy="230832"/>
          </a:xfrm>
          <a:prstGeom prst="rect">
            <a:avLst/>
          </a:prstGeom>
        </p:spPr>
        <p:txBody>
          <a:bodyPr wrap="square" rIns="0">
            <a:spAutoFit/>
          </a:bodyPr>
          <a:lstStyle/>
          <a:p>
            <a:pPr algn="r" defTabSz="914400"/>
            <a:r>
              <a:rPr lang="en-US" sz="900" dirty="0">
                <a:solidFill>
                  <a:srgbClr val="003C71"/>
                </a:solidFill>
                <a:ea typeface="Calibri" panose="020F0502020204030204" pitchFamily="34" charset="0"/>
                <a:cs typeface="Times New Roman" panose="02020603050405020304" pitchFamily="18" charset="0"/>
              </a:rPr>
              <a:t>2</a:t>
            </a:r>
            <a:r>
              <a:rPr lang="en-US" sz="900" dirty="0" smtClean="0">
                <a:solidFill>
                  <a:srgbClr val="003C71"/>
                </a:solidFill>
                <a:ea typeface="Calibri" panose="020F0502020204030204" pitchFamily="34" charset="0"/>
                <a:cs typeface="Times New Roman" panose="02020603050405020304" pitchFamily="18" charset="0"/>
              </a:rPr>
              <a:t>: White Paper Design Guide, not preconfigured SKU</a:t>
            </a:r>
            <a:endParaRPr lang="en-US" sz="900" dirty="0">
              <a:solidFill>
                <a:srgbClr val="003C71"/>
              </a:solidFill>
              <a:ea typeface="Calibri" panose="020F0502020204030204" pitchFamily="34" charset="0"/>
              <a:cs typeface="Times New Roman" panose="02020603050405020304" pitchFamily="18" charset="0"/>
            </a:endParaRPr>
          </a:p>
        </p:txBody>
      </p:sp>
      <p:sp>
        <p:nvSpPr>
          <p:cNvPr id="14" name="TextBox 13"/>
          <p:cNvSpPr txBox="1"/>
          <p:nvPr/>
        </p:nvSpPr>
        <p:spPr>
          <a:xfrm>
            <a:off x="11007737" y="5268508"/>
            <a:ext cx="155947" cy="169277"/>
          </a:xfrm>
          <a:prstGeom prst="rect">
            <a:avLst/>
          </a:prstGeom>
          <a:noFill/>
        </p:spPr>
        <p:txBody>
          <a:bodyPr vert="horz" wrap="square" lIns="0" tIns="0" rIns="0" bIns="0" rtlCol="0">
            <a:spAutoFit/>
          </a:bodyPr>
          <a:lstStyle/>
          <a:p>
            <a:pPr defTabSz="914400"/>
            <a:r>
              <a:rPr lang="en-US" sz="1100" dirty="0" smtClean="0">
                <a:solidFill>
                  <a:srgbClr val="003C71"/>
                </a:solidFill>
              </a:rPr>
              <a:t>2</a:t>
            </a:r>
          </a:p>
        </p:txBody>
      </p:sp>
    </p:spTree>
    <p:extLst>
      <p:ext uri="{BB962C8B-B14F-4D97-AF65-F5344CB8AC3E}">
        <p14:creationId xmlns:p14="http://schemas.microsoft.com/office/powerpoint/2010/main" val="2099939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5747" y="456162"/>
            <a:ext cx="3845070"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err="1" smtClean="0">
                <a:ln>
                  <a:noFill/>
                </a:ln>
                <a:solidFill>
                  <a:prstClr val="white"/>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Va</a:t>
            </a:r>
            <a:r>
              <a:rPr kumimoji="0" lang="en-US" sz="7200" b="0" i="0" u="none" strike="noStrike" kern="0" cap="none" spc="0" normalizeH="0" baseline="0" noProof="0" dirty="0" smtClean="0">
                <a:ln>
                  <a:noFill/>
                </a:ln>
                <a:solidFill>
                  <a:prstClr val="white"/>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 </a:t>
            </a:r>
            <a:r>
              <a:rPr kumimoji="0" lang="en-US" sz="7200" b="0" i="0" u="none" strike="noStrike" kern="0" cap="none" spc="0" normalizeH="0" baseline="0" noProof="0" dirty="0" err="1" smtClean="0">
                <a:ln>
                  <a:noFill/>
                </a:ln>
                <a:solidFill>
                  <a:prstClr val="white"/>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multumesc</a:t>
            </a:r>
            <a:r>
              <a:rPr kumimoji="0" lang="en-US" sz="7200" b="0" i="0" u="none" strike="noStrike" kern="0" cap="none" spc="0" normalizeH="0" baseline="0" noProof="0" dirty="0" smtClean="0">
                <a:ln>
                  <a:noFill/>
                </a:ln>
                <a:solidFill>
                  <a:prstClr val="white"/>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a:t>
            </a:r>
            <a:endParaRPr kumimoji="0" lang="en-US" sz="7200" b="0" i="0" u="none" strike="noStrike" kern="0" cap="none" spc="0" normalizeH="0" baseline="0" noProof="0" dirty="0" smtClean="0">
              <a:ln>
                <a:noFill/>
              </a:ln>
              <a:solidFill>
                <a:prstClr val="white"/>
              </a:solidFill>
              <a:effectLst/>
              <a:uLnTx/>
              <a:uFillTx/>
            </a:endParaRPr>
          </a:p>
        </p:txBody>
      </p:sp>
    </p:spTree>
    <p:extLst>
      <p:ext uri="{BB962C8B-B14F-4D97-AF65-F5344CB8AC3E}">
        <p14:creationId xmlns:p14="http://schemas.microsoft.com/office/powerpoint/2010/main" val="1457472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bject_Icons_Device_Laptop_Sync_DRK-B-B_RGB.png"/>
          <p:cNvPicPr>
            <a:picLocks noChangeAspect="1"/>
          </p:cNvPicPr>
          <p:nvPr/>
        </p:nvPicPr>
        <p:blipFill>
          <a:blip r:embed="rId3" cstate="print">
            <a:duotone>
              <a:schemeClr val="bg2">
                <a:shade val="45000"/>
                <a:satMod val="135000"/>
              </a:schemeClr>
              <a:prstClr val="white"/>
            </a:duotone>
            <a:alphaModFix amt="55000"/>
            <a:extLst>
              <a:ext uri="{28A0092B-C50C-407E-A947-70E740481C1C}">
                <a14:useLocalDpi xmlns:a14="http://schemas.microsoft.com/office/drawing/2010/main"/>
              </a:ext>
            </a:extLst>
          </a:blip>
          <a:stretch>
            <a:fillRect/>
          </a:stretch>
        </p:blipFill>
        <p:spPr>
          <a:xfrm>
            <a:off x="2761204" y="639176"/>
            <a:ext cx="6540432" cy="6039845"/>
          </a:xfrm>
          <a:prstGeom prst="rect">
            <a:avLst/>
          </a:prstGeom>
        </p:spPr>
      </p:pic>
      <p:sp>
        <p:nvSpPr>
          <p:cNvPr id="8" name="Title 7"/>
          <p:cNvSpPr>
            <a:spLocks noGrp="1"/>
          </p:cNvSpPr>
          <p:nvPr>
            <p:ph type="title" idx="4294967295"/>
          </p:nvPr>
        </p:nvSpPr>
        <p:spPr>
          <a:xfrm>
            <a:off x="2421782" y="283756"/>
            <a:ext cx="7219276" cy="758517"/>
          </a:xfrm>
        </p:spPr>
        <p:txBody>
          <a:bodyPr>
            <a:normAutofit/>
          </a:bodyPr>
          <a:lstStyle/>
          <a:p>
            <a:r>
              <a:rPr lang="en-US" sz="4800" dirty="0"/>
              <a:t>IT Challenges: What to </a:t>
            </a:r>
            <a:r>
              <a:rPr lang="en-US" sz="4800" dirty="0" smtClean="0"/>
              <a:t>Worry </a:t>
            </a:r>
            <a:r>
              <a:rPr lang="en-US" sz="4800" dirty="0"/>
              <a:t>A</a:t>
            </a:r>
            <a:r>
              <a:rPr lang="en-US" sz="4800" dirty="0" smtClean="0"/>
              <a:t>bout </a:t>
            </a:r>
            <a:r>
              <a:rPr lang="en-US" sz="4800" dirty="0"/>
              <a:t>N</a:t>
            </a:r>
            <a:r>
              <a:rPr lang="en-US" sz="4800" dirty="0" smtClean="0"/>
              <a:t>ext</a:t>
            </a:r>
            <a:r>
              <a:rPr lang="en-US" sz="4800" dirty="0" smtClean="0"/>
              <a:t>?</a:t>
            </a:r>
            <a:endParaRPr lang="en-US" dirty="0"/>
          </a:p>
        </p:txBody>
      </p:sp>
      <p:sp>
        <p:nvSpPr>
          <p:cNvPr id="9" name="Text Box 19"/>
          <p:cNvSpPr txBox="1">
            <a:spLocks noChangeArrowheads="1"/>
          </p:cNvSpPr>
          <p:nvPr/>
        </p:nvSpPr>
        <p:spPr bwMode="auto">
          <a:xfrm>
            <a:off x="1245737" y="1814306"/>
            <a:ext cx="1721216" cy="167965"/>
          </a:xfrm>
          <a:prstGeom prst="rect">
            <a:avLst/>
          </a:prstGeom>
          <a:noFill/>
          <a:ln w="9525" algn="ctr">
            <a:noFill/>
            <a:miter lim="800000"/>
            <a:headEnd/>
            <a:tailEnd/>
          </a:ln>
        </p:spPr>
        <p:txBody>
          <a:bodyPr lIns="91340" tIns="45672" rIns="91340" bIns="45672" anchor="ctr"/>
          <a:lstStyle/>
          <a:p>
            <a:pPr defTabSz="856468">
              <a:defRPr/>
            </a:pPr>
            <a:r>
              <a:rPr lang="en-US" sz="1867" dirty="0">
                <a:solidFill>
                  <a:srgbClr val="000000"/>
                </a:solidFill>
                <a:latin typeface="Intel Clear"/>
                <a:ea typeface="Intel Clear"/>
                <a:cs typeface="Intel Clear"/>
              </a:rPr>
              <a:t>Implement Private Cloud</a:t>
            </a:r>
          </a:p>
          <a:p>
            <a:pPr defTabSz="856468">
              <a:defRPr/>
            </a:pPr>
            <a:endParaRPr lang="en-US" sz="1867" dirty="0">
              <a:solidFill>
                <a:srgbClr val="000000"/>
              </a:solidFill>
              <a:latin typeface="Intel Clear"/>
              <a:ea typeface="Intel Clear"/>
              <a:cs typeface="Intel Clear"/>
            </a:endParaRPr>
          </a:p>
        </p:txBody>
      </p:sp>
      <p:sp>
        <p:nvSpPr>
          <p:cNvPr id="13" name="Text Box 18"/>
          <p:cNvSpPr txBox="1">
            <a:spLocks noChangeArrowheads="1"/>
          </p:cNvSpPr>
          <p:nvPr/>
        </p:nvSpPr>
        <p:spPr bwMode="auto">
          <a:xfrm>
            <a:off x="8621300" y="1978828"/>
            <a:ext cx="1679595" cy="69744"/>
          </a:xfrm>
          <a:prstGeom prst="rect">
            <a:avLst/>
          </a:prstGeom>
          <a:noFill/>
          <a:ln w="9525" algn="ctr">
            <a:noFill/>
            <a:miter lim="800000"/>
            <a:headEnd/>
            <a:tailEnd/>
          </a:ln>
        </p:spPr>
        <p:txBody>
          <a:bodyPr lIns="91340" tIns="45672" rIns="91340" bIns="45672" anchor="ctr"/>
          <a:lstStyle/>
          <a:p>
            <a:pPr algn="r" defTabSz="856468">
              <a:defRPr/>
            </a:pPr>
            <a:r>
              <a:rPr lang="en-US" sz="1867" dirty="0">
                <a:solidFill>
                  <a:srgbClr val="000000"/>
                </a:solidFill>
                <a:latin typeface="Intel Clear"/>
                <a:ea typeface="Intel Clear"/>
                <a:cs typeface="Intel Clear"/>
              </a:rPr>
              <a:t>Data Analytics</a:t>
            </a:r>
          </a:p>
          <a:p>
            <a:pPr algn="r" defTabSz="856468">
              <a:defRPr/>
            </a:pPr>
            <a:endParaRPr lang="en-US" sz="1867" dirty="0">
              <a:solidFill>
                <a:srgbClr val="000000"/>
              </a:solidFill>
              <a:latin typeface="Intel Clear"/>
              <a:ea typeface="Intel Clear"/>
              <a:cs typeface="Intel Clear"/>
            </a:endParaRPr>
          </a:p>
        </p:txBody>
      </p:sp>
      <p:sp>
        <p:nvSpPr>
          <p:cNvPr id="15" name="Text Box 19"/>
          <p:cNvSpPr txBox="1">
            <a:spLocks noChangeArrowheads="1"/>
          </p:cNvSpPr>
          <p:nvPr/>
        </p:nvSpPr>
        <p:spPr bwMode="auto">
          <a:xfrm>
            <a:off x="741551" y="3371374"/>
            <a:ext cx="1840765" cy="266740"/>
          </a:xfrm>
          <a:prstGeom prst="rect">
            <a:avLst/>
          </a:prstGeom>
          <a:noFill/>
          <a:ln w="9525" algn="ctr">
            <a:noFill/>
            <a:miter lim="800000"/>
            <a:headEnd/>
            <a:tailEnd/>
          </a:ln>
        </p:spPr>
        <p:txBody>
          <a:bodyPr lIns="91340" tIns="45672" rIns="91340" bIns="45672" anchor="ctr"/>
          <a:lstStyle/>
          <a:p>
            <a:pPr defTabSz="856468">
              <a:defRPr/>
            </a:pPr>
            <a:r>
              <a:rPr lang="en-US" sz="1867" dirty="0">
                <a:solidFill>
                  <a:srgbClr val="000000"/>
                </a:solidFill>
                <a:latin typeface="Intel Clear"/>
                <a:ea typeface="Intel Clear"/>
                <a:cs typeface="Intel Clear"/>
              </a:rPr>
              <a:t>Performance Improvement</a:t>
            </a:r>
          </a:p>
        </p:txBody>
      </p:sp>
      <p:sp>
        <p:nvSpPr>
          <p:cNvPr id="16" name="Text Box 19"/>
          <p:cNvSpPr txBox="1">
            <a:spLocks noChangeArrowheads="1"/>
          </p:cNvSpPr>
          <p:nvPr/>
        </p:nvSpPr>
        <p:spPr bwMode="auto">
          <a:xfrm>
            <a:off x="1796647" y="5674532"/>
            <a:ext cx="2114689" cy="164904"/>
          </a:xfrm>
          <a:prstGeom prst="rect">
            <a:avLst/>
          </a:prstGeom>
          <a:noFill/>
          <a:ln w="9525" algn="ctr">
            <a:noFill/>
            <a:miter lim="800000"/>
            <a:headEnd/>
            <a:tailEnd/>
          </a:ln>
        </p:spPr>
        <p:txBody>
          <a:bodyPr lIns="91340" tIns="45672" rIns="91340" bIns="45672" anchor="ctr"/>
          <a:lstStyle/>
          <a:p>
            <a:pPr defTabSz="856468">
              <a:defRPr/>
            </a:pPr>
            <a:r>
              <a:rPr lang="en-US" sz="1867" dirty="0">
                <a:solidFill>
                  <a:srgbClr val="000000"/>
                </a:solidFill>
                <a:latin typeface="Intel Clear"/>
                <a:ea typeface="Intel Clear"/>
                <a:cs typeface="Intel Clear"/>
              </a:rPr>
              <a:t>Improved Utilization</a:t>
            </a:r>
          </a:p>
        </p:txBody>
      </p:sp>
      <p:sp>
        <p:nvSpPr>
          <p:cNvPr id="18" name="Text Box 19"/>
          <p:cNvSpPr txBox="1">
            <a:spLocks noChangeArrowheads="1"/>
          </p:cNvSpPr>
          <p:nvPr/>
        </p:nvSpPr>
        <p:spPr bwMode="auto">
          <a:xfrm>
            <a:off x="8791919" y="3350058"/>
            <a:ext cx="1567408" cy="221231"/>
          </a:xfrm>
          <a:prstGeom prst="rect">
            <a:avLst/>
          </a:prstGeom>
          <a:noFill/>
          <a:ln w="9525" algn="ctr">
            <a:noFill/>
            <a:miter lim="800000"/>
            <a:headEnd/>
            <a:tailEnd/>
          </a:ln>
        </p:spPr>
        <p:txBody>
          <a:bodyPr lIns="91340" tIns="45672" rIns="91340" bIns="45672" anchor="ctr"/>
          <a:lstStyle/>
          <a:p>
            <a:pPr algn="r" defTabSz="856468">
              <a:defRPr/>
            </a:pPr>
            <a:r>
              <a:rPr lang="en-US" sz="1867" dirty="0">
                <a:solidFill>
                  <a:srgbClr val="000000"/>
                </a:solidFill>
                <a:latin typeface="Intel Clear"/>
                <a:ea typeface="Intel Clear"/>
                <a:cs typeface="Intel Clear"/>
              </a:rPr>
              <a:t>Energy Efficiency</a:t>
            </a:r>
          </a:p>
        </p:txBody>
      </p:sp>
      <p:sp>
        <p:nvSpPr>
          <p:cNvPr id="22" name="Text Box 18"/>
          <p:cNvSpPr txBox="1">
            <a:spLocks noChangeArrowheads="1"/>
          </p:cNvSpPr>
          <p:nvPr/>
        </p:nvSpPr>
        <p:spPr bwMode="auto">
          <a:xfrm>
            <a:off x="8105060" y="5555243"/>
            <a:ext cx="1863313" cy="238579"/>
          </a:xfrm>
          <a:prstGeom prst="rect">
            <a:avLst/>
          </a:prstGeom>
          <a:noFill/>
          <a:ln w="9525" algn="ctr">
            <a:noFill/>
            <a:miter lim="800000"/>
            <a:headEnd/>
            <a:tailEnd/>
          </a:ln>
        </p:spPr>
        <p:txBody>
          <a:bodyPr lIns="91340" tIns="45672" rIns="91340" bIns="45672" anchor="ctr"/>
          <a:lstStyle/>
          <a:p>
            <a:pPr algn="r" defTabSz="856468">
              <a:defRPr/>
            </a:pPr>
            <a:r>
              <a:rPr lang="en-US" sz="1867" dirty="0">
                <a:solidFill>
                  <a:srgbClr val="000000"/>
                </a:solidFill>
                <a:latin typeface="Intel Clear"/>
                <a:ea typeface="Intel Clear"/>
                <a:cs typeface="Intel Clear"/>
              </a:rPr>
              <a:t>Operating Expenses</a:t>
            </a:r>
          </a:p>
        </p:txBody>
      </p:sp>
      <p:pic>
        <p:nvPicPr>
          <p:cNvPr id="24" name="Picture 23" descr="Subject_Icons_Device_Cloud_Server_B-W_RG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04939" y="1316251"/>
            <a:ext cx="1401507" cy="1167923"/>
          </a:xfrm>
          <a:prstGeom prst="rect">
            <a:avLst/>
          </a:prstGeom>
        </p:spPr>
      </p:pic>
      <p:pic>
        <p:nvPicPr>
          <p:cNvPr id="26" name="Picture 25" descr="Subject_Icons_Manageability_Innovative_B-W_RGB.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35497" y="3104633"/>
            <a:ext cx="1179696" cy="1179696"/>
          </a:xfrm>
          <a:prstGeom prst="rect">
            <a:avLst/>
          </a:prstGeom>
        </p:spPr>
      </p:pic>
      <p:pic>
        <p:nvPicPr>
          <p:cNvPr id="27" name="Picture 26" descr="Subject_Icons_Data_Bar_Chart_B-W_RGB.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10222" y="4952107"/>
            <a:ext cx="1358829" cy="1358829"/>
          </a:xfrm>
          <a:prstGeom prst="rect">
            <a:avLst/>
          </a:prstGeom>
        </p:spPr>
      </p:pic>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529805" y="2567361"/>
            <a:ext cx="2977544" cy="2121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descr="Subject_Icons_Device_Servers_B-W_RGB.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07106" y="1298471"/>
            <a:ext cx="1228391" cy="1228391"/>
          </a:xfrm>
          <a:prstGeom prst="rect">
            <a:avLst/>
          </a:prstGeom>
        </p:spPr>
      </p:pic>
      <p:pic>
        <p:nvPicPr>
          <p:cNvPr id="12" name="Picture 11" descr="Screen Shot 2014-06-11 at 1.26.50 PM.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07810" y="5204970"/>
            <a:ext cx="808932" cy="853105"/>
          </a:xfrm>
          <a:prstGeom prst="ellipse">
            <a:avLst/>
          </a:prstGeom>
        </p:spPr>
      </p:pic>
      <p:pic>
        <p:nvPicPr>
          <p:cNvPr id="4" name="Picture 3" descr="Screen Shot 2014-09-25 at 4.13.54 PM.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394930" y="3175431"/>
            <a:ext cx="1201679" cy="655301"/>
          </a:xfrm>
          <a:prstGeom prst="rect">
            <a:avLst/>
          </a:prstGeom>
        </p:spPr>
      </p:pic>
    </p:spTree>
    <p:extLst>
      <p:ext uri="{BB962C8B-B14F-4D97-AF65-F5344CB8AC3E}">
        <p14:creationId xmlns:p14="http://schemas.microsoft.com/office/powerpoint/2010/main" val="2325985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183045" y="742463"/>
            <a:ext cx="5369875" cy="5427911"/>
            <a:chOff x="2351014" y="285446"/>
            <a:chExt cx="4196724" cy="4600575"/>
          </a:xfrm>
        </p:grpSpPr>
        <p:sp>
          <p:nvSpPr>
            <p:cNvPr id="2" name="Oval 1"/>
            <p:cNvSpPr/>
            <p:nvPr/>
          </p:nvSpPr>
          <p:spPr>
            <a:xfrm>
              <a:off x="2442916" y="285446"/>
              <a:ext cx="4104822" cy="4600575"/>
            </a:xfrm>
            <a:prstGeom prst="ellipse">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GB" sz="2400" dirty="0">
                <a:solidFill>
                  <a:prstClr val="white"/>
                </a:solidFill>
              </a:endParaRPr>
            </a:p>
          </p:txBody>
        </p:sp>
        <p:sp>
          <p:nvSpPr>
            <p:cNvPr id="75" name="TextBox 74"/>
            <p:cNvSpPr txBox="1"/>
            <p:nvPr/>
          </p:nvSpPr>
          <p:spPr>
            <a:xfrm>
              <a:off x="3431753" y="383722"/>
              <a:ext cx="2127149" cy="215492"/>
            </a:xfrm>
            <a:prstGeom prst="rect">
              <a:avLst/>
            </a:prstGeom>
            <a:noFill/>
          </p:spPr>
          <p:txBody>
            <a:bodyPr vert="horz" wrap="square" lIns="0" tIns="0" rIns="0" bIns="0" rtlCol="0">
              <a:spAutoFit/>
            </a:bodyPr>
            <a:lstStyle/>
            <a:p>
              <a:pPr algn="ctr" defTabSz="609219"/>
              <a:r>
                <a:rPr lang="en-GB" sz="1867" b="1" dirty="0">
                  <a:solidFill>
                    <a:srgbClr val="003C71"/>
                  </a:solidFill>
                </a:rPr>
                <a:t>Workloads</a:t>
              </a:r>
            </a:p>
          </p:txBody>
        </p:sp>
        <p:grpSp>
          <p:nvGrpSpPr>
            <p:cNvPr id="131089" name="Group 131088"/>
            <p:cNvGrpSpPr/>
            <p:nvPr/>
          </p:nvGrpSpPr>
          <p:grpSpPr>
            <a:xfrm>
              <a:off x="2679450" y="1526347"/>
              <a:ext cx="1557196" cy="553998"/>
              <a:chOff x="2676863" y="1433736"/>
              <a:chExt cx="1557196" cy="553998"/>
            </a:xfrm>
          </p:grpSpPr>
          <p:grpSp>
            <p:nvGrpSpPr>
              <p:cNvPr id="153" name="Group 8"/>
              <p:cNvGrpSpPr>
                <a:grpSpLocks noChangeAspect="1"/>
              </p:cNvGrpSpPr>
              <p:nvPr/>
            </p:nvGrpSpPr>
            <p:grpSpPr bwMode="auto">
              <a:xfrm>
                <a:off x="2676863" y="1486708"/>
                <a:ext cx="502458" cy="451976"/>
                <a:chOff x="2775" y="-506"/>
                <a:chExt cx="2558" cy="2301"/>
              </a:xfrm>
              <a:solidFill>
                <a:schemeClr val="accent2"/>
              </a:solidFill>
            </p:grpSpPr>
            <p:sp>
              <p:nvSpPr>
                <p:cNvPr id="154" name="Freeform 9"/>
                <p:cNvSpPr>
                  <a:spLocks/>
                </p:cNvSpPr>
                <p:nvPr/>
              </p:nvSpPr>
              <p:spPr bwMode="auto">
                <a:xfrm>
                  <a:off x="4701" y="1219"/>
                  <a:ext cx="495" cy="78"/>
                </a:xfrm>
                <a:custGeom>
                  <a:avLst/>
                  <a:gdLst>
                    <a:gd name="T0" fmla="*/ 209 w 209"/>
                    <a:gd name="T1" fmla="*/ 17 h 33"/>
                    <a:gd name="T2" fmla="*/ 179 w 209"/>
                    <a:gd name="T3" fmla="*/ 0 h 33"/>
                    <a:gd name="T4" fmla="*/ 31 w 209"/>
                    <a:gd name="T5" fmla="*/ 0 h 33"/>
                    <a:gd name="T6" fmla="*/ 0 w 209"/>
                    <a:gd name="T7" fmla="*/ 17 h 33"/>
                    <a:gd name="T8" fmla="*/ 31 w 209"/>
                    <a:gd name="T9" fmla="*/ 33 h 33"/>
                    <a:gd name="T10" fmla="*/ 179 w 209"/>
                    <a:gd name="T11" fmla="*/ 33 h 33"/>
                    <a:gd name="T12" fmla="*/ 209 w 209"/>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209" h="33">
                      <a:moveTo>
                        <a:pt x="209" y="17"/>
                      </a:moveTo>
                      <a:cubicBezTo>
                        <a:pt x="209" y="8"/>
                        <a:pt x="195" y="0"/>
                        <a:pt x="179" y="0"/>
                      </a:cubicBezTo>
                      <a:cubicBezTo>
                        <a:pt x="31" y="0"/>
                        <a:pt x="31" y="0"/>
                        <a:pt x="31" y="0"/>
                      </a:cubicBezTo>
                      <a:cubicBezTo>
                        <a:pt x="14" y="0"/>
                        <a:pt x="0" y="8"/>
                        <a:pt x="0" y="17"/>
                      </a:cubicBezTo>
                      <a:cubicBezTo>
                        <a:pt x="0" y="26"/>
                        <a:pt x="14" y="33"/>
                        <a:pt x="31" y="33"/>
                      </a:cubicBezTo>
                      <a:cubicBezTo>
                        <a:pt x="179" y="33"/>
                        <a:pt x="179" y="33"/>
                        <a:pt x="179" y="33"/>
                      </a:cubicBezTo>
                      <a:cubicBezTo>
                        <a:pt x="195" y="33"/>
                        <a:pt x="209" y="26"/>
                        <a:pt x="20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55" name="Freeform 10"/>
                <p:cNvSpPr>
                  <a:spLocks/>
                </p:cNvSpPr>
                <p:nvPr/>
              </p:nvSpPr>
              <p:spPr bwMode="auto">
                <a:xfrm>
                  <a:off x="4701" y="1352"/>
                  <a:ext cx="495" cy="76"/>
                </a:xfrm>
                <a:custGeom>
                  <a:avLst/>
                  <a:gdLst>
                    <a:gd name="T0" fmla="*/ 209 w 209"/>
                    <a:gd name="T1" fmla="*/ 16 h 32"/>
                    <a:gd name="T2" fmla="*/ 179 w 209"/>
                    <a:gd name="T3" fmla="*/ 0 h 32"/>
                    <a:gd name="T4" fmla="*/ 31 w 209"/>
                    <a:gd name="T5" fmla="*/ 0 h 32"/>
                    <a:gd name="T6" fmla="*/ 0 w 209"/>
                    <a:gd name="T7" fmla="*/ 16 h 32"/>
                    <a:gd name="T8" fmla="*/ 31 w 209"/>
                    <a:gd name="T9" fmla="*/ 32 h 32"/>
                    <a:gd name="T10" fmla="*/ 179 w 209"/>
                    <a:gd name="T11" fmla="*/ 32 h 32"/>
                    <a:gd name="T12" fmla="*/ 209 w 209"/>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209" h="32">
                      <a:moveTo>
                        <a:pt x="209" y="16"/>
                      </a:moveTo>
                      <a:cubicBezTo>
                        <a:pt x="209" y="7"/>
                        <a:pt x="195" y="0"/>
                        <a:pt x="179" y="0"/>
                      </a:cubicBezTo>
                      <a:cubicBezTo>
                        <a:pt x="31" y="0"/>
                        <a:pt x="31" y="0"/>
                        <a:pt x="31" y="0"/>
                      </a:cubicBezTo>
                      <a:cubicBezTo>
                        <a:pt x="14" y="0"/>
                        <a:pt x="0" y="7"/>
                        <a:pt x="0" y="16"/>
                      </a:cubicBezTo>
                      <a:cubicBezTo>
                        <a:pt x="0" y="25"/>
                        <a:pt x="14" y="32"/>
                        <a:pt x="31" y="32"/>
                      </a:cubicBezTo>
                      <a:cubicBezTo>
                        <a:pt x="179" y="32"/>
                        <a:pt x="179" y="32"/>
                        <a:pt x="179" y="32"/>
                      </a:cubicBezTo>
                      <a:cubicBezTo>
                        <a:pt x="195" y="32"/>
                        <a:pt x="209" y="25"/>
                        <a:pt x="20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56" name="Freeform 11"/>
                <p:cNvSpPr>
                  <a:spLocks/>
                </p:cNvSpPr>
                <p:nvPr/>
              </p:nvSpPr>
              <p:spPr bwMode="auto">
                <a:xfrm>
                  <a:off x="4701" y="-328"/>
                  <a:ext cx="495" cy="76"/>
                </a:xfrm>
                <a:custGeom>
                  <a:avLst/>
                  <a:gdLst>
                    <a:gd name="T0" fmla="*/ 209 w 209"/>
                    <a:gd name="T1" fmla="*/ 16 h 32"/>
                    <a:gd name="T2" fmla="*/ 179 w 209"/>
                    <a:gd name="T3" fmla="*/ 0 h 32"/>
                    <a:gd name="T4" fmla="*/ 31 w 209"/>
                    <a:gd name="T5" fmla="*/ 0 h 32"/>
                    <a:gd name="T6" fmla="*/ 0 w 209"/>
                    <a:gd name="T7" fmla="*/ 16 h 32"/>
                    <a:gd name="T8" fmla="*/ 31 w 209"/>
                    <a:gd name="T9" fmla="*/ 32 h 32"/>
                    <a:gd name="T10" fmla="*/ 179 w 209"/>
                    <a:gd name="T11" fmla="*/ 32 h 32"/>
                    <a:gd name="T12" fmla="*/ 209 w 209"/>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209" h="32">
                      <a:moveTo>
                        <a:pt x="209" y="16"/>
                      </a:moveTo>
                      <a:cubicBezTo>
                        <a:pt x="209" y="7"/>
                        <a:pt x="195" y="0"/>
                        <a:pt x="179" y="0"/>
                      </a:cubicBezTo>
                      <a:cubicBezTo>
                        <a:pt x="31" y="0"/>
                        <a:pt x="31" y="0"/>
                        <a:pt x="31" y="0"/>
                      </a:cubicBezTo>
                      <a:cubicBezTo>
                        <a:pt x="14" y="0"/>
                        <a:pt x="0" y="7"/>
                        <a:pt x="0" y="16"/>
                      </a:cubicBezTo>
                      <a:cubicBezTo>
                        <a:pt x="0" y="25"/>
                        <a:pt x="14" y="32"/>
                        <a:pt x="31" y="32"/>
                      </a:cubicBezTo>
                      <a:cubicBezTo>
                        <a:pt x="179" y="32"/>
                        <a:pt x="179" y="32"/>
                        <a:pt x="179" y="32"/>
                      </a:cubicBezTo>
                      <a:cubicBezTo>
                        <a:pt x="195" y="32"/>
                        <a:pt x="209" y="25"/>
                        <a:pt x="20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57" name="Freeform 12"/>
                <p:cNvSpPr>
                  <a:spLocks/>
                </p:cNvSpPr>
                <p:nvPr/>
              </p:nvSpPr>
              <p:spPr bwMode="auto">
                <a:xfrm>
                  <a:off x="4701" y="-198"/>
                  <a:ext cx="495" cy="78"/>
                </a:xfrm>
                <a:custGeom>
                  <a:avLst/>
                  <a:gdLst>
                    <a:gd name="T0" fmla="*/ 209 w 209"/>
                    <a:gd name="T1" fmla="*/ 16 h 33"/>
                    <a:gd name="T2" fmla="*/ 179 w 209"/>
                    <a:gd name="T3" fmla="*/ 0 h 33"/>
                    <a:gd name="T4" fmla="*/ 31 w 209"/>
                    <a:gd name="T5" fmla="*/ 0 h 33"/>
                    <a:gd name="T6" fmla="*/ 0 w 209"/>
                    <a:gd name="T7" fmla="*/ 16 h 33"/>
                    <a:gd name="T8" fmla="*/ 31 w 209"/>
                    <a:gd name="T9" fmla="*/ 33 h 33"/>
                    <a:gd name="T10" fmla="*/ 179 w 209"/>
                    <a:gd name="T11" fmla="*/ 33 h 33"/>
                    <a:gd name="T12" fmla="*/ 209 w 209"/>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209" h="33">
                      <a:moveTo>
                        <a:pt x="209" y="16"/>
                      </a:moveTo>
                      <a:cubicBezTo>
                        <a:pt x="209" y="8"/>
                        <a:pt x="195" y="0"/>
                        <a:pt x="179" y="0"/>
                      </a:cubicBezTo>
                      <a:cubicBezTo>
                        <a:pt x="31" y="0"/>
                        <a:pt x="31" y="0"/>
                        <a:pt x="31" y="0"/>
                      </a:cubicBezTo>
                      <a:cubicBezTo>
                        <a:pt x="14" y="0"/>
                        <a:pt x="0" y="8"/>
                        <a:pt x="0" y="16"/>
                      </a:cubicBezTo>
                      <a:cubicBezTo>
                        <a:pt x="0" y="25"/>
                        <a:pt x="14" y="33"/>
                        <a:pt x="31" y="33"/>
                      </a:cubicBezTo>
                      <a:cubicBezTo>
                        <a:pt x="179" y="33"/>
                        <a:pt x="179" y="33"/>
                        <a:pt x="179" y="33"/>
                      </a:cubicBezTo>
                      <a:cubicBezTo>
                        <a:pt x="195" y="33"/>
                        <a:pt x="209" y="25"/>
                        <a:pt x="20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58" name="Oval 13"/>
                <p:cNvSpPr>
                  <a:spLocks noChangeArrowheads="1"/>
                </p:cNvSpPr>
                <p:nvPr/>
              </p:nvSpPr>
              <p:spPr bwMode="auto">
                <a:xfrm>
                  <a:off x="4900" y="395"/>
                  <a:ext cx="92"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59" name="Oval 14"/>
                <p:cNvSpPr>
                  <a:spLocks noChangeArrowheads="1"/>
                </p:cNvSpPr>
                <p:nvPr/>
              </p:nvSpPr>
              <p:spPr bwMode="auto">
                <a:xfrm>
                  <a:off x="4900" y="610"/>
                  <a:ext cx="92"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60" name="Freeform 15"/>
                <p:cNvSpPr>
                  <a:spLocks/>
                </p:cNvSpPr>
                <p:nvPr/>
              </p:nvSpPr>
              <p:spPr bwMode="auto">
                <a:xfrm>
                  <a:off x="4701" y="1482"/>
                  <a:ext cx="495" cy="76"/>
                </a:xfrm>
                <a:custGeom>
                  <a:avLst/>
                  <a:gdLst>
                    <a:gd name="T0" fmla="*/ 209 w 209"/>
                    <a:gd name="T1" fmla="*/ 16 h 32"/>
                    <a:gd name="T2" fmla="*/ 179 w 209"/>
                    <a:gd name="T3" fmla="*/ 0 h 32"/>
                    <a:gd name="T4" fmla="*/ 31 w 209"/>
                    <a:gd name="T5" fmla="*/ 0 h 32"/>
                    <a:gd name="T6" fmla="*/ 0 w 209"/>
                    <a:gd name="T7" fmla="*/ 16 h 32"/>
                    <a:gd name="T8" fmla="*/ 31 w 209"/>
                    <a:gd name="T9" fmla="*/ 32 h 32"/>
                    <a:gd name="T10" fmla="*/ 179 w 209"/>
                    <a:gd name="T11" fmla="*/ 32 h 32"/>
                    <a:gd name="T12" fmla="*/ 209 w 209"/>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209" h="32">
                      <a:moveTo>
                        <a:pt x="209" y="16"/>
                      </a:moveTo>
                      <a:cubicBezTo>
                        <a:pt x="209" y="7"/>
                        <a:pt x="195" y="0"/>
                        <a:pt x="179" y="0"/>
                      </a:cubicBezTo>
                      <a:cubicBezTo>
                        <a:pt x="31" y="0"/>
                        <a:pt x="31" y="0"/>
                        <a:pt x="31" y="0"/>
                      </a:cubicBezTo>
                      <a:cubicBezTo>
                        <a:pt x="14" y="0"/>
                        <a:pt x="0" y="7"/>
                        <a:pt x="0" y="16"/>
                      </a:cubicBezTo>
                      <a:cubicBezTo>
                        <a:pt x="0" y="25"/>
                        <a:pt x="14" y="32"/>
                        <a:pt x="31" y="32"/>
                      </a:cubicBezTo>
                      <a:cubicBezTo>
                        <a:pt x="179" y="32"/>
                        <a:pt x="179" y="32"/>
                        <a:pt x="179" y="32"/>
                      </a:cubicBezTo>
                      <a:cubicBezTo>
                        <a:pt x="195" y="32"/>
                        <a:pt x="209" y="25"/>
                        <a:pt x="20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61" name="Freeform 16"/>
                <p:cNvSpPr>
                  <a:spLocks/>
                </p:cNvSpPr>
                <p:nvPr/>
              </p:nvSpPr>
              <p:spPr bwMode="auto">
                <a:xfrm>
                  <a:off x="3815" y="1219"/>
                  <a:ext cx="495" cy="78"/>
                </a:xfrm>
                <a:custGeom>
                  <a:avLst/>
                  <a:gdLst>
                    <a:gd name="T0" fmla="*/ 209 w 209"/>
                    <a:gd name="T1" fmla="*/ 17 h 33"/>
                    <a:gd name="T2" fmla="*/ 179 w 209"/>
                    <a:gd name="T3" fmla="*/ 0 h 33"/>
                    <a:gd name="T4" fmla="*/ 31 w 209"/>
                    <a:gd name="T5" fmla="*/ 0 h 33"/>
                    <a:gd name="T6" fmla="*/ 0 w 209"/>
                    <a:gd name="T7" fmla="*/ 17 h 33"/>
                    <a:gd name="T8" fmla="*/ 31 w 209"/>
                    <a:gd name="T9" fmla="*/ 33 h 33"/>
                    <a:gd name="T10" fmla="*/ 179 w 209"/>
                    <a:gd name="T11" fmla="*/ 33 h 33"/>
                    <a:gd name="T12" fmla="*/ 209 w 209"/>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209" h="33">
                      <a:moveTo>
                        <a:pt x="209" y="17"/>
                      </a:moveTo>
                      <a:cubicBezTo>
                        <a:pt x="209" y="8"/>
                        <a:pt x="195" y="0"/>
                        <a:pt x="179" y="0"/>
                      </a:cubicBezTo>
                      <a:cubicBezTo>
                        <a:pt x="31" y="0"/>
                        <a:pt x="31" y="0"/>
                        <a:pt x="31" y="0"/>
                      </a:cubicBezTo>
                      <a:cubicBezTo>
                        <a:pt x="14" y="0"/>
                        <a:pt x="0" y="8"/>
                        <a:pt x="0" y="17"/>
                      </a:cubicBezTo>
                      <a:cubicBezTo>
                        <a:pt x="0" y="26"/>
                        <a:pt x="14" y="33"/>
                        <a:pt x="31" y="33"/>
                      </a:cubicBezTo>
                      <a:cubicBezTo>
                        <a:pt x="179" y="33"/>
                        <a:pt x="179" y="33"/>
                        <a:pt x="179" y="33"/>
                      </a:cubicBezTo>
                      <a:cubicBezTo>
                        <a:pt x="195" y="33"/>
                        <a:pt x="209" y="26"/>
                        <a:pt x="20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62" name="Freeform 17"/>
                <p:cNvSpPr>
                  <a:spLocks/>
                </p:cNvSpPr>
                <p:nvPr/>
              </p:nvSpPr>
              <p:spPr bwMode="auto">
                <a:xfrm>
                  <a:off x="3815" y="1352"/>
                  <a:ext cx="495" cy="76"/>
                </a:xfrm>
                <a:custGeom>
                  <a:avLst/>
                  <a:gdLst>
                    <a:gd name="T0" fmla="*/ 209 w 209"/>
                    <a:gd name="T1" fmla="*/ 16 h 32"/>
                    <a:gd name="T2" fmla="*/ 179 w 209"/>
                    <a:gd name="T3" fmla="*/ 0 h 32"/>
                    <a:gd name="T4" fmla="*/ 31 w 209"/>
                    <a:gd name="T5" fmla="*/ 0 h 32"/>
                    <a:gd name="T6" fmla="*/ 0 w 209"/>
                    <a:gd name="T7" fmla="*/ 16 h 32"/>
                    <a:gd name="T8" fmla="*/ 31 w 209"/>
                    <a:gd name="T9" fmla="*/ 32 h 32"/>
                    <a:gd name="T10" fmla="*/ 179 w 209"/>
                    <a:gd name="T11" fmla="*/ 32 h 32"/>
                    <a:gd name="T12" fmla="*/ 209 w 209"/>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209" h="32">
                      <a:moveTo>
                        <a:pt x="209" y="16"/>
                      </a:moveTo>
                      <a:cubicBezTo>
                        <a:pt x="209" y="7"/>
                        <a:pt x="195" y="0"/>
                        <a:pt x="179" y="0"/>
                      </a:cubicBezTo>
                      <a:cubicBezTo>
                        <a:pt x="31" y="0"/>
                        <a:pt x="31" y="0"/>
                        <a:pt x="31" y="0"/>
                      </a:cubicBezTo>
                      <a:cubicBezTo>
                        <a:pt x="14" y="0"/>
                        <a:pt x="0" y="7"/>
                        <a:pt x="0" y="16"/>
                      </a:cubicBezTo>
                      <a:cubicBezTo>
                        <a:pt x="0" y="25"/>
                        <a:pt x="14" y="32"/>
                        <a:pt x="31" y="32"/>
                      </a:cubicBezTo>
                      <a:cubicBezTo>
                        <a:pt x="179" y="32"/>
                        <a:pt x="179" y="32"/>
                        <a:pt x="179" y="32"/>
                      </a:cubicBezTo>
                      <a:cubicBezTo>
                        <a:pt x="195" y="32"/>
                        <a:pt x="209" y="25"/>
                        <a:pt x="20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63" name="Freeform 18"/>
                <p:cNvSpPr>
                  <a:spLocks/>
                </p:cNvSpPr>
                <p:nvPr/>
              </p:nvSpPr>
              <p:spPr bwMode="auto">
                <a:xfrm>
                  <a:off x="3815" y="-328"/>
                  <a:ext cx="495" cy="76"/>
                </a:xfrm>
                <a:custGeom>
                  <a:avLst/>
                  <a:gdLst>
                    <a:gd name="T0" fmla="*/ 209 w 209"/>
                    <a:gd name="T1" fmla="*/ 16 h 32"/>
                    <a:gd name="T2" fmla="*/ 179 w 209"/>
                    <a:gd name="T3" fmla="*/ 0 h 32"/>
                    <a:gd name="T4" fmla="*/ 31 w 209"/>
                    <a:gd name="T5" fmla="*/ 0 h 32"/>
                    <a:gd name="T6" fmla="*/ 0 w 209"/>
                    <a:gd name="T7" fmla="*/ 16 h 32"/>
                    <a:gd name="T8" fmla="*/ 31 w 209"/>
                    <a:gd name="T9" fmla="*/ 32 h 32"/>
                    <a:gd name="T10" fmla="*/ 179 w 209"/>
                    <a:gd name="T11" fmla="*/ 32 h 32"/>
                    <a:gd name="T12" fmla="*/ 209 w 209"/>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209" h="32">
                      <a:moveTo>
                        <a:pt x="209" y="16"/>
                      </a:moveTo>
                      <a:cubicBezTo>
                        <a:pt x="209" y="7"/>
                        <a:pt x="195" y="0"/>
                        <a:pt x="179" y="0"/>
                      </a:cubicBezTo>
                      <a:cubicBezTo>
                        <a:pt x="31" y="0"/>
                        <a:pt x="31" y="0"/>
                        <a:pt x="31" y="0"/>
                      </a:cubicBezTo>
                      <a:cubicBezTo>
                        <a:pt x="14" y="0"/>
                        <a:pt x="0" y="7"/>
                        <a:pt x="0" y="16"/>
                      </a:cubicBezTo>
                      <a:cubicBezTo>
                        <a:pt x="0" y="25"/>
                        <a:pt x="14" y="32"/>
                        <a:pt x="31" y="32"/>
                      </a:cubicBezTo>
                      <a:cubicBezTo>
                        <a:pt x="179" y="32"/>
                        <a:pt x="179" y="32"/>
                        <a:pt x="179" y="32"/>
                      </a:cubicBezTo>
                      <a:cubicBezTo>
                        <a:pt x="195" y="32"/>
                        <a:pt x="209" y="25"/>
                        <a:pt x="20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64" name="Freeform 19"/>
                <p:cNvSpPr>
                  <a:spLocks/>
                </p:cNvSpPr>
                <p:nvPr/>
              </p:nvSpPr>
              <p:spPr bwMode="auto">
                <a:xfrm>
                  <a:off x="3815" y="-198"/>
                  <a:ext cx="495" cy="78"/>
                </a:xfrm>
                <a:custGeom>
                  <a:avLst/>
                  <a:gdLst>
                    <a:gd name="T0" fmla="*/ 209 w 209"/>
                    <a:gd name="T1" fmla="*/ 16 h 33"/>
                    <a:gd name="T2" fmla="*/ 179 w 209"/>
                    <a:gd name="T3" fmla="*/ 0 h 33"/>
                    <a:gd name="T4" fmla="*/ 31 w 209"/>
                    <a:gd name="T5" fmla="*/ 0 h 33"/>
                    <a:gd name="T6" fmla="*/ 0 w 209"/>
                    <a:gd name="T7" fmla="*/ 16 h 33"/>
                    <a:gd name="T8" fmla="*/ 31 w 209"/>
                    <a:gd name="T9" fmla="*/ 33 h 33"/>
                    <a:gd name="T10" fmla="*/ 179 w 209"/>
                    <a:gd name="T11" fmla="*/ 33 h 33"/>
                    <a:gd name="T12" fmla="*/ 209 w 209"/>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209" h="33">
                      <a:moveTo>
                        <a:pt x="209" y="16"/>
                      </a:moveTo>
                      <a:cubicBezTo>
                        <a:pt x="209" y="8"/>
                        <a:pt x="195" y="0"/>
                        <a:pt x="179" y="0"/>
                      </a:cubicBezTo>
                      <a:cubicBezTo>
                        <a:pt x="31" y="0"/>
                        <a:pt x="31" y="0"/>
                        <a:pt x="31" y="0"/>
                      </a:cubicBezTo>
                      <a:cubicBezTo>
                        <a:pt x="14" y="0"/>
                        <a:pt x="0" y="8"/>
                        <a:pt x="0" y="16"/>
                      </a:cubicBezTo>
                      <a:cubicBezTo>
                        <a:pt x="0" y="25"/>
                        <a:pt x="14" y="33"/>
                        <a:pt x="31" y="33"/>
                      </a:cubicBezTo>
                      <a:cubicBezTo>
                        <a:pt x="179" y="33"/>
                        <a:pt x="179" y="33"/>
                        <a:pt x="179" y="33"/>
                      </a:cubicBezTo>
                      <a:cubicBezTo>
                        <a:pt x="195" y="33"/>
                        <a:pt x="209" y="25"/>
                        <a:pt x="20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65" name="Oval 20"/>
                <p:cNvSpPr>
                  <a:spLocks noChangeArrowheads="1"/>
                </p:cNvSpPr>
                <p:nvPr/>
              </p:nvSpPr>
              <p:spPr bwMode="auto">
                <a:xfrm>
                  <a:off x="4014" y="395"/>
                  <a:ext cx="92"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66" name="Oval 21"/>
                <p:cNvSpPr>
                  <a:spLocks noChangeArrowheads="1"/>
                </p:cNvSpPr>
                <p:nvPr/>
              </p:nvSpPr>
              <p:spPr bwMode="auto">
                <a:xfrm>
                  <a:off x="4014" y="610"/>
                  <a:ext cx="92"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67" name="Freeform 22"/>
                <p:cNvSpPr>
                  <a:spLocks/>
                </p:cNvSpPr>
                <p:nvPr/>
              </p:nvSpPr>
              <p:spPr bwMode="auto">
                <a:xfrm>
                  <a:off x="3815" y="1482"/>
                  <a:ext cx="495" cy="76"/>
                </a:xfrm>
                <a:custGeom>
                  <a:avLst/>
                  <a:gdLst>
                    <a:gd name="T0" fmla="*/ 209 w 209"/>
                    <a:gd name="T1" fmla="*/ 16 h 32"/>
                    <a:gd name="T2" fmla="*/ 179 w 209"/>
                    <a:gd name="T3" fmla="*/ 0 h 32"/>
                    <a:gd name="T4" fmla="*/ 31 w 209"/>
                    <a:gd name="T5" fmla="*/ 0 h 32"/>
                    <a:gd name="T6" fmla="*/ 0 w 209"/>
                    <a:gd name="T7" fmla="*/ 16 h 32"/>
                    <a:gd name="T8" fmla="*/ 31 w 209"/>
                    <a:gd name="T9" fmla="*/ 32 h 32"/>
                    <a:gd name="T10" fmla="*/ 179 w 209"/>
                    <a:gd name="T11" fmla="*/ 32 h 32"/>
                    <a:gd name="T12" fmla="*/ 209 w 209"/>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209" h="32">
                      <a:moveTo>
                        <a:pt x="209" y="16"/>
                      </a:moveTo>
                      <a:cubicBezTo>
                        <a:pt x="209" y="7"/>
                        <a:pt x="195" y="0"/>
                        <a:pt x="179" y="0"/>
                      </a:cubicBezTo>
                      <a:cubicBezTo>
                        <a:pt x="31" y="0"/>
                        <a:pt x="31" y="0"/>
                        <a:pt x="31" y="0"/>
                      </a:cubicBezTo>
                      <a:cubicBezTo>
                        <a:pt x="14" y="0"/>
                        <a:pt x="0" y="7"/>
                        <a:pt x="0" y="16"/>
                      </a:cubicBezTo>
                      <a:cubicBezTo>
                        <a:pt x="0" y="25"/>
                        <a:pt x="14" y="32"/>
                        <a:pt x="31" y="32"/>
                      </a:cubicBezTo>
                      <a:cubicBezTo>
                        <a:pt x="179" y="32"/>
                        <a:pt x="179" y="32"/>
                        <a:pt x="179" y="32"/>
                      </a:cubicBezTo>
                      <a:cubicBezTo>
                        <a:pt x="195" y="32"/>
                        <a:pt x="209" y="25"/>
                        <a:pt x="20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68" name="Freeform 23"/>
                <p:cNvSpPr>
                  <a:spLocks noEditPoints="1"/>
                </p:cNvSpPr>
                <p:nvPr/>
              </p:nvSpPr>
              <p:spPr bwMode="auto">
                <a:xfrm>
                  <a:off x="2775" y="-506"/>
                  <a:ext cx="2558" cy="2301"/>
                </a:xfrm>
                <a:custGeom>
                  <a:avLst/>
                  <a:gdLst>
                    <a:gd name="T0" fmla="*/ 1029 w 1080"/>
                    <a:gd name="T1" fmla="*/ 971 h 971"/>
                    <a:gd name="T2" fmla="*/ 802 w 1080"/>
                    <a:gd name="T3" fmla="*/ 971 h 971"/>
                    <a:gd name="T4" fmla="*/ 751 w 1080"/>
                    <a:gd name="T5" fmla="*/ 920 h 971"/>
                    <a:gd name="T6" fmla="*/ 751 w 1080"/>
                    <a:gd name="T7" fmla="*/ 52 h 971"/>
                    <a:gd name="T8" fmla="*/ 802 w 1080"/>
                    <a:gd name="T9" fmla="*/ 0 h 971"/>
                    <a:gd name="T10" fmla="*/ 1029 w 1080"/>
                    <a:gd name="T11" fmla="*/ 0 h 971"/>
                    <a:gd name="T12" fmla="*/ 1080 w 1080"/>
                    <a:gd name="T13" fmla="*/ 52 h 971"/>
                    <a:gd name="T14" fmla="*/ 1080 w 1080"/>
                    <a:gd name="T15" fmla="*/ 920 h 971"/>
                    <a:gd name="T16" fmla="*/ 1029 w 1080"/>
                    <a:gd name="T17" fmla="*/ 971 h 971"/>
                    <a:gd name="T18" fmla="*/ 802 w 1080"/>
                    <a:gd name="T19" fmla="*/ 42 h 971"/>
                    <a:gd name="T20" fmla="*/ 793 w 1080"/>
                    <a:gd name="T21" fmla="*/ 52 h 971"/>
                    <a:gd name="T22" fmla="*/ 793 w 1080"/>
                    <a:gd name="T23" fmla="*/ 920 h 971"/>
                    <a:gd name="T24" fmla="*/ 802 w 1080"/>
                    <a:gd name="T25" fmla="*/ 929 h 971"/>
                    <a:gd name="T26" fmla="*/ 1029 w 1080"/>
                    <a:gd name="T27" fmla="*/ 929 h 971"/>
                    <a:gd name="T28" fmla="*/ 1038 w 1080"/>
                    <a:gd name="T29" fmla="*/ 920 h 971"/>
                    <a:gd name="T30" fmla="*/ 1038 w 1080"/>
                    <a:gd name="T31" fmla="*/ 52 h 971"/>
                    <a:gd name="T32" fmla="*/ 1029 w 1080"/>
                    <a:gd name="T33" fmla="*/ 42 h 971"/>
                    <a:gd name="T34" fmla="*/ 802 w 1080"/>
                    <a:gd name="T35" fmla="*/ 42 h 971"/>
                    <a:gd name="T36" fmla="*/ 655 w 1080"/>
                    <a:gd name="T37" fmla="*/ 971 h 971"/>
                    <a:gd name="T38" fmla="*/ 428 w 1080"/>
                    <a:gd name="T39" fmla="*/ 971 h 971"/>
                    <a:gd name="T40" fmla="*/ 377 w 1080"/>
                    <a:gd name="T41" fmla="*/ 920 h 971"/>
                    <a:gd name="T42" fmla="*/ 377 w 1080"/>
                    <a:gd name="T43" fmla="*/ 52 h 971"/>
                    <a:gd name="T44" fmla="*/ 428 w 1080"/>
                    <a:gd name="T45" fmla="*/ 0 h 971"/>
                    <a:gd name="T46" fmla="*/ 655 w 1080"/>
                    <a:gd name="T47" fmla="*/ 0 h 971"/>
                    <a:gd name="T48" fmla="*/ 706 w 1080"/>
                    <a:gd name="T49" fmla="*/ 52 h 971"/>
                    <a:gd name="T50" fmla="*/ 706 w 1080"/>
                    <a:gd name="T51" fmla="*/ 920 h 971"/>
                    <a:gd name="T52" fmla="*/ 655 w 1080"/>
                    <a:gd name="T53" fmla="*/ 971 h 971"/>
                    <a:gd name="T54" fmla="*/ 428 w 1080"/>
                    <a:gd name="T55" fmla="*/ 42 h 971"/>
                    <a:gd name="T56" fmla="*/ 419 w 1080"/>
                    <a:gd name="T57" fmla="*/ 52 h 971"/>
                    <a:gd name="T58" fmla="*/ 419 w 1080"/>
                    <a:gd name="T59" fmla="*/ 920 h 971"/>
                    <a:gd name="T60" fmla="*/ 428 w 1080"/>
                    <a:gd name="T61" fmla="*/ 929 h 971"/>
                    <a:gd name="T62" fmla="*/ 655 w 1080"/>
                    <a:gd name="T63" fmla="*/ 929 h 971"/>
                    <a:gd name="T64" fmla="*/ 664 w 1080"/>
                    <a:gd name="T65" fmla="*/ 920 h 971"/>
                    <a:gd name="T66" fmla="*/ 664 w 1080"/>
                    <a:gd name="T67" fmla="*/ 52 h 971"/>
                    <a:gd name="T68" fmla="*/ 655 w 1080"/>
                    <a:gd name="T69" fmla="*/ 42 h 971"/>
                    <a:gd name="T70" fmla="*/ 428 w 1080"/>
                    <a:gd name="T71" fmla="*/ 42 h 971"/>
                    <a:gd name="T72" fmla="*/ 278 w 1080"/>
                    <a:gd name="T73" fmla="*/ 971 h 971"/>
                    <a:gd name="T74" fmla="*/ 51 w 1080"/>
                    <a:gd name="T75" fmla="*/ 971 h 971"/>
                    <a:gd name="T76" fmla="*/ 0 w 1080"/>
                    <a:gd name="T77" fmla="*/ 920 h 971"/>
                    <a:gd name="T78" fmla="*/ 0 w 1080"/>
                    <a:gd name="T79" fmla="*/ 52 h 971"/>
                    <a:gd name="T80" fmla="*/ 51 w 1080"/>
                    <a:gd name="T81" fmla="*/ 0 h 971"/>
                    <a:gd name="T82" fmla="*/ 278 w 1080"/>
                    <a:gd name="T83" fmla="*/ 0 h 971"/>
                    <a:gd name="T84" fmla="*/ 329 w 1080"/>
                    <a:gd name="T85" fmla="*/ 52 h 971"/>
                    <a:gd name="T86" fmla="*/ 329 w 1080"/>
                    <a:gd name="T87" fmla="*/ 920 h 971"/>
                    <a:gd name="T88" fmla="*/ 278 w 1080"/>
                    <a:gd name="T89" fmla="*/ 971 h 971"/>
                    <a:gd name="T90" fmla="*/ 51 w 1080"/>
                    <a:gd name="T91" fmla="*/ 42 h 971"/>
                    <a:gd name="T92" fmla="*/ 42 w 1080"/>
                    <a:gd name="T93" fmla="*/ 52 h 971"/>
                    <a:gd name="T94" fmla="*/ 42 w 1080"/>
                    <a:gd name="T95" fmla="*/ 920 h 971"/>
                    <a:gd name="T96" fmla="*/ 51 w 1080"/>
                    <a:gd name="T97" fmla="*/ 929 h 971"/>
                    <a:gd name="T98" fmla="*/ 278 w 1080"/>
                    <a:gd name="T99" fmla="*/ 929 h 971"/>
                    <a:gd name="T100" fmla="*/ 287 w 1080"/>
                    <a:gd name="T101" fmla="*/ 920 h 971"/>
                    <a:gd name="T102" fmla="*/ 287 w 1080"/>
                    <a:gd name="T103" fmla="*/ 52 h 971"/>
                    <a:gd name="T104" fmla="*/ 278 w 1080"/>
                    <a:gd name="T105" fmla="*/ 42 h 971"/>
                    <a:gd name="T106" fmla="*/ 51 w 1080"/>
                    <a:gd name="T107" fmla="*/ 42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0" h="971">
                      <a:moveTo>
                        <a:pt x="1029" y="971"/>
                      </a:moveTo>
                      <a:cubicBezTo>
                        <a:pt x="802" y="971"/>
                        <a:pt x="802" y="971"/>
                        <a:pt x="802" y="971"/>
                      </a:cubicBezTo>
                      <a:cubicBezTo>
                        <a:pt x="774" y="971"/>
                        <a:pt x="751" y="948"/>
                        <a:pt x="751" y="920"/>
                      </a:cubicBezTo>
                      <a:cubicBezTo>
                        <a:pt x="751" y="52"/>
                        <a:pt x="751" y="52"/>
                        <a:pt x="751" y="52"/>
                      </a:cubicBezTo>
                      <a:cubicBezTo>
                        <a:pt x="751" y="23"/>
                        <a:pt x="774" y="0"/>
                        <a:pt x="802" y="0"/>
                      </a:cubicBezTo>
                      <a:cubicBezTo>
                        <a:pt x="1029" y="0"/>
                        <a:pt x="1029" y="0"/>
                        <a:pt x="1029" y="0"/>
                      </a:cubicBezTo>
                      <a:cubicBezTo>
                        <a:pt x="1057" y="0"/>
                        <a:pt x="1080" y="23"/>
                        <a:pt x="1080" y="52"/>
                      </a:cubicBezTo>
                      <a:cubicBezTo>
                        <a:pt x="1080" y="920"/>
                        <a:pt x="1080" y="920"/>
                        <a:pt x="1080" y="920"/>
                      </a:cubicBezTo>
                      <a:cubicBezTo>
                        <a:pt x="1080" y="948"/>
                        <a:pt x="1057" y="971"/>
                        <a:pt x="1029" y="971"/>
                      </a:cubicBezTo>
                      <a:close/>
                      <a:moveTo>
                        <a:pt x="802" y="42"/>
                      </a:moveTo>
                      <a:cubicBezTo>
                        <a:pt x="797" y="42"/>
                        <a:pt x="793" y="47"/>
                        <a:pt x="793" y="52"/>
                      </a:cubicBezTo>
                      <a:cubicBezTo>
                        <a:pt x="793" y="920"/>
                        <a:pt x="793" y="920"/>
                        <a:pt x="793" y="920"/>
                      </a:cubicBezTo>
                      <a:cubicBezTo>
                        <a:pt x="793" y="925"/>
                        <a:pt x="797" y="929"/>
                        <a:pt x="802" y="929"/>
                      </a:cubicBezTo>
                      <a:cubicBezTo>
                        <a:pt x="1029" y="929"/>
                        <a:pt x="1029" y="929"/>
                        <a:pt x="1029" y="929"/>
                      </a:cubicBezTo>
                      <a:cubicBezTo>
                        <a:pt x="1034" y="929"/>
                        <a:pt x="1038" y="925"/>
                        <a:pt x="1038" y="920"/>
                      </a:cubicBezTo>
                      <a:cubicBezTo>
                        <a:pt x="1038" y="52"/>
                        <a:pt x="1038" y="52"/>
                        <a:pt x="1038" y="52"/>
                      </a:cubicBezTo>
                      <a:cubicBezTo>
                        <a:pt x="1038" y="47"/>
                        <a:pt x="1034" y="42"/>
                        <a:pt x="1029" y="42"/>
                      </a:cubicBezTo>
                      <a:lnTo>
                        <a:pt x="802" y="42"/>
                      </a:lnTo>
                      <a:close/>
                      <a:moveTo>
                        <a:pt x="655" y="971"/>
                      </a:moveTo>
                      <a:cubicBezTo>
                        <a:pt x="428" y="971"/>
                        <a:pt x="428" y="971"/>
                        <a:pt x="428" y="971"/>
                      </a:cubicBezTo>
                      <a:cubicBezTo>
                        <a:pt x="400" y="971"/>
                        <a:pt x="377" y="948"/>
                        <a:pt x="377" y="920"/>
                      </a:cubicBezTo>
                      <a:cubicBezTo>
                        <a:pt x="377" y="52"/>
                        <a:pt x="377" y="52"/>
                        <a:pt x="377" y="52"/>
                      </a:cubicBezTo>
                      <a:cubicBezTo>
                        <a:pt x="377" y="23"/>
                        <a:pt x="400" y="0"/>
                        <a:pt x="428" y="0"/>
                      </a:cubicBezTo>
                      <a:cubicBezTo>
                        <a:pt x="655" y="0"/>
                        <a:pt x="655" y="0"/>
                        <a:pt x="655" y="0"/>
                      </a:cubicBezTo>
                      <a:cubicBezTo>
                        <a:pt x="683" y="0"/>
                        <a:pt x="706" y="23"/>
                        <a:pt x="706" y="52"/>
                      </a:cubicBezTo>
                      <a:cubicBezTo>
                        <a:pt x="706" y="920"/>
                        <a:pt x="706" y="920"/>
                        <a:pt x="706" y="920"/>
                      </a:cubicBezTo>
                      <a:cubicBezTo>
                        <a:pt x="706" y="948"/>
                        <a:pt x="683" y="971"/>
                        <a:pt x="655" y="971"/>
                      </a:cubicBezTo>
                      <a:close/>
                      <a:moveTo>
                        <a:pt x="428" y="42"/>
                      </a:moveTo>
                      <a:cubicBezTo>
                        <a:pt x="423" y="42"/>
                        <a:pt x="419" y="47"/>
                        <a:pt x="419" y="52"/>
                      </a:cubicBezTo>
                      <a:cubicBezTo>
                        <a:pt x="419" y="920"/>
                        <a:pt x="419" y="920"/>
                        <a:pt x="419" y="920"/>
                      </a:cubicBezTo>
                      <a:cubicBezTo>
                        <a:pt x="419" y="925"/>
                        <a:pt x="423" y="929"/>
                        <a:pt x="428" y="929"/>
                      </a:cubicBezTo>
                      <a:cubicBezTo>
                        <a:pt x="655" y="929"/>
                        <a:pt x="655" y="929"/>
                        <a:pt x="655" y="929"/>
                      </a:cubicBezTo>
                      <a:cubicBezTo>
                        <a:pt x="660" y="929"/>
                        <a:pt x="664" y="925"/>
                        <a:pt x="664" y="920"/>
                      </a:cubicBezTo>
                      <a:cubicBezTo>
                        <a:pt x="664" y="52"/>
                        <a:pt x="664" y="52"/>
                        <a:pt x="664" y="52"/>
                      </a:cubicBezTo>
                      <a:cubicBezTo>
                        <a:pt x="664" y="47"/>
                        <a:pt x="660" y="42"/>
                        <a:pt x="655" y="42"/>
                      </a:cubicBezTo>
                      <a:lnTo>
                        <a:pt x="428" y="42"/>
                      </a:lnTo>
                      <a:close/>
                      <a:moveTo>
                        <a:pt x="278" y="971"/>
                      </a:moveTo>
                      <a:cubicBezTo>
                        <a:pt x="51" y="971"/>
                        <a:pt x="51" y="971"/>
                        <a:pt x="51" y="971"/>
                      </a:cubicBezTo>
                      <a:cubicBezTo>
                        <a:pt x="23" y="971"/>
                        <a:pt x="0" y="948"/>
                        <a:pt x="0" y="920"/>
                      </a:cubicBezTo>
                      <a:cubicBezTo>
                        <a:pt x="0" y="52"/>
                        <a:pt x="0" y="52"/>
                        <a:pt x="0" y="52"/>
                      </a:cubicBezTo>
                      <a:cubicBezTo>
                        <a:pt x="0" y="23"/>
                        <a:pt x="23" y="0"/>
                        <a:pt x="51" y="0"/>
                      </a:cubicBezTo>
                      <a:cubicBezTo>
                        <a:pt x="278" y="0"/>
                        <a:pt x="278" y="0"/>
                        <a:pt x="278" y="0"/>
                      </a:cubicBezTo>
                      <a:cubicBezTo>
                        <a:pt x="306" y="0"/>
                        <a:pt x="329" y="23"/>
                        <a:pt x="329" y="52"/>
                      </a:cubicBezTo>
                      <a:cubicBezTo>
                        <a:pt x="329" y="920"/>
                        <a:pt x="329" y="920"/>
                        <a:pt x="329" y="920"/>
                      </a:cubicBezTo>
                      <a:cubicBezTo>
                        <a:pt x="329" y="948"/>
                        <a:pt x="306" y="971"/>
                        <a:pt x="278" y="971"/>
                      </a:cubicBezTo>
                      <a:close/>
                      <a:moveTo>
                        <a:pt x="51" y="42"/>
                      </a:moveTo>
                      <a:cubicBezTo>
                        <a:pt x="46" y="42"/>
                        <a:pt x="42" y="47"/>
                        <a:pt x="42" y="52"/>
                      </a:cubicBezTo>
                      <a:cubicBezTo>
                        <a:pt x="42" y="920"/>
                        <a:pt x="42" y="920"/>
                        <a:pt x="42" y="920"/>
                      </a:cubicBezTo>
                      <a:cubicBezTo>
                        <a:pt x="42" y="925"/>
                        <a:pt x="46" y="929"/>
                        <a:pt x="51" y="929"/>
                      </a:cubicBezTo>
                      <a:cubicBezTo>
                        <a:pt x="278" y="929"/>
                        <a:pt x="278" y="929"/>
                        <a:pt x="278" y="929"/>
                      </a:cubicBezTo>
                      <a:cubicBezTo>
                        <a:pt x="283" y="929"/>
                        <a:pt x="287" y="925"/>
                        <a:pt x="287" y="920"/>
                      </a:cubicBezTo>
                      <a:cubicBezTo>
                        <a:pt x="287" y="52"/>
                        <a:pt x="287" y="52"/>
                        <a:pt x="287" y="52"/>
                      </a:cubicBezTo>
                      <a:cubicBezTo>
                        <a:pt x="287" y="47"/>
                        <a:pt x="283" y="42"/>
                        <a:pt x="278" y="42"/>
                      </a:cubicBezTo>
                      <a:lnTo>
                        <a:pt x="51"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69" name="Freeform 24"/>
                <p:cNvSpPr>
                  <a:spLocks/>
                </p:cNvSpPr>
                <p:nvPr/>
              </p:nvSpPr>
              <p:spPr bwMode="auto">
                <a:xfrm>
                  <a:off x="2922" y="1219"/>
                  <a:ext cx="495" cy="78"/>
                </a:xfrm>
                <a:custGeom>
                  <a:avLst/>
                  <a:gdLst>
                    <a:gd name="T0" fmla="*/ 209 w 209"/>
                    <a:gd name="T1" fmla="*/ 17 h 33"/>
                    <a:gd name="T2" fmla="*/ 179 w 209"/>
                    <a:gd name="T3" fmla="*/ 0 h 33"/>
                    <a:gd name="T4" fmla="*/ 31 w 209"/>
                    <a:gd name="T5" fmla="*/ 0 h 33"/>
                    <a:gd name="T6" fmla="*/ 0 w 209"/>
                    <a:gd name="T7" fmla="*/ 17 h 33"/>
                    <a:gd name="T8" fmla="*/ 31 w 209"/>
                    <a:gd name="T9" fmla="*/ 33 h 33"/>
                    <a:gd name="T10" fmla="*/ 179 w 209"/>
                    <a:gd name="T11" fmla="*/ 33 h 33"/>
                    <a:gd name="T12" fmla="*/ 209 w 209"/>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209" h="33">
                      <a:moveTo>
                        <a:pt x="209" y="17"/>
                      </a:moveTo>
                      <a:cubicBezTo>
                        <a:pt x="209" y="8"/>
                        <a:pt x="195" y="0"/>
                        <a:pt x="179" y="0"/>
                      </a:cubicBezTo>
                      <a:cubicBezTo>
                        <a:pt x="31" y="0"/>
                        <a:pt x="31" y="0"/>
                        <a:pt x="31" y="0"/>
                      </a:cubicBezTo>
                      <a:cubicBezTo>
                        <a:pt x="14" y="0"/>
                        <a:pt x="0" y="8"/>
                        <a:pt x="0" y="17"/>
                      </a:cubicBezTo>
                      <a:cubicBezTo>
                        <a:pt x="0" y="26"/>
                        <a:pt x="14" y="33"/>
                        <a:pt x="31" y="33"/>
                      </a:cubicBezTo>
                      <a:cubicBezTo>
                        <a:pt x="179" y="33"/>
                        <a:pt x="179" y="33"/>
                        <a:pt x="179" y="33"/>
                      </a:cubicBezTo>
                      <a:cubicBezTo>
                        <a:pt x="195" y="33"/>
                        <a:pt x="209" y="26"/>
                        <a:pt x="20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70" name="Freeform 25"/>
                <p:cNvSpPr>
                  <a:spLocks/>
                </p:cNvSpPr>
                <p:nvPr/>
              </p:nvSpPr>
              <p:spPr bwMode="auto">
                <a:xfrm>
                  <a:off x="2922" y="1352"/>
                  <a:ext cx="495" cy="76"/>
                </a:xfrm>
                <a:custGeom>
                  <a:avLst/>
                  <a:gdLst>
                    <a:gd name="T0" fmla="*/ 209 w 209"/>
                    <a:gd name="T1" fmla="*/ 16 h 32"/>
                    <a:gd name="T2" fmla="*/ 179 w 209"/>
                    <a:gd name="T3" fmla="*/ 0 h 32"/>
                    <a:gd name="T4" fmla="*/ 31 w 209"/>
                    <a:gd name="T5" fmla="*/ 0 h 32"/>
                    <a:gd name="T6" fmla="*/ 0 w 209"/>
                    <a:gd name="T7" fmla="*/ 16 h 32"/>
                    <a:gd name="T8" fmla="*/ 31 w 209"/>
                    <a:gd name="T9" fmla="*/ 32 h 32"/>
                    <a:gd name="T10" fmla="*/ 179 w 209"/>
                    <a:gd name="T11" fmla="*/ 32 h 32"/>
                    <a:gd name="T12" fmla="*/ 209 w 209"/>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209" h="32">
                      <a:moveTo>
                        <a:pt x="209" y="16"/>
                      </a:moveTo>
                      <a:cubicBezTo>
                        <a:pt x="209" y="7"/>
                        <a:pt x="195" y="0"/>
                        <a:pt x="179" y="0"/>
                      </a:cubicBezTo>
                      <a:cubicBezTo>
                        <a:pt x="31" y="0"/>
                        <a:pt x="31" y="0"/>
                        <a:pt x="31" y="0"/>
                      </a:cubicBezTo>
                      <a:cubicBezTo>
                        <a:pt x="14" y="0"/>
                        <a:pt x="0" y="7"/>
                        <a:pt x="0" y="16"/>
                      </a:cubicBezTo>
                      <a:cubicBezTo>
                        <a:pt x="0" y="25"/>
                        <a:pt x="14" y="32"/>
                        <a:pt x="31" y="32"/>
                      </a:cubicBezTo>
                      <a:cubicBezTo>
                        <a:pt x="179" y="32"/>
                        <a:pt x="179" y="32"/>
                        <a:pt x="179" y="32"/>
                      </a:cubicBezTo>
                      <a:cubicBezTo>
                        <a:pt x="195" y="32"/>
                        <a:pt x="209" y="25"/>
                        <a:pt x="20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71" name="Freeform 26"/>
                <p:cNvSpPr>
                  <a:spLocks/>
                </p:cNvSpPr>
                <p:nvPr/>
              </p:nvSpPr>
              <p:spPr bwMode="auto">
                <a:xfrm>
                  <a:off x="2922" y="-328"/>
                  <a:ext cx="495" cy="76"/>
                </a:xfrm>
                <a:custGeom>
                  <a:avLst/>
                  <a:gdLst>
                    <a:gd name="T0" fmla="*/ 209 w 209"/>
                    <a:gd name="T1" fmla="*/ 16 h 32"/>
                    <a:gd name="T2" fmla="*/ 179 w 209"/>
                    <a:gd name="T3" fmla="*/ 0 h 32"/>
                    <a:gd name="T4" fmla="*/ 31 w 209"/>
                    <a:gd name="T5" fmla="*/ 0 h 32"/>
                    <a:gd name="T6" fmla="*/ 0 w 209"/>
                    <a:gd name="T7" fmla="*/ 16 h 32"/>
                    <a:gd name="T8" fmla="*/ 31 w 209"/>
                    <a:gd name="T9" fmla="*/ 32 h 32"/>
                    <a:gd name="T10" fmla="*/ 179 w 209"/>
                    <a:gd name="T11" fmla="*/ 32 h 32"/>
                    <a:gd name="T12" fmla="*/ 209 w 209"/>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209" h="32">
                      <a:moveTo>
                        <a:pt x="209" y="16"/>
                      </a:moveTo>
                      <a:cubicBezTo>
                        <a:pt x="209" y="7"/>
                        <a:pt x="195" y="0"/>
                        <a:pt x="179" y="0"/>
                      </a:cubicBezTo>
                      <a:cubicBezTo>
                        <a:pt x="31" y="0"/>
                        <a:pt x="31" y="0"/>
                        <a:pt x="31" y="0"/>
                      </a:cubicBezTo>
                      <a:cubicBezTo>
                        <a:pt x="14" y="0"/>
                        <a:pt x="0" y="7"/>
                        <a:pt x="0" y="16"/>
                      </a:cubicBezTo>
                      <a:cubicBezTo>
                        <a:pt x="0" y="25"/>
                        <a:pt x="14" y="32"/>
                        <a:pt x="31" y="32"/>
                      </a:cubicBezTo>
                      <a:cubicBezTo>
                        <a:pt x="179" y="32"/>
                        <a:pt x="179" y="32"/>
                        <a:pt x="179" y="32"/>
                      </a:cubicBezTo>
                      <a:cubicBezTo>
                        <a:pt x="195" y="32"/>
                        <a:pt x="209" y="25"/>
                        <a:pt x="20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72" name="Freeform 27"/>
                <p:cNvSpPr>
                  <a:spLocks/>
                </p:cNvSpPr>
                <p:nvPr/>
              </p:nvSpPr>
              <p:spPr bwMode="auto">
                <a:xfrm>
                  <a:off x="2922" y="-198"/>
                  <a:ext cx="495" cy="78"/>
                </a:xfrm>
                <a:custGeom>
                  <a:avLst/>
                  <a:gdLst>
                    <a:gd name="T0" fmla="*/ 209 w 209"/>
                    <a:gd name="T1" fmla="*/ 16 h 33"/>
                    <a:gd name="T2" fmla="*/ 179 w 209"/>
                    <a:gd name="T3" fmla="*/ 0 h 33"/>
                    <a:gd name="T4" fmla="*/ 31 w 209"/>
                    <a:gd name="T5" fmla="*/ 0 h 33"/>
                    <a:gd name="T6" fmla="*/ 0 w 209"/>
                    <a:gd name="T7" fmla="*/ 16 h 33"/>
                    <a:gd name="T8" fmla="*/ 31 w 209"/>
                    <a:gd name="T9" fmla="*/ 33 h 33"/>
                    <a:gd name="T10" fmla="*/ 179 w 209"/>
                    <a:gd name="T11" fmla="*/ 33 h 33"/>
                    <a:gd name="T12" fmla="*/ 209 w 209"/>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209" h="33">
                      <a:moveTo>
                        <a:pt x="209" y="16"/>
                      </a:moveTo>
                      <a:cubicBezTo>
                        <a:pt x="209" y="8"/>
                        <a:pt x="195" y="0"/>
                        <a:pt x="179" y="0"/>
                      </a:cubicBezTo>
                      <a:cubicBezTo>
                        <a:pt x="31" y="0"/>
                        <a:pt x="31" y="0"/>
                        <a:pt x="31" y="0"/>
                      </a:cubicBezTo>
                      <a:cubicBezTo>
                        <a:pt x="14" y="0"/>
                        <a:pt x="0" y="8"/>
                        <a:pt x="0" y="16"/>
                      </a:cubicBezTo>
                      <a:cubicBezTo>
                        <a:pt x="0" y="25"/>
                        <a:pt x="14" y="33"/>
                        <a:pt x="31" y="33"/>
                      </a:cubicBezTo>
                      <a:cubicBezTo>
                        <a:pt x="179" y="33"/>
                        <a:pt x="179" y="33"/>
                        <a:pt x="179" y="33"/>
                      </a:cubicBezTo>
                      <a:cubicBezTo>
                        <a:pt x="195" y="33"/>
                        <a:pt x="209" y="25"/>
                        <a:pt x="20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73" name="Oval 28"/>
                <p:cNvSpPr>
                  <a:spLocks noChangeArrowheads="1"/>
                </p:cNvSpPr>
                <p:nvPr/>
              </p:nvSpPr>
              <p:spPr bwMode="auto">
                <a:xfrm>
                  <a:off x="3121" y="395"/>
                  <a:ext cx="93" cy="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74" name="Oval 29"/>
                <p:cNvSpPr>
                  <a:spLocks noChangeArrowheads="1"/>
                </p:cNvSpPr>
                <p:nvPr/>
              </p:nvSpPr>
              <p:spPr bwMode="auto">
                <a:xfrm>
                  <a:off x="3121" y="610"/>
                  <a:ext cx="93"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75" name="Freeform 30"/>
                <p:cNvSpPr>
                  <a:spLocks/>
                </p:cNvSpPr>
                <p:nvPr/>
              </p:nvSpPr>
              <p:spPr bwMode="auto">
                <a:xfrm>
                  <a:off x="2922" y="1482"/>
                  <a:ext cx="495" cy="76"/>
                </a:xfrm>
                <a:custGeom>
                  <a:avLst/>
                  <a:gdLst>
                    <a:gd name="T0" fmla="*/ 209 w 209"/>
                    <a:gd name="T1" fmla="*/ 16 h 32"/>
                    <a:gd name="T2" fmla="*/ 179 w 209"/>
                    <a:gd name="T3" fmla="*/ 0 h 32"/>
                    <a:gd name="T4" fmla="*/ 31 w 209"/>
                    <a:gd name="T5" fmla="*/ 0 h 32"/>
                    <a:gd name="T6" fmla="*/ 0 w 209"/>
                    <a:gd name="T7" fmla="*/ 16 h 32"/>
                    <a:gd name="T8" fmla="*/ 31 w 209"/>
                    <a:gd name="T9" fmla="*/ 32 h 32"/>
                    <a:gd name="T10" fmla="*/ 179 w 209"/>
                    <a:gd name="T11" fmla="*/ 32 h 32"/>
                    <a:gd name="T12" fmla="*/ 209 w 209"/>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209" h="32">
                      <a:moveTo>
                        <a:pt x="209" y="16"/>
                      </a:moveTo>
                      <a:cubicBezTo>
                        <a:pt x="209" y="7"/>
                        <a:pt x="195" y="0"/>
                        <a:pt x="179" y="0"/>
                      </a:cubicBezTo>
                      <a:cubicBezTo>
                        <a:pt x="31" y="0"/>
                        <a:pt x="31" y="0"/>
                        <a:pt x="31" y="0"/>
                      </a:cubicBezTo>
                      <a:cubicBezTo>
                        <a:pt x="14" y="0"/>
                        <a:pt x="0" y="7"/>
                        <a:pt x="0" y="16"/>
                      </a:cubicBezTo>
                      <a:cubicBezTo>
                        <a:pt x="0" y="25"/>
                        <a:pt x="14" y="32"/>
                        <a:pt x="31" y="32"/>
                      </a:cubicBezTo>
                      <a:cubicBezTo>
                        <a:pt x="179" y="32"/>
                        <a:pt x="179" y="32"/>
                        <a:pt x="179" y="32"/>
                      </a:cubicBezTo>
                      <a:cubicBezTo>
                        <a:pt x="195" y="32"/>
                        <a:pt x="209" y="25"/>
                        <a:pt x="20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grpSp>
          <p:sp>
            <p:nvSpPr>
              <p:cNvPr id="107" name="TextBox 106"/>
              <p:cNvSpPr txBox="1"/>
              <p:nvPr/>
            </p:nvSpPr>
            <p:spPr>
              <a:xfrm>
                <a:off x="3207896" y="1433736"/>
                <a:ext cx="1026163" cy="553998"/>
              </a:xfrm>
              <a:prstGeom prst="rect">
                <a:avLst/>
              </a:prstGeom>
              <a:noFill/>
            </p:spPr>
            <p:txBody>
              <a:bodyPr vert="horz" wrap="square" lIns="0" tIns="0" rIns="0" bIns="0" rtlCol="0">
                <a:spAutoFit/>
              </a:bodyPr>
              <a:lstStyle/>
              <a:p>
                <a:pPr defTabSz="609219"/>
                <a:r>
                  <a:rPr lang="en-US" sz="1600" dirty="0">
                    <a:solidFill>
                      <a:prstClr val="black"/>
                    </a:solidFill>
                    <a:ea typeface="ＭＳ Ｐゴシック" pitchFamily="34" charset="-128"/>
                  </a:rPr>
                  <a:t>High Performance Computing</a:t>
                </a:r>
                <a:endParaRPr lang="en-GB" sz="1600" dirty="0" err="1">
                  <a:solidFill>
                    <a:srgbClr val="003C71"/>
                  </a:solidFill>
                </a:endParaRPr>
              </a:p>
            </p:txBody>
          </p:sp>
        </p:grpSp>
        <p:grpSp>
          <p:nvGrpSpPr>
            <p:cNvPr id="131093" name="Group 131092"/>
            <p:cNvGrpSpPr/>
            <p:nvPr/>
          </p:nvGrpSpPr>
          <p:grpSpPr>
            <a:xfrm>
              <a:off x="4001109" y="1271259"/>
              <a:ext cx="1026163" cy="751276"/>
              <a:chOff x="5008206" y="1445302"/>
              <a:chExt cx="1026163" cy="751276"/>
            </a:xfrm>
          </p:grpSpPr>
          <p:grpSp>
            <p:nvGrpSpPr>
              <p:cNvPr id="132" name="Group 131"/>
              <p:cNvGrpSpPr>
                <a:grpSpLocks noChangeAspect="1"/>
              </p:cNvGrpSpPr>
              <p:nvPr/>
            </p:nvGrpSpPr>
            <p:grpSpPr>
              <a:xfrm>
                <a:off x="5257945" y="1445302"/>
                <a:ext cx="558920" cy="558920"/>
                <a:chOff x="5970237" y="1013696"/>
                <a:chExt cx="1100854" cy="1100854"/>
              </a:xfrm>
            </p:grpSpPr>
            <p:sp>
              <p:nvSpPr>
                <p:cNvPr id="133" name="Oval 132"/>
                <p:cNvSpPr/>
                <p:nvPr/>
              </p:nvSpPr>
              <p:spPr>
                <a:xfrm>
                  <a:off x="5970237" y="1013696"/>
                  <a:ext cx="1100854" cy="1100854"/>
                </a:xfrm>
                <a:prstGeom prst="ellipse">
                  <a:avLst/>
                </a:prstGeom>
                <a:solidFill>
                  <a:schemeClr val="accent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dirty="0">
                    <a:solidFill>
                      <a:prstClr val="white"/>
                    </a:solidFill>
                  </a:endParaRPr>
                </a:p>
              </p:txBody>
            </p:sp>
            <p:sp>
              <p:nvSpPr>
                <p:cNvPr id="134" name="Rectangle 133"/>
                <p:cNvSpPr/>
                <p:nvPr/>
              </p:nvSpPr>
              <p:spPr>
                <a:xfrm>
                  <a:off x="6233805" y="1400717"/>
                  <a:ext cx="94515" cy="945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a:solidFill>
                      <a:prstClr val="white"/>
                    </a:solidFill>
                  </a:endParaRPr>
                </a:p>
              </p:txBody>
            </p:sp>
            <p:sp>
              <p:nvSpPr>
                <p:cNvPr id="135" name="Rectangle 134"/>
                <p:cNvSpPr/>
                <p:nvPr/>
              </p:nvSpPr>
              <p:spPr>
                <a:xfrm>
                  <a:off x="6096001" y="1649776"/>
                  <a:ext cx="94515" cy="945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a:solidFill>
                      <a:prstClr val="white"/>
                    </a:solidFill>
                  </a:endParaRPr>
                </a:p>
              </p:txBody>
            </p:sp>
            <p:sp>
              <p:nvSpPr>
                <p:cNvPr id="136" name="Rectangle 135"/>
                <p:cNvSpPr/>
                <p:nvPr/>
              </p:nvSpPr>
              <p:spPr>
                <a:xfrm>
                  <a:off x="6337744" y="1147656"/>
                  <a:ext cx="94515" cy="945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a:solidFill>
                      <a:prstClr val="white"/>
                    </a:solidFill>
                  </a:endParaRPr>
                </a:p>
              </p:txBody>
            </p:sp>
            <p:sp>
              <p:nvSpPr>
                <p:cNvPr id="137" name="Rectangle 136"/>
                <p:cNvSpPr/>
                <p:nvPr/>
              </p:nvSpPr>
              <p:spPr>
                <a:xfrm>
                  <a:off x="6602389" y="1544408"/>
                  <a:ext cx="139853" cy="1398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a:solidFill>
                      <a:prstClr val="white"/>
                    </a:solidFill>
                  </a:endParaRPr>
                </a:p>
              </p:txBody>
            </p:sp>
            <p:sp>
              <p:nvSpPr>
                <p:cNvPr id="138" name="Rectangle 137"/>
                <p:cNvSpPr/>
                <p:nvPr/>
              </p:nvSpPr>
              <p:spPr>
                <a:xfrm>
                  <a:off x="6611863" y="1778776"/>
                  <a:ext cx="94515" cy="945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a:solidFill>
                      <a:prstClr val="white"/>
                    </a:solidFill>
                  </a:endParaRPr>
                </a:p>
              </p:txBody>
            </p:sp>
            <p:sp>
              <p:nvSpPr>
                <p:cNvPr id="139" name="Rectangle 138"/>
                <p:cNvSpPr/>
                <p:nvPr/>
              </p:nvSpPr>
              <p:spPr>
                <a:xfrm>
                  <a:off x="6281062" y="1564217"/>
                  <a:ext cx="94515" cy="9451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a:solidFill>
                      <a:prstClr val="white"/>
                    </a:solidFill>
                  </a:endParaRPr>
                </a:p>
              </p:txBody>
            </p:sp>
            <p:sp>
              <p:nvSpPr>
                <p:cNvPr id="140" name="Rectangle 139"/>
                <p:cNvSpPr/>
                <p:nvPr/>
              </p:nvSpPr>
              <p:spPr>
                <a:xfrm>
                  <a:off x="6650109" y="1264908"/>
                  <a:ext cx="94515" cy="9451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a:solidFill>
                      <a:prstClr val="white"/>
                    </a:solidFill>
                  </a:endParaRPr>
                </a:p>
              </p:txBody>
            </p:sp>
            <p:sp>
              <p:nvSpPr>
                <p:cNvPr id="141" name="Rectangle 140"/>
                <p:cNvSpPr/>
                <p:nvPr/>
              </p:nvSpPr>
              <p:spPr>
                <a:xfrm>
                  <a:off x="6325303" y="1785417"/>
                  <a:ext cx="195361" cy="195361"/>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dirty="0">
                    <a:solidFill>
                      <a:prstClr val="white"/>
                    </a:solidFill>
                  </a:endParaRPr>
                </a:p>
              </p:txBody>
            </p:sp>
            <p:sp>
              <p:nvSpPr>
                <p:cNvPr id="142" name="Rectangle 141"/>
                <p:cNvSpPr/>
                <p:nvPr/>
              </p:nvSpPr>
              <p:spPr>
                <a:xfrm>
                  <a:off x="6759085" y="1741868"/>
                  <a:ext cx="94515" cy="9451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a:solidFill>
                      <a:prstClr val="white"/>
                    </a:solidFill>
                  </a:endParaRPr>
                </a:p>
              </p:txBody>
            </p:sp>
            <p:sp>
              <p:nvSpPr>
                <p:cNvPr id="143" name="Rectangle 142"/>
                <p:cNvSpPr/>
                <p:nvPr/>
              </p:nvSpPr>
              <p:spPr>
                <a:xfrm>
                  <a:off x="6839685" y="1395492"/>
                  <a:ext cx="94515" cy="9451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a:solidFill>
                      <a:prstClr val="white"/>
                    </a:solidFill>
                  </a:endParaRPr>
                </a:p>
              </p:txBody>
            </p:sp>
            <p:sp>
              <p:nvSpPr>
                <p:cNvPr id="144" name="Rectangle 143"/>
                <p:cNvSpPr/>
                <p:nvPr/>
              </p:nvSpPr>
              <p:spPr>
                <a:xfrm>
                  <a:off x="6412437" y="1329614"/>
                  <a:ext cx="158800" cy="15880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a:solidFill>
                      <a:prstClr val="white"/>
                    </a:solidFill>
                  </a:endParaRPr>
                </a:p>
              </p:txBody>
            </p:sp>
            <p:sp>
              <p:nvSpPr>
                <p:cNvPr id="145" name="Rectangle 144"/>
                <p:cNvSpPr/>
                <p:nvPr/>
              </p:nvSpPr>
              <p:spPr>
                <a:xfrm>
                  <a:off x="6440957" y="1589658"/>
                  <a:ext cx="94515" cy="94515"/>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a:solidFill>
                      <a:prstClr val="white"/>
                    </a:solidFill>
                  </a:endParaRPr>
                </a:p>
              </p:txBody>
            </p:sp>
            <p:sp>
              <p:nvSpPr>
                <p:cNvPr id="146" name="Rectangle 145"/>
                <p:cNvSpPr/>
                <p:nvPr/>
              </p:nvSpPr>
              <p:spPr>
                <a:xfrm>
                  <a:off x="6629400" y="1918803"/>
                  <a:ext cx="94515" cy="94515"/>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a:solidFill>
                      <a:prstClr val="white"/>
                    </a:solidFill>
                  </a:endParaRPr>
                </a:p>
              </p:txBody>
            </p:sp>
            <p:sp>
              <p:nvSpPr>
                <p:cNvPr id="147" name="Rectangle 146"/>
                <p:cNvSpPr/>
                <p:nvPr/>
              </p:nvSpPr>
              <p:spPr>
                <a:xfrm>
                  <a:off x="6821541" y="1607810"/>
                  <a:ext cx="94515" cy="94515"/>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a:solidFill>
                      <a:prstClr val="white"/>
                    </a:solidFill>
                  </a:endParaRPr>
                </a:p>
              </p:txBody>
            </p:sp>
            <p:sp>
              <p:nvSpPr>
                <p:cNvPr id="148" name="Rectangle 147"/>
                <p:cNvSpPr/>
                <p:nvPr/>
              </p:nvSpPr>
              <p:spPr>
                <a:xfrm>
                  <a:off x="6181454" y="1775076"/>
                  <a:ext cx="94515" cy="94515"/>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a:solidFill>
                      <a:prstClr val="white"/>
                    </a:solidFill>
                  </a:endParaRPr>
                </a:p>
              </p:txBody>
            </p:sp>
          </p:grpSp>
          <p:sp>
            <p:nvSpPr>
              <p:cNvPr id="108" name="TextBox 107"/>
              <p:cNvSpPr txBox="1"/>
              <p:nvPr/>
            </p:nvSpPr>
            <p:spPr>
              <a:xfrm>
                <a:off x="5008206" y="2011912"/>
                <a:ext cx="1026163" cy="184666"/>
              </a:xfrm>
              <a:prstGeom prst="rect">
                <a:avLst/>
              </a:prstGeom>
              <a:noFill/>
            </p:spPr>
            <p:txBody>
              <a:bodyPr vert="horz" wrap="square" lIns="0" tIns="0" rIns="0" bIns="0" rtlCol="0">
                <a:spAutoFit/>
              </a:bodyPr>
              <a:lstStyle>
                <a:defPPr>
                  <a:defRPr lang="en-US"/>
                </a:defPPr>
                <a:lvl1pPr algn="ctr">
                  <a:defRPr sz="1100">
                    <a:ea typeface="ＭＳ Ｐゴシック" pitchFamily="34" charset="-128"/>
                  </a:defRPr>
                </a:lvl1pPr>
              </a:lstStyle>
              <a:p>
                <a:pPr defTabSz="609219"/>
                <a:r>
                  <a:rPr lang="en-GB" sz="1600" dirty="0">
                    <a:solidFill>
                      <a:prstClr val="black"/>
                    </a:solidFill>
                  </a:rPr>
                  <a:t>Big Data</a:t>
                </a:r>
              </a:p>
            </p:txBody>
          </p:sp>
        </p:grpSp>
        <p:grpSp>
          <p:nvGrpSpPr>
            <p:cNvPr id="131096" name="Group 131095"/>
            <p:cNvGrpSpPr/>
            <p:nvPr/>
          </p:nvGrpSpPr>
          <p:grpSpPr>
            <a:xfrm>
              <a:off x="5406436" y="1511358"/>
              <a:ext cx="875006" cy="696916"/>
              <a:chOff x="4293001" y="2003606"/>
              <a:chExt cx="875006" cy="696916"/>
            </a:xfrm>
          </p:grpSpPr>
          <p:sp>
            <p:nvSpPr>
              <p:cNvPr id="152" name="Freeform 5"/>
              <p:cNvSpPr>
                <a:spLocks noChangeAspect="1" noEditPoints="1"/>
              </p:cNvSpPr>
              <p:nvPr/>
            </p:nvSpPr>
            <p:spPr bwMode="auto">
              <a:xfrm>
                <a:off x="4304417" y="2003606"/>
                <a:ext cx="751048" cy="506167"/>
              </a:xfrm>
              <a:custGeom>
                <a:avLst/>
                <a:gdLst>
                  <a:gd name="T0" fmla="*/ 1412 w 1528"/>
                  <a:gd name="T1" fmla="*/ 365 h 1029"/>
                  <a:gd name="T2" fmla="*/ 1366 w 1528"/>
                  <a:gd name="T3" fmla="*/ 242 h 1029"/>
                  <a:gd name="T4" fmla="*/ 1220 w 1528"/>
                  <a:gd name="T5" fmla="*/ 196 h 1029"/>
                  <a:gd name="T6" fmla="*/ 1176 w 1528"/>
                  <a:gd name="T7" fmla="*/ 0 h 1029"/>
                  <a:gd name="T8" fmla="*/ 643 w 1528"/>
                  <a:gd name="T9" fmla="*/ 44 h 1029"/>
                  <a:gd name="T10" fmla="*/ 614 w 1528"/>
                  <a:gd name="T11" fmla="*/ 352 h 1029"/>
                  <a:gd name="T12" fmla="*/ 469 w 1528"/>
                  <a:gd name="T13" fmla="*/ 292 h 1029"/>
                  <a:gd name="T14" fmla="*/ 251 w 1528"/>
                  <a:gd name="T15" fmla="*/ 423 h 1029"/>
                  <a:gd name="T16" fmla="*/ 0 w 1528"/>
                  <a:gd name="T17" fmla="*/ 678 h 1029"/>
                  <a:gd name="T18" fmla="*/ 133 w 1528"/>
                  <a:gd name="T19" fmla="*/ 821 h 1029"/>
                  <a:gd name="T20" fmla="*/ 643 w 1528"/>
                  <a:gd name="T21" fmla="*/ 961 h 1029"/>
                  <a:gd name="T22" fmla="*/ 688 w 1528"/>
                  <a:gd name="T23" fmla="*/ 1005 h 1029"/>
                  <a:gd name="T24" fmla="*/ 799 w 1528"/>
                  <a:gd name="T25" fmla="*/ 1029 h 1029"/>
                  <a:gd name="T26" fmla="*/ 825 w 1528"/>
                  <a:gd name="T27" fmla="*/ 1005 h 1029"/>
                  <a:gd name="T28" fmla="*/ 1064 w 1528"/>
                  <a:gd name="T29" fmla="*/ 1029 h 1029"/>
                  <a:gd name="T30" fmla="*/ 1174 w 1528"/>
                  <a:gd name="T31" fmla="*/ 1010 h 1029"/>
                  <a:gd name="T32" fmla="*/ 1175 w 1528"/>
                  <a:gd name="T33" fmla="*/ 1005 h 1029"/>
                  <a:gd name="T34" fmla="*/ 1220 w 1528"/>
                  <a:gd name="T35" fmla="*/ 961 h 1029"/>
                  <a:gd name="T36" fmla="*/ 1401 w 1528"/>
                  <a:gd name="T37" fmla="*/ 614 h 1029"/>
                  <a:gd name="T38" fmla="*/ 1527 w 1528"/>
                  <a:gd name="T39" fmla="*/ 491 h 1029"/>
                  <a:gd name="T40" fmla="*/ 69 w 1528"/>
                  <a:gd name="T41" fmla="*/ 748 h 1029"/>
                  <a:gd name="T42" fmla="*/ 130 w 1528"/>
                  <a:gd name="T43" fmla="*/ 586 h 1029"/>
                  <a:gd name="T44" fmla="*/ 252 w 1528"/>
                  <a:gd name="T45" fmla="*/ 465 h 1029"/>
                  <a:gd name="T46" fmla="*/ 286 w 1528"/>
                  <a:gd name="T47" fmla="*/ 470 h 1029"/>
                  <a:gd name="T48" fmla="*/ 308 w 1528"/>
                  <a:gd name="T49" fmla="*/ 470 h 1029"/>
                  <a:gd name="T50" fmla="*/ 469 w 1528"/>
                  <a:gd name="T51" fmla="*/ 334 h 1029"/>
                  <a:gd name="T52" fmla="*/ 584 w 1528"/>
                  <a:gd name="T53" fmla="*/ 382 h 1029"/>
                  <a:gd name="T54" fmla="*/ 626 w 1528"/>
                  <a:gd name="T55" fmla="*/ 529 h 1029"/>
                  <a:gd name="T56" fmla="*/ 649 w 1528"/>
                  <a:gd name="T57" fmla="*/ 555 h 1029"/>
                  <a:gd name="T58" fmla="*/ 666 w 1528"/>
                  <a:gd name="T59" fmla="*/ 554 h 1029"/>
                  <a:gd name="T60" fmla="*/ 665 w 1528"/>
                  <a:gd name="T61" fmla="*/ 779 h 1029"/>
                  <a:gd name="T62" fmla="*/ 133 w 1528"/>
                  <a:gd name="T63" fmla="*/ 779 h 1029"/>
                  <a:gd name="T64" fmla="*/ 1052 w 1528"/>
                  <a:gd name="T65" fmla="*/ 909 h 1029"/>
                  <a:gd name="T66" fmla="*/ 928 w 1528"/>
                  <a:gd name="T67" fmla="*/ 893 h 1029"/>
                  <a:gd name="T68" fmla="*/ 1052 w 1528"/>
                  <a:gd name="T69" fmla="*/ 877 h 1029"/>
                  <a:gd name="T70" fmla="*/ 1052 w 1528"/>
                  <a:gd name="T71" fmla="*/ 909 h 1029"/>
                  <a:gd name="T72" fmla="*/ 943 w 1528"/>
                  <a:gd name="T73" fmla="*/ 850 h 1029"/>
                  <a:gd name="T74" fmla="*/ 943 w 1528"/>
                  <a:gd name="T75" fmla="*/ 818 h 1029"/>
                  <a:gd name="T76" fmla="*/ 1068 w 1528"/>
                  <a:gd name="T77" fmla="*/ 834 h 1029"/>
                  <a:gd name="T78" fmla="*/ 1052 w 1528"/>
                  <a:gd name="T79" fmla="*/ 790 h 1029"/>
                  <a:gd name="T80" fmla="*/ 928 w 1528"/>
                  <a:gd name="T81" fmla="*/ 774 h 1029"/>
                  <a:gd name="T82" fmla="*/ 1052 w 1528"/>
                  <a:gd name="T83" fmla="*/ 759 h 1029"/>
                  <a:gd name="T84" fmla="*/ 1052 w 1528"/>
                  <a:gd name="T85" fmla="*/ 790 h 1029"/>
                  <a:gd name="T86" fmla="*/ 1090 w 1528"/>
                  <a:gd name="T87" fmla="*/ 893 h 1029"/>
                  <a:gd name="T88" fmla="*/ 1129 w 1528"/>
                  <a:gd name="T89" fmla="*/ 893 h 1029"/>
                  <a:gd name="T90" fmla="*/ 1110 w 1528"/>
                  <a:gd name="T91" fmla="*/ 853 h 1029"/>
                  <a:gd name="T92" fmla="*/ 1110 w 1528"/>
                  <a:gd name="T93" fmla="*/ 814 h 1029"/>
                  <a:gd name="T94" fmla="*/ 1110 w 1528"/>
                  <a:gd name="T95" fmla="*/ 853 h 1029"/>
                  <a:gd name="T96" fmla="*/ 1090 w 1528"/>
                  <a:gd name="T97" fmla="*/ 774 h 1029"/>
                  <a:gd name="T98" fmla="*/ 1129 w 1528"/>
                  <a:gd name="T99" fmla="*/ 774 h 1029"/>
                  <a:gd name="T100" fmla="*/ 1460 w 1528"/>
                  <a:gd name="T101" fmla="*/ 549 h 1029"/>
                  <a:gd name="T102" fmla="*/ 1220 w 1528"/>
                  <a:gd name="T103" fmla="*/ 572 h 1029"/>
                  <a:gd name="T104" fmla="*/ 1250 w 1528"/>
                  <a:gd name="T105" fmla="*/ 235 h 1029"/>
                  <a:gd name="T106" fmla="*/ 1336 w 1528"/>
                  <a:gd name="T107" fmla="*/ 271 h 1029"/>
                  <a:gd name="T108" fmla="*/ 1368 w 1528"/>
                  <a:gd name="T109" fmla="*/ 382 h 1029"/>
                  <a:gd name="T110" fmla="*/ 1391 w 1528"/>
                  <a:gd name="T111" fmla="*/ 407 h 1029"/>
                  <a:gd name="T112" fmla="*/ 1462 w 1528"/>
                  <a:gd name="T113" fmla="*/ 431 h 1029"/>
                  <a:gd name="T114" fmla="*/ 1460 w 1528"/>
                  <a:gd name="T115" fmla="*/ 549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8" h="1029">
                    <a:moveTo>
                      <a:pt x="1492" y="402"/>
                    </a:moveTo>
                    <a:cubicBezTo>
                      <a:pt x="1470" y="380"/>
                      <a:pt x="1442" y="367"/>
                      <a:pt x="1412" y="365"/>
                    </a:cubicBezTo>
                    <a:cubicBezTo>
                      <a:pt x="1412" y="362"/>
                      <a:pt x="1412" y="360"/>
                      <a:pt x="1412" y="357"/>
                    </a:cubicBezTo>
                    <a:cubicBezTo>
                      <a:pt x="1413" y="314"/>
                      <a:pt x="1396" y="273"/>
                      <a:pt x="1366" y="242"/>
                    </a:cubicBezTo>
                    <a:cubicBezTo>
                      <a:pt x="1336" y="211"/>
                      <a:pt x="1295" y="194"/>
                      <a:pt x="1252" y="193"/>
                    </a:cubicBezTo>
                    <a:cubicBezTo>
                      <a:pt x="1241" y="193"/>
                      <a:pt x="1230" y="194"/>
                      <a:pt x="1220" y="196"/>
                    </a:cubicBezTo>
                    <a:cubicBezTo>
                      <a:pt x="1220" y="44"/>
                      <a:pt x="1220" y="44"/>
                      <a:pt x="1220" y="44"/>
                    </a:cubicBezTo>
                    <a:cubicBezTo>
                      <a:pt x="1220" y="20"/>
                      <a:pt x="1200" y="0"/>
                      <a:pt x="1176" y="0"/>
                    </a:cubicBezTo>
                    <a:cubicBezTo>
                      <a:pt x="687" y="0"/>
                      <a:pt x="687" y="0"/>
                      <a:pt x="687" y="0"/>
                    </a:cubicBezTo>
                    <a:cubicBezTo>
                      <a:pt x="663" y="0"/>
                      <a:pt x="643" y="20"/>
                      <a:pt x="643" y="44"/>
                    </a:cubicBezTo>
                    <a:cubicBezTo>
                      <a:pt x="643" y="391"/>
                      <a:pt x="643" y="391"/>
                      <a:pt x="643" y="391"/>
                    </a:cubicBezTo>
                    <a:cubicBezTo>
                      <a:pt x="635" y="377"/>
                      <a:pt x="625" y="364"/>
                      <a:pt x="614" y="352"/>
                    </a:cubicBezTo>
                    <a:cubicBezTo>
                      <a:pt x="576" y="314"/>
                      <a:pt x="525" y="292"/>
                      <a:pt x="471" y="292"/>
                    </a:cubicBezTo>
                    <a:cubicBezTo>
                      <a:pt x="469" y="292"/>
                      <a:pt x="469" y="292"/>
                      <a:pt x="469" y="292"/>
                    </a:cubicBezTo>
                    <a:cubicBezTo>
                      <a:pt x="384" y="292"/>
                      <a:pt x="312" y="344"/>
                      <a:pt x="284" y="425"/>
                    </a:cubicBezTo>
                    <a:cubicBezTo>
                      <a:pt x="276" y="424"/>
                      <a:pt x="267" y="423"/>
                      <a:pt x="251" y="423"/>
                    </a:cubicBezTo>
                    <a:cubicBezTo>
                      <a:pt x="178" y="425"/>
                      <a:pt x="119" y="478"/>
                      <a:pt x="110" y="546"/>
                    </a:cubicBezTo>
                    <a:cubicBezTo>
                      <a:pt x="48" y="559"/>
                      <a:pt x="1" y="613"/>
                      <a:pt x="0" y="678"/>
                    </a:cubicBezTo>
                    <a:cubicBezTo>
                      <a:pt x="0" y="714"/>
                      <a:pt x="14" y="750"/>
                      <a:pt x="38" y="776"/>
                    </a:cubicBezTo>
                    <a:cubicBezTo>
                      <a:pt x="63" y="804"/>
                      <a:pt x="96" y="820"/>
                      <a:pt x="133" y="821"/>
                    </a:cubicBezTo>
                    <a:cubicBezTo>
                      <a:pt x="643" y="821"/>
                      <a:pt x="643" y="821"/>
                      <a:pt x="643" y="821"/>
                    </a:cubicBezTo>
                    <a:cubicBezTo>
                      <a:pt x="643" y="961"/>
                      <a:pt x="643" y="961"/>
                      <a:pt x="643" y="961"/>
                    </a:cubicBezTo>
                    <a:cubicBezTo>
                      <a:pt x="643" y="985"/>
                      <a:pt x="663" y="1005"/>
                      <a:pt x="687" y="1005"/>
                    </a:cubicBezTo>
                    <a:cubicBezTo>
                      <a:pt x="688" y="1005"/>
                      <a:pt x="688" y="1005"/>
                      <a:pt x="688" y="1005"/>
                    </a:cubicBezTo>
                    <a:cubicBezTo>
                      <a:pt x="689" y="1018"/>
                      <a:pt x="700" y="1029"/>
                      <a:pt x="714" y="1029"/>
                    </a:cubicBezTo>
                    <a:cubicBezTo>
                      <a:pt x="799" y="1029"/>
                      <a:pt x="799" y="1029"/>
                      <a:pt x="799" y="1029"/>
                    </a:cubicBezTo>
                    <a:cubicBezTo>
                      <a:pt x="813" y="1029"/>
                      <a:pt x="824" y="1019"/>
                      <a:pt x="825" y="1006"/>
                    </a:cubicBezTo>
                    <a:cubicBezTo>
                      <a:pt x="825" y="1005"/>
                      <a:pt x="825" y="1005"/>
                      <a:pt x="825" y="1005"/>
                    </a:cubicBezTo>
                    <a:cubicBezTo>
                      <a:pt x="1038" y="1005"/>
                      <a:pt x="1038" y="1005"/>
                      <a:pt x="1038" y="1005"/>
                    </a:cubicBezTo>
                    <a:cubicBezTo>
                      <a:pt x="1038" y="1018"/>
                      <a:pt x="1050" y="1029"/>
                      <a:pt x="1064" y="1029"/>
                    </a:cubicBezTo>
                    <a:cubicBezTo>
                      <a:pt x="1149" y="1029"/>
                      <a:pt x="1149" y="1029"/>
                      <a:pt x="1149" y="1029"/>
                    </a:cubicBezTo>
                    <a:cubicBezTo>
                      <a:pt x="1161" y="1029"/>
                      <a:pt x="1171" y="1021"/>
                      <a:pt x="1174" y="1010"/>
                    </a:cubicBezTo>
                    <a:cubicBezTo>
                      <a:pt x="1175" y="1009"/>
                      <a:pt x="1175" y="1009"/>
                      <a:pt x="1175" y="1009"/>
                    </a:cubicBezTo>
                    <a:cubicBezTo>
                      <a:pt x="1175" y="1005"/>
                      <a:pt x="1175" y="1005"/>
                      <a:pt x="1175" y="1005"/>
                    </a:cubicBezTo>
                    <a:cubicBezTo>
                      <a:pt x="1176" y="1005"/>
                      <a:pt x="1176" y="1005"/>
                      <a:pt x="1176" y="1005"/>
                    </a:cubicBezTo>
                    <a:cubicBezTo>
                      <a:pt x="1200" y="1005"/>
                      <a:pt x="1220" y="985"/>
                      <a:pt x="1220" y="961"/>
                    </a:cubicBezTo>
                    <a:cubicBezTo>
                      <a:pt x="1220" y="614"/>
                      <a:pt x="1220" y="614"/>
                      <a:pt x="1220" y="614"/>
                    </a:cubicBezTo>
                    <a:cubicBezTo>
                      <a:pt x="1401" y="614"/>
                      <a:pt x="1401" y="614"/>
                      <a:pt x="1401" y="614"/>
                    </a:cubicBezTo>
                    <a:cubicBezTo>
                      <a:pt x="1434" y="615"/>
                      <a:pt x="1466" y="602"/>
                      <a:pt x="1490" y="579"/>
                    </a:cubicBezTo>
                    <a:cubicBezTo>
                      <a:pt x="1514" y="555"/>
                      <a:pt x="1527" y="524"/>
                      <a:pt x="1527" y="491"/>
                    </a:cubicBezTo>
                    <a:cubicBezTo>
                      <a:pt x="1528" y="457"/>
                      <a:pt x="1515" y="426"/>
                      <a:pt x="1492" y="402"/>
                    </a:cubicBezTo>
                    <a:close/>
                    <a:moveTo>
                      <a:pt x="69" y="748"/>
                    </a:moveTo>
                    <a:cubicBezTo>
                      <a:pt x="52" y="729"/>
                      <a:pt x="42" y="704"/>
                      <a:pt x="42" y="678"/>
                    </a:cubicBezTo>
                    <a:cubicBezTo>
                      <a:pt x="43" y="629"/>
                      <a:pt x="82" y="589"/>
                      <a:pt x="130" y="586"/>
                    </a:cubicBezTo>
                    <a:cubicBezTo>
                      <a:pt x="141" y="585"/>
                      <a:pt x="150" y="575"/>
                      <a:pt x="150" y="564"/>
                    </a:cubicBezTo>
                    <a:cubicBezTo>
                      <a:pt x="151" y="510"/>
                      <a:pt x="195" y="467"/>
                      <a:pt x="252" y="465"/>
                    </a:cubicBezTo>
                    <a:cubicBezTo>
                      <a:pt x="255" y="465"/>
                      <a:pt x="258" y="465"/>
                      <a:pt x="261" y="465"/>
                    </a:cubicBezTo>
                    <a:cubicBezTo>
                      <a:pt x="275" y="465"/>
                      <a:pt x="278" y="466"/>
                      <a:pt x="286" y="470"/>
                    </a:cubicBezTo>
                    <a:cubicBezTo>
                      <a:pt x="291" y="471"/>
                      <a:pt x="291" y="471"/>
                      <a:pt x="291" y="471"/>
                    </a:cubicBezTo>
                    <a:cubicBezTo>
                      <a:pt x="296" y="473"/>
                      <a:pt x="302" y="473"/>
                      <a:pt x="308" y="470"/>
                    </a:cubicBezTo>
                    <a:cubicBezTo>
                      <a:pt x="313" y="467"/>
                      <a:pt x="317" y="462"/>
                      <a:pt x="318" y="456"/>
                    </a:cubicBezTo>
                    <a:cubicBezTo>
                      <a:pt x="336" y="383"/>
                      <a:pt x="396" y="334"/>
                      <a:pt x="469" y="334"/>
                    </a:cubicBezTo>
                    <a:cubicBezTo>
                      <a:pt x="471" y="334"/>
                      <a:pt x="471" y="334"/>
                      <a:pt x="471" y="334"/>
                    </a:cubicBezTo>
                    <a:cubicBezTo>
                      <a:pt x="514" y="334"/>
                      <a:pt x="554" y="351"/>
                      <a:pt x="584" y="382"/>
                    </a:cubicBezTo>
                    <a:cubicBezTo>
                      <a:pt x="614" y="413"/>
                      <a:pt x="630" y="453"/>
                      <a:pt x="630" y="496"/>
                    </a:cubicBezTo>
                    <a:cubicBezTo>
                      <a:pt x="630" y="507"/>
                      <a:pt x="628" y="518"/>
                      <a:pt x="626" y="529"/>
                    </a:cubicBezTo>
                    <a:cubicBezTo>
                      <a:pt x="624" y="536"/>
                      <a:pt x="626" y="543"/>
                      <a:pt x="631" y="548"/>
                    </a:cubicBezTo>
                    <a:cubicBezTo>
                      <a:pt x="635" y="553"/>
                      <a:pt x="642" y="556"/>
                      <a:pt x="649" y="555"/>
                    </a:cubicBezTo>
                    <a:cubicBezTo>
                      <a:pt x="655" y="554"/>
                      <a:pt x="660" y="554"/>
                      <a:pt x="666" y="554"/>
                    </a:cubicBezTo>
                    <a:cubicBezTo>
                      <a:pt x="666" y="554"/>
                      <a:pt x="666" y="554"/>
                      <a:pt x="666" y="554"/>
                    </a:cubicBezTo>
                    <a:cubicBezTo>
                      <a:pt x="728" y="554"/>
                      <a:pt x="778" y="605"/>
                      <a:pt x="777" y="667"/>
                    </a:cubicBezTo>
                    <a:cubicBezTo>
                      <a:pt x="776" y="729"/>
                      <a:pt x="726" y="779"/>
                      <a:pt x="665" y="779"/>
                    </a:cubicBezTo>
                    <a:cubicBezTo>
                      <a:pt x="663" y="779"/>
                      <a:pt x="663" y="779"/>
                      <a:pt x="663" y="779"/>
                    </a:cubicBezTo>
                    <a:cubicBezTo>
                      <a:pt x="133" y="779"/>
                      <a:pt x="133" y="779"/>
                      <a:pt x="133" y="779"/>
                    </a:cubicBezTo>
                    <a:cubicBezTo>
                      <a:pt x="109" y="778"/>
                      <a:pt x="86" y="768"/>
                      <a:pt x="69" y="748"/>
                    </a:cubicBezTo>
                    <a:close/>
                    <a:moveTo>
                      <a:pt x="1052" y="909"/>
                    </a:moveTo>
                    <a:cubicBezTo>
                      <a:pt x="943" y="909"/>
                      <a:pt x="943" y="909"/>
                      <a:pt x="943" y="909"/>
                    </a:cubicBezTo>
                    <a:cubicBezTo>
                      <a:pt x="935" y="909"/>
                      <a:pt x="928" y="902"/>
                      <a:pt x="928" y="893"/>
                    </a:cubicBezTo>
                    <a:cubicBezTo>
                      <a:pt x="928" y="885"/>
                      <a:pt x="935" y="877"/>
                      <a:pt x="943" y="877"/>
                    </a:cubicBezTo>
                    <a:cubicBezTo>
                      <a:pt x="1052" y="877"/>
                      <a:pt x="1052" y="877"/>
                      <a:pt x="1052" y="877"/>
                    </a:cubicBezTo>
                    <a:cubicBezTo>
                      <a:pt x="1061" y="877"/>
                      <a:pt x="1068" y="885"/>
                      <a:pt x="1068" y="893"/>
                    </a:cubicBezTo>
                    <a:cubicBezTo>
                      <a:pt x="1068" y="902"/>
                      <a:pt x="1061" y="909"/>
                      <a:pt x="1052" y="909"/>
                    </a:cubicBezTo>
                    <a:close/>
                    <a:moveTo>
                      <a:pt x="1052" y="850"/>
                    </a:moveTo>
                    <a:cubicBezTo>
                      <a:pt x="943" y="850"/>
                      <a:pt x="943" y="850"/>
                      <a:pt x="943" y="850"/>
                    </a:cubicBezTo>
                    <a:cubicBezTo>
                      <a:pt x="935" y="850"/>
                      <a:pt x="928" y="843"/>
                      <a:pt x="928" y="834"/>
                    </a:cubicBezTo>
                    <a:cubicBezTo>
                      <a:pt x="928" y="825"/>
                      <a:pt x="935" y="818"/>
                      <a:pt x="943" y="818"/>
                    </a:cubicBezTo>
                    <a:cubicBezTo>
                      <a:pt x="1052" y="818"/>
                      <a:pt x="1052" y="818"/>
                      <a:pt x="1052" y="818"/>
                    </a:cubicBezTo>
                    <a:cubicBezTo>
                      <a:pt x="1061" y="818"/>
                      <a:pt x="1068" y="825"/>
                      <a:pt x="1068" y="834"/>
                    </a:cubicBezTo>
                    <a:cubicBezTo>
                      <a:pt x="1068" y="843"/>
                      <a:pt x="1061" y="850"/>
                      <a:pt x="1052" y="850"/>
                    </a:cubicBezTo>
                    <a:close/>
                    <a:moveTo>
                      <a:pt x="1052" y="790"/>
                    </a:moveTo>
                    <a:cubicBezTo>
                      <a:pt x="943" y="790"/>
                      <a:pt x="943" y="790"/>
                      <a:pt x="943" y="790"/>
                    </a:cubicBezTo>
                    <a:cubicBezTo>
                      <a:pt x="935" y="790"/>
                      <a:pt x="928" y="783"/>
                      <a:pt x="928" y="774"/>
                    </a:cubicBezTo>
                    <a:cubicBezTo>
                      <a:pt x="928" y="766"/>
                      <a:pt x="935" y="759"/>
                      <a:pt x="943" y="759"/>
                    </a:cubicBezTo>
                    <a:cubicBezTo>
                      <a:pt x="1052" y="759"/>
                      <a:pt x="1052" y="759"/>
                      <a:pt x="1052" y="759"/>
                    </a:cubicBezTo>
                    <a:cubicBezTo>
                      <a:pt x="1061" y="759"/>
                      <a:pt x="1068" y="766"/>
                      <a:pt x="1068" y="774"/>
                    </a:cubicBezTo>
                    <a:cubicBezTo>
                      <a:pt x="1068" y="783"/>
                      <a:pt x="1061" y="790"/>
                      <a:pt x="1052" y="790"/>
                    </a:cubicBezTo>
                    <a:close/>
                    <a:moveTo>
                      <a:pt x="1110" y="913"/>
                    </a:moveTo>
                    <a:cubicBezTo>
                      <a:pt x="1099" y="913"/>
                      <a:pt x="1090" y="904"/>
                      <a:pt x="1090" y="893"/>
                    </a:cubicBezTo>
                    <a:cubicBezTo>
                      <a:pt x="1090" y="883"/>
                      <a:pt x="1099" y="874"/>
                      <a:pt x="1110" y="874"/>
                    </a:cubicBezTo>
                    <a:cubicBezTo>
                      <a:pt x="1120" y="874"/>
                      <a:pt x="1129" y="883"/>
                      <a:pt x="1129" y="893"/>
                    </a:cubicBezTo>
                    <a:cubicBezTo>
                      <a:pt x="1129" y="904"/>
                      <a:pt x="1120" y="913"/>
                      <a:pt x="1110" y="913"/>
                    </a:cubicBezTo>
                    <a:close/>
                    <a:moveTo>
                      <a:pt x="1110" y="853"/>
                    </a:moveTo>
                    <a:cubicBezTo>
                      <a:pt x="1099" y="853"/>
                      <a:pt x="1090" y="845"/>
                      <a:pt x="1090" y="834"/>
                    </a:cubicBezTo>
                    <a:cubicBezTo>
                      <a:pt x="1090" y="823"/>
                      <a:pt x="1099" y="814"/>
                      <a:pt x="1110" y="814"/>
                    </a:cubicBezTo>
                    <a:cubicBezTo>
                      <a:pt x="1120" y="814"/>
                      <a:pt x="1129" y="823"/>
                      <a:pt x="1129" y="834"/>
                    </a:cubicBezTo>
                    <a:cubicBezTo>
                      <a:pt x="1129" y="845"/>
                      <a:pt x="1120" y="853"/>
                      <a:pt x="1110" y="853"/>
                    </a:cubicBezTo>
                    <a:close/>
                    <a:moveTo>
                      <a:pt x="1110" y="794"/>
                    </a:moveTo>
                    <a:cubicBezTo>
                      <a:pt x="1099" y="794"/>
                      <a:pt x="1090" y="785"/>
                      <a:pt x="1090" y="774"/>
                    </a:cubicBezTo>
                    <a:cubicBezTo>
                      <a:pt x="1090" y="764"/>
                      <a:pt x="1099" y="755"/>
                      <a:pt x="1110" y="755"/>
                    </a:cubicBezTo>
                    <a:cubicBezTo>
                      <a:pt x="1120" y="755"/>
                      <a:pt x="1129" y="764"/>
                      <a:pt x="1129" y="774"/>
                    </a:cubicBezTo>
                    <a:cubicBezTo>
                      <a:pt x="1129" y="785"/>
                      <a:pt x="1120" y="794"/>
                      <a:pt x="1110" y="794"/>
                    </a:cubicBezTo>
                    <a:close/>
                    <a:moveTo>
                      <a:pt x="1460" y="549"/>
                    </a:moveTo>
                    <a:cubicBezTo>
                      <a:pt x="1444" y="564"/>
                      <a:pt x="1424" y="572"/>
                      <a:pt x="1401" y="572"/>
                    </a:cubicBezTo>
                    <a:cubicBezTo>
                      <a:pt x="1220" y="572"/>
                      <a:pt x="1220" y="572"/>
                      <a:pt x="1220" y="572"/>
                    </a:cubicBezTo>
                    <a:cubicBezTo>
                      <a:pt x="1220" y="240"/>
                      <a:pt x="1220" y="240"/>
                      <a:pt x="1220" y="240"/>
                    </a:cubicBezTo>
                    <a:cubicBezTo>
                      <a:pt x="1230" y="237"/>
                      <a:pt x="1240" y="235"/>
                      <a:pt x="1250" y="235"/>
                    </a:cubicBezTo>
                    <a:cubicBezTo>
                      <a:pt x="1251" y="235"/>
                      <a:pt x="1251" y="235"/>
                      <a:pt x="1251" y="235"/>
                    </a:cubicBezTo>
                    <a:cubicBezTo>
                      <a:pt x="1283" y="235"/>
                      <a:pt x="1314" y="248"/>
                      <a:pt x="1336" y="271"/>
                    </a:cubicBezTo>
                    <a:cubicBezTo>
                      <a:pt x="1359" y="294"/>
                      <a:pt x="1371" y="325"/>
                      <a:pt x="1370" y="357"/>
                    </a:cubicBezTo>
                    <a:cubicBezTo>
                      <a:pt x="1370" y="365"/>
                      <a:pt x="1369" y="374"/>
                      <a:pt x="1368" y="382"/>
                    </a:cubicBezTo>
                    <a:cubicBezTo>
                      <a:pt x="1366" y="389"/>
                      <a:pt x="1368" y="396"/>
                      <a:pt x="1373" y="401"/>
                    </a:cubicBezTo>
                    <a:cubicBezTo>
                      <a:pt x="1377" y="406"/>
                      <a:pt x="1384" y="408"/>
                      <a:pt x="1391" y="407"/>
                    </a:cubicBezTo>
                    <a:cubicBezTo>
                      <a:pt x="1395" y="407"/>
                      <a:pt x="1399" y="406"/>
                      <a:pt x="1403" y="406"/>
                    </a:cubicBezTo>
                    <a:cubicBezTo>
                      <a:pt x="1425" y="407"/>
                      <a:pt x="1446" y="416"/>
                      <a:pt x="1462" y="431"/>
                    </a:cubicBezTo>
                    <a:cubicBezTo>
                      <a:pt x="1477" y="447"/>
                      <a:pt x="1486" y="468"/>
                      <a:pt x="1485" y="490"/>
                    </a:cubicBezTo>
                    <a:cubicBezTo>
                      <a:pt x="1485" y="512"/>
                      <a:pt x="1476" y="533"/>
                      <a:pt x="1460" y="54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a:solidFill>
                    <a:prstClr val="black"/>
                  </a:solidFill>
                </a:endParaRPr>
              </a:p>
            </p:txBody>
          </p:sp>
          <p:sp>
            <p:nvSpPr>
              <p:cNvPr id="109" name="TextBox 108"/>
              <p:cNvSpPr txBox="1"/>
              <p:nvPr/>
            </p:nvSpPr>
            <p:spPr>
              <a:xfrm>
                <a:off x="4293001" y="2515856"/>
                <a:ext cx="875006" cy="184666"/>
              </a:xfrm>
              <a:prstGeom prst="rect">
                <a:avLst/>
              </a:prstGeom>
              <a:noFill/>
            </p:spPr>
            <p:txBody>
              <a:bodyPr vert="horz" wrap="square" lIns="0" tIns="0" rIns="0" bIns="0" rtlCol="0">
                <a:spAutoFit/>
              </a:bodyPr>
              <a:lstStyle/>
              <a:p>
                <a:pPr algn="ctr" defTabSz="609219"/>
                <a:r>
                  <a:rPr lang="en-US" sz="1600" dirty="0">
                    <a:solidFill>
                      <a:prstClr val="black"/>
                    </a:solidFill>
                    <a:ea typeface="ＭＳ Ｐゴシック" pitchFamily="34" charset="-128"/>
                  </a:rPr>
                  <a:t>Cloud</a:t>
                </a:r>
                <a:endParaRPr lang="en-GB" sz="1600" dirty="0" err="1">
                  <a:solidFill>
                    <a:srgbClr val="003C71"/>
                  </a:solidFill>
                </a:endParaRPr>
              </a:p>
            </p:txBody>
          </p:sp>
        </p:grpSp>
        <p:sp>
          <p:nvSpPr>
            <p:cNvPr id="113" name="TextBox 112"/>
            <p:cNvSpPr txBox="1"/>
            <p:nvPr/>
          </p:nvSpPr>
          <p:spPr>
            <a:xfrm>
              <a:off x="4982004" y="3959857"/>
              <a:ext cx="1026163" cy="184666"/>
            </a:xfrm>
            <a:prstGeom prst="rect">
              <a:avLst/>
            </a:prstGeom>
            <a:noFill/>
          </p:spPr>
          <p:txBody>
            <a:bodyPr vert="horz" wrap="square" lIns="0" tIns="0" rIns="0" bIns="0" rtlCol="0">
              <a:spAutoFit/>
            </a:bodyPr>
            <a:lstStyle/>
            <a:p>
              <a:pPr algn="ctr" defTabSz="609219"/>
              <a:r>
                <a:rPr lang="en-US" sz="1600" dirty="0">
                  <a:solidFill>
                    <a:prstClr val="black"/>
                  </a:solidFill>
                  <a:ea typeface="ＭＳ Ｐゴシック" pitchFamily="34" charset="-128"/>
                </a:rPr>
                <a:t>Appliances</a:t>
              </a:r>
              <a:endParaRPr lang="en-GB" sz="1600" dirty="0" err="1">
                <a:solidFill>
                  <a:srgbClr val="003C71"/>
                </a:solidFill>
              </a:endParaRPr>
            </a:p>
          </p:txBody>
        </p:sp>
        <p:sp>
          <p:nvSpPr>
            <p:cNvPr id="117" name="TextBox 116"/>
            <p:cNvSpPr txBox="1"/>
            <p:nvPr/>
          </p:nvSpPr>
          <p:spPr>
            <a:xfrm>
              <a:off x="3586624" y="3897494"/>
              <a:ext cx="819449" cy="369332"/>
            </a:xfrm>
            <a:prstGeom prst="rect">
              <a:avLst/>
            </a:prstGeom>
            <a:noFill/>
          </p:spPr>
          <p:txBody>
            <a:bodyPr vert="horz" wrap="square" lIns="0" tIns="0" rIns="0" bIns="0" rtlCol="0">
              <a:spAutoFit/>
            </a:bodyPr>
            <a:lstStyle/>
            <a:p>
              <a:pPr defTabSz="609219"/>
              <a:r>
                <a:rPr lang="en-US" sz="1600" dirty="0">
                  <a:solidFill>
                    <a:prstClr val="black"/>
                  </a:solidFill>
                  <a:ea typeface="ＭＳ Ｐゴシック" pitchFamily="34" charset="-128"/>
                </a:rPr>
                <a:t>Micro</a:t>
              </a:r>
              <a:br>
                <a:rPr lang="en-US" sz="1600" dirty="0">
                  <a:solidFill>
                    <a:prstClr val="black"/>
                  </a:solidFill>
                  <a:ea typeface="ＭＳ Ｐゴシック" pitchFamily="34" charset="-128"/>
                </a:rPr>
              </a:br>
              <a:r>
                <a:rPr lang="en-US" sz="1600" dirty="0">
                  <a:solidFill>
                    <a:prstClr val="black"/>
                  </a:solidFill>
                  <a:ea typeface="ＭＳ Ｐゴシック" pitchFamily="34" charset="-128"/>
                </a:rPr>
                <a:t>Servers</a:t>
              </a:r>
              <a:endParaRPr lang="en-GB" sz="1600" dirty="0" err="1">
                <a:solidFill>
                  <a:srgbClr val="003C71"/>
                </a:solidFill>
              </a:endParaRPr>
            </a:p>
          </p:txBody>
        </p:sp>
        <p:grpSp>
          <p:nvGrpSpPr>
            <p:cNvPr id="131090" name="Group 131089"/>
            <p:cNvGrpSpPr/>
            <p:nvPr/>
          </p:nvGrpSpPr>
          <p:grpSpPr>
            <a:xfrm>
              <a:off x="4792519" y="724739"/>
              <a:ext cx="1026163" cy="732293"/>
              <a:chOff x="4061269" y="1302026"/>
              <a:chExt cx="1026163" cy="732293"/>
            </a:xfrm>
          </p:grpSpPr>
          <p:grpSp>
            <p:nvGrpSpPr>
              <p:cNvPr id="129" name="Group 128"/>
              <p:cNvGrpSpPr>
                <a:grpSpLocks noChangeAspect="1"/>
              </p:cNvGrpSpPr>
              <p:nvPr/>
            </p:nvGrpSpPr>
            <p:grpSpPr>
              <a:xfrm>
                <a:off x="4297194" y="1302026"/>
                <a:ext cx="554312" cy="554312"/>
                <a:chOff x="-149854" y="2483007"/>
                <a:chExt cx="941830" cy="941830"/>
              </a:xfrm>
              <a:solidFill>
                <a:schemeClr val="accent3">
                  <a:lumMod val="60000"/>
                  <a:lumOff val="40000"/>
                </a:schemeClr>
              </a:solidFill>
            </p:grpSpPr>
            <p:sp>
              <p:nvSpPr>
                <p:cNvPr id="130" name="Oval 129"/>
                <p:cNvSpPr/>
                <p:nvPr/>
              </p:nvSpPr>
              <p:spPr>
                <a:xfrm>
                  <a:off x="-149854" y="2483007"/>
                  <a:ext cx="941830" cy="94183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dirty="0">
                    <a:solidFill>
                      <a:prstClr val="white"/>
                    </a:solidFill>
                  </a:endParaRPr>
                </a:p>
              </p:txBody>
            </p:sp>
            <p:pic>
              <p:nvPicPr>
                <p:cNvPr id="131" name="Picture 130" descr="Subject_Icons_Data_Network_Sharing_B-W_RGB.png"/>
                <p:cNvPicPr>
                  <a:picLocks noChangeAspect="1"/>
                </p:cNvPicPr>
                <p:nvPr/>
              </p:nvPicPr>
              <p:blipFill rotWithShape="1">
                <a:blip r:embed="rId3" cstate="print">
                  <a:extLst>
                    <a:ext uri="{28A0092B-C50C-407E-A947-70E740481C1C}">
                      <a14:useLocalDpi xmlns:a14="http://schemas.microsoft.com/office/drawing/2010/main"/>
                    </a:ext>
                  </a:extLst>
                </a:blip>
                <a:srcRect r="5618"/>
                <a:stretch/>
              </p:blipFill>
              <p:spPr>
                <a:xfrm>
                  <a:off x="59512" y="2658667"/>
                  <a:ext cx="523569" cy="589261"/>
                </a:xfrm>
                <a:prstGeom prst="rect">
                  <a:avLst/>
                </a:prstGeom>
                <a:solidFill>
                  <a:schemeClr val="accent3"/>
                </a:solidFill>
              </p:spPr>
            </p:pic>
          </p:grpSp>
          <p:sp>
            <p:nvSpPr>
              <p:cNvPr id="176" name="TextBox 175"/>
              <p:cNvSpPr txBox="1"/>
              <p:nvPr/>
            </p:nvSpPr>
            <p:spPr>
              <a:xfrm>
                <a:off x="4061269" y="1849653"/>
                <a:ext cx="1026163" cy="184666"/>
              </a:xfrm>
              <a:prstGeom prst="rect">
                <a:avLst/>
              </a:prstGeom>
              <a:noFill/>
            </p:spPr>
            <p:txBody>
              <a:bodyPr vert="horz" wrap="square" lIns="0" tIns="0" rIns="0" bIns="0" rtlCol="0">
                <a:spAutoFit/>
              </a:bodyPr>
              <a:lstStyle>
                <a:defPPr>
                  <a:defRPr lang="en-US"/>
                </a:defPPr>
                <a:lvl1pPr algn="ctr">
                  <a:defRPr sz="1100">
                    <a:ea typeface="ＭＳ Ｐゴシック" pitchFamily="34" charset="-128"/>
                  </a:defRPr>
                </a:lvl1pPr>
              </a:lstStyle>
              <a:p>
                <a:pPr defTabSz="609219"/>
                <a:r>
                  <a:rPr lang="en-GB" sz="1600" dirty="0">
                    <a:solidFill>
                      <a:prstClr val="black"/>
                    </a:solidFill>
                  </a:rPr>
                  <a:t>Database</a:t>
                </a:r>
              </a:p>
            </p:txBody>
          </p:sp>
        </p:grpSp>
        <p:grpSp>
          <p:nvGrpSpPr>
            <p:cNvPr id="131087" name="Group 131086"/>
            <p:cNvGrpSpPr/>
            <p:nvPr/>
          </p:nvGrpSpPr>
          <p:grpSpPr>
            <a:xfrm>
              <a:off x="2351014" y="2952606"/>
              <a:ext cx="1026163" cy="384372"/>
              <a:chOff x="2593584" y="3062401"/>
              <a:chExt cx="1026163" cy="384372"/>
            </a:xfrm>
          </p:grpSpPr>
          <p:sp>
            <p:nvSpPr>
              <p:cNvPr id="110" name="TextBox 109"/>
              <p:cNvSpPr txBox="1"/>
              <p:nvPr/>
            </p:nvSpPr>
            <p:spPr>
              <a:xfrm>
                <a:off x="2593584" y="3162254"/>
                <a:ext cx="1026163" cy="184666"/>
              </a:xfrm>
              <a:prstGeom prst="rect">
                <a:avLst/>
              </a:prstGeom>
              <a:noFill/>
            </p:spPr>
            <p:txBody>
              <a:bodyPr vert="horz" wrap="square" lIns="0" tIns="0" rIns="0" bIns="0" rtlCol="0">
                <a:spAutoFit/>
              </a:bodyPr>
              <a:lstStyle/>
              <a:p>
                <a:pPr algn="ctr" defTabSz="609219"/>
                <a:r>
                  <a:rPr lang="en-US" sz="1600" dirty="0">
                    <a:solidFill>
                      <a:prstClr val="black"/>
                    </a:solidFill>
                    <a:ea typeface="ＭＳ Ｐゴシック" pitchFamily="34" charset="-128"/>
                  </a:rPr>
                  <a:t>SMB</a:t>
                </a:r>
                <a:endParaRPr lang="en-GB" sz="1600" dirty="0" err="1">
                  <a:solidFill>
                    <a:srgbClr val="003C71"/>
                  </a:solidFill>
                </a:endParaRPr>
              </a:p>
            </p:txBody>
          </p:sp>
          <p:grpSp>
            <p:nvGrpSpPr>
              <p:cNvPr id="177" name="Group 176"/>
              <p:cNvGrpSpPr/>
              <p:nvPr/>
            </p:nvGrpSpPr>
            <p:grpSpPr>
              <a:xfrm>
                <a:off x="3296917" y="3062401"/>
                <a:ext cx="246173" cy="384372"/>
                <a:chOff x="4223043" y="2924769"/>
                <a:chExt cx="414012" cy="742955"/>
              </a:xfrm>
            </p:grpSpPr>
            <p:sp>
              <p:nvSpPr>
                <p:cNvPr id="178" name="Rounded Rectangle 177"/>
                <p:cNvSpPr/>
                <p:nvPr/>
              </p:nvSpPr>
              <p:spPr>
                <a:xfrm>
                  <a:off x="4223043" y="2924769"/>
                  <a:ext cx="414012" cy="742955"/>
                </a:xfrm>
                <a:prstGeom prst="roundRect">
                  <a:avLst>
                    <a:gd name="adj" fmla="val 1297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dirty="0">
                    <a:solidFill>
                      <a:prstClr val="white"/>
                    </a:solidFill>
                  </a:endParaRPr>
                </a:p>
              </p:txBody>
            </p:sp>
            <p:sp>
              <p:nvSpPr>
                <p:cNvPr id="179" name="Oval 178"/>
                <p:cNvSpPr/>
                <p:nvPr/>
              </p:nvSpPr>
              <p:spPr>
                <a:xfrm>
                  <a:off x="4390883" y="3453503"/>
                  <a:ext cx="78333" cy="7833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dirty="0">
                    <a:solidFill>
                      <a:prstClr val="white"/>
                    </a:solidFill>
                  </a:endParaRPr>
                </a:p>
              </p:txBody>
            </p:sp>
            <p:sp>
              <p:nvSpPr>
                <p:cNvPr id="180" name="Rounded Rectangle 179"/>
                <p:cNvSpPr/>
                <p:nvPr/>
              </p:nvSpPr>
              <p:spPr>
                <a:xfrm>
                  <a:off x="4308248" y="3013436"/>
                  <a:ext cx="243603" cy="6305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dirty="0">
                    <a:solidFill>
                      <a:prstClr val="white"/>
                    </a:solidFill>
                  </a:endParaRPr>
                </a:p>
              </p:txBody>
            </p:sp>
          </p:grpSp>
        </p:grpSp>
        <p:grpSp>
          <p:nvGrpSpPr>
            <p:cNvPr id="131091" name="Group 131090"/>
            <p:cNvGrpSpPr/>
            <p:nvPr/>
          </p:nvGrpSpPr>
          <p:grpSpPr>
            <a:xfrm>
              <a:off x="3158852" y="790917"/>
              <a:ext cx="1653069" cy="466880"/>
              <a:chOff x="3619747" y="751441"/>
              <a:chExt cx="1653069" cy="466880"/>
            </a:xfrm>
          </p:grpSpPr>
          <p:sp>
            <p:nvSpPr>
              <p:cNvPr id="131073" name="TextBox 131072"/>
              <p:cNvSpPr txBox="1"/>
              <p:nvPr/>
            </p:nvSpPr>
            <p:spPr>
              <a:xfrm>
                <a:off x="3876159" y="892548"/>
                <a:ext cx="1396657" cy="184666"/>
              </a:xfrm>
              <a:prstGeom prst="rect">
                <a:avLst/>
              </a:prstGeom>
              <a:noFill/>
            </p:spPr>
            <p:txBody>
              <a:bodyPr vert="horz" wrap="square" lIns="0" tIns="0" rIns="0" bIns="0" rtlCol="0">
                <a:spAutoFit/>
              </a:bodyPr>
              <a:lstStyle/>
              <a:p>
                <a:pPr algn="ctr" defTabSz="609219"/>
                <a:r>
                  <a:rPr lang="en-US" sz="1600" dirty="0">
                    <a:solidFill>
                      <a:prstClr val="black"/>
                    </a:solidFill>
                    <a:ea typeface="ＭＳ Ｐゴシック" pitchFamily="34" charset="-128"/>
                  </a:rPr>
                  <a:t>Mission Critical</a:t>
                </a:r>
                <a:endParaRPr lang="en-GB" sz="1600" dirty="0" err="1">
                  <a:solidFill>
                    <a:srgbClr val="003C71"/>
                  </a:solidFill>
                </a:endParaRPr>
              </a:p>
            </p:txBody>
          </p:sp>
          <p:pic>
            <p:nvPicPr>
              <p:cNvPr id="184"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619747" y="751441"/>
                <a:ext cx="321482" cy="46688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1097" name="Group 131096"/>
            <p:cNvGrpSpPr/>
            <p:nvPr/>
          </p:nvGrpSpPr>
          <p:grpSpPr>
            <a:xfrm>
              <a:off x="4332445" y="4161639"/>
              <a:ext cx="1073990" cy="369332"/>
              <a:chOff x="4303869" y="4142589"/>
              <a:chExt cx="1073990" cy="369332"/>
            </a:xfrm>
          </p:grpSpPr>
          <p:sp>
            <p:nvSpPr>
              <p:cNvPr id="125" name="TextBox 124"/>
              <p:cNvSpPr txBox="1"/>
              <p:nvPr/>
            </p:nvSpPr>
            <p:spPr>
              <a:xfrm>
                <a:off x="4694722" y="4142589"/>
                <a:ext cx="683137" cy="369332"/>
              </a:xfrm>
              <a:prstGeom prst="rect">
                <a:avLst/>
              </a:prstGeom>
              <a:noFill/>
            </p:spPr>
            <p:txBody>
              <a:bodyPr vert="horz" wrap="square" lIns="0" tIns="0" rIns="0" bIns="0" rtlCol="0">
                <a:spAutoFit/>
              </a:bodyPr>
              <a:lstStyle/>
              <a:p>
                <a:pPr defTabSz="609219"/>
                <a:r>
                  <a:rPr lang="en-US" sz="1600" dirty="0">
                    <a:solidFill>
                      <a:prstClr val="black"/>
                    </a:solidFill>
                    <a:ea typeface="ＭＳ Ｐゴシック" pitchFamily="34" charset="-128"/>
                  </a:rPr>
                  <a:t>Cold Storage</a:t>
                </a:r>
                <a:endParaRPr lang="en-GB" sz="1600" dirty="0" err="1">
                  <a:solidFill>
                    <a:srgbClr val="003C71"/>
                  </a:solidFill>
                </a:endParaRPr>
              </a:p>
            </p:txBody>
          </p:sp>
          <p:grpSp>
            <p:nvGrpSpPr>
              <p:cNvPr id="194" name="Group 193"/>
              <p:cNvGrpSpPr>
                <a:grpSpLocks noChangeAspect="1"/>
              </p:cNvGrpSpPr>
              <p:nvPr/>
            </p:nvGrpSpPr>
            <p:grpSpPr>
              <a:xfrm>
                <a:off x="4303869" y="4144719"/>
                <a:ext cx="351056" cy="359405"/>
                <a:chOff x="2949363" y="4557656"/>
                <a:chExt cx="711523" cy="728445"/>
              </a:xfrm>
            </p:grpSpPr>
            <p:pic>
              <p:nvPicPr>
                <p:cNvPr id="195" name="Picture 194" descr="C:\Users\Sarah\Desktop\BuzzBee_April\#1571-007_E5 PPT\Art\folder_bac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949363" y="4911279"/>
                  <a:ext cx="605643" cy="366351"/>
                </a:xfrm>
                <a:prstGeom prst="rect">
                  <a:avLst/>
                </a:prstGeom>
                <a:noFill/>
                <a:extLst>
                  <a:ext uri="{909E8E84-426E-40DD-AFC4-6F175D3DCCD1}">
                    <a14:hiddenFill xmlns:a14="http://schemas.microsoft.com/office/drawing/2010/main">
                      <a:solidFill>
                        <a:srgbClr val="FFFFFF"/>
                      </a:solidFill>
                    </a14:hiddenFill>
                  </a:ext>
                </a:extLst>
              </p:spPr>
            </p:pic>
            <p:grpSp>
              <p:nvGrpSpPr>
                <p:cNvPr id="196" name="Group 195"/>
                <p:cNvGrpSpPr/>
                <p:nvPr/>
              </p:nvGrpSpPr>
              <p:grpSpPr>
                <a:xfrm>
                  <a:off x="3028998" y="4557656"/>
                  <a:ext cx="453697" cy="549378"/>
                  <a:chOff x="4706796" y="2733038"/>
                  <a:chExt cx="453825" cy="543562"/>
                </a:xfrm>
              </p:grpSpPr>
              <p:grpSp>
                <p:nvGrpSpPr>
                  <p:cNvPr id="198" name="Group 197"/>
                  <p:cNvGrpSpPr/>
                  <p:nvPr/>
                </p:nvGrpSpPr>
                <p:grpSpPr>
                  <a:xfrm>
                    <a:off x="4762017" y="2733038"/>
                    <a:ext cx="398604" cy="480994"/>
                    <a:chOff x="684480" y="5280993"/>
                    <a:chExt cx="389955" cy="522728"/>
                  </a:xfrm>
                </p:grpSpPr>
                <p:sp>
                  <p:nvSpPr>
                    <p:cNvPr id="210" name="Freeform 90"/>
                    <p:cNvSpPr>
                      <a:spLocks/>
                    </p:cNvSpPr>
                    <p:nvPr/>
                  </p:nvSpPr>
                  <p:spPr bwMode="auto">
                    <a:xfrm>
                      <a:off x="684480" y="5280993"/>
                      <a:ext cx="389955" cy="522728"/>
                    </a:xfrm>
                    <a:custGeom>
                      <a:avLst/>
                      <a:gdLst>
                        <a:gd name="T0" fmla="*/ 1119 w 1119"/>
                        <a:gd name="T1" fmla="*/ 1500 h 1500"/>
                        <a:gd name="T2" fmla="*/ 0 w 1119"/>
                        <a:gd name="T3" fmla="*/ 1500 h 1500"/>
                        <a:gd name="T4" fmla="*/ 0 w 1119"/>
                        <a:gd name="T5" fmla="*/ 0 h 1500"/>
                        <a:gd name="T6" fmla="*/ 723 w 1119"/>
                        <a:gd name="T7" fmla="*/ 0 h 1500"/>
                        <a:gd name="T8" fmla="*/ 1119 w 1119"/>
                        <a:gd name="T9" fmla="*/ 387 h 1500"/>
                        <a:gd name="T10" fmla="*/ 1119 w 1119"/>
                        <a:gd name="T11" fmla="*/ 1500 h 1500"/>
                      </a:gdLst>
                      <a:ahLst/>
                      <a:cxnLst>
                        <a:cxn ang="0">
                          <a:pos x="T0" y="T1"/>
                        </a:cxn>
                        <a:cxn ang="0">
                          <a:pos x="T2" y="T3"/>
                        </a:cxn>
                        <a:cxn ang="0">
                          <a:pos x="T4" y="T5"/>
                        </a:cxn>
                        <a:cxn ang="0">
                          <a:pos x="T6" y="T7"/>
                        </a:cxn>
                        <a:cxn ang="0">
                          <a:pos x="T8" y="T9"/>
                        </a:cxn>
                        <a:cxn ang="0">
                          <a:pos x="T10" y="T11"/>
                        </a:cxn>
                      </a:cxnLst>
                      <a:rect l="0" t="0" r="r" b="b"/>
                      <a:pathLst>
                        <a:path w="1119" h="1500">
                          <a:moveTo>
                            <a:pt x="1119" y="1500"/>
                          </a:moveTo>
                          <a:lnTo>
                            <a:pt x="0" y="1500"/>
                          </a:lnTo>
                          <a:lnTo>
                            <a:pt x="0" y="0"/>
                          </a:lnTo>
                          <a:lnTo>
                            <a:pt x="723" y="0"/>
                          </a:lnTo>
                          <a:lnTo>
                            <a:pt x="1119" y="387"/>
                          </a:lnTo>
                          <a:lnTo>
                            <a:pt x="1119" y="150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11" name="Freeform 91"/>
                    <p:cNvSpPr>
                      <a:spLocks/>
                    </p:cNvSpPr>
                    <p:nvPr/>
                  </p:nvSpPr>
                  <p:spPr bwMode="auto">
                    <a:xfrm>
                      <a:off x="706783" y="5302947"/>
                      <a:ext cx="347091" cy="477424"/>
                    </a:xfrm>
                    <a:custGeom>
                      <a:avLst/>
                      <a:gdLst>
                        <a:gd name="T0" fmla="*/ 996 w 996"/>
                        <a:gd name="T1" fmla="*/ 1370 h 1370"/>
                        <a:gd name="T2" fmla="*/ 0 w 996"/>
                        <a:gd name="T3" fmla="*/ 1370 h 1370"/>
                        <a:gd name="T4" fmla="*/ 0 w 996"/>
                        <a:gd name="T5" fmla="*/ 0 h 1370"/>
                        <a:gd name="T6" fmla="*/ 642 w 996"/>
                        <a:gd name="T7" fmla="*/ 0 h 1370"/>
                        <a:gd name="T8" fmla="*/ 996 w 996"/>
                        <a:gd name="T9" fmla="*/ 355 h 1370"/>
                        <a:gd name="T10" fmla="*/ 996 w 996"/>
                        <a:gd name="T11" fmla="*/ 1370 h 1370"/>
                      </a:gdLst>
                      <a:ahLst/>
                      <a:cxnLst>
                        <a:cxn ang="0">
                          <a:pos x="T0" y="T1"/>
                        </a:cxn>
                        <a:cxn ang="0">
                          <a:pos x="T2" y="T3"/>
                        </a:cxn>
                        <a:cxn ang="0">
                          <a:pos x="T4" y="T5"/>
                        </a:cxn>
                        <a:cxn ang="0">
                          <a:pos x="T6" y="T7"/>
                        </a:cxn>
                        <a:cxn ang="0">
                          <a:pos x="T8" y="T9"/>
                        </a:cxn>
                        <a:cxn ang="0">
                          <a:pos x="T10" y="T11"/>
                        </a:cxn>
                      </a:cxnLst>
                      <a:rect l="0" t="0" r="r" b="b"/>
                      <a:pathLst>
                        <a:path w="996" h="1370">
                          <a:moveTo>
                            <a:pt x="996" y="1370"/>
                          </a:moveTo>
                          <a:lnTo>
                            <a:pt x="0" y="1370"/>
                          </a:lnTo>
                          <a:lnTo>
                            <a:pt x="0" y="0"/>
                          </a:lnTo>
                          <a:lnTo>
                            <a:pt x="642" y="0"/>
                          </a:lnTo>
                          <a:lnTo>
                            <a:pt x="996" y="355"/>
                          </a:lnTo>
                          <a:lnTo>
                            <a:pt x="996" y="1370"/>
                          </a:lnTo>
                          <a:close/>
                        </a:path>
                      </a:pathLst>
                    </a:custGeom>
                    <a:solidFill>
                      <a:srgbClr val="EEEC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12" name="Rectangle 92"/>
                    <p:cNvSpPr>
                      <a:spLocks noChangeArrowheads="1"/>
                    </p:cNvSpPr>
                    <p:nvPr/>
                  </p:nvSpPr>
                  <p:spPr bwMode="auto">
                    <a:xfrm>
                      <a:off x="741981" y="5364977"/>
                      <a:ext cx="261712" cy="24394"/>
                    </a:xfrm>
                    <a:prstGeom prst="rect">
                      <a:avLst/>
                    </a:prstGeom>
                    <a:solidFill>
                      <a:srgbClr val="939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13" name="Rectangle 93"/>
                    <p:cNvSpPr>
                      <a:spLocks noChangeArrowheads="1"/>
                    </p:cNvSpPr>
                    <p:nvPr/>
                  </p:nvSpPr>
                  <p:spPr bwMode="auto">
                    <a:xfrm>
                      <a:off x="741981" y="5433281"/>
                      <a:ext cx="261712" cy="24394"/>
                    </a:xfrm>
                    <a:prstGeom prst="rect">
                      <a:avLst/>
                    </a:prstGeom>
                    <a:solidFill>
                      <a:srgbClr val="939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14" name="Rectangle 94"/>
                    <p:cNvSpPr>
                      <a:spLocks noChangeArrowheads="1"/>
                    </p:cNvSpPr>
                    <p:nvPr/>
                  </p:nvSpPr>
                  <p:spPr bwMode="auto">
                    <a:xfrm>
                      <a:off x="741981" y="5501584"/>
                      <a:ext cx="261712" cy="24743"/>
                    </a:xfrm>
                    <a:prstGeom prst="rect">
                      <a:avLst/>
                    </a:prstGeom>
                    <a:solidFill>
                      <a:srgbClr val="939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15" name="Rectangle 95"/>
                    <p:cNvSpPr>
                      <a:spLocks noChangeArrowheads="1"/>
                    </p:cNvSpPr>
                    <p:nvPr/>
                  </p:nvSpPr>
                  <p:spPr bwMode="auto">
                    <a:xfrm>
                      <a:off x="741981" y="5569887"/>
                      <a:ext cx="261712" cy="24743"/>
                    </a:xfrm>
                    <a:prstGeom prst="rect">
                      <a:avLst/>
                    </a:prstGeom>
                    <a:solidFill>
                      <a:srgbClr val="939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16" name="Rectangle 96"/>
                    <p:cNvSpPr>
                      <a:spLocks noChangeArrowheads="1"/>
                    </p:cNvSpPr>
                    <p:nvPr/>
                  </p:nvSpPr>
                  <p:spPr bwMode="auto">
                    <a:xfrm>
                      <a:off x="741981" y="5638190"/>
                      <a:ext cx="261712" cy="24743"/>
                    </a:xfrm>
                    <a:prstGeom prst="rect">
                      <a:avLst/>
                    </a:prstGeom>
                    <a:solidFill>
                      <a:srgbClr val="939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17" name="Rectangle 97"/>
                    <p:cNvSpPr>
                      <a:spLocks noChangeArrowheads="1"/>
                    </p:cNvSpPr>
                    <p:nvPr/>
                  </p:nvSpPr>
                  <p:spPr bwMode="auto">
                    <a:xfrm>
                      <a:off x="741981" y="5706493"/>
                      <a:ext cx="261712" cy="24743"/>
                    </a:xfrm>
                    <a:prstGeom prst="rect">
                      <a:avLst/>
                    </a:prstGeom>
                    <a:solidFill>
                      <a:srgbClr val="939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18" name="Freeform 98"/>
                    <p:cNvSpPr>
                      <a:spLocks/>
                    </p:cNvSpPr>
                    <p:nvPr/>
                  </p:nvSpPr>
                  <p:spPr bwMode="auto">
                    <a:xfrm>
                      <a:off x="913086" y="5280993"/>
                      <a:ext cx="161349" cy="164485"/>
                    </a:xfrm>
                    <a:custGeom>
                      <a:avLst/>
                      <a:gdLst>
                        <a:gd name="T0" fmla="*/ 0 w 463"/>
                        <a:gd name="T1" fmla="*/ 472 h 472"/>
                        <a:gd name="T2" fmla="*/ 404 w 463"/>
                        <a:gd name="T3" fmla="*/ 472 h 472"/>
                        <a:gd name="T4" fmla="*/ 463 w 463"/>
                        <a:gd name="T5" fmla="*/ 472 h 472"/>
                        <a:gd name="T6" fmla="*/ 463 w 463"/>
                        <a:gd name="T7" fmla="*/ 389 h 472"/>
                        <a:gd name="T8" fmla="*/ 67 w 463"/>
                        <a:gd name="T9" fmla="*/ 0 h 472"/>
                        <a:gd name="T10" fmla="*/ 0 w 463"/>
                        <a:gd name="T11" fmla="*/ 0 h 472"/>
                        <a:gd name="T12" fmla="*/ 0 w 463"/>
                        <a:gd name="T13" fmla="*/ 472 h 472"/>
                      </a:gdLst>
                      <a:ahLst/>
                      <a:cxnLst>
                        <a:cxn ang="0">
                          <a:pos x="T0" y="T1"/>
                        </a:cxn>
                        <a:cxn ang="0">
                          <a:pos x="T2" y="T3"/>
                        </a:cxn>
                        <a:cxn ang="0">
                          <a:pos x="T4" y="T5"/>
                        </a:cxn>
                        <a:cxn ang="0">
                          <a:pos x="T6" y="T7"/>
                        </a:cxn>
                        <a:cxn ang="0">
                          <a:pos x="T8" y="T9"/>
                        </a:cxn>
                        <a:cxn ang="0">
                          <a:pos x="T10" y="T11"/>
                        </a:cxn>
                        <a:cxn ang="0">
                          <a:pos x="T12" y="T13"/>
                        </a:cxn>
                      </a:cxnLst>
                      <a:rect l="0" t="0" r="r" b="b"/>
                      <a:pathLst>
                        <a:path w="463" h="472">
                          <a:moveTo>
                            <a:pt x="0" y="472"/>
                          </a:moveTo>
                          <a:lnTo>
                            <a:pt x="404" y="472"/>
                          </a:lnTo>
                          <a:lnTo>
                            <a:pt x="463" y="472"/>
                          </a:lnTo>
                          <a:lnTo>
                            <a:pt x="463" y="389"/>
                          </a:lnTo>
                          <a:lnTo>
                            <a:pt x="67" y="0"/>
                          </a:lnTo>
                          <a:lnTo>
                            <a:pt x="0" y="0"/>
                          </a:lnTo>
                          <a:lnTo>
                            <a:pt x="0" y="472"/>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19" name="Freeform 99"/>
                    <p:cNvSpPr>
                      <a:spLocks/>
                    </p:cNvSpPr>
                    <p:nvPr/>
                  </p:nvSpPr>
                  <p:spPr bwMode="auto">
                    <a:xfrm>
                      <a:off x="930511" y="5302947"/>
                      <a:ext cx="123364" cy="123712"/>
                    </a:xfrm>
                    <a:custGeom>
                      <a:avLst/>
                      <a:gdLst>
                        <a:gd name="T0" fmla="*/ 0 w 354"/>
                        <a:gd name="T1" fmla="*/ 355 h 355"/>
                        <a:gd name="T2" fmla="*/ 354 w 354"/>
                        <a:gd name="T3" fmla="*/ 355 h 355"/>
                        <a:gd name="T4" fmla="*/ 0 w 354"/>
                        <a:gd name="T5" fmla="*/ 0 h 355"/>
                        <a:gd name="T6" fmla="*/ 0 w 354"/>
                        <a:gd name="T7" fmla="*/ 355 h 355"/>
                      </a:gdLst>
                      <a:ahLst/>
                      <a:cxnLst>
                        <a:cxn ang="0">
                          <a:pos x="T0" y="T1"/>
                        </a:cxn>
                        <a:cxn ang="0">
                          <a:pos x="T2" y="T3"/>
                        </a:cxn>
                        <a:cxn ang="0">
                          <a:pos x="T4" y="T5"/>
                        </a:cxn>
                        <a:cxn ang="0">
                          <a:pos x="T6" y="T7"/>
                        </a:cxn>
                      </a:cxnLst>
                      <a:rect l="0" t="0" r="r" b="b"/>
                      <a:pathLst>
                        <a:path w="354" h="355">
                          <a:moveTo>
                            <a:pt x="0" y="355"/>
                          </a:moveTo>
                          <a:lnTo>
                            <a:pt x="354" y="355"/>
                          </a:lnTo>
                          <a:lnTo>
                            <a:pt x="0" y="0"/>
                          </a:lnTo>
                          <a:lnTo>
                            <a:pt x="0" y="355"/>
                          </a:lnTo>
                          <a:close/>
                        </a:path>
                      </a:pathLst>
                    </a:custGeom>
                    <a:gradFill>
                      <a:gsLst>
                        <a:gs pos="100000">
                          <a:schemeClr val="bg2">
                            <a:lumMod val="40000"/>
                            <a:lumOff val="60000"/>
                          </a:schemeClr>
                        </a:gs>
                        <a:gs pos="0">
                          <a:schemeClr val="tx2">
                            <a:lumMod val="60000"/>
                            <a:lumOff val="40000"/>
                          </a:schemeClr>
                        </a:gs>
                      </a:gsLst>
                      <a:lin ang="16200000" scaled="0"/>
                    </a:gradFill>
                    <a:ln w="38100" algn="ctr">
                      <a:noFill/>
                      <a:miter lim="800000"/>
                      <a:headEnd type="none" w="sm" len="sm"/>
                      <a:tailEnd type="none" w="sm" len="sm"/>
                    </a:ln>
                  </p:spPr>
                  <p:txBody>
                    <a:bodyPr lIns="121908" tIns="60955" rIns="121908" bIns="60955" rtlCol="0" anchor="ctr"/>
                    <a:lstStyle/>
                    <a:p>
                      <a:pPr algn="ctr" defTabSz="609219"/>
                      <a:endParaRPr lang="en-US" sz="2667" kern="0" dirty="0">
                        <a:solidFill>
                          <a:srgbClr val="FFFFFF"/>
                        </a:solidFill>
                      </a:endParaRPr>
                    </a:p>
                  </p:txBody>
                </p:sp>
              </p:grpSp>
              <p:grpSp>
                <p:nvGrpSpPr>
                  <p:cNvPr id="199" name="Group 198"/>
                  <p:cNvGrpSpPr/>
                  <p:nvPr/>
                </p:nvGrpSpPr>
                <p:grpSpPr>
                  <a:xfrm>
                    <a:off x="4706796" y="2795606"/>
                    <a:ext cx="398604" cy="480994"/>
                    <a:chOff x="684480" y="5280993"/>
                    <a:chExt cx="389955" cy="522728"/>
                  </a:xfrm>
                </p:grpSpPr>
                <p:sp>
                  <p:nvSpPr>
                    <p:cNvPr id="200" name="Freeform 90"/>
                    <p:cNvSpPr>
                      <a:spLocks/>
                    </p:cNvSpPr>
                    <p:nvPr/>
                  </p:nvSpPr>
                  <p:spPr bwMode="auto">
                    <a:xfrm>
                      <a:off x="684480" y="5280993"/>
                      <a:ext cx="389955" cy="522728"/>
                    </a:xfrm>
                    <a:custGeom>
                      <a:avLst/>
                      <a:gdLst>
                        <a:gd name="T0" fmla="*/ 1119 w 1119"/>
                        <a:gd name="T1" fmla="*/ 1500 h 1500"/>
                        <a:gd name="T2" fmla="*/ 0 w 1119"/>
                        <a:gd name="T3" fmla="*/ 1500 h 1500"/>
                        <a:gd name="T4" fmla="*/ 0 w 1119"/>
                        <a:gd name="T5" fmla="*/ 0 h 1500"/>
                        <a:gd name="T6" fmla="*/ 723 w 1119"/>
                        <a:gd name="T7" fmla="*/ 0 h 1500"/>
                        <a:gd name="T8" fmla="*/ 1119 w 1119"/>
                        <a:gd name="T9" fmla="*/ 387 h 1500"/>
                        <a:gd name="T10" fmla="*/ 1119 w 1119"/>
                        <a:gd name="T11" fmla="*/ 1500 h 1500"/>
                      </a:gdLst>
                      <a:ahLst/>
                      <a:cxnLst>
                        <a:cxn ang="0">
                          <a:pos x="T0" y="T1"/>
                        </a:cxn>
                        <a:cxn ang="0">
                          <a:pos x="T2" y="T3"/>
                        </a:cxn>
                        <a:cxn ang="0">
                          <a:pos x="T4" y="T5"/>
                        </a:cxn>
                        <a:cxn ang="0">
                          <a:pos x="T6" y="T7"/>
                        </a:cxn>
                        <a:cxn ang="0">
                          <a:pos x="T8" y="T9"/>
                        </a:cxn>
                        <a:cxn ang="0">
                          <a:pos x="T10" y="T11"/>
                        </a:cxn>
                      </a:cxnLst>
                      <a:rect l="0" t="0" r="r" b="b"/>
                      <a:pathLst>
                        <a:path w="1119" h="1500">
                          <a:moveTo>
                            <a:pt x="1119" y="1500"/>
                          </a:moveTo>
                          <a:lnTo>
                            <a:pt x="0" y="1500"/>
                          </a:lnTo>
                          <a:lnTo>
                            <a:pt x="0" y="0"/>
                          </a:lnTo>
                          <a:lnTo>
                            <a:pt x="723" y="0"/>
                          </a:lnTo>
                          <a:lnTo>
                            <a:pt x="1119" y="387"/>
                          </a:lnTo>
                          <a:lnTo>
                            <a:pt x="1119" y="150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01" name="Freeform 91"/>
                    <p:cNvSpPr>
                      <a:spLocks/>
                    </p:cNvSpPr>
                    <p:nvPr/>
                  </p:nvSpPr>
                  <p:spPr bwMode="auto">
                    <a:xfrm>
                      <a:off x="706783" y="5302947"/>
                      <a:ext cx="347091" cy="477424"/>
                    </a:xfrm>
                    <a:custGeom>
                      <a:avLst/>
                      <a:gdLst>
                        <a:gd name="T0" fmla="*/ 996 w 996"/>
                        <a:gd name="T1" fmla="*/ 1370 h 1370"/>
                        <a:gd name="T2" fmla="*/ 0 w 996"/>
                        <a:gd name="T3" fmla="*/ 1370 h 1370"/>
                        <a:gd name="T4" fmla="*/ 0 w 996"/>
                        <a:gd name="T5" fmla="*/ 0 h 1370"/>
                        <a:gd name="T6" fmla="*/ 642 w 996"/>
                        <a:gd name="T7" fmla="*/ 0 h 1370"/>
                        <a:gd name="T8" fmla="*/ 996 w 996"/>
                        <a:gd name="T9" fmla="*/ 355 h 1370"/>
                        <a:gd name="T10" fmla="*/ 996 w 996"/>
                        <a:gd name="T11" fmla="*/ 1370 h 1370"/>
                      </a:gdLst>
                      <a:ahLst/>
                      <a:cxnLst>
                        <a:cxn ang="0">
                          <a:pos x="T0" y="T1"/>
                        </a:cxn>
                        <a:cxn ang="0">
                          <a:pos x="T2" y="T3"/>
                        </a:cxn>
                        <a:cxn ang="0">
                          <a:pos x="T4" y="T5"/>
                        </a:cxn>
                        <a:cxn ang="0">
                          <a:pos x="T6" y="T7"/>
                        </a:cxn>
                        <a:cxn ang="0">
                          <a:pos x="T8" y="T9"/>
                        </a:cxn>
                        <a:cxn ang="0">
                          <a:pos x="T10" y="T11"/>
                        </a:cxn>
                      </a:cxnLst>
                      <a:rect l="0" t="0" r="r" b="b"/>
                      <a:pathLst>
                        <a:path w="996" h="1370">
                          <a:moveTo>
                            <a:pt x="996" y="1370"/>
                          </a:moveTo>
                          <a:lnTo>
                            <a:pt x="0" y="1370"/>
                          </a:lnTo>
                          <a:lnTo>
                            <a:pt x="0" y="0"/>
                          </a:lnTo>
                          <a:lnTo>
                            <a:pt x="642" y="0"/>
                          </a:lnTo>
                          <a:lnTo>
                            <a:pt x="996" y="355"/>
                          </a:lnTo>
                          <a:lnTo>
                            <a:pt x="996" y="1370"/>
                          </a:lnTo>
                          <a:close/>
                        </a:path>
                      </a:pathLst>
                    </a:custGeom>
                    <a:solidFill>
                      <a:srgbClr val="EEEC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02" name="Rectangle 92"/>
                    <p:cNvSpPr>
                      <a:spLocks noChangeArrowheads="1"/>
                    </p:cNvSpPr>
                    <p:nvPr/>
                  </p:nvSpPr>
                  <p:spPr bwMode="auto">
                    <a:xfrm>
                      <a:off x="741981" y="5364977"/>
                      <a:ext cx="261712" cy="24394"/>
                    </a:xfrm>
                    <a:prstGeom prst="rect">
                      <a:avLst/>
                    </a:prstGeom>
                    <a:solidFill>
                      <a:srgbClr val="939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03" name="Rectangle 93"/>
                    <p:cNvSpPr>
                      <a:spLocks noChangeArrowheads="1"/>
                    </p:cNvSpPr>
                    <p:nvPr/>
                  </p:nvSpPr>
                  <p:spPr bwMode="auto">
                    <a:xfrm>
                      <a:off x="741981" y="5433281"/>
                      <a:ext cx="261712" cy="24394"/>
                    </a:xfrm>
                    <a:prstGeom prst="rect">
                      <a:avLst/>
                    </a:prstGeom>
                    <a:solidFill>
                      <a:srgbClr val="939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04" name="Rectangle 94"/>
                    <p:cNvSpPr>
                      <a:spLocks noChangeArrowheads="1"/>
                    </p:cNvSpPr>
                    <p:nvPr/>
                  </p:nvSpPr>
                  <p:spPr bwMode="auto">
                    <a:xfrm>
                      <a:off x="741981" y="5501584"/>
                      <a:ext cx="261712" cy="24743"/>
                    </a:xfrm>
                    <a:prstGeom prst="rect">
                      <a:avLst/>
                    </a:prstGeom>
                    <a:solidFill>
                      <a:srgbClr val="939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05" name="Rectangle 95"/>
                    <p:cNvSpPr>
                      <a:spLocks noChangeArrowheads="1"/>
                    </p:cNvSpPr>
                    <p:nvPr/>
                  </p:nvSpPr>
                  <p:spPr bwMode="auto">
                    <a:xfrm>
                      <a:off x="741981" y="5569887"/>
                      <a:ext cx="261712" cy="24743"/>
                    </a:xfrm>
                    <a:prstGeom prst="rect">
                      <a:avLst/>
                    </a:prstGeom>
                    <a:solidFill>
                      <a:srgbClr val="939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06" name="Rectangle 96"/>
                    <p:cNvSpPr>
                      <a:spLocks noChangeArrowheads="1"/>
                    </p:cNvSpPr>
                    <p:nvPr/>
                  </p:nvSpPr>
                  <p:spPr bwMode="auto">
                    <a:xfrm>
                      <a:off x="741981" y="5638190"/>
                      <a:ext cx="261712" cy="24743"/>
                    </a:xfrm>
                    <a:prstGeom prst="rect">
                      <a:avLst/>
                    </a:prstGeom>
                    <a:solidFill>
                      <a:srgbClr val="939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07" name="Rectangle 97"/>
                    <p:cNvSpPr>
                      <a:spLocks noChangeArrowheads="1"/>
                    </p:cNvSpPr>
                    <p:nvPr/>
                  </p:nvSpPr>
                  <p:spPr bwMode="auto">
                    <a:xfrm>
                      <a:off x="741981" y="5706493"/>
                      <a:ext cx="261712" cy="24743"/>
                    </a:xfrm>
                    <a:prstGeom prst="rect">
                      <a:avLst/>
                    </a:prstGeom>
                    <a:solidFill>
                      <a:srgbClr val="939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08" name="Freeform 98"/>
                    <p:cNvSpPr>
                      <a:spLocks/>
                    </p:cNvSpPr>
                    <p:nvPr/>
                  </p:nvSpPr>
                  <p:spPr bwMode="auto">
                    <a:xfrm>
                      <a:off x="913086" y="5280993"/>
                      <a:ext cx="161349" cy="164485"/>
                    </a:xfrm>
                    <a:custGeom>
                      <a:avLst/>
                      <a:gdLst>
                        <a:gd name="T0" fmla="*/ 0 w 463"/>
                        <a:gd name="T1" fmla="*/ 472 h 472"/>
                        <a:gd name="T2" fmla="*/ 404 w 463"/>
                        <a:gd name="T3" fmla="*/ 472 h 472"/>
                        <a:gd name="T4" fmla="*/ 463 w 463"/>
                        <a:gd name="T5" fmla="*/ 472 h 472"/>
                        <a:gd name="T6" fmla="*/ 463 w 463"/>
                        <a:gd name="T7" fmla="*/ 389 h 472"/>
                        <a:gd name="T8" fmla="*/ 67 w 463"/>
                        <a:gd name="T9" fmla="*/ 0 h 472"/>
                        <a:gd name="T10" fmla="*/ 0 w 463"/>
                        <a:gd name="T11" fmla="*/ 0 h 472"/>
                        <a:gd name="T12" fmla="*/ 0 w 463"/>
                        <a:gd name="T13" fmla="*/ 472 h 472"/>
                      </a:gdLst>
                      <a:ahLst/>
                      <a:cxnLst>
                        <a:cxn ang="0">
                          <a:pos x="T0" y="T1"/>
                        </a:cxn>
                        <a:cxn ang="0">
                          <a:pos x="T2" y="T3"/>
                        </a:cxn>
                        <a:cxn ang="0">
                          <a:pos x="T4" y="T5"/>
                        </a:cxn>
                        <a:cxn ang="0">
                          <a:pos x="T6" y="T7"/>
                        </a:cxn>
                        <a:cxn ang="0">
                          <a:pos x="T8" y="T9"/>
                        </a:cxn>
                        <a:cxn ang="0">
                          <a:pos x="T10" y="T11"/>
                        </a:cxn>
                        <a:cxn ang="0">
                          <a:pos x="T12" y="T13"/>
                        </a:cxn>
                      </a:cxnLst>
                      <a:rect l="0" t="0" r="r" b="b"/>
                      <a:pathLst>
                        <a:path w="463" h="472">
                          <a:moveTo>
                            <a:pt x="0" y="472"/>
                          </a:moveTo>
                          <a:lnTo>
                            <a:pt x="404" y="472"/>
                          </a:lnTo>
                          <a:lnTo>
                            <a:pt x="463" y="472"/>
                          </a:lnTo>
                          <a:lnTo>
                            <a:pt x="463" y="389"/>
                          </a:lnTo>
                          <a:lnTo>
                            <a:pt x="67" y="0"/>
                          </a:lnTo>
                          <a:lnTo>
                            <a:pt x="0" y="0"/>
                          </a:lnTo>
                          <a:lnTo>
                            <a:pt x="0" y="472"/>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219"/>
                      <a:endParaRPr lang="en-US" sz="2400" dirty="0">
                        <a:solidFill>
                          <a:prstClr val="black"/>
                        </a:solidFill>
                      </a:endParaRPr>
                    </a:p>
                  </p:txBody>
                </p:sp>
                <p:sp>
                  <p:nvSpPr>
                    <p:cNvPr id="209" name="Freeform 99"/>
                    <p:cNvSpPr>
                      <a:spLocks/>
                    </p:cNvSpPr>
                    <p:nvPr/>
                  </p:nvSpPr>
                  <p:spPr bwMode="auto">
                    <a:xfrm>
                      <a:off x="930511" y="5302947"/>
                      <a:ext cx="123364" cy="123712"/>
                    </a:xfrm>
                    <a:custGeom>
                      <a:avLst/>
                      <a:gdLst>
                        <a:gd name="T0" fmla="*/ 0 w 354"/>
                        <a:gd name="T1" fmla="*/ 355 h 355"/>
                        <a:gd name="T2" fmla="*/ 354 w 354"/>
                        <a:gd name="T3" fmla="*/ 355 h 355"/>
                        <a:gd name="T4" fmla="*/ 0 w 354"/>
                        <a:gd name="T5" fmla="*/ 0 h 355"/>
                        <a:gd name="T6" fmla="*/ 0 w 354"/>
                        <a:gd name="T7" fmla="*/ 355 h 355"/>
                      </a:gdLst>
                      <a:ahLst/>
                      <a:cxnLst>
                        <a:cxn ang="0">
                          <a:pos x="T0" y="T1"/>
                        </a:cxn>
                        <a:cxn ang="0">
                          <a:pos x="T2" y="T3"/>
                        </a:cxn>
                        <a:cxn ang="0">
                          <a:pos x="T4" y="T5"/>
                        </a:cxn>
                        <a:cxn ang="0">
                          <a:pos x="T6" y="T7"/>
                        </a:cxn>
                      </a:cxnLst>
                      <a:rect l="0" t="0" r="r" b="b"/>
                      <a:pathLst>
                        <a:path w="354" h="355">
                          <a:moveTo>
                            <a:pt x="0" y="355"/>
                          </a:moveTo>
                          <a:lnTo>
                            <a:pt x="354" y="355"/>
                          </a:lnTo>
                          <a:lnTo>
                            <a:pt x="0" y="0"/>
                          </a:lnTo>
                          <a:lnTo>
                            <a:pt x="0" y="355"/>
                          </a:lnTo>
                          <a:close/>
                        </a:path>
                      </a:pathLst>
                    </a:custGeom>
                    <a:gradFill>
                      <a:gsLst>
                        <a:gs pos="100000">
                          <a:schemeClr val="bg2">
                            <a:lumMod val="40000"/>
                            <a:lumOff val="60000"/>
                          </a:schemeClr>
                        </a:gs>
                        <a:gs pos="0">
                          <a:schemeClr val="tx2">
                            <a:lumMod val="60000"/>
                            <a:lumOff val="40000"/>
                          </a:schemeClr>
                        </a:gs>
                      </a:gsLst>
                      <a:lin ang="16200000" scaled="0"/>
                    </a:gradFill>
                    <a:ln w="38100" algn="ctr">
                      <a:noFill/>
                      <a:miter lim="800000"/>
                      <a:headEnd type="none" w="sm" len="sm"/>
                      <a:tailEnd type="none" w="sm" len="sm"/>
                    </a:ln>
                  </p:spPr>
                  <p:txBody>
                    <a:bodyPr lIns="121908" tIns="60955" rIns="121908" bIns="60955" rtlCol="0" anchor="ctr"/>
                    <a:lstStyle/>
                    <a:p>
                      <a:pPr algn="ctr" defTabSz="609219"/>
                      <a:endParaRPr lang="en-US" sz="2667" kern="0" dirty="0">
                        <a:solidFill>
                          <a:srgbClr val="FFFFFF"/>
                        </a:solidFill>
                      </a:endParaRPr>
                    </a:p>
                  </p:txBody>
                </p:sp>
              </p:grpSp>
            </p:grpSp>
            <p:pic>
              <p:nvPicPr>
                <p:cNvPr id="197" name="Picture 196" descr="C:\Users\Sarah\Desktop\BuzzBee_April\#1571-007_E5 PPT\Art\folder_front.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38302" y="4809633"/>
                  <a:ext cx="622584" cy="47646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1098" name="Group 131097"/>
            <p:cNvGrpSpPr/>
            <p:nvPr/>
          </p:nvGrpSpPr>
          <p:grpSpPr>
            <a:xfrm>
              <a:off x="4981388" y="3484435"/>
              <a:ext cx="1187511" cy="473184"/>
              <a:chOff x="5047975" y="3454698"/>
              <a:chExt cx="1187511" cy="473184"/>
            </a:xfrm>
          </p:grpSpPr>
          <p:sp>
            <p:nvSpPr>
              <p:cNvPr id="114" name="TextBox 113"/>
              <p:cNvSpPr txBox="1"/>
              <p:nvPr/>
            </p:nvSpPr>
            <p:spPr>
              <a:xfrm>
                <a:off x="5521586" y="3553549"/>
                <a:ext cx="713900" cy="369332"/>
              </a:xfrm>
              <a:prstGeom prst="rect">
                <a:avLst/>
              </a:prstGeom>
              <a:noFill/>
            </p:spPr>
            <p:txBody>
              <a:bodyPr vert="horz" wrap="square" lIns="0" tIns="0" rIns="0" bIns="0" rtlCol="0">
                <a:spAutoFit/>
              </a:bodyPr>
              <a:lstStyle/>
              <a:p>
                <a:pPr defTabSz="609219"/>
                <a:r>
                  <a:rPr lang="en-US" sz="1600" dirty="0">
                    <a:solidFill>
                      <a:prstClr val="black"/>
                    </a:solidFill>
                    <a:ea typeface="ＭＳ Ｐゴシック" pitchFamily="34" charset="-128"/>
                  </a:rPr>
                  <a:t>Network Edge</a:t>
                </a:r>
                <a:endParaRPr lang="en-GB" sz="1600" dirty="0" err="1">
                  <a:solidFill>
                    <a:srgbClr val="003C71"/>
                  </a:solidFill>
                </a:endParaRPr>
              </a:p>
            </p:txBody>
          </p:sp>
          <p:grpSp>
            <p:nvGrpSpPr>
              <p:cNvPr id="232" name="Group 231"/>
              <p:cNvGrpSpPr>
                <a:grpSpLocks noChangeAspect="1"/>
              </p:cNvGrpSpPr>
              <p:nvPr/>
            </p:nvGrpSpPr>
            <p:grpSpPr>
              <a:xfrm>
                <a:off x="5047975" y="3454698"/>
                <a:ext cx="396236" cy="473184"/>
                <a:chOff x="5444685" y="832985"/>
                <a:chExt cx="732007" cy="874161"/>
              </a:xfrm>
            </p:grpSpPr>
            <p:pic>
              <p:nvPicPr>
                <p:cNvPr id="234" name="Picture 233"/>
                <p:cNvPicPr>
                  <a:picLocks noChangeAspect="1"/>
                </p:cNvPicPr>
                <p:nvPr/>
              </p:nvPicPr>
              <p:blipFill rotWithShape="1">
                <a:blip r:embed="rId7" cstate="email">
                  <a:extLst>
                    <a:ext uri="{28A0092B-C50C-407E-A947-70E740481C1C}">
                      <a14:useLocalDpi xmlns:a14="http://schemas.microsoft.com/office/drawing/2010/main" val="0"/>
                    </a:ext>
                  </a:extLst>
                </a:blip>
                <a:srcRect l="18362" t="15813" r="16973" b="18097"/>
                <a:stretch/>
              </p:blipFill>
              <p:spPr>
                <a:xfrm>
                  <a:off x="5564618" y="832985"/>
                  <a:ext cx="507828" cy="505338"/>
                </a:xfrm>
                <a:prstGeom prst="rect">
                  <a:avLst/>
                </a:prstGeom>
                <a:ln>
                  <a:noFill/>
                </a:ln>
              </p:spPr>
            </p:pic>
            <p:pic>
              <p:nvPicPr>
                <p:cNvPr id="235" name="Picture 1" descr="icon-lock.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909739" y="1393016"/>
                  <a:ext cx="266953" cy="314130"/>
                </a:xfrm>
                <a:prstGeom prst="rect">
                  <a:avLst/>
                </a:prstGeom>
                <a:solidFill>
                  <a:schemeClr val="tx2"/>
                </a:solidFill>
                <a:ln w="9525">
                  <a:solidFill>
                    <a:srgbClr val="000000"/>
                  </a:solidFill>
                  <a:miter lim="800000"/>
                  <a:headEnd/>
                  <a:tailEnd/>
                </a:ln>
                <a:extLst/>
              </p:spPr>
            </p:pic>
            <p:pic>
              <p:nvPicPr>
                <p:cNvPr id="236" name="Picture 2" descr="icon-appliances.pn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5444685" y="1433498"/>
                  <a:ext cx="336804" cy="254628"/>
                </a:xfrm>
                <a:prstGeom prst="rect">
                  <a:avLst/>
                </a:prstGeom>
                <a:solidFill>
                  <a:schemeClr val="accent3"/>
                </a:solidFill>
                <a:ln>
                  <a:solidFill>
                    <a:schemeClr val="accent2"/>
                  </a:solidFill>
                </a:ln>
                <a:extLst/>
              </p:spPr>
            </p:pic>
          </p:grpSp>
        </p:grpSp>
        <p:grpSp>
          <p:nvGrpSpPr>
            <p:cNvPr id="131099" name="Group 131098"/>
            <p:cNvGrpSpPr/>
            <p:nvPr/>
          </p:nvGrpSpPr>
          <p:grpSpPr>
            <a:xfrm>
              <a:off x="5432759" y="2493518"/>
              <a:ext cx="1026163" cy="737646"/>
              <a:chOff x="5400849" y="2493514"/>
              <a:chExt cx="1026163" cy="670587"/>
            </a:xfrm>
          </p:grpSpPr>
          <p:sp>
            <p:nvSpPr>
              <p:cNvPr id="126" name="TextBox 125"/>
              <p:cNvSpPr txBox="1"/>
              <p:nvPr/>
            </p:nvSpPr>
            <p:spPr>
              <a:xfrm>
                <a:off x="5400849" y="2828345"/>
                <a:ext cx="1026163" cy="335756"/>
              </a:xfrm>
              <a:prstGeom prst="rect">
                <a:avLst/>
              </a:prstGeom>
              <a:noFill/>
            </p:spPr>
            <p:txBody>
              <a:bodyPr vert="horz" wrap="square" lIns="0" tIns="0" rIns="0" bIns="0" rtlCol="0">
                <a:spAutoFit/>
              </a:bodyPr>
              <a:lstStyle/>
              <a:p>
                <a:pPr algn="ctr" defTabSz="609219"/>
                <a:r>
                  <a:rPr lang="en-US" sz="1600" dirty="0">
                    <a:solidFill>
                      <a:prstClr val="black"/>
                    </a:solidFill>
                    <a:ea typeface="ＭＳ Ｐゴシック" pitchFamily="34" charset="-128"/>
                  </a:rPr>
                  <a:t>Enterprise Storage</a:t>
                </a:r>
                <a:endParaRPr lang="en-GB" sz="1600" dirty="0" err="1">
                  <a:solidFill>
                    <a:srgbClr val="003C71"/>
                  </a:solidFill>
                </a:endParaRPr>
              </a:p>
            </p:txBody>
          </p:sp>
          <p:pic>
            <p:nvPicPr>
              <p:cNvPr id="238" name="Picture 23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588025" y="2493514"/>
                <a:ext cx="651811" cy="318063"/>
              </a:xfrm>
              <a:prstGeom prst="rect">
                <a:avLst/>
              </a:prstGeom>
            </p:spPr>
          </p:pic>
        </p:grpSp>
        <p:grpSp>
          <p:nvGrpSpPr>
            <p:cNvPr id="230" name="Group 229"/>
            <p:cNvGrpSpPr/>
            <p:nvPr/>
          </p:nvGrpSpPr>
          <p:grpSpPr>
            <a:xfrm>
              <a:off x="4445763" y="2762905"/>
              <a:ext cx="1026163" cy="567008"/>
              <a:chOff x="4211914" y="2477931"/>
              <a:chExt cx="1026163" cy="567008"/>
            </a:xfrm>
          </p:grpSpPr>
          <p:sp>
            <p:nvSpPr>
              <p:cNvPr id="111" name="TextBox 110"/>
              <p:cNvSpPr txBox="1"/>
              <p:nvPr/>
            </p:nvSpPr>
            <p:spPr>
              <a:xfrm>
                <a:off x="4211914" y="2860273"/>
                <a:ext cx="1026163" cy="184666"/>
              </a:xfrm>
              <a:prstGeom prst="rect">
                <a:avLst/>
              </a:prstGeom>
              <a:noFill/>
            </p:spPr>
            <p:txBody>
              <a:bodyPr vert="horz" wrap="square" lIns="0" tIns="0" rIns="0" bIns="0" rtlCol="0">
                <a:spAutoFit/>
              </a:bodyPr>
              <a:lstStyle/>
              <a:p>
                <a:pPr algn="ctr" defTabSz="609219"/>
                <a:r>
                  <a:rPr lang="en-US" sz="1600" dirty="0">
                    <a:solidFill>
                      <a:prstClr val="black"/>
                    </a:solidFill>
                    <a:ea typeface="ＭＳ Ｐゴシック" pitchFamily="34" charset="-128"/>
                  </a:rPr>
                  <a:t>Workstation</a:t>
                </a:r>
                <a:endParaRPr lang="en-GB" sz="1600" dirty="0" err="1">
                  <a:solidFill>
                    <a:srgbClr val="003C71"/>
                  </a:solidFill>
                </a:endParaRPr>
              </a:p>
            </p:txBody>
          </p:sp>
          <p:pic>
            <p:nvPicPr>
              <p:cNvPr id="277" name="Picture 276" descr="icon_Desktop.gif"/>
              <p:cNvPicPr>
                <a:picLocks noChangeAspect="1"/>
              </p:cNvPicPr>
              <p:nvPr/>
            </p:nvPicPr>
            <p:blipFill>
              <a:blip r:embed="rId11"/>
              <a:stretch>
                <a:fillRect/>
              </a:stretch>
            </p:blipFill>
            <p:spPr>
              <a:xfrm>
                <a:off x="4396682" y="2477931"/>
                <a:ext cx="625074" cy="394420"/>
              </a:xfrm>
              <a:prstGeom prst="rect">
                <a:avLst/>
              </a:prstGeom>
            </p:spPr>
          </p:pic>
        </p:grpSp>
        <p:grpSp>
          <p:nvGrpSpPr>
            <p:cNvPr id="229" name="Group 228"/>
            <p:cNvGrpSpPr/>
            <p:nvPr/>
          </p:nvGrpSpPr>
          <p:grpSpPr>
            <a:xfrm>
              <a:off x="3350455" y="2931085"/>
              <a:ext cx="1026163" cy="517487"/>
              <a:chOff x="3599361" y="2998075"/>
              <a:chExt cx="1026163" cy="517487"/>
            </a:xfrm>
          </p:grpSpPr>
          <p:sp>
            <p:nvSpPr>
              <p:cNvPr id="112" name="TextBox 111"/>
              <p:cNvSpPr txBox="1"/>
              <p:nvPr/>
            </p:nvSpPr>
            <p:spPr>
              <a:xfrm>
                <a:off x="3599361" y="3330896"/>
                <a:ext cx="1026163" cy="184666"/>
              </a:xfrm>
              <a:prstGeom prst="rect">
                <a:avLst/>
              </a:prstGeom>
              <a:noFill/>
            </p:spPr>
            <p:txBody>
              <a:bodyPr vert="horz" wrap="square" lIns="0" tIns="0" rIns="0" bIns="0" rtlCol="0">
                <a:spAutoFit/>
              </a:bodyPr>
              <a:lstStyle/>
              <a:p>
                <a:pPr algn="ctr" defTabSz="609219"/>
                <a:r>
                  <a:rPr lang="en-US" sz="1600" dirty="0">
                    <a:solidFill>
                      <a:prstClr val="black"/>
                    </a:solidFill>
                    <a:ea typeface="ＭＳ Ｐゴシック" pitchFamily="34" charset="-128"/>
                  </a:rPr>
                  <a:t>Cloud Media</a:t>
                </a:r>
                <a:endParaRPr lang="en-GB" sz="1600" dirty="0" err="1">
                  <a:solidFill>
                    <a:srgbClr val="003C71"/>
                  </a:solidFill>
                </a:endParaRPr>
              </a:p>
            </p:txBody>
          </p:sp>
          <p:pic>
            <p:nvPicPr>
              <p:cNvPr id="278" name="Picture 277" descr="Screen Shot 2014-09-25 at 4.13.54 PM.png"/>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72177" y1="50370" x2="90323" y2="38519"/>
                            <a14:foregroundMark x1="58065" y1="44444" x2="58065" y2="44444"/>
                            <a14:foregroundMark x1="60081" y1="34815" x2="60081" y2="34815"/>
                            <a14:foregroundMark x1="61290" y1="28148" x2="61290" y2="28148"/>
                            <a14:foregroundMark x1="66129" y1="27407" x2="66129" y2="27407"/>
                            <a14:foregroundMark x1="69355" y1="23704" x2="69355" y2="23704"/>
                            <a14:foregroundMark x1="75000" y1="20741" x2="75000" y2="20741"/>
                            <a14:foregroundMark x1="79032" y1="23704" x2="79032" y2="23704"/>
                            <a14:foregroundMark x1="83065" y1="31111" x2="83065" y2="31111"/>
                            <a14:foregroundMark x1="87097" y1="38519" x2="87097" y2="38519"/>
                          </a14:backgroundRemoval>
                        </a14:imgEffect>
                      </a14:imgLayer>
                    </a14:imgProps>
                  </a:ext>
                  <a:ext uri="{28A0092B-C50C-407E-A947-70E740481C1C}">
                    <a14:useLocalDpi xmlns:a14="http://schemas.microsoft.com/office/drawing/2010/main"/>
                  </a:ext>
                </a:extLst>
              </a:blip>
              <a:stretch>
                <a:fillRect/>
              </a:stretch>
            </p:blipFill>
            <p:spPr>
              <a:xfrm>
                <a:off x="3777430" y="2998075"/>
                <a:ext cx="670024" cy="365378"/>
              </a:xfrm>
              <a:prstGeom prst="rect">
                <a:avLst/>
              </a:prstGeom>
            </p:spPr>
          </p:pic>
        </p:grpSp>
        <p:pic>
          <p:nvPicPr>
            <p:cNvPr id="279" name="Picture 2" descr="C:\Clients\BuzzBee\Intel\1655_DCSG_Q3\unified-network-appliances.png"/>
            <p:cNvPicPr>
              <a:picLocks noChangeAspect="1" noChangeArrowheads="1"/>
            </p:cNvPicPr>
            <p:nvPr/>
          </p:nvPicPr>
          <p:blipFill rotWithShape="1">
            <a:blip r:embed="rId14" cstate="email">
              <a:extLst>
                <a:ext uri="{28A0092B-C50C-407E-A947-70E740481C1C}">
                  <a14:useLocalDpi xmlns:a14="http://schemas.microsoft.com/office/drawing/2010/main" val="0"/>
                </a:ext>
              </a:extLst>
            </a:blip>
            <a:srcRect t="71754" b="6254"/>
            <a:stretch/>
          </p:blipFill>
          <p:spPr bwMode="auto">
            <a:xfrm>
              <a:off x="3097629" y="3925089"/>
              <a:ext cx="451426" cy="260886"/>
            </a:xfrm>
            <a:prstGeom prst="rect">
              <a:avLst/>
            </a:prstGeom>
            <a:noFill/>
            <a:extLst>
              <a:ext uri="{909E8E84-426E-40DD-AFC4-6F175D3DCCD1}">
                <a14:hiddenFill xmlns:a14="http://schemas.microsoft.com/office/drawing/2010/main">
                  <a:solidFill>
                    <a:srgbClr val="FFFFFF"/>
                  </a:solidFill>
                </a14:hiddenFill>
              </a:ext>
            </a:extLst>
          </p:spPr>
        </p:pic>
        <p:grpSp>
          <p:nvGrpSpPr>
            <p:cNvPr id="231" name="Group 230"/>
            <p:cNvGrpSpPr/>
            <p:nvPr/>
          </p:nvGrpSpPr>
          <p:grpSpPr>
            <a:xfrm>
              <a:off x="3279138" y="3501075"/>
              <a:ext cx="1361381" cy="424942"/>
              <a:chOff x="3279136" y="3501074"/>
              <a:chExt cx="1361381" cy="424942"/>
            </a:xfrm>
          </p:grpSpPr>
          <p:sp>
            <p:nvSpPr>
              <p:cNvPr id="115" name="TextBox 114"/>
              <p:cNvSpPr txBox="1"/>
              <p:nvPr/>
            </p:nvSpPr>
            <p:spPr>
              <a:xfrm>
                <a:off x="3279136" y="3603589"/>
                <a:ext cx="1026163" cy="184666"/>
              </a:xfrm>
              <a:prstGeom prst="rect">
                <a:avLst/>
              </a:prstGeom>
              <a:noFill/>
            </p:spPr>
            <p:txBody>
              <a:bodyPr vert="horz" wrap="square" lIns="0" tIns="0" rIns="0" bIns="0" rtlCol="0">
                <a:spAutoFit/>
              </a:bodyPr>
              <a:lstStyle/>
              <a:p>
                <a:pPr algn="ctr" defTabSz="609219"/>
                <a:r>
                  <a:rPr lang="en-US" sz="1600" dirty="0">
                    <a:solidFill>
                      <a:prstClr val="black"/>
                    </a:solidFill>
                    <a:ea typeface="ＭＳ Ｐゴシック" pitchFamily="34" charset="-128"/>
                  </a:rPr>
                  <a:t>Webhosting</a:t>
                </a:r>
                <a:endParaRPr lang="en-GB" sz="1600" dirty="0" err="1">
                  <a:solidFill>
                    <a:srgbClr val="003C71"/>
                  </a:solidFill>
                </a:endParaRPr>
              </a:p>
            </p:txBody>
          </p:sp>
          <p:sp>
            <p:nvSpPr>
              <p:cNvPr id="283" name="Freeform 17"/>
              <p:cNvSpPr>
                <a:spLocks noChangeAspect="1" noEditPoints="1"/>
              </p:cNvSpPr>
              <p:nvPr/>
            </p:nvSpPr>
            <p:spPr bwMode="auto">
              <a:xfrm>
                <a:off x="4215411" y="3501074"/>
                <a:ext cx="425106" cy="424942"/>
              </a:xfrm>
              <a:custGeom>
                <a:avLst/>
                <a:gdLst>
                  <a:gd name="T0" fmla="*/ 216 w 655"/>
                  <a:gd name="T1" fmla="*/ 290 h 655"/>
                  <a:gd name="T2" fmla="*/ 203 w 655"/>
                  <a:gd name="T3" fmla="*/ 281 h 655"/>
                  <a:gd name="T4" fmla="*/ 306 w 655"/>
                  <a:gd name="T5" fmla="*/ 522 h 655"/>
                  <a:gd name="T6" fmla="*/ 305 w 655"/>
                  <a:gd name="T7" fmla="*/ 522 h 655"/>
                  <a:gd name="T8" fmla="*/ 655 w 655"/>
                  <a:gd name="T9" fmla="*/ 327 h 655"/>
                  <a:gd name="T10" fmla="*/ 0 w 655"/>
                  <a:gd name="T11" fmla="*/ 327 h 655"/>
                  <a:gd name="T12" fmla="*/ 655 w 655"/>
                  <a:gd name="T13" fmla="*/ 327 h 655"/>
                  <a:gd name="T14" fmla="*/ 500 w 655"/>
                  <a:gd name="T15" fmla="*/ 247 h 655"/>
                  <a:gd name="T16" fmla="*/ 552 w 655"/>
                  <a:gd name="T17" fmla="*/ 223 h 655"/>
                  <a:gd name="T18" fmla="*/ 605 w 655"/>
                  <a:gd name="T19" fmla="*/ 232 h 655"/>
                  <a:gd name="T20" fmla="*/ 597 w 655"/>
                  <a:gd name="T21" fmla="*/ 208 h 655"/>
                  <a:gd name="T22" fmla="*/ 548 w 655"/>
                  <a:gd name="T23" fmla="*/ 193 h 655"/>
                  <a:gd name="T24" fmla="*/ 509 w 655"/>
                  <a:gd name="T25" fmla="*/ 199 h 655"/>
                  <a:gd name="T26" fmla="*/ 525 w 655"/>
                  <a:gd name="T27" fmla="*/ 174 h 655"/>
                  <a:gd name="T28" fmla="*/ 499 w 655"/>
                  <a:gd name="T29" fmla="*/ 158 h 655"/>
                  <a:gd name="T30" fmla="*/ 534 w 655"/>
                  <a:gd name="T31" fmla="*/ 124 h 655"/>
                  <a:gd name="T32" fmla="*/ 479 w 655"/>
                  <a:gd name="T33" fmla="*/ 78 h 655"/>
                  <a:gd name="T34" fmla="*/ 412 w 655"/>
                  <a:gd name="T35" fmla="*/ 103 h 655"/>
                  <a:gd name="T36" fmla="*/ 382 w 655"/>
                  <a:gd name="T37" fmla="*/ 86 h 655"/>
                  <a:gd name="T38" fmla="*/ 340 w 655"/>
                  <a:gd name="T39" fmla="*/ 59 h 655"/>
                  <a:gd name="T40" fmla="*/ 311 w 655"/>
                  <a:gd name="T41" fmla="*/ 71 h 655"/>
                  <a:gd name="T42" fmla="*/ 337 w 655"/>
                  <a:gd name="T43" fmla="*/ 99 h 655"/>
                  <a:gd name="T44" fmla="*/ 308 w 655"/>
                  <a:gd name="T45" fmla="*/ 99 h 655"/>
                  <a:gd name="T46" fmla="*/ 299 w 655"/>
                  <a:gd name="T47" fmla="*/ 45 h 655"/>
                  <a:gd name="T48" fmla="*/ 212 w 655"/>
                  <a:gd name="T49" fmla="*/ 62 h 655"/>
                  <a:gd name="T50" fmla="*/ 213 w 655"/>
                  <a:gd name="T51" fmla="*/ 75 h 655"/>
                  <a:gd name="T52" fmla="*/ 215 w 655"/>
                  <a:gd name="T53" fmla="*/ 89 h 655"/>
                  <a:gd name="T54" fmla="*/ 179 w 655"/>
                  <a:gd name="T55" fmla="*/ 79 h 655"/>
                  <a:gd name="T56" fmla="*/ 182 w 655"/>
                  <a:gd name="T57" fmla="*/ 88 h 655"/>
                  <a:gd name="T58" fmla="*/ 229 w 655"/>
                  <a:gd name="T59" fmla="*/ 96 h 655"/>
                  <a:gd name="T60" fmla="*/ 243 w 655"/>
                  <a:gd name="T61" fmla="*/ 111 h 655"/>
                  <a:gd name="T62" fmla="*/ 296 w 655"/>
                  <a:gd name="T63" fmla="*/ 116 h 655"/>
                  <a:gd name="T64" fmla="*/ 344 w 655"/>
                  <a:gd name="T65" fmla="*/ 157 h 655"/>
                  <a:gd name="T66" fmla="*/ 304 w 655"/>
                  <a:gd name="T67" fmla="*/ 163 h 655"/>
                  <a:gd name="T68" fmla="*/ 274 w 655"/>
                  <a:gd name="T69" fmla="*/ 186 h 655"/>
                  <a:gd name="T70" fmla="*/ 238 w 655"/>
                  <a:gd name="T71" fmla="*/ 220 h 655"/>
                  <a:gd name="T72" fmla="*/ 239 w 655"/>
                  <a:gd name="T73" fmla="*/ 219 h 655"/>
                  <a:gd name="T74" fmla="*/ 220 w 655"/>
                  <a:gd name="T75" fmla="*/ 250 h 655"/>
                  <a:gd name="T76" fmla="*/ 187 w 655"/>
                  <a:gd name="T77" fmla="*/ 243 h 655"/>
                  <a:gd name="T78" fmla="*/ 150 w 655"/>
                  <a:gd name="T79" fmla="*/ 297 h 655"/>
                  <a:gd name="T80" fmla="*/ 173 w 655"/>
                  <a:gd name="T81" fmla="*/ 308 h 655"/>
                  <a:gd name="T82" fmla="*/ 192 w 655"/>
                  <a:gd name="T83" fmla="*/ 334 h 655"/>
                  <a:gd name="T84" fmla="*/ 275 w 655"/>
                  <a:gd name="T85" fmla="*/ 338 h 655"/>
                  <a:gd name="T86" fmla="*/ 344 w 655"/>
                  <a:gd name="T87" fmla="*/ 383 h 655"/>
                  <a:gd name="T88" fmla="*/ 374 w 655"/>
                  <a:gd name="T89" fmla="*/ 440 h 655"/>
                  <a:gd name="T90" fmla="*/ 363 w 655"/>
                  <a:gd name="T91" fmla="*/ 477 h 655"/>
                  <a:gd name="T92" fmla="*/ 338 w 655"/>
                  <a:gd name="T93" fmla="*/ 509 h 655"/>
                  <a:gd name="T94" fmla="*/ 306 w 655"/>
                  <a:gd name="T95" fmla="*/ 544 h 655"/>
                  <a:gd name="T96" fmla="*/ 304 w 655"/>
                  <a:gd name="T97" fmla="*/ 543 h 655"/>
                  <a:gd name="T98" fmla="*/ 299 w 655"/>
                  <a:gd name="T99" fmla="*/ 596 h 655"/>
                  <a:gd name="T100" fmla="*/ 249 w 655"/>
                  <a:gd name="T101" fmla="*/ 507 h 655"/>
                  <a:gd name="T102" fmla="*/ 199 w 655"/>
                  <a:gd name="T103" fmla="*/ 395 h 655"/>
                  <a:gd name="T104" fmla="*/ 193 w 655"/>
                  <a:gd name="T105" fmla="*/ 341 h 655"/>
                  <a:gd name="T106" fmla="*/ 162 w 655"/>
                  <a:gd name="T107" fmla="*/ 316 h 655"/>
                  <a:gd name="T108" fmla="*/ 100 w 655"/>
                  <a:gd name="T109" fmla="*/ 274 h 655"/>
                  <a:gd name="T110" fmla="*/ 79 w 655"/>
                  <a:gd name="T111" fmla="*/ 248 h 655"/>
                  <a:gd name="T112" fmla="*/ 37 w 655"/>
                  <a:gd name="T113" fmla="*/ 331 h 655"/>
                  <a:gd name="T114" fmla="*/ 589 w 655"/>
                  <a:gd name="T115" fmla="*/ 470 h 655"/>
                  <a:gd name="T116" fmla="*/ 572 w 655"/>
                  <a:gd name="T117" fmla="*/ 377 h 655"/>
                  <a:gd name="T118" fmla="*/ 478 w 655"/>
                  <a:gd name="T119" fmla="*/ 341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5" h="655">
                    <a:moveTo>
                      <a:pt x="230" y="280"/>
                    </a:moveTo>
                    <a:cubicBezTo>
                      <a:pt x="231" y="288"/>
                      <a:pt x="221" y="289"/>
                      <a:pt x="216" y="290"/>
                    </a:cubicBezTo>
                    <a:cubicBezTo>
                      <a:pt x="206" y="290"/>
                      <a:pt x="206" y="289"/>
                      <a:pt x="204" y="281"/>
                    </a:cubicBezTo>
                    <a:cubicBezTo>
                      <a:pt x="203" y="281"/>
                      <a:pt x="203" y="281"/>
                      <a:pt x="203" y="281"/>
                    </a:cubicBezTo>
                    <a:cubicBezTo>
                      <a:pt x="207" y="277"/>
                      <a:pt x="225" y="278"/>
                      <a:pt x="230" y="280"/>
                    </a:cubicBezTo>
                    <a:moveTo>
                      <a:pt x="306" y="522"/>
                    </a:moveTo>
                    <a:cubicBezTo>
                      <a:pt x="305" y="522"/>
                      <a:pt x="305" y="522"/>
                      <a:pt x="305" y="522"/>
                    </a:cubicBezTo>
                    <a:cubicBezTo>
                      <a:pt x="305" y="522"/>
                      <a:pt x="305" y="522"/>
                      <a:pt x="305" y="522"/>
                    </a:cubicBezTo>
                    <a:cubicBezTo>
                      <a:pt x="305" y="522"/>
                      <a:pt x="305" y="522"/>
                      <a:pt x="306" y="522"/>
                    </a:cubicBezTo>
                    <a:moveTo>
                      <a:pt x="655" y="327"/>
                    </a:moveTo>
                    <a:cubicBezTo>
                      <a:pt x="655" y="508"/>
                      <a:pt x="508" y="655"/>
                      <a:pt x="327" y="655"/>
                    </a:cubicBezTo>
                    <a:cubicBezTo>
                      <a:pt x="146" y="655"/>
                      <a:pt x="0" y="508"/>
                      <a:pt x="0" y="327"/>
                    </a:cubicBezTo>
                    <a:cubicBezTo>
                      <a:pt x="0" y="146"/>
                      <a:pt x="146" y="0"/>
                      <a:pt x="327" y="0"/>
                    </a:cubicBezTo>
                    <a:cubicBezTo>
                      <a:pt x="508" y="0"/>
                      <a:pt x="655" y="146"/>
                      <a:pt x="655" y="327"/>
                    </a:cubicBezTo>
                    <a:moveTo>
                      <a:pt x="464" y="298"/>
                    </a:moveTo>
                    <a:cubicBezTo>
                      <a:pt x="468" y="278"/>
                      <a:pt x="490" y="264"/>
                      <a:pt x="500" y="247"/>
                    </a:cubicBezTo>
                    <a:cubicBezTo>
                      <a:pt x="506" y="237"/>
                      <a:pt x="509" y="234"/>
                      <a:pt x="520" y="233"/>
                    </a:cubicBezTo>
                    <a:cubicBezTo>
                      <a:pt x="532" y="232"/>
                      <a:pt x="541" y="228"/>
                      <a:pt x="552" y="223"/>
                    </a:cubicBezTo>
                    <a:cubicBezTo>
                      <a:pt x="561" y="218"/>
                      <a:pt x="566" y="215"/>
                      <a:pt x="574" y="224"/>
                    </a:cubicBezTo>
                    <a:cubicBezTo>
                      <a:pt x="584" y="236"/>
                      <a:pt x="589" y="237"/>
                      <a:pt x="605" y="232"/>
                    </a:cubicBezTo>
                    <a:cubicBezTo>
                      <a:pt x="606" y="232"/>
                      <a:pt x="606" y="232"/>
                      <a:pt x="607" y="232"/>
                    </a:cubicBezTo>
                    <a:cubicBezTo>
                      <a:pt x="604" y="224"/>
                      <a:pt x="601" y="216"/>
                      <a:pt x="597" y="208"/>
                    </a:cubicBezTo>
                    <a:cubicBezTo>
                      <a:pt x="591" y="205"/>
                      <a:pt x="585" y="202"/>
                      <a:pt x="580" y="197"/>
                    </a:cubicBezTo>
                    <a:cubicBezTo>
                      <a:pt x="572" y="189"/>
                      <a:pt x="557" y="185"/>
                      <a:pt x="548" y="193"/>
                    </a:cubicBezTo>
                    <a:cubicBezTo>
                      <a:pt x="541" y="199"/>
                      <a:pt x="547" y="208"/>
                      <a:pt x="536" y="213"/>
                    </a:cubicBezTo>
                    <a:cubicBezTo>
                      <a:pt x="525" y="219"/>
                      <a:pt x="488" y="217"/>
                      <a:pt x="509" y="199"/>
                    </a:cubicBezTo>
                    <a:cubicBezTo>
                      <a:pt x="514" y="194"/>
                      <a:pt x="530" y="195"/>
                      <a:pt x="533" y="189"/>
                    </a:cubicBezTo>
                    <a:cubicBezTo>
                      <a:pt x="539" y="181"/>
                      <a:pt x="527" y="180"/>
                      <a:pt x="525" y="174"/>
                    </a:cubicBezTo>
                    <a:cubicBezTo>
                      <a:pt x="523" y="170"/>
                      <a:pt x="529" y="165"/>
                      <a:pt x="527" y="161"/>
                    </a:cubicBezTo>
                    <a:cubicBezTo>
                      <a:pt x="524" y="149"/>
                      <a:pt x="506" y="167"/>
                      <a:pt x="499" y="158"/>
                    </a:cubicBezTo>
                    <a:cubicBezTo>
                      <a:pt x="492" y="150"/>
                      <a:pt x="503" y="136"/>
                      <a:pt x="510" y="132"/>
                    </a:cubicBezTo>
                    <a:cubicBezTo>
                      <a:pt x="517" y="128"/>
                      <a:pt x="528" y="129"/>
                      <a:pt x="534" y="124"/>
                    </a:cubicBezTo>
                    <a:cubicBezTo>
                      <a:pt x="535" y="124"/>
                      <a:pt x="535" y="122"/>
                      <a:pt x="536" y="121"/>
                    </a:cubicBezTo>
                    <a:cubicBezTo>
                      <a:pt x="519" y="105"/>
                      <a:pt x="500" y="90"/>
                      <a:pt x="479" y="78"/>
                    </a:cubicBezTo>
                    <a:cubicBezTo>
                      <a:pt x="470" y="89"/>
                      <a:pt x="450" y="91"/>
                      <a:pt x="437" y="93"/>
                    </a:cubicBezTo>
                    <a:cubicBezTo>
                      <a:pt x="428" y="95"/>
                      <a:pt x="419" y="97"/>
                      <a:pt x="412" y="103"/>
                    </a:cubicBezTo>
                    <a:cubicBezTo>
                      <a:pt x="405" y="108"/>
                      <a:pt x="399" y="118"/>
                      <a:pt x="390" y="120"/>
                    </a:cubicBezTo>
                    <a:cubicBezTo>
                      <a:pt x="368" y="125"/>
                      <a:pt x="380" y="95"/>
                      <a:pt x="382" y="86"/>
                    </a:cubicBezTo>
                    <a:cubicBezTo>
                      <a:pt x="387" y="67"/>
                      <a:pt x="373" y="63"/>
                      <a:pt x="358" y="64"/>
                    </a:cubicBezTo>
                    <a:cubicBezTo>
                      <a:pt x="350" y="64"/>
                      <a:pt x="346" y="64"/>
                      <a:pt x="340" y="59"/>
                    </a:cubicBezTo>
                    <a:cubicBezTo>
                      <a:pt x="334" y="55"/>
                      <a:pt x="330" y="50"/>
                      <a:pt x="322" y="53"/>
                    </a:cubicBezTo>
                    <a:cubicBezTo>
                      <a:pt x="317" y="55"/>
                      <a:pt x="310" y="65"/>
                      <a:pt x="311" y="71"/>
                    </a:cubicBezTo>
                    <a:cubicBezTo>
                      <a:pt x="311" y="78"/>
                      <a:pt x="316" y="77"/>
                      <a:pt x="322" y="79"/>
                    </a:cubicBezTo>
                    <a:cubicBezTo>
                      <a:pt x="331" y="83"/>
                      <a:pt x="337" y="89"/>
                      <a:pt x="337" y="99"/>
                    </a:cubicBezTo>
                    <a:cubicBezTo>
                      <a:pt x="337" y="106"/>
                      <a:pt x="332" y="116"/>
                      <a:pt x="323" y="116"/>
                    </a:cubicBezTo>
                    <a:cubicBezTo>
                      <a:pt x="315" y="116"/>
                      <a:pt x="311" y="105"/>
                      <a:pt x="308" y="99"/>
                    </a:cubicBezTo>
                    <a:cubicBezTo>
                      <a:pt x="303" y="88"/>
                      <a:pt x="300" y="89"/>
                      <a:pt x="291" y="82"/>
                    </a:cubicBezTo>
                    <a:cubicBezTo>
                      <a:pt x="272" y="68"/>
                      <a:pt x="302" y="59"/>
                      <a:pt x="299" y="45"/>
                    </a:cubicBezTo>
                    <a:cubicBezTo>
                      <a:pt x="298" y="43"/>
                      <a:pt x="297" y="41"/>
                      <a:pt x="296" y="40"/>
                    </a:cubicBezTo>
                    <a:cubicBezTo>
                      <a:pt x="266" y="43"/>
                      <a:pt x="238" y="51"/>
                      <a:pt x="212" y="62"/>
                    </a:cubicBezTo>
                    <a:cubicBezTo>
                      <a:pt x="212" y="62"/>
                      <a:pt x="213" y="63"/>
                      <a:pt x="213" y="63"/>
                    </a:cubicBezTo>
                    <a:cubicBezTo>
                      <a:pt x="213" y="70"/>
                      <a:pt x="204" y="70"/>
                      <a:pt x="213" y="75"/>
                    </a:cubicBezTo>
                    <a:cubicBezTo>
                      <a:pt x="217" y="77"/>
                      <a:pt x="222" y="74"/>
                      <a:pt x="224" y="80"/>
                    </a:cubicBezTo>
                    <a:cubicBezTo>
                      <a:pt x="226" y="86"/>
                      <a:pt x="220" y="88"/>
                      <a:pt x="215" y="89"/>
                    </a:cubicBezTo>
                    <a:cubicBezTo>
                      <a:pt x="207" y="90"/>
                      <a:pt x="194" y="89"/>
                      <a:pt x="193" y="79"/>
                    </a:cubicBezTo>
                    <a:cubicBezTo>
                      <a:pt x="190" y="78"/>
                      <a:pt x="184" y="78"/>
                      <a:pt x="179" y="79"/>
                    </a:cubicBezTo>
                    <a:cubicBezTo>
                      <a:pt x="179" y="80"/>
                      <a:pt x="179" y="80"/>
                      <a:pt x="178" y="80"/>
                    </a:cubicBezTo>
                    <a:cubicBezTo>
                      <a:pt x="180" y="83"/>
                      <a:pt x="181" y="86"/>
                      <a:pt x="182" y="88"/>
                    </a:cubicBezTo>
                    <a:cubicBezTo>
                      <a:pt x="186" y="96"/>
                      <a:pt x="187" y="97"/>
                      <a:pt x="197" y="97"/>
                    </a:cubicBezTo>
                    <a:cubicBezTo>
                      <a:pt x="207" y="98"/>
                      <a:pt x="219" y="98"/>
                      <a:pt x="229" y="96"/>
                    </a:cubicBezTo>
                    <a:cubicBezTo>
                      <a:pt x="241" y="94"/>
                      <a:pt x="259" y="69"/>
                      <a:pt x="268" y="89"/>
                    </a:cubicBezTo>
                    <a:cubicBezTo>
                      <a:pt x="275" y="106"/>
                      <a:pt x="253" y="107"/>
                      <a:pt x="243" y="111"/>
                    </a:cubicBezTo>
                    <a:cubicBezTo>
                      <a:pt x="223" y="117"/>
                      <a:pt x="231" y="136"/>
                      <a:pt x="247" y="141"/>
                    </a:cubicBezTo>
                    <a:cubicBezTo>
                      <a:pt x="269" y="149"/>
                      <a:pt x="276" y="119"/>
                      <a:pt x="296" y="116"/>
                    </a:cubicBezTo>
                    <a:cubicBezTo>
                      <a:pt x="308" y="114"/>
                      <a:pt x="319" y="133"/>
                      <a:pt x="329" y="140"/>
                    </a:cubicBezTo>
                    <a:cubicBezTo>
                      <a:pt x="336" y="144"/>
                      <a:pt x="344" y="148"/>
                      <a:pt x="344" y="157"/>
                    </a:cubicBezTo>
                    <a:cubicBezTo>
                      <a:pt x="344" y="165"/>
                      <a:pt x="339" y="173"/>
                      <a:pt x="330" y="173"/>
                    </a:cubicBezTo>
                    <a:cubicBezTo>
                      <a:pt x="328" y="163"/>
                      <a:pt x="311" y="155"/>
                      <a:pt x="304" y="163"/>
                    </a:cubicBezTo>
                    <a:cubicBezTo>
                      <a:pt x="305" y="166"/>
                      <a:pt x="307" y="167"/>
                      <a:pt x="310" y="167"/>
                    </a:cubicBezTo>
                    <a:cubicBezTo>
                      <a:pt x="314" y="188"/>
                      <a:pt x="283" y="182"/>
                      <a:pt x="274" y="186"/>
                    </a:cubicBezTo>
                    <a:cubicBezTo>
                      <a:pt x="265" y="191"/>
                      <a:pt x="262" y="198"/>
                      <a:pt x="257" y="205"/>
                    </a:cubicBezTo>
                    <a:cubicBezTo>
                      <a:pt x="251" y="211"/>
                      <a:pt x="244" y="215"/>
                      <a:pt x="238" y="220"/>
                    </a:cubicBezTo>
                    <a:cubicBezTo>
                      <a:pt x="239" y="219"/>
                      <a:pt x="240" y="219"/>
                      <a:pt x="241" y="218"/>
                    </a:cubicBezTo>
                    <a:cubicBezTo>
                      <a:pt x="240" y="218"/>
                      <a:pt x="239" y="219"/>
                      <a:pt x="239" y="219"/>
                    </a:cubicBezTo>
                    <a:cubicBezTo>
                      <a:pt x="239" y="219"/>
                      <a:pt x="239" y="218"/>
                      <a:pt x="240" y="218"/>
                    </a:cubicBezTo>
                    <a:cubicBezTo>
                      <a:pt x="228" y="229"/>
                      <a:pt x="224" y="235"/>
                      <a:pt x="220" y="250"/>
                    </a:cubicBezTo>
                    <a:cubicBezTo>
                      <a:pt x="217" y="261"/>
                      <a:pt x="211" y="270"/>
                      <a:pt x="199" y="269"/>
                    </a:cubicBezTo>
                    <a:cubicBezTo>
                      <a:pt x="202" y="257"/>
                      <a:pt x="200" y="248"/>
                      <a:pt x="187" y="243"/>
                    </a:cubicBezTo>
                    <a:cubicBezTo>
                      <a:pt x="166" y="237"/>
                      <a:pt x="131" y="249"/>
                      <a:pt x="132" y="274"/>
                    </a:cubicBezTo>
                    <a:cubicBezTo>
                      <a:pt x="132" y="284"/>
                      <a:pt x="140" y="296"/>
                      <a:pt x="150" y="297"/>
                    </a:cubicBezTo>
                    <a:cubicBezTo>
                      <a:pt x="159" y="298"/>
                      <a:pt x="178" y="281"/>
                      <a:pt x="183" y="297"/>
                    </a:cubicBezTo>
                    <a:cubicBezTo>
                      <a:pt x="183" y="299"/>
                      <a:pt x="171" y="303"/>
                      <a:pt x="173" y="308"/>
                    </a:cubicBezTo>
                    <a:cubicBezTo>
                      <a:pt x="174" y="313"/>
                      <a:pt x="185" y="312"/>
                      <a:pt x="188" y="317"/>
                    </a:cubicBezTo>
                    <a:cubicBezTo>
                      <a:pt x="191" y="322"/>
                      <a:pt x="187" y="329"/>
                      <a:pt x="192" y="334"/>
                    </a:cubicBezTo>
                    <a:cubicBezTo>
                      <a:pt x="202" y="347"/>
                      <a:pt x="219" y="333"/>
                      <a:pt x="229" y="328"/>
                    </a:cubicBezTo>
                    <a:cubicBezTo>
                      <a:pt x="245" y="321"/>
                      <a:pt x="261" y="329"/>
                      <a:pt x="275" y="338"/>
                    </a:cubicBezTo>
                    <a:cubicBezTo>
                      <a:pt x="288" y="347"/>
                      <a:pt x="301" y="352"/>
                      <a:pt x="314" y="360"/>
                    </a:cubicBezTo>
                    <a:cubicBezTo>
                      <a:pt x="325" y="367"/>
                      <a:pt x="332" y="378"/>
                      <a:pt x="344" y="383"/>
                    </a:cubicBezTo>
                    <a:cubicBezTo>
                      <a:pt x="358" y="389"/>
                      <a:pt x="382" y="389"/>
                      <a:pt x="391" y="403"/>
                    </a:cubicBezTo>
                    <a:cubicBezTo>
                      <a:pt x="400" y="418"/>
                      <a:pt x="376" y="427"/>
                      <a:pt x="374" y="440"/>
                    </a:cubicBezTo>
                    <a:cubicBezTo>
                      <a:pt x="373" y="447"/>
                      <a:pt x="378" y="454"/>
                      <a:pt x="377" y="461"/>
                    </a:cubicBezTo>
                    <a:cubicBezTo>
                      <a:pt x="377" y="470"/>
                      <a:pt x="370" y="474"/>
                      <a:pt x="363" y="477"/>
                    </a:cubicBezTo>
                    <a:cubicBezTo>
                      <a:pt x="356" y="481"/>
                      <a:pt x="346" y="484"/>
                      <a:pt x="342" y="491"/>
                    </a:cubicBezTo>
                    <a:cubicBezTo>
                      <a:pt x="339" y="497"/>
                      <a:pt x="340" y="503"/>
                      <a:pt x="338" y="509"/>
                    </a:cubicBezTo>
                    <a:cubicBezTo>
                      <a:pt x="334" y="524"/>
                      <a:pt x="316" y="533"/>
                      <a:pt x="306" y="543"/>
                    </a:cubicBezTo>
                    <a:cubicBezTo>
                      <a:pt x="306" y="543"/>
                      <a:pt x="306" y="543"/>
                      <a:pt x="306" y="544"/>
                    </a:cubicBezTo>
                    <a:cubicBezTo>
                      <a:pt x="304" y="545"/>
                      <a:pt x="303" y="546"/>
                      <a:pt x="301" y="547"/>
                    </a:cubicBezTo>
                    <a:cubicBezTo>
                      <a:pt x="302" y="545"/>
                      <a:pt x="303" y="544"/>
                      <a:pt x="304" y="543"/>
                    </a:cubicBezTo>
                    <a:cubicBezTo>
                      <a:pt x="301" y="545"/>
                      <a:pt x="297" y="547"/>
                      <a:pt x="295" y="550"/>
                    </a:cubicBezTo>
                    <a:cubicBezTo>
                      <a:pt x="289" y="560"/>
                      <a:pt x="295" y="586"/>
                      <a:pt x="299" y="596"/>
                    </a:cubicBezTo>
                    <a:cubicBezTo>
                      <a:pt x="306" y="615"/>
                      <a:pt x="292" y="616"/>
                      <a:pt x="279" y="607"/>
                    </a:cubicBezTo>
                    <a:cubicBezTo>
                      <a:pt x="246" y="586"/>
                      <a:pt x="244" y="543"/>
                      <a:pt x="249" y="507"/>
                    </a:cubicBezTo>
                    <a:cubicBezTo>
                      <a:pt x="251" y="484"/>
                      <a:pt x="257" y="463"/>
                      <a:pt x="237" y="447"/>
                    </a:cubicBezTo>
                    <a:cubicBezTo>
                      <a:pt x="222" y="435"/>
                      <a:pt x="196" y="418"/>
                      <a:pt x="199" y="395"/>
                    </a:cubicBezTo>
                    <a:cubicBezTo>
                      <a:pt x="201" y="383"/>
                      <a:pt x="221" y="367"/>
                      <a:pt x="212" y="355"/>
                    </a:cubicBezTo>
                    <a:cubicBezTo>
                      <a:pt x="208" y="349"/>
                      <a:pt x="198" y="346"/>
                      <a:pt x="193" y="341"/>
                    </a:cubicBezTo>
                    <a:cubicBezTo>
                      <a:pt x="188" y="335"/>
                      <a:pt x="185" y="331"/>
                      <a:pt x="178" y="327"/>
                    </a:cubicBezTo>
                    <a:cubicBezTo>
                      <a:pt x="173" y="324"/>
                      <a:pt x="168" y="320"/>
                      <a:pt x="162" y="316"/>
                    </a:cubicBezTo>
                    <a:cubicBezTo>
                      <a:pt x="153" y="311"/>
                      <a:pt x="142" y="312"/>
                      <a:pt x="132" y="310"/>
                    </a:cubicBezTo>
                    <a:cubicBezTo>
                      <a:pt x="107" y="306"/>
                      <a:pt x="106" y="294"/>
                      <a:pt x="100" y="274"/>
                    </a:cubicBezTo>
                    <a:cubicBezTo>
                      <a:pt x="89" y="274"/>
                      <a:pt x="90" y="275"/>
                      <a:pt x="88" y="265"/>
                    </a:cubicBezTo>
                    <a:cubicBezTo>
                      <a:pt x="87" y="256"/>
                      <a:pt x="84" y="253"/>
                      <a:pt x="79" y="248"/>
                    </a:cubicBezTo>
                    <a:cubicBezTo>
                      <a:pt x="70" y="241"/>
                      <a:pt x="63" y="233"/>
                      <a:pt x="57" y="224"/>
                    </a:cubicBezTo>
                    <a:cubicBezTo>
                      <a:pt x="44" y="257"/>
                      <a:pt x="37" y="293"/>
                      <a:pt x="37" y="331"/>
                    </a:cubicBezTo>
                    <a:cubicBezTo>
                      <a:pt x="37" y="494"/>
                      <a:pt x="168" y="625"/>
                      <a:pt x="330" y="625"/>
                    </a:cubicBezTo>
                    <a:cubicBezTo>
                      <a:pt x="442" y="625"/>
                      <a:pt x="540" y="562"/>
                      <a:pt x="589" y="470"/>
                    </a:cubicBezTo>
                    <a:cubicBezTo>
                      <a:pt x="579" y="452"/>
                      <a:pt x="598" y="438"/>
                      <a:pt x="599" y="418"/>
                    </a:cubicBezTo>
                    <a:cubicBezTo>
                      <a:pt x="599" y="400"/>
                      <a:pt x="572" y="397"/>
                      <a:pt x="572" y="377"/>
                    </a:cubicBezTo>
                    <a:cubicBezTo>
                      <a:pt x="570" y="349"/>
                      <a:pt x="552" y="349"/>
                      <a:pt x="530" y="360"/>
                    </a:cubicBezTo>
                    <a:cubicBezTo>
                      <a:pt x="505" y="372"/>
                      <a:pt x="491" y="363"/>
                      <a:pt x="478" y="341"/>
                    </a:cubicBezTo>
                    <a:cubicBezTo>
                      <a:pt x="470" y="328"/>
                      <a:pt x="462" y="314"/>
                      <a:pt x="464" y="298"/>
                    </a:cubicBezTo>
                  </a:path>
                </a:pathLst>
              </a:custGeom>
              <a:solidFill>
                <a:schemeClr val="accent2"/>
              </a:solidFill>
              <a:ln>
                <a:noFill/>
              </a:ln>
            </p:spPr>
            <p:txBody>
              <a:bodyPr vert="horz" wrap="square" lIns="76200" tIns="38100" rIns="76200" bIns="38100" numCol="1" anchor="t" anchorCtr="0" compatLnSpc="1">
                <a:prstTxWarp prst="textNoShape">
                  <a:avLst/>
                </a:prstTxWarp>
              </a:bodyPr>
              <a:lstStyle/>
              <a:p>
                <a:pPr algn="ctr" defTabSz="1218360">
                  <a:defRPr/>
                </a:pPr>
                <a:endParaRPr lang="en-US" sz="2400" kern="0" dirty="0">
                  <a:solidFill>
                    <a:srgbClr val="FFFFFF"/>
                  </a:solidFill>
                  <a:cs typeface="Arial"/>
                </a:endParaRPr>
              </a:p>
            </p:txBody>
          </p:sp>
        </p:grpSp>
        <p:grpSp>
          <p:nvGrpSpPr>
            <p:cNvPr id="237" name="Group 236"/>
            <p:cNvGrpSpPr/>
            <p:nvPr/>
          </p:nvGrpSpPr>
          <p:grpSpPr>
            <a:xfrm>
              <a:off x="4332446" y="2080345"/>
              <a:ext cx="1026163" cy="597722"/>
              <a:chOff x="4332444" y="2080345"/>
              <a:chExt cx="1026163" cy="597722"/>
            </a:xfrm>
          </p:grpSpPr>
          <p:grpSp>
            <p:nvGrpSpPr>
              <p:cNvPr id="149" name="Group 148"/>
              <p:cNvGrpSpPr>
                <a:grpSpLocks noChangeAspect="1"/>
              </p:cNvGrpSpPr>
              <p:nvPr/>
            </p:nvGrpSpPr>
            <p:grpSpPr>
              <a:xfrm>
                <a:off x="4620020" y="2080345"/>
                <a:ext cx="424482" cy="424482"/>
                <a:chOff x="415291" y="1048510"/>
                <a:chExt cx="1095841" cy="1095841"/>
              </a:xfrm>
            </p:grpSpPr>
            <p:sp>
              <p:nvSpPr>
                <p:cNvPr id="150" name="Oval 149"/>
                <p:cNvSpPr/>
                <p:nvPr/>
              </p:nvSpPr>
              <p:spPr>
                <a:xfrm>
                  <a:off x="415291" y="1048510"/>
                  <a:ext cx="1095841" cy="1095841"/>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dirty="0">
                    <a:solidFill>
                      <a:prstClr val="white"/>
                    </a:solidFill>
                  </a:endParaRPr>
                </a:p>
              </p:txBody>
            </p:sp>
            <p:pic>
              <p:nvPicPr>
                <p:cNvPr id="151" name="Picture 150"/>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26708" y="1284749"/>
                  <a:ext cx="646011" cy="668034"/>
                </a:xfrm>
                <a:prstGeom prst="rect">
                  <a:avLst/>
                </a:prstGeom>
              </p:spPr>
            </p:pic>
          </p:grpSp>
          <p:sp>
            <p:nvSpPr>
              <p:cNvPr id="285" name="TextBox 284"/>
              <p:cNvSpPr txBox="1"/>
              <p:nvPr/>
            </p:nvSpPr>
            <p:spPr>
              <a:xfrm>
                <a:off x="4332444" y="2493401"/>
                <a:ext cx="1026163" cy="184666"/>
              </a:xfrm>
              <a:prstGeom prst="rect">
                <a:avLst/>
              </a:prstGeom>
              <a:noFill/>
            </p:spPr>
            <p:txBody>
              <a:bodyPr vert="horz" wrap="square" lIns="0" tIns="0" rIns="0" bIns="0" rtlCol="0">
                <a:spAutoFit/>
              </a:bodyPr>
              <a:lstStyle/>
              <a:p>
                <a:pPr algn="ctr" defTabSz="609219"/>
                <a:r>
                  <a:rPr lang="en-US" sz="1600" dirty="0">
                    <a:solidFill>
                      <a:prstClr val="black"/>
                    </a:solidFill>
                    <a:ea typeface="ＭＳ Ｐゴシック" pitchFamily="34" charset="-128"/>
                  </a:rPr>
                  <a:t>SDN/NFV</a:t>
                </a:r>
                <a:endParaRPr lang="en-GB" sz="1600" dirty="0" err="1">
                  <a:solidFill>
                    <a:srgbClr val="003C71"/>
                  </a:solidFill>
                </a:endParaRPr>
              </a:p>
            </p:txBody>
          </p:sp>
        </p:grpSp>
        <p:grpSp>
          <p:nvGrpSpPr>
            <p:cNvPr id="239" name="Group 238"/>
            <p:cNvGrpSpPr/>
            <p:nvPr/>
          </p:nvGrpSpPr>
          <p:grpSpPr>
            <a:xfrm>
              <a:off x="2816519" y="2246935"/>
              <a:ext cx="1413396" cy="454835"/>
              <a:chOff x="2816519" y="2246933"/>
              <a:chExt cx="1413396" cy="454835"/>
            </a:xfrm>
          </p:grpSpPr>
          <p:sp>
            <p:nvSpPr>
              <p:cNvPr id="118" name="TextBox 117"/>
              <p:cNvSpPr txBox="1"/>
              <p:nvPr/>
            </p:nvSpPr>
            <p:spPr>
              <a:xfrm>
                <a:off x="3203752" y="2308848"/>
                <a:ext cx="1026163" cy="369332"/>
              </a:xfrm>
              <a:prstGeom prst="rect">
                <a:avLst/>
              </a:prstGeom>
              <a:noFill/>
            </p:spPr>
            <p:txBody>
              <a:bodyPr vert="horz" wrap="square" lIns="0" tIns="0" rIns="0" bIns="0" rtlCol="0">
                <a:spAutoFit/>
              </a:bodyPr>
              <a:lstStyle/>
              <a:p>
                <a:pPr defTabSz="609219"/>
                <a:r>
                  <a:rPr lang="en-US" sz="1600" dirty="0">
                    <a:solidFill>
                      <a:prstClr val="black"/>
                    </a:solidFill>
                    <a:ea typeface="ＭＳ Ｐゴシック" pitchFamily="34" charset="-128"/>
                  </a:rPr>
                  <a:t>Enterprise Infrastructure</a:t>
                </a:r>
                <a:endParaRPr lang="en-GB" sz="1600" dirty="0" err="1">
                  <a:solidFill>
                    <a:srgbClr val="003C71"/>
                  </a:solidFill>
                </a:endParaRPr>
              </a:p>
            </p:txBody>
          </p:sp>
          <p:sp>
            <p:nvSpPr>
              <p:cNvPr id="287" name="Freeform 286"/>
              <p:cNvSpPr/>
              <p:nvPr/>
            </p:nvSpPr>
            <p:spPr>
              <a:xfrm>
                <a:off x="2816519" y="2246933"/>
                <a:ext cx="294708" cy="454835"/>
              </a:xfrm>
              <a:custGeom>
                <a:avLst/>
                <a:gdLst>
                  <a:gd name="connsiteX0" fmla="*/ 790486 w 1067223"/>
                  <a:gd name="connsiteY0" fmla="*/ 1241823 h 2146856"/>
                  <a:gd name="connsiteX1" fmla="*/ 763988 w 1067223"/>
                  <a:gd name="connsiteY1" fmla="*/ 1268321 h 2146856"/>
                  <a:gd name="connsiteX2" fmla="*/ 763988 w 1067223"/>
                  <a:gd name="connsiteY2" fmla="*/ 1470733 h 2146856"/>
                  <a:gd name="connsiteX3" fmla="*/ 790486 w 1067223"/>
                  <a:gd name="connsiteY3" fmla="*/ 1497231 h 2146856"/>
                  <a:gd name="connsiteX4" fmla="*/ 896476 w 1067223"/>
                  <a:gd name="connsiteY4" fmla="*/ 1497231 h 2146856"/>
                  <a:gd name="connsiteX5" fmla="*/ 922974 w 1067223"/>
                  <a:gd name="connsiteY5" fmla="*/ 1470733 h 2146856"/>
                  <a:gd name="connsiteX6" fmla="*/ 922974 w 1067223"/>
                  <a:gd name="connsiteY6" fmla="*/ 1268321 h 2146856"/>
                  <a:gd name="connsiteX7" fmla="*/ 896476 w 1067223"/>
                  <a:gd name="connsiteY7" fmla="*/ 1241823 h 2146856"/>
                  <a:gd name="connsiteX8" fmla="*/ 482954 w 1067223"/>
                  <a:gd name="connsiteY8" fmla="*/ 1241823 h 2146856"/>
                  <a:gd name="connsiteX9" fmla="*/ 456456 w 1067223"/>
                  <a:gd name="connsiteY9" fmla="*/ 1268321 h 2146856"/>
                  <a:gd name="connsiteX10" fmla="*/ 456456 w 1067223"/>
                  <a:gd name="connsiteY10" fmla="*/ 1470733 h 2146856"/>
                  <a:gd name="connsiteX11" fmla="*/ 482954 w 1067223"/>
                  <a:gd name="connsiteY11" fmla="*/ 1497231 h 2146856"/>
                  <a:gd name="connsiteX12" fmla="*/ 588944 w 1067223"/>
                  <a:gd name="connsiteY12" fmla="*/ 1497231 h 2146856"/>
                  <a:gd name="connsiteX13" fmla="*/ 615442 w 1067223"/>
                  <a:gd name="connsiteY13" fmla="*/ 1470733 h 2146856"/>
                  <a:gd name="connsiteX14" fmla="*/ 615442 w 1067223"/>
                  <a:gd name="connsiteY14" fmla="*/ 1268321 h 2146856"/>
                  <a:gd name="connsiteX15" fmla="*/ 588944 w 1067223"/>
                  <a:gd name="connsiteY15" fmla="*/ 1241823 h 2146856"/>
                  <a:gd name="connsiteX16" fmla="*/ 175422 w 1067223"/>
                  <a:gd name="connsiteY16" fmla="*/ 1241823 h 2146856"/>
                  <a:gd name="connsiteX17" fmla="*/ 148924 w 1067223"/>
                  <a:gd name="connsiteY17" fmla="*/ 1268321 h 2146856"/>
                  <a:gd name="connsiteX18" fmla="*/ 148924 w 1067223"/>
                  <a:gd name="connsiteY18" fmla="*/ 1470733 h 2146856"/>
                  <a:gd name="connsiteX19" fmla="*/ 175422 w 1067223"/>
                  <a:gd name="connsiteY19" fmla="*/ 1497231 h 2146856"/>
                  <a:gd name="connsiteX20" fmla="*/ 281412 w 1067223"/>
                  <a:gd name="connsiteY20" fmla="*/ 1497231 h 2146856"/>
                  <a:gd name="connsiteX21" fmla="*/ 307910 w 1067223"/>
                  <a:gd name="connsiteY21" fmla="*/ 1470733 h 2146856"/>
                  <a:gd name="connsiteX22" fmla="*/ 307910 w 1067223"/>
                  <a:gd name="connsiteY22" fmla="*/ 1268321 h 2146856"/>
                  <a:gd name="connsiteX23" fmla="*/ 281412 w 1067223"/>
                  <a:gd name="connsiteY23" fmla="*/ 1241823 h 2146856"/>
                  <a:gd name="connsiteX24" fmla="*/ 790486 w 1067223"/>
                  <a:gd name="connsiteY24" fmla="*/ 789306 h 2146856"/>
                  <a:gd name="connsiteX25" fmla="*/ 763988 w 1067223"/>
                  <a:gd name="connsiteY25" fmla="*/ 815804 h 2146856"/>
                  <a:gd name="connsiteX26" fmla="*/ 763988 w 1067223"/>
                  <a:gd name="connsiteY26" fmla="*/ 1018216 h 2146856"/>
                  <a:gd name="connsiteX27" fmla="*/ 790486 w 1067223"/>
                  <a:gd name="connsiteY27" fmla="*/ 1044714 h 2146856"/>
                  <a:gd name="connsiteX28" fmla="*/ 896476 w 1067223"/>
                  <a:gd name="connsiteY28" fmla="*/ 1044714 h 2146856"/>
                  <a:gd name="connsiteX29" fmla="*/ 922974 w 1067223"/>
                  <a:gd name="connsiteY29" fmla="*/ 1018216 h 2146856"/>
                  <a:gd name="connsiteX30" fmla="*/ 922974 w 1067223"/>
                  <a:gd name="connsiteY30" fmla="*/ 815804 h 2146856"/>
                  <a:gd name="connsiteX31" fmla="*/ 896476 w 1067223"/>
                  <a:gd name="connsiteY31" fmla="*/ 789306 h 2146856"/>
                  <a:gd name="connsiteX32" fmla="*/ 482954 w 1067223"/>
                  <a:gd name="connsiteY32" fmla="*/ 789306 h 2146856"/>
                  <a:gd name="connsiteX33" fmla="*/ 456456 w 1067223"/>
                  <a:gd name="connsiteY33" fmla="*/ 815804 h 2146856"/>
                  <a:gd name="connsiteX34" fmla="*/ 456456 w 1067223"/>
                  <a:gd name="connsiteY34" fmla="*/ 1018216 h 2146856"/>
                  <a:gd name="connsiteX35" fmla="*/ 482954 w 1067223"/>
                  <a:gd name="connsiteY35" fmla="*/ 1044714 h 2146856"/>
                  <a:gd name="connsiteX36" fmla="*/ 588944 w 1067223"/>
                  <a:gd name="connsiteY36" fmla="*/ 1044714 h 2146856"/>
                  <a:gd name="connsiteX37" fmla="*/ 615442 w 1067223"/>
                  <a:gd name="connsiteY37" fmla="*/ 1018216 h 2146856"/>
                  <a:gd name="connsiteX38" fmla="*/ 615442 w 1067223"/>
                  <a:gd name="connsiteY38" fmla="*/ 815804 h 2146856"/>
                  <a:gd name="connsiteX39" fmla="*/ 588944 w 1067223"/>
                  <a:gd name="connsiteY39" fmla="*/ 789306 h 2146856"/>
                  <a:gd name="connsiteX40" fmla="*/ 175422 w 1067223"/>
                  <a:gd name="connsiteY40" fmla="*/ 789306 h 2146856"/>
                  <a:gd name="connsiteX41" fmla="*/ 148924 w 1067223"/>
                  <a:gd name="connsiteY41" fmla="*/ 815804 h 2146856"/>
                  <a:gd name="connsiteX42" fmla="*/ 148924 w 1067223"/>
                  <a:gd name="connsiteY42" fmla="*/ 1018216 h 2146856"/>
                  <a:gd name="connsiteX43" fmla="*/ 175422 w 1067223"/>
                  <a:gd name="connsiteY43" fmla="*/ 1044714 h 2146856"/>
                  <a:gd name="connsiteX44" fmla="*/ 281412 w 1067223"/>
                  <a:gd name="connsiteY44" fmla="*/ 1044714 h 2146856"/>
                  <a:gd name="connsiteX45" fmla="*/ 307910 w 1067223"/>
                  <a:gd name="connsiteY45" fmla="*/ 1018216 h 2146856"/>
                  <a:gd name="connsiteX46" fmla="*/ 307910 w 1067223"/>
                  <a:gd name="connsiteY46" fmla="*/ 815804 h 2146856"/>
                  <a:gd name="connsiteX47" fmla="*/ 281412 w 1067223"/>
                  <a:gd name="connsiteY47" fmla="*/ 789306 h 2146856"/>
                  <a:gd name="connsiteX48" fmla="*/ 793963 w 1067223"/>
                  <a:gd name="connsiteY48" fmla="*/ 336790 h 2146856"/>
                  <a:gd name="connsiteX49" fmla="*/ 767465 w 1067223"/>
                  <a:gd name="connsiteY49" fmla="*/ 363288 h 2146856"/>
                  <a:gd name="connsiteX50" fmla="*/ 767465 w 1067223"/>
                  <a:gd name="connsiteY50" fmla="*/ 565700 h 2146856"/>
                  <a:gd name="connsiteX51" fmla="*/ 793963 w 1067223"/>
                  <a:gd name="connsiteY51" fmla="*/ 592198 h 2146856"/>
                  <a:gd name="connsiteX52" fmla="*/ 899953 w 1067223"/>
                  <a:gd name="connsiteY52" fmla="*/ 592198 h 2146856"/>
                  <a:gd name="connsiteX53" fmla="*/ 926451 w 1067223"/>
                  <a:gd name="connsiteY53" fmla="*/ 565700 h 2146856"/>
                  <a:gd name="connsiteX54" fmla="*/ 926451 w 1067223"/>
                  <a:gd name="connsiteY54" fmla="*/ 363288 h 2146856"/>
                  <a:gd name="connsiteX55" fmla="*/ 899953 w 1067223"/>
                  <a:gd name="connsiteY55" fmla="*/ 336790 h 2146856"/>
                  <a:gd name="connsiteX56" fmla="*/ 482954 w 1067223"/>
                  <a:gd name="connsiteY56" fmla="*/ 336790 h 2146856"/>
                  <a:gd name="connsiteX57" fmla="*/ 456456 w 1067223"/>
                  <a:gd name="connsiteY57" fmla="*/ 363288 h 2146856"/>
                  <a:gd name="connsiteX58" fmla="*/ 456456 w 1067223"/>
                  <a:gd name="connsiteY58" fmla="*/ 565700 h 2146856"/>
                  <a:gd name="connsiteX59" fmla="*/ 482954 w 1067223"/>
                  <a:gd name="connsiteY59" fmla="*/ 592198 h 2146856"/>
                  <a:gd name="connsiteX60" fmla="*/ 588944 w 1067223"/>
                  <a:gd name="connsiteY60" fmla="*/ 592198 h 2146856"/>
                  <a:gd name="connsiteX61" fmla="*/ 615442 w 1067223"/>
                  <a:gd name="connsiteY61" fmla="*/ 565700 h 2146856"/>
                  <a:gd name="connsiteX62" fmla="*/ 615442 w 1067223"/>
                  <a:gd name="connsiteY62" fmla="*/ 363288 h 2146856"/>
                  <a:gd name="connsiteX63" fmla="*/ 588944 w 1067223"/>
                  <a:gd name="connsiteY63" fmla="*/ 336790 h 2146856"/>
                  <a:gd name="connsiteX64" fmla="*/ 178899 w 1067223"/>
                  <a:gd name="connsiteY64" fmla="*/ 336790 h 2146856"/>
                  <a:gd name="connsiteX65" fmla="*/ 152401 w 1067223"/>
                  <a:gd name="connsiteY65" fmla="*/ 363288 h 2146856"/>
                  <a:gd name="connsiteX66" fmla="*/ 152401 w 1067223"/>
                  <a:gd name="connsiteY66" fmla="*/ 565700 h 2146856"/>
                  <a:gd name="connsiteX67" fmla="*/ 178899 w 1067223"/>
                  <a:gd name="connsiteY67" fmla="*/ 592198 h 2146856"/>
                  <a:gd name="connsiteX68" fmla="*/ 284889 w 1067223"/>
                  <a:gd name="connsiteY68" fmla="*/ 592198 h 2146856"/>
                  <a:gd name="connsiteX69" fmla="*/ 311387 w 1067223"/>
                  <a:gd name="connsiteY69" fmla="*/ 565700 h 2146856"/>
                  <a:gd name="connsiteX70" fmla="*/ 311387 w 1067223"/>
                  <a:gd name="connsiteY70" fmla="*/ 363288 h 2146856"/>
                  <a:gd name="connsiteX71" fmla="*/ 284889 w 1067223"/>
                  <a:gd name="connsiteY71" fmla="*/ 336790 h 2146856"/>
                  <a:gd name="connsiteX72" fmla="*/ 177874 w 1067223"/>
                  <a:gd name="connsiteY72" fmla="*/ 0 h 2146856"/>
                  <a:gd name="connsiteX73" fmla="*/ 889349 w 1067223"/>
                  <a:gd name="connsiteY73" fmla="*/ 0 h 2146856"/>
                  <a:gd name="connsiteX74" fmla="*/ 1067223 w 1067223"/>
                  <a:gd name="connsiteY74" fmla="*/ 177874 h 2146856"/>
                  <a:gd name="connsiteX75" fmla="*/ 1067223 w 1067223"/>
                  <a:gd name="connsiteY75" fmla="*/ 1968982 h 2146856"/>
                  <a:gd name="connsiteX76" fmla="*/ 889349 w 1067223"/>
                  <a:gd name="connsiteY76" fmla="*/ 2146856 h 2146856"/>
                  <a:gd name="connsiteX77" fmla="*/ 687377 w 1067223"/>
                  <a:gd name="connsiteY77" fmla="*/ 2146856 h 2146856"/>
                  <a:gd name="connsiteX78" fmla="*/ 687377 w 1067223"/>
                  <a:gd name="connsiteY78" fmla="*/ 1891770 h 2146856"/>
                  <a:gd name="connsiteX79" fmla="*/ 636121 w 1067223"/>
                  <a:gd name="connsiteY79" fmla="*/ 1840514 h 2146856"/>
                  <a:gd name="connsiteX80" fmla="*/ 431101 w 1067223"/>
                  <a:gd name="connsiteY80" fmla="*/ 1840514 h 2146856"/>
                  <a:gd name="connsiteX81" fmla="*/ 379845 w 1067223"/>
                  <a:gd name="connsiteY81" fmla="*/ 1891770 h 2146856"/>
                  <a:gd name="connsiteX82" fmla="*/ 379845 w 1067223"/>
                  <a:gd name="connsiteY82" fmla="*/ 2146856 h 2146856"/>
                  <a:gd name="connsiteX83" fmla="*/ 177874 w 1067223"/>
                  <a:gd name="connsiteY83" fmla="*/ 2146856 h 2146856"/>
                  <a:gd name="connsiteX84" fmla="*/ 0 w 1067223"/>
                  <a:gd name="connsiteY84" fmla="*/ 1968982 h 2146856"/>
                  <a:gd name="connsiteX85" fmla="*/ 0 w 1067223"/>
                  <a:gd name="connsiteY85" fmla="*/ 177874 h 2146856"/>
                  <a:gd name="connsiteX86" fmla="*/ 177874 w 1067223"/>
                  <a:gd name="connsiteY86" fmla="*/ 0 h 214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067223" h="2146856">
                    <a:moveTo>
                      <a:pt x="790486" y="1241823"/>
                    </a:moveTo>
                    <a:cubicBezTo>
                      <a:pt x="775852" y="1241823"/>
                      <a:pt x="763988" y="1253687"/>
                      <a:pt x="763988" y="1268321"/>
                    </a:cubicBezTo>
                    <a:lnTo>
                      <a:pt x="763988" y="1470733"/>
                    </a:lnTo>
                    <a:cubicBezTo>
                      <a:pt x="763988" y="1485367"/>
                      <a:pt x="775852" y="1497231"/>
                      <a:pt x="790486" y="1497231"/>
                    </a:cubicBezTo>
                    <a:lnTo>
                      <a:pt x="896476" y="1497231"/>
                    </a:lnTo>
                    <a:cubicBezTo>
                      <a:pt x="911110" y="1497231"/>
                      <a:pt x="922974" y="1485367"/>
                      <a:pt x="922974" y="1470733"/>
                    </a:cubicBezTo>
                    <a:lnTo>
                      <a:pt x="922974" y="1268321"/>
                    </a:lnTo>
                    <a:cubicBezTo>
                      <a:pt x="922974" y="1253687"/>
                      <a:pt x="911110" y="1241823"/>
                      <a:pt x="896476" y="1241823"/>
                    </a:cubicBezTo>
                    <a:close/>
                    <a:moveTo>
                      <a:pt x="482954" y="1241823"/>
                    </a:moveTo>
                    <a:cubicBezTo>
                      <a:pt x="468320" y="1241823"/>
                      <a:pt x="456456" y="1253687"/>
                      <a:pt x="456456" y="1268321"/>
                    </a:cubicBezTo>
                    <a:lnTo>
                      <a:pt x="456456" y="1470733"/>
                    </a:lnTo>
                    <a:cubicBezTo>
                      <a:pt x="456456" y="1485367"/>
                      <a:pt x="468320" y="1497231"/>
                      <a:pt x="482954" y="1497231"/>
                    </a:cubicBezTo>
                    <a:lnTo>
                      <a:pt x="588944" y="1497231"/>
                    </a:lnTo>
                    <a:cubicBezTo>
                      <a:pt x="603578" y="1497231"/>
                      <a:pt x="615442" y="1485367"/>
                      <a:pt x="615442" y="1470733"/>
                    </a:cubicBezTo>
                    <a:lnTo>
                      <a:pt x="615442" y="1268321"/>
                    </a:lnTo>
                    <a:cubicBezTo>
                      <a:pt x="615442" y="1253687"/>
                      <a:pt x="603578" y="1241823"/>
                      <a:pt x="588944" y="1241823"/>
                    </a:cubicBezTo>
                    <a:close/>
                    <a:moveTo>
                      <a:pt x="175422" y="1241823"/>
                    </a:moveTo>
                    <a:cubicBezTo>
                      <a:pt x="160788" y="1241823"/>
                      <a:pt x="148924" y="1253687"/>
                      <a:pt x="148924" y="1268321"/>
                    </a:cubicBezTo>
                    <a:lnTo>
                      <a:pt x="148924" y="1470733"/>
                    </a:lnTo>
                    <a:cubicBezTo>
                      <a:pt x="148924" y="1485367"/>
                      <a:pt x="160788" y="1497231"/>
                      <a:pt x="175422" y="1497231"/>
                    </a:cubicBezTo>
                    <a:lnTo>
                      <a:pt x="281412" y="1497231"/>
                    </a:lnTo>
                    <a:cubicBezTo>
                      <a:pt x="296046" y="1497231"/>
                      <a:pt x="307910" y="1485367"/>
                      <a:pt x="307910" y="1470733"/>
                    </a:cubicBezTo>
                    <a:lnTo>
                      <a:pt x="307910" y="1268321"/>
                    </a:lnTo>
                    <a:cubicBezTo>
                      <a:pt x="307910" y="1253687"/>
                      <a:pt x="296046" y="1241823"/>
                      <a:pt x="281412" y="1241823"/>
                    </a:cubicBezTo>
                    <a:close/>
                    <a:moveTo>
                      <a:pt x="790486" y="789306"/>
                    </a:moveTo>
                    <a:cubicBezTo>
                      <a:pt x="775852" y="789306"/>
                      <a:pt x="763988" y="801170"/>
                      <a:pt x="763988" y="815804"/>
                    </a:cubicBezTo>
                    <a:lnTo>
                      <a:pt x="763988" y="1018216"/>
                    </a:lnTo>
                    <a:cubicBezTo>
                      <a:pt x="763988" y="1032850"/>
                      <a:pt x="775852" y="1044714"/>
                      <a:pt x="790486" y="1044714"/>
                    </a:cubicBezTo>
                    <a:lnTo>
                      <a:pt x="896476" y="1044714"/>
                    </a:lnTo>
                    <a:cubicBezTo>
                      <a:pt x="911110" y="1044714"/>
                      <a:pt x="922974" y="1032850"/>
                      <a:pt x="922974" y="1018216"/>
                    </a:cubicBezTo>
                    <a:lnTo>
                      <a:pt x="922974" y="815804"/>
                    </a:lnTo>
                    <a:cubicBezTo>
                      <a:pt x="922974" y="801170"/>
                      <a:pt x="911110" y="789306"/>
                      <a:pt x="896476" y="789306"/>
                    </a:cubicBezTo>
                    <a:close/>
                    <a:moveTo>
                      <a:pt x="482954" y="789306"/>
                    </a:moveTo>
                    <a:cubicBezTo>
                      <a:pt x="468320" y="789306"/>
                      <a:pt x="456456" y="801170"/>
                      <a:pt x="456456" y="815804"/>
                    </a:cubicBezTo>
                    <a:lnTo>
                      <a:pt x="456456" y="1018216"/>
                    </a:lnTo>
                    <a:cubicBezTo>
                      <a:pt x="456456" y="1032850"/>
                      <a:pt x="468320" y="1044714"/>
                      <a:pt x="482954" y="1044714"/>
                    </a:cubicBezTo>
                    <a:lnTo>
                      <a:pt x="588944" y="1044714"/>
                    </a:lnTo>
                    <a:cubicBezTo>
                      <a:pt x="603578" y="1044714"/>
                      <a:pt x="615442" y="1032850"/>
                      <a:pt x="615442" y="1018216"/>
                    </a:cubicBezTo>
                    <a:lnTo>
                      <a:pt x="615442" y="815804"/>
                    </a:lnTo>
                    <a:cubicBezTo>
                      <a:pt x="615442" y="801170"/>
                      <a:pt x="603578" y="789306"/>
                      <a:pt x="588944" y="789306"/>
                    </a:cubicBezTo>
                    <a:close/>
                    <a:moveTo>
                      <a:pt x="175422" y="789306"/>
                    </a:moveTo>
                    <a:cubicBezTo>
                      <a:pt x="160788" y="789306"/>
                      <a:pt x="148924" y="801170"/>
                      <a:pt x="148924" y="815804"/>
                    </a:cubicBezTo>
                    <a:lnTo>
                      <a:pt x="148924" y="1018216"/>
                    </a:lnTo>
                    <a:cubicBezTo>
                      <a:pt x="148924" y="1032850"/>
                      <a:pt x="160788" y="1044714"/>
                      <a:pt x="175422" y="1044714"/>
                    </a:cubicBezTo>
                    <a:lnTo>
                      <a:pt x="281412" y="1044714"/>
                    </a:lnTo>
                    <a:cubicBezTo>
                      <a:pt x="296046" y="1044714"/>
                      <a:pt x="307910" y="1032850"/>
                      <a:pt x="307910" y="1018216"/>
                    </a:cubicBezTo>
                    <a:lnTo>
                      <a:pt x="307910" y="815804"/>
                    </a:lnTo>
                    <a:cubicBezTo>
                      <a:pt x="307910" y="801170"/>
                      <a:pt x="296046" y="789306"/>
                      <a:pt x="281412" y="789306"/>
                    </a:cubicBezTo>
                    <a:close/>
                    <a:moveTo>
                      <a:pt x="793963" y="336790"/>
                    </a:moveTo>
                    <a:cubicBezTo>
                      <a:pt x="779329" y="336790"/>
                      <a:pt x="767465" y="348654"/>
                      <a:pt x="767465" y="363288"/>
                    </a:cubicBezTo>
                    <a:lnTo>
                      <a:pt x="767465" y="565700"/>
                    </a:lnTo>
                    <a:cubicBezTo>
                      <a:pt x="767465" y="580334"/>
                      <a:pt x="779329" y="592198"/>
                      <a:pt x="793963" y="592198"/>
                    </a:cubicBezTo>
                    <a:lnTo>
                      <a:pt x="899953" y="592198"/>
                    </a:lnTo>
                    <a:cubicBezTo>
                      <a:pt x="914587" y="592198"/>
                      <a:pt x="926451" y="580334"/>
                      <a:pt x="926451" y="565700"/>
                    </a:cubicBezTo>
                    <a:lnTo>
                      <a:pt x="926451" y="363288"/>
                    </a:lnTo>
                    <a:cubicBezTo>
                      <a:pt x="926451" y="348654"/>
                      <a:pt x="914587" y="336790"/>
                      <a:pt x="899953" y="336790"/>
                    </a:cubicBezTo>
                    <a:close/>
                    <a:moveTo>
                      <a:pt x="482954" y="336790"/>
                    </a:moveTo>
                    <a:cubicBezTo>
                      <a:pt x="468320" y="336790"/>
                      <a:pt x="456456" y="348654"/>
                      <a:pt x="456456" y="363288"/>
                    </a:cubicBezTo>
                    <a:lnTo>
                      <a:pt x="456456" y="565700"/>
                    </a:lnTo>
                    <a:cubicBezTo>
                      <a:pt x="456456" y="580334"/>
                      <a:pt x="468320" y="592198"/>
                      <a:pt x="482954" y="592198"/>
                    </a:cubicBezTo>
                    <a:lnTo>
                      <a:pt x="588944" y="592198"/>
                    </a:lnTo>
                    <a:cubicBezTo>
                      <a:pt x="603578" y="592198"/>
                      <a:pt x="615442" y="580334"/>
                      <a:pt x="615442" y="565700"/>
                    </a:cubicBezTo>
                    <a:lnTo>
                      <a:pt x="615442" y="363288"/>
                    </a:lnTo>
                    <a:cubicBezTo>
                      <a:pt x="615442" y="348654"/>
                      <a:pt x="603578" y="336790"/>
                      <a:pt x="588944" y="336790"/>
                    </a:cubicBezTo>
                    <a:close/>
                    <a:moveTo>
                      <a:pt x="178899" y="336790"/>
                    </a:moveTo>
                    <a:cubicBezTo>
                      <a:pt x="164265" y="336790"/>
                      <a:pt x="152401" y="348654"/>
                      <a:pt x="152401" y="363288"/>
                    </a:cubicBezTo>
                    <a:lnTo>
                      <a:pt x="152401" y="565700"/>
                    </a:lnTo>
                    <a:cubicBezTo>
                      <a:pt x="152401" y="580334"/>
                      <a:pt x="164265" y="592198"/>
                      <a:pt x="178899" y="592198"/>
                    </a:cubicBezTo>
                    <a:lnTo>
                      <a:pt x="284889" y="592198"/>
                    </a:lnTo>
                    <a:cubicBezTo>
                      <a:pt x="299523" y="592198"/>
                      <a:pt x="311387" y="580334"/>
                      <a:pt x="311387" y="565700"/>
                    </a:cubicBezTo>
                    <a:lnTo>
                      <a:pt x="311387" y="363288"/>
                    </a:lnTo>
                    <a:cubicBezTo>
                      <a:pt x="311387" y="348654"/>
                      <a:pt x="299523" y="336790"/>
                      <a:pt x="284889" y="336790"/>
                    </a:cubicBezTo>
                    <a:close/>
                    <a:moveTo>
                      <a:pt x="177874" y="0"/>
                    </a:moveTo>
                    <a:lnTo>
                      <a:pt x="889349" y="0"/>
                    </a:lnTo>
                    <a:cubicBezTo>
                      <a:pt x="987586" y="0"/>
                      <a:pt x="1067223" y="79637"/>
                      <a:pt x="1067223" y="177874"/>
                    </a:cubicBezTo>
                    <a:lnTo>
                      <a:pt x="1067223" y="1968982"/>
                    </a:lnTo>
                    <a:cubicBezTo>
                      <a:pt x="1067223" y="2067219"/>
                      <a:pt x="987586" y="2146856"/>
                      <a:pt x="889349" y="2146856"/>
                    </a:cubicBezTo>
                    <a:lnTo>
                      <a:pt x="687377" y="2146856"/>
                    </a:lnTo>
                    <a:lnTo>
                      <a:pt x="687377" y="1891770"/>
                    </a:lnTo>
                    <a:cubicBezTo>
                      <a:pt x="687377" y="1863462"/>
                      <a:pt x="664429" y="1840514"/>
                      <a:pt x="636121" y="1840514"/>
                    </a:cubicBezTo>
                    <a:lnTo>
                      <a:pt x="431101" y="1840514"/>
                    </a:lnTo>
                    <a:cubicBezTo>
                      <a:pt x="402793" y="1840514"/>
                      <a:pt x="379845" y="1863462"/>
                      <a:pt x="379845" y="1891770"/>
                    </a:cubicBezTo>
                    <a:lnTo>
                      <a:pt x="379845" y="2146856"/>
                    </a:lnTo>
                    <a:lnTo>
                      <a:pt x="177874" y="2146856"/>
                    </a:lnTo>
                    <a:cubicBezTo>
                      <a:pt x="79637" y="2146856"/>
                      <a:pt x="0" y="2067219"/>
                      <a:pt x="0" y="1968982"/>
                    </a:cubicBezTo>
                    <a:lnTo>
                      <a:pt x="0" y="177874"/>
                    </a:lnTo>
                    <a:cubicBezTo>
                      <a:pt x="0" y="79637"/>
                      <a:pt x="79637" y="0"/>
                      <a:pt x="177874"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219"/>
                <a:endParaRPr lang="en-US" sz="2400" dirty="0">
                  <a:solidFill>
                    <a:prstClr val="black"/>
                  </a:solidFill>
                </a:endParaRPr>
              </a:p>
            </p:txBody>
          </p:sp>
        </p:grpSp>
      </p:grpSp>
      <p:sp>
        <p:nvSpPr>
          <p:cNvPr id="131074" name="Title 3"/>
          <p:cNvSpPr>
            <a:spLocks noGrp="1"/>
          </p:cNvSpPr>
          <p:nvPr>
            <p:ph type="title"/>
          </p:nvPr>
        </p:nvSpPr>
        <p:spPr>
          <a:xfrm>
            <a:off x="0" y="4"/>
            <a:ext cx="12192000" cy="619485"/>
          </a:xfrm>
        </p:spPr>
        <p:txBody>
          <a:bodyPr>
            <a:noAutofit/>
          </a:bodyPr>
          <a:lstStyle/>
          <a:p>
            <a:pPr algn="ctr"/>
            <a:r>
              <a:rPr lang="en-US" sz="4000" dirty="0">
                <a:solidFill>
                  <a:srgbClr val="0071C5"/>
                </a:solidFill>
                <a:latin typeface="Intel Clear Pro" panose="020B0804020202060201" pitchFamily="34" charset="-18"/>
                <a:ea typeface="Intel Clear Pro" panose="020B0804020202060201" pitchFamily="34" charset="-18"/>
                <a:cs typeface="Intel Clear Pro" panose="020B0804020202060201" pitchFamily="34" charset="-18"/>
              </a:rPr>
              <a:t>Bringing it all together – Intel’s Datacenter Portfolio</a:t>
            </a:r>
          </a:p>
        </p:txBody>
      </p:sp>
      <p:sp>
        <p:nvSpPr>
          <p:cNvPr id="30" name="TextBox 29"/>
          <p:cNvSpPr txBox="1"/>
          <p:nvPr/>
        </p:nvSpPr>
        <p:spPr>
          <a:xfrm>
            <a:off x="421049" y="657824"/>
            <a:ext cx="2836199" cy="287323"/>
          </a:xfrm>
          <a:prstGeom prst="rect">
            <a:avLst/>
          </a:prstGeom>
          <a:noFill/>
        </p:spPr>
        <p:txBody>
          <a:bodyPr vert="horz" wrap="square" lIns="0" tIns="0" rIns="0" bIns="0" rtlCol="0">
            <a:spAutoFit/>
          </a:bodyPr>
          <a:lstStyle/>
          <a:p>
            <a:pPr algn="ctr" defTabSz="609219"/>
            <a:r>
              <a:rPr lang="en-GB" sz="1867" b="1" dirty="0">
                <a:solidFill>
                  <a:srgbClr val="003C71"/>
                </a:solidFill>
              </a:rPr>
              <a:t>Processor Families</a:t>
            </a:r>
          </a:p>
        </p:txBody>
      </p:sp>
      <p:sp>
        <p:nvSpPr>
          <p:cNvPr id="76" name="TextBox 75"/>
          <p:cNvSpPr txBox="1"/>
          <p:nvPr/>
        </p:nvSpPr>
        <p:spPr>
          <a:xfrm>
            <a:off x="9160904" y="657823"/>
            <a:ext cx="2659153" cy="287323"/>
          </a:xfrm>
          <a:prstGeom prst="rect">
            <a:avLst/>
          </a:prstGeom>
          <a:noFill/>
        </p:spPr>
        <p:txBody>
          <a:bodyPr vert="horz" wrap="square" lIns="0" tIns="0" rIns="0" bIns="0" rtlCol="0">
            <a:spAutoFit/>
          </a:bodyPr>
          <a:lstStyle/>
          <a:p>
            <a:pPr algn="ctr" defTabSz="609219"/>
            <a:r>
              <a:rPr lang="en-GB" sz="1867" b="1" dirty="0">
                <a:solidFill>
                  <a:srgbClr val="003C71"/>
                </a:solidFill>
              </a:rPr>
              <a:t>Platform Ingredients</a:t>
            </a:r>
          </a:p>
        </p:txBody>
      </p:sp>
      <p:grpSp>
        <p:nvGrpSpPr>
          <p:cNvPr id="131077" name="Group 131076"/>
          <p:cNvGrpSpPr/>
          <p:nvPr/>
        </p:nvGrpSpPr>
        <p:grpSpPr>
          <a:xfrm>
            <a:off x="86455" y="1100833"/>
            <a:ext cx="3092300" cy="968935"/>
            <a:chOff x="-523" y="745751"/>
            <a:chExt cx="2319225" cy="726701"/>
          </a:xfrm>
        </p:grpSpPr>
        <p:grpSp>
          <p:nvGrpSpPr>
            <p:cNvPr id="17" name="Group 16"/>
            <p:cNvGrpSpPr/>
            <p:nvPr/>
          </p:nvGrpSpPr>
          <p:grpSpPr>
            <a:xfrm>
              <a:off x="191508" y="745751"/>
              <a:ext cx="2127194" cy="726701"/>
              <a:chOff x="191508" y="1230870"/>
              <a:chExt cx="2127194" cy="726701"/>
            </a:xfrm>
          </p:grpSpPr>
          <p:sp>
            <p:nvSpPr>
              <p:cNvPr id="41" name="Rounded Rectangle 40"/>
              <p:cNvSpPr/>
              <p:nvPr/>
            </p:nvSpPr>
            <p:spPr>
              <a:xfrm>
                <a:off x="191508" y="1230870"/>
                <a:ext cx="2127149" cy="726701"/>
              </a:xfrm>
              <a:prstGeom prst="roundRect">
                <a:avLst>
                  <a:gd name="adj" fmla="val 10967"/>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defTabSz="609219"/>
                <a:endParaRPr lang="en-US" sz="1867">
                  <a:solidFill>
                    <a:srgbClr val="FFFFFF"/>
                  </a:solidFill>
                </a:endParaRPr>
              </a:p>
            </p:txBody>
          </p:sp>
          <p:sp>
            <p:nvSpPr>
              <p:cNvPr id="53" name="Text Box 9"/>
              <p:cNvSpPr txBox="1">
                <a:spLocks noChangeArrowheads="1"/>
              </p:cNvSpPr>
              <p:nvPr/>
            </p:nvSpPr>
            <p:spPr bwMode="gray">
              <a:xfrm>
                <a:off x="625297" y="1465658"/>
                <a:ext cx="1693405" cy="257125"/>
              </a:xfrm>
              <a:prstGeom prst="rect">
                <a:avLst/>
              </a:prstGeom>
              <a:noFill/>
              <a:ln w="38100" algn="ctr">
                <a:noFill/>
                <a:prstDash val="dash"/>
                <a:miter lim="800000"/>
                <a:headEnd/>
                <a:tailEnd/>
              </a:ln>
            </p:spPr>
            <p:txBody>
              <a:bodyPr anchor="ctr" anchorCtr="0">
                <a:noAutofit/>
              </a:bodyPr>
              <a:lstStyle/>
              <a:p>
                <a:pPr defTabSz="820213" eaLnBrk="0" hangingPunct="0">
                  <a:spcBef>
                    <a:spcPct val="50000"/>
                  </a:spcBef>
                </a:pPr>
                <a:r>
                  <a:rPr lang="en-US" sz="1467" b="1" dirty="0">
                    <a:solidFill>
                      <a:srgbClr val="FFFFFF"/>
                    </a:solidFill>
                  </a:rPr>
                  <a:t>Intel</a:t>
                </a:r>
                <a:r>
                  <a:rPr lang="en-US" sz="1467" b="1" baseline="30000" dirty="0">
                    <a:solidFill>
                      <a:srgbClr val="FFFFFF"/>
                    </a:solidFill>
                  </a:rPr>
                  <a:t>®</a:t>
                </a:r>
                <a:r>
                  <a:rPr lang="en-US" sz="1467" b="1" dirty="0">
                    <a:solidFill>
                      <a:srgbClr val="FFFFFF"/>
                    </a:solidFill>
                  </a:rPr>
                  <a:t> Xeon</a:t>
                </a:r>
                <a:r>
                  <a:rPr lang="en-US" sz="1467" b="1" baseline="30000" dirty="0">
                    <a:solidFill>
                      <a:srgbClr val="FFFFFF"/>
                    </a:solidFill>
                  </a:rPr>
                  <a:t>®</a:t>
                </a:r>
                <a:r>
                  <a:rPr lang="en-US" sz="1467" b="1" dirty="0">
                    <a:solidFill>
                      <a:srgbClr val="FFFFFF"/>
                    </a:solidFill>
                  </a:rPr>
                  <a:t> processor</a:t>
                </a:r>
                <a:br>
                  <a:rPr lang="en-US" sz="1467" b="1" dirty="0">
                    <a:solidFill>
                      <a:srgbClr val="FFFFFF"/>
                    </a:solidFill>
                  </a:rPr>
                </a:br>
                <a:r>
                  <a:rPr lang="en-US" sz="1467" b="1" dirty="0">
                    <a:solidFill>
                      <a:srgbClr val="FFFFFF"/>
                    </a:solidFill>
                  </a:rPr>
                  <a:t>E7 family</a:t>
                </a:r>
              </a:p>
            </p:txBody>
          </p:sp>
          <p:pic>
            <p:nvPicPr>
              <p:cNvPr id="9" name="Picture 8"/>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290070" y="1379612"/>
                <a:ext cx="321913" cy="429216"/>
              </a:xfrm>
              <a:prstGeom prst="rect">
                <a:avLst/>
              </a:prstGeom>
              <a:noFill/>
              <a:ln>
                <a:noFill/>
              </a:ln>
            </p:spPr>
          </p:pic>
        </p:grpSp>
        <p:sp>
          <p:nvSpPr>
            <p:cNvPr id="83" name="TextBox 82"/>
            <p:cNvSpPr txBox="1"/>
            <p:nvPr/>
          </p:nvSpPr>
          <p:spPr>
            <a:xfrm rot="16200000">
              <a:off x="-169719" y="1024439"/>
              <a:ext cx="507718" cy="169325"/>
            </a:xfrm>
            <a:prstGeom prst="rect">
              <a:avLst/>
            </a:prstGeom>
            <a:noFill/>
          </p:spPr>
          <p:txBody>
            <a:bodyPr vert="horz" wrap="square" lIns="0" tIns="0" rIns="0" bIns="0" rtlCol="0">
              <a:spAutoFit/>
            </a:bodyPr>
            <a:lstStyle/>
            <a:p>
              <a:pPr algn="ctr" defTabSz="609219"/>
              <a:r>
                <a:rPr lang="en-US" sz="1467" dirty="0">
                  <a:solidFill>
                    <a:prstClr val="black"/>
                  </a:solidFill>
                  <a:ea typeface="ＭＳ Ｐゴシック" pitchFamily="34" charset="-128"/>
                </a:rPr>
                <a:t>2/4/8S</a:t>
              </a:r>
              <a:endParaRPr lang="en-GB" sz="1467" dirty="0" err="1">
                <a:solidFill>
                  <a:srgbClr val="003C71"/>
                </a:solidFill>
              </a:endParaRPr>
            </a:p>
          </p:txBody>
        </p:sp>
      </p:grpSp>
      <p:grpSp>
        <p:nvGrpSpPr>
          <p:cNvPr id="131078" name="Group 131077"/>
          <p:cNvGrpSpPr/>
          <p:nvPr/>
        </p:nvGrpSpPr>
        <p:grpSpPr>
          <a:xfrm>
            <a:off x="87119" y="2332242"/>
            <a:ext cx="3091636" cy="1101399"/>
            <a:chOff x="-25" y="1637205"/>
            <a:chExt cx="2318727" cy="826049"/>
          </a:xfrm>
        </p:grpSpPr>
        <p:grpSp>
          <p:nvGrpSpPr>
            <p:cNvPr id="18" name="Group 17"/>
            <p:cNvGrpSpPr/>
            <p:nvPr/>
          </p:nvGrpSpPr>
          <p:grpSpPr>
            <a:xfrm>
              <a:off x="191508" y="1637205"/>
              <a:ext cx="2127194" cy="826049"/>
              <a:chOff x="191508" y="1954346"/>
              <a:chExt cx="2127194" cy="360195"/>
            </a:xfrm>
          </p:grpSpPr>
          <p:sp>
            <p:nvSpPr>
              <p:cNvPr id="37" name="Rounded Rectangle 36"/>
              <p:cNvSpPr/>
              <p:nvPr/>
            </p:nvSpPr>
            <p:spPr>
              <a:xfrm>
                <a:off x="191508" y="1954346"/>
                <a:ext cx="2127149" cy="360195"/>
              </a:xfrm>
              <a:prstGeom prst="roundRect">
                <a:avLst>
                  <a:gd name="adj" fmla="val 10967"/>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defTabSz="609219"/>
                <a:endParaRPr lang="en-US" sz="1867">
                  <a:solidFill>
                    <a:srgbClr val="FFFFFF"/>
                  </a:solidFill>
                </a:endParaRPr>
              </a:p>
            </p:txBody>
          </p:sp>
          <p:sp>
            <p:nvSpPr>
              <p:cNvPr id="48" name="Text Box 10"/>
              <p:cNvSpPr txBox="1">
                <a:spLocks noChangeArrowheads="1"/>
              </p:cNvSpPr>
              <p:nvPr/>
            </p:nvSpPr>
            <p:spPr bwMode="auto">
              <a:xfrm>
                <a:off x="625297" y="2005881"/>
                <a:ext cx="1693405" cy="257125"/>
              </a:xfrm>
              <a:prstGeom prst="rect">
                <a:avLst/>
              </a:prstGeom>
              <a:noFill/>
              <a:ln w="38100" algn="ctr">
                <a:noFill/>
                <a:prstDash val="dash"/>
                <a:miter lim="800000"/>
                <a:headEnd/>
                <a:tailEnd/>
              </a:ln>
            </p:spPr>
            <p:txBody>
              <a:bodyPr anchor="ctr" anchorCtr="0">
                <a:noAutofit/>
              </a:bodyPr>
              <a:lstStyle/>
              <a:p>
                <a:pPr defTabSz="820213" eaLnBrk="0" hangingPunct="0">
                  <a:spcBef>
                    <a:spcPct val="50000"/>
                  </a:spcBef>
                </a:pPr>
                <a:r>
                  <a:rPr lang="en-US" sz="1467" b="1" dirty="0">
                    <a:solidFill>
                      <a:srgbClr val="FFFFFF"/>
                    </a:solidFill>
                  </a:rPr>
                  <a:t>Intel</a:t>
                </a:r>
                <a:r>
                  <a:rPr lang="en-US" sz="1467" b="1" baseline="30000" dirty="0">
                    <a:solidFill>
                      <a:srgbClr val="FFFFFF"/>
                    </a:solidFill>
                  </a:rPr>
                  <a:t>®</a:t>
                </a:r>
                <a:r>
                  <a:rPr lang="en-US" sz="1467" b="1" dirty="0">
                    <a:solidFill>
                      <a:srgbClr val="FFFFFF"/>
                    </a:solidFill>
                  </a:rPr>
                  <a:t> Xeon</a:t>
                </a:r>
                <a:r>
                  <a:rPr lang="en-US" sz="1467" b="1" baseline="30000" dirty="0">
                    <a:solidFill>
                      <a:srgbClr val="FFFFFF"/>
                    </a:solidFill>
                  </a:rPr>
                  <a:t>®</a:t>
                </a:r>
                <a:r>
                  <a:rPr lang="en-US" sz="1467" b="1" dirty="0">
                    <a:solidFill>
                      <a:srgbClr val="FFFFFF"/>
                    </a:solidFill>
                  </a:rPr>
                  <a:t> processor</a:t>
                </a:r>
                <a:br>
                  <a:rPr lang="en-US" sz="1467" b="1" dirty="0">
                    <a:solidFill>
                      <a:srgbClr val="FFFFFF"/>
                    </a:solidFill>
                  </a:rPr>
                </a:br>
                <a:r>
                  <a:rPr lang="en-US" sz="1467" b="1" dirty="0">
                    <a:solidFill>
                      <a:srgbClr val="FFFFFF"/>
                    </a:solidFill>
                  </a:rPr>
                  <a:t>E5 family</a:t>
                </a:r>
              </a:p>
            </p:txBody>
          </p:sp>
          <p:pic>
            <p:nvPicPr>
              <p:cNvPr id="33" name="Picture 32"/>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290070" y="2036962"/>
                <a:ext cx="321913" cy="194962"/>
              </a:xfrm>
              <a:prstGeom prst="rect">
                <a:avLst/>
              </a:prstGeom>
              <a:noFill/>
              <a:ln>
                <a:noFill/>
              </a:ln>
            </p:spPr>
          </p:pic>
        </p:grpSp>
        <p:sp>
          <p:nvSpPr>
            <p:cNvPr id="86" name="TextBox 85"/>
            <p:cNvSpPr txBox="1"/>
            <p:nvPr/>
          </p:nvSpPr>
          <p:spPr>
            <a:xfrm rot="16200000">
              <a:off x="-156637" y="1965567"/>
              <a:ext cx="482550" cy="169325"/>
            </a:xfrm>
            <a:prstGeom prst="rect">
              <a:avLst/>
            </a:prstGeom>
            <a:noFill/>
          </p:spPr>
          <p:txBody>
            <a:bodyPr vert="horz" wrap="square" lIns="0" tIns="0" rIns="0" bIns="0" rtlCol="0">
              <a:spAutoFit/>
            </a:bodyPr>
            <a:lstStyle/>
            <a:p>
              <a:pPr algn="ctr" defTabSz="609219"/>
              <a:r>
                <a:rPr lang="en-US" sz="1467" dirty="0">
                  <a:solidFill>
                    <a:prstClr val="black"/>
                  </a:solidFill>
                  <a:ea typeface="ＭＳ Ｐゴシック" pitchFamily="34" charset="-128"/>
                </a:rPr>
                <a:t>1/2/4S</a:t>
              </a:r>
              <a:endParaRPr lang="en-GB" sz="1467" dirty="0" err="1">
                <a:solidFill>
                  <a:srgbClr val="003C71"/>
                </a:solidFill>
              </a:endParaRPr>
            </a:p>
          </p:txBody>
        </p:sp>
      </p:grpSp>
      <p:grpSp>
        <p:nvGrpSpPr>
          <p:cNvPr id="131079" name="Group 131078"/>
          <p:cNvGrpSpPr/>
          <p:nvPr/>
        </p:nvGrpSpPr>
        <p:grpSpPr>
          <a:xfrm>
            <a:off x="87124" y="3696117"/>
            <a:ext cx="3091637" cy="720609"/>
            <a:chOff x="-26" y="2638441"/>
            <a:chExt cx="2318728" cy="540457"/>
          </a:xfrm>
        </p:grpSpPr>
        <p:grpSp>
          <p:nvGrpSpPr>
            <p:cNvPr id="19" name="Group 18"/>
            <p:cNvGrpSpPr/>
            <p:nvPr/>
          </p:nvGrpSpPr>
          <p:grpSpPr>
            <a:xfrm>
              <a:off x="191508" y="2638441"/>
              <a:ext cx="2127194" cy="540457"/>
              <a:chOff x="191508" y="2416205"/>
              <a:chExt cx="2127194" cy="354930"/>
            </a:xfrm>
          </p:grpSpPr>
          <p:sp>
            <p:nvSpPr>
              <p:cNvPr id="51" name="Rounded Rectangle 50"/>
              <p:cNvSpPr/>
              <p:nvPr/>
            </p:nvSpPr>
            <p:spPr>
              <a:xfrm>
                <a:off x="191508" y="2416205"/>
                <a:ext cx="2127149" cy="354930"/>
              </a:xfrm>
              <a:prstGeom prst="roundRect">
                <a:avLst>
                  <a:gd name="adj" fmla="val 10967"/>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defTabSz="609219"/>
                <a:endParaRPr lang="en-US" sz="1867">
                  <a:solidFill>
                    <a:srgbClr val="FFFFFF"/>
                  </a:solidFill>
                </a:endParaRPr>
              </a:p>
            </p:txBody>
          </p:sp>
          <p:sp>
            <p:nvSpPr>
              <p:cNvPr id="50" name="Text Box 10"/>
              <p:cNvSpPr txBox="1">
                <a:spLocks noChangeArrowheads="1"/>
              </p:cNvSpPr>
              <p:nvPr/>
            </p:nvSpPr>
            <p:spPr bwMode="auto">
              <a:xfrm>
                <a:off x="625297" y="2465107"/>
                <a:ext cx="1693405" cy="257125"/>
              </a:xfrm>
              <a:prstGeom prst="rect">
                <a:avLst/>
              </a:prstGeom>
              <a:noFill/>
              <a:ln w="38100" algn="ctr">
                <a:noFill/>
                <a:prstDash val="dash"/>
                <a:miter lim="800000"/>
                <a:headEnd/>
                <a:tailEnd/>
              </a:ln>
            </p:spPr>
            <p:txBody>
              <a:bodyPr anchor="ctr" anchorCtr="0">
                <a:noAutofit/>
              </a:bodyPr>
              <a:lstStyle/>
              <a:p>
                <a:pPr defTabSz="820213" eaLnBrk="0" hangingPunct="0">
                  <a:spcBef>
                    <a:spcPct val="50000"/>
                  </a:spcBef>
                </a:pPr>
                <a:r>
                  <a:rPr lang="en-US" sz="1467" b="1" dirty="0">
                    <a:solidFill>
                      <a:srgbClr val="FFFFFF"/>
                    </a:solidFill>
                  </a:rPr>
                  <a:t>Intel</a:t>
                </a:r>
                <a:r>
                  <a:rPr lang="en-US" sz="1467" b="1" baseline="30000" dirty="0">
                    <a:solidFill>
                      <a:srgbClr val="FFFFFF"/>
                    </a:solidFill>
                  </a:rPr>
                  <a:t>®</a:t>
                </a:r>
                <a:r>
                  <a:rPr lang="en-US" sz="1467" b="1" dirty="0">
                    <a:solidFill>
                      <a:srgbClr val="FFFFFF"/>
                    </a:solidFill>
                  </a:rPr>
                  <a:t> Xeon</a:t>
                </a:r>
                <a:r>
                  <a:rPr lang="en-US" sz="1467" b="1" baseline="30000" dirty="0">
                    <a:solidFill>
                      <a:srgbClr val="FFFFFF"/>
                    </a:solidFill>
                  </a:rPr>
                  <a:t>®</a:t>
                </a:r>
                <a:r>
                  <a:rPr lang="en-US" sz="1467" b="1" dirty="0">
                    <a:solidFill>
                      <a:srgbClr val="FFFFFF"/>
                    </a:solidFill>
                  </a:rPr>
                  <a:t> processor</a:t>
                </a:r>
                <a:br>
                  <a:rPr lang="en-US" sz="1467" b="1" dirty="0">
                    <a:solidFill>
                      <a:srgbClr val="FFFFFF"/>
                    </a:solidFill>
                  </a:rPr>
                </a:br>
                <a:r>
                  <a:rPr lang="en-US" sz="1467" b="1" dirty="0">
                    <a:solidFill>
                      <a:srgbClr val="FFFFFF"/>
                    </a:solidFill>
                  </a:rPr>
                  <a:t>E3 family</a:t>
                </a:r>
              </a:p>
            </p:txBody>
          </p:sp>
          <p:pic>
            <p:nvPicPr>
              <p:cNvPr id="34" name="Picture 33"/>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283319" y="2447089"/>
                <a:ext cx="334800" cy="293161"/>
              </a:xfrm>
              <a:prstGeom prst="rect">
                <a:avLst/>
              </a:prstGeom>
              <a:noFill/>
              <a:ln>
                <a:noFill/>
              </a:ln>
            </p:spPr>
          </p:pic>
        </p:grpSp>
        <p:sp>
          <p:nvSpPr>
            <p:cNvPr id="87" name="TextBox 86"/>
            <p:cNvSpPr txBox="1"/>
            <p:nvPr/>
          </p:nvSpPr>
          <p:spPr>
            <a:xfrm rot="16200000">
              <a:off x="-39735" y="2824008"/>
              <a:ext cx="248744" cy="169325"/>
            </a:xfrm>
            <a:prstGeom prst="rect">
              <a:avLst/>
            </a:prstGeom>
            <a:noFill/>
          </p:spPr>
          <p:txBody>
            <a:bodyPr vert="horz" wrap="square" lIns="0" tIns="0" rIns="0" bIns="0" rtlCol="0">
              <a:spAutoFit/>
            </a:bodyPr>
            <a:lstStyle/>
            <a:p>
              <a:pPr algn="ctr" defTabSz="609219"/>
              <a:r>
                <a:rPr lang="en-US" sz="1467" dirty="0">
                  <a:solidFill>
                    <a:prstClr val="black"/>
                  </a:solidFill>
                  <a:ea typeface="ＭＳ Ｐゴシック" pitchFamily="34" charset="-128"/>
                </a:rPr>
                <a:t>1S</a:t>
              </a:r>
              <a:endParaRPr lang="en-GB" sz="1467" dirty="0" err="1">
                <a:solidFill>
                  <a:srgbClr val="003C71"/>
                </a:solidFill>
              </a:endParaRPr>
            </a:p>
          </p:txBody>
        </p:sp>
      </p:grpSp>
      <p:grpSp>
        <p:nvGrpSpPr>
          <p:cNvPr id="131080" name="Group 131079"/>
          <p:cNvGrpSpPr/>
          <p:nvPr/>
        </p:nvGrpSpPr>
        <p:grpSpPr>
          <a:xfrm>
            <a:off x="86461" y="4679173"/>
            <a:ext cx="3091638" cy="638400"/>
            <a:chOff x="-27" y="3506115"/>
            <a:chExt cx="2318729" cy="478800"/>
          </a:xfrm>
        </p:grpSpPr>
        <p:grpSp>
          <p:nvGrpSpPr>
            <p:cNvPr id="21" name="Group 20"/>
            <p:cNvGrpSpPr/>
            <p:nvPr/>
          </p:nvGrpSpPr>
          <p:grpSpPr>
            <a:xfrm>
              <a:off x="191508" y="3506115"/>
              <a:ext cx="2127194" cy="478800"/>
              <a:chOff x="191508" y="3773311"/>
              <a:chExt cx="2127194" cy="478800"/>
            </a:xfrm>
          </p:grpSpPr>
          <p:sp>
            <p:nvSpPr>
              <p:cNvPr id="38" name="Rounded Rectangle 37"/>
              <p:cNvSpPr/>
              <p:nvPr/>
            </p:nvSpPr>
            <p:spPr>
              <a:xfrm>
                <a:off x="191508" y="3773311"/>
                <a:ext cx="2127149" cy="478800"/>
              </a:xfrm>
              <a:prstGeom prst="roundRect">
                <a:avLst>
                  <a:gd name="adj" fmla="val 10967"/>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defTabSz="609219"/>
                <a:endParaRPr lang="en-US" sz="1867">
                  <a:solidFill>
                    <a:srgbClr val="FFFFFF"/>
                  </a:solidFill>
                </a:endParaRPr>
              </a:p>
            </p:txBody>
          </p:sp>
          <p:sp>
            <p:nvSpPr>
              <p:cNvPr id="39" name="Text Box 10"/>
              <p:cNvSpPr txBox="1">
                <a:spLocks noChangeArrowheads="1"/>
              </p:cNvSpPr>
              <p:nvPr/>
            </p:nvSpPr>
            <p:spPr bwMode="auto">
              <a:xfrm>
                <a:off x="625297" y="3884149"/>
                <a:ext cx="1693405" cy="257125"/>
              </a:xfrm>
              <a:prstGeom prst="rect">
                <a:avLst/>
              </a:prstGeom>
              <a:noFill/>
              <a:ln w="38100" algn="ctr">
                <a:noFill/>
                <a:prstDash val="dash"/>
                <a:miter lim="800000"/>
                <a:headEnd/>
                <a:tailEnd/>
              </a:ln>
            </p:spPr>
            <p:txBody>
              <a:bodyPr anchor="ctr" anchorCtr="0">
                <a:noAutofit/>
              </a:bodyPr>
              <a:lstStyle/>
              <a:p>
                <a:pPr defTabSz="820213" eaLnBrk="0" hangingPunct="0">
                  <a:spcBef>
                    <a:spcPct val="50000"/>
                  </a:spcBef>
                </a:pPr>
                <a:r>
                  <a:rPr lang="en-US" sz="1467" b="1" dirty="0">
                    <a:solidFill>
                      <a:srgbClr val="FFFFFF"/>
                    </a:solidFill>
                  </a:rPr>
                  <a:t>Intel</a:t>
                </a:r>
                <a:r>
                  <a:rPr lang="en-US" sz="1467" b="1" baseline="30000" dirty="0">
                    <a:solidFill>
                      <a:srgbClr val="FFFFFF"/>
                    </a:solidFill>
                  </a:rPr>
                  <a:t>®</a:t>
                </a:r>
                <a:r>
                  <a:rPr lang="en-US" sz="1467" b="1" dirty="0">
                    <a:solidFill>
                      <a:srgbClr val="FFFFFF"/>
                    </a:solidFill>
                  </a:rPr>
                  <a:t> Xeon</a:t>
                </a:r>
                <a:r>
                  <a:rPr lang="en-US" sz="1467" b="1" baseline="30000" dirty="0">
                    <a:solidFill>
                      <a:srgbClr val="FFFFFF"/>
                    </a:solidFill>
                  </a:rPr>
                  <a:t>®</a:t>
                </a:r>
                <a:r>
                  <a:rPr lang="en-US" sz="1467" b="1" dirty="0">
                    <a:solidFill>
                      <a:srgbClr val="FFFFFF"/>
                    </a:solidFill>
                  </a:rPr>
                  <a:t> processor</a:t>
                </a:r>
                <a:br>
                  <a:rPr lang="en-US" sz="1467" b="1" dirty="0">
                    <a:solidFill>
                      <a:srgbClr val="FFFFFF"/>
                    </a:solidFill>
                  </a:rPr>
                </a:br>
                <a:r>
                  <a:rPr lang="en-US" sz="1467" b="1" dirty="0">
                    <a:solidFill>
                      <a:srgbClr val="FFFFFF"/>
                    </a:solidFill>
                  </a:rPr>
                  <a:t>D family</a:t>
                </a:r>
              </a:p>
            </p:txBody>
          </p:sp>
          <p:pic>
            <p:nvPicPr>
              <p:cNvPr id="40" name="Picture 39"/>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290069" y="3798511"/>
                <a:ext cx="321300" cy="428400"/>
              </a:xfrm>
              <a:prstGeom prst="rect">
                <a:avLst/>
              </a:prstGeom>
              <a:noFill/>
              <a:ln>
                <a:noFill/>
              </a:ln>
            </p:spPr>
          </p:pic>
        </p:grpSp>
        <p:sp>
          <p:nvSpPr>
            <p:cNvPr id="88" name="TextBox 87"/>
            <p:cNvSpPr txBox="1"/>
            <p:nvPr/>
          </p:nvSpPr>
          <p:spPr>
            <a:xfrm rot="16200000">
              <a:off x="-89321" y="3660853"/>
              <a:ext cx="347914" cy="169325"/>
            </a:xfrm>
            <a:prstGeom prst="rect">
              <a:avLst/>
            </a:prstGeom>
            <a:noFill/>
          </p:spPr>
          <p:txBody>
            <a:bodyPr vert="horz" wrap="square" lIns="0" tIns="0" rIns="0" bIns="0" rtlCol="0">
              <a:spAutoFit/>
            </a:bodyPr>
            <a:lstStyle/>
            <a:p>
              <a:pPr algn="ctr" defTabSz="609219"/>
              <a:r>
                <a:rPr lang="en-US" sz="1467" dirty="0">
                  <a:solidFill>
                    <a:prstClr val="black"/>
                  </a:solidFill>
                  <a:ea typeface="ＭＳ Ｐゴシック" pitchFamily="34" charset="-128"/>
                </a:rPr>
                <a:t>SOC</a:t>
              </a:r>
              <a:endParaRPr lang="en-GB" sz="1467" dirty="0" err="1">
                <a:solidFill>
                  <a:srgbClr val="003C71"/>
                </a:solidFill>
              </a:endParaRPr>
            </a:p>
          </p:txBody>
        </p:sp>
      </p:grpSp>
      <p:grpSp>
        <p:nvGrpSpPr>
          <p:cNvPr id="131081" name="Group 131080"/>
          <p:cNvGrpSpPr/>
          <p:nvPr/>
        </p:nvGrpSpPr>
        <p:grpSpPr>
          <a:xfrm>
            <a:off x="87121" y="5580051"/>
            <a:ext cx="3091638" cy="638452"/>
            <a:chOff x="-27" y="4412407"/>
            <a:chExt cx="2318729" cy="478839"/>
          </a:xfrm>
        </p:grpSpPr>
        <p:grpSp>
          <p:nvGrpSpPr>
            <p:cNvPr id="22" name="Group 21"/>
            <p:cNvGrpSpPr/>
            <p:nvPr/>
          </p:nvGrpSpPr>
          <p:grpSpPr>
            <a:xfrm>
              <a:off x="191508" y="4412407"/>
              <a:ext cx="2127194" cy="478839"/>
              <a:chOff x="191508" y="4441452"/>
              <a:chExt cx="2127194" cy="478839"/>
            </a:xfrm>
          </p:grpSpPr>
          <p:sp>
            <p:nvSpPr>
              <p:cNvPr id="43" name="Rounded Rectangle 42"/>
              <p:cNvSpPr/>
              <p:nvPr/>
            </p:nvSpPr>
            <p:spPr>
              <a:xfrm>
                <a:off x="191508" y="4441452"/>
                <a:ext cx="2127149" cy="478839"/>
              </a:xfrm>
              <a:prstGeom prst="roundRect">
                <a:avLst>
                  <a:gd name="adj" fmla="val 10967"/>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defTabSz="609219"/>
                <a:endParaRPr lang="en-US" sz="1867">
                  <a:solidFill>
                    <a:srgbClr val="FFFFFF"/>
                  </a:solidFill>
                </a:endParaRPr>
              </a:p>
            </p:txBody>
          </p:sp>
          <p:sp>
            <p:nvSpPr>
              <p:cNvPr id="44" name="Text Box 10"/>
              <p:cNvSpPr txBox="1">
                <a:spLocks noChangeArrowheads="1"/>
              </p:cNvSpPr>
              <p:nvPr/>
            </p:nvSpPr>
            <p:spPr bwMode="auto">
              <a:xfrm>
                <a:off x="625297" y="4555793"/>
                <a:ext cx="1693405" cy="250156"/>
              </a:xfrm>
              <a:prstGeom prst="rect">
                <a:avLst/>
              </a:prstGeom>
              <a:noFill/>
              <a:ln w="38100" algn="ctr">
                <a:noFill/>
                <a:prstDash val="dash"/>
                <a:miter lim="800000"/>
                <a:headEnd/>
                <a:tailEnd/>
              </a:ln>
            </p:spPr>
            <p:txBody>
              <a:bodyPr anchor="ctr" anchorCtr="0">
                <a:noAutofit/>
              </a:bodyPr>
              <a:lstStyle/>
              <a:p>
                <a:pPr defTabSz="820213" eaLnBrk="0" hangingPunct="0">
                  <a:spcBef>
                    <a:spcPct val="50000"/>
                  </a:spcBef>
                </a:pPr>
                <a:r>
                  <a:rPr lang="en-US" sz="1467" b="1" dirty="0">
                    <a:solidFill>
                      <a:srgbClr val="FFFFFF"/>
                    </a:solidFill>
                  </a:rPr>
                  <a:t>Intel® Atom™ processor product family</a:t>
                </a:r>
              </a:p>
            </p:txBody>
          </p:sp>
          <p:pic>
            <p:nvPicPr>
              <p:cNvPr id="45" name="Picture 44"/>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290070" y="4466671"/>
                <a:ext cx="321301" cy="428400"/>
              </a:xfrm>
              <a:prstGeom prst="rect">
                <a:avLst/>
              </a:prstGeom>
              <a:noFill/>
              <a:ln>
                <a:noFill/>
              </a:ln>
            </p:spPr>
          </p:pic>
        </p:grpSp>
        <p:sp>
          <p:nvSpPr>
            <p:cNvPr id="89" name="TextBox 88"/>
            <p:cNvSpPr txBox="1"/>
            <p:nvPr/>
          </p:nvSpPr>
          <p:spPr>
            <a:xfrm rot="16200000">
              <a:off x="-89321" y="4567164"/>
              <a:ext cx="347914" cy="169325"/>
            </a:xfrm>
            <a:prstGeom prst="rect">
              <a:avLst/>
            </a:prstGeom>
            <a:noFill/>
          </p:spPr>
          <p:txBody>
            <a:bodyPr vert="horz" wrap="square" lIns="0" tIns="0" rIns="0" bIns="0" rtlCol="0">
              <a:spAutoFit/>
            </a:bodyPr>
            <a:lstStyle/>
            <a:p>
              <a:pPr algn="ctr" defTabSz="609219"/>
              <a:r>
                <a:rPr lang="en-US" sz="1467" dirty="0">
                  <a:solidFill>
                    <a:prstClr val="black"/>
                  </a:solidFill>
                  <a:ea typeface="ＭＳ Ｐゴシック" pitchFamily="34" charset="-128"/>
                </a:rPr>
                <a:t>SOC</a:t>
              </a:r>
              <a:endParaRPr lang="en-GB" sz="1467" dirty="0" err="1">
                <a:solidFill>
                  <a:srgbClr val="003C71"/>
                </a:solidFill>
              </a:endParaRPr>
            </a:p>
          </p:txBody>
        </p:sp>
      </p:grpSp>
      <p:grpSp>
        <p:nvGrpSpPr>
          <p:cNvPr id="7" name="Group 6"/>
          <p:cNvGrpSpPr/>
          <p:nvPr/>
        </p:nvGrpSpPr>
        <p:grpSpPr>
          <a:xfrm>
            <a:off x="8886050" y="1655460"/>
            <a:ext cx="2551391" cy="540259"/>
            <a:chOff x="6689945" y="2691543"/>
            <a:chExt cx="1913543" cy="405194"/>
          </a:xfrm>
        </p:grpSpPr>
        <p:sp>
          <p:nvSpPr>
            <p:cNvPr id="128" name="TextBox 127"/>
            <p:cNvSpPr txBox="1"/>
            <p:nvPr/>
          </p:nvSpPr>
          <p:spPr>
            <a:xfrm>
              <a:off x="7399758" y="2691543"/>
              <a:ext cx="1203730" cy="338651"/>
            </a:xfrm>
            <a:prstGeom prst="rect">
              <a:avLst/>
            </a:prstGeom>
            <a:noFill/>
          </p:spPr>
          <p:txBody>
            <a:bodyPr vert="horz" wrap="square" lIns="0" tIns="0" rIns="0" bIns="0" rtlCol="0">
              <a:spAutoFit/>
            </a:bodyPr>
            <a:lstStyle/>
            <a:p>
              <a:pPr defTabSz="609219"/>
              <a:r>
                <a:rPr lang="en-US" sz="1467" dirty="0">
                  <a:solidFill>
                    <a:prstClr val="black"/>
                  </a:solidFill>
                  <a:ea typeface="ＭＳ Ｐゴシック" pitchFamily="34" charset="-128"/>
                </a:rPr>
                <a:t>Intel® Datacenter SSD’s</a:t>
              </a:r>
              <a:endParaRPr lang="en-GB" sz="1467" dirty="0" err="1">
                <a:solidFill>
                  <a:srgbClr val="003C71"/>
                </a:solidFill>
              </a:endParaRPr>
            </a:p>
          </p:txBody>
        </p:sp>
        <p:grpSp>
          <p:nvGrpSpPr>
            <p:cNvPr id="227" name="Group 226"/>
            <p:cNvGrpSpPr/>
            <p:nvPr/>
          </p:nvGrpSpPr>
          <p:grpSpPr>
            <a:xfrm>
              <a:off x="6689945" y="2712320"/>
              <a:ext cx="626475" cy="384417"/>
              <a:chOff x="6649617" y="2712320"/>
              <a:chExt cx="626475" cy="384417"/>
            </a:xfrm>
          </p:grpSpPr>
          <p:pic>
            <p:nvPicPr>
              <p:cNvPr id="187" name="Picture 4" descr="http://www.intel.com/content/dam/www/public/us/en/images/product/ark-shop/53724-ssd-dc-pcie-3600-side-view.jpg"/>
              <p:cNvPicPr>
                <a:picLocks noChangeAspect="1" noChangeArrowheads="1"/>
              </p:cNvPicPr>
              <p:nvPr/>
            </p:nvPicPr>
            <p:blipFill rotWithShape="1">
              <a:blip r:embed="rId21" cstate="email">
                <a:extLst>
                  <a:ext uri="{28A0092B-C50C-407E-A947-70E740481C1C}">
                    <a14:useLocalDpi xmlns:a14="http://schemas.microsoft.com/office/drawing/2010/main" val="0"/>
                  </a:ext>
                </a:extLst>
              </a:blip>
              <a:srcRect/>
              <a:stretch/>
            </p:blipFill>
            <p:spPr bwMode="auto">
              <a:xfrm>
                <a:off x="6649617" y="2712320"/>
                <a:ext cx="607587" cy="275459"/>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187"/>
              <p:cNvPicPr>
                <a:picLocks noChangeAspect="1"/>
              </p:cNvPicPr>
              <p:nvPr/>
            </p:nvPicPr>
            <p:blipFill>
              <a:blip r:embed="rId22"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6398" y="2860273"/>
                <a:ext cx="369694" cy="236464"/>
              </a:xfrm>
              <a:prstGeom prst="rect">
                <a:avLst/>
              </a:prstGeom>
            </p:spPr>
          </p:pic>
        </p:grpSp>
      </p:grpSp>
      <p:grpSp>
        <p:nvGrpSpPr>
          <p:cNvPr id="8" name="Group 7"/>
          <p:cNvGrpSpPr/>
          <p:nvPr/>
        </p:nvGrpSpPr>
        <p:grpSpPr>
          <a:xfrm>
            <a:off x="8908013" y="3456419"/>
            <a:ext cx="3187559" cy="511366"/>
            <a:chOff x="6680987" y="1186284"/>
            <a:chExt cx="2390669" cy="383525"/>
          </a:xfrm>
        </p:grpSpPr>
        <p:sp>
          <p:nvSpPr>
            <p:cNvPr id="127" name="TextBox 126"/>
            <p:cNvSpPr txBox="1"/>
            <p:nvPr/>
          </p:nvSpPr>
          <p:spPr>
            <a:xfrm>
              <a:off x="7399756" y="1186284"/>
              <a:ext cx="1671900" cy="338651"/>
            </a:xfrm>
            <a:prstGeom prst="rect">
              <a:avLst/>
            </a:prstGeom>
            <a:noFill/>
          </p:spPr>
          <p:txBody>
            <a:bodyPr vert="horz" wrap="square" lIns="0" tIns="0" rIns="0" bIns="0" rtlCol="0">
              <a:spAutoFit/>
            </a:bodyPr>
            <a:lstStyle/>
            <a:p>
              <a:pPr defTabSz="609219"/>
              <a:r>
                <a:rPr lang="en-US" sz="1467" dirty="0">
                  <a:solidFill>
                    <a:prstClr val="black"/>
                  </a:solidFill>
                  <a:ea typeface="ＭＳ Ｐゴシック" pitchFamily="34" charset="-128"/>
                </a:rPr>
                <a:t>Intel® Xeon Phi™ Coprocessors</a:t>
              </a:r>
              <a:endParaRPr lang="en-GB" sz="1467" dirty="0" err="1">
                <a:solidFill>
                  <a:srgbClr val="003C71"/>
                </a:solidFill>
              </a:endParaRPr>
            </a:p>
          </p:txBody>
        </p:sp>
        <p:pic>
          <p:nvPicPr>
            <p:cNvPr id="242" name="Picture 241"/>
            <p:cNvPicPr>
              <a:picLocks noChangeAspect="1"/>
            </p:cNvPicPr>
            <p:nvPr/>
          </p:nvPicPr>
          <p:blipFill rotWithShape="1">
            <a:blip r:embed="rId2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680987" y="1222856"/>
              <a:ext cx="644391" cy="346953"/>
            </a:xfrm>
            <a:prstGeom prst="rect">
              <a:avLst/>
            </a:prstGeom>
          </p:spPr>
        </p:pic>
      </p:grpSp>
      <p:grpSp>
        <p:nvGrpSpPr>
          <p:cNvPr id="15" name="Group 14"/>
          <p:cNvGrpSpPr/>
          <p:nvPr/>
        </p:nvGrpSpPr>
        <p:grpSpPr>
          <a:xfrm>
            <a:off x="8898269" y="2848895"/>
            <a:ext cx="3293759" cy="537459"/>
            <a:chOff x="6673680" y="2336325"/>
            <a:chExt cx="2470319" cy="403094"/>
          </a:xfrm>
        </p:grpSpPr>
        <p:sp>
          <p:nvSpPr>
            <p:cNvPr id="82" name="TextBox 81"/>
            <p:cNvSpPr txBox="1"/>
            <p:nvPr/>
          </p:nvSpPr>
          <p:spPr>
            <a:xfrm>
              <a:off x="7391912" y="2364665"/>
              <a:ext cx="1752087" cy="338650"/>
            </a:xfrm>
            <a:prstGeom prst="rect">
              <a:avLst/>
            </a:prstGeom>
            <a:noFill/>
          </p:spPr>
          <p:txBody>
            <a:bodyPr vert="horz" wrap="square" lIns="0" tIns="0" rIns="0" bIns="0" rtlCol="0">
              <a:spAutoFit/>
            </a:bodyPr>
            <a:lstStyle/>
            <a:p>
              <a:pPr defTabSz="609219"/>
              <a:r>
                <a:rPr lang="en-US" sz="1467" dirty="0">
                  <a:solidFill>
                    <a:prstClr val="black"/>
                  </a:solidFill>
                  <a:ea typeface="ＭＳ Ｐゴシック" pitchFamily="34" charset="-128"/>
                </a:rPr>
                <a:t>Intel® Ethernet Converged Network Adapters</a:t>
              </a:r>
              <a:endParaRPr lang="en-GB" sz="1467" dirty="0" err="1">
                <a:solidFill>
                  <a:srgbClr val="003C71"/>
                </a:solidFill>
              </a:endParaRPr>
            </a:p>
          </p:txBody>
        </p:sp>
        <p:pic>
          <p:nvPicPr>
            <p:cNvPr id="240" name="Picture 239"/>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6673680" y="2336325"/>
              <a:ext cx="564556" cy="403094"/>
            </a:xfrm>
            <a:prstGeom prst="rect">
              <a:avLst/>
            </a:prstGeom>
          </p:spPr>
        </p:pic>
      </p:grpSp>
      <p:grpSp>
        <p:nvGrpSpPr>
          <p:cNvPr id="14" name="Group 13"/>
          <p:cNvGrpSpPr/>
          <p:nvPr/>
        </p:nvGrpSpPr>
        <p:grpSpPr>
          <a:xfrm>
            <a:off x="8791536" y="2265768"/>
            <a:ext cx="3390033" cy="513069"/>
            <a:chOff x="6593631" y="1907784"/>
            <a:chExt cx="2542525" cy="384802"/>
          </a:xfrm>
        </p:grpSpPr>
        <p:sp>
          <p:nvSpPr>
            <p:cNvPr id="270" name="TextBox 269"/>
            <p:cNvSpPr txBox="1"/>
            <p:nvPr/>
          </p:nvSpPr>
          <p:spPr>
            <a:xfrm>
              <a:off x="7391912" y="1907784"/>
              <a:ext cx="1744244" cy="338651"/>
            </a:xfrm>
            <a:prstGeom prst="rect">
              <a:avLst/>
            </a:prstGeom>
            <a:noFill/>
          </p:spPr>
          <p:txBody>
            <a:bodyPr vert="horz" wrap="square" lIns="0" tIns="0" rIns="0" bIns="0" rtlCol="0">
              <a:spAutoFit/>
            </a:bodyPr>
            <a:lstStyle/>
            <a:p>
              <a:pPr defTabSz="609219"/>
              <a:r>
                <a:rPr lang="en-US" sz="1467" dirty="0">
                  <a:solidFill>
                    <a:prstClr val="black"/>
                  </a:solidFill>
                  <a:ea typeface="ＭＳ Ｐゴシック" pitchFamily="34" charset="-128"/>
                </a:rPr>
                <a:t>Intel® Omni Path Fabric Products</a:t>
              </a:r>
              <a:endParaRPr lang="en-GB" sz="1467" dirty="0" err="1">
                <a:solidFill>
                  <a:srgbClr val="003C71"/>
                </a:solidFill>
              </a:endParaRPr>
            </a:p>
          </p:txBody>
        </p:sp>
        <p:pic>
          <p:nvPicPr>
            <p:cNvPr id="272" name="Picture 2" descr="Converged Network Adapters"/>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6593631" y="1995786"/>
              <a:ext cx="789053" cy="29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p:nvPr/>
        </p:nvGrpSpPr>
        <p:grpSpPr>
          <a:xfrm>
            <a:off x="8730324" y="4570511"/>
            <a:ext cx="3379877" cy="707137"/>
            <a:chOff x="6547738" y="652984"/>
            <a:chExt cx="2534908" cy="530353"/>
          </a:xfrm>
        </p:grpSpPr>
        <p:sp>
          <p:nvSpPr>
            <p:cNvPr id="186" name="TextBox 185"/>
            <p:cNvSpPr txBox="1"/>
            <p:nvPr/>
          </p:nvSpPr>
          <p:spPr>
            <a:xfrm>
              <a:off x="7410746" y="745035"/>
              <a:ext cx="1671900" cy="338651"/>
            </a:xfrm>
            <a:prstGeom prst="rect">
              <a:avLst/>
            </a:prstGeom>
            <a:noFill/>
          </p:spPr>
          <p:txBody>
            <a:bodyPr vert="horz" wrap="square" lIns="0" tIns="0" rIns="0" bIns="0" rtlCol="0">
              <a:spAutoFit/>
            </a:bodyPr>
            <a:lstStyle/>
            <a:p>
              <a:pPr defTabSz="609219"/>
              <a:r>
                <a:rPr lang="en-US" sz="1467" dirty="0">
                  <a:solidFill>
                    <a:prstClr val="black"/>
                  </a:solidFill>
                  <a:ea typeface="ＭＳ Ｐゴシック" pitchFamily="34" charset="-128"/>
                </a:rPr>
                <a:t>Intel® Compilers and Tools</a:t>
              </a:r>
              <a:endParaRPr lang="en-GB" sz="1467" dirty="0" err="1">
                <a:solidFill>
                  <a:srgbClr val="003C71"/>
                </a:solidFill>
              </a:endParaRPr>
            </a:p>
          </p:txBody>
        </p:sp>
        <p:grpSp>
          <p:nvGrpSpPr>
            <p:cNvPr id="226" name="Group 225"/>
            <p:cNvGrpSpPr/>
            <p:nvPr/>
          </p:nvGrpSpPr>
          <p:grpSpPr>
            <a:xfrm>
              <a:off x="6547738" y="652984"/>
              <a:ext cx="910891" cy="530353"/>
              <a:chOff x="6547736" y="652982"/>
              <a:chExt cx="910891" cy="530353"/>
            </a:xfrm>
          </p:grpSpPr>
          <p:pic>
            <p:nvPicPr>
              <p:cNvPr id="243" name="Picture 242" descr="parallel studioXE box.png"/>
              <p:cNvPicPr>
                <a:picLocks noChangeAspect="1"/>
              </p:cNvPicPr>
              <p:nvPr/>
            </p:nvPicPr>
            <p:blipFill>
              <a:blip r:embed="rId26" cstate="email">
                <a:extLst>
                  <a:ext uri="{28A0092B-C50C-407E-A947-70E740481C1C}">
                    <a14:useLocalDpi xmlns:a14="http://schemas.microsoft.com/office/drawing/2010/main" val="0"/>
                  </a:ext>
                </a:extLst>
              </a:blip>
              <a:srcRect/>
              <a:stretch>
                <a:fillRect/>
              </a:stretch>
            </p:blipFill>
            <p:spPr>
              <a:xfrm>
                <a:off x="6547736" y="652982"/>
                <a:ext cx="566162" cy="530353"/>
              </a:xfrm>
              <a:prstGeom prst="rect">
                <a:avLst/>
              </a:prstGeom>
            </p:spPr>
          </p:pic>
          <p:pic>
            <p:nvPicPr>
              <p:cNvPr id="244" name="Picture 243" descr="Cluster_studioXE_box.png"/>
              <p:cNvPicPr>
                <a:picLocks noChangeAspect="1"/>
              </p:cNvPicPr>
              <p:nvPr/>
            </p:nvPicPr>
            <p:blipFill>
              <a:blip r:embed="rId27" cstate="email">
                <a:extLst>
                  <a:ext uri="{28A0092B-C50C-407E-A947-70E740481C1C}">
                    <a14:useLocalDpi xmlns:a14="http://schemas.microsoft.com/office/drawing/2010/main" val="0"/>
                  </a:ext>
                </a:extLst>
              </a:blip>
              <a:srcRect l="14969" t="16426" r="11033" b="14768"/>
              <a:stretch>
                <a:fillRect/>
              </a:stretch>
            </p:blipFill>
            <p:spPr>
              <a:xfrm>
                <a:off x="6928960" y="654417"/>
                <a:ext cx="529667" cy="515876"/>
              </a:xfrm>
              <a:prstGeom prst="rect">
                <a:avLst/>
              </a:prstGeom>
            </p:spPr>
          </p:pic>
        </p:grpSp>
      </p:grpSp>
      <p:grpSp>
        <p:nvGrpSpPr>
          <p:cNvPr id="4" name="Group 3"/>
          <p:cNvGrpSpPr/>
          <p:nvPr/>
        </p:nvGrpSpPr>
        <p:grpSpPr>
          <a:xfrm>
            <a:off x="9038748" y="5347667"/>
            <a:ext cx="3391721" cy="492443"/>
            <a:chOff x="6751606" y="3274150"/>
            <a:chExt cx="2543791" cy="369332"/>
          </a:xfrm>
        </p:grpSpPr>
        <p:pic>
          <p:nvPicPr>
            <p:cNvPr id="247" name="Picture 46" descr="Intel Cache Acceleration icon"/>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751606" y="3283007"/>
              <a:ext cx="503155" cy="33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 name="TextBox 48"/>
            <p:cNvSpPr txBox="1">
              <a:spLocks noChangeArrowheads="1"/>
            </p:cNvSpPr>
            <p:nvPr/>
          </p:nvSpPr>
          <p:spPr bwMode="auto">
            <a:xfrm>
              <a:off x="7377244" y="3274150"/>
              <a:ext cx="1918153" cy="369332"/>
            </a:xfrm>
            <a:prstGeom prst="rect">
              <a:avLst/>
            </a:prstGeom>
            <a:noFill/>
            <a:extLst/>
          </p:spPr>
          <p:txBody>
            <a:bodyPr vert="horz" wrap="square" lIns="0" tIns="0" rIns="0" bIns="0" rtlCol="0">
              <a:spAutoFit/>
            </a:bodyPr>
            <a:lstStyle>
              <a:defPPr>
                <a:defRPr lang="en-US"/>
              </a:defPPr>
              <a:lvl1pPr defTabSz="609570">
                <a:defRPr sz="1500">
                  <a:solidFill>
                    <a:prstClr val="black"/>
                  </a:solidFill>
                  <a:ea typeface="ＭＳ Ｐゴシック" pitchFamily="34" charset="-128"/>
                </a:defRPr>
              </a:lvl1pPr>
            </a:lstStyle>
            <a:p>
              <a:r>
                <a:rPr lang="en-US" altLang="en-US" sz="1600" dirty="0"/>
                <a:t>Intel® Cache</a:t>
              </a:r>
            </a:p>
            <a:p>
              <a:r>
                <a:rPr lang="en-US" altLang="en-US" sz="1470" dirty="0"/>
                <a:t>Acceleration</a:t>
              </a:r>
              <a:r>
                <a:rPr lang="en-US" altLang="en-US" sz="1600" dirty="0"/>
                <a:t> Software</a:t>
              </a:r>
            </a:p>
          </p:txBody>
        </p:sp>
      </p:grpSp>
      <p:grpSp>
        <p:nvGrpSpPr>
          <p:cNvPr id="13" name="Group 12"/>
          <p:cNvGrpSpPr/>
          <p:nvPr/>
        </p:nvGrpSpPr>
        <p:grpSpPr>
          <a:xfrm>
            <a:off x="8961597" y="5878582"/>
            <a:ext cx="3133944" cy="504612"/>
            <a:chOff x="6721198" y="4408934"/>
            <a:chExt cx="2350458" cy="378459"/>
          </a:xfrm>
        </p:grpSpPr>
        <p:sp>
          <p:nvSpPr>
            <p:cNvPr id="85" name="TextBox 84"/>
            <p:cNvSpPr txBox="1"/>
            <p:nvPr/>
          </p:nvSpPr>
          <p:spPr>
            <a:xfrm>
              <a:off x="7399756" y="4408934"/>
              <a:ext cx="1671900" cy="338651"/>
            </a:xfrm>
            <a:prstGeom prst="rect">
              <a:avLst/>
            </a:prstGeom>
            <a:noFill/>
          </p:spPr>
          <p:txBody>
            <a:bodyPr vert="horz" wrap="square" lIns="0" tIns="0" rIns="0" bIns="0" rtlCol="0">
              <a:spAutoFit/>
            </a:bodyPr>
            <a:lstStyle/>
            <a:p>
              <a:pPr defTabSz="609219"/>
              <a:r>
                <a:rPr lang="en-US" sz="1467" dirty="0">
                  <a:solidFill>
                    <a:prstClr val="black"/>
                  </a:solidFill>
                  <a:ea typeface="ＭＳ Ｐゴシック" pitchFamily="34" charset="-128"/>
                </a:rPr>
                <a:t>Intel® Data Centre Manager</a:t>
              </a:r>
              <a:endParaRPr lang="en-GB" sz="1467" dirty="0" err="1">
                <a:solidFill>
                  <a:srgbClr val="003C71"/>
                </a:solidFill>
              </a:endParaRPr>
            </a:p>
          </p:txBody>
        </p:sp>
        <p:pic>
          <p:nvPicPr>
            <p:cNvPr id="1026" name="Picture 2"/>
            <p:cNvPicPr>
              <a:picLocks noChangeAspect="1" noChangeArrowheads="1"/>
            </p:cNvPicPr>
            <p:nvPr/>
          </p:nvPicPr>
          <p:blipFill rotWithShape="1">
            <a:blip r:embed="rId29" cstate="email">
              <a:extLst>
                <a:ext uri="{28A0092B-C50C-407E-A947-70E740481C1C}">
                  <a14:useLocalDpi xmlns:a14="http://schemas.microsoft.com/office/drawing/2010/main" val="0"/>
                </a:ext>
              </a:extLst>
            </a:blip>
            <a:srcRect/>
            <a:stretch/>
          </p:blipFill>
          <p:spPr bwMode="auto">
            <a:xfrm>
              <a:off x="6721198" y="4437377"/>
              <a:ext cx="563966" cy="35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a:off x="8984088" y="986425"/>
            <a:ext cx="2465549" cy="598974"/>
            <a:chOff x="6738061" y="871487"/>
            <a:chExt cx="1849162" cy="449230"/>
          </a:xfrm>
        </p:grpSpPr>
        <p:sp>
          <p:nvSpPr>
            <p:cNvPr id="193" name="TextBox 192"/>
            <p:cNvSpPr txBox="1"/>
            <p:nvPr/>
          </p:nvSpPr>
          <p:spPr>
            <a:xfrm>
              <a:off x="7383493" y="912321"/>
              <a:ext cx="1203730" cy="338650"/>
            </a:xfrm>
            <a:prstGeom prst="rect">
              <a:avLst/>
            </a:prstGeom>
            <a:noFill/>
          </p:spPr>
          <p:txBody>
            <a:bodyPr vert="horz" wrap="square" lIns="0" tIns="0" rIns="0" bIns="0" rtlCol="0">
              <a:spAutoFit/>
            </a:bodyPr>
            <a:lstStyle/>
            <a:p>
              <a:pPr defTabSz="609219"/>
              <a:r>
                <a:rPr lang="en-US" sz="1467" dirty="0">
                  <a:solidFill>
                    <a:prstClr val="black"/>
                  </a:solidFill>
                  <a:ea typeface="ＭＳ Ｐゴシック" pitchFamily="34" charset="-128"/>
                </a:rPr>
                <a:t>Intel® Server Platforms</a:t>
              </a:r>
              <a:endParaRPr lang="en-GB" sz="1467" dirty="0" err="1">
                <a:solidFill>
                  <a:srgbClr val="003C71"/>
                </a:solidFill>
              </a:endParaRPr>
            </a:p>
          </p:txBody>
        </p:sp>
        <p:pic>
          <p:nvPicPr>
            <p:cNvPr id="223" name="Picture 13" descr="L:\CBM\Marketing_Plans_&amp;_Collateral\Photo_Gallery\Denlow_Grantley\CottonwoodPass_Boards-Prelim\Cottonwd_A_0410.png"/>
            <p:cNvPicPr>
              <a:picLocks noChangeAspect="1" noChangeArrowheads="1"/>
            </p:cNvPicPr>
            <p:nvPr/>
          </p:nvPicPr>
          <p:blipFill>
            <a:blip r:embed="rId30" cstate="email">
              <a:extLst>
                <a:ext uri="{28A0092B-C50C-407E-A947-70E740481C1C}">
                  <a14:useLocalDpi xmlns:a14="http://schemas.microsoft.com/office/drawing/2010/main" val="0"/>
                </a:ext>
              </a:extLst>
            </a:blip>
            <a:srcRect/>
            <a:stretch>
              <a:fillRect/>
            </a:stretch>
          </p:blipFill>
          <p:spPr bwMode="auto">
            <a:xfrm>
              <a:off x="6738061" y="871487"/>
              <a:ext cx="341870" cy="335934"/>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14" descr="L:\CBM\Marketing_Plans_&amp;_Collateral\Photo_Gallery\Bromolow_Romley\Union_Peak\UnionPk_45L_0232.png"/>
            <p:cNvPicPr>
              <a:picLocks noChangeAspect="1" noChangeArrowheads="1"/>
            </p:cNvPicPr>
            <p:nvPr/>
          </p:nvPicPr>
          <p:blipFill>
            <a:blip r:embed="rId31" cstate="email">
              <a:extLst>
                <a:ext uri="{28A0092B-C50C-407E-A947-70E740481C1C}">
                  <a14:useLocalDpi xmlns:a14="http://schemas.microsoft.com/office/drawing/2010/main" val="0"/>
                </a:ext>
              </a:extLst>
            </a:blip>
            <a:srcRect/>
            <a:stretch>
              <a:fillRect/>
            </a:stretch>
          </p:blipFill>
          <p:spPr bwMode="auto">
            <a:xfrm>
              <a:off x="7071562" y="935094"/>
              <a:ext cx="236495" cy="385623"/>
            </a:xfrm>
            <a:prstGeom prst="rect">
              <a:avLst/>
            </a:prstGeom>
            <a:noFill/>
            <a:extLst>
              <a:ext uri="{909E8E84-426E-40DD-AFC4-6F175D3DCCD1}">
                <a14:hiddenFill xmlns:a14="http://schemas.microsoft.com/office/drawing/2010/main">
                  <a:solidFill>
                    <a:srgbClr val="FFFFFF"/>
                  </a:solidFill>
                </a14:hiddenFill>
              </a:ext>
            </a:extLst>
          </p:spPr>
        </p:pic>
      </p:grpSp>
      <p:sp>
        <p:nvSpPr>
          <p:cNvPr id="189" name="TextBox 188"/>
          <p:cNvSpPr txBox="1"/>
          <p:nvPr/>
        </p:nvSpPr>
        <p:spPr>
          <a:xfrm>
            <a:off x="9884813" y="4156275"/>
            <a:ext cx="2229200" cy="225767"/>
          </a:xfrm>
          <a:prstGeom prst="rect">
            <a:avLst/>
          </a:prstGeom>
          <a:noFill/>
        </p:spPr>
        <p:txBody>
          <a:bodyPr vert="horz" wrap="square" lIns="0" tIns="0" rIns="0" bIns="0" rtlCol="0">
            <a:spAutoFit/>
          </a:bodyPr>
          <a:lstStyle/>
          <a:p>
            <a:pPr defTabSz="609219"/>
            <a:r>
              <a:rPr lang="en-US" sz="1467" dirty="0">
                <a:solidFill>
                  <a:prstClr val="black"/>
                </a:solidFill>
                <a:ea typeface="ＭＳ Ｐゴシック" pitchFamily="34" charset="-128"/>
              </a:rPr>
              <a:t>Altera FPGA Products</a:t>
            </a:r>
            <a:endParaRPr lang="en-GB" sz="1467" dirty="0" err="1">
              <a:solidFill>
                <a:srgbClr val="003C71"/>
              </a:solidFill>
            </a:endParaRPr>
          </a:p>
        </p:txBody>
      </p:sp>
      <p:pic>
        <p:nvPicPr>
          <p:cNvPr id="3" name="Picture 2" descr="fpga-product-01-stratix-series"/>
          <p:cNvPicPr>
            <a:picLocks noChangeAspect="1" noChangeArrowheads="1"/>
          </p:cNvPicPr>
          <p:nvPr/>
        </p:nvPicPr>
        <p:blipFill rotWithShape="1">
          <a:blip r:embed="rId32" cstate="email">
            <a:extLst>
              <a:ext uri="{BEBA8EAE-BF5A-486C-A8C5-ECC9F3942E4B}">
                <a14:imgProps xmlns:a14="http://schemas.microsoft.com/office/drawing/2010/main">
                  <a14:imgLayer r:embed="rId33">
                    <a14:imgEffect>
                      <a14:backgroundRemoval t="0" b="100000" l="0" r="100000"/>
                    </a14:imgEffect>
                  </a14:imgLayer>
                </a14:imgProps>
              </a:ext>
              <a:ext uri="{28A0092B-C50C-407E-A947-70E740481C1C}">
                <a14:useLocalDpi xmlns:a14="http://schemas.microsoft.com/office/drawing/2010/main" val="0"/>
              </a:ext>
            </a:extLst>
          </a:blip>
          <a:srcRect t="18942" b="22369"/>
          <a:stretch/>
        </p:blipFill>
        <p:spPr bwMode="auto">
          <a:xfrm>
            <a:off x="8988886" y="4056418"/>
            <a:ext cx="707279" cy="41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107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2"/>
                                        </p:tgtEl>
                                        <p:attrNameLst>
                                          <p:attrName>style.opacity</p:attrName>
                                        </p:attrNameLst>
                                      </p:cBhvr>
                                      <p:to>
                                        <p:strVal val="0.5"/>
                                      </p:to>
                                    </p:set>
                                    <p:animEffect filter="image" prLst="opacity: 0.5">
                                      <p:cBhvr rctx="IE">
                                        <p:cTn id="7" dur="indefinite"/>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8"/>
                                        </p:tgtEl>
                                      </p:cBhvr>
                                    </p:animEffect>
                                    <p:animScale>
                                      <p:cBhvr>
                                        <p:cTn id="2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cwwoo\Desktop\datacenter.pn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40005" t="17681" r="1177" b="34739"/>
          <a:stretch/>
        </p:blipFill>
        <p:spPr bwMode="auto">
          <a:xfrm>
            <a:off x="1178771" y="2425052"/>
            <a:ext cx="1905027" cy="1027355"/>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a:off x="1178771" y="3452408"/>
            <a:ext cx="1901952" cy="308225"/>
          </a:xfrm>
          <a:prstGeom prst="roundRect">
            <a:avLst>
              <a:gd name="adj" fmla="val 0"/>
            </a:avLst>
          </a:prstGeom>
          <a:solidFill>
            <a:srgbClr val="061922"/>
          </a:solidFill>
          <a:ln w="3175" cap="flat" cmpd="sng" algn="ctr">
            <a:solidFill>
              <a:srgbClr val="061922"/>
            </a:solidFill>
            <a:prstDash val="solid"/>
            <a:round/>
            <a:headEnd type="none" w="sm" len="sm"/>
            <a:tailEnd type="none" w="sm" len="sm"/>
          </a:ln>
          <a:effectLst/>
        </p:spPr>
        <p:txBody>
          <a:bodyPr vert="horz" wrap="none" lIns="91440" tIns="45720" rIns="91440" bIns="45720" numCol="1" rtlCol="0" anchor="b" anchorCtr="0" compatLnSpc="1">
            <a:prstTxWarp prst="textNoShape">
              <a:avLst/>
            </a:prstTxWarp>
          </a:bodyPr>
          <a:lstStyle/>
          <a:p>
            <a:pPr algn="ctr" eaLnBrk="0" hangingPunct="0">
              <a:defRPr/>
            </a:pPr>
            <a:r>
              <a:rPr lang="en-US" sz="1200" kern="0" dirty="0">
                <a:solidFill>
                  <a:srgbClr val="FFFFFF"/>
                </a:solidFill>
              </a:rPr>
              <a:t>Data Center Graphics</a:t>
            </a:r>
          </a:p>
        </p:txBody>
      </p:sp>
      <p:pic>
        <p:nvPicPr>
          <p:cNvPr id="9" name="Picture 6" descr="C:\Users\cwwoo\Desktop\Workstation.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7757" t="28248" r="1374" b="22513"/>
          <a:stretch/>
        </p:blipFill>
        <p:spPr bwMode="auto">
          <a:xfrm>
            <a:off x="5142599" y="2474484"/>
            <a:ext cx="1901952" cy="1025696"/>
          </a:xfrm>
          <a:prstGeom prst="rect">
            <a:avLst/>
          </a:prstGeom>
          <a:noFill/>
          <a:ln w="76200">
            <a:solidFill>
              <a:srgbClr val="00B050"/>
            </a:solidFill>
          </a:ln>
          <a:extLst>
            <a:ext uri="{909E8E84-426E-40DD-AFC4-6F175D3DCCD1}">
              <a14:hiddenFill xmlns:a14="http://schemas.microsoft.com/office/drawing/2010/main">
                <a:solidFill>
                  <a:srgbClr val="FFFFFF"/>
                </a:solidFill>
              </a14:hiddenFill>
            </a:ext>
          </a:extLst>
        </p:spPr>
      </p:pic>
      <p:pic>
        <p:nvPicPr>
          <p:cNvPr id="10" name="Picture 2" descr="C:\Users\cwwoo\Desktop\Prep for Computex\storage.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8912" t="14022" r="30221" b="36739"/>
          <a:stretch/>
        </p:blipFill>
        <p:spPr bwMode="auto">
          <a:xfrm>
            <a:off x="8974080" y="4569985"/>
            <a:ext cx="1901952" cy="1025696"/>
          </a:xfrm>
          <a:prstGeom prst="rect">
            <a:avLst/>
          </a:prstGeom>
          <a:solidFill>
            <a:srgbClr val="FF0000"/>
          </a:solidFill>
          <a:ln w="76200">
            <a:solidFill>
              <a:srgbClr val="7030A0"/>
            </a:solidFill>
          </a:ln>
          <a:extLst/>
        </p:spPr>
      </p:pic>
      <p:sp>
        <p:nvSpPr>
          <p:cNvPr id="11" name="Rounded Rectangle 10"/>
          <p:cNvSpPr/>
          <p:nvPr/>
        </p:nvSpPr>
        <p:spPr bwMode="auto">
          <a:xfrm>
            <a:off x="8974079" y="5595683"/>
            <a:ext cx="1901952" cy="310191"/>
          </a:xfrm>
          <a:prstGeom prst="roundRect">
            <a:avLst>
              <a:gd name="adj" fmla="val 0"/>
            </a:avLst>
          </a:prstGeom>
          <a:solidFill>
            <a:srgbClr val="061922"/>
          </a:solidFill>
          <a:ln w="3175" cap="flat" cmpd="sng" algn="ctr">
            <a:solidFill>
              <a:srgbClr val="061922"/>
            </a:solidFill>
            <a:prstDash val="solid"/>
            <a:round/>
            <a:headEnd type="none" w="sm" len="sm"/>
            <a:tailEnd type="none" w="sm" len="sm"/>
          </a:ln>
          <a:effectLst/>
        </p:spPr>
        <p:txBody>
          <a:bodyPr vert="horz" wrap="none" lIns="91440" tIns="45720" rIns="91440" bIns="45720" numCol="1" rtlCol="0" anchor="b" anchorCtr="0" compatLnSpc="1">
            <a:prstTxWarp prst="textNoShape">
              <a:avLst/>
            </a:prstTxWarp>
          </a:bodyPr>
          <a:lstStyle/>
          <a:p>
            <a:pPr algn="ctr" eaLnBrk="0" hangingPunct="0">
              <a:defRPr/>
            </a:pPr>
            <a:r>
              <a:rPr lang="en-US" sz="1200" kern="0" dirty="0">
                <a:solidFill>
                  <a:srgbClr val="FFFFFF"/>
                </a:solidFill>
              </a:rPr>
              <a:t>Storage</a:t>
            </a:r>
          </a:p>
        </p:txBody>
      </p:sp>
      <p:sp>
        <p:nvSpPr>
          <p:cNvPr id="12" name="Rounded Rectangle 11"/>
          <p:cNvSpPr/>
          <p:nvPr/>
        </p:nvSpPr>
        <p:spPr bwMode="auto">
          <a:xfrm>
            <a:off x="5142599" y="3497507"/>
            <a:ext cx="1901952" cy="311451"/>
          </a:xfrm>
          <a:prstGeom prst="roundRect">
            <a:avLst>
              <a:gd name="adj" fmla="val 0"/>
            </a:avLst>
          </a:prstGeom>
          <a:solidFill>
            <a:srgbClr val="061922"/>
          </a:solidFill>
          <a:ln w="3175" cap="flat" cmpd="sng" algn="ctr">
            <a:solidFill>
              <a:srgbClr val="061922"/>
            </a:solidFill>
            <a:prstDash val="solid"/>
            <a:round/>
            <a:headEnd type="none" w="sm" len="sm"/>
            <a:tailEnd type="none" w="sm" len="sm"/>
          </a:ln>
          <a:effectLst/>
        </p:spPr>
        <p:txBody>
          <a:bodyPr vert="horz" wrap="none" lIns="91440" tIns="45720" rIns="91440" bIns="45720" numCol="1" rtlCol="0" anchor="b" anchorCtr="0" compatLnSpc="1">
            <a:prstTxWarp prst="textNoShape">
              <a:avLst/>
            </a:prstTxWarp>
          </a:bodyPr>
          <a:lstStyle/>
          <a:p>
            <a:pPr algn="ctr" eaLnBrk="0" hangingPunct="0">
              <a:defRPr/>
            </a:pPr>
            <a:r>
              <a:rPr lang="en-US" sz="1200" kern="0" dirty="0">
                <a:solidFill>
                  <a:srgbClr val="FFFFFF"/>
                </a:solidFill>
              </a:rPr>
              <a:t>Workstation</a:t>
            </a:r>
          </a:p>
        </p:txBody>
      </p:sp>
      <p:pic>
        <p:nvPicPr>
          <p:cNvPr id="13" name="Picture 2" descr="C:\Users\cwwoo\Desktop\MAG_stones.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 r="39132" b="50309"/>
          <a:stretch/>
        </p:blipFill>
        <p:spPr bwMode="auto">
          <a:xfrm>
            <a:off x="5136467" y="4564125"/>
            <a:ext cx="1901952" cy="1025696"/>
          </a:xfrm>
          <a:prstGeom prst="rect">
            <a:avLst/>
          </a:prstGeom>
          <a:noFill/>
          <a:ln w="76200">
            <a:solidFill>
              <a:srgbClr val="00B050"/>
            </a:solidFill>
          </a:ln>
          <a:extLst>
            <a:ext uri="{909E8E84-426E-40DD-AFC4-6F175D3DCCD1}">
              <a14:hiddenFill xmlns:a14="http://schemas.microsoft.com/office/drawing/2010/main">
                <a:solidFill>
                  <a:srgbClr val="FFFFFF"/>
                </a:solidFill>
              </a14:hiddenFill>
            </a:ext>
          </a:extLst>
        </p:spPr>
      </p:pic>
      <p:sp>
        <p:nvSpPr>
          <p:cNvPr id="14" name="Rounded Rectangle 13"/>
          <p:cNvSpPr/>
          <p:nvPr/>
        </p:nvSpPr>
        <p:spPr bwMode="auto">
          <a:xfrm>
            <a:off x="5136465" y="5589821"/>
            <a:ext cx="1901952" cy="310896"/>
          </a:xfrm>
          <a:prstGeom prst="roundRect">
            <a:avLst>
              <a:gd name="adj" fmla="val 0"/>
            </a:avLst>
          </a:prstGeom>
          <a:solidFill>
            <a:srgbClr val="061922"/>
          </a:solidFill>
          <a:ln w="3175" cap="flat" cmpd="sng" algn="ctr">
            <a:solidFill>
              <a:srgbClr val="061922"/>
            </a:solidFill>
            <a:prstDash val="solid"/>
            <a:round/>
            <a:headEnd type="none" w="sm" len="sm"/>
            <a:tailEnd type="none" w="sm" len="sm"/>
          </a:ln>
          <a:effectLst/>
        </p:spPr>
        <p:txBody>
          <a:bodyPr vert="horz" wrap="none" lIns="91440" tIns="45720" rIns="91440" bIns="45720" numCol="1" rtlCol="0" anchor="b" anchorCtr="0" compatLnSpc="1">
            <a:prstTxWarp prst="textNoShape">
              <a:avLst/>
            </a:prstTxWarp>
          </a:bodyPr>
          <a:lstStyle/>
          <a:p>
            <a:pPr algn="ctr" eaLnBrk="0" hangingPunct="0">
              <a:defRPr/>
            </a:pPr>
            <a:r>
              <a:rPr lang="en-US" sz="1200" kern="0" dirty="0">
                <a:solidFill>
                  <a:srgbClr val="FFFFFF"/>
                </a:solidFill>
              </a:rPr>
              <a:t>Comms &amp; Intelligent Sys</a:t>
            </a:r>
          </a:p>
        </p:txBody>
      </p:sp>
      <p:pic>
        <p:nvPicPr>
          <p:cNvPr id="15" name="Picture 5" descr="C:\Users\cwwoo\Desktop\Micro Server.pn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49332" t="6631" r="5869" b="57133"/>
          <a:stretch/>
        </p:blipFill>
        <p:spPr bwMode="auto">
          <a:xfrm>
            <a:off x="1169248" y="4483423"/>
            <a:ext cx="1901952" cy="1025696"/>
          </a:xfrm>
          <a:prstGeom prst="rect">
            <a:avLst/>
          </a:prstGeom>
          <a:noFill/>
          <a:ln w="76200">
            <a:solidFill>
              <a:schemeClr val="accent2"/>
            </a:solidFill>
          </a:ln>
          <a:extLst>
            <a:ext uri="{909E8E84-426E-40DD-AFC4-6F175D3DCCD1}">
              <a14:hiddenFill xmlns:a14="http://schemas.microsoft.com/office/drawing/2010/main">
                <a:solidFill>
                  <a:srgbClr val="FFFFFF"/>
                </a:solidFill>
              </a14:hiddenFill>
            </a:ext>
          </a:extLst>
        </p:spPr>
      </p:pic>
      <p:sp>
        <p:nvSpPr>
          <p:cNvPr id="16" name="Rounded Rectangle 15"/>
          <p:cNvSpPr/>
          <p:nvPr/>
        </p:nvSpPr>
        <p:spPr bwMode="auto">
          <a:xfrm>
            <a:off x="1169247" y="5509120"/>
            <a:ext cx="1901952" cy="309869"/>
          </a:xfrm>
          <a:prstGeom prst="roundRect">
            <a:avLst>
              <a:gd name="adj" fmla="val 0"/>
            </a:avLst>
          </a:prstGeom>
          <a:solidFill>
            <a:srgbClr val="061922"/>
          </a:solidFill>
          <a:ln w="3175" cap="flat" cmpd="sng" algn="ctr">
            <a:solidFill>
              <a:srgbClr val="061922"/>
            </a:solidFill>
            <a:prstDash val="solid"/>
            <a:round/>
            <a:headEnd type="none" w="sm" len="sm"/>
            <a:tailEnd type="none" w="sm" len="sm"/>
          </a:ln>
          <a:effectLst/>
        </p:spPr>
        <p:txBody>
          <a:bodyPr vert="horz" wrap="none" lIns="91440" tIns="45720" rIns="91440" bIns="45720" numCol="1" rtlCol="0" anchor="b" anchorCtr="0" compatLnSpc="1">
            <a:prstTxWarp prst="textNoShape">
              <a:avLst/>
            </a:prstTxWarp>
          </a:bodyPr>
          <a:lstStyle/>
          <a:p>
            <a:pPr algn="ctr" eaLnBrk="0" hangingPunct="0">
              <a:defRPr/>
            </a:pPr>
            <a:r>
              <a:rPr lang="en-US" sz="1200" kern="0" dirty="0">
                <a:solidFill>
                  <a:srgbClr val="FFFFFF"/>
                </a:solidFill>
              </a:rPr>
              <a:t>Density optimized Servers</a:t>
            </a:r>
          </a:p>
        </p:txBody>
      </p:sp>
      <p:pic>
        <p:nvPicPr>
          <p:cNvPr id="17" name="Picture 7" descr="C:\Users\cwwoo\Desktop\Small Business 2.pn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34500" t="17498" r="3126" b="30217"/>
          <a:stretch/>
        </p:blipFill>
        <p:spPr bwMode="auto">
          <a:xfrm>
            <a:off x="8974079" y="2431204"/>
            <a:ext cx="1901952" cy="1025696"/>
          </a:xfrm>
          <a:prstGeom prst="rect">
            <a:avLst/>
          </a:prstGeom>
          <a:noFill/>
          <a:ln w="76200">
            <a:solidFill>
              <a:srgbClr val="7030A0"/>
            </a:solidFill>
          </a:ln>
          <a:extLst>
            <a:ext uri="{909E8E84-426E-40DD-AFC4-6F175D3DCCD1}">
              <a14:hiddenFill xmlns:a14="http://schemas.microsoft.com/office/drawing/2010/main">
                <a:solidFill>
                  <a:srgbClr val="FFFFFF"/>
                </a:solidFill>
              </a14:hiddenFill>
            </a:ext>
          </a:extLst>
        </p:spPr>
      </p:pic>
      <p:sp>
        <p:nvSpPr>
          <p:cNvPr id="18" name="Rounded Rectangle 17"/>
          <p:cNvSpPr/>
          <p:nvPr/>
        </p:nvSpPr>
        <p:spPr bwMode="auto">
          <a:xfrm>
            <a:off x="8985567" y="3496153"/>
            <a:ext cx="1901952" cy="311299"/>
          </a:xfrm>
          <a:prstGeom prst="roundRect">
            <a:avLst>
              <a:gd name="adj" fmla="val 0"/>
            </a:avLst>
          </a:prstGeom>
          <a:solidFill>
            <a:srgbClr val="061922"/>
          </a:solidFill>
          <a:ln w="3175" cap="flat" cmpd="sng" algn="ctr">
            <a:solidFill>
              <a:srgbClr val="061922"/>
            </a:solidFill>
            <a:prstDash val="solid"/>
            <a:round/>
            <a:headEnd type="none" w="sm" len="sm"/>
            <a:tailEnd type="none" w="sm" len="sm"/>
          </a:ln>
          <a:effectLst/>
        </p:spPr>
        <p:txBody>
          <a:bodyPr vert="horz" wrap="none" lIns="91440" tIns="45720" rIns="91440" bIns="45720" numCol="1" rtlCol="0" anchor="b" anchorCtr="0" compatLnSpc="1">
            <a:prstTxWarp prst="textNoShape">
              <a:avLst/>
            </a:prstTxWarp>
          </a:bodyPr>
          <a:lstStyle/>
          <a:p>
            <a:pPr algn="ctr" eaLnBrk="0" hangingPunct="0">
              <a:defRPr/>
            </a:pPr>
            <a:r>
              <a:rPr lang="en-US" sz="1200" kern="0" dirty="0">
                <a:solidFill>
                  <a:srgbClr val="FFFFFF"/>
                </a:solidFill>
              </a:rPr>
              <a:t>Small Business</a:t>
            </a:r>
          </a:p>
        </p:txBody>
      </p:sp>
      <p:sp>
        <p:nvSpPr>
          <p:cNvPr id="20" name="Rectangle 19"/>
          <p:cNvSpPr/>
          <p:nvPr/>
        </p:nvSpPr>
        <p:spPr>
          <a:xfrm>
            <a:off x="484787" y="3774733"/>
            <a:ext cx="3471797" cy="297454"/>
          </a:xfrm>
          <a:prstGeom prst="rect">
            <a:avLst/>
          </a:prstGeom>
        </p:spPr>
        <p:txBody>
          <a:bodyPr wrap="square">
            <a:spAutoFit/>
          </a:bodyPr>
          <a:lstStyle/>
          <a:p>
            <a:pPr algn="ctr"/>
            <a:r>
              <a:rPr lang="en-US" sz="1333" dirty="0">
                <a:solidFill>
                  <a:srgbClr val="484A4C"/>
                </a:solidFill>
              </a:rPr>
              <a:t>Energy efficient; Visually amazing</a:t>
            </a:r>
          </a:p>
        </p:txBody>
      </p:sp>
      <p:sp>
        <p:nvSpPr>
          <p:cNvPr id="21" name="Rectangle 20"/>
          <p:cNvSpPr/>
          <p:nvPr/>
        </p:nvSpPr>
        <p:spPr>
          <a:xfrm>
            <a:off x="724995" y="5818988"/>
            <a:ext cx="2909984" cy="502573"/>
          </a:xfrm>
          <a:prstGeom prst="rect">
            <a:avLst/>
          </a:prstGeom>
        </p:spPr>
        <p:txBody>
          <a:bodyPr wrap="square">
            <a:spAutoFit/>
          </a:bodyPr>
          <a:lstStyle/>
          <a:p>
            <a:pPr algn="ctr" eaLnBrk="0" hangingPunct="0"/>
            <a:r>
              <a:rPr lang="en-US" sz="1333" dirty="0">
                <a:solidFill>
                  <a:srgbClr val="061922"/>
                </a:solidFill>
              </a:rPr>
              <a:t>Right sized processing for </a:t>
            </a:r>
            <a:r>
              <a:rPr lang="en-US" sz="1333" dirty="0" err="1">
                <a:solidFill>
                  <a:srgbClr val="061922"/>
                </a:solidFill>
              </a:rPr>
              <a:t>webscale</a:t>
            </a:r>
            <a:r>
              <a:rPr lang="en-US" sz="1333" dirty="0">
                <a:solidFill>
                  <a:srgbClr val="061922"/>
                </a:solidFill>
              </a:rPr>
              <a:t> workloads &amp; deployment</a:t>
            </a:r>
          </a:p>
        </p:txBody>
      </p:sp>
      <p:sp>
        <p:nvSpPr>
          <p:cNvPr id="22" name="Rectangle 21"/>
          <p:cNvSpPr/>
          <p:nvPr/>
        </p:nvSpPr>
        <p:spPr>
          <a:xfrm>
            <a:off x="4557989" y="3825126"/>
            <a:ext cx="3071175" cy="502573"/>
          </a:xfrm>
          <a:prstGeom prst="rect">
            <a:avLst/>
          </a:prstGeom>
        </p:spPr>
        <p:txBody>
          <a:bodyPr wrap="square">
            <a:spAutoFit/>
          </a:bodyPr>
          <a:lstStyle/>
          <a:p>
            <a:pPr algn="ctr" eaLnBrk="0" hangingPunct="0"/>
            <a:r>
              <a:rPr lang="en-US" sz="1333" dirty="0">
                <a:solidFill>
                  <a:srgbClr val="061922"/>
                </a:solidFill>
              </a:rPr>
              <a:t>Built for Pros – your work demands</a:t>
            </a:r>
            <a:br>
              <a:rPr lang="en-US" sz="1333" dirty="0">
                <a:solidFill>
                  <a:srgbClr val="061922"/>
                </a:solidFill>
              </a:rPr>
            </a:br>
            <a:r>
              <a:rPr lang="en-US" sz="1333" dirty="0">
                <a:solidFill>
                  <a:srgbClr val="061922"/>
                </a:solidFill>
              </a:rPr>
              <a:t>reliability, stability &amp; performance</a:t>
            </a:r>
          </a:p>
        </p:txBody>
      </p:sp>
      <p:sp>
        <p:nvSpPr>
          <p:cNvPr id="23" name="Rectangle 22"/>
          <p:cNvSpPr/>
          <p:nvPr/>
        </p:nvSpPr>
        <p:spPr>
          <a:xfrm>
            <a:off x="8803061" y="5914652"/>
            <a:ext cx="2266967" cy="297454"/>
          </a:xfrm>
          <a:prstGeom prst="rect">
            <a:avLst/>
          </a:prstGeom>
        </p:spPr>
        <p:txBody>
          <a:bodyPr wrap="none">
            <a:spAutoFit/>
          </a:bodyPr>
          <a:lstStyle/>
          <a:p>
            <a:pPr algn="ctr" eaLnBrk="0" hangingPunct="0">
              <a:spcBef>
                <a:spcPts val="600"/>
              </a:spcBef>
            </a:pPr>
            <a:r>
              <a:rPr lang="en-US" sz="1333" dirty="0">
                <a:solidFill>
                  <a:srgbClr val="061922"/>
                </a:solidFill>
              </a:rPr>
              <a:t>Energy efficient; Faster I/O </a:t>
            </a:r>
          </a:p>
        </p:txBody>
      </p:sp>
      <p:sp>
        <p:nvSpPr>
          <p:cNvPr id="24" name="Rectangle 23"/>
          <p:cNvSpPr/>
          <p:nvPr/>
        </p:nvSpPr>
        <p:spPr>
          <a:xfrm>
            <a:off x="4825718" y="5900718"/>
            <a:ext cx="2523448" cy="297454"/>
          </a:xfrm>
          <a:prstGeom prst="rect">
            <a:avLst/>
          </a:prstGeom>
        </p:spPr>
        <p:txBody>
          <a:bodyPr wrap="none">
            <a:spAutoFit/>
          </a:bodyPr>
          <a:lstStyle/>
          <a:p>
            <a:pPr algn="ctr" eaLnBrk="0" hangingPunct="0"/>
            <a:r>
              <a:rPr lang="en-US" sz="1333" dirty="0">
                <a:solidFill>
                  <a:srgbClr val="061922"/>
                </a:solidFill>
              </a:rPr>
              <a:t>Enabling the internet of things</a:t>
            </a:r>
          </a:p>
        </p:txBody>
      </p:sp>
      <p:sp>
        <p:nvSpPr>
          <p:cNvPr id="25" name="Rectangle 24"/>
          <p:cNvSpPr/>
          <p:nvPr/>
        </p:nvSpPr>
        <p:spPr>
          <a:xfrm>
            <a:off x="8594900" y="3827240"/>
            <a:ext cx="2821606" cy="297454"/>
          </a:xfrm>
          <a:prstGeom prst="rect">
            <a:avLst/>
          </a:prstGeom>
        </p:spPr>
        <p:txBody>
          <a:bodyPr wrap="none">
            <a:spAutoFit/>
          </a:bodyPr>
          <a:lstStyle/>
          <a:p>
            <a:pPr eaLnBrk="0" hangingPunct="0"/>
            <a:r>
              <a:rPr lang="en-US" sz="1333" dirty="0">
                <a:solidFill>
                  <a:srgbClr val="061922"/>
                </a:solidFill>
              </a:rPr>
              <a:t>Equip your SMB w/ a “Real Server”</a:t>
            </a:r>
          </a:p>
        </p:txBody>
      </p:sp>
      <p:sp>
        <p:nvSpPr>
          <p:cNvPr id="26" name="Title 1"/>
          <p:cNvSpPr txBox="1">
            <a:spLocks/>
          </p:cNvSpPr>
          <p:nvPr/>
        </p:nvSpPr>
        <p:spPr>
          <a:xfrm>
            <a:off x="484788" y="-87361"/>
            <a:ext cx="11805425" cy="6858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lang="en-US" sz="2400" b="1" kern="1200" baseline="0">
                <a:solidFill>
                  <a:schemeClr val="accent1"/>
                </a:solidFill>
                <a:latin typeface="+mn-lt"/>
                <a:ea typeface="+mn-ea"/>
                <a:cs typeface="+mn-cs"/>
              </a:defRPr>
            </a:lvl1pPr>
          </a:lstStyle>
          <a:p>
            <a:r>
              <a:rPr sz="5867" b="0" kern="0" dirty="0">
                <a:solidFill>
                  <a:schemeClr val="tx1"/>
                </a:solidFill>
                <a:latin typeface="Intel Clear Pro" panose="020B0804020202060201" pitchFamily="34" charset="0"/>
                <a:ea typeface="Intel Clear Pro" panose="020B0804020202060201" pitchFamily="34" charset="0"/>
                <a:cs typeface="Intel Clear Pro" panose="020B0804020202060201" pitchFamily="34" charset="0"/>
              </a:rPr>
              <a:t>Intel® Xeon® Processor E3-1200</a:t>
            </a:r>
            <a:br>
              <a:rPr sz="5867" b="0" kern="0" dirty="0">
                <a:solidFill>
                  <a:schemeClr val="tx1"/>
                </a:solidFill>
                <a:latin typeface="Intel Clear Pro" panose="020B0804020202060201" pitchFamily="34" charset="0"/>
                <a:ea typeface="Intel Clear Pro" panose="020B0804020202060201" pitchFamily="34" charset="0"/>
                <a:cs typeface="Intel Clear Pro" panose="020B0804020202060201" pitchFamily="34" charset="0"/>
              </a:rPr>
            </a:br>
            <a:r>
              <a:rPr sz="3733" b="0" kern="0" dirty="0">
                <a:solidFill>
                  <a:schemeClr val="tx1"/>
                </a:solidFill>
                <a:latin typeface="Intel Clear Pro" panose="020B0804020202060201" pitchFamily="34" charset="0"/>
                <a:ea typeface="Intel Clear Pro" panose="020B0804020202060201" pitchFamily="34" charset="0"/>
                <a:cs typeface="Intel Clear Pro" panose="020B0804020202060201" pitchFamily="34" charset="0"/>
              </a:rPr>
              <a:t>Delivering Value to Multiple Segments</a:t>
            </a:r>
            <a:endParaRPr sz="3733" b="0" dirty="0">
              <a:solidFill>
                <a:schemeClr val="tx1"/>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19" name="TextBox 18"/>
          <p:cNvSpPr txBox="1"/>
          <p:nvPr/>
        </p:nvSpPr>
        <p:spPr>
          <a:xfrm>
            <a:off x="5422856" y="1693892"/>
            <a:ext cx="1219200" cy="1219200"/>
          </a:xfrm>
          <a:prstGeom prst="rect">
            <a:avLst/>
          </a:prstGeom>
          <a:noFill/>
        </p:spPr>
        <p:txBody>
          <a:bodyPr vert="horz" wrap="none" lIns="0" tIns="0" rIns="0" bIns="0" rtlCol="0">
            <a:noAutofit/>
          </a:bodyPr>
          <a:lstStyle/>
          <a:p>
            <a:pPr algn="ctr"/>
            <a:r>
              <a:rPr lang="en-US" sz="1600" b="1" dirty="0">
                <a:solidFill>
                  <a:srgbClr val="003C71"/>
                </a:solidFill>
              </a:rPr>
              <a:t>Intel® Xeon® Processor E3-1200 v5 </a:t>
            </a:r>
            <a:br>
              <a:rPr lang="en-US" sz="1600" b="1" dirty="0">
                <a:solidFill>
                  <a:srgbClr val="003C71"/>
                </a:solidFill>
              </a:rPr>
            </a:br>
            <a:r>
              <a:rPr lang="en-US" sz="1600" b="1" dirty="0">
                <a:solidFill>
                  <a:srgbClr val="003C71"/>
                </a:solidFill>
              </a:rPr>
              <a:t>w/Intel HD Graphics P530</a:t>
            </a:r>
          </a:p>
        </p:txBody>
      </p:sp>
      <p:sp>
        <p:nvSpPr>
          <p:cNvPr id="30" name="TextBox 29"/>
          <p:cNvSpPr txBox="1"/>
          <p:nvPr/>
        </p:nvSpPr>
        <p:spPr>
          <a:xfrm>
            <a:off x="1611085" y="1719529"/>
            <a:ext cx="1219200" cy="1219200"/>
          </a:xfrm>
          <a:prstGeom prst="rect">
            <a:avLst/>
          </a:prstGeom>
          <a:noFill/>
        </p:spPr>
        <p:txBody>
          <a:bodyPr vert="horz" wrap="none" lIns="0" tIns="0" rIns="0" bIns="0" rtlCol="0">
            <a:noAutofit/>
          </a:bodyPr>
          <a:lstStyle/>
          <a:p>
            <a:pPr algn="ctr"/>
            <a:r>
              <a:rPr lang="en-US" sz="1600" b="1" dirty="0">
                <a:solidFill>
                  <a:srgbClr val="003C71"/>
                </a:solidFill>
              </a:rPr>
              <a:t>Intel® Xeon® Processor E3-1200 v4 </a:t>
            </a:r>
            <a:br>
              <a:rPr lang="en-US" sz="1600" b="1" dirty="0">
                <a:solidFill>
                  <a:srgbClr val="003C71"/>
                </a:solidFill>
              </a:rPr>
            </a:br>
            <a:r>
              <a:rPr lang="en-US" sz="1600" b="1" dirty="0">
                <a:solidFill>
                  <a:srgbClr val="003C71"/>
                </a:solidFill>
              </a:rPr>
              <a:t>w/Intel Iris Pro Graphics P6200</a:t>
            </a:r>
          </a:p>
        </p:txBody>
      </p:sp>
      <p:sp>
        <p:nvSpPr>
          <p:cNvPr id="39" name="TextBox 38"/>
          <p:cNvSpPr txBox="1"/>
          <p:nvPr/>
        </p:nvSpPr>
        <p:spPr>
          <a:xfrm>
            <a:off x="9315455" y="1712395"/>
            <a:ext cx="1219200" cy="1219200"/>
          </a:xfrm>
          <a:prstGeom prst="rect">
            <a:avLst/>
          </a:prstGeom>
          <a:noFill/>
        </p:spPr>
        <p:txBody>
          <a:bodyPr vert="horz" wrap="none" lIns="0" tIns="0" rIns="0" bIns="0" rtlCol="0">
            <a:noAutofit/>
          </a:bodyPr>
          <a:lstStyle/>
          <a:p>
            <a:pPr algn="ctr"/>
            <a:r>
              <a:rPr lang="en-US" sz="1600" b="1" dirty="0">
                <a:solidFill>
                  <a:srgbClr val="003C71"/>
                </a:solidFill>
              </a:rPr>
              <a:t>Intel® Xeon® Processor E3-1200 v5 </a:t>
            </a:r>
            <a:br>
              <a:rPr lang="en-US" sz="1600" b="1" dirty="0">
                <a:solidFill>
                  <a:srgbClr val="003C71"/>
                </a:solidFill>
              </a:rPr>
            </a:br>
            <a:r>
              <a:rPr lang="en-US" sz="1600" b="1" dirty="0">
                <a:solidFill>
                  <a:srgbClr val="003C71"/>
                </a:solidFill>
              </a:rPr>
              <a:t>without integrated graphics</a:t>
            </a:r>
          </a:p>
        </p:txBody>
      </p:sp>
    </p:spTree>
    <p:extLst>
      <p:ext uri="{BB962C8B-B14F-4D97-AF65-F5344CB8AC3E}">
        <p14:creationId xmlns:p14="http://schemas.microsoft.com/office/powerpoint/2010/main" val="3490864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641" y="36471"/>
            <a:ext cx="10972800" cy="1158240"/>
          </a:xfrm>
        </p:spPr>
        <p:txBody>
          <a:bodyPr vert="horz" lIns="0" tIns="0" rIns="0" bIns="0" rtlCol="0" anchor="t" anchorCtr="0">
            <a:normAutofit fontScale="90000"/>
          </a:bodyPr>
          <a:lstStyle/>
          <a:p>
            <a:pPr algn="ctr"/>
            <a:r>
              <a:rPr lang="en-US" sz="5867" dirty="0">
                <a:latin typeface="Intel Clear Pro" panose="020B0804020202060201" pitchFamily="34" charset="0"/>
                <a:ea typeface="Intel Clear Pro" panose="020B0804020202060201" pitchFamily="34" charset="0"/>
                <a:cs typeface="Intel Clear Pro" panose="020B0804020202060201" pitchFamily="34" charset="0"/>
              </a:rPr>
              <a:t>Ideal Entry-Level Server Platform:</a:t>
            </a:r>
            <a:r>
              <a:rPr lang="en-US" sz="2933" dirty="0">
                <a:latin typeface="Intel Clear Pro" panose="020B0804020202060201" pitchFamily="34" charset="0"/>
                <a:ea typeface="Intel Clear Pro" panose="020B0804020202060201" pitchFamily="34" charset="0"/>
                <a:cs typeface="Intel Clear Pro" panose="020B0804020202060201" pitchFamily="34" charset="0"/>
              </a:rPr>
              <a:t/>
            </a:r>
            <a:br>
              <a:rPr lang="en-US" sz="2933" dirty="0">
                <a:latin typeface="Intel Clear Pro" panose="020B0804020202060201" pitchFamily="34" charset="0"/>
                <a:ea typeface="Intel Clear Pro" panose="020B0804020202060201" pitchFamily="34" charset="0"/>
                <a:cs typeface="Intel Clear Pro" panose="020B0804020202060201" pitchFamily="34" charset="0"/>
              </a:rPr>
            </a:br>
            <a:r>
              <a:rPr lang="en-US" sz="2667" dirty="0">
                <a:latin typeface="Intel Clear" panose="020B0604020203020204" pitchFamily="34" charset="0"/>
                <a:ea typeface="Intel Clear" panose="020B0604020203020204" pitchFamily="34" charset="0"/>
                <a:cs typeface="Intel Clear" panose="020B0604020203020204" pitchFamily="34" charset="0"/>
              </a:rPr>
              <a:t>Intel® Xeon® Processor E3-1200 v5 Product Family</a:t>
            </a:r>
          </a:p>
        </p:txBody>
      </p:sp>
      <p:sp>
        <p:nvSpPr>
          <p:cNvPr id="5" name="Rounded Rectangle 4"/>
          <p:cNvSpPr/>
          <p:nvPr/>
        </p:nvSpPr>
        <p:spPr>
          <a:xfrm>
            <a:off x="987617" y="1386190"/>
            <a:ext cx="8933721" cy="1000125"/>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867" b="1" dirty="0">
                <a:solidFill>
                  <a:prstClr val="white">
                    <a:lumMod val="75000"/>
                  </a:prstClr>
                </a:solidFill>
                <a:latin typeface="Intel Clear" panose="020B0604020203020204" pitchFamily="34" charset="0"/>
                <a:ea typeface="Intel Clear" panose="020B0604020203020204" pitchFamily="34" charset="0"/>
                <a:cs typeface="Intel Clear" panose="020B0604020203020204" pitchFamily="34" charset="0"/>
              </a:rPr>
              <a:t>Increase productivity </a:t>
            </a:r>
            <a:r>
              <a:rPr lang="en-US" sz="1867"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with Intel</a:t>
            </a:r>
            <a:r>
              <a:rPr lang="en-US" sz="1867" baseline="30000"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a:t>
            </a:r>
            <a:r>
              <a:rPr lang="en-US" sz="1867"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 Turbo Boost Technology, Intel</a:t>
            </a:r>
            <a:r>
              <a:rPr lang="en-US" sz="1867" baseline="30000"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a:t>
            </a:r>
            <a:r>
              <a:rPr lang="en-US" sz="1867"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 Hyper-Threading Technology, and </a:t>
            </a:r>
            <a:r>
              <a:rPr lang="en-US" sz="1867" b="1"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more performance </a:t>
            </a:r>
            <a:r>
              <a:rPr lang="en-US" sz="1867"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than previous generations</a:t>
            </a:r>
            <a:r>
              <a:rPr lang="en-US" sz="1867" baseline="30000"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1</a:t>
            </a:r>
          </a:p>
        </p:txBody>
      </p:sp>
      <p:sp>
        <p:nvSpPr>
          <p:cNvPr id="6" name="Rounded Rectangle 5"/>
          <p:cNvSpPr/>
          <p:nvPr/>
        </p:nvSpPr>
        <p:spPr>
          <a:xfrm>
            <a:off x="1962064" y="2480783"/>
            <a:ext cx="8803013" cy="1000125"/>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867" b="1" dirty="0">
                <a:solidFill>
                  <a:prstClr val="black"/>
                </a:solidFill>
                <a:latin typeface="Intel Clear" panose="020B0604020203020204" pitchFamily="34" charset="0"/>
                <a:ea typeface="Intel Clear" panose="020B0604020203020204" pitchFamily="34" charset="0"/>
                <a:cs typeface="Intel Clear" panose="020B0604020203020204" pitchFamily="34" charset="0"/>
              </a:rPr>
              <a:t>Protect small businesses </a:t>
            </a:r>
            <a:r>
              <a:rPr lang="en-US" sz="1867" dirty="0">
                <a:solidFill>
                  <a:prstClr val="black"/>
                </a:solidFill>
                <a:latin typeface="Intel Clear" panose="020B0604020203020204" pitchFamily="34" charset="0"/>
                <a:ea typeface="Intel Clear" panose="020B0604020203020204" pitchFamily="34" charset="0"/>
                <a:cs typeface="Intel Clear" panose="020B0604020203020204" pitchFamily="34" charset="0"/>
              </a:rPr>
              <a:t>with hardware-based security features like </a:t>
            </a:r>
            <a:r>
              <a:rPr lang="en-US" sz="1867" b="1" dirty="0">
                <a:solidFill>
                  <a:prstClr val="black"/>
                </a:solidFill>
                <a:latin typeface="Intel Clear" panose="020B0604020203020204" pitchFamily="34" charset="0"/>
                <a:ea typeface="Intel Clear" panose="020B0604020203020204" pitchFamily="34" charset="0"/>
                <a:cs typeface="Intel Clear" panose="020B0604020203020204" pitchFamily="34" charset="0"/>
              </a:rPr>
              <a:t>Intel® Data Protection Technology </a:t>
            </a:r>
            <a:r>
              <a:rPr lang="en-US" sz="1867" dirty="0">
                <a:solidFill>
                  <a:prstClr val="black"/>
                </a:solidFill>
                <a:latin typeface="Intel Clear" panose="020B0604020203020204" pitchFamily="34" charset="0"/>
                <a:ea typeface="Intel Clear" panose="020B0604020203020204" pitchFamily="34" charset="0"/>
                <a:cs typeface="Intel Clear" panose="020B0604020203020204" pitchFamily="34" charset="0"/>
              </a:rPr>
              <a:t>and </a:t>
            </a:r>
            <a:r>
              <a:rPr lang="en-US" sz="1867" b="1" dirty="0">
                <a:solidFill>
                  <a:prstClr val="black"/>
                </a:solidFill>
                <a:latin typeface="Intel Clear" panose="020B0604020203020204" pitchFamily="34" charset="0"/>
                <a:ea typeface="Intel Clear" panose="020B0604020203020204" pitchFamily="34" charset="0"/>
                <a:cs typeface="Intel Clear" panose="020B0604020203020204" pitchFamily="34" charset="0"/>
              </a:rPr>
              <a:t>Intel® Platform Protection Technology</a:t>
            </a:r>
          </a:p>
        </p:txBody>
      </p:sp>
      <p:sp>
        <p:nvSpPr>
          <p:cNvPr id="7" name="Rounded Rectangle 6"/>
          <p:cNvSpPr/>
          <p:nvPr/>
        </p:nvSpPr>
        <p:spPr>
          <a:xfrm>
            <a:off x="987616" y="3628163"/>
            <a:ext cx="9095200" cy="1000125"/>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867" b="1" dirty="0">
                <a:solidFill>
                  <a:srgbClr val="B1BABF">
                    <a:lumMod val="50000"/>
                  </a:srgbClr>
                </a:solidFill>
                <a:latin typeface="Intel Clear" panose="020B0604020203020204" pitchFamily="34" charset="0"/>
                <a:ea typeface="Intel Clear" panose="020B0604020203020204" pitchFamily="34" charset="0"/>
                <a:cs typeface="Intel Clear" panose="020B0604020203020204" pitchFamily="34" charset="0"/>
              </a:rPr>
              <a:t>Keep small businesses running smoothly </a:t>
            </a:r>
            <a:r>
              <a:rPr lang="en-US" sz="1867"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with support for ECC memory, redundant storage, and remote management capabilities</a:t>
            </a:r>
            <a:endParaRPr lang="en-US" sz="1867" b="1" dirty="0">
              <a:solidFill>
                <a:prstClr val="white"/>
              </a:solidFill>
              <a:latin typeface="Intel Clear" panose="020B0604020203020204" pitchFamily="34" charset="0"/>
              <a:ea typeface="Intel Clear" panose="020B0604020203020204" pitchFamily="34" charset="0"/>
              <a:cs typeface="Intel Clear" panose="020B0604020203020204" pitchFamily="34" charset="0"/>
            </a:endParaRPr>
          </a:p>
        </p:txBody>
      </p:sp>
      <p:sp>
        <p:nvSpPr>
          <p:cNvPr id="8" name="Rounded Rectangle 7"/>
          <p:cNvSpPr/>
          <p:nvPr/>
        </p:nvSpPr>
        <p:spPr>
          <a:xfrm>
            <a:off x="1967515" y="4785436"/>
            <a:ext cx="8797563" cy="1000125"/>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1306481">
              <a:spcBef>
                <a:spcPts val="200"/>
              </a:spcBef>
            </a:pPr>
            <a:r>
              <a:rPr lang="en-US" sz="1867" b="1" dirty="0">
                <a:solidFill>
                  <a:srgbClr val="061922"/>
                </a:solidFill>
                <a:latin typeface="Intel Clear" panose="020B0604020203020204" pitchFamily="34" charset="0"/>
                <a:ea typeface="Intel Clear" panose="020B0604020203020204" pitchFamily="34" charset="0"/>
                <a:cs typeface="Intel Clear" panose="020B0604020203020204" pitchFamily="34" charset="0"/>
              </a:rPr>
              <a:t>Offer a smart investment </a:t>
            </a:r>
            <a:r>
              <a:rPr lang="en-US" sz="1867" dirty="0">
                <a:solidFill>
                  <a:srgbClr val="061922"/>
                </a:solidFill>
                <a:latin typeface="Intel Clear" panose="020B0604020203020204" pitchFamily="34" charset="0"/>
                <a:ea typeface="Intel Clear" panose="020B0604020203020204" pitchFamily="34" charset="0"/>
                <a:cs typeface="Intel Clear" panose="020B0604020203020204" pitchFamily="34" charset="0"/>
              </a:rPr>
              <a:t>with affordable platforms and business-class features like hot-swap hard drives, redundant power, and 24x7 reliability  </a:t>
            </a:r>
          </a:p>
        </p:txBody>
      </p:sp>
      <p:grpSp>
        <p:nvGrpSpPr>
          <p:cNvPr id="9" name="Group 8"/>
          <p:cNvGrpSpPr/>
          <p:nvPr/>
        </p:nvGrpSpPr>
        <p:grpSpPr>
          <a:xfrm>
            <a:off x="9667797" y="1290963"/>
            <a:ext cx="1097280" cy="1097280"/>
            <a:chOff x="2913131" y="1188861"/>
            <a:chExt cx="1371600" cy="1371600"/>
          </a:xfrm>
        </p:grpSpPr>
        <p:sp>
          <p:nvSpPr>
            <p:cNvPr id="10" name="Oval 9"/>
            <p:cNvSpPr/>
            <p:nvPr/>
          </p:nvSpPr>
          <p:spPr>
            <a:xfrm>
              <a:off x="2913131" y="1188861"/>
              <a:ext cx="1371600" cy="1371600"/>
            </a:xfrm>
            <a:prstGeom prst="ellipse">
              <a:avLst/>
            </a:prstGeom>
            <a:solidFill>
              <a:schemeClr val="bg1"/>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solidFill>
                  <a:prstClr val="white"/>
                </a:solidFill>
                <a:latin typeface="Intel Clear" panose="020B0604020203020204" pitchFamily="34" charset="0"/>
                <a:ea typeface="Intel Clear" panose="020B0604020203020204" pitchFamily="34" charset="0"/>
                <a:cs typeface="Intel Clear" panose="020B0604020203020204" pitchFamily="34" charset="0"/>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0056" y="1561117"/>
              <a:ext cx="737750" cy="627088"/>
            </a:xfrm>
            <a:prstGeom prst="rect">
              <a:avLst/>
            </a:prstGeom>
          </p:spPr>
        </p:pic>
      </p:grpSp>
      <p:grpSp>
        <p:nvGrpSpPr>
          <p:cNvPr id="12" name="Group 11"/>
          <p:cNvGrpSpPr/>
          <p:nvPr/>
        </p:nvGrpSpPr>
        <p:grpSpPr>
          <a:xfrm>
            <a:off x="968215" y="2432205"/>
            <a:ext cx="1097280" cy="1097280"/>
            <a:chOff x="2990816" y="3001746"/>
            <a:chExt cx="1371600" cy="1371600"/>
          </a:xfrm>
        </p:grpSpPr>
        <p:sp>
          <p:nvSpPr>
            <p:cNvPr id="13" name="Oval 12"/>
            <p:cNvSpPr/>
            <p:nvPr/>
          </p:nvSpPr>
          <p:spPr>
            <a:xfrm>
              <a:off x="2990816" y="3001746"/>
              <a:ext cx="1371600" cy="1371600"/>
            </a:xfrm>
            <a:prstGeom prst="ellipse">
              <a:avLst/>
            </a:prstGeom>
            <a:solidFill>
              <a:schemeClr val="bg1"/>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solidFill>
                  <a:prstClr val="white"/>
                </a:solidFill>
                <a:latin typeface="Intel Clear" panose="020B0604020203020204" pitchFamily="34" charset="0"/>
                <a:ea typeface="Intel Clear" panose="020B0604020203020204" pitchFamily="34" charset="0"/>
                <a:cs typeface="Intel Clear" panose="020B0604020203020204" pitchFamily="34" charset="0"/>
              </a:endParaRPr>
            </a:p>
          </p:txBody>
        </p:sp>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388005" y="3268403"/>
              <a:ext cx="577222" cy="8382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9317099" y="3547028"/>
            <a:ext cx="1097280" cy="1097280"/>
            <a:chOff x="7321766" y="1101360"/>
            <a:chExt cx="1371600" cy="1371600"/>
          </a:xfrm>
        </p:grpSpPr>
        <p:sp>
          <p:nvSpPr>
            <p:cNvPr id="16" name="Oval 15"/>
            <p:cNvSpPr/>
            <p:nvPr/>
          </p:nvSpPr>
          <p:spPr>
            <a:xfrm>
              <a:off x="7321766" y="1101360"/>
              <a:ext cx="1371600" cy="1371600"/>
            </a:xfrm>
            <a:prstGeom prst="ellipse">
              <a:avLst/>
            </a:prstGeom>
            <a:solidFill>
              <a:schemeClr val="bg1"/>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solidFill>
                  <a:prstClr val="white"/>
                </a:solidFill>
                <a:latin typeface="Intel Clear" panose="020B0604020203020204" pitchFamily="34" charset="0"/>
                <a:ea typeface="Intel Clear" panose="020B0604020203020204" pitchFamily="34" charset="0"/>
                <a:cs typeface="Intel Clear" panose="020B0604020203020204" pitchFamily="34" charset="0"/>
              </a:endParaRPr>
            </a:p>
          </p:txBody>
        </p:sp>
        <p:pic>
          <p:nvPicPr>
            <p:cNvPr id="17" name="Picture 7"/>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7760140" y="1373799"/>
              <a:ext cx="494852" cy="8267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987615" y="4688281"/>
            <a:ext cx="1097280" cy="1097280"/>
            <a:chOff x="7357950" y="2945316"/>
            <a:chExt cx="1371600" cy="1371600"/>
          </a:xfrm>
        </p:grpSpPr>
        <p:sp>
          <p:nvSpPr>
            <p:cNvPr id="19" name="Oval 18"/>
            <p:cNvSpPr/>
            <p:nvPr/>
          </p:nvSpPr>
          <p:spPr>
            <a:xfrm>
              <a:off x="7357950" y="2945316"/>
              <a:ext cx="1371600" cy="1371600"/>
            </a:xfrm>
            <a:prstGeom prst="ellipse">
              <a:avLst/>
            </a:prstGeom>
            <a:solidFill>
              <a:schemeClr val="bg1"/>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solidFill>
                  <a:prstClr val="white"/>
                </a:solidFill>
                <a:latin typeface="Intel Clear" panose="020B0604020203020204" pitchFamily="34" charset="0"/>
                <a:ea typeface="Intel Clear" panose="020B0604020203020204" pitchFamily="34" charset="0"/>
                <a:cs typeface="Intel Clear" panose="020B0604020203020204" pitchFamily="34" charset="0"/>
              </a:endParaRPr>
            </a:p>
          </p:txBody>
        </p:sp>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58033" y="3279562"/>
              <a:ext cx="771435" cy="703108"/>
            </a:xfrm>
            <a:prstGeom prst="rect">
              <a:avLst/>
            </a:prstGeom>
          </p:spPr>
        </p:pic>
      </p:grpSp>
      <p:sp>
        <p:nvSpPr>
          <p:cNvPr id="21" name="Rectangle 105"/>
          <p:cNvSpPr>
            <a:spLocks noChangeArrowheads="1"/>
          </p:cNvSpPr>
          <p:nvPr/>
        </p:nvSpPr>
        <p:spPr bwMode="auto">
          <a:xfrm>
            <a:off x="121920" y="5805112"/>
            <a:ext cx="12070080" cy="56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67" dirty="0">
                <a:solidFill>
                  <a:prstClr val="white">
                    <a:lumMod val="65000"/>
                  </a:prstClr>
                </a:solidFill>
              </a:rPr>
              <a:t>1. </a:t>
            </a:r>
            <a:r>
              <a:rPr lang="en-US" sz="933" dirty="0">
                <a:solidFill>
                  <a:prstClr val="white">
                    <a:lumMod val="65000"/>
                  </a:prstClr>
                </a:solidFill>
              </a:rPr>
              <a:t>Software and workloads used in performance tests may have been optimized for performance only on Intel microprocessors.  Performance tests, such as </a:t>
            </a:r>
            <a:r>
              <a:rPr lang="en-US" sz="933" dirty="0" err="1">
                <a:solidFill>
                  <a:prstClr val="white">
                    <a:lumMod val="65000"/>
                  </a:prstClr>
                </a:solidFill>
              </a:rPr>
              <a:t>SYSmark</a:t>
            </a:r>
            <a:r>
              <a:rPr lang="en-US" sz="933" dirty="0">
                <a:solidFill>
                  <a:prstClr val="white">
                    <a:lumMod val="65000"/>
                  </a:prstClr>
                </a:solidFill>
              </a:rPr>
              <a:t> and </a:t>
            </a:r>
            <a:r>
              <a:rPr lang="en-US" sz="933" dirty="0" err="1">
                <a:solidFill>
                  <a:prstClr val="white">
                    <a:lumMod val="65000"/>
                  </a:prstClr>
                </a:solidFill>
              </a:rPr>
              <a:t>MobileMark</a:t>
            </a:r>
            <a:r>
              <a:rPr lang="en-US" sz="933" dirty="0">
                <a:solidFill>
                  <a:prstClr val="white">
                    <a:lumMod val="65000"/>
                  </a:prstClr>
                </a:solidFill>
              </a:rPr>
              <a:t>,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For more </a:t>
            </a:r>
            <a:r>
              <a:rPr lang="en-US" sz="1067" dirty="0">
                <a:solidFill>
                  <a:prstClr val="white">
                    <a:lumMod val="65000"/>
                  </a:prstClr>
                </a:solidFill>
              </a:rPr>
              <a:t>information go to </a:t>
            </a:r>
            <a:r>
              <a:rPr lang="en-US" sz="1067" dirty="0">
                <a:solidFill>
                  <a:prstClr val="white">
                    <a:lumMod val="65000"/>
                  </a:prstClr>
                </a:solidFill>
                <a:hlinkClick r:id="rId7"/>
              </a:rPr>
              <a:t>http://www.intel.com/performance</a:t>
            </a:r>
            <a:r>
              <a:rPr lang="en-US" sz="1067" dirty="0">
                <a:solidFill>
                  <a:prstClr val="white">
                    <a:lumMod val="65000"/>
                  </a:prstClr>
                </a:solidFill>
              </a:rPr>
              <a:t>    </a:t>
            </a:r>
          </a:p>
        </p:txBody>
      </p:sp>
      <p:pic>
        <p:nvPicPr>
          <p:cNvPr id="23" name="Picture 2" descr="C:\Users\eohutson\Desktop\xeon_i_ww_rgb_3000.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066491" y="94408"/>
            <a:ext cx="6858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31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152900" y="1812554"/>
            <a:ext cx="3886200" cy="4438665"/>
          </a:xfrm>
          <a:prstGeom prst="rect">
            <a:avLst/>
          </a:prstGeom>
          <a:solidFill>
            <a:schemeClr val="tx2"/>
          </a:solidFill>
          <a:ln w="6350">
            <a:noFill/>
          </a:ln>
          <a:effectLst/>
        </p:spPr>
        <p:style>
          <a:lnRef idx="1">
            <a:schemeClr val="accent1"/>
          </a:lnRef>
          <a:fillRef idx="3">
            <a:schemeClr val="accent1"/>
          </a:fillRef>
          <a:effectRef idx="2">
            <a:schemeClr val="accent1"/>
          </a:effectRef>
          <a:fontRef idx="minor">
            <a:schemeClr val="lt1"/>
          </a:fontRef>
        </p:style>
        <p:txBody>
          <a:bodyPr lIns="76167" tIns="38091" rIns="76167" bIns="38091" rtlCol="0" anchor="t"/>
          <a:lstStyle/>
          <a:p>
            <a:pPr algn="ctr" defTabSz="609311"/>
            <a:endParaRPr lang="en-GB" sz="4000" dirty="0">
              <a:solidFill>
                <a:srgbClr val="F3D54E">
                  <a:lumMod val="60000"/>
                  <a:lumOff val="40000"/>
                </a:srgbClr>
              </a:solidFill>
              <a:latin typeface="Intel Clear Pro"/>
            </a:endParaRPr>
          </a:p>
        </p:txBody>
      </p:sp>
      <p:pic>
        <p:nvPicPr>
          <p:cNvPr id="42" name="Picture 4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59675" y="2809182"/>
            <a:ext cx="4284324" cy="3442039"/>
          </a:xfrm>
          <a:prstGeom prst="rect">
            <a:avLst/>
          </a:prstGeom>
        </p:spPr>
      </p:pic>
      <p:sp>
        <p:nvSpPr>
          <p:cNvPr id="22" name="Rectangle 21"/>
          <p:cNvSpPr/>
          <p:nvPr/>
        </p:nvSpPr>
        <p:spPr>
          <a:xfrm>
            <a:off x="4152900" y="849270"/>
            <a:ext cx="3886200" cy="830997"/>
          </a:xfrm>
          <a:prstGeom prst="rect">
            <a:avLst/>
          </a:prstGeom>
        </p:spPr>
        <p:txBody>
          <a:bodyPr wrap="square">
            <a:spAutoFit/>
          </a:bodyPr>
          <a:lstStyle/>
          <a:p>
            <a:pPr algn="ctr" defTabSz="609311"/>
            <a:r>
              <a:rPr lang="en-US" sz="4800" dirty="0">
                <a:solidFill>
                  <a:srgbClr val="0071C5"/>
                </a:solidFill>
                <a:latin typeface="Intel Clear Pro"/>
              </a:rPr>
              <a:t>Orchestration</a:t>
            </a:r>
            <a:endParaRPr lang="en-GB" sz="4800" dirty="0">
              <a:solidFill>
                <a:srgbClr val="0071C5"/>
              </a:solidFill>
              <a:latin typeface="Intel Clear Pro"/>
            </a:endParaRPr>
          </a:p>
        </p:txBody>
      </p:sp>
      <p:sp>
        <p:nvSpPr>
          <p:cNvPr id="30" name="Rectangle 29"/>
          <p:cNvSpPr/>
          <p:nvPr/>
        </p:nvSpPr>
        <p:spPr>
          <a:xfrm>
            <a:off x="4654616" y="2413000"/>
            <a:ext cx="2882768" cy="1384995"/>
          </a:xfrm>
          <a:prstGeom prst="rect">
            <a:avLst/>
          </a:prstGeom>
        </p:spPr>
        <p:txBody>
          <a:bodyPr wrap="square">
            <a:spAutoFit/>
          </a:bodyPr>
          <a:lstStyle/>
          <a:p>
            <a:pPr algn="ctr" defTabSz="556625">
              <a:lnSpc>
                <a:spcPct val="70000"/>
              </a:lnSpc>
              <a:defRPr/>
            </a:pPr>
            <a:r>
              <a:rPr lang="en-US" sz="4000" kern="0" dirty="0">
                <a:solidFill>
                  <a:srgbClr val="FFC000"/>
                </a:solidFill>
                <a:latin typeface="Intel Clear Pro" panose="020B0804020202060201" pitchFamily="34" charset="0"/>
                <a:ea typeface="Intel Clear Pro" panose="020B0804020202060201" pitchFamily="34" charset="0"/>
                <a:cs typeface="Intel Clear Pro" panose="020B0804020202060201" pitchFamily="34" charset="0"/>
              </a:rPr>
              <a:t>Intel® </a:t>
            </a:r>
          </a:p>
          <a:p>
            <a:pPr algn="ctr" defTabSz="556625">
              <a:lnSpc>
                <a:spcPct val="70000"/>
              </a:lnSpc>
              <a:defRPr/>
            </a:pPr>
            <a:r>
              <a:rPr lang="en-US" sz="4000" kern="0" dirty="0">
                <a:solidFill>
                  <a:srgbClr val="FFC000"/>
                </a:solidFill>
                <a:latin typeface="Intel Clear Pro" panose="020B0804020202060201" pitchFamily="34" charset="0"/>
                <a:ea typeface="Intel Clear Pro" panose="020B0804020202060201" pitchFamily="34" charset="0"/>
                <a:cs typeface="Intel Clear Pro" panose="020B0804020202060201" pitchFamily="34" charset="0"/>
              </a:rPr>
              <a:t>Resource Director Technology </a:t>
            </a:r>
            <a:endParaRPr lang="en-US" sz="2267" kern="0" dirty="0">
              <a:solidFill>
                <a:srgbClr val="FFC000"/>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35" name="TextBox 34"/>
          <p:cNvSpPr txBox="1"/>
          <p:nvPr/>
        </p:nvSpPr>
        <p:spPr>
          <a:xfrm>
            <a:off x="4884924" y="2012485"/>
            <a:ext cx="2422155" cy="400110"/>
          </a:xfrm>
          <a:prstGeom prst="rect">
            <a:avLst/>
          </a:prstGeom>
          <a:noFill/>
          <a:ln w="6350">
            <a:noFill/>
          </a:ln>
          <a:effectLst/>
        </p:spPr>
        <p:txBody>
          <a:bodyPr wrap="square" rtlCol="0">
            <a:spAutoFit/>
          </a:bodyPr>
          <a:lstStyle/>
          <a:p>
            <a:pPr algn="ctr" defTabSz="556625">
              <a:defRPr/>
            </a:pPr>
            <a:r>
              <a:rPr lang="en-US" sz="2000" spc="167"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Introducing</a:t>
            </a:r>
          </a:p>
        </p:txBody>
      </p:sp>
      <p:sp>
        <p:nvSpPr>
          <p:cNvPr id="31" name="TextBox 30"/>
          <p:cNvSpPr txBox="1"/>
          <p:nvPr/>
        </p:nvSpPr>
        <p:spPr>
          <a:xfrm>
            <a:off x="5" y="-226166"/>
            <a:ext cx="5484395" cy="1764457"/>
          </a:xfrm>
          <a:prstGeom prst="rect">
            <a:avLst/>
          </a:prstGeom>
          <a:noFill/>
        </p:spPr>
        <p:txBody>
          <a:bodyPr vert="horz" wrap="square" lIns="0" tIns="0" rIns="0" bIns="0" rtlCol="0">
            <a:spAutoFit/>
          </a:bodyPr>
          <a:lstStyle/>
          <a:p>
            <a:pPr algn="ctr" defTabSz="609311"/>
            <a:r>
              <a:rPr lang="en-US" sz="11466" dirty="0">
                <a:blipFill dpi="0" rotWithShape="1">
                  <a:blip r:embed="rId4"/>
                  <a:srcRect/>
                  <a:stretch>
                    <a:fillRect/>
                  </a:stretch>
                </a:blipFill>
                <a:latin typeface="Intel Clear Pro"/>
              </a:rPr>
              <a:t>Introducing</a:t>
            </a:r>
            <a:endParaRPr lang="en-GB" sz="11466" dirty="0" err="1">
              <a:blipFill dpi="0" rotWithShape="1">
                <a:blip r:embed="rId4"/>
                <a:srcRect/>
                <a:stretch>
                  <a:fillRect/>
                </a:stretch>
              </a:blipFill>
              <a:latin typeface="Intel Clear Pro"/>
            </a:endParaRPr>
          </a:p>
        </p:txBody>
      </p:sp>
      <p:sp>
        <p:nvSpPr>
          <p:cNvPr id="28" name="Rectangle 27"/>
          <p:cNvSpPr/>
          <p:nvPr/>
        </p:nvSpPr>
        <p:spPr>
          <a:xfrm>
            <a:off x="171801" y="2329519"/>
            <a:ext cx="3886200" cy="3921700"/>
          </a:xfrm>
          <a:prstGeom prst="rect">
            <a:avLst/>
          </a:prstGeom>
          <a:solidFill>
            <a:schemeClr val="tx2"/>
          </a:solidFill>
          <a:ln w="6350">
            <a:noFill/>
          </a:ln>
          <a:effectLst/>
        </p:spPr>
        <p:style>
          <a:lnRef idx="1">
            <a:schemeClr val="accent1"/>
          </a:lnRef>
          <a:fillRef idx="3">
            <a:schemeClr val="accent1"/>
          </a:fillRef>
          <a:effectRef idx="2">
            <a:schemeClr val="accent1"/>
          </a:effectRef>
          <a:fontRef idx="minor">
            <a:schemeClr val="lt1"/>
          </a:fontRef>
        </p:style>
        <p:txBody>
          <a:bodyPr lIns="76167" tIns="38091" rIns="76167" bIns="38091" rtlCol="0" anchor="t"/>
          <a:lstStyle/>
          <a:p>
            <a:pPr algn="ctr" defTabSz="609311"/>
            <a:endParaRPr lang="en-GB" sz="4000" dirty="0">
              <a:solidFill>
                <a:srgbClr val="F3D54E">
                  <a:lumMod val="60000"/>
                  <a:lumOff val="40000"/>
                </a:srgbClr>
              </a:solidFill>
              <a:latin typeface="Intel Clear Pro"/>
            </a:endParaRPr>
          </a:p>
        </p:txBody>
      </p:sp>
      <p:sp>
        <p:nvSpPr>
          <p:cNvPr id="11" name="Rectangle 10"/>
          <p:cNvSpPr/>
          <p:nvPr/>
        </p:nvSpPr>
        <p:spPr>
          <a:xfrm>
            <a:off x="78811" y="1381543"/>
            <a:ext cx="3886571" cy="830997"/>
          </a:xfrm>
          <a:prstGeom prst="rect">
            <a:avLst/>
          </a:prstGeom>
          <a:noFill/>
        </p:spPr>
        <p:txBody>
          <a:bodyPr wrap="square">
            <a:spAutoFit/>
          </a:bodyPr>
          <a:lstStyle/>
          <a:p>
            <a:pPr algn="ctr" defTabSz="609311"/>
            <a:r>
              <a:rPr lang="en-US" sz="4800" dirty="0">
                <a:solidFill>
                  <a:srgbClr val="0071C5"/>
                </a:solidFill>
                <a:latin typeface="Intel Clear Pro"/>
              </a:rPr>
              <a:t>Performance</a:t>
            </a:r>
            <a:endParaRPr lang="en-GB" sz="4800" dirty="0">
              <a:solidFill>
                <a:srgbClr val="0071C5"/>
              </a:solidFill>
              <a:latin typeface="Intel Clear Pro"/>
            </a:endParaRPr>
          </a:p>
        </p:txBody>
      </p:sp>
      <p:grpSp>
        <p:nvGrpSpPr>
          <p:cNvPr id="5" name="Group 4"/>
          <p:cNvGrpSpPr/>
          <p:nvPr/>
        </p:nvGrpSpPr>
        <p:grpSpPr>
          <a:xfrm>
            <a:off x="1598005" y="2836253"/>
            <a:ext cx="2174259" cy="1123384"/>
            <a:chOff x="874180" y="3895325"/>
            <a:chExt cx="2609110" cy="1348060"/>
          </a:xfrm>
        </p:grpSpPr>
        <p:sp>
          <p:nvSpPr>
            <p:cNvPr id="29" name="Rectangle 28"/>
            <p:cNvSpPr/>
            <p:nvPr/>
          </p:nvSpPr>
          <p:spPr>
            <a:xfrm>
              <a:off x="874180" y="3895325"/>
              <a:ext cx="1017820" cy="1348060"/>
            </a:xfrm>
            <a:prstGeom prst="rect">
              <a:avLst/>
            </a:prstGeom>
          </p:spPr>
          <p:txBody>
            <a:bodyPr wrap="square" lIns="0" tIns="0" rIns="0" anchor="b">
              <a:spAutoFit/>
            </a:bodyPr>
            <a:lstStyle/>
            <a:p>
              <a:pPr algn="ctr" defTabSz="609311" fontAlgn="base">
                <a:lnSpc>
                  <a:spcPct val="70000"/>
                </a:lnSpc>
                <a:spcBef>
                  <a:spcPct val="0"/>
                </a:spcBef>
                <a:spcAft>
                  <a:spcPct val="0"/>
                </a:spcAft>
              </a:pPr>
              <a:r>
                <a:rPr lang="en-US" sz="2000" b="1"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Up to  </a:t>
              </a:r>
              <a:r>
                <a:rPr lang="en-US" sz="8000" dirty="0">
                  <a:solidFill>
                    <a:srgbClr val="FFC000"/>
                  </a:solidFill>
                  <a:latin typeface="Intel Clear Pro Bold"/>
                  <a:cs typeface="Intel Clear Pro Bold"/>
                </a:rPr>
                <a:t>22</a:t>
              </a:r>
            </a:p>
          </p:txBody>
        </p:sp>
        <p:sp>
          <p:nvSpPr>
            <p:cNvPr id="25" name="Rectangle 24"/>
            <p:cNvSpPr/>
            <p:nvPr/>
          </p:nvSpPr>
          <p:spPr>
            <a:xfrm>
              <a:off x="1953490" y="4213855"/>
              <a:ext cx="1529800" cy="738663"/>
            </a:xfrm>
            <a:prstGeom prst="rect">
              <a:avLst/>
            </a:prstGeom>
          </p:spPr>
          <p:txBody>
            <a:bodyPr wrap="square" lIns="0" rIns="0">
              <a:spAutoFit/>
            </a:bodyPr>
            <a:lstStyle/>
            <a:p>
              <a:pPr defTabSz="609311" fontAlgn="base">
                <a:lnSpc>
                  <a:spcPct val="85000"/>
                </a:lnSpc>
                <a:spcBef>
                  <a:spcPct val="0"/>
                </a:spcBef>
                <a:spcAft>
                  <a:spcPct val="0"/>
                </a:spcAft>
              </a:pPr>
              <a:r>
                <a:rPr lang="en-US" sz="2000" spc="167"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cores per CPU</a:t>
              </a:r>
            </a:p>
          </p:txBody>
        </p:sp>
      </p:grpSp>
      <p:grpSp>
        <p:nvGrpSpPr>
          <p:cNvPr id="6" name="Group 5"/>
          <p:cNvGrpSpPr/>
          <p:nvPr/>
        </p:nvGrpSpPr>
        <p:grpSpPr>
          <a:xfrm>
            <a:off x="422521" y="3795775"/>
            <a:ext cx="3306459" cy="1123385"/>
            <a:chOff x="496488" y="5396849"/>
            <a:chExt cx="3967750" cy="1348061"/>
          </a:xfrm>
        </p:grpSpPr>
        <p:sp>
          <p:nvSpPr>
            <p:cNvPr id="26" name="Rectangle 25"/>
            <p:cNvSpPr/>
            <p:nvPr/>
          </p:nvSpPr>
          <p:spPr>
            <a:xfrm>
              <a:off x="496488" y="5396849"/>
              <a:ext cx="1773206" cy="1348061"/>
            </a:xfrm>
            <a:prstGeom prst="rect">
              <a:avLst/>
            </a:prstGeom>
          </p:spPr>
          <p:txBody>
            <a:bodyPr wrap="square" lIns="0" tIns="0" rIns="0" anchor="b">
              <a:spAutoFit/>
            </a:bodyPr>
            <a:lstStyle/>
            <a:p>
              <a:pPr algn="ctr" defTabSz="609311" fontAlgn="base">
                <a:lnSpc>
                  <a:spcPct val="70000"/>
                </a:lnSpc>
                <a:spcBef>
                  <a:spcPct val="0"/>
                </a:spcBef>
                <a:spcAft>
                  <a:spcPct val="0"/>
                </a:spcAft>
              </a:pPr>
              <a:r>
                <a:rPr lang="en-US" sz="2000" b="1"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Up to  </a:t>
              </a:r>
              <a:r>
                <a:rPr lang="en-US" sz="8000" b="1" dirty="0">
                  <a:solidFill>
                    <a:srgbClr val="FFC000"/>
                  </a:solidFill>
                  <a:latin typeface="Intel Clear Pro Bold"/>
                  <a:cs typeface="Intel Clear Pro Bold"/>
                </a:rPr>
                <a:t>44%</a:t>
              </a:r>
              <a:endParaRPr lang="en-US" sz="9600" b="1" dirty="0">
                <a:solidFill>
                  <a:srgbClr val="FFC000"/>
                </a:solidFill>
                <a:latin typeface="Intel Clear Pro Bold"/>
                <a:cs typeface="Intel Clear Pro Bold"/>
              </a:endParaRPr>
            </a:p>
          </p:txBody>
        </p:sp>
        <p:sp>
          <p:nvSpPr>
            <p:cNvPr id="34" name="Rectangle 33"/>
            <p:cNvSpPr/>
            <p:nvPr/>
          </p:nvSpPr>
          <p:spPr>
            <a:xfrm>
              <a:off x="2269694" y="5742738"/>
              <a:ext cx="2194544" cy="775597"/>
            </a:xfrm>
            <a:prstGeom prst="rect">
              <a:avLst/>
            </a:prstGeom>
          </p:spPr>
          <p:txBody>
            <a:bodyPr wrap="square" lIns="0" rIns="0">
              <a:spAutoFit/>
            </a:bodyPr>
            <a:lstStyle/>
            <a:p>
              <a:pPr defTabSz="609311" fontAlgn="base">
                <a:lnSpc>
                  <a:spcPct val="90000"/>
                </a:lnSpc>
                <a:spcBef>
                  <a:spcPct val="0"/>
                </a:spcBef>
                <a:spcAft>
                  <a:spcPct val="0"/>
                </a:spcAft>
              </a:pPr>
              <a:r>
                <a:rPr lang="en-US" sz="2000" spc="167"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increased performance</a:t>
              </a:r>
              <a:r>
                <a:rPr lang="en-US" sz="2000" spc="167" baseline="3000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1</a:t>
              </a:r>
            </a:p>
          </p:txBody>
        </p:sp>
      </p:grpSp>
      <p:sp>
        <p:nvSpPr>
          <p:cNvPr id="18" name="Rectangle 17"/>
          <p:cNvSpPr/>
          <p:nvPr/>
        </p:nvSpPr>
        <p:spPr>
          <a:xfrm>
            <a:off x="8135737" y="2329519"/>
            <a:ext cx="3886200" cy="3921700"/>
          </a:xfrm>
          <a:prstGeom prst="rect">
            <a:avLst/>
          </a:prstGeom>
          <a:solidFill>
            <a:schemeClr val="tx2"/>
          </a:solidFill>
          <a:ln w="6350">
            <a:noFill/>
          </a:ln>
          <a:effectLst/>
        </p:spPr>
        <p:style>
          <a:lnRef idx="1">
            <a:schemeClr val="accent1"/>
          </a:lnRef>
          <a:fillRef idx="3">
            <a:schemeClr val="accent1"/>
          </a:fillRef>
          <a:effectRef idx="2">
            <a:schemeClr val="accent1"/>
          </a:effectRef>
          <a:fontRef idx="minor">
            <a:schemeClr val="lt1"/>
          </a:fontRef>
        </p:style>
        <p:txBody>
          <a:bodyPr lIns="76167" tIns="38091" rIns="76167" bIns="38091" rtlCol="0" anchor="t"/>
          <a:lstStyle/>
          <a:p>
            <a:pPr algn="ctr" defTabSz="609311"/>
            <a:endParaRPr lang="en-GB" sz="4000" dirty="0">
              <a:solidFill>
                <a:srgbClr val="F3D54E">
                  <a:lumMod val="60000"/>
                  <a:lumOff val="40000"/>
                </a:srgbClr>
              </a:solidFill>
              <a:latin typeface="Intel Clear Pro"/>
            </a:endParaRPr>
          </a:p>
        </p:txBody>
      </p:sp>
      <p:sp>
        <p:nvSpPr>
          <p:cNvPr id="17" name="Rectangle 16"/>
          <p:cNvSpPr/>
          <p:nvPr/>
        </p:nvSpPr>
        <p:spPr>
          <a:xfrm>
            <a:off x="9252327" y="1397055"/>
            <a:ext cx="1653017" cy="830997"/>
          </a:xfrm>
          <a:prstGeom prst="rect">
            <a:avLst/>
          </a:prstGeom>
          <a:noFill/>
          <a:ln>
            <a:noFill/>
          </a:ln>
        </p:spPr>
        <p:txBody>
          <a:bodyPr wrap="none">
            <a:spAutoFit/>
          </a:bodyPr>
          <a:lstStyle/>
          <a:p>
            <a:pPr algn="ctr" defTabSz="609311"/>
            <a:r>
              <a:rPr lang="en-US" sz="4800" dirty="0">
                <a:solidFill>
                  <a:srgbClr val="0071C5"/>
                </a:solidFill>
                <a:latin typeface="Intel Clear Pro"/>
              </a:rPr>
              <a:t>Security</a:t>
            </a:r>
            <a:endParaRPr lang="en-GB" sz="4800" dirty="0">
              <a:solidFill>
                <a:srgbClr val="0071C5"/>
              </a:solidFill>
              <a:latin typeface="Intel Clear Pro"/>
            </a:endParaRPr>
          </a:p>
        </p:txBody>
      </p:sp>
      <p:grpSp>
        <p:nvGrpSpPr>
          <p:cNvPr id="4" name="Group 3"/>
          <p:cNvGrpSpPr/>
          <p:nvPr/>
        </p:nvGrpSpPr>
        <p:grpSpPr>
          <a:xfrm>
            <a:off x="8442812" y="3102621"/>
            <a:ext cx="3272051" cy="1140136"/>
            <a:chOff x="5304352" y="3984741"/>
            <a:chExt cx="3926461" cy="1368163"/>
          </a:xfrm>
        </p:grpSpPr>
        <p:sp>
          <p:nvSpPr>
            <p:cNvPr id="32" name="Rectangle 31"/>
            <p:cNvSpPr/>
            <p:nvPr/>
          </p:nvSpPr>
          <p:spPr>
            <a:xfrm>
              <a:off x="5304352" y="3984741"/>
              <a:ext cx="1821595" cy="1348060"/>
            </a:xfrm>
            <a:prstGeom prst="rect">
              <a:avLst/>
            </a:prstGeom>
          </p:spPr>
          <p:txBody>
            <a:bodyPr wrap="square" lIns="0" rIns="0" bIns="0" anchor="b">
              <a:spAutoFit/>
            </a:bodyPr>
            <a:lstStyle/>
            <a:p>
              <a:pPr algn="ctr" defTabSz="609311" fontAlgn="base">
                <a:lnSpc>
                  <a:spcPct val="70000"/>
                </a:lnSpc>
                <a:spcBef>
                  <a:spcPct val="0"/>
                </a:spcBef>
                <a:spcAft>
                  <a:spcPct val="0"/>
                </a:spcAft>
              </a:pPr>
              <a:r>
                <a:rPr lang="en-US" sz="2000" b="1"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Up to  </a:t>
              </a:r>
              <a:r>
                <a:rPr lang="en-US" sz="8000" dirty="0">
                  <a:solidFill>
                    <a:srgbClr val="FFC000"/>
                  </a:solidFill>
                  <a:latin typeface="Intel Clear Pro"/>
                  <a:ea typeface="Intel Clear Pro" panose="020B0804020202060201" pitchFamily="34" charset="0"/>
                  <a:cs typeface="Intel Clear Pro" panose="020B0804020202060201" pitchFamily="34" charset="0"/>
                </a:rPr>
                <a:t>70</a:t>
              </a:r>
              <a:r>
                <a:rPr lang="en-US" sz="8000" dirty="0">
                  <a:solidFill>
                    <a:srgbClr val="FFC000"/>
                  </a:solidFill>
                  <a:latin typeface="Intel Clear Pro"/>
                  <a:cs typeface="Intel Clear Pro Bold"/>
                </a:rPr>
                <a:t>%</a:t>
              </a:r>
              <a:endParaRPr lang="en-US" sz="8933" dirty="0">
                <a:solidFill>
                  <a:srgbClr val="FFC000"/>
                </a:solidFill>
                <a:latin typeface="Intel Clear Pro"/>
                <a:cs typeface="Intel Clear Pro Bold"/>
              </a:endParaRPr>
            </a:p>
          </p:txBody>
        </p:sp>
        <p:sp>
          <p:nvSpPr>
            <p:cNvPr id="3" name="Rectangle 2"/>
            <p:cNvSpPr/>
            <p:nvPr/>
          </p:nvSpPr>
          <p:spPr>
            <a:xfrm>
              <a:off x="7125947" y="3986377"/>
              <a:ext cx="2104866" cy="1366527"/>
            </a:xfrm>
            <a:prstGeom prst="rect">
              <a:avLst/>
            </a:prstGeom>
          </p:spPr>
          <p:txBody>
            <a:bodyPr wrap="square" lIns="0" rIns="0">
              <a:spAutoFit/>
            </a:bodyPr>
            <a:lstStyle/>
            <a:p>
              <a:pPr defTabSz="609311" fontAlgn="base">
                <a:lnSpc>
                  <a:spcPct val="85000"/>
                </a:lnSpc>
                <a:spcBef>
                  <a:spcPct val="0"/>
                </a:spcBef>
                <a:spcAft>
                  <a:spcPct val="0"/>
                </a:spcAft>
              </a:pPr>
              <a:r>
                <a:rPr lang="en-US" sz="2000" spc="167"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more encryption performance per core</a:t>
              </a:r>
              <a:r>
                <a:rPr lang="en-US" sz="2000" spc="167" baseline="3000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2</a:t>
              </a:r>
            </a:p>
          </p:txBody>
        </p:sp>
      </p:grpSp>
      <p:sp>
        <p:nvSpPr>
          <p:cNvPr id="33" name="TextBox 32"/>
          <p:cNvSpPr txBox="1"/>
          <p:nvPr/>
        </p:nvSpPr>
        <p:spPr>
          <a:xfrm>
            <a:off x="8513651" y="4851400"/>
            <a:ext cx="3130371" cy="941796"/>
          </a:xfrm>
          <a:prstGeom prst="rect">
            <a:avLst/>
          </a:prstGeom>
          <a:noFill/>
          <a:ln w="6350">
            <a:noFill/>
          </a:ln>
          <a:effectLst/>
        </p:spPr>
        <p:txBody>
          <a:bodyPr wrap="square" lIns="0" tIns="0" rIns="0" bIns="0" rtlCol="0">
            <a:spAutoFit/>
          </a:bodyPr>
          <a:lstStyle/>
          <a:p>
            <a:pPr algn="ctr" defTabSz="556625">
              <a:lnSpc>
                <a:spcPct val="85000"/>
              </a:lnSpc>
              <a:defRPr/>
            </a:pPr>
            <a:r>
              <a:rPr lang="en-US" sz="2400" b="1" spc="167"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with improved</a:t>
            </a:r>
          </a:p>
          <a:p>
            <a:pPr algn="ctr" defTabSz="556625">
              <a:lnSpc>
                <a:spcPct val="85000"/>
              </a:lnSpc>
              <a:defRPr/>
            </a:pPr>
            <a:r>
              <a:rPr lang="en-US" sz="2400" b="1" spc="167"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malware protection &amp; key generation</a:t>
            </a:r>
          </a:p>
        </p:txBody>
      </p:sp>
      <p:pic>
        <p:nvPicPr>
          <p:cNvPr id="43" name="Picture 4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455111" y="4205042"/>
            <a:ext cx="1281780" cy="1281780"/>
          </a:xfrm>
          <a:prstGeom prst="rect">
            <a:avLst/>
          </a:prstGeom>
        </p:spPr>
      </p:pic>
      <p:sp>
        <p:nvSpPr>
          <p:cNvPr id="37" name="TextBox 36"/>
          <p:cNvSpPr txBox="1"/>
          <p:nvPr/>
        </p:nvSpPr>
        <p:spPr>
          <a:xfrm>
            <a:off x="170069" y="5165332"/>
            <a:ext cx="3886571" cy="627864"/>
          </a:xfrm>
          <a:prstGeom prst="rect">
            <a:avLst/>
          </a:prstGeom>
          <a:noFill/>
          <a:ln w="6350">
            <a:noFill/>
          </a:ln>
          <a:effectLst/>
        </p:spPr>
        <p:txBody>
          <a:bodyPr wrap="square" lIns="0" tIns="0" rIns="0" bIns="0" rtlCol="0">
            <a:spAutoFit/>
          </a:bodyPr>
          <a:lstStyle/>
          <a:p>
            <a:pPr algn="ctr" defTabSz="556625">
              <a:lnSpc>
                <a:spcPct val="85000"/>
              </a:lnSpc>
              <a:defRPr/>
            </a:pPr>
            <a:r>
              <a:rPr lang="en-US" sz="2400" b="1" spc="167"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with improved </a:t>
            </a:r>
          </a:p>
          <a:p>
            <a:pPr algn="ctr" defTabSz="556625">
              <a:lnSpc>
                <a:spcPct val="85000"/>
              </a:lnSpc>
              <a:defRPr/>
            </a:pPr>
            <a:r>
              <a:rPr lang="en-US" sz="2400" b="1" spc="167"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virtualization</a:t>
            </a:r>
          </a:p>
        </p:txBody>
      </p:sp>
      <p:sp>
        <p:nvSpPr>
          <p:cNvPr id="45" name="Title 1"/>
          <p:cNvSpPr txBox="1">
            <a:spLocks/>
          </p:cNvSpPr>
          <p:nvPr/>
        </p:nvSpPr>
        <p:spPr>
          <a:xfrm>
            <a:off x="0" y="166978"/>
            <a:ext cx="12192000" cy="579120"/>
          </a:xfrm>
          <a:prstGeom prst="rect">
            <a:avLst/>
          </a:prstGeom>
        </p:spPr>
        <p:txBody>
          <a:bodyPr vert="horz" lIns="0" tIns="0" rIns="0" bIns="0" rtlCol="0" anchor="t" anchorCtr="0">
            <a:noAutofit/>
          </a:bodyPr>
          <a:lstStyle>
            <a:lvl1pPr algn="l" defTabSz="457138" rtl="0" eaLnBrk="1" latinLnBrk="0" hangingPunct="1">
              <a:spcBef>
                <a:spcPct val="0"/>
              </a:spcBef>
              <a:buNone/>
              <a:defRPr sz="2800" kern="1200" baseline="0">
                <a:solidFill>
                  <a:schemeClr val="accent1"/>
                </a:solidFill>
                <a:latin typeface="+mj-lt"/>
                <a:ea typeface="+mj-ea"/>
                <a:cs typeface="+mj-cs"/>
              </a:defRPr>
            </a:lvl1pPr>
          </a:lstStyle>
          <a:p>
            <a:pPr algn="ctr" defTabSz="609391">
              <a:defRPr/>
            </a:pPr>
            <a:r>
              <a:rPr lang="en-US" sz="4000" dirty="0">
                <a:solidFill>
                  <a:srgbClr val="0071C5"/>
                </a:solidFill>
                <a:latin typeface="Intel Clear Light"/>
              </a:rPr>
              <a:t>	</a:t>
            </a:r>
            <a:r>
              <a:rPr lang="en-US" sz="4800" dirty="0">
                <a:solidFill>
                  <a:srgbClr val="0071C5"/>
                </a:solidFill>
                <a:latin typeface="Intel Clear Pro" panose="020B0804020202060201" pitchFamily="34" charset="-18"/>
                <a:ea typeface="Intel Clear Pro" panose="020B0804020202060201" pitchFamily="34" charset="-18"/>
                <a:cs typeface="Intel Clear Pro" panose="020B0804020202060201" pitchFamily="34" charset="-18"/>
              </a:rPr>
              <a:t>Intel® Xeon® Processor E5-2600 v4 Product </a:t>
            </a:r>
            <a:r>
              <a:rPr lang="en-US" sz="4800" dirty="0" smtClean="0">
                <a:solidFill>
                  <a:srgbClr val="0071C5"/>
                </a:solidFill>
                <a:latin typeface="Intel Clear Pro" panose="020B0804020202060201" pitchFamily="34" charset="-18"/>
                <a:ea typeface="Intel Clear Pro" panose="020B0804020202060201" pitchFamily="34" charset="-18"/>
                <a:cs typeface="Intel Clear Pro" panose="020B0804020202060201" pitchFamily="34" charset="-18"/>
              </a:rPr>
              <a:t>Family</a:t>
            </a:r>
            <a:endParaRPr lang="en-US" sz="4800" dirty="0">
              <a:solidFill>
                <a:srgbClr val="0071C5"/>
              </a:solidFill>
              <a:latin typeface="Intel Clear Pro" panose="020B0804020202060201" pitchFamily="34" charset="-18"/>
              <a:ea typeface="Intel Clear Pro" panose="020B0804020202060201" pitchFamily="34" charset="-18"/>
              <a:cs typeface="Intel Clear Pro" panose="020B0804020202060201" pitchFamily="34" charset="-18"/>
            </a:endParaRPr>
          </a:p>
        </p:txBody>
      </p:sp>
    </p:spTree>
    <p:extLst>
      <p:ext uri="{BB962C8B-B14F-4D97-AF65-F5344CB8AC3E}">
        <p14:creationId xmlns:p14="http://schemas.microsoft.com/office/powerpoint/2010/main" val="2233356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5011" y="375736"/>
            <a:ext cx="8918795" cy="1764457"/>
          </a:xfrm>
          <a:prstGeom prst="rect">
            <a:avLst/>
          </a:prstGeom>
          <a:noFill/>
        </p:spPr>
        <p:txBody>
          <a:bodyPr vert="horz" wrap="square" lIns="0" tIns="0" rIns="0" bIns="0" rtlCol="0">
            <a:spAutoFit/>
          </a:bodyPr>
          <a:lstStyle/>
          <a:p>
            <a:pPr algn="ctr" defTabSz="609343"/>
            <a:r>
              <a:rPr lang="en-US" sz="11466" dirty="0">
                <a:blipFill dpi="0" rotWithShape="1">
                  <a:blip r:embed="rId3"/>
                  <a:srcRect/>
                  <a:stretch>
                    <a:fillRect/>
                  </a:stretch>
                </a:blipFill>
                <a:latin typeface="Intel Clear Pro"/>
              </a:rPr>
              <a:t>Orchestration</a:t>
            </a:r>
            <a:endParaRPr lang="en-GB" sz="11466" dirty="0" err="1">
              <a:blipFill dpi="0" rotWithShape="1">
                <a:blip r:embed="rId3"/>
                <a:srcRect/>
                <a:stretch>
                  <a:fillRect/>
                </a:stretch>
              </a:blipFill>
              <a:latin typeface="Intel Clear Pro"/>
            </a:endParaRPr>
          </a:p>
        </p:txBody>
      </p:sp>
      <p:sp>
        <p:nvSpPr>
          <p:cNvPr id="125" name="Rounded Rectangle 124"/>
          <p:cNvSpPr/>
          <p:nvPr/>
        </p:nvSpPr>
        <p:spPr>
          <a:xfrm>
            <a:off x="6733387" y="4191447"/>
            <a:ext cx="4034079" cy="1952039"/>
          </a:xfrm>
          <a:prstGeom prst="roundRect">
            <a:avLst>
              <a:gd name="adj" fmla="val 6307"/>
            </a:avLst>
          </a:prstGeom>
          <a:solidFill>
            <a:schemeClr val="bg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defTabSz="609343">
              <a:lnSpc>
                <a:spcPct val="85000"/>
              </a:lnSpc>
            </a:pPr>
            <a:r>
              <a:rPr lang="en-US" sz="2400" dirty="0">
                <a:solidFill>
                  <a:srgbClr val="003C71"/>
                </a:solidFill>
                <a:latin typeface="Intel Clear Pro"/>
              </a:rPr>
              <a:t>Hardware</a:t>
            </a:r>
            <a:endParaRPr lang="en-GB" sz="2400" dirty="0">
              <a:solidFill>
                <a:srgbClr val="003C71"/>
              </a:solidFill>
              <a:latin typeface="Intel Clear Pro"/>
            </a:endParaRPr>
          </a:p>
        </p:txBody>
      </p:sp>
      <p:sp>
        <p:nvSpPr>
          <p:cNvPr id="126" name="Rounded Rectangle 125"/>
          <p:cNvSpPr/>
          <p:nvPr/>
        </p:nvSpPr>
        <p:spPr>
          <a:xfrm>
            <a:off x="6889817" y="4667480"/>
            <a:ext cx="3721187" cy="1342037"/>
          </a:xfrm>
          <a:prstGeom prst="roundRect">
            <a:avLst>
              <a:gd name="adj" fmla="val 651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609343">
              <a:lnSpc>
                <a:spcPct val="85000"/>
              </a:lnSpc>
            </a:pPr>
            <a:r>
              <a:rPr lang="en-US" sz="2400" dirty="0">
                <a:solidFill>
                  <a:prstClr val="white"/>
                </a:solidFill>
                <a:latin typeface="Intel Clear Pro"/>
              </a:rPr>
              <a:t>Cache</a:t>
            </a:r>
            <a:endParaRPr lang="en-GB" sz="2400" dirty="0">
              <a:solidFill>
                <a:prstClr val="white"/>
              </a:solidFill>
              <a:latin typeface="Intel Clear Pro"/>
            </a:endParaRPr>
          </a:p>
        </p:txBody>
      </p:sp>
      <p:grpSp>
        <p:nvGrpSpPr>
          <p:cNvPr id="506" name="white cache"/>
          <p:cNvGrpSpPr/>
          <p:nvPr/>
        </p:nvGrpSpPr>
        <p:grpSpPr>
          <a:xfrm>
            <a:off x="7129683" y="5025685"/>
            <a:ext cx="3241452" cy="806129"/>
            <a:chOff x="7746211" y="3552093"/>
            <a:chExt cx="5784510" cy="1438571"/>
          </a:xfrm>
          <a:solidFill>
            <a:schemeClr val="bg1"/>
          </a:solidFill>
        </p:grpSpPr>
        <p:grpSp>
          <p:nvGrpSpPr>
            <p:cNvPr id="507" name="Group 506"/>
            <p:cNvGrpSpPr/>
            <p:nvPr/>
          </p:nvGrpSpPr>
          <p:grpSpPr>
            <a:xfrm>
              <a:off x="7746211" y="3552093"/>
              <a:ext cx="5784510" cy="365760"/>
              <a:chOff x="7747280" y="3552093"/>
              <a:chExt cx="5784510" cy="365760"/>
            </a:xfrm>
            <a:grpFill/>
          </p:grpSpPr>
          <p:sp>
            <p:nvSpPr>
              <p:cNvPr id="559" name="Rectangle 558"/>
              <p:cNvSpPr/>
              <p:nvPr/>
            </p:nvSpPr>
            <p:spPr>
              <a:xfrm>
                <a:off x="774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60" name="Rectangle 559"/>
              <p:cNvSpPr/>
              <p:nvPr/>
            </p:nvSpPr>
            <p:spPr>
              <a:xfrm>
                <a:off x="810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61" name="Rectangle 560"/>
              <p:cNvSpPr/>
              <p:nvPr/>
            </p:nvSpPr>
            <p:spPr>
              <a:xfrm>
                <a:off x="846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62" name="Rectangle 561"/>
              <p:cNvSpPr/>
              <p:nvPr/>
            </p:nvSpPr>
            <p:spPr>
              <a:xfrm>
                <a:off x="883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63" name="Rectangle 562"/>
              <p:cNvSpPr/>
              <p:nvPr/>
            </p:nvSpPr>
            <p:spPr>
              <a:xfrm>
                <a:off x="919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64" name="Rectangle 563"/>
              <p:cNvSpPr/>
              <p:nvPr/>
            </p:nvSpPr>
            <p:spPr>
              <a:xfrm>
                <a:off x="955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65" name="Rectangle 564"/>
              <p:cNvSpPr/>
              <p:nvPr/>
            </p:nvSpPr>
            <p:spPr>
              <a:xfrm>
                <a:off x="991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66" name="Rectangle 565"/>
              <p:cNvSpPr/>
              <p:nvPr/>
            </p:nvSpPr>
            <p:spPr>
              <a:xfrm>
                <a:off x="1027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67" name="Rectangle 566"/>
              <p:cNvSpPr/>
              <p:nvPr/>
            </p:nvSpPr>
            <p:spPr>
              <a:xfrm>
                <a:off x="1063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68" name="Rectangle 567"/>
              <p:cNvSpPr/>
              <p:nvPr/>
            </p:nvSpPr>
            <p:spPr>
              <a:xfrm>
                <a:off x="1099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69" name="Rectangle 568"/>
              <p:cNvSpPr/>
              <p:nvPr/>
            </p:nvSpPr>
            <p:spPr>
              <a:xfrm>
                <a:off x="1135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70" name="Rectangle 569"/>
              <p:cNvSpPr/>
              <p:nvPr/>
            </p:nvSpPr>
            <p:spPr>
              <a:xfrm>
                <a:off x="1172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71" name="Rectangle 570"/>
              <p:cNvSpPr/>
              <p:nvPr/>
            </p:nvSpPr>
            <p:spPr>
              <a:xfrm>
                <a:off x="1208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72" name="Rectangle 571"/>
              <p:cNvSpPr/>
              <p:nvPr/>
            </p:nvSpPr>
            <p:spPr>
              <a:xfrm>
                <a:off x="1244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73" name="Rectangle 572"/>
              <p:cNvSpPr/>
              <p:nvPr/>
            </p:nvSpPr>
            <p:spPr>
              <a:xfrm>
                <a:off x="1280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74" name="Rectangle 573"/>
              <p:cNvSpPr/>
              <p:nvPr/>
            </p:nvSpPr>
            <p:spPr>
              <a:xfrm>
                <a:off x="1316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grpSp>
        <p:grpSp>
          <p:nvGrpSpPr>
            <p:cNvPr id="508" name="Group 507"/>
            <p:cNvGrpSpPr/>
            <p:nvPr/>
          </p:nvGrpSpPr>
          <p:grpSpPr>
            <a:xfrm>
              <a:off x="7746211" y="3909697"/>
              <a:ext cx="5784510" cy="365760"/>
              <a:chOff x="7747280" y="3552093"/>
              <a:chExt cx="5784510" cy="365760"/>
            </a:xfrm>
            <a:grpFill/>
          </p:grpSpPr>
          <p:sp>
            <p:nvSpPr>
              <p:cNvPr id="543" name="Rectangle 542"/>
              <p:cNvSpPr/>
              <p:nvPr/>
            </p:nvSpPr>
            <p:spPr>
              <a:xfrm>
                <a:off x="774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44" name="Rectangle 543"/>
              <p:cNvSpPr/>
              <p:nvPr/>
            </p:nvSpPr>
            <p:spPr>
              <a:xfrm>
                <a:off x="810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45" name="Rectangle 544"/>
              <p:cNvSpPr/>
              <p:nvPr/>
            </p:nvSpPr>
            <p:spPr>
              <a:xfrm>
                <a:off x="846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46" name="Rectangle 545"/>
              <p:cNvSpPr/>
              <p:nvPr/>
            </p:nvSpPr>
            <p:spPr>
              <a:xfrm>
                <a:off x="883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47" name="Rectangle 546"/>
              <p:cNvSpPr/>
              <p:nvPr/>
            </p:nvSpPr>
            <p:spPr>
              <a:xfrm>
                <a:off x="919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48" name="Rectangle 547"/>
              <p:cNvSpPr/>
              <p:nvPr/>
            </p:nvSpPr>
            <p:spPr>
              <a:xfrm>
                <a:off x="955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49" name="Rectangle 548"/>
              <p:cNvSpPr/>
              <p:nvPr/>
            </p:nvSpPr>
            <p:spPr>
              <a:xfrm>
                <a:off x="991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50" name="Rectangle 549"/>
              <p:cNvSpPr/>
              <p:nvPr/>
            </p:nvSpPr>
            <p:spPr>
              <a:xfrm>
                <a:off x="1027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51" name="Rectangle 550"/>
              <p:cNvSpPr/>
              <p:nvPr/>
            </p:nvSpPr>
            <p:spPr>
              <a:xfrm>
                <a:off x="1063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52" name="Rectangle 551"/>
              <p:cNvSpPr/>
              <p:nvPr/>
            </p:nvSpPr>
            <p:spPr>
              <a:xfrm>
                <a:off x="1099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53" name="Rectangle 552"/>
              <p:cNvSpPr/>
              <p:nvPr/>
            </p:nvSpPr>
            <p:spPr>
              <a:xfrm>
                <a:off x="1135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54" name="Rectangle 553"/>
              <p:cNvSpPr/>
              <p:nvPr/>
            </p:nvSpPr>
            <p:spPr>
              <a:xfrm>
                <a:off x="1172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55" name="Rectangle 554"/>
              <p:cNvSpPr/>
              <p:nvPr/>
            </p:nvSpPr>
            <p:spPr>
              <a:xfrm>
                <a:off x="1208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56" name="Rectangle 555"/>
              <p:cNvSpPr/>
              <p:nvPr/>
            </p:nvSpPr>
            <p:spPr>
              <a:xfrm>
                <a:off x="1244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57" name="Rectangle 556"/>
              <p:cNvSpPr/>
              <p:nvPr/>
            </p:nvSpPr>
            <p:spPr>
              <a:xfrm>
                <a:off x="1280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58" name="Rectangle 557"/>
              <p:cNvSpPr/>
              <p:nvPr/>
            </p:nvSpPr>
            <p:spPr>
              <a:xfrm>
                <a:off x="1316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grpSp>
        <p:grpSp>
          <p:nvGrpSpPr>
            <p:cNvPr id="509" name="Group 508"/>
            <p:cNvGrpSpPr/>
            <p:nvPr/>
          </p:nvGrpSpPr>
          <p:grpSpPr>
            <a:xfrm>
              <a:off x="7746211" y="4267301"/>
              <a:ext cx="5784510" cy="365760"/>
              <a:chOff x="7747280" y="3552093"/>
              <a:chExt cx="5784510" cy="365760"/>
            </a:xfrm>
            <a:grpFill/>
          </p:grpSpPr>
          <p:sp>
            <p:nvSpPr>
              <p:cNvPr id="527" name="Rectangle 526"/>
              <p:cNvSpPr/>
              <p:nvPr/>
            </p:nvSpPr>
            <p:spPr>
              <a:xfrm>
                <a:off x="774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28" name="Rectangle 527"/>
              <p:cNvSpPr/>
              <p:nvPr/>
            </p:nvSpPr>
            <p:spPr>
              <a:xfrm>
                <a:off x="810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29" name="Rectangle 528"/>
              <p:cNvSpPr/>
              <p:nvPr/>
            </p:nvSpPr>
            <p:spPr>
              <a:xfrm>
                <a:off x="846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30" name="Rectangle 529"/>
              <p:cNvSpPr/>
              <p:nvPr/>
            </p:nvSpPr>
            <p:spPr>
              <a:xfrm>
                <a:off x="883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31" name="Rectangle 530"/>
              <p:cNvSpPr/>
              <p:nvPr/>
            </p:nvSpPr>
            <p:spPr>
              <a:xfrm>
                <a:off x="919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32" name="Rectangle 531"/>
              <p:cNvSpPr/>
              <p:nvPr/>
            </p:nvSpPr>
            <p:spPr>
              <a:xfrm>
                <a:off x="955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33" name="Rectangle 532"/>
              <p:cNvSpPr/>
              <p:nvPr/>
            </p:nvSpPr>
            <p:spPr>
              <a:xfrm>
                <a:off x="991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34" name="Rectangle 533"/>
              <p:cNvSpPr/>
              <p:nvPr/>
            </p:nvSpPr>
            <p:spPr>
              <a:xfrm>
                <a:off x="1027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35" name="Rectangle 534"/>
              <p:cNvSpPr/>
              <p:nvPr/>
            </p:nvSpPr>
            <p:spPr>
              <a:xfrm>
                <a:off x="1063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36" name="Rectangle 535"/>
              <p:cNvSpPr/>
              <p:nvPr/>
            </p:nvSpPr>
            <p:spPr>
              <a:xfrm>
                <a:off x="1099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37" name="Rectangle 536"/>
              <p:cNvSpPr/>
              <p:nvPr/>
            </p:nvSpPr>
            <p:spPr>
              <a:xfrm>
                <a:off x="1135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38" name="Rectangle 537"/>
              <p:cNvSpPr/>
              <p:nvPr/>
            </p:nvSpPr>
            <p:spPr>
              <a:xfrm>
                <a:off x="1172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39" name="Rectangle 538"/>
              <p:cNvSpPr/>
              <p:nvPr/>
            </p:nvSpPr>
            <p:spPr>
              <a:xfrm>
                <a:off x="1208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40" name="Rectangle 539"/>
              <p:cNvSpPr/>
              <p:nvPr/>
            </p:nvSpPr>
            <p:spPr>
              <a:xfrm>
                <a:off x="1244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41" name="Rectangle 540"/>
              <p:cNvSpPr/>
              <p:nvPr/>
            </p:nvSpPr>
            <p:spPr>
              <a:xfrm>
                <a:off x="1280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42" name="Rectangle 541"/>
              <p:cNvSpPr/>
              <p:nvPr/>
            </p:nvSpPr>
            <p:spPr>
              <a:xfrm>
                <a:off x="1316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grpSp>
        <p:grpSp>
          <p:nvGrpSpPr>
            <p:cNvPr id="510" name="Group 509"/>
            <p:cNvGrpSpPr/>
            <p:nvPr/>
          </p:nvGrpSpPr>
          <p:grpSpPr>
            <a:xfrm>
              <a:off x="7746211" y="4624904"/>
              <a:ext cx="5784510" cy="365760"/>
              <a:chOff x="7747280" y="3552093"/>
              <a:chExt cx="5784510" cy="365760"/>
            </a:xfrm>
            <a:grpFill/>
          </p:grpSpPr>
          <p:sp>
            <p:nvSpPr>
              <p:cNvPr id="511" name="Rectangle 510"/>
              <p:cNvSpPr/>
              <p:nvPr/>
            </p:nvSpPr>
            <p:spPr>
              <a:xfrm>
                <a:off x="774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12" name="Rectangle 511"/>
              <p:cNvSpPr/>
              <p:nvPr/>
            </p:nvSpPr>
            <p:spPr>
              <a:xfrm>
                <a:off x="810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13" name="Rectangle 512"/>
              <p:cNvSpPr/>
              <p:nvPr/>
            </p:nvSpPr>
            <p:spPr>
              <a:xfrm>
                <a:off x="846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14" name="Rectangle 513"/>
              <p:cNvSpPr/>
              <p:nvPr/>
            </p:nvSpPr>
            <p:spPr>
              <a:xfrm>
                <a:off x="883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15" name="Rectangle 514"/>
              <p:cNvSpPr/>
              <p:nvPr/>
            </p:nvSpPr>
            <p:spPr>
              <a:xfrm>
                <a:off x="919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16" name="Rectangle 515"/>
              <p:cNvSpPr/>
              <p:nvPr/>
            </p:nvSpPr>
            <p:spPr>
              <a:xfrm>
                <a:off x="955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17" name="Rectangle 516"/>
              <p:cNvSpPr/>
              <p:nvPr/>
            </p:nvSpPr>
            <p:spPr>
              <a:xfrm>
                <a:off x="991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18" name="Rectangle 517"/>
              <p:cNvSpPr/>
              <p:nvPr/>
            </p:nvSpPr>
            <p:spPr>
              <a:xfrm>
                <a:off x="1027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19" name="Rectangle 518"/>
              <p:cNvSpPr/>
              <p:nvPr/>
            </p:nvSpPr>
            <p:spPr>
              <a:xfrm>
                <a:off x="1063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20" name="Rectangle 519"/>
              <p:cNvSpPr/>
              <p:nvPr/>
            </p:nvSpPr>
            <p:spPr>
              <a:xfrm>
                <a:off x="1099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21" name="Rectangle 520"/>
              <p:cNvSpPr/>
              <p:nvPr/>
            </p:nvSpPr>
            <p:spPr>
              <a:xfrm>
                <a:off x="1135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22" name="Rectangle 521"/>
              <p:cNvSpPr/>
              <p:nvPr/>
            </p:nvSpPr>
            <p:spPr>
              <a:xfrm>
                <a:off x="1172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23" name="Rectangle 522"/>
              <p:cNvSpPr/>
              <p:nvPr/>
            </p:nvSpPr>
            <p:spPr>
              <a:xfrm>
                <a:off x="1208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24" name="Rectangle 523"/>
              <p:cNvSpPr/>
              <p:nvPr/>
            </p:nvSpPr>
            <p:spPr>
              <a:xfrm>
                <a:off x="1244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25" name="Rectangle 524"/>
              <p:cNvSpPr/>
              <p:nvPr/>
            </p:nvSpPr>
            <p:spPr>
              <a:xfrm>
                <a:off x="1280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26" name="Rectangle 525"/>
              <p:cNvSpPr/>
              <p:nvPr/>
            </p:nvSpPr>
            <p:spPr>
              <a:xfrm>
                <a:off x="1316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grpSp>
      </p:grpSp>
      <p:sp>
        <p:nvSpPr>
          <p:cNvPr id="2" name="Rounded Rectangle 1"/>
          <p:cNvSpPr/>
          <p:nvPr/>
        </p:nvSpPr>
        <p:spPr>
          <a:xfrm>
            <a:off x="1041171" y="4191447"/>
            <a:ext cx="4034079" cy="1952039"/>
          </a:xfrm>
          <a:prstGeom prst="roundRect">
            <a:avLst>
              <a:gd name="adj" fmla="val 6307"/>
            </a:avLst>
          </a:prstGeom>
          <a:solidFill>
            <a:schemeClr val="bg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defTabSz="609343">
              <a:lnSpc>
                <a:spcPct val="85000"/>
              </a:lnSpc>
            </a:pPr>
            <a:r>
              <a:rPr lang="en-US" sz="2400" dirty="0">
                <a:solidFill>
                  <a:srgbClr val="003C71"/>
                </a:solidFill>
                <a:latin typeface="Intel Clear Pro"/>
              </a:rPr>
              <a:t>Hardware</a:t>
            </a:r>
            <a:endParaRPr lang="en-GB" sz="2400" dirty="0">
              <a:solidFill>
                <a:srgbClr val="003C71"/>
              </a:solidFill>
              <a:latin typeface="Intel Clear Pro"/>
            </a:endParaRPr>
          </a:p>
        </p:txBody>
      </p:sp>
      <p:sp>
        <p:nvSpPr>
          <p:cNvPr id="5" name="Rounded Rectangle 4"/>
          <p:cNvSpPr/>
          <p:nvPr/>
        </p:nvSpPr>
        <p:spPr>
          <a:xfrm>
            <a:off x="1197617" y="4667480"/>
            <a:ext cx="3721187" cy="1342037"/>
          </a:xfrm>
          <a:prstGeom prst="roundRect">
            <a:avLst>
              <a:gd name="adj" fmla="val 651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609343">
              <a:lnSpc>
                <a:spcPct val="85000"/>
              </a:lnSpc>
            </a:pPr>
            <a:r>
              <a:rPr lang="en-US" sz="2400" dirty="0">
                <a:solidFill>
                  <a:prstClr val="white"/>
                </a:solidFill>
                <a:latin typeface="Intel Clear Pro"/>
              </a:rPr>
              <a:t>Cache</a:t>
            </a:r>
            <a:endParaRPr lang="en-GB" sz="2400" dirty="0">
              <a:solidFill>
                <a:prstClr val="white"/>
              </a:solidFill>
              <a:latin typeface="Intel Clear Pro"/>
            </a:endParaRPr>
          </a:p>
        </p:txBody>
      </p:sp>
      <p:grpSp>
        <p:nvGrpSpPr>
          <p:cNvPr id="226" name="white cache"/>
          <p:cNvGrpSpPr/>
          <p:nvPr/>
        </p:nvGrpSpPr>
        <p:grpSpPr>
          <a:xfrm>
            <a:off x="1437483" y="5028325"/>
            <a:ext cx="3241452" cy="806129"/>
            <a:chOff x="7746211" y="3552093"/>
            <a:chExt cx="5784510" cy="1438571"/>
          </a:xfrm>
          <a:solidFill>
            <a:schemeClr val="bg1"/>
          </a:solidFill>
        </p:grpSpPr>
        <p:grpSp>
          <p:nvGrpSpPr>
            <p:cNvPr id="227" name="Group 226"/>
            <p:cNvGrpSpPr/>
            <p:nvPr/>
          </p:nvGrpSpPr>
          <p:grpSpPr>
            <a:xfrm>
              <a:off x="7746211" y="3552093"/>
              <a:ext cx="5784510" cy="365760"/>
              <a:chOff x="7747280" y="3552093"/>
              <a:chExt cx="5784510" cy="365760"/>
            </a:xfrm>
            <a:grpFill/>
          </p:grpSpPr>
          <p:sp>
            <p:nvSpPr>
              <p:cNvPr id="279" name="Rectangle 278"/>
              <p:cNvSpPr/>
              <p:nvPr/>
            </p:nvSpPr>
            <p:spPr>
              <a:xfrm>
                <a:off x="774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80" name="Rectangle 279"/>
              <p:cNvSpPr/>
              <p:nvPr/>
            </p:nvSpPr>
            <p:spPr>
              <a:xfrm>
                <a:off x="810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81" name="Rectangle 280"/>
              <p:cNvSpPr/>
              <p:nvPr/>
            </p:nvSpPr>
            <p:spPr>
              <a:xfrm>
                <a:off x="846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82" name="Rectangle 281"/>
              <p:cNvSpPr/>
              <p:nvPr/>
            </p:nvSpPr>
            <p:spPr>
              <a:xfrm>
                <a:off x="883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83" name="Rectangle 282"/>
              <p:cNvSpPr/>
              <p:nvPr/>
            </p:nvSpPr>
            <p:spPr>
              <a:xfrm>
                <a:off x="919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84" name="Rectangle 283"/>
              <p:cNvSpPr/>
              <p:nvPr/>
            </p:nvSpPr>
            <p:spPr>
              <a:xfrm>
                <a:off x="955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85" name="Rectangle 284"/>
              <p:cNvSpPr/>
              <p:nvPr/>
            </p:nvSpPr>
            <p:spPr>
              <a:xfrm>
                <a:off x="991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86" name="Rectangle 285"/>
              <p:cNvSpPr/>
              <p:nvPr/>
            </p:nvSpPr>
            <p:spPr>
              <a:xfrm>
                <a:off x="1027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87" name="Rectangle 286"/>
              <p:cNvSpPr/>
              <p:nvPr/>
            </p:nvSpPr>
            <p:spPr>
              <a:xfrm>
                <a:off x="1063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88" name="Rectangle 287"/>
              <p:cNvSpPr/>
              <p:nvPr/>
            </p:nvSpPr>
            <p:spPr>
              <a:xfrm>
                <a:off x="1099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89" name="Rectangle 288"/>
              <p:cNvSpPr/>
              <p:nvPr/>
            </p:nvSpPr>
            <p:spPr>
              <a:xfrm>
                <a:off x="1135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90" name="Rectangle 289"/>
              <p:cNvSpPr/>
              <p:nvPr/>
            </p:nvSpPr>
            <p:spPr>
              <a:xfrm>
                <a:off x="1172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91" name="Rectangle 290"/>
              <p:cNvSpPr/>
              <p:nvPr/>
            </p:nvSpPr>
            <p:spPr>
              <a:xfrm>
                <a:off x="1208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92" name="Rectangle 291"/>
              <p:cNvSpPr/>
              <p:nvPr/>
            </p:nvSpPr>
            <p:spPr>
              <a:xfrm>
                <a:off x="1244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93" name="Rectangle 292"/>
              <p:cNvSpPr/>
              <p:nvPr/>
            </p:nvSpPr>
            <p:spPr>
              <a:xfrm>
                <a:off x="1280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94" name="Rectangle 293"/>
              <p:cNvSpPr/>
              <p:nvPr/>
            </p:nvSpPr>
            <p:spPr>
              <a:xfrm>
                <a:off x="1316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grpSp>
        <p:grpSp>
          <p:nvGrpSpPr>
            <p:cNvPr id="228" name="Group 227"/>
            <p:cNvGrpSpPr/>
            <p:nvPr/>
          </p:nvGrpSpPr>
          <p:grpSpPr>
            <a:xfrm>
              <a:off x="7746211" y="3909697"/>
              <a:ext cx="5784510" cy="365760"/>
              <a:chOff x="7747280" y="3552093"/>
              <a:chExt cx="5784510" cy="365760"/>
            </a:xfrm>
            <a:grpFill/>
          </p:grpSpPr>
          <p:sp>
            <p:nvSpPr>
              <p:cNvPr id="263" name="Rectangle 262"/>
              <p:cNvSpPr/>
              <p:nvPr/>
            </p:nvSpPr>
            <p:spPr>
              <a:xfrm>
                <a:off x="774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64" name="Rectangle 263"/>
              <p:cNvSpPr/>
              <p:nvPr/>
            </p:nvSpPr>
            <p:spPr>
              <a:xfrm>
                <a:off x="810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65" name="Rectangle 264"/>
              <p:cNvSpPr/>
              <p:nvPr/>
            </p:nvSpPr>
            <p:spPr>
              <a:xfrm>
                <a:off x="846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66" name="Rectangle 265"/>
              <p:cNvSpPr/>
              <p:nvPr/>
            </p:nvSpPr>
            <p:spPr>
              <a:xfrm>
                <a:off x="883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67" name="Rectangle 266"/>
              <p:cNvSpPr/>
              <p:nvPr/>
            </p:nvSpPr>
            <p:spPr>
              <a:xfrm>
                <a:off x="919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68" name="Rectangle 267"/>
              <p:cNvSpPr/>
              <p:nvPr/>
            </p:nvSpPr>
            <p:spPr>
              <a:xfrm>
                <a:off x="955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69" name="Rectangle 268"/>
              <p:cNvSpPr/>
              <p:nvPr/>
            </p:nvSpPr>
            <p:spPr>
              <a:xfrm>
                <a:off x="991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70" name="Rectangle 269"/>
              <p:cNvSpPr/>
              <p:nvPr/>
            </p:nvSpPr>
            <p:spPr>
              <a:xfrm>
                <a:off x="1027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71" name="Rectangle 270"/>
              <p:cNvSpPr/>
              <p:nvPr/>
            </p:nvSpPr>
            <p:spPr>
              <a:xfrm>
                <a:off x="1063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72" name="Rectangle 271"/>
              <p:cNvSpPr/>
              <p:nvPr/>
            </p:nvSpPr>
            <p:spPr>
              <a:xfrm>
                <a:off x="1099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73" name="Rectangle 272"/>
              <p:cNvSpPr/>
              <p:nvPr/>
            </p:nvSpPr>
            <p:spPr>
              <a:xfrm>
                <a:off x="1135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74" name="Rectangle 273"/>
              <p:cNvSpPr/>
              <p:nvPr/>
            </p:nvSpPr>
            <p:spPr>
              <a:xfrm>
                <a:off x="1172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75" name="Rectangle 274"/>
              <p:cNvSpPr/>
              <p:nvPr/>
            </p:nvSpPr>
            <p:spPr>
              <a:xfrm>
                <a:off x="1208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76" name="Rectangle 275"/>
              <p:cNvSpPr/>
              <p:nvPr/>
            </p:nvSpPr>
            <p:spPr>
              <a:xfrm>
                <a:off x="1244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77" name="Rectangle 276"/>
              <p:cNvSpPr/>
              <p:nvPr/>
            </p:nvSpPr>
            <p:spPr>
              <a:xfrm>
                <a:off x="1280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78" name="Rectangle 277"/>
              <p:cNvSpPr/>
              <p:nvPr/>
            </p:nvSpPr>
            <p:spPr>
              <a:xfrm>
                <a:off x="1316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grpSp>
        <p:grpSp>
          <p:nvGrpSpPr>
            <p:cNvPr id="229" name="Group 228"/>
            <p:cNvGrpSpPr/>
            <p:nvPr/>
          </p:nvGrpSpPr>
          <p:grpSpPr>
            <a:xfrm>
              <a:off x="7746211" y="4267301"/>
              <a:ext cx="5784510" cy="365760"/>
              <a:chOff x="7747280" y="3552093"/>
              <a:chExt cx="5784510" cy="365760"/>
            </a:xfrm>
            <a:grpFill/>
          </p:grpSpPr>
          <p:sp>
            <p:nvSpPr>
              <p:cNvPr id="247" name="Rectangle 246"/>
              <p:cNvSpPr/>
              <p:nvPr/>
            </p:nvSpPr>
            <p:spPr>
              <a:xfrm>
                <a:off x="774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48" name="Rectangle 247"/>
              <p:cNvSpPr/>
              <p:nvPr/>
            </p:nvSpPr>
            <p:spPr>
              <a:xfrm>
                <a:off x="810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49" name="Rectangle 248"/>
              <p:cNvSpPr/>
              <p:nvPr/>
            </p:nvSpPr>
            <p:spPr>
              <a:xfrm>
                <a:off x="846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50" name="Rectangle 249"/>
              <p:cNvSpPr/>
              <p:nvPr/>
            </p:nvSpPr>
            <p:spPr>
              <a:xfrm>
                <a:off x="883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51" name="Rectangle 250"/>
              <p:cNvSpPr/>
              <p:nvPr/>
            </p:nvSpPr>
            <p:spPr>
              <a:xfrm>
                <a:off x="919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52" name="Rectangle 251"/>
              <p:cNvSpPr/>
              <p:nvPr/>
            </p:nvSpPr>
            <p:spPr>
              <a:xfrm>
                <a:off x="955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53" name="Rectangle 252"/>
              <p:cNvSpPr/>
              <p:nvPr/>
            </p:nvSpPr>
            <p:spPr>
              <a:xfrm>
                <a:off x="991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54" name="Rectangle 253"/>
              <p:cNvSpPr/>
              <p:nvPr/>
            </p:nvSpPr>
            <p:spPr>
              <a:xfrm>
                <a:off x="1027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55" name="Rectangle 254"/>
              <p:cNvSpPr/>
              <p:nvPr/>
            </p:nvSpPr>
            <p:spPr>
              <a:xfrm>
                <a:off x="1063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56" name="Rectangle 255"/>
              <p:cNvSpPr/>
              <p:nvPr/>
            </p:nvSpPr>
            <p:spPr>
              <a:xfrm>
                <a:off x="1099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57" name="Rectangle 256"/>
              <p:cNvSpPr/>
              <p:nvPr/>
            </p:nvSpPr>
            <p:spPr>
              <a:xfrm>
                <a:off x="1135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58" name="Rectangle 257"/>
              <p:cNvSpPr/>
              <p:nvPr/>
            </p:nvSpPr>
            <p:spPr>
              <a:xfrm>
                <a:off x="1172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59" name="Rectangle 258"/>
              <p:cNvSpPr/>
              <p:nvPr/>
            </p:nvSpPr>
            <p:spPr>
              <a:xfrm>
                <a:off x="1208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60" name="Rectangle 259"/>
              <p:cNvSpPr/>
              <p:nvPr/>
            </p:nvSpPr>
            <p:spPr>
              <a:xfrm>
                <a:off x="1244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61" name="Rectangle 260"/>
              <p:cNvSpPr/>
              <p:nvPr/>
            </p:nvSpPr>
            <p:spPr>
              <a:xfrm>
                <a:off x="1280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62" name="Rectangle 261"/>
              <p:cNvSpPr/>
              <p:nvPr/>
            </p:nvSpPr>
            <p:spPr>
              <a:xfrm>
                <a:off x="1316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grpSp>
        <p:grpSp>
          <p:nvGrpSpPr>
            <p:cNvPr id="230" name="Group 229"/>
            <p:cNvGrpSpPr/>
            <p:nvPr/>
          </p:nvGrpSpPr>
          <p:grpSpPr>
            <a:xfrm>
              <a:off x="7746211" y="4624904"/>
              <a:ext cx="5784510" cy="365760"/>
              <a:chOff x="7747280" y="3552093"/>
              <a:chExt cx="5784510" cy="365760"/>
            </a:xfrm>
            <a:grpFill/>
          </p:grpSpPr>
          <p:sp>
            <p:nvSpPr>
              <p:cNvPr id="231" name="Rectangle 230"/>
              <p:cNvSpPr/>
              <p:nvPr/>
            </p:nvSpPr>
            <p:spPr>
              <a:xfrm>
                <a:off x="774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32" name="Rectangle 231"/>
              <p:cNvSpPr/>
              <p:nvPr/>
            </p:nvSpPr>
            <p:spPr>
              <a:xfrm>
                <a:off x="810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33" name="Rectangle 232"/>
              <p:cNvSpPr/>
              <p:nvPr/>
            </p:nvSpPr>
            <p:spPr>
              <a:xfrm>
                <a:off x="846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34" name="Rectangle 233"/>
              <p:cNvSpPr/>
              <p:nvPr/>
            </p:nvSpPr>
            <p:spPr>
              <a:xfrm>
                <a:off x="883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35" name="Rectangle 234"/>
              <p:cNvSpPr/>
              <p:nvPr/>
            </p:nvSpPr>
            <p:spPr>
              <a:xfrm>
                <a:off x="919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36" name="Rectangle 235"/>
              <p:cNvSpPr/>
              <p:nvPr/>
            </p:nvSpPr>
            <p:spPr>
              <a:xfrm>
                <a:off x="955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37" name="Rectangle 236"/>
              <p:cNvSpPr/>
              <p:nvPr/>
            </p:nvSpPr>
            <p:spPr>
              <a:xfrm>
                <a:off x="991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38" name="Rectangle 237"/>
              <p:cNvSpPr/>
              <p:nvPr/>
            </p:nvSpPr>
            <p:spPr>
              <a:xfrm>
                <a:off x="1027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39" name="Rectangle 238"/>
              <p:cNvSpPr/>
              <p:nvPr/>
            </p:nvSpPr>
            <p:spPr>
              <a:xfrm>
                <a:off x="10637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40" name="Rectangle 239"/>
              <p:cNvSpPr/>
              <p:nvPr/>
            </p:nvSpPr>
            <p:spPr>
              <a:xfrm>
                <a:off x="10998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41" name="Rectangle 240"/>
              <p:cNvSpPr/>
              <p:nvPr/>
            </p:nvSpPr>
            <p:spPr>
              <a:xfrm>
                <a:off x="11359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42" name="Rectangle 241"/>
              <p:cNvSpPr/>
              <p:nvPr/>
            </p:nvSpPr>
            <p:spPr>
              <a:xfrm>
                <a:off x="11721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43" name="Rectangle 242"/>
              <p:cNvSpPr/>
              <p:nvPr/>
            </p:nvSpPr>
            <p:spPr>
              <a:xfrm>
                <a:off x="120822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44" name="Rectangle 243"/>
              <p:cNvSpPr/>
              <p:nvPr/>
            </p:nvSpPr>
            <p:spPr>
              <a:xfrm>
                <a:off x="124435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45" name="Rectangle 244"/>
              <p:cNvSpPr/>
              <p:nvPr/>
            </p:nvSpPr>
            <p:spPr>
              <a:xfrm>
                <a:off x="1280478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46" name="Rectangle 245"/>
              <p:cNvSpPr/>
              <p:nvPr/>
            </p:nvSpPr>
            <p:spPr>
              <a:xfrm>
                <a:off x="13166030" y="3552093"/>
                <a:ext cx="365760" cy="365760"/>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grpSp>
      </p:grpSp>
      <p:sp>
        <p:nvSpPr>
          <p:cNvPr id="4" name="Title 3"/>
          <p:cNvSpPr>
            <a:spLocks noGrp="1"/>
          </p:cNvSpPr>
          <p:nvPr>
            <p:ph type="title"/>
          </p:nvPr>
        </p:nvSpPr>
        <p:spPr>
          <a:xfrm>
            <a:off x="565448" y="276283"/>
            <a:ext cx="10972800" cy="776352"/>
          </a:xfrm>
        </p:spPr>
        <p:txBody>
          <a:bodyPr>
            <a:normAutofit fontScale="90000"/>
          </a:bodyPr>
          <a:lstStyle/>
          <a:p>
            <a:pPr algn="ctr"/>
            <a:r>
              <a:rPr lang="en-US" dirty="0" smtClean="0">
                <a:solidFill>
                  <a:schemeClr val="bg1"/>
                </a:solidFill>
              </a:rPr>
              <a:t>Intel® Resource Director Technology</a:t>
            </a:r>
            <a:endParaRPr lang="en-US" dirty="0">
              <a:solidFill>
                <a:schemeClr val="bg1"/>
              </a:solidFill>
            </a:endParaRPr>
          </a:p>
        </p:txBody>
      </p:sp>
      <p:sp>
        <p:nvSpPr>
          <p:cNvPr id="107" name="Rounded Rectangle 106"/>
          <p:cNvSpPr/>
          <p:nvPr/>
        </p:nvSpPr>
        <p:spPr>
          <a:xfrm>
            <a:off x="3168223" y="2499110"/>
            <a:ext cx="1828800" cy="1216287"/>
          </a:xfrm>
          <a:prstGeom prst="roundRect">
            <a:avLst>
              <a:gd name="adj" fmla="val 4302"/>
            </a:avLst>
          </a:prstGeom>
          <a:solidFill>
            <a:schemeClr val="accent1">
              <a:lumMod val="75000"/>
              <a:alpha val="40000"/>
            </a:schemeClr>
          </a:solidFill>
          <a:ln w="53975" cap="rnd">
            <a:solidFill>
              <a:schemeClr val="bg1">
                <a:alpha val="30000"/>
              </a:schemeClr>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8095" rIns="0" bIns="38095" numCol="1" spcCol="0" rtlCol="0" fromWordArt="0" anchor="t" anchorCtr="0" forceAA="0" compatLnSpc="1">
            <a:prstTxWarp prst="textNoShape">
              <a:avLst/>
            </a:prstTxWarp>
            <a:noAutofit/>
          </a:bodyPr>
          <a:lstStyle/>
          <a:p>
            <a:pPr algn="ctr" defTabSz="609343"/>
            <a:r>
              <a:rPr lang="en-US" sz="1733" spc="10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VM2</a:t>
            </a:r>
            <a:endParaRPr lang="en-GB" sz="1733" spc="10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77" name="Rounded Rectangle 76"/>
          <p:cNvSpPr/>
          <p:nvPr/>
        </p:nvSpPr>
        <p:spPr>
          <a:xfrm>
            <a:off x="1119392" y="3795176"/>
            <a:ext cx="3877632" cy="316459"/>
          </a:xfrm>
          <a:prstGeom prst="roundRect">
            <a:avLst/>
          </a:prstGeom>
          <a:solidFill>
            <a:schemeClr val="bg1">
              <a:alpha val="29000"/>
            </a:schemeClr>
          </a:solidFill>
          <a:ln w="53975" cap="rnd">
            <a:solidFill>
              <a:schemeClr val="bg1">
                <a:alpha val="30000"/>
              </a:schemeClr>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8095" rIns="0" bIns="38095" numCol="1" spcCol="0" rtlCol="0" fromWordArt="0" anchor="ctr" anchorCtr="0" forceAA="0" compatLnSpc="1">
            <a:prstTxWarp prst="textNoShape">
              <a:avLst/>
            </a:prstTxWarp>
            <a:noAutofit/>
          </a:bodyPr>
          <a:lstStyle/>
          <a:p>
            <a:pPr algn="ctr" defTabSz="609343"/>
            <a:r>
              <a:rPr lang="en-US" sz="1733" spc="10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Hypervisor</a:t>
            </a:r>
            <a:endParaRPr lang="en-GB" sz="1733" spc="10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78" name="Rounded Rectangle 77"/>
          <p:cNvSpPr/>
          <p:nvPr/>
        </p:nvSpPr>
        <p:spPr>
          <a:xfrm>
            <a:off x="1131268" y="2499978"/>
            <a:ext cx="1828800" cy="1216287"/>
          </a:xfrm>
          <a:prstGeom prst="roundRect">
            <a:avLst>
              <a:gd name="adj" fmla="val 5127"/>
            </a:avLst>
          </a:prstGeom>
          <a:solidFill>
            <a:schemeClr val="accent2">
              <a:lumMod val="60000"/>
              <a:lumOff val="40000"/>
              <a:alpha val="36000"/>
            </a:schemeClr>
          </a:solidFill>
          <a:ln w="53975" cap="rnd">
            <a:solidFill>
              <a:schemeClr val="bg1">
                <a:alpha val="30000"/>
              </a:schemeClr>
            </a:solidFill>
            <a:prstDash val="sysDot"/>
          </a:ln>
          <a:effectLst/>
        </p:spPr>
        <p:style>
          <a:lnRef idx="1">
            <a:schemeClr val="accent1"/>
          </a:lnRef>
          <a:fillRef idx="3">
            <a:schemeClr val="accent1"/>
          </a:fillRef>
          <a:effectRef idx="2">
            <a:schemeClr val="accent1"/>
          </a:effectRef>
          <a:fontRef idx="minor">
            <a:schemeClr val="lt1"/>
          </a:fontRef>
        </p:style>
        <p:txBody>
          <a:bodyPr lIns="0" tIns="38095" rIns="0" bIns="38095" rtlCol="0" anchor="t"/>
          <a:lstStyle/>
          <a:p>
            <a:pPr algn="ctr" defTabSz="609343"/>
            <a:r>
              <a:rPr lang="en-US" sz="1733" spc="10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VM1</a:t>
            </a:r>
            <a:endParaRPr lang="en-GB" sz="1733" spc="10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grpSp>
        <p:nvGrpSpPr>
          <p:cNvPr id="79" name="Group 78"/>
          <p:cNvGrpSpPr/>
          <p:nvPr/>
        </p:nvGrpSpPr>
        <p:grpSpPr>
          <a:xfrm>
            <a:off x="1618537" y="2858745"/>
            <a:ext cx="854267" cy="758067"/>
            <a:chOff x="5249862" y="2063752"/>
            <a:chExt cx="352425" cy="312738"/>
          </a:xfrm>
          <a:solidFill>
            <a:schemeClr val="accent2">
              <a:lumMod val="60000"/>
              <a:lumOff val="40000"/>
            </a:schemeClr>
          </a:solidFill>
        </p:grpSpPr>
        <p:sp>
          <p:nvSpPr>
            <p:cNvPr id="80" name="Freeform 79"/>
            <p:cNvSpPr>
              <a:spLocks noEditPoints="1"/>
            </p:cNvSpPr>
            <p:nvPr/>
          </p:nvSpPr>
          <p:spPr bwMode="auto">
            <a:xfrm>
              <a:off x="5249862" y="2063752"/>
              <a:ext cx="352425" cy="312738"/>
            </a:xfrm>
            <a:custGeom>
              <a:avLst/>
              <a:gdLst>
                <a:gd name="T0" fmla="*/ 166 w 171"/>
                <a:gd name="T1" fmla="*/ 0 h 152"/>
                <a:gd name="T2" fmla="*/ 6 w 171"/>
                <a:gd name="T3" fmla="*/ 0 h 152"/>
                <a:gd name="T4" fmla="*/ 0 w 171"/>
                <a:gd name="T5" fmla="*/ 5 h 152"/>
                <a:gd name="T6" fmla="*/ 0 w 171"/>
                <a:gd name="T7" fmla="*/ 146 h 152"/>
                <a:gd name="T8" fmla="*/ 6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5 w 171"/>
                <a:gd name="T25" fmla="*/ 19 h 152"/>
                <a:gd name="T26" fmla="*/ 132 w 171"/>
                <a:gd name="T27" fmla="*/ 12 h 152"/>
                <a:gd name="T28" fmla="*/ 111 w 171"/>
                <a:gd name="T29" fmla="*/ 12 h 152"/>
                <a:gd name="T30" fmla="*/ 118 w 171"/>
                <a:gd name="T31" fmla="*/ 19 h 152"/>
                <a:gd name="T32" fmla="*/ 111 w 171"/>
                <a:gd name="T33" fmla="*/ 26 h 152"/>
                <a:gd name="T34" fmla="*/ 104 w 171"/>
                <a:gd name="T35" fmla="*/ 19 h 152"/>
                <a:gd name="T36" fmla="*/ 111 w 171"/>
                <a:gd name="T37" fmla="*/ 12 h 152"/>
                <a:gd name="T38" fmla="*/ 161 w 171"/>
                <a:gd name="T39" fmla="*/ 141 h 152"/>
                <a:gd name="T40" fmla="*/ 11 w 171"/>
                <a:gd name="T41" fmla="*/ 141 h 152"/>
                <a:gd name="T42" fmla="*/ 11 w 171"/>
                <a:gd name="T43" fmla="*/ 38 h 152"/>
                <a:gd name="T44" fmla="*/ 161 w 171"/>
                <a:gd name="T45" fmla="*/ 38 h 152"/>
                <a:gd name="T46" fmla="*/ 161 w 171"/>
                <a:gd name="T47" fmla="*/ 141 h 152"/>
                <a:gd name="T48" fmla="*/ 153 w 171"/>
                <a:gd name="T49" fmla="*/ 26 h 152"/>
                <a:gd name="T50" fmla="*/ 146 w 171"/>
                <a:gd name="T51" fmla="*/ 19 h 152"/>
                <a:gd name="T52" fmla="*/ 153 w 171"/>
                <a:gd name="T53" fmla="*/ 12 h 152"/>
                <a:gd name="T54" fmla="*/ 161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2"/>
                    <a:pt x="0" y="5"/>
                  </a:cubicBezTo>
                  <a:cubicBezTo>
                    <a:pt x="0" y="146"/>
                    <a:pt x="0" y="146"/>
                    <a:pt x="0" y="146"/>
                  </a:cubicBezTo>
                  <a:cubicBezTo>
                    <a:pt x="0" y="149"/>
                    <a:pt x="3" y="152"/>
                    <a:pt x="6"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5" y="23"/>
                    <a:pt x="125" y="19"/>
                  </a:cubicBezTo>
                  <a:cubicBezTo>
                    <a:pt x="125" y="15"/>
                    <a:pt x="128" y="12"/>
                    <a:pt x="132" y="12"/>
                  </a:cubicBezTo>
                  <a:close/>
                  <a:moveTo>
                    <a:pt x="111" y="12"/>
                  </a:moveTo>
                  <a:cubicBezTo>
                    <a:pt x="115" y="12"/>
                    <a:pt x="118" y="15"/>
                    <a:pt x="118" y="19"/>
                  </a:cubicBezTo>
                  <a:cubicBezTo>
                    <a:pt x="118" y="23"/>
                    <a:pt x="115" y="26"/>
                    <a:pt x="111" y="26"/>
                  </a:cubicBezTo>
                  <a:cubicBezTo>
                    <a:pt x="107" y="26"/>
                    <a:pt x="104" y="23"/>
                    <a:pt x="104" y="19"/>
                  </a:cubicBezTo>
                  <a:cubicBezTo>
                    <a:pt x="104" y="15"/>
                    <a:pt x="107" y="12"/>
                    <a:pt x="111" y="12"/>
                  </a:cubicBezTo>
                  <a:close/>
                  <a:moveTo>
                    <a:pt x="161" y="141"/>
                  </a:moveTo>
                  <a:cubicBezTo>
                    <a:pt x="11" y="141"/>
                    <a:pt x="11" y="141"/>
                    <a:pt x="11" y="141"/>
                  </a:cubicBezTo>
                  <a:cubicBezTo>
                    <a:pt x="11" y="38"/>
                    <a:pt x="11" y="38"/>
                    <a:pt x="11" y="38"/>
                  </a:cubicBezTo>
                  <a:cubicBezTo>
                    <a:pt x="161" y="38"/>
                    <a:pt x="161" y="38"/>
                    <a:pt x="161" y="38"/>
                  </a:cubicBezTo>
                  <a:lnTo>
                    <a:pt x="161" y="141"/>
                  </a:lnTo>
                  <a:close/>
                  <a:moveTo>
                    <a:pt x="153" y="26"/>
                  </a:moveTo>
                  <a:cubicBezTo>
                    <a:pt x="149" y="26"/>
                    <a:pt x="146" y="23"/>
                    <a:pt x="146" y="19"/>
                  </a:cubicBezTo>
                  <a:cubicBezTo>
                    <a:pt x="146" y="15"/>
                    <a:pt x="149" y="12"/>
                    <a:pt x="153" y="12"/>
                  </a:cubicBezTo>
                  <a:cubicBezTo>
                    <a:pt x="157" y="12"/>
                    <a:pt x="161" y="15"/>
                    <a:pt x="161" y="19"/>
                  </a:cubicBezTo>
                  <a:cubicBezTo>
                    <a:pt x="161" y="23"/>
                    <a:pt x="157" y="26"/>
                    <a:pt x="15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81" name="Freeform 80"/>
            <p:cNvSpPr>
              <a:spLocks noEditPoints="1"/>
            </p:cNvSpPr>
            <p:nvPr/>
          </p:nvSpPr>
          <p:spPr bwMode="auto">
            <a:xfrm>
              <a:off x="5299075" y="2185989"/>
              <a:ext cx="33338" cy="52388"/>
            </a:xfrm>
            <a:custGeom>
              <a:avLst/>
              <a:gdLst>
                <a:gd name="T0" fmla="*/ 0 w 16"/>
                <a:gd name="T1" fmla="*/ 12 h 25"/>
                <a:gd name="T2" fmla="*/ 2 w 16"/>
                <a:gd name="T3" fmla="*/ 3 h 25"/>
                <a:gd name="T4" fmla="*/ 8 w 16"/>
                <a:gd name="T5" fmla="*/ 0 h 25"/>
                <a:gd name="T6" fmla="*/ 14 w 16"/>
                <a:gd name="T7" fmla="*/ 3 h 25"/>
                <a:gd name="T8" fmla="*/ 16 w 16"/>
                <a:gd name="T9" fmla="*/ 12 h 25"/>
                <a:gd name="T10" fmla="*/ 14 w 16"/>
                <a:gd name="T11" fmla="*/ 22 h 25"/>
                <a:gd name="T12" fmla="*/ 8 w 16"/>
                <a:gd name="T13" fmla="*/ 25 h 25"/>
                <a:gd name="T14" fmla="*/ 2 w 16"/>
                <a:gd name="T15" fmla="*/ 21 h 25"/>
                <a:gd name="T16" fmla="*/ 0 w 16"/>
                <a:gd name="T17" fmla="*/ 12 h 25"/>
                <a:gd name="T18" fmla="*/ 4 w 16"/>
                <a:gd name="T19" fmla="*/ 12 h 25"/>
                <a:gd name="T20" fmla="*/ 5 w 16"/>
                <a:gd name="T21" fmla="*/ 19 h 25"/>
                <a:gd name="T22" fmla="*/ 8 w 16"/>
                <a:gd name="T23" fmla="*/ 21 h 25"/>
                <a:gd name="T24" fmla="*/ 11 w 16"/>
                <a:gd name="T25" fmla="*/ 19 h 25"/>
                <a:gd name="T26" fmla="*/ 12 w 16"/>
                <a:gd name="T27" fmla="*/ 12 h 25"/>
                <a:gd name="T28" fmla="*/ 11 w 16"/>
                <a:gd name="T29" fmla="*/ 6 h 25"/>
                <a:gd name="T30" fmla="*/ 8 w 16"/>
                <a:gd name="T31" fmla="*/ 4 h 25"/>
                <a:gd name="T32" fmla="*/ 5 w 16"/>
                <a:gd name="T33" fmla="*/ 6 h 25"/>
                <a:gd name="T34" fmla="*/ 4 w 16"/>
                <a:gd name="T3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5">
                  <a:moveTo>
                    <a:pt x="0" y="12"/>
                  </a:moveTo>
                  <a:cubicBezTo>
                    <a:pt x="0" y="8"/>
                    <a:pt x="0" y="5"/>
                    <a:pt x="2" y="3"/>
                  </a:cubicBezTo>
                  <a:cubicBezTo>
                    <a:pt x="3" y="1"/>
                    <a:pt x="5" y="0"/>
                    <a:pt x="8" y="0"/>
                  </a:cubicBezTo>
                  <a:cubicBezTo>
                    <a:pt x="11" y="0"/>
                    <a:pt x="13" y="1"/>
                    <a:pt x="14" y="3"/>
                  </a:cubicBezTo>
                  <a:cubicBezTo>
                    <a:pt x="16" y="5"/>
                    <a:pt x="16" y="8"/>
                    <a:pt x="16" y="12"/>
                  </a:cubicBezTo>
                  <a:cubicBezTo>
                    <a:pt x="16" y="16"/>
                    <a:pt x="15" y="19"/>
                    <a:pt x="14" y="22"/>
                  </a:cubicBezTo>
                  <a:cubicBezTo>
                    <a:pt x="13" y="24"/>
                    <a:pt x="11" y="25"/>
                    <a:pt x="8" y="25"/>
                  </a:cubicBezTo>
                  <a:cubicBezTo>
                    <a:pt x="5" y="25"/>
                    <a:pt x="3" y="24"/>
                    <a:pt x="2" y="21"/>
                  </a:cubicBezTo>
                  <a:cubicBezTo>
                    <a:pt x="0" y="19"/>
                    <a:pt x="0" y="16"/>
                    <a:pt x="0" y="12"/>
                  </a:cubicBezTo>
                  <a:close/>
                  <a:moveTo>
                    <a:pt x="4" y="12"/>
                  </a:moveTo>
                  <a:cubicBezTo>
                    <a:pt x="4" y="15"/>
                    <a:pt x="4" y="17"/>
                    <a:pt x="5" y="19"/>
                  </a:cubicBezTo>
                  <a:cubicBezTo>
                    <a:pt x="6" y="20"/>
                    <a:pt x="7" y="21"/>
                    <a:pt x="8" y="21"/>
                  </a:cubicBezTo>
                  <a:cubicBezTo>
                    <a:pt x="9" y="21"/>
                    <a:pt x="10" y="20"/>
                    <a:pt x="11" y="19"/>
                  </a:cubicBezTo>
                  <a:cubicBezTo>
                    <a:pt x="11" y="17"/>
                    <a:pt x="12" y="15"/>
                    <a:pt x="12" y="12"/>
                  </a:cubicBezTo>
                  <a:cubicBezTo>
                    <a:pt x="12" y="9"/>
                    <a:pt x="11" y="7"/>
                    <a:pt x="11" y="6"/>
                  </a:cubicBezTo>
                  <a:cubicBezTo>
                    <a:pt x="10" y="4"/>
                    <a:pt x="9" y="4"/>
                    <a:pt x="8" y="4"/>
                  </a:cubicBezTo>
                  <a:cubicBezTo>
                    <a:pt x="7" y="4"/>
                    <a:pt x="6" y="4"/>
                    <a:pt x="5" y="6"/>
                  </a:cubicBezTo>
                  <a:cubicBezTo>
                    <a:pt x="4"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82" name="Freeform 81"/>
            <p:cNvSpPr>
              <a:spLocks/>
            </p:cNvSpPr>
            <p:nvPr/>
          </p:nvSpPr>
          <p:spPr bwMode="auto">
            <a:xfrm>
              <a:off x="5343525" y="2185989"/>
              <a:ext cx="31750" cy="50800"/>
            </a:xfrm>
            <a:custGeom>
              <a:avLst/>
              <a:gdLst>
                <a:gd name="T0" fmla="*/ 2 w 20"/>
                <a:gd name="T1" fmla="*/ 26 h 32"/>
                <a:gd name="T2" fmla="*/ 8 w 20"/>
                <a:gd name="T3" fmla="*/ 26 h 32"/>
                <a:gd name="T4" fmla="*/ 8 w 20"/>
                <a:gd name="T5" fmla="*/ 10 h 32"/>
                <a:gd name="T6" fmla="*/ 9 w 20"/>
                <a:gd name="T7" fmla="*/ 7 h 32"/>
                <a:gd name="T8" fmla="*/ 7 w 20"/>
                <a:gd name="T9" fmla="*/ 10 h 32"/>
                <a:gd name="T10" fmla="*/ 3 w 20"/>
                <a:gd name="T11" fmla="*/ 12 h 32"/>
                <a:gd name="T12" fmla="*/ 0 w 20"/>
                <a:gd name="T13" fmla="*/ 8 h 32"/>
                <a:gd name="T14" fmla="*/ 11 w 20"/>
                <a:gd name="T15" fmla="*/ 0 h 32"/>
                <a:gd name="T16" fmla="*/ 13 w 20"/>
                <a:gd name="T17" fmla="*/ 0 h 32"/>
                <a:gd name="T18" fmla="*/ 13 w 20"/>
                <a:gd name="T19" fmla="*/ 26 h 32"/>
                <a:gd name="T20" fmla="*/ 20 w 20"/>
                <a:gd name="T21" fmla="*/ 26 h 32"/>
                <a:gd name="T22" fmla="*/ 20 w 20"/>
                <a:gd name="T23" fmla="*/ 32 h 32"/>
                <a:gd name="T24" fmla="*/ 2 w 20"/>
                <a:gd name="T25" fmla="*/ 32 h 32"/>
                <a:gd name="T26" fmla="*/ 2 w 20"/>
                <a:gd name="T2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2">
                  <a:moveTo>
                    <a:pt x="2" y="26"/>
                  </a:moveTo>
                  <a:lnTo>
                    <a:pt x="8" y="26"/>
                  </a:lnTo>
                  <a:lnTo>
                    <a:pt x="8" y="10"/>
                  </a:lnTo>
                  <a:lnTo>
                    <a:pt x="9" y="7"/>
                  </a:lnTo>
                  <a:lnTo>
                    <a:pt x="7" y="10"/>
                  </a:lnTo>
                  <a:lnTo>
                    <a:pt x="3" y="12"/>
                  </a:lnTo>
                  <a:lnTo>
                    <a:pt x="0" y="8"/>
                  </a:lnTo>
                  <a:lnTo>
                    <a:pt x="11" y="0"/>
                  </a:lnTo>
                  <a:lnTo>
                    <a:pt x="13" y="0"/>
                  </a:lnTo>
                  <a:lnTo>
                    <a:pt x="13" y="26"/>
                  </a:lnTo>
                  <a:lnTo>
                    <a:pt x="20" y="26"/>
                  </a:lnTo>
                  <a:lnTo>
                    <a:pt x="20" y="32"/>
                  </a:lnTo>
                  <a:lnTo>
                    <a:pt x="2" y="32"/>
                  </a:lnTo>
                  <a:lnTo>
                    <a:pt x="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83" name="Freeform 82"/>
            <p:cNvSpPr>
              <a:spLocks noEditPoints="1"/>
            </p:cNvSpPr>
            <p:nvPr/>
          </p:nvSpPr>
          <p:spPr bwMode="auto">
            <a:xfrm>
              <a:off x="5387975" y="2185989"/>
              <a:ext cx="34925" cy="52388"/>
            </a:xfrm>
            <a:custGeom>
              <a:avLst/>
              <a:gdLst>
                <a:gd name="T0" fmla="*/ 0 w 17"/>
                <a:gd name="T1" fmla="*/ 12 h 25"/>
                <a:gd name="T2" fmla="*/ 2 w 17"/>
                <a:gd name="T3" fmla="*/ 3 h 25"/>
                <a:gd name="T4" fmla="*/ 9 w 17"/>
                <a:gd name="T5" fmla="*/ 0 h 25"/>
                <a:gd name="T6" fmla="*/ 15 w 17"/>
                <a:gd name="T7" fmla="*/ 3 h 25"/>
                <a:gd name="T8" fmla="*/ 17 w 17"/>
                <a:gd name="T9" fmla="*/ 12 h 25"/>
                <a:gd name="T10" fmla="*/ 15 w 17"/>
                <a:gd name="T11" fmla="*/ 22 h 25"/>
                <a:gd name="T12" fmla="*/ 8 w 17"/>
                <a:gd name="T13" fmla="*/ 25 h 25"/>
                <a:gd name="T14" fmla="*/ 2 w 17"/>
                <a:gd name="T15" fmla="*/ 21 h 25"/>
                <a:gd name="T16" fmla="*/ 0 w 17"/>
                <a:gd name="T17" fmla="*/ 12 h 25"/>
                <a:gd name="T18" fmla="*/ 5 w 17"/>
                <a:gd name="T19" fmla="*/ 12 h 25"/>
                <a:gd name="T20" fmla="*/ 6 w 17"/>
                <a:gd name="T21" fmla="*/ 19 h 25"/>
                <a:gd name="T22" fmla="*/ 9 w 17"/>
                <a:gd name="T23" fmla="*/ 21 h 25"/>
                <a:gd name="T24" fmla="*/ 11 w 17"/>
                <a:gd name="T25" fmla="*/ 19 h 25"/>
                <a:gd name="T26" fmla="*/ 12 w 17"/>
                <a:gd name="T27" fmla="*/ 12 h 25"/>
                <a:gd name="T28" fmla="*/ 11 w 17"/>
                <a:gd name="T29" fmla="*/ 6 h 25"/>
                <a:gd name="T30" fmla="*/ 8 w 17"/>
                <a:gd name="T31" fmla="*/ 4 h 25"/>
                <a:gd name="T32" fmla="*/ 6 w 17"/>
                <a:gd name="T33" fmla="*/ 6 h 25"/>
                <a:gd name="T34" fmla="*/ 5 w 17"/>
                <a:gd name="T3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5">
                  <a:moveTo>
                    <a:pt x="0" y="12"/>
                  </a:moveTo>
                  <a:cubicBezTo>
                    <a:pt x="0" y="8"/>
                    <a:pt x="1" y="5"/>
                    <a:pt x="2" y="3"/>
                  </a:cubicBezTo>
                  <a:cubicBezTo>
                    <a:pt x="4" y="1"/>
                    <a:pt x="6" y="0"/>
                    <a:pt x="9" y="0"/>
                  </a:cubicBezTo>
                  <a:cubicBezTo>
                    <a:pt x="11" y="0"/>
                    <a:pt x="13" y="1"/>
                    <a:pt x="15" y="3"/>
                  </a:cubicBezTo>
                  <a:cubicBezTo>
                    <a:pt x="16" y="5"/>
                    <a:pt x="17" y="8"/>
                    <a:pt x="17" y="12"/>
                  </a:cubicBezTo>
                  <a:cubicBezTo>
                    <a:pt x="17" y="16"/>
                    <a:pt x="16" y="19"/>
                    <a:pt x="15" y="22"/>
                  </a:cubicBezTo>
                  <a:cubicBezTo>
                    <a:pt x="13" y="24"/>
                    <a:pt x="11" y="25"/>
                    <a:pt x="8" y="25"/>
                  </a:cubicBezTo>
                  <a:cubicBezTo>
                    <a:pt x="6" y="25"/>
                    <a:pt x="4" y="24"/>
                    <a:pt x="2" y="21"/>
                  </a:cubicBezTo>
                  <a:cubicBezTo>
                    <a:pt x="1" y="19"/>
                    <a:pt x="0" y="16"/>
                    <a:pt x="0" y="12"/>
                  </a:cubicBezTo>
                  <a:close/>
                  <a:moveTo>
                    <a:pt x="5" y="12"/>
                  </a:moveTo>
                  <a:cubicBezTo>
                    <a:pt x="5" y="15"/>
                    <a:pt x="5" y="17"/>
                    <a:pt x="6" y="19"/>
                  </a:cubicBezTo>
                  <a:cubicBezTo>
                    <a:pt x="6" y="20"/>
                    <a:pt x="7" y="21"/>
                    <a:pt x="9" y="21"/>
                  </a:cubicBezTo>
                  <a:cubicBezTo>
                    <a:pt x="10" y="21"/>
                    <a:pt x="11" y="20"/>
                    <a:pt x="11" y="19"/>
                  </a:cubicBezTo>
                  <a:cubicBezTo>
                    <a:pt x="12" y="17"/>
                    <a:pt x="12" y="15"/>
                    <a:pt x="12" y="12"/>
                  </a:cubicBezTo>
                  <a:cubicBezTo>
                    <a:pt x="12" y="9"/>
                    <a:pt x="12" y="7"/>
                    <a:pt x="11" y="6"/>
                  </a:cubicBezTo>
                  <a:cubicBezTo>
                    <a:pt x="11" y="4"/>
                    <a:pt x="10" y="4"/>
                    <a:pt x="8" y="4"/>
                  </a:cubicBezTo>
                  <a:cubicBezTo>
                    <a:pt x="7" y="4"/>
                    <a:pt x="6" y="4"/>
                    <a:pt x="6" y="6"/>
                  </a:cubicBezTo>
                  <a:cubicBezTo>
                    <a:pt x="5" y="7"/>
                    <a:pt x="5" y="9"/>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84" name="Freeform 83"/>
            <p:cNvSpPr>
              <a:spLocks/>
            </p:cNvSpPr>
            <p:nvPr/>
          </p:nvSpPr>
          <p:spPr bwMode="auto">
            <a:xfrm>
              <a:off x="5434012" y="2185989"/>
              <a:ext cx="31750" cy="50800"/>
            </a:xfrm>
            <a:custGeom>
              <a:avLst/>
              <a:gdLst>
                <a:gd name="T0" fmla="*/ 2 w 20"/>
                <a:gd name="T1" fmla="*/ 26 h 32"/>
                <a:gd name="T2" fmla="*/ 8 w 20"/>
                <a:gd name="T3" fmla="*/ 26 h 32"/>
                <a:gd name="T4" fmla="*/ 8 w 20"/>
                <a:gd name="T5" fmla="*/ 10 h 32"/>
                <a:gd name="T6" fmla="*/ 8 w 20"/>
                <a:gd name="T7" fmla="*/ 7 h 32"/>
                <a:gd name="T8" fmla="*/ 7 w 20"/>
                <a:gd name="T9" fmla="*/ 10 h 32"/>
                <a:gd name="T10" fmla="*/ 3 w 20"/>
                <a:gd name="T11" fmla="*/ 12 h 32"/>
                <a:gd name="T12" fmla="*/ 0 w 20"/>
                <a:gd name="T13" fmla="*/ 8 h 32"/>
                <a:gd name="T14" fmla="*/ 11 w 20"/>
                <a:gd name="T15" fmla="*/ 0 h 32"/>
                <a:gd name="T16" fmla="*/ 13 w 20"/>
                <a:gd name="T17" fmla="*/ 0 h 32"/>
                <a:gd name="T18" fmla="*/ 13 w 20"/>
                <a:gd name="T19" fmla="*/ 26 h 32"/>
                <a:gd name="T20" fmla="*/ 20 w 20"/>
                <a:gd name="T21" fmla="*/ 26 h 32"/>
                <a:gd name="T22" fmla="*/ 20 w 20"/>
                <a:gd name="T23" fmla="*/ 32 h 32"/>
                <a:gd name="T24" fmla="*/ 2 w 20"/>
                <a:gd name="T25" fmla="*/ 32 h 32"/>
                <a:gd name="T26" fmla="*/ 2 w 20"/>
                <a:gd name="T2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2">
                  <a:moveTo>
                    <a:pt x="2" y="26"/>
                  </a:moveTo>
                  <a:lnTo>
                    <a:pt x="8" y="26"/>
                  </a:lnTo>
                  <a:lnTo>
                    <a:pt x="8" y="10"/>
                  </a:lnTo>
                  <a:lnTo>
                    <a:pt x="8" y="7"/>
                  </a:lnTo>
                  <a:lnTo>
                    <a:pt x="7" y="10"/>
                  </a:lnTo>
                  <a:lnTo>
                    <a:pt x="3" y="12"/>
                  </a:lnTo>
                  <a:lnTo>
                    <a:pt x="0" y="8"/>
                  </a:lnTo>
                  <a:lnTo>
                    <a:pt x="11" y="0"/>
                  </a:lnTo>
                  <a:lnTo>
                    <a:pt x="13" y="0"/>
                  </a:lnTo>
                  <a:lnTo>
                    <a:pt x="13" y="26"/>
                  </a:lnTo>
                  <a:lnTo>
                    <a:pt x="20" y="26"/>
                  </a:lnTo>
                  <a:lnTo>
                    <a:pt x="20" y="32"/>
                  </a:lnTo>
                  <a:lnTo>
                    <a:pt x="2" y="32"/>
                  </a:lnTo>
                  <a:lnTo>
                    <a:pt x="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85" name="Freeform 84"/>
            <p:cNvSpPr>
              <a:spLocks noEditPoints="1"/>
            </p:cNvSpPr>
            <p:nvPr/>
          </p:nvSpPr>
          <p:spPr bwMode="auto">
            <a:xfrm>
              <a:off x="5478462" y="2185989"/>
              <a:ext cx="33338" cy="52388"/>
            </a:xfrm>
            <a:custGeom>
              <a:avLst/>
              <a:gdLst>
                <a:gd name="T0" fmla="*/ 0 w 16"/>
                <a:gd name="T1" fmla="*/ 12 h 25"/>
                <a:gd name="T2" fmla="*/ 2 w 16"/>
                <a:gd name="T3" fmla="*/ 3 h 25"/>
                <a:gd name="T4" fmla="*/ 8 w 16"/>
                <a:gd name="T5" fmla="*/ 0 h 25"/>
                <a:gd name="T6" fmla="*/ 14 w 16"/>
                <a:gd name="T7" fmla="*/ 3 h 25"/>
                <a:gd name="T8" fmla="*/ 16 w 16"/>
                <a:gd name="T9" fmla="*/ 12 h 25"/>
                <a:gd name="T10" fmla="*/ 14 w 16"/>
                <a:gd name="T11" fmla="*/ 22 h 25"/>
                <a:gd name="T12" fmla="*/ 8 w 16"/>
                <a:gd name="T13" fmla="*/ 25 h 25"/>
                <a:gd name="T14" fmla="*/ 2 w 16"/>
                <a:gd name="T15" fmla="*/ 21 h 25"/>
                <a:gd name="T16" fmla="*/ 0 w 16"/>
                <a:gd name="T17" fmla="*/ 12 h 25"/>
                <a:gd name="T18" fmla="*/ 4 w 16"/>
                <a:gd name="T19" fmla="*/ 12 h 25"/>
                <a:gd name="T20" fmla="*/ 5 w 16"/>
                <a:gd name="T21" fmla="*/ 19 h 25"/>
                <a:gd name="T22" fmla="*/ 8 w 16"/>
                <a:gd name="T23" fmla="*/ 21 h 25"/>
                <a:gd name="T24" fmla="*/ 11 w 16"/>
                <a:gd name="T25" fmla="*/ 19 h 25"/>
                <a:gd name="T26" fmla="*/ 12 w 16"/>
                <a:gd name="T27" fmla="*/ 12 h 25"/>
                <a:gd name="T28" fmla="*/ 11 w 16"/>
                <a:gd name="T29" fmla="*/ 6 h 25"/>
                <a:gd name="T30" fmla="*/ 8 w 16"/>
                <a:gd name="T31" fmla="*/ 4 h 25"/>
                <a:gd name="T32" fmla="*/ 5 w 16"/>
                <a:gd name="T33" fmla="*/ 6 h 25"/>
                <a:gd name="T34" fmla="*/ 4 w 16"/>
                <a:gd name="T3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5">
                  <a:moveTo>
                    <a:pt x="0" y="12"/>
                  </a:moveTo>
                  <a:cubicBezTo>
                    <a:pt x="0" y="8"/>
                    <a:pt x="1" y="5"/>
                    <a:pt x="2" y="3"/>
                  </a:cubicBezTo>
                  <a:cubicBezTo>
                    <a:pt x="3" y="1"/>
                    <a:pt x="5" y="0"/>
                    <a:pt x="8" y="0"/>
                  </a:cubicBezTo>
                  <a:cubicBezTo>
                    <a:pt x="11" y="0"/>
                    <a:pt x="13" y="1"/>
                    <a:pt x="14" y="3"/>
                  </a:cubicBezTo>
                  <a:cubicBezTo>
                    <a:pt x="16" y="5"/>
                    <a:pt x="16" y="8"/>
                    <a:pt x="16" y="12"/>
                  </a:cubicBezTo>
                  <a:cubicBezTo>
                    <a:pt x="16" y="16"/>
                    <a:pt x="16" y="19"/>
                    <a:pt x="14" y="22"/>
                  </a:cubicBezTo>
                  <a:cubicBezTo>
                    <a:pt x="13" y="24"/>
                    <a:pt x="11" y="25"/>
                    <a:pt x="8" y="25"/>
                  </a:cubicBezTo>
                  <a:cubicBezTo>
                    <a:pt x="5" y="25"/>
                    <a:pt x="3" y="24"/>
                    <a:pt x="2" y="21"/>
                  </a:cubicBezTo>
                  <a:cubicBezTo>
                    <a:pt x="1" y="19"/>
                    <a:pt x="0" y="16"/>
                    <a:pt x="0" y="12"/>
                  </a:cubicBezTo>
                  <a:close/>
                  <a:moveTo>
                    <a:pt x="4" y="12"/>
                  </a:moveTo>
                  <a:cubicBezTo>
                    <a:pt x="4" y="15"/>
                    <a:pt x="5" y="17"/>
                    <a:pt x="5" y="19"/>
                  </a:cubicBezTo>
                  <a:cubicBezTo>
                    <a:pt x="6" y="20"/>
                    <a:pt x="7" y="21"/>
                    <a:pt x="8" y="21"/>
                  </a:cubicBezTo>
                  <a:cubicBezTo>
                    <a:pt x="9" y="21"/>
                    <a:pt x="10" y="20"/>
                    <a:pt x="11" y="19"/>
                  </a:cubicBezTo>
                  <a:cubicBezTo>
                    <a:pt x="12" y="17"/>
                    <a:pt x="12" y="15"/>
                    <a:pt x="12" y="12"/>
                  </a:cubicBezTo>
                  <a:cubicBezTo>
                    <a:pt x="12" y="9"/>
                    <a:pt x="12" y="7"/>
                    <a:pt x="11" y="6"/>
                  </a:cubicBezTo>
                  <a:cubicBezTo>
                    <a:pt x="11" y="4"/>
                    <a:pt x="10" y="4"/>
                    <a:pt x="8" y="4"/>
                  </a:cubicBezTo>
                  <a:cubicBezTo>
                    <a:pt x="7" y="4"/>
                    <a:pt x="6" y="4"/>
                    <a:pt x="5" y="6"/>
                  </a:cubicBezTo>
                  <a:cubicBezTo>
                    <a:pt x="5"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86" name="Freeform 85"/>
            <p:cNvSpPr>
              <a:spLocks/>
            </p:cNvSpPr>
            <p:nvPr/>
          </p:nvSpPr>
          <p:spPr bwMode="auto">
            <a:xfrm>
              <a:off x="5522912" y="2185989"/>
              <a:ext cx="31750" cy="50800"/>
            </a:xfrm>
            <a:custGeom>
              <a:avLst/>
              <a:gdLst>
                <a:gd name="T0" fmla="*/ 3 w 20"/>
                <a:gd name="T1" fmla="*/ 26 h 32"/>
                <a:gd name="T2" fmla="*/ 8 w 20"/>
                <a:gd name="T3" fmla="*/ 26 h 32"/>
                <a:gd name="T4" fmla="*/ 8 w 20"/>
                <a:gd name="T5" fmla="*/ 10 h 32"/>
                <a:gd name="T6" fmla="*/ 9 w 20"/>
                <a:gd name="T7" fmla="*/ 7 h 32"/>
                <a:gd name="T8" fmla="*/ 7 w 20"/>
                <a:gd name="T9" fmla="*/ 10 h 32"/>
                <a:gd name="T10" fmla="*/ 3 w 20"/>
                <a:gd name="T11" fmla="*/ 12 h 32"/>
                <a:gd name="T12" fmla="*/ 0 w 20"/>
                <a:gd name="T13" fmla="*/ 8 h 32"/>
                <a:gd name="T14" fmla="*/ 11 w 20"/>
                <a:gd name="T15" fmla="*/ 0 h 32"/>
                <a:gd name="T16" fmla="*/ 15 w 20"/>
                <a:gd name="T17" fmla="*/ 0 h 32"/>
                <a:gd name="T18" fmla="*/ 15 w 20"/>
                <a:gd name="T19" fmla="*/ 26 h 32"/>
                <a:gd name="T20" fmla="*/ 20 w 20"/>
                <a:gd name="T21" fmla="*/ 26 h 32"/>
                <a:gd name="T22" fmla="*/ 20 w 20"/>
                <a:gd name="T23" fmla="*/ 32 h 32"/>
                <a:gd name="T24" fmla="*/ 3 w 20"/>
                <a:gd name="T25" fmla="*/ 32 h 32"/>
                <a:gd name="T26" fmla="*/ 3 w 20"/>
                <a:gd name="T2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2">
                  <a:moveTo>
                    <a:pt x="3" y="26"/>
                  </a:moveTo>
                  <a:lnTo>
                    <a:pt x="8" y="26"/>
                  </a:lnTo>
                  <a:lnTo>
                    <a:pt x="8" y="10"/>
                  </a:lnTo>
                  <a:lnTo>
                    <a:pt x="9" y="7"/>
                  </a:lnTo>
                  <a:lnTo>
                    <a:pt x="7" y="10"/>
                  </a:lnTo>
                  <a:lnTo>
                    <a:pt x="3" y="12"/>
                  </a:lnTo>
                  <a:lnTo>
                    <a:pt x="0" y="8"/>
                  </a:lnTo>
                  <a:lnTo>
                    <a:pt x="11" y="0"/>
                  </a:lnTo>
                  <a:lnTo>
                    <a:pt x="15" y="0"/>
                  </a:lnTo>
                  <a:lnTo>
                    <a:pt x="15" y="26"/>
                  </a:lnTo>
                  <a:lnTo>
                    <a:pt x="20" y="26"/>
                  </a:lnTo>
                  <a:lnTo>
                    <a:pt x="20" y="32"/>
                  </a:lnTo>
                  <a:lnTo>
                    <a:pt x="3" y="32"/>
                  </a:lnTo>
                  <a:lnTo>
                    <a:pt x="3"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87" name="Freeform 86"/>
            <p:cNvSpPr>
              <a:spLocks noEditPoints="1"/>
            </p:cNvSpPr>
            <p:nvPr/>
          </p:nvSpPr>
          <p:spPr bwMode="auto">
            <a:xfrm>
              <a:off x="5299075" y="2271714"/>
              <a:ext cx="33338" cy="49213"/>
            </a:xfrm>
            <a:custGeom>
              <a:avLst/>
              <a:gdLst>
                <a:gd name="T0" fmla="*/ 0 w 16"/>
                <a:gd name="T1" fmla="*/ 12 h 24"/>
                <a:gd name="T2" fmla="*/ 2 w 16"/>
                <a:gd name="T3" fmla="*/ 3 h 24"/>
                <a:gd name="T4" fmla="*/ 8 w 16"/>
                <a:gd name="T5" fmla="*/ 0 h 24"/>
                <a:gd name="T6" fmla="*/ 14 w 16"/>
                <a:gd name="T7" fmla="*/ 3 h 24"/>
                <a:gd name="T8" fmla="*/ 16 w 16"/>
                <a:gd name="T9" fmla="*/ 12 h 24"/>
                <a:gd name="T10" fmla="*/ 14 w 16"/>
                <a:gd name="T11" fmla="*/ 21 h 24"/>
                <a:gd name="T12" fmla="*/ 8 w 16"/>
                <a:gd name="T13" fmla="*/ 24 h 24"/>
                <a:gd name="T14" fmla="*/ 2 w 16"/>
                <a:gd name="T15" fmla="*/ 21 h 24"/>
                <a:gd name="T16" fmla="*/ 0 w 16"/>
                <a:gd name="T17" fmla="*/ 12 h 24"/>
                <a:gd name="T18" fmla="*/ 4 w 16"/>
                <a:gd name="T19" fmla="*/ 12 h 24"/>
                <a:gd name="T20" fmla="*/ 5 w 16"/>
                <a:gd name="T21" fmla="*/ 18 h 24"/>
                <a:gd name="T22" fmla="*/ 8 w 16"/>
                <a:gd name="T23" fmla="*/ 21 h 24"/>
                <a:gd name="T24" fmla="*/ 11 w 16"/>
                <a:gd name="T25" fmla="*/ 19 h 24"/>
                <a:gd name="T26" fmla="*/ 12 w 16"/>
                <a:gd name="T27" fmla="*/ 12 h 24"/>
                <a:gd name="T28" fmla="*/ 11 w 16"/>
                <a:gd name="T29" fmla="*/ 6 h 24"/>
                <a:gd name="T30" fmla="*/ 8 w 16"/>
                <a:gd name="T31" fmla="*/ 3 h 24"/>
                <a:gd name="T32" fmla="*/ 5 w 16"/>
                <a:gd name="T33" fmla="*/ 5 h 24"/>
                <a:gd name="T34" fmla="*/ 4 w 16"/>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4">
                  <a:moveTo>
                    <a:pt x="0" y="12"/>
                  </a:moveTo>
                  <a:cubicBezTo>
                    <a:pt x="0" y="8"/>
                    <a:pt x="0" y="5"/>
                    <a:pt x="2" y="3"/>
                  </a:cubicBezTo>
                  <a:cubicBezTo>
                    <a:pt x="3" y="1"/>
                    <a:pt x="5" y="0"/>
                    <a:pt x="8" y="0"/>
                  </a:cubicBezTo>
                  <a:cubicBezTo>
                    <a:pt x="11" y="0"/>
                    <a:pt x="13" y="1"/>
                    <a:pt x="14" y="3"/>
                  </a:cubicBezTo>
                  <a:cubicBezTo>
                    <a:pt x="16" y="5"/>
                    <a:pt x="16" y="8"/>
                    <a:pt x="16" y="12"/>
                  </a:cubicBezTo>
                  <a:cubicBezTo>
                    <a:pt x="16" y="16"/>
                    <a:pt x="15" y="19"/>
                    <a:pt x="14" y="21"/>
                  </a:cubicBezTo>
                  <a:cubicBezTo>
                    <a:pt x="13" y="23"/>
                    <a:pt x="11" y="24"/>
                    <a:pt x="8" y="24"/>
                  </a:cubicBezTo>
                  <a:cubicBezTo>
                    <a:pt x="5" y="24"/>
                    <a:pt x="3" y="23"/>
                    <a:pt x="2" y="21"/>
                  </a:cubicBezTo>
                  <a:cubicBezTo>
                    <a:pt x="0" y="19"/>
                    <a:pt x="0" y="16"/>
                    <a:pt x="0" y="12"/>
                  </a:cubicBezTo>
                  <a:close/>
                  <a:moveTo>
                    <a:pt x="4" y="12"/>
                  </a:moveTo>
                  <a:cubicBezTo>
                    <a:pt x="4" y="15"/>
                    <a:pt x="4" y="17"/>
                    <a:pt x="5" y="18"/>
                  </a:cubicBezTo>
                  <a:cubicBezTo>
                    <a:pt x="6" y="20"/>
                    <a:pt x="7" y="21"/>
                    <a:pt x="8" y="21"/>
                  </a:cubicBezTo>
                  <a:cubicBezTo>
                    <a:pt x="9" y="21"/>
                    <a:pt x="10" y="20"/>
                    <a:pt x="11" y="19"/>
                  </a:cubicBezTo>
                  <a:cubicBezTo>
                    <a:pt x="11" y="17"/>
                    <a:pt x="12" y="15"/>
                    <a:pt x="12" y="12"/>
                  </a:cubicBezTo>
                  <a:cubicBezTo>
                    <a:pt x="12" y="9"/>
                    <a:pt x="11" y="7"/>
                    <a:pt x="11" y="6"/>
                  </a:cubicBezTo>
                  <a:cubicBezTo>
                    <a:pt x="10" y="4"/>
                    <a:pt x="9" y="3"/>
                    <a:pt x="8" y="3"/>
                  </a:cubicBezTo>
                  <a:cubicBezTo>
                    <a:pt x="7" y="3"/>
                    <a:pt x="6" y="4"/>
                    <a:pt x="5" y="5"/>
                  </a:cubicBezTo>
                  <a:cubicBezTo>
                    <a:pt x="4"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88" name="Freeform 87"/>
            <p:cNvSpPr>
              <a:spLocks noEditPoints="1"/>
            </p:cNvSpPr>
            <p:nvPr/>
          </p:nvSpPr>
          <p:spPr bwMode="auto">
            <a:xfrm>
              <a:off x="5341937" y="2271714"/>
              <a:ext cx="34925" cy="49213"/>
            </a:xfrm>
            <a:custGeom>
              <a:avLst/>
              <a:gdLst>
                <a:gd name="T0" fmla="*/ 0 w 17"/>
                <a:gd name="T1" fmla="*/ 12 h 24"/>
                <a:gd name="T2" fmla="*/ 3 w 17"/>
                <a:gd name="T3" fmla="*/ 3 h 24"/>
                <a:gd name="T4" fmla="*/ 9 w 17"/>
                <a:gd name="T5" fmla="*/ 0 h 24"/>
                <a:gd name="T6" fmla="*/ 15 w 17"/>
                <a:gd name="T7" fmla="*/ 3 h 24"/>
                <a:gd name="T8" fmla="*/ 17 w 17"/>
                <a:gd name="T9" fmla="*/ 12 h 24"/>
                <a:gd name="T10" fmla="*/ 15 w 17"/>
                <a:gd name="T11" fmla="*/ 21 h 24"/>
                <a:gd name="T12" fmla="*/ 9 w 17"/>
                <a:gd name="T13" fmla="*/ 24 h 24"/>
                <a:gd name="T14" fmla="*/ 2 w 17"/>
                <a:gd name="T15" fmla="*/ 21 h 24"/>
                <a:gd name="T16" fmla="*/ 0 w 17"/>
                <a:gd name="T17" fmla="*/ 12 h 24"/>
                <a:gd name="T18" fmla="*/ 5 w 17"/>
                <a:gd name="T19" fmla="*/ 12 h 24"/>
                <a:gd name="T20" fmla="*/ 6 w 17"/>
                <a:gd name="T21" fmla="*/ 18 h 24"/>
                <a:gd name="T22" fmla="*/ 9 w 17"/>
                <a:gd name="T23" fmla="*/ 21 h 24"/>
                <a:gd name="T24" fmla="*/ 12 w 17"/>
                <a:gd name="T25" fmla="*/ 19 h 24"/>
                <a:gd name="T26" fmla="*/ 13 w 17"/>
                <a:gd name="T27" fmla="*/ 12 h 24"/>
                <a:gd name="T28" fmla="*/ 12 w 17"/>
                <a:gd name="T29" fmla="*/ 6 h 24"/>
                <a:gd name="T30" fmla="*/ 9 w 17"/>
                <a:gd name="T31" fmla="*/ 3 h 24"/>
                <a:gd name="T32" fmla="*/ 6 w 17"/>
                <a:gd name="T33" fmla="*/ 5 h 24"/>
                <a:gd name="T34" fmla="*/ 5 w 17"/>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4">
                  <a:moveTo>
                    <a:pt x="0" y="12"/>
                  </a:moveTo>
                  <a:cubicBezTo>
                    <a:pt x="0" y="8"/>
                    <a:pt x="1" y="5"/>
                    <a:pt x="3" y="3"/>
                  </a:cubicBezTo>
                  <a:cubicBezTo>
                    <a:pt x="4" y="1"/>
                    <a:pt x="6" y="0"/>
                    <a:pt x="9" y="0"/>
                  </a:cubicBezTo>
                  <a:cubicBezTo>
                    <a:pt x="12" y="0"/>
                    <a:pt x="14" y="1"/>
                    <a:pt x="15" y="3"/>
                  </a:cubicBezTo>
                  <a:cubicBezTo>
                    <a:pt x="16" y="5"/>
                    <a:pt x="17" y="8"/>
                    <a:pt x="17" y="12"/>
                  </a:cubicBezTo>
                  <a:cubicBezTo>
                    <a:pt x="17" y="16"/>
                    <a:pt x="16" y="19"/>
                    <a:pt x="15" y="21"/>
                  </a:cubicBezTo>
                  <a:cubicBezTo>
                    <a:pt x="13" y="23"/>
                    <a:pt x="11" y="24"/>
                    <a:pt x="9" y="24"/>
                  </a:cubicBezTo>
                  <a:cubicBezTo>
                    <a:pt x="6" y="24"/>
                    <a:pt x="4" y="23"/>
                    <a:pt x="2" y="21"/>
                  </a:cubicBezTo>
                  <a:cubicBezTo>
                    <a:pt x="1" y="19"/>
                    <a:pt x="0" y="16"/>
                    <a:pt x="0" y="12"/>
                  </a:cubicBezTo>
                  <a:close/>
                  <a:moveTo>
                    <a:pt x="5" y="12"/>
                  </a:moveTo>
                  <a:cubicBezTo>
                    <a:pt x="5" y="15"/>
                    <a:pt x="5" y="17"/>
                    <a:pt x="6" y="18"/>
                  </a:cubicBezTo>
                  <a:cubicBezTo>
                    <a:pt x="6" y="20"/>
                    <a:pt x="7" y="21"/>
                    <a:pt x="9" y="21"/>
                  </a:cubicBezTo>
                  <a:cubicBezTo>
                    <a:pt x="10" y="21"/>
                    <a:pt x="11" y="20"/>
                    <a:pt x="12" y="19"/>
                  </a:cubicBezTo>
                  <a:cubicBezTo>
                    <a:pt x="12" y="17"/>
                    <a:pt x="13" y="15"/>
                    <a:pt x="13" y="12"/>
                  </a:cubicBezTo>
                  <a:cubicBezTo>
                    <a:pt x="13" y="9"/>
                    <a:pt x="12" y="7"/>
                    <a:pt x="12" y="6"/>
                  </a:cubicBezTo>
                  <a:cubicBezTo>
                    <a:pt x="11" y="4"/>
                    <a:pt x="10" y="3"/>
                    <a:pt x="9" y="3"/>
                  </a:cubicBezTo>
                  <a:cubicBezTo>
                    <a:pt x="7" y="3"/>
                    <a:pt x="6" y="4"/>
                    <a:pt x="6" y="5"/>
                  </a:cubicBezTo>
                  <a:cubicBezTo>
                    <a:pt x="5" y="7"/>
                    <a:pt x="5" y="9"/>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89" name="Freeform 88"/>
            <p:cNvSpPr>
              <a:spLocks/>
            </p:cNvSpPr>
            <p:nvPr/>
          </p:nvSpPr>
          <p:spPr bwMode="auto">
            <a:xfrm>
              <a:off x="5389562" y="2271714"/>
              <a:ext cx="30163" cy="49213"/>
            </a:xfrm>
            <a:custGeom>
              <a:avLst/>
              <a:gdLst>
                <a:gd name="T0" fmla="*/ 1 w 19"/>
                <a:gd name="T1" fmla="*/ 26 h 31"/>
                <a:gd name="T2" fmla="*/ 8 w 19"/>
                <a:gd name="T3" fmla="*/ 26 h 31"/>
                <a:gd name="T4" fmla="*/ 8 w 19"/>
                <a:gd name="T5" fmla="*/ 9 h 31"/>
                <a:gd name="T6" fmla="*/ 9 w 19"/>
                <a:gd name="T7" fmla="*/ 5 h 31"/>
                <a:gd name="T8" fmla="*/ 6 w 19"/>
                <a:gd name="T9" fmla="*/ 8 h 31"/>
                <a:gd name="T10" fmla="*/ 3 w 19"/>
                <a:gd name="T11" fmla="*/ 10 h 31"/>
                <a:gd name="T12" fmla="*/ 0 w 19"/>
                <a:gd name="T13" fmla="*/ 8 h 31"/>
                <a:gd name="T14" fmla="*/ 10 w 19"/>
                <a:gd name="T15" fmla="*/ 0 h 31"/>
                <a:gd name="T16" fmla="*/ 13 w 19"/>
                <a:gd name="T17" fmla="*/ 0 h 31"/>
                <a:gd name="T18" fmla="*/ 13 w 19"/>
                <a:gd name="T19" fmla="*/ 26 h 31"/>
                <a:gd name="T20" fmla="*/ 19 w 19"/>
                <a:gd name="T21" fmla="*/ 26 h 31"/>
                <a:gd name="T22" fmla="*/ 19 w 19"/>
                <a:gd name="T23" fmla="*/ 31 h 31"/>
                <a:gd name="T24" fmla="*/ 1 w 19"/>
                <a:gd name="T25" fmla="*/ 31 h 31"/>
                <a:gd name="T26" fmla="*/ 1 w 19"/>
                <a:gd name="T27"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31">
                  <a:moveTo>
                    <a:pt x="1" y="26"/>
                  </a:moveTo>
                  <a:lnTo>
                    <a:pt x="8" y="26"/>
                  </a:lnTo>
                  <a:lnTo>
                    <a:pt x="8" y="9"/>
                  </a:lnTo>
                  <a:lnTo>
                    <a:pt x="9" y="5"/>
                  </a:lnTo>
                  <a:lnTo>
                    <a:pt x="6" y="8"/>
                  </a:lnTo>
                  <a:lnTo>
                    <a:pt x="3" y="10"/>
                  </a:lnTo>
                  <a:lnTo>
                    <a:pt x="0" y="8"/>
                  </a:lnTo>
                  <a:lnTo>
                    <a:pt x="10" y="0"/>
                  </a:lnTo>
                  <a:lnTo>
                    <a:pt x="13" y="0"/>
                  </a:lnTo>
                  <a:lnTo>
                    <a:pt x="13" y="26"/>
                  </a:lnTo>
                  <a:lnTo>
                    <a:pt x="19" y="26"/>
                  </a:lnTo>
                  <a:lnTo>
                    <a:pt x="19" y="31"/>
                  </a:lnTo>
                  <a:lnTo>
                    <a:pt x="1" y="31"/>
                  </a:lnTo>
                  <a:lnTo>
                    <a:pt x="1"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90" name="Freeform 89"/>
            <p:cNvSpPr>
              <a:spLocks noEditPoints="1"/>
            </p:cNvSpPr>
            <p:nvPr/>
          </p:nvSpPr>
          <p:spPr bwMode="auto">
            <a:xfrm>
              <a:off x="5432425" y="2271714"/>
              <a:ext cx="34925" cy="49213"/>
            </a:xfrm>
            <a:custGeom>
              <a:avLst/>
              <a:gdLst>
                <a:gd name="T0" fmla="*/ 0 w 17"/>
                <a:gd name="T1" fmla="*/ 12 h 24"/>
                <a:gd name="T2" fmla="*/ 2 w 17"/>
                <a:gd name="T3" fmla="*/ 3 h 24"/>
                <a:gd name="T4" fmla="*/ 8 w 17"/>
                <a:gd name="T5" fmla="*/ 0 h 24"/>
                <a:gd name="T6" fmla="*/ 15 w 17"/>
                <a:gd name="T7" fmla="*/ 3 h 24"/>
                <a:gd name="T8" fmla="*/ 17 w 17"/>
                <a:gd name="T9" fmla="*/ 12 h 24"/>
                <a:gd name="T10" fmla="*/ 14 w 17"/>
                <a:gd name="T11" fmla="*/ 21 h 24"/>
                <a:gd name="T12" fmla="*/ 8 w 17"/>
                <a:gd name="T13" fmla="*/ 24 h 24"/>
                <a:gd name="T14" fmla="*/ 2 w 17"/>
                <a:gd name="T15" fmla="*/ 21 h 24"/>
                <a:gd name="T16" fmla="*/ 0 w 17"/>
                <a:gd name="T17" fmla="*/ 12 h 24"/>
                <a:gd name="T18" fmla="*/ 4 w 17"/>
                <a:gd name="T19" fmla="*/ 12 h 24"/>
                <a:gd name="T20" fmla="*/ 5 w 17"/>
                <a:gd name="T21" fmla="*/ 18 h 24"/>
                <a:gd name="T22" fmla="*/ 8 w 17"/>
                <a:gd name="T23" fmla="*/ 21 h 24"/>
                <a:gd name="T24" fmla="*/ 11 w 17"/>
                <a:gd name="T25" fmla="*/ 19 h 24"/>
                <a:gd name="T26" fmla="*/ 12 w 17"/>
                <a:gd name="T27" fmla="*/ 12 h 24"/>
                <a:gd name="T28" fmla="*/ 11 w 17"/>
                <a:gd name="T29" fmla="*/ 6 h 24"/>
                <a:gd name="T30" fmla="*/ 8 w 17"/>
                <a:gd name="T31" fmla="*/ 3 h 24"/>
                <a:gd name="T32" fmla="*/ 5 w 17"/>
                <a:gd name="T33" fmla="*/ 5 h 24"/>
                <a:gd name="T34" fmla="*/ 4 w 17"/>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4">
                  <a:moveTo>
                    <a:pt x="0" y="12"/>
                  </a:moveTo>
                  <a:cubicBezTo>
                    <a:pt x="0" y="8"/>
                    <a:pt x="1" y="5"/>
                    <a:pt x="2" y="3"/>
                  </a:cubicBezTo>
                  <a:cubicBezTo>
                    <a:pt x="4" y="1"/>
                    <a:pt x="6" y="0"/>
                    <a:pt x="8" y="0"/>
                  </a:cubicBezTo>
                  <a:cubicBezTo>
                    <a:pt x="11" y="0"/>
                    <a:pt x="13" y="1"/>
                    <a:pt x="15" y="3"/>
                  </a:cubicBezTo>
                  <a:cubicBezTo>
                    <a:pt x="16" y="5"/>
                    <a:pt x="17" y="8"/>
                    <a:pt x="17" y="12"/>
                  </a:cubicBezTo>
                  <a:cubicBezTo>
                    <a:pt x="17" y="16"/>
                    <a:pt x="16" y="19"/>
                    <a:pt x="14" y="21"/>
                  </a:cubicBezTo>
                  <a:cubicBezTo>
                    <a:pt x="13" y="23"/>
                    <a:pt x="11" y="24"/>
                    <a:pt x="8" y="24"/>
                  </a:cubicBezTo>
                  <a:cubicBezTo>
                    <a:pt x="5" y="24"/>
                    <a:pt x="3" y="23"/>
                    <a:pt x="2" y="21"/>
                  </a:cubicBezTo>
                  <a:cubicBezTo>
                    <a:pt x="1" y="19"/>
                    <a:pt x="0" y="16"/>
                    <a:pt x="0" y="12"/>
                  </a:cubicBezTo>
                  <a:close/>
                  <a:moveTo>
                    <a:pt x="4" y="12"/>
                  </a:moveTo>
                  <a:cubicBezTo>
                    <a:pt x="4" y="15"/>
                    <a:pt x="5" y="17"/>
                    <a:pt x="5" y="18"/>
                  </a:cubicBezTo>
                  <a:cubicBezTo>
                    <a:pt x="6" y="20"/>
                    <a:pt x="7" y="21"/>
                    <a:pt x="8" y="21"/>
                  </a:cubicBezTo>
                  <a:cubicBezTo>
                    <a:pt x="10" y="21"/>
                    <a:pt x="11" y="20"/>
                    <a:pt x="11" y="19"/>
                  </a:cubicBezTo>
                  <a:cubicBezTo>
                    <a:pt x="12" y="17"/>
                    <a:pt x="12" y="15"/>
                    <a:pt x="12" y="12"/>
                  </a:cubicBezTo>
                  <a:cubicBezTo>
                    <a:pt x="12" y="9"/>
                    <a:pt x="12" y="7"/>
                    <a:pt x="11" y="6"/>
                  </a:cubicBezTo>
                  <a:cubicBezTo>
                    <a:pt x="11" y="4"/>
                    <a:pt x="10" y="3"/>
                    <a:pt x="8" y="3"/>
                  </a:cubicBezTo>
                  <a:cubicBezTo>
                    <a:pt x="7" y="3"/>
                    <a:pt x="6" y="4"/>
                    <a:pt x="5" y="5"/>
                  </a:cubicBezTo>
                  <a:cubicBezTo>
                    <a:pt x="5"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91" name="Freeform 90"/>
            <p:cNvSpPr>
              <a:spLocks/>
            </p:cNvSpPr>
            <p:nvPr/>
          </p:nvSpPr>
          <p:spPr bwMode="auto">
            <a:xfrm>
              <a:off x="5480050" y="2271714"/>
              <a:ext cx="28575" cy="49213"/>
            </a:xfrm>
            <a:custGeom>
              <a:avLst/>
              <a:gdLst>
                <a:gd name="T0" fmla="*/ 1 w 18"/>
                <a:gd name="T1" fmla="*/ 26 h 31"/>
                <a:gd name="T2" fmla="*/ 8 w 18"/>
                <a:gd name="T3" fmla="*/ 26 h 31"/>
                <a:gd name="T4" fmla="*/ 8 w 18"/>
                <a:gd name="T5" fmla="*/ 9 h 31"/>
                <a:gd name="T6" fmla="*/ 8 w 18"/>
                <a:gd name="T7" fmla="*/ 5 h 31"/>
                <a:gd name="T8" fmla="*/ 7 w 18"/>
                <a:gd name="T9" fmla="*/ 8 h 31"/>
                <a:gd name="T10" fmla="*/ 1 w 18"/>
                <a:gd name="T11" fmla="*/ 10 h 31"/>
                <a:gd name="T12" fmla="*/ 0 w 18"/>
                <a:gd name="T13" fmla="*/ 8 h 31"/>
                <a:gd name="T14" fmla="*/ 9 w 18"/>
                <a:gd name="T15" fmla="*/ 0 h 31"/>
                <a:gd name="T16" fmla="*/ 13 w 18"/>
                <a:gd name="T17" fmla="*/ 0 h 31"/>
                <a:gd name="T18" fmla="*/ 13 w 18"/>
                <a:gd name="T19" fmla="*/ 26 h 31"/>
                <a:gd name="T20" fmla="*/ 18 w 18"/>
                <a:gd name="T21" fmla="*/ 26 h 31"/>
                <a:gd name="T22" fmla="*/ 18 w 18"/>
                <a:gd name="T23" fmla="*/ 31 h 31"/>
                <a:gd name="T24" fmla="*/ 1 w 18"/>
                <a:gd name="T25" fmla="*/ 31 h 31"/>
                <a:gd name="T26" fmla="*/ 1 w 18"/>
                <a:gd name="T27"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31">
                  <a:moveTo>
                    <a:pt x="1" y="26"/>
                  </a:moveTo>
                  <a:lnTo>
                    <a:pt x="8" y="26"/>
                  </a:lnTo>
                  <a:lnTo>
                    <a:pt x="8" y="9"/>
                  </a:lnTo>
                  <a:lnTo>
                    <a:pt x="8" y="5"/>
                  </a:lnTo>
                  <a:lnTo>
                    <a:pt x="7" y="8"/>
                  </a:lnTo>
                  <a:lnTo>
                    <a:pt x="1" y="10"/>
                  </a:lnTo>
                  <a:lnTo>
                    <a:pt x="0" y="8"/>
                  </a:lnTo>
                  <a:lnTo>
                    <a:pt x="9" y="0"/>
                  </a:lnTo>
                  <a:lnTo>
                    <a:pt x="13" y="0"/>
                  </a:lnTo>
                  <a:lnTo>
                    <a:pt x="13" y="26"/>
                  </a:lnTo>
                  <a:lnTo>
                    <a:pt x="18" y="26"/>
                  </a:lnTo>
                  <a:lnTo>
                    <a:pt x="18" y="31"/>
                  </a:lnTo>
                  <a:lnTo>
                    <a:pt x="1" y="31"/>
                  </a:lnTo>
                  <a:lnTo>
                    <a:pt x="1"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92" name="Freeform 91"/>
            <p:cNvSpPr>
              <a:spLocks noEditPoints="1"/>
            </p:cNvSpPr>
            <p:nvPr/>
          </p:nvSpPr>
          <p:spPr bwMode="auto">
            <a:xfrm>
              <a:off x="5522912" y="2271714"/>
              <a:ext cx="33338" cy="49213"/>
            </a:xfrm>
            <a:custGeom>
              <a:avLst/>
              <a:gdLst>
                <a:gd name="T0" fmla="*/ 0 w 16"/>
                <a:gd name="T1" fmla="*/ 12 h 24"/>
                <a:gd name="T2" fmla="*/ 2 w 16"/>
                <a:gd name="T3" fmla="*/ 3 h 24"/>
                <a:gd name="T4" fmla="*/ 8 w 16"/>
                <a:gd name="T5" fmla="*/ 0 h 24"/>
                <a:gd name="T6" fmla="*/ 14 w 16"/>
                <a:gd name="T7" fmla="*/ 3 h 24"/>
                <a:gd name="T8" fmla="*/ 16 w 16"/>
                <a:gd name="T9" fmla="*/ 12 h 24"/>
                <a:gd name="T10" fmla="*/ 14 w 16"/>
                <a:gd name="T11" fmla="*/ 21 h 24"/>
                <a:gd name="T12" fmla="*/ 8 w 16"/>
                <a:gd name="T13" fmla="*/ 24 h 24"/>
                <a:gd name="T14" fmla="*/ 2 w 16"/>
                <a:gd name="T15" fmla="*/ 21 h 24"/>
                <a:gd name="T16" fmla="*/ 0 w 16"/>
                <a:gd name="T17" fmla="*/ 12 h 24"/>
                <a:gd name="T18" fmla="*/ 4 w 16"/>
                <a:gd name="T19" fmla="*/ 12 h 24"/>
                <a:gd name="T20" fmla="*/ 5 w 16"/>
                <a:gd name="T21" fmla="*/ 18 h 24"/>
                <a:gd name="T22" fmla="*/ 8 w 16"/>
                <a:gd name="T23" fmla="*/ 21 h 24"/>
                <a:gd name="T24" fmla="*/ 11 w 16"/>
                <a:gd name="T25" fmla="*/ 19 h 24"/>
                <a:gd name="T26" fmla="*/ 12 w 16"/>
                <a:gd name="T27" fmla="*/ 12 h 24"/>
                <a:gd name="T28" fmla="*/ 11 w 16"/>
                <a:gd name="T29" fmla="*/ 6 h 24"/>
                <a:gd name="T30" fmla="*/ 8 w 16"/>
                <a:gd name="T31" fmla="*/ 3 h 24"/>
                <a:gd name="T32" fmla="*/ 5 w 16"/>
                <a:gd name="T33" fmla="*/ 5 h 24"/>
                <a:gd name="T34" fmla="*/ 4 w 16"/>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4">
                  <a:moveTo>
                    <a:pt x="0" y="12"/>
                  </a:moveTo>
                  <a:cubicBezTo>
                    <a:pt x="0" y="8"/>
                    <a:pt x="0" y="5"/>
                    <a:pt x="2" y="3"/>
                  </a:cubicBezTo>
                  <a:cubicBezTo>
                    <a:pt x="3" y="1"/>
                    <a:pt x="5" y="0"/>
                    <a:pt x="8" y="0"/>
                  </a:cubicBezTo>
                  <a:cubicBezTo>
                    <a:pt x="11" y="0"/>
                    <a:pt x="13" y="1"/>
                    <a:pt x="14" y="3"/>
                  </a:cubicBezTo>
                  <a:cubicBezTo>
                    <a:pt x="16" y="5"/>
                    <a:pt x="16" y="8"/>
                    <a:pt x="16" y="12"/>
                  </a:cubicBezTo>
                  <a:cubicBezTo>
                    <a:pt x="16" y="16"/>
                    <a:pt x="15" y="19"/>
                    <a:pt x="14" y="21"/>
                  </a:cubicBezTo>
                  <a:cubicBezTo>
                    <a:pt x="13" y="23"/>
                    <a:pt x="11" y="24"/>
                    <a:pt x="8" y="24"/>
                  </a:cubicBezTo>
                  <a:cubicBezTo>
                    <a:pt x="5" y="24"/>
                    <a:pt x="3" y="23"/>
                    <a:pt x="2" y="21"/>
                  </a:cubicBezTo>
                  <a:cubicBezTo>
                    <a:pt x="0" y="19"/>
                    <a:pt x="0" y="16"/>
                    <a:pt x="0" y="12"/>
                  </a:cubicBezTo>
                  <a:close/>
                  <a:moveTo>
                    <a:pt x="4" y="12"/>
                  </a:moveTo>
                  <a:cubicBezTo>
                    <a:pt x="4" y="15"/>
                    <a:pt x="4" y="17"/>
                    <a:pt x="5" y="18"/>
                  </a:cubicBezTo>
                  <a:cubicBezTo>
                    <a:pt x="6" y="20"/>
                    <a:pt x="7" y="21"/>
                    <a:pt x="8" y="21"/>
                  </a:cubicBezTo>
                  <a:cubicBezTo>
                    <a:pt x="9" y="21"/>
                    <a:pt x="10" y="20"/>
                    <a:pt x="11" y="19"/>
                  </a:cubicBezTo>
                  <a:cubicBezTo>
                    <a:pt x="11" y="17"/>
                    <a:pt x="12" y="15"/>
                    <a:pt x="12" y="12"/>
                  </a:cubicBezTo>
                  <a:cubicBezTo>
                    <a:pt x="12" y="9"/>
                    <a:pt x="12" y="7"/>
                    <a:pt x="11" y="6"/>
                  </a:cubicBezTo>
                  <a:cubicBezTo>
                    <a:pt x="10" y="4"/>
                    <a:pt x="9" y="3"/>
                    <a:pt x="8" y="3"/>
                  </a:cubicBezTo>
                  <a:cubicBezTo>
                    <a:pt x="7" y="3"/>
                    <a:pt x="6" y="4"/>
                    <a:pt x="5" y="5"/>
                  </a:cubicBezTo>
                  <a:cubicBezTo>
                    <a:pt x="4"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grpSp>
      <p:grpSp>
        <p:nvGrpSpPr>
          <p:cNvPr id="109" name="Group 108"/>
          <p:cNvGrpSpPr/>
          <p:nvPr/>
        </p:nvGrpSpPr>
        <p:grpSpPr>
          <a:xfrm>
            <a:off x="3655493" y="2858745"/>
            <a:ext cx="854267" cy="758067"/>
            <a:chOff x="5249862" y="2063752"/>
            <a:chExt cx="352425" cy="312738"/>
          </a:xfrm>
          <a:solidFill>
            <a:schemeClr val="accent1"/>
          </a:solidFill>
        </p:grpSpPr>
        <p:sp>
          <p:nvSpPr>
            <p:cNvPr id="110" name="Freeform 109"/>
            <p:cNvSpPr>
              <a:spLocks noEditPoints="1"/>
            </p:cNvSpPr>
            <p:nvPr/>
          </p:nvSpPr>
          <p:spPr bwMode="auto">
            <a:xfrm>
              <a:off x="5249862" y="2063752"/>
              <a:ext cx="352425" cy="312738"/>
            </a:xfrm>
            <a:custGeom>
              <a:avLst/>
              <a:gdLst>
                <a:gd name="T0" fmla="*/ 166 w 171"/>
                <a:gd name="T1" fmla="*/ 0 h 152"/>
                <a:gd name="T2" fmla="*/ 6 w 171"/>
                <a:gd name="T3" fmla="*/ 0 h 152"/>
                <a:gd name="T4" fmla="*/ 0 w 171"/>
                <a:gd name="T5" fmla="*/ 5 h 152"/>
                <a:gd name="T6" fmla="*/ 0 w 171"/>
                <a:gd name="T7" fmla="*/ 146 h 152"/>
                <a:gd name="T8" fmla="*/ 6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5 w 171"/>
                <a:gd name="T25" fmla="*/ 19 h 152"/>
                <a:gd name="T26" fmla="*/ 132 w 171"/>
                <a:gd name="T27" fmla="*/ 12 h 152"/>
                <a:gd name="T28" fmla="*/ 111 w 171"/>
                <a:gd name="T29" fmla="*/ 12 h 152"/>
                <a:gd name="T30" fmla="*/ 118 w 171"/>
                <a:gd name="T31" fmla="*/ 19 h 152"/>
                <a:gd name="T32" fmla="*/ 111 w 171"/>
                <a:gd name="T33" fmla="*/ 26 h 152"/>
                <a:gd name="T34" fmla="*/ 104 w 171"/>
                <a:gd name="T35" fmla="*/ 19 h 152"/>
                <a:gd name="T36" fmla="*/ 111 w 171"/>
                <a:gd name="T37" fmla="*/ 12 h 152"/>
                <a:gd name="T38" fmla="*/ 161 w 171"/>
                <a:gd name="T39" fmla="*/ 141 h 152"/>
                <a:gd name="T40" fmla="*/ 11 w 171"/>
                <a:gd name="T41" fmla="*/ 141 h 152"/>
                <a:gd name="T42" fmla="*/ 11 w 171"/>
                <a:gd name="T43" fmla="*/ 38 h 152"/>
                <a:gd name="T44" fmla="*/ 161 w 171"/>
                <a:gd name="T45" fmla="*/ 38 h 152"/>
                <a:gd name="T46" fmla="*/ 161 w 171"/>
                <a:gd name="T47" fmla="*/ 141 h 152"/>
                <a:gd name="T48" fmla="*/ 153 w 171"/>
                <a:gd name="T49" fmla="*/ 26 h 152"/>
                <a:gd name="T50" fmla="*/ 146 w 171"/>
                <a:gd name="T51" fmla="*/ 19 h 152"/>
                <a:gd name="T52" fmla="*/ 153 w 171"/>
                <a:gd name="T53" fmla="*/ 12 h 152"/>
                <a:gd name="T54" fmla="*/ 161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2"/>
                    <a:pt x="0" y="5"/>
                  </a:cubicBezTo>
                  <a:cubicBezTo>
                    <a:pt x="0" y="146"/>
                    <a:pt x="0" y="146"/>
                    <a:pt x="0" y="146"/>
                  </a:cubicBezTo>
                  <a:cubicBezTo>
                    <a:pt x="0" y="149"/>
                    <a:pt x="3" y="152"/>
                    <a:pt x="6"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5" y="23"/>
                    <a:pt x="125" y="19"/>
                  </a:cubicBezTo>
                  <a:cubicBezTo>
                    <a:pt x="125" y="15"/>
                    <a:pt x="128" y="12"/>
                    <a:pt x="132" y="12"/>
                  </a:cubicBezTo>
                  <a:close/>
                  <a:moveTo>
                    <a:pt x="111" y="12"/>
                  </a:moveTo>
                  <a:cubicBezTo>
                    <a:pt x="115" y="12"/>
                    <a:pt x="118" y="15"/>
                    <a:pt x="118" y="19"/>
                  </a:cubicBezTo>
                  <a:cubicBezTo>
                    <a:pt x="118" y="23"/>
                    <a:pt x="115" y="26"/>
                    <a:pt x="111" y="26"/>
                  </a:cubicBezTo>
                  <a:cubicBezTo>
                    <a:pt x="107" y="26"/>
                    <a:pt x="104" y="23"/>
                    <a:pt x="104" y="19"/>
                  </a:cubicBezTo>
                  <a:cubicBezTo>
                    <a:pt x="104" y="15"/>
                    <a:pt x="107" y="12"/>
                    <a:pt x="111" y="12"/>
                  </a:cubicBezTo>
                  <a:close/>
                  <a:moveTo>
                    <a:pt x="161" y="141"/>
                  </a:moveTo>
                  <a:cubicBezTo>
                    <a:pt x="11" y="141"/>
                    <a:pt x="11" y="141"/>
                    <a:pt x="11" y="141"/>
                  </a:cubicBezTo>
                  <a:cubicBezTo>
                    <a:pt x="11" y="38"/>
                    <a:pt x="11" y="38"/>
                    <a:pt x="11" y="38"/>
                  </a:cubicBezTo>
                  <a:cubicBezTo>
                    <a:pt x="161" y="38"/>
                    <a:pt x="161" y="38"/>
                    <a:pt x="161" y="38"/>
                  </a:cubicBezTo>
                  <a:lnTo>
                    <a:pt x="161" y="141"/>
                  </a:lnTo>
                  <a:close/>
                  <a:moveTo>
                    <a:pt x="153" y="26"/>
                  </a:moveTo>
                  <a:cubicBezTo>
                    <a:pt x="149" y="26"/>
                    <a:pt x="146" y="23"/>
                    <a:pt x="146" y="19"/>
                  </a:cubicBezTo>
                  <a:cubicBezTo>
                    <a:pt x="146" y="15"/>
                    <a:pt x="149" y="12"/>
                    <a:pt x="153" y="12"/>
                  </a:cubicBezTo>
                  <a:cubicBezTo>
                    <a:pt x="157" y="12"/>
                    <a:pt x="161" y="15"/>
                    <a:pt x="161" y="19"/>
                  </a:cubicBezTo>
                  <a:cubicBezTo>
                    <a:pt x="161" y="23"/>
                    <a:pt x="157" y="26"/>
                    <a:pt x="15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111" name="Freeform 110"/>
            <p:cNvSpPr>
              <a:spLocks noEditPoints="1"/>
            </p:cNvSpPr>
            <p:nvPr/>
          </p:nvSpPr>
          <p:spPr bwMode="auto">
            <a:xfrm>
              <a:off x="5299075" y="2185989"/>
              <a:ext cx="33338" cy="52388"/>
            </a:xfrm>
            <a:custGeom>
              <a:avLst/>
              <a:gdLst>
                <a:gd name="T0" fmla="*/ 0 w 16"/>
                <a:gd name="T1" fmla="*/ 12 h 25"/>
                <a:gd name="T2" fmla="*/ 2 w 16"/>
                <a:gd name="T3" fmla="*/ 3 h 25"/>
                <a:gd name="T4" fmla="*/ 8 w 16"/>
                <a:gd name="T5" fmla="*/ 0 h 25"/>
                <a:gd name="T6" fmla="*/ 14 w 16"/>
                <a:gd name="T7" fmla="*/ 3 h 25"/>
                <a:gd name="T8" fmla="*/ 16 w 16"/>
                <a:gd name="T9" fmla="*/ 12 h 25"/>
                <a:gd name="T10" fmla="*/ 14 w 16"/>
                <a:gd name="T11" fmla="*/ 22 h 25"/>
                <a:gd name="T12" fmla="*/ 8 w 16"/>
                <a:gd name="T13" fmla="*/ 25 h 25"/>
                <a:gd name="T14" fmla="*/ 2 w 16"/>
                <a:gd name="T15" fmla="*/ 21 h 25"/>
                <a:gd name="T16" fmla="*/ 0 w 16"/>
                <a:gd name="T17" fmla="*/ 12 h 25"/>
                <a:gd name="T18" fmla="*/ 4 w 16"/>
                <a:gd name="T19" fmla="*/ 12 h 25"/>
                <a:gd name="T20" fmla="*/ 5 w 16"/>
                <a:gd name="T21" fmla="*/ 19 h 25"/>
                <a:gd name="T22" fmla="*/ 8 w 16"/>
                <a:gd name="T23" fmla="*/ 21 h 25"/>
                <a:gd name="T24" fmla="*/ 11 w 16"/>
                <a:gd name="T25" fmla="*/ 19 h 25"/>
                <a:gd name="T26" fmla="*/ 12 w 16"/>
                <a:gd name="T27" fmla="*/ 12 h 25"/>
                <a:gd name="T28" fmla="*/ 11 w 16"/>
                <a:gd name="T29" fmla="*/ 6 h 25"/>
                <a:gd name="T30" fmla="*/ 8 w 16"/>
                <a:gd name="T31" fmla="*/ 4 h 25"/>
                <a:gd name="T32" fmla="*/ 5 w 16"/>
                <a:gd name="T33" fmla="*/ 6 h 25"/>
                <a:gd name="T34" fmla="*/ 4 w 16"/>
                <a:gd name="T3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5">
                  <a:moveTo>
                    <a:pt x="0" y="12"/>
                  </a:moveTo>
                  <a:cubicBezTo>
                    <a:pt x="0" y="8"/>
                    <a:pt x="0" y="5"/>
                    <a:pt x="2" y="3"/>
                  </a:cubicBezTo>
                  <a:cubicBezTo>
                    <a:pt x="3" y="1"/>
                    <a:pt x="5" y="0"/>
                    <a:pt x="8" y="0"/>
                  </a:cubicBezTo>
                  <a:cubicBezTo>
                    <a:pt x="11" y="0"/>
                    <a:pt x="13" y="1"/>
                    <a:pt x="14" y="3"/>
                  </a:cubicBezTo>
                  <a:cubicBezTo>
                    <a:pt x="16" y="5"/>
                    <a:pt x="16" y="8"/>
                    <a:pt x="16" y="12"/>
                  </a:cubicBezTo>
                  <a:cubicBezTo>
                    <a:pt x="16" y="16"/>
                    <a:pt x="15" y="19"/>
                    <a:pt x="14" y="22"/>
                  </a:cubicBezTo>
                  <a:cubicBezTo>
                    <a:pt x="13" y="24"/>
                    <a:pt x="11" y="25"/>
                    <a:pt x="8" y="25"/>
                  </a:cubicBezTo>
                  <a:cubicBezTo>
                    <a:pt x="5" y="25"/>
                    <a:pt x="3" y="24"/>
                    <a:pt x="2" y="21"/>
                  </a:cubicBezTo>
                  <a:cubicBezTo>
                    <a:pt x="0" y="19"/>
                    <a:pt x="0" y="16"/>
                    <a:pt x="0" y="12"/>
                  </a:cubicBezTo>
                  <a:close/>
                  <a:moveTo>
                    <a:pt x="4" y="12"/>
                  </a:moveTo>
                  <a:cubicBezTo>
                    <a:pt x="4" y="15"/>
                    <a:pt x="4" y="17"/>
                    <a:pt x="5" y="19"/>
                  </a:cubicBezTo>
                  <a:cubicBezTo>
                    <a:pt x="6" y="20"/>
                    <a:pt x="7" y="21"/>
                    <a:pt x="8" y="21"/>
                  </a:cubicBezTo>
                  <a:cubicBezTo>
                    <a:pt x="9" y="21"/>
                    <a:pt x="10" y="20"/>
                    <a:pt x="11" y="19"/>
                  </a:cubicBezTo>
                  <a:cubicBezTo>
                    <a:pt x="11" y="17"/>
                    <a:pt x="12" y="15"/>
                    <a:pt x="12" y="12"/>
                  </a:cubicBezTo>
                  <a:cubicBezTo>
                    <a:pt x="12" y="9"/>
                    <a:pt x="11" y="7"/>
                    <a:pt x="11" y="6"/>
                  </a:cubicBezTo>
                  <a:cubicBezTo>
                    <a:pt x="10" y="4"/>
                    <a:pt x="9" y="4"/>
                    <a:pt x="8" y="4"/>
                  </a:cubicBezTo>
                  <a:cubicBezTo>
                    <a:pt x="7" y="4"/>
                    <a:pt x="6" y="4"/>
                    <a:pt x="5" y="6"/>
                  </a:cubicBezTo>
                  <a:cubicBezTo>
                    <a:pt x="4"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112" name="Freeform 111"/>
            <p:cNvSpPr>
              <a:spLocks/>
            </p:cNvSpPr>
            <p:nvPr/>
          </p:nvSpPr>
          <p:spPr bwMode="auto">
            <a:xfrm>
              <a:off x="5343525" y="2185989"/>
              <a:ext cx="31750" cy="50800"/>
            </a:xfrm>
            <a:custGeom>
              <a:avLst/>
              <a:gdLst>
                <a:gd name="T0" fmla="*/ 2 w 20"/>
                <a:gd name="T1" fmla="*/ 26 h 32"/>
                <a:gd name="T2" fmla="*/ 8 w 20"/>
                <a:gd name="T3" fmla="*/ 26 h 32"/>
                <a:gd name="T4" fmla="*/ 8 w 20"/>
                <a:gd name="T5" fmla="*/ 10 h 32"/>
                <a:gd name="T6" fmla="*/ 9 w 20"/>
                <a:gd name="T7" fmla="*/ 7 h 32"/>
                <a:gd name="T8" fmla="*/ 7 w 20"/>
                <a:gd name="T9" fmla="*/ 10 h 32"/>
                <a:gd name="T10" fmla="*/ 3 w 20"/>
                <a:gd name="T11" fmla="*/ 12 h 32"/>
                <a:gd name="T12" fmla="*/ 0 w 20"/>
                <a:gd name="T13" fmla="*/ 8 h 32"/>
                <a:gd name="T14" fmla="*/ 11 w 20"/>
                <a:gd name="T15" fmla="*/ 0 h 32"/>
                <a:gd name="T16" fmla="*/ 13 w 20"/>
                <a:gd name="T17" fmla="*/ 0 h 32"/>
                <a:gd name="T18" fmla="*/ 13 w 20"/>
                <a:gd name="T19" fmla="*/ 26 h 32"/>
                <a:gd name="T20" fmla="*/ 20 w 20"/>
                <a:gd name="T21" fmla="*/ 26 h 32"/>
                <a:gd name="T22" fmla="*/ 20 w 20"/>
                <a:gd name="T23" fmla="*/ 32 h 32"/>
                <a:gd name="T24" fmla="*/ 2 w 20"/>
                <a:gd name="T25" fmla="*/ 32 h 32"/>
                <a:gd name="T26" fmla="*/ 2 w 20"/>
                <a:gd name="T2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2">
                  <a:moveTo>
                    <a:pt x="2" y="26"/>
                  </a:moveTo>
                  <a:lnTo>
                    <a:pt x="8" y="26"/>
                  </a:lnTo>
                  <a:lnTo>
                    <a:pt x="8" y="10"/>
                  </a:lnTo>
                  <a:lnTo>
                    <a:pt x="9" y="7"/>
                  </a:lnTo>
                  <a:lnTo>
                    <a:pt x="7" y="10"/>
                  </a:lnTo>
                  <a:lnTo>
                    <a:pt x="3" y="12"/>
                  </a:lnTo>
                  <a:lnTo>
                    <a:pt x="0" y="8"/>
                  </a:lnTo>
                  <a:lnTo>
                    <a:pt x="11" y="0"/>
                  </a:lnTo>
                  <a:lnTo>
                    <a:pt x="13" y="0"/>
                  </a:lnTo>
                  <a:lnTo>
                    <a:pt x="13" y="26"/>
                  </a:lnTo>
                  <a:lnTo>
                    <a:pt x="20" y="26"/>
                  </a:lnTo>
                  <a:lnTo>
                    <a:pt x="20" y="32"/>
                  </a:lnTo>
                  <a:lnTo>
                    <a:pt x="2" y="32"/>
                  </a:lnTo>
                  <a:lnTo>
                    <a:pt x="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113" name="Freeform 112"/>
            <p:cNvSpPr>
              <a:spLocks noEditPoints="1"/>
            </p:cNvSpPr>
            <p:nvPr/>
          </p:nvSpPr>
          <p:spPr bwMode="auto">
            <a:xfrm>
              <a:off x="5387975" y="2185989"/>
              <a:ext cx="34925" cy="52388"/>
            </a:xfrm>
            <a:custGeom>
              <a:avLst/>
              <a:gdLst>
                <a:gd name="T0" fmla="*/ 0 w 17"/>
                <a:gd name="T1" fmla="*/ 12 h 25"/>
                <a:gd name="T2" fmla="*/ 2 w 17"/>
                <a:gd name="T3" fmla="*/ 3 h 25"/>
                <a:gd name="T4" fmla="*/ 9 w 17"/>
                <a:gd name="T5" fmla="*/ 0 h 25"/>
                <a:gd name="T6" fmla="*/ 15 w 17"/>
                <a:gd name="T7" fmla="*/ 3 h 25"/>
                <a:gd name="T8" fmla="*/ 17 w 17"/>
                <a:gd name="T9" fmla="*/ 12 h 25"/>
                <a:gd name="T10" fmla="*/ 15 w 17"/>
                <a:gd name="T11" fmla="*/ 22 h 25"/>
                <a:gd name="T12" fmla="*/ 8 w 17"/>
                <a:gd name="T13" fmla="*/ 25 h 25"/>
                <a:gd name="T14" fmla="*/ 2 w 17"/>
                <a:gd name="T15" fmla="*/ 21 h 25"/>
                <a:gd name="T16" fmla="*/ 0 w 17"/>
                <a:gd name="T17" fmla="*/ 12 h 25"/>
                <a:gd name="T18" fmla="*/ 5 w 17"/>
                <a:gd name="T19" fmla="*/ 12 h 25"/>
                <a:gd name="T20" fmla="*/ 6 w 17"/>
                <a:gd name="T21" fmla="*/ 19 h 25"/>
                <a:gd name="T22" fmla="*/ 9 w 17"/>
                <a:gd name="T23" fmla="*/ 21 h 25"/>
                <a:gd name="T24" fmla="*/ 11 w 17"/>
                <a:gd name="T25" fmla="*/ 19 h 25"/>
                <a:gd name="T26" fmla="*/ 12 w 17"/>
                <a:gd name="T27" fmla="*/ 12 h 25"/>
                <a:gd name="T28" fmla="*/ 11 w 17"/>
                <a:gd name="T29" fmla="*/ 6 h 25"/>
                <a:gd name="T30" fmla="*/ 8 w 17"/>
                <a:gd name="T31" fmla="*/ 4 h 25"/>
                <a:gd name="T32" fmla="*/ 6 w 17"/>
                <a:gd name="T33" fmla="*/ 6 h 25"/>
                <a:gd name="T34" fmla="*/ 5 w 17"/>
                <a:gd name="T3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5">
                  <a:moveTo>
                    <a:pt x="0" y="12"/>
                  </a:moveTo>
                  <a:cubicBezTo>
                    <a:pt x="0" y="8"/>
                    <a:pt x="1" y="5"/>
                    <a:pt x="2" y="3"/>
                  </a:cubicBezTo>
                  <a:cubicBezTo>
                    <a:pt x="4" y="1"/>
                    <a:pt x="6" y="0"/>
                    <a:pt x="9" y="0"/>
                  </a:cubicBezTo>
                  <a:cubicBezTo>
                    <a:pt x="11" y="0"/>
                    <a:pt x="13" y="1"/>
                    <a:pt x="15" y="3"/>
                  </a:cubicBezTo>
                  <a:cubicBezTo>
                    <a:pt x="16" y="5"/>
                    <a:pt x="17" y="8"/>
                    <a:pt x="17" y="12"/>
                  </a:cubicBezTo>
                  <a:cubicBezTo>
                    <a:pt x="17" y="16"/>
                    <a:pt x="16" y="19"/>
                    <a:pt x="15" y="22"/>
                  </a:cubicBezTo>
                  <a:cubicBezTo>
                    <a:pt x="13" y="24"/>
                    <a:pt x="11" y="25"/>
                    <a:pt x="8" y="25"/>
                  </a:cubicBezTo>
                  <a:cubicBezTo>
                    <a:pt x="6" y="25"/>
                    <a:pt x="4" y="24"/>
                    <a:pt x="2" y="21"/>
                  </a:cubicBezTo>
                  <a:cubicBezTo>
                    <a:pt x="1" y="19"/>
                    <a:pt x="0" y="16"/>
                    <a:pt x="0" y="12"/>
                  </a:cubicBezTo>
                  <a:close/>
                  <a:moveTo>
                    <a:pt x="5" y="12"/>
                  </a:moveTo>
                  <a:cubicBezTo>
                    <a:pt x="5" y="15"/>
                    <a:pt x="5" y="17"/>
                    <a:pt x="6" y="19"/>
                  </a:cubicBezTo>
                  <a:cubicBezTo>
                    <a:pt x="6" y="20"/>
                    <a:pt x="7" y="21"/>
                    <a:pt x="9" y="21"/>
                  </a:cubicBezTo>
                  <a:cubicBezTo>
                    <a:pt x="10" y="21"/>
                    <a:pt x="11" y="20"/>
                    <a:pt x="11" y="19"/>
                  </a:cubicBezTo>
                  <a:cubicBezTo>
                    <a:pt x="12" y="17"/>
                    <a:pt x="12" y="15"/>
                    <a:pt x="12" y="12"/>
                  </a:cubicBezTo>
                  <a:cubicBezTo>
                    <a:pt x="12" y="9"/>
                    <a:pt x="12" y="7"/>
                    <a:pt x="11" y="6"/>
                  </a:cubicBezTo>
                  <a:cubicBezTo>
                    <a:pt x="11" y="4"/>
                    <a:pt x="10" y="4"/>
                    <a:pt x="8" y="4"/>
                  </a:cubicBezTo>
                  <a:cubicBezTo>
                    <a:pt x="7" y="4"/>
                    <a:pt x="6" y="4"/>
                    <a:pt x="6" y="6"/>
                  </a:cubicBezTo>
                  <a:cubicBezTo>
                    <a:pt x="5" y="7"/>
                    <a:pt x="5" y="9"/>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114" name="Freeform 113"/>
            <p:cNvSpPr>
              <a:spLocks/>
            </p:cNvSpPr>
            <p:nvPr/>
          </p:nvSpPr>
          <p:spPr bwMode="auto">
            <a:xfrm>
              <a:off x="5434012" y="2185989"/>
              <a:ext cx="31750" cy="50800"/>
            </a:xfrm>
            <a:custGeom>
              <a:avLst/>
              <a:gdLst>
                <a:gd name="T0" fmla="*/ 2 w 20"/>
                <a:gd name="T1" fmla="*/ 26 h 32"/>
                <a:gd name="T2" fmla="*/ 8 w 20"/>
                <a:gd name="T3" fmla="*/ 26 h 32"/>
                <a:gd name="T4" fmla="*/ 8 w 20"/>
                <a:gd name="T5" fmla="*/ 10 h 32"/>
                <a:gd name="T6" fmla="*/ 8 w 20"/>
                <a:gd name="T7" fmla="*/ 7 h 32"/>
                <a:gd name="T8" fmla="*/ 7 w 20"/>
                <a:gd name="T9" fmla="*/ 10 h 32"/>
                <a:gd name="T10" fmla="*/ 3 w 20"/>
                <a:gd name="T11" fmla="*/ 12 h 32"/>
                <a:gd name="T12" fmla="*/ 0 w 20"/>
                <a:gd name="T13" fmla="*/ 8 h 32"/>
                <a:gd name="T14" fmla="*/ 11 w 20"/>
                <a:gd name="T15" fmla="*/ 0 h 32"/>
                <a:gd name="T16" fmla="*/ 13 w 20"/>
                <a:gd name="T17" fmla="*/ 0 h 32"/>
                <a:gd name="T18" fmla="*/ 13 w 20"/>
                <a:gd name="T19" fmla="*/ 26 h 32"/>
                <a:gd name="T20" fmla="*/ 20 w 20"/>
                <a:gd name="T21" fmla="*/ 26 h 32"/>
                <a:gd name="T22" fmla="*/ 20 w 20"/>
                <a:gd name="T23" fmla="*/ 32 h 32"/>
                <a:gd name="T24" fmla="*/ 2 w 20"/>
                <a:gd name="T25" fmla="*/ 32 h 32"/>
                <a:gd name="T26" fmla="*/ 2 w 20"/>
                <a:gd name="T2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2">
                  <a:moveTo>
                    <a:pt x="2" y="26"/>
                  </a:moveTo>
                  <a:lnTo>
                    <a:pt x="8" y="26"/>
                  </a:lnTo>
                  <a:lnTo>
                    <a:pt x="8" y="10"/>
                  </a:lnTo>
                  <a:lnTo>
                    <a:pt x="8" y="7"/>
                  </a:lnTo>
                  <a:lnTo>
                    <a:pt x="7" y="10"/>
                  </a:lnTo>
                  <a:lnTo>
                    <a:pt x="3" y="12"/>
                  </a:lnTo>
                  <a:lnTo>
                    <a:pt x="0" y="8"/>
                  </a:lnTo>
                  <a:lnTo>
                    <a:pt x="11" y="0"/>
                  </a:lnTo>
                  <a:lnTo>
                    <a:pt x="13" y="0"/>
                  </a:lnTo>
                  <a:lnTo>
                    <a:pt x="13" y="26"/>
                  </a:lnTo>
                  <a:lnTo>
                    <a:pt x="20" y="26"/>
                  </a:lnTo>
                  <a:lnTo>
                    <a:pt x="20" y="32"/>
                  </a:lnTo>
                  <a:lnTo>
                    <a:pt x="2" y="32"/>
                  </a:lnTo>
                  <a:lnTo>
                    <a:pt x="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115" name="Freeform 114"/>
            <p:cNvSpPr>
              <a:spLocks noEditPoints="1"/>
            </p:cNvSpPr>
            <p:nvPr/>
          </p:nvSpPr>
          <p:spPr bwMode="auto">
            <a:xfrm>
              <a:off x="5478462" y="2185989"/>
              <a:ext cx="33338" cy="52388"/>
            </a:xfrm>
            <a:custGeom>
              <a:avLst/>
              <a:gdLst>
                <a:gd name="T0" fmla="*/ 0 w 16"/>
                <a:gd name="T1" fmla="*/ 12 h 25"/>
                <a:gd name="T2" fmla="*/ 2 w 16"/>
                <a:gd name="T3" fmla="*/ 3 h 25"/>
                <a:gd name="T4" fmla="*/ 8 w 16"/>
                <a:gd name="T5" fmla="*/ 0 h 25"/>
                <a:gd name="T6" fmla="*/ 14 w 16"/>
                <a:gd name="T7" fmla="*/ 3 h 25"/>
                <a:gd name="T8" fmla="*/ 16 w 16"/>
                <a:gd name="T9" fmla="*/ 12 h 25"/>
                <a:gd name="T10" fmla="*/ 14 w 16"/>
                <a:gd name="T11" fmla="*/ 22 h 25"/>
                <a:gd name="T12" fmla="*/ 8 w 16"/>
                <a:gd name="T13" fmla="*/ 25 h 25"/>
                <a:gd name="T14" fmla="*/ 2 w 16"/>
                <a:gd name="T15" fmla="*/ 21 h 25"/>
                <a:gd name="T16" fmla="*/ 0 w 16"/>
                <a:gd name="T17" fmla="*/ 12 h 25"/>
                <a:gd name="T18" fmla="*/ 4 w 16"/>
                <a:gd name="T19" fmla="*/ 12 h 25"/>
                <a:gd name="T20" fmla="*/ 5 w 16"/>
                <a:gd name="T21" fmla="*/ 19 h 25"/>
                <a:gd name="T22" fmla="*/ 8 w 16"/>
                <a:gd name="T23" fmla="*/ 21 h 25"/>
                <a:gd name="T24" fmla="*/ 11 w 16"/>
                <a:gd name="T25" fmla="*/ 19 h 25"/>
                <a:gd name="T26" fmla="*/ 12 w 16"/>
                <a:gd name="T27" fmla="*/ 12 h 25"/>
                <a:gd name="T28" fmla="*/ 11 w 16"/>
                <a:gd name="T29" fmla="*/ 6 h 25"/>
                <a:gd name="T30" fmla="*/ 8 w 16"/>
                <a:gd name="T31" fmla="*/ 4 h 25"/>
                <a:gd name="T32" fmla="*/ 5 w 16"/>
                <a:gd name="T33" fmla="*/ 6 h 25"/>
                <a:gd name="T34" fmla="*/ 4 w 16"/>
                <a:gd name="T3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5">
                  <a:moveTo>
                    <a:pt x="0" y="12"/>
                  </a:moveTo>
                  <a:cubicBezTo>
                    <a:pt x="0" y="8"/>
                    <a:pt x="1" y="5"/>
                    <a:pt x="2" y="3"/>
                  </a:cubicBezTo>
                  <a:cubicBezTo>
                    <a:pt x="3" y="1"/>
                    <a:pt x="5" y="0"/>
                    <a:pt x="8" y="0"/>
                  </a:cubicBezTo>
                  <a:cubicBezTo>
                    <a:pt x="11" y="0"/>
                    <a:pt x="13" y="1"/>
                    <a:pt x="14" y="3"/>
                  </a:cubicBezTo>
                  <a:cubicBezTo>
                    <a:pt x="16" y="5"/>
                    <a:pt x="16" y="8"/>
                    <a:pt x="16" y="12"/>
                  </a:cubicBezTo>
                  <a:cubicBezTo>
                    <a:pt x="16" y="16"/>
                    <a:pt x="16" y="19"/>
                    <a:pt x="14" y="22"/>
                  </a:cubicBezTo>
                  <a:cubicBezTo>
                    <a:pt x="13" y="24"/>
                    <a:pt x="11" y="25"/>
                    <a:pt x="8" y="25"/>
                  </a:cubicBezTo>
                  <a:cubicBezTo>
                    <a:pt x="5" y="25"/>
                    <a:pt x="3" y="24"/>
                    <a:pt x="2" y="21"/>
                  </a:cubicBezTo>
                  <a:cubicBezTo>
                    <a:pt x="1" y="19"/>
                    <a:pt x="0" y="16"/>
                    <a:pt x="0" y="12"/>
                  </a:cubicBezTo>
                  <a:close/>
                  <a:moveTo>
                    <a:pt x="4" y="12"/>
                  </a:moveTo>
                  <a:cubicBezTo>
                    <a:pt x="4" y="15"/>
                    <a:pt x="5" y="17"/>
                    <a:pt x="5" y="19"/>
                  </a:cubicBezTo>
                  <a:cubicBezTo>
                    <a:pt x="6" y="20"/>
                    <a:pt x="7" y="21"/>
                    <a:pt x="8" y="21"/>
                  </a:cubicBezTo>
                  <a:cubicBezTo>
                    <a:pt x="9" y="21"/>
                    <a:pt x="10" y="20"/>
                    <a:pt x="11" y="19"/>
                  </a:cubicBezTo>
                  <a:cubicBezTo>
                    <a:pt x="12" y="17"/>
                    <a:pt x="12" y="15"/>
                    <a:pt x="12" y="12"/>
                  </a:cubicBezTo>
                  <a:cubicBezTo>
                    <a:pt x="12" y="9"/>
                    <a:pt x="12" y="7"/>
                    <a:pt x="11" y="6"/>
                  </a:cubicBezTo>
                  <a:cubicBezTo>
                    <a:pt x="11" y="4"/>
                    <a:pt x="10" y="4"/>
                    <a:pt x="8" y="4"/>
                  </a:cubicBezTo>
                  <a:cubicBezTo>
                    <a:pt x="7" y="4"/>
                    <a:pt x="6" y="4"/>
                    <a:pt x="5" y="6"/>
                  </a:cubicBezTo>
                  <a:cubicBezTo>
                    <a:pt x="5"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116" name="Freeform 115"/>
            <p:cNvSpPr>
              <a:spLocks/>
            </p:cNvSpPr>
            <p:nvPr/>
          </p:nvSpPr>
          <p:spPr bwMode="auto">
            <a:xfrm>
              <a:off x="5522912" y="2185989"/>
              <a:ext cx="31750" cy="50800"/>
            </a:xfrm>
            <a:custGeom>
              <a:avLst/>
              <a:gdLst>
                <a:gd name="T0" fmla="*/ 3 w 20"/>
                <a:gd name="T1" fmla="*/ 26 h 32"/>
                <a:gd name="T2" fmla="*/ 8 w 20"/>
                <a:gd name="T3" fmla="*/ 26 h 32"/>
                <a:gd name="T4" fmla="*/ 8 w 20"/>
                <a:gd name="T5" fmla="*/ 10 h 32"/>
                <a:gd name="T6" fmla="*/ 9 w 20"/>
                <a:gd name="T7" fmla="*/ 7 h 32"/>
                <a:gd name="T8" fmla="*/ 7 w 20"/>
                <a:gd name="T9" fmla="*/ 10 h 32"/>
                <a:gd name="T10" fmla="*/ 3 w 20"/>
                <a:gd name="T11" fmla="*/ 12 h 32"/>
                <a:gd name="T12" fmla="*/ 0 w 20"/>
                <a:gd name="T13" fmla="*/ 8 h 32"/>
                <a:gd name="T14" fmla="*/ 11 w 20"/>
                <a:gd name="T15" fmla="*/ 0 h 32"/>
                <a:gd name="T16" fmla="*/ 15 w 20"/>
                <a:gd name="T17" fmla="*/ 0 h 32"/>
                <a:gd name="T18" fmla="*/ 15 w 20"/>
                <a:gd name="T19" fmla="*/ 26 h 32"/>
                <a:gd name="T20" fmla="*/ 20 w 20"/>
                <a:gd name="T21" fmla="*/ 26 h 32"/>
                <a:gd name="T22" fmla="*/ 20 w 20"/>
                <a:gd name="T23" fmla="*/ 32 h 32"/>
                <a:gd name="T24" fmla="*/ 3 w 20"/>
                <a:gd name="T25" fmla="*/ 32 h 32"/>
                <a:gd name="T26" fmla="*/ 3 w 20"/>
                <a:gd name="T2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2">
                  <a:moveTo>
                    <a:pt x="3" y="26"/>
                  </a:moveTo>
                  <a:lnTo>
                    <a:pt x="8" y="26"/>
                  </a:lnTo>
                  <a:lnTo>
                    <a:pt x="8" y="10"/>
                  </a:lnTo>
                  <a:lnTo>
                    <a:pt x="9" y="7"/>
                  </a:lnTo>
                  <a:lnTo>
                    <a:pt x="7" y="10"/>
                  </a:lnTo>
                  <a:lnTo>
                    <a:pt x="3" y="12"/>
                  </a:lnTo>
                  <a:lnTo>
                    <a:pt x="0" y="8"/>
                  </a:lnTo>
                  <a:lnTo>
                    <a:pt x="11" y="0"/>
                  </a:lnTo>
                  <a:lnTo>
                    <a:pt x="15" y="0"/>
                  </a:lnTo>
                  <a:lnTo>
                    <a:pt x="15" y="26"/>
                  </a:lnTo>
                  <a:lnTo>
                    <a:pt x="20" y="26"/>
                  </a:lnTo>
                  <a:lnTo>
                    <a:pt x="20" y="32"/>
                  </a:lnTo>
                  <a:lnTo>
                    <a:pt x="3" y="32"/>
                  </a:lnTo>
                  <a:lnTo>
                    <a:pt x="3"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117" name="Freeform 116"/>
            <p:cNvSpPr>
              <a:spLocks noEditPoints="1"/>
            </p:cNvSpPr>
            <p:nvPr/>
          </p:nvSpPr>
          <p:spPr bwMode="auto">
            <a:xfrm>
              <a:off x="5299075" y="2271714"/>
              <a:ext cx="33338" cy="49213"/>
            </a:xfrm>
            <a:custGeom>
              <a:avLst/>
              <a:gdLst>
                <a:gd name="T0" fmla="*/ 0 w 16"/>
                <a:gd name="T1" fmla="*/ 12 h 24"/>
                <a:gd name="T2" fmla="*/ 2 w 16"/>
                <a:gd name="T3" fmla="*/ 3 h 24"/>
                <a:gd name="T4" fmla="*/ 8 w 16"/>
                <a:gd name="T5" fmla="*/ 0 h 24"/>
                <a:gd name="T6" fmla="*/ 14 w 16"/>
                <a:gd name="T7" fmla="*/ 3 h 24"/>
                <a:gd name="T8" fmla="*/ 16 w 16"/>
                <a:gd name="T9" fmla="*/ 12 h 24"/>
                <a:gd name="T10" fmla="*/ 14 w 16"/>
                <a:gd name="T11" fmla="*/ 21 h 24"/>
                <a:gd name="T12" fmla="*/ 8 w 16"/>
                <a:gd name="T13" fmla="*/ 24 h 24"/>
                <a:gd name="T14" fmla="*/ 2 w 16"/>
                <a:gd name="T15" fmla="*/ 21 h 24"/>
                <a:gd name="T16" fmla="*/ 0 w 16"/>
                <a:gd name="T17" fmla="*/ 12 h 24"/>
                <a:gd name="T18" fmla="*/ 4 w 16"/>
                <a:gd name="T19" fmla="*/ 12 h 24"/>
                <a:gd name="T20" fmla="*/ 5 w 16"/>
                <a:gd name="T21" fmla="*/ 18 h 24"/>
                <a:gd name="T22" fmla="*/ 8 w 16"/>
                <a:gd name="T23" fmla="*/ 21 h 24"/>
                <a:gd name="T24" fmla="*/ 11 w 16"/>
                <a:gd name="T25" fmla="*/ 19 h 24"/>
                <a:gd name="T26" fmla="*/ 12 w 16"/>
                <a:gd name="T27" fmla="*/ 12 h 24"/>
                <a:gd name="T28" fmla="*/ 11 w 16"/>
                <a:gd name="T29" fmla="*/ 6 h 24"/>
                <a:gd name="T30" fmla="*/ 8 w 16"/>
                <a:gd name="T31" fmla="*/ 3 h 24"/>
                <a:gd name="T32" fmla="*/ 5 w 16"/>
                <a:gd name="T33" fmla="*/ 5 h 24"/>
                <a:gd name="T34" fmla="*/ 4 w 16"/>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4">
                  <a:moveTo>
                    <a:pt x="0" y="12"/>
                  </a:moveTo>
                  <a:cubicBezTo>
                    <a:pt x="0" y="8"/>
                    <a:pt x="0" y="5"/>
                    <a:pt x="2" y="3"/>
                  </a:cubicBezTo>
                  <a:cubicBezTo>
                    <a:pt x="3" y="1"/>
                    <a:pt x="5" y="0"/>
                    <a:pt x="8" y="0"/>
                  </a:cubicBezTo>
                  <a:cubicBezTo>
                    <a:pt x="11" y="0"/>
                    <a:pt x="13" y="1"/>
                    <a:pt x="14" y="3"/>
                  </a:cubicBezTo>
                  <a:cubicBezTo>
                    <a:pt x="16" y="5"/>
                    <a:pt x="16" y="8"/>
                    <a:pt x="16" y="12"/>
                  </a:cubicBezTo>
                  <a:cubicBezTo>
                    <a:pt x="16" y="16"/>
                    <a:pt x="15" y="19"/>
                    <a:pt x="14" y="21"/>
                  </a:cubicBezTo>
                  <a:cubicBezTo>
                    <a:pt x="13" y="23"/>
                    <a:pt x="11" y="24"/>
                    <a:pt x="8" y="24"/>
                  </a:cubicBezTo>
                  <a:cubicBezTo>
                    <a:pt x="5" y="24"/>
                    <a:pt x="3" y="23"/>
                    <a:pt x="2" y="21"/>
                  </a:cubicBezTo>
                  <a:cubicBezTo>
                    <a:pt x="0" y="19"/>
                    <a:pt x="0" y="16"/>
                    <a:pt x="0" y="12"/>
                  </a:cubicBezTo>
                  <a:close/>
                  <a:moveTo>
                    <a:pt x="4" y="12"/>
                  </a:moveTo>
                  <a:cubicBezTo>
                    <a:pt x="4" y="15"/>
                    <a:pt x="4" y="17"/>
                    <a:pt x="5" y="18"/>
                  </a:cubicBezTo>
                  <a:cubicBezTo>
                    <a:pt x="6" y="20"/>
                    <a:pt x="7" y="21"/>
                    <a:pt x="8" y="21"/>
                  </a:cubicBezTo>
                  <a:cubicBezTo>
                    <a:pt x="9" y="21"/>
                    <a:pt x="10" y="20"/>
                    <a:pt x="11" y="19"/>
                  </a:cubicBezTo>
                  <a:cubicBezTo>
                    <a:pt x="11" y="17"/>
                    <a:pt x="12" y="15"/>
                    <a:pt x="12" y="12"/>
                  </a:cubicBezTo>
                  <a:cubicBezTo>
                    <a:pt x="12" y="9"/>
                    <a:pt x="11" y="7"/>
                    <a:pt x="11" y="6"/>
                  </a:cubicBezTo>
                  <a:cubicBezTo>
                    <a:pt x="10" y="4"/>
                    <a:pt x="9" y="3"/>
                    <a:pt x="8" y="3"/>
                  </a:cubicBezTo>
                  <a:cubicBezTo>
                    <a:pt x="7" y="3"/>
                    <a:pt x="6" y="4"/>
                    <a:pt x="5" y="5"/>
                  </a:cubicBezTo>
                  <a:cubicBezTo>
                    <a:pt x="4"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118" name="Freeform 117"/>
            <p:cNvSpPr>
              <a:spLocks noEditPoints="1"/>
            </p:cNvSpPr>
            <p:nvPr/>
          </p:nvSpPr>
          <p:spPr bwMode="auto">
            <a:xfrm>
              <a:off x="5341937" y="2271714"/>
              <a:ext cx="34925" cy="49213"/>
            </a:xfrm>
            <a:custGeom>
              <a:avLst/>
              <a:gdLst>
                <a:gd name="T0" fmla="*/ 0 w 17"/>
                <a:gd name="T1" fmla="*/ 12 h 24"/>
                <a:gd name="T2" fmla="*/ 3 w 17"/>
                <a:gd name="T3" fmla="*/ 3 h 24"/>
                <a:gd name="T4" fmla="*/ 9 w 17"/>
                <a:gd name="T5" fmla="*/ 0 h 24"/>
                <a:gd name="T6" fmla="*/ 15 w 17"/>
                <a:gd name="T7" fmla="*/ 3 h 24"/>
                <a:gd name="T8" fmla="*/ 17 w 17"/>
                <a:gd name="T9" fmla="*/ 12 h 24"/>
                <a:gd name="T10" fmla="*/ 15 w 17"/>
                <a:gd name="T11" fmla="*/ 21 h 24"/>
                <a:gd name="T12" fmla="*/ 9 w 17"/>
                <a:gd name="T13" fmla="*/ 24 h 24"/>
                <a:gd name="T14" fmla="*/ 2 w 17"/>
                <a:gd name="T15" fmla="*/ 21 h 24"/>
                <a:gd name="T16" fmla="*/ 0 w 17"/>
                <a:gd name="T17" fmla="*/ 12 h 24"/>
                <a:gd name="T18" fmla="*/ 5 w 17"/>
                <a:gd name="T19" fmla="*/ 12 h 24"/>
                <a:gd name="T20" fmla="*/ 6 w 17"/>
                <a:gd name="T21" fmla="*/ 18 h 24"/>
                <a:gd name="T22" fmla="*/ 9 w 17"/>
                <a:gd name="T23" fmla="*/ 21 h 24"/>
                <a:gd name="T24" fmla="*/ 12 w 17"/>
                <a:gd name="T25" fmla="*/ 19 h 24"/>
                <a:gd name="T26" fmla="*/ 13 w 17"/>
                <a:gd name="T27" fmla="*/ 12 h 24"/>
                <a:gd name="T28" fmla="*/ 12 w 17"/>
                <a:gd name="T29" fmla="*/ 6 h 24"/>
                <a:gd name="T30" fmla="*/ 9 w 17"/>
                <a:gd name="T31" fmla="*/ 3 h 24"/>
                <a:gd name="T32" fmla="*/ 6 w 17"/>
                <a:gd name="T33" fmla="*/ 5 h 24"/>
                <a:gd name="T34" fmla="*/ 5 w 17"/>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4">
                  <a:moveTo>
                    <a:pt x="0" y="12"/>
                  </a:moveTo>
                  <a:cubicBezTo>
                    <a:pt x="0" y="8"/>
                    <a:pt x="1" y="5"/>
                    <a:pt x="3" y="3"/>
                  </a:cubicBezTo>
                  <a:cubicBezTo>
                    <a:pt x="4" y="1"/>
                    <a:pt x="6" y="0"/>
                    <a:pt x="9" y="0"/>
                  </a:cubicBezTo>
                  <a:cubicBezTo>
                    <a:pt x="12" y="0"/>
                    <a:pt x="14" y="1"/>
                    <a:pt x="15" y="3"/>
                  </a:cubicBezTo>
                  <a:cubicBezTo>
                    <a:pt x="16" y="5"/>
                    <a:pt x="17" y="8"/>
                    <a:pt x="17" y="12"/>
                  </a:cubicBezTo>
                  <a:cubicBezTo>
                    <a:pt x="17" y="16"/>
                    <a:pt x="16" y="19"/>
                    <a:pt x="15" y="21"/>
                  </a:cubicBezTo>
                  <a:cubicBezTo>
                    <a:pt x="13" y="23"/>
                    <a:pt x="11" y="24"/>
                    <a:pt x="9" y="24"/>
                  </a:cubicBezTo>
                  <a:cubicBezTo>
                    <a:pt x="6" y="24"/>
                    <a:pt x="4" y="23"/>
                    <a:pt x="2" y="21"/>
                  </a:cubicBezTo>
                  <a:cubicBezTo>
                    <a:pt x="1" y="19"/>
                    <a:pt x="0" y="16"/>
                    <a:pt x="0" y="12"/>
                  </a:cubicBezTo>
                  <a:close/>
                  <a:moveTo>
                    <a:pt x="5" y="12"/>
                  </a:moveTo>
                  <a:cubicBezTo>
                    <a:pt x="5" y="15"/>
                    <a:pt x="5" y="17"/>
                    <a:pt x="6" y="18"/>
                  </a:cubicBezTo>
                  <a:cubicBezTo>
                    <a:pt x="6" y="20"/>
                    <a:pt x="7" y="21"/>
                    <a:pt x="9" y="21"/>
                  </a:cubicBezTo>
                  <a:cubicBezTo>
                    <a:pt x="10" y="21"/>
                    <a:pt x="11" y="20"/>
                    <a:pt x="12" y="19"/>
                  </a:cubicBezTo>
                  <a:cubicBezTo>
                    <a:pt x="12" y="17"/>
                    <a:pt x="13" y="15"/>
                    <a:pt x="13" y="12"/>
                  </a:cubicBezTo>
                  <a:cubicBezTo>
                    <a:pt x="13" y="9"/>
                    <a:pt x="12" y="7"/>
                    <a:pt x="12" y="6"/>
                  </a:cubicBezTo>
                  <a:cubicBezTo>
                    <a:pt x="11" y="4"/>
                    <a:pt x="10" y="3"/>
                    <a:pt x="9" y="3"/>
                  </a:cubicBezTo>
                  <a:cubicBezTo>
                    <a:pt x="7" y="3"/>
                    <a:pt x="6" y="4"/>
                    <a:pt x="6" y="5"/>
                  </a:cubicBezTo>
                  <a:cubicBezTo>
                    <a:pt x="5" y="7"/>
                    <a:pt x="5" y="9"/>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119" name="Freeform 118"/>
            <p:cNvSpPr>
              <a:spLocks/>
            </p:cNvSpPr>
            <p:nvPr/>
          </p:nvSpPr>
          <p:spPr bwMode="auto">
            <a:xfrm>
              <a:off x="5389562" y="2271714"/>
              <a:ext cx="30163" cy="49213"/>
            </a:xfrm>
            <a:custGeom>
              <a:avLst/>
              <a:gdLst>
                <a:gd name="T0" fmla="*/ 1 w 19"/>
                <a:gd name="T1" fmla="*/ 26 h 31"/>
                <a:gd name="T2" fmla="*/ 8 w 19"/>
                <a:gd name="T3" fmla="*/ 26 h 31"/>
                <a:gd name="T4" fmla="*/ 8 w 19"/>
                <a:gd name="T5" fmla="*/ 9 h 31"/>
                <a:gd name="T6" fmla="*/ 9 w 19"/>
                <a:gd name="T7" fmla="*/ 5 h 31"/>
                <a:gd name="T8" fmla="*/ 6 w 19"/>
                <a:gd name="T9" fmla="*/ 8 h 31"/>
                <a:gd name="T10" fmla="*/ 3 w 19"/>
                <a:gd name="T11" fmla="*/ 10 h 31"/>
                <a:gd name="T12" fmla="*/ 0 w 19"/>
                <a:gd name="T13" fmla="*/ 8 h 31"/>
                <a:gd name="T14" fmla="*/ 10 w 19"/>
                <a:gd name="T15" fmla="*/ 0 h 31"/>
                <a:gd name="T16" fmla="*/ 13 w 19"/>
                <a:gd name="T17" fmla="*/ 0 h 31"/>
                <a:gd name="T18" fmla="*/ 13 w 19"/>
                <a:gd name="T19" fmla="*/ 26 h 31"/>
                <a:gd name="T20" fmla="*/ 19 w 19"/>
                <a:gd name="T21" fmla="*/ 26 h 31"/>
                <a:gd name="T22" fmla="*/ 19 w 19"/>
                <a:gd name="T23" fmla="*/ 31 h 31"/>
                <a:gd name="T24" fmla="*/ 1 w 19"/>
                <a:gd name="T25" fmla="*/ 31 h 31"/>
                <a:gd name="T26" fmla="*/ 1 w 19"/>
                <a:gd name="T27"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31">
                  <a:moveTo>
                    <a:pt x="1" y="26"/>
                  </a:moveTo>
                  <a:lnTo>
                    <a:pt x="8" y="26"/>
                  </a:lnTo>
                  <a:lnTo>
                    <a:pt x="8" y="9"/>
                  </a:lnTo>
                  <a:lnTo>
                    <a:pt x="9" y="5"/>
                  </a:lnTo>
                  <a:lnTo>
                    <a:pt x="6" y="8"/>
                  </a:lnTo>
                  <a:lnTo>
                    <a:pt x="3" y="10"/>
                  </a:lnTo>
                  <a:lnTo>
                    <a:pt x="0" y="8"/>
                  </a:lnTo>
                  <a:lnTo>
                    <a:pt x="10" y="0"/>
                  </a:lnTo>
                  <a:lnTo>
                    <a:pt x="13" y="0"/>
                  </a:lnTo>
                  <a:lnTo>
                    <a:pt x="13" y="26"/>
                  </a:lnTo>
                  <a:lnTo>
                    <a:pt x="19" y="26"/>
                  </a:lnTo>
                  <a:lnTo>
                    <a:pt x="19" y="31"/>
                  </a:lnTo>
                  <a:lnTo>
                    <a:pt x="1" y="31"/>
                  </a:lnTo>
                  <a:lnTo>
                    <a:pt x="1"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120" name="Freeform 119"/>
            <p:cNvSpPr>
              <a:spLocks noEditPoints="1"/>
            </p:cNvSpPr>
            <p:nvPr/>
          </p:nvSpPr>
          <p:spPr bwMode="auto">
            <a:xfrm>
              <a:off x="5432425" y="2271714"/>
              <a:ext cx="34925" cy="49213"/>
            </a:xfrm>
            <a:custGeom>
              <a:avLst/>
              <a:gdLst>
                <a:gd name="T0" fmla="*/ 0 w 17"/>
                <a:gd name="T1" fmla="*/ 12 h 24"/>
                <a:gd name="T2" fmla="*/ 2 w 17"/>
                <a:gd name="T3" fmla="*/ 3 h 24"/>
                <a:gd name="T4" fmla="*/ 8 w 17"/>
                <a:gd name="T5" fmla="*/ 0 h 24"/>
                <a:gd name="T6" fmla="*/ 15 w 17"/>
                <a:gd name="T7" fmla="*/ 3 h 24"/>
                <a:gd name="T8" fmla="*/ 17 w 17"/>
                <a:gd name="T9" fmla="*/ 12 h 24"/>
                <a:gd name="T10" fmla="*/ 14 w 17"/>
                <a:gd name="T11" fmla="*/ 21 h 24"/>
                <a:gd name="T12" fmla="*/ 8 w 17"/>
                <a:gd name="T13" fmla="*/ 24 h 24"/>
                <a:gd name="T14" fmla="*/ 2 w 17"/>
                <a:gd name="T15" fmla="*/ 21 h 24"/>
                <a:gd name="T16" fmla="*/ 0 w 17"/>
                <a:gd name="T17" fmla="*/ 12 h 24"/>
                <a:gd name="T18" fmla="*/ 4 w 17"/>
                <a:gd name="T19" fmla="*/ 12 h 24"/>
                <a:gd name="T20" fmla="*/ 5 w 17"/>
                <a:gd name="T21" fmla="*/ 18 h 24"/>
                <a:gd name="T22" fmla="*/ 8 w 17"/>
                <a:gd name="T23" fmla="*/ 21 h 24"/>
                <a:gd name="T24" fmla="*/ 11 w 17"/>
                <a:gd name="T25" fmla="*/ 19 h 24"/>
                <a:gd name="T26" fmla="*/ 12 w 17"/>
                <a:gd name="T27" fmla="*/ 12 h 24"/>
                <a:gd name="T28" fmla="*/ 11 w 17"/>
                <a:gd name="T29" fmla="*/ 6 h 24"/>
                <a:gd name="T30" fmla="*/ 8 w 17"/>
                <a:gd name="T31" fmla="*/ 3 h 24"/>
                <a:gd name="T32" fmla="*/ 5 w 17"/>
                <a:gd name="T33" fmla="*/ 5 h 24"/>
                <a:gd name="T34" fmla="*/ 4 w 17"/>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4">
                  <a:moveTo>
                    <a:pt x="0" y="12"/>
                  </a:moveTo>
                  <a:cubicBezTo>
                    <a:pt x="0" y="8"/>
                    <a:pt x="1" y="5"/>
                    <a:pt x="2" y="3"/>
                  </a:cubicBezTo>
                  <a:cubicBezTo>
                    <a:pt x="4" y="1"/>
                    <a:pt x="6" y="0"/>
                    <a:pt x="8" y="0"/>
                  </a:cubicBezTo>
                  <a:cubicBezTo>
                    <a:pt x="11" y="0"/>
                    <a:pt x="13" y="1"/>
                    <a:pt x="15" y="3"/>
                  </a:cubicBezTo>
                  <a:cubicBezTo>
                    <a:pt x="16" y="5"/>
                    <a:pt x="17" y="8"/>
                    <a:pt x="17" y="12"/>
                  </a:cubicBezTo>
                  <a:cubicBezTo>
                    <a:pt x="17" y="16"/>
                    <a:pt x="16" y="19"/>
                    <a:pt x="14" y="21"/>
                  </a:cubicBezTo>
                  <a:cubicBezTo>
                    <a:pt x="13" y="23"/>
                    <a:pt x="11" y="24"/>
                    <a:pt x="8" y="24"/>
                  </a:cubicBezTo>
                  <a:cubicBezTo>
                    <a:pt x="5" y="24"/>
                    <a:pt x="3" y="23"/>
                    <a:pt x="2" y="21"/>
                  </a:cubicBezTo>
                  <a:cubicBezTo>
                    <a:pt x="1" y="19"/>
                    <a:pt x="0" y="16"/>
                    <a:pt x="0" y="12"/>
                  </a:cubicBezTo>
                  <a:close/>
                  <a:moveTo>
                    <a:pt x="4" y="12"/>
                  </a:moveTo>
                  <a:cubicBezTo>
                    <a:pt x="4" y="15"/>
                    <a:pt x="5" y="17"/>
                    <a:pt x="5" y="18"/>
                  </a:cubicBezTo>
                  <a:cubicBezTo>
                    <a:pt x="6" y="20"/>
                    <a:pt x="7" y="21"/>
                    <a:pt x="8" y="21"/>
                  </a:cubicBezTo>
                  <a:cubicBezTo>
                    <a:pt x="10" y="21"/>
                    <a:pt x="11" y="20"/>
                    <a:pt x="11" y="19"/>
                  </a:cubicBezTo>
                  <a:cubicBezTo>
                    <a:pt x="12" y="17"/>
                    <a:pt x="12" y="15"/>
                    <a:pt x="12" y="12"/>
                  </a:cubicBezTo>
                  <a:cubicBezTo>
                    <a:pt x="12" y="9"/>
                    <a:pt x="12" y="7"/>
                    <a:pt x="11" y="6"/>
                  </a:cubicBezTo>
                  <a:cubicBezTo>
                    <a:pt x="11" y="4"/>
                    <a:pt x="10" y="3"/>
                    <a:pt x="8" y="3"/>
                  </a:cubicBezTo>
                  <a:cubicBezTo>
                    <a:pt x="7" y="3"/>
                    <a:pt x="6" y="4"/>
                    <a:pt x="5" y="5"/>
                  </a:cubicBezTo>
                  <a:cubicBezTo>
                    <a:pt x="5"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121" name="Freeform 120"/>
            <p:cNvSpPr>
              <a:spLocks/>
            </p:cNvSpPr>
            <p:nvPr/>
          </p:nvSpPr>
          <p:spPr bwMode="auto">
            <a:xfrm>
              <a:off x="5480050" y="2271714"/>
              <a:ext cx="28575" cy="49213"/>
            </a:xfrm>
            <a:custGeom>
              <a:avLst/>
              <a:gdLst>
                <a:gd name="T0" fmla="*/ 1 w 18"/>
                <a:gd name="T1" fmla="*/ 26 h 31"/>
                <a:gd name="T2" fmla="*/ 8 w 18"/>
                <a:gd name="T3" fmla="*/ 26 h 31"/>
                <a:gd name="T4" fmla="*/ 8 w 18"/>
                <a:gd name="T5" fmla="*/ 9 h 31"/>
                <a:gd name="T6" fmla="*/ 8 w 18"/>
                <a:gd name="T7" fmla="*/ 5 h 31"/>
                <a:gd name="T8" fmla="*/ 7 w 18"/>
                <a:gd name="T9" fmla="*/ 8 h 31"/>
                <a:gd name="T10" fmla="*/ 1 w 18"/>
                <a:gd name="T11" fmla="*/ 10 h 31"/>
                <a:gd name="T12" fmla="*/ 0 w 18"/>
                <a:gd name="T13" fmla="*/ 8 h 31"/>
                <a:gd name="T14" fmla="*/ 9 w 18"/>
                <a:gd name="T15" fmla="*/ 0 h 31"/>
                <a:gd name="T16" fmla="*/ 13 w 18"/>
                <a:gd name="T17" fmla="*/ 0 h 31"/>
                <a:gd name="T18" fmla="*/ 13 w 18"/>
                <a:gd name="T19" fmla="*/ 26 h 31"/>
                <a:gd name="T20" fmla="*/ 18 w 18"/>
                <a:gd name="T21" fmla="*/ 26 h 31"/>
                <a:gd name="T22" fmla="*/ 18 w 18"/>
                <a:gd name="T23" fmla="*/ 31 h 31"/>
                <a:gd name="T24" fmla="*/ 1 w 18"/>
                <a:gd name="T25" fmla="*/ 31 h 31"/>
                <a:gd name="T26" fmla="*/ 1 w 18"/>
                <a:gd name="T27"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31">
                  <a:moveTo>
                    <a:pt x="1" y="26"/>
                  </a:moveTo>
                  <a:lnTo>
                    <a:pt x="8" y="26"/>
                  </a:lnTo>
                  <a:lnTo>
                    <a:pt x="8" y="9"/>
                  </a:lnTo>
                  <a:lnTo>
                    <a:pt x="8" y="5"/>
                  </a:lnTo>
                  <a:lnTo>
                    <a:pt x="7" y="8"/>
                  </a:lnTo>
                  <a:lnTo>
                    <a:pt x="1" y="10"/>
                  </a:lnTo>
                  <a:lnTo>
                    <a:pt x="0" y="8"/>
                  </a:lnTo>
                  <a:lnTo>
                    <a:pt x="9" y="0"/>
                  </a:lnTo>
                  <a:lnTo>
                    <a:pt x="13" y="0"/>
                  </a:lnTo>
                  <a:lnTo>
                    <a:pt x="13" y="26"/>
                  </a:lnTo>
                  <a:lnTo>
                    <a:pt x="18" y="26"/>
                  </a:lnTo>
                  <a:lnTo>
                    <a:pt x="18" y="31"/>
                  </a:lnTo>
                  <a:lnTo>
                    <a:pt x="1" y="31"/>
                  </a:lnTo>
                  <a:lnTo>
                    <a:pt x="1"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122" name="Freeform 121"/>
            <p:cNvSpPr>
              <a:spLocks noEditPoints="1"/>
            </p:cNvSpPr>
            <p:nvPr/>
          </p:nvSpPr>
          <p:spPr bwMode="auto">
            <a:xfrm>
              <a:off x="5522912" y="2271714"/>
              <a:ext cx="33338" cy="49213"/>
            </a:xfrm>
            <a:custGeom>
              <a:avLst/>
              <a:gdLst>
                <a:gd name="T0" fmla="*/ 0 w 16"/>
                <a:gd name="T1" fmla="*/ 12 h 24"/>
                <a:gd name="T2" fmla="*/ 2 w 16"/>
                <a:gd name="T3" fmla="*/ 3 h 24"/>
                <a:gd name="T4" fmla="*/ 8 w 16"/>
                <a:gd name="T5" fmla="*/ 0 h 24"/>
                <a:gd name="T6" fmla="*/ 14 w 16"/>
                <a:gd name="T7" fmla="*/ 3 h 24"/>
                <a:gd name="T8" fmla="*/ 16 w 16"/>
                <a:gd name="T9" fmla="*/ 12 h 24"/>
                <a:gd name="T10" fmla="*/ 14 w 16"/>
                <a:gd name="T11" fmla="*/ 21 h 24"/>
                <a:gd name="T12" fmla="*/ 8 w 16"/>
                <a:gd name="T13" fmla="*/ 24 h 24"/>
                <a:gd name="T14" fmla="*/ 2 w 16"/>
                <a:gd name="T15" fmla="*/ 21 h 24"/>
                <a:gd name="T16" fmla="*/ 0 w 16"/>
                <a:gd name="T17" fmla="*/ 12 h 24"/>
                <a:gd name="T18" fmla="*/ 4 w 16"/>
                <a:gd name="T19" fmla="*/ 12 h 24"/>
                <a:gd name="T20" fmla="*/ 5 w 16"/>
                <a:gd name="T21" fmla="*/ 18 h 24"/>
                <a:gd name="T22" fmla="*/ 8 w 16"/>
                <a:gd name="T23" fmla="*/ 21 h 24"/>
                <a:gd name="T24" fmla="*/ 11 w 16"/>
                <a:gd name="T25" fmla="*/ 19 h 24"/>
                <a:gd name="T26" fmla="*/ 12 w 16"/>
                <a:gd name="T27" fmla="*/ 12 h 24"/>
                <a:gd name="T28" fmla="*/ 11 w 16"/>
                <a:gd name="T29" fmla="*/ 6 h 24"/>
                <a:gd name="T30" fmla="*/ 8 w 16"/>
                <a:gd name="T31" fmla="*/ 3 h 24"/>
                <a:gd name="T32" fmla="*/ 5 w 16"/>
                <a:gd name="T33" fmla="*/ 5 h 24"/>
                <a:gd name="T34" fmla="*/ 4 w 16"/>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4">
                  <a:moveTo>
                    <a:pt x="0" y="12"/>
                  </a:moveTo>
                  <a:cubicBezTo>
                    <a:pt x="0" y="8"/>
                    <a:pt x="0" y="5"/>
                    <a:pt x="2" y="3"/>
                  </a:cubicBezTo>
                  <a:cubicBezTo>
                    <a:pt x="3" y="1"/>
                    <a:pt x="5" y="0"/>
                    <a:pt x="8" y="0"/>
                  </a:cubicBezTo>
                  <a:cubicBezTo>
                    <a:pt x="11" y="0"/>
                    <a:pt x="13" y="1"/>
                    <a:pt x="14" y="3"/>
                  </a:cubicBezTo>
                  <a:cubicBezTo>
                    <a:pt x="16" y="5"/>
                    <a:pt x="16" y="8"/>
                    <a:pt x="16" y="12"/>
                  </a:cubicBezTo>
                  <a:cubicBezTo>
                    <a:pt x="16" y="16"/>
                    <a:pt x="15" y="19"/>
                    <a:pt x="14" y="21"/>
                  </a:cubicBezTo>
                  <a:cubicBezTo>
                    <a:pt x="13" y="23"/>
                    <a:pt x="11" y="24"/>
                    <a:pt x="8" y="24"/>
                  </a:cubicBezTo>
                  <a:cubicBezTo>
                    <a:pt x="5" y="24"/>
                    <a:pt x="3" y="23"/>
                    <a:pt x="2" y="21"/>
                  </a:cubicBezTo>
                  <a:cubicBezTo>
                    <a:pt x="0" y="19"/>
                    <a:pt x="0" y="16"/>
                    <a:pt x="0" y="12"/>
                  </a:cubicBezTo>
                  <a:close/>
                  <a:moveTo>
                    <a:pt x="4" y="12"/>
                  </a:moveTo>
                  <a:cubicBezTo>
                    <a:pt x="4" y="15"/>
                    <a:pt x="4" y="17"/>
                    <a:pt x="5" y="18"/>
                  </a:cubicBezTo>
                  <a:cubicBezTo>
                    <a:pt x="6" y="20"/>
                    <a:pt x="7" y="21"/>
                    <a:pt x="8" y="21"/>
                  </a:cubicBezTo>
                  <a:cubicBezTo>
                    <a:pt x="9" y="21"/>
                    <a:pt x="10" y="20"/>
                    <a:pt x="11" y="19"/>
                  </a:cubicBezTo>
                  <a:cubicBezTo>
                    <a:pt x="11" y="17"/>
                    <a:pt x="12" y="15"/>
                    <a:pt x="12" y="12"/>
                  </a:cubicBezTo>
                  <a:cubicBezTo>
                    <a:pt x="12" y="9"/>
                    <a:pt x="12" y="7"/>
                    <a:pt x="11" y="6"/>
                  </a:cubicBezTo>
                  <a:cubicBezTo>
                    <a:pt x="10" y="4"/>
                    <a:pt x="9" y="3"/>
                    <a:pt x="8" y="3"/>
                  </a:cubicBezTo>
                  <a:cubicBezTo>
                    <a:pt x="7" y="3"/>
                    <a:pt x="6" y="4"/>
                    <a:pt x="5" y="5"/>
                  </a:cubicBezTo>
                  <a:cubicBezTo>
                    <a:pt x="4"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grpSp>
      <p:sp>
        <p:nvSpPr>
          <p:cNvPr id="123" name="Rounded Rectangle 122"/>
          <p:cNvSpPr/>
          <p:nvPr/>
        </p:nvSpPr>
        <p:spPr>
          <a:xfrm>
            <a:off x="8860425" y="2499110"/>
            <a:ext cx="1828800" cy="1216287"/>
          </a:xfrm>
          <a:prstGeom prst="roundRect">
            <a:avLst>
              <a:gd name="adj" fmla="val 3477"/>
            </a:avLst>
          </a:prstGeom>
          <a:solidFill>
            <a:schemeClr val="accent4">
              <a:alpha val="20000"/>
            </a:schemeClr>
          </a:solidFill>
          <a:ln w="53975" cap="rnd">
            <a:solidFill>
              <a:schemeClr val="bg1">
                <a:alpha val="30000"/>
              </a:schemeClr>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8095" rIns="0" bIns="38095" numCol="1" spcCol="0" rtlCol="0" fromWordArt="0" anchor="t" anchorCtr="0" forceAA="0" compatLnSpc="1">
            <a:prstTxWarp prst="textNoShape">
              <a:avLst/>
            </a:prstTxWarp>
            <a:noAutofit/>
          </a:bodyPr>
          <a:lstStyle/>
          <a:p>
            <a:pPr algn="ctr" defTabSz="609343"/>
            <a:r>
              <a:rPr lang="en-US" sz="1733" spc="10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Low Priority VM</a:t>
            </a:r>
            <a:endParaRPr lang="en-GB" sz="1733" spc="10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196" name="Rounded Rectangle 195"/>
          <p:cNvSpPr/>
          <p:nvPr/>
        </p:nvSpPr>
        <p:spPr>
          <a:xfrm>
            <a:off x="6811593" y="3795176"/>
            <a:ext cx="3877632" cy="316459"/>
          </a:xfrm>
          <a:prstGeom prst="roundRect">
            <a:avLst>
              <a:gd name="adj" fmla="val 7162"/>
            </a:avLst>
          </a:prstGeom>
          <a:solidFill>
            <a:schemeClr val="bg1">
              <a:alpha val="29000"/>
            </a:schemeClr>
          </a:solidFill>
          <a:ln w="53975" cap="rnd">
            <a:solidFill>
              <a:schemeClr val="bg1">
                <a:alpha val="30000"/>
              </a:schemeClr>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8095" rIns="0" bIns="38095" numCol="1" spcCol="0" rtlCol="0" fromWordArt="0" anchor="ctr" anchorCtr="0" forceAA="0" compatLnSpc="1">
            <a:prstTxWarp prst="textNoShape">
              <a:avLst/>
            </a:prstTxWarp>
            <a:noAutofit/>
          </a:bodyPr>
          <a:lstStyle/>
          <a:p>
            <a:pPr algn="ctr" defTabSz="609343"/>
            <a:r>
              <a:rPr lang="en-US" sz="1733" spc="10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Hypervisor</a:t>
            </a:r>
            <a:endParaRPr lang="en-GB" sz="1733" spc="10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197" name="Rounded Rectangle 196"/>
          <p:cNvSpPr/>
          <p:nvPr/>
        </p:nvSpPr>
        <p:spPr>
          <a:xfrm>
            <a:off x="6823469" y="2499978"/>
            <a:ext cx="1828800" cy="1216287"/>
          </a:xfrm>
          <a:prstGeom prst="roundRect">
            <a:avLst>
              <a:gd name="adj" fmla="val 6775"/>
            </a:avLst>
          </a:prstGeom>
          <a:solidFill>
            <a:schemeClr val="accent6">
              <a:alpha val="20000"/>
            </a:schemeClr>
          </a:solidFill>
          <a:ln w="53975" cap="rnd">
            <a:solidFill>
              <a:schemeClr val="bg1">
                <a:alpha val="30000"/>
              </a:schemeClr>
            </a:solidFill>
            <a:prstDash val="sysDot"/>
          </a:ln>
          <a:effectLst/>
        </p:spPr>
        <p:style>
          <a:lnRef idx="1">
            <a:schemeClr val="accent1"/>
          </a:lnRef>
          <a:fillRef idx="3">
            <a:schemeClr val="accent1"/>
          </a:fillRef>
          <a:effectRef idx="2">
            <a:schemeClr val="accent1"/>
          </a:effectRef>
          <a:fontRef idx="minor">
            <a:schemeClr val="lt1"/>
          </a:fontRef>
        </p:style>
        <p:txBody>
          <a:bodyPr lIns="0" tIns="38095" rIns="0" bIns="38095" rtlCol="0" anchor="t"/>
          <a:lstStyle/>
          <a:p>
            <a:pPr algn="ctr" defTabSz="609343"/>
            <a:r>
              <a:rPr lang="en-US" sz="1733" spc="10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rPr>
              <a:t>High Priority VM</a:t>
            </a:r>
            <a:endParaRPr lang="en-GB" sz="1733" spc="100" dirty="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grpSp>
        <p:nvGrpSpPr>
          <p:cNvPr id="198" name="Group 197"/>
          <p:cNvGrpSpPr/>
          <p:nvPr/>
        </p:nvGrpSpPr>
        <p:grpSpPr>
          <a:xfrm>
            <a:off x="7310737" y="2858745"/>
            <a:ext cx="854267" cy="758067"/>
            <a:chOff x="5249862" y="2063752"/>
            <a:chExt cx="352425" cy="312738"/>
          </a:xfrm>
          <a:solidFill>
            <a:schemeClr val="accent6"/>
          </a:solidFill>
        </p:grpSpPr>
        <p:sp>
          <p:nvSpPr>
            <p:cNvPr id="199" name="Freeform 198"/>
            <p:cNvSpPr>
              <a:spLocks noEditPoints="1"/>
            </p:cNvSpPr>
            <p:nvPr/>
          </p:nvSpPr>
          <p:spPr bwMode="auto">
            <a:xfrm>
              <a:off x="5249862" y="2063752"/>
              <a:ext cx="352425" cy="312738"/>
            </a:xfrm>
            <a:custGeom>
              <a:avLst/>
              <a:gdLst>
                <a:gd name="T0" fmla="*/ 166 w 171"/>
                <a:gd name="T1" fmla="*/ 0 h 152"/>
                <a:gd name="T2" fmla="*/ 6 w 171"/>
                <a:gd name="T3" fmla="*/ 0 h 152"/>
                <a:gd name="T4" fmla="*/ 0 w 171"/>
                <a:gd name="T5" fmla="*/ 5 h 152"/>
                <a:gd name="T6" fmla="*/ 0 w 171"/>
                <a:gd name="T7" fmla="*/ 146 h 152"/>
                <a:gd name="T8" fmla="*/ 6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5 w 171"/>
                <a:gd name="T25" fmla="*/ 19 h 152"/>
                <a:gd name="T26" fmla="*/ 132 w 171"/>
                <a:gd name="T27" fmla="*/ 12 h 152"/>
                <a:gd name="T28" fmla="*/ 111 w 171"/>
                <a:gd name="T29" fmla="*/ 12 h 152"/>
                <a:gd name="T30" fmla="*/ 118 w 171"/>
                <a:gd name="T31" fmla="*/ 19 h 152"/>
                <a:gd name="T32" fmla="*/ 111 w 171"/>
                <a:gd name="T33" fmla="*/ 26 h 152"/>
                <a:gd name="T34" fmla="*/ 104 w 171"/>
                <a:gd name="T35" fmla="*/ 19 h 152"/>
                <a:gd name="T36" fmla="*/ 111 w 171"/>
                <a:gd name="T37" fmla="*/ 12 h 152"/>
                <a:gd name="T38" fmla="*/ 161 w 171"/>
                <a:gd name="T39" fmla="*/ 141 h 152"/>
                <a:gd name="T40" fmla="*/ 11 w 171"/>
                <a:gd name="T41" fmla="*/ 141 h 152"/>
                <a:gd name="T42" fmla="*/ 11 w 171"/>
                <a:gd name="T43" fmla="*/ 38 h 152"/>
                <a:gd name="T44" fmla="*/ 161 w 171"/>
                <a:gd name="T45" fmla="*/ 38 h 152"/>
                <a:gd name="T46" fmla="*/ 161 w 171"/>
                <a:gd name="T47" fmla="*/ 141 h 152"/>
                <a:gd name="T48" fmla="*/ 153 w 171"/>
                <a:gd name="T49" fmla="*/ 26 h 152"/>
                <a:gd name="T50" fmla="*/ 146 w 171"/>
                <a:gd name="T51" fmla="*/ 19 h 152"/>
                <a:gd name="T52" fmla="*/ 153 w 171"/>
                <a:gd name="T53" fmla="*/ 12 h 152"/>
                <a:gd name="T54" fmla="*/ 161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2"/>
                    <a:pt x="0" y="5"/>
                  </a:cubicBezTo>
                  <a:cubicBezTo>
                    <a:pt x="0" y="146"/>
                    <a:pt x="0" y="146"/>
                    <a:pt x="0" y="146"/>
                  </a:cubicBezTo>
                  <a:cubicBezTo>
                    <a:pt x="0" y="149"/>
                    <a:pt x="3" y="152"/>
                    <a:pt x="6"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5" y="23"/>
                    <a:pt x="125" y="19"/>
                  </a:cubicBezTo>
                  <a:cubicBezTo>
                    <a:pt x="125" y="15"/>
                    <a:pt x="128" y="12"/>
                    <a:pt x="132" y="12"/>
                  </a:cubicBezTo>
                  <a:close/>
                  <a:moveTo>
                    <a:pt x="111" y="12"/>
                  </a:moveTo>
                  <a:cubicBezTo>
                    <a:pt x="115" y="12"/>
                    <a:pt x="118" y="15"/>
                    <a:pt x="118" y="19"/>
                  </a:cubicBezTo>
                  <a:cubicBezTo>
                    <a:pt x="118" y="23"/>
                    <a:pt x="115" y="26"/>
                    <a:pt x="111" y="26"/>
                  </a:cubicBezTo>
                  <a:cubicBezTo>
                    <a:pt x="107" y="26"/>
                    <a:pt x="104" y="23"/>
                    <a:pt x="104" y="19"/>
                  </a:cubicBezTo>
                  <a:cubicBezTo>
                    <a:pt x="104" y="15"/>
                    <a:pt x="107" y="12"/>
                    <a:pt x="111" y="12"/>
                  </a:cubicBezTo>
                  <a:close/>
                  <a:moveTo>
                    <a:pt x="161" y="141"/>
                  </a:moveTo>
                  <a:cubicBezTo>
                    <a:pt x="11" y="141"/>
                    <a:pt x="11" y="141"/>
                    <a:pt x="11" y="141"/>
                  </a:cubicBezTo>
                  <a:cubicBezTo>
                    <a:pt x="11" y="38"/>
                    <a:pt x="11" y="38"/>
                    <a:pt x="11" y="38"/>
                  </a:cubicBezTo>
                  <a:cubicBezTo>
                    <a:pt x="161" y="38"/>
                    <a:pt x="161" y="38"/>
                    <a:pt x="161" y="38"/>
                  </a:cubicBezTo>
                  <a:lnTo>
                    <a:pt x="161" y="141"/>
                  </a:lnTo>
                  <a:close/>
                  <a:moveTo>
                    <a:pt x="153" y="26"/>
                  </a:moveTo>
                  <a:cubicBezTo>
                    <a:pt x="149" y="26"/>
                    <a:pt x="146" y="23"/>
                    <a:pt x="146" y="19"/>
                  </a:cubicBezTo>
                  <a:cubicBezTo>
                    <a:pt x="146" y="15"/>
                    <a:pt x="149" y="12"/>
                    <a:pt x="153" y="12"/>
                  </a:cubicBezTo>
                  <a:cubicBezTo>
                    <a:pt x="157" y="12"/>
                    <a:pt x="161" y="15"/>
                    <a:pt x="161" y="19"/>
                  </a:cubicBezTo>
                  <a:cubicBezTo>
                    <a:pt x="161" y="23"/>
                    <a:pt x="157" y="26"/>
                    <a:pt x="15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00" name="Freeform 199"/>
            <p:cNvSpPr>
              <a:spLocks noEditPoints="1"/>
            </p:cNvSpPr>
            <p:nvPr/>
          </p:nvSpPr>
          <p:spPr bwMode="auto">
            <a:xfrm>
              <a:off x="5299075" y="2185989"/>
              <a:ext cx="33338" cy="52388"/>
            </a:xfrm>
            <a:custGeom>
              <a:avLst/>
              <a:gdLst>
                <a:gd name="T0" fmla="*/ 0 w 16"/>
                <a:gd name="T1" fmla="*/ 12 h 25"/>
                <a:gd name="T2" fmla="*/ 2 w 16"/>
                <a:gd name="T3" fmla="*/ 3 h 25"/>
                <a:gd name="T4" fmla="*/ 8 w 16"/>
                <a:gd name="T5" fmla="*/ 0 h 25"/>
                <a:gd name="T6" fmla="*/ 14 w 16"/>
                <a:gd name="T7" fmla="*/ 3 h 25"/>
                <a:gd name="T8" fmla="*/ 16 w 16"/>
                <a:gd name="T9" fmla="*/ 12 h 25"/>
                <a:gd name="T10" fmla="*/ 14 w 16"/>
                <a:gd name="T11" fmla="*/ 22 h 25"/>
                <a:gd name="T12" fmla="*/ 8 w 16"/>
                <a:gd name="T13" fmla="*/ 25 h 25"/>
                <a:gd name="T14" fmla="*/ 2 w 16"/>
                <a:gd name="T15" fmla="*/ 21 h 25"/>
                <a:gd name="T16" fmla="*/ 0 w 16"/>
                <a:gd name="T17" fmla="*/ 12 h 25"/>
                <a:gd name="T18" fmla="*/ 4 w 16"/>
                <a:gd name="T19" fmla="*/ 12 h 25"/>
                <a:gd name="T20" fmla="*/ 5 w 16"/>
                <a:gd name="T21" fmla="*/ 19 h 25"/>
                <a:gd name="T22" fmla="*/ 8 w 16"/>
                <a:gd name="T23" fmla="*/ 21 h 25"/>
                <a:gd name="T24" fmla="*/ 11 w 16"/>
                <a:gd name="T25" fmla="*/ 19 h 25"/>
                <a:gd name="T26" fmla="*/ 12 w 16"/>
                <a:gd name="T27" fmla="*/ 12 h 25"/>
                <a:gd name="T28" fmla="*/ 11 w 16"/>
                <a:gd name="T29" fmla="*/ 6 h 25"/>
                <a:gd name="T30" fmla="*/ 8 w 16"/>
                <a:gd name="T31" fmla="*/ 4 h 25"/>
                <a:gd name="T32" fmla="*/ 5 w 16"/>
                <a:gd name="T33" fmla="*/ 6 h 25"/>
                <a:gd name="T34" fmla="*/ 4 w 16"/>
                <a:gd name="T3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5">
                  <a:moveTo>
                    <a:pt x="0" y="12"/>
                  </a:moveTo>
                  <a:cubicBezTo>
                    <a:pt x="0" y="8"/>
                    <a:pt x="0" y="5"/>
                    <a:pt x="2" y="3"/>
                  </a:cubicBezTo>
                  <a:cubicBezTo>
                    <a:pt x="3" y="1"/>
                    <a:pt x="5" y="0"/>
                    <a:pt x="8" y="0"/>
                  </a:cubicBezTo>
                  <a:cubicBezTo>
                    <a:pt x="11" y="0"/>
                    <a:pt x="13" y="1"/>
                    <a:pt x="14" y="3"/>
                  </a:cubicBezTo>
                  <a:cubicBezTo>
                    <a:pt x="16" y="5"/>
                    <a:pt x="16" y="8"/>
                    <a:pt x="16" y="12"/>
                  </a:cubicBezTo>
                  <a:cubicBezTo>
                    <a:pt x="16" y="16"/>
                    <a:pt x="15" y="19"/>
                    <a:pt x="14" y="22"/>
                  </a:cubicBezTo>
                  <a:cubicBezTo>
                    <a:pt x="13" y="24"/>
                    <a:pt x="11" y="25"/>
                    <a:pt x="8" y="25"/>
                  </a:cubicBezTo>
                  <a:cubicBezTo>
                    <a:pt x="5" y="25"/>
                    <a:pt x="3" y="24"/>
                    <a:pt x="2" y="21"/>
                  </a:cubicBezTo>
                  <a:cubicBezTo>
                    <a:pt x="0" y="19"/>
                    <a:pt x="0" y="16"/>
                    <a:pt x="0" y="12"/>
                  </a:cubicBezTo>
                  <a:close/>
                  <a:moveTo>
                    <a:pt x="4" y="12"/>
                  </a:moveTo>
                  <a:cubicBezTo>
                    <a:pt x="4" y="15"/>
                    <a:pt x="4" y="17"/>
                    <a:pt x="5" y="19"/>
                  </a:cubicBezTo>
                  <a:cubicBezTo>
                    <a:pt x="6" y="20"/>
                    <a:pt x="7" y="21"/>
                    <a:pt x="8" y="21"/>
                  </a:cubicBezTo>
                  <a:cubicBezTo>
                    <a:pt x="9" y="21"/>
                    <a:pt x="10" y="20"/>
                    <a:pt x="11" y="19"/>
                  </a:cubicBezTo>
                  <a:cubicBezTo>
                    <a:pt x="11" y="17"/>
                    <a:pt x="12" y="15"/>
                    <a:pt x="12" y="12"/>
                  </a:cubicBezTo>
                  <a:cubicBezTo>
                    <a:pt x="12" y="9"/>
                    <a:pt x="11" y="7"/>
                    <a:pt x="11" y="6"/>
                  </a:cubicBezTo>
                  <a:cubicBezTo>
                    <a:pt x="10" y="4"/>
                    <a:pt x="9" y="4"/>
                    <a:pt x="8" y="4"/>
                  </a:cubicBezTo>
                  <a:cubicBezTo>
                    <a:pt x="7" y="4"/>
                    <a:pt x="6" y="4"/>
                    <a:pt x="5" y="6"/>
                  </a:cubicBezTo>
                  <a:cubicBezTo>
                    <a:pt x="4"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01" name="Freeform 200"/>
            <p:cNvSpPr>
              <a:spLocks/>
            </p:cNvSpPr>
            <p:nvPr/>
          </p:nvSpPr>
          <p:spPr bwMode="auto">
            <a:xfrm>
              <a:off x="5343525" y="2185989"/>
              <a:ext cx="31750" cy="50800"/>
            </a:xfrm>
            <a:custGeom>
              <a:avLst/>
              <a:gdLst>
                <a:gd name="T0" fmla="*/ 2 w 20"/>
                <a:gd name="T1" fmla="*/ 26 h 32"/>
                <a:gd name="T2" fmla="*/ 8 w 20"/>
                <a:gd name="T3" fmla="*/ 26 h 32"/>
                <a:gd name="T4" fmla="*/ 8 w 20"/>
                <a:gd name="T5" fmla="*/ 10 h 32"/>
                <a:gd name="T6" fmla="*/ 9 w 20"/>
                <a:gd name="T7" fmla="*/ 7 h 32"/>
                <a:gd name="T8" fmla="*/ 7 w 20"/>
                <a:gd name="T9" fmla="*/ 10 h 32"/>
                <a:gd name="T10" fmla="*/ 3 w 20"/>
                <a:gd name="T11" fmla="*/ 12 h 32"/>
                <a:gd name="T12" fmla="*/ 0 w 20"/>
                <a:gd name="T13" fmla="*/ 8 h 32"/>
                <a:gd name="T14" fmla="*/ 11 w 20"/>
                <a:gd name="T15" fmla="*/ 0 h 32"/>
                <a:gd name="T16" fmla="*/ 13 w 20"/>
                <a:gd name="T17" fmla="*/ 0 h 32"/>
                <a:gd name="T18" fmla="*/ 13 w 20"/>
                <a:gd name="T19" fmla="*/ 26 h 32"/>
                <a:gd name="T20" fmla="*/ 20 w 20"/>
                <a:gd name="T21" fmla="*/ 26 h 32"/>
                <a:gd name="T22" fmla="*/ 20 w 20"/>
                <a:gd name="T23" fmla="*/ 32 h 32"/>
                <a:gd name="T24" fmla="*/ 2 w 20"/>
                <a:gd name="T25" fmla="*/ 32 h 32"/>
                <a:gd name="T26" fmla="*/ 2 w 20"/>
                <a:gd name="T2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2">
                  <a:moveTo>
                    <a:pt x="2" y="26"/>
                  </a:moveTo>
                  <a:lnTo>
                    <a:pt x="8" y="26"/>
                  </a:lnTo>
                  <a:lnTo>
                    <a:pt x="8" y="10"/>
                  </a:lnTo>
                  <a:lnTo>
                    <a:pt x="9" y="7"/>
                  </a:lnTo>
                  <a:lnTo>
                    <a:pt x="7" y="10"/>
                  </a:lnTo>
                  <a:lnTo>
                    <a:pt x="3" y="12"/>
                  </a:lnTo>
                  <a:lnTo>
                    <a:pt x="0" y="8"/>
                  </a:lnTo>
                  <a:lnTo>
                    <a:pt x="11" y="0"/>
                  </a:lnTo>
                  <a:lnTo>
                    <a:pt x="13" y="0"/>
                  </a:lnTo>
                  <a:lnTo>
                    <a:pt x="13" y="26"/>
                  </a:lnTo>
                  <a:lnTo>
                    <a:pt x="20" y="26"/>
                  </a:lnTo>
                  <a:lnTo>
                    <a:pt x="20" y="32"/>
                  </a:lnTo>
                  <a:lnTo>
                    <a:pt x="2" y="32"/>
                  </a:lnTo>
                  <a:lnTo>
                    <a:pt x="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02" name="Freeform 201"/>
            <p:cNvSpPr>
              <a:spLocks noEditPoints="1"/>
            </p:cNvSpPr>
            <p:nvPr/>
          </p:nvSpPr>
          <p:spPr bwMode="auto">
            <a:xfrm>
              <a:off x="5387975" y="2185989"/>
              <a:ext cx="34925" cy="52388"/>
            </a:xfrm>
            <a:custGeom>
              <a:avLst/>
              <a:gdLst>
                <a:gd name="T0" fmla="*/ 0 w 17"/>
                <a:gd name="T1" fmla="*/ 12 h 25"/>
                <a:gd name="T2" fmla="*/ 2 w 17"/>
                <a:gd name="T3" fmla="*/ 3 h 25"/>
                <a:gd name="T4" fmla="*/ 9 w 17"/>
                <a:gd name="T5" fmla="*/ 0 h 25"/>
                <a:gd name="T6" fmla="*/ 15 w 17"/>
                <a:gd name="T7" fmla="*/ 3 h 25"/>
                <a:gd name="T8" fmla="*/ 17 w 17"/>
                <a:gd name="T9" fmla="*/ 12 h 25"/>
                <a:gd name="T10" fmla="*/ 15 w 17"/>
                <a:gd name="T11" fmla="*/ 22 h 25"/>
                <a:gd name="T12" fmla="*/ 8 w 17"/>
                <a:gd name="T13" fmla="*/ 25 h 25"/>
                <a:gd name="T14" fmla="*/ 2 w 17"/>
                <a:gd name="T15" fmla="*/ 21 h 25"/>
                <a:gd name="T16" fmla="*/ 0 w 17"/>
                <a:gd name="T17" fmla="*/ 12 h 25"/>
                <a:gd name="T18" fmla="*/ 5 w 17"/>
                <a:gd name="T19" fmla="*/ 12 h 25"/>
                <a:gd name="T20" fmla="*/ 6 w 17"/>
                <a:gd name="T21" fmla="*/ 19 h 25"/>
                <a:gd name="T22" fmla="*/ 9 w 17"/>
                <a:gd name="T23" fmla="*/ 21 h 25"/>
                <a:gd name="T24" fmla="*/ 11 w 17"/>
                <a:gd name="T25" fmla="*/ 19 h 25"/>
                <a:gd name="T26" fmla="*/ 12 w 17"/>
                <a:gd name="T27" fmla="*/ 12 h 25"/>
                <a:gd name="T28" fmla="*/ 11 w 17"/>
                <a:gd name="T29" fmla="*/ 6 h 25"/>
                <a:gd name="T30" fmla="*/ 8 w 17"/>
                <a:gd name="T31" fmla="*/ 4 h 25"/>
                <a:gd name="T32" fmla="*/ 6 w 17"/>
                <a:gd name="T33" fmla="*/ 6 h 25"/>
                <a:gd name="T34" fmla="*/ 5 w 17"/>
                <a:gd name="T3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5">
                  <a:moveTo>
                    <a:pt x="0" y="12"/>
                  </a:moveTo>
                  <a:cubicBezTo>
                    <a:pt x="0" y="8"/>
                    <a:pt x="1" y="5"/>
                    <a:pt x="2" y="3"/>
                  </a:cubicBezTo>
                  <a:cubicBezTo>
                    <a:pt x="4" y="1"/>
                    <a:pt x="6" y="0"/>
                    <a:pt x="9" y="0"/>
                  </a:cubicBezTo>
                  <a:cubicBezTo>
                    <a:pt x="11" y="0"/>
                    <a:pt x="13" y="1"/>
                    <a:pt x="15" y="3"/>
                  </a:cubicBezTo>
                  <a:cubicBezTo>
                    <a:pt x="16" y="5"/>
                    <a:pt x="17" y="8"/>
                    <a:pt x="17" y="12"/>
                  </a:cubicBezTo>
                  <a:cubicBezTo>
                    <a:pt x="17" y="16"/>
                    <a:pt x="16" y="19"/>
                    <a:pt x="15" y="22"/>
                  </a:cubicBezTo>
                  <a:cubicBezTo>
                    <a:pt x="13" y="24"/>
                    <a:pt x="11" y="25"/>
                    <a:pt x="8" y="25"/>
                  </a:cubicBezTo>
                  <a:cubicBezTo>
                    <a:pt x="6" y="25"/>
                    <a:pt x="4" y="24"/>
                    <a:pt x="2" y="21"/>
                  </a:cubicBezTo>
                  <a:cubicBezTo>
                    <a:pt x="1" y="19"/>
                    <a:pt x="0" y="16"/>
                    <a:pt x="0" y="12"/>
                  </a:cubicBezTo>
                  <a:close/>
                  <a:moveTo>
                    <a:pt x="5" y="12"/>
                  </a:moveTo>
                  <a:cubicBezTo>
                    <a:pt x="5" y="15"/>
                    <a:pt x="5" y="17"/>
                    <a:pt x="6" y="19"/>
                  </a:cubicBezTo>
                  <a:cubicBezTo>
                    <a:pt x="6" y="20"/>
                    <a:pt x="7" y="21"/>
                    <a:pt x="9" y="21"/>
                  </a:cubicBezTo>
                  <a:cubicBezTo>
                    <a:pt x="10" y="21"/>
                    <a:pt x="11" y="20"/>
                    <a:pt x="11" y="19"/>
                  </a:cubicBezTo>
                  <a:cubicBezTo>
                    <a:pt x="12" y="17"/>
                    <a:pt x="12" y="15"/>
                    <a:pt x="12" y="12"/>
                  </a:cubicBezTo>
                  <a:cubicBezTo>
                    <a:pt x="12" y="9"/>
                    <a:pt x="12" y="7"/>
                    <a:pt x="11" y="6"/>
                  </a:cubicBezTo>
                  <a:cubicBezTo>
                    <a:pt x="11" y="4"/>
                    <a:pt x="10" y="4"/>
                    <a:pt x="8" y="4"/>
                  </a:cubicBezTo>
                  <a:cubicBezTo>
                    <a:pt x="7" y="4"/>
                    <a:pt x="6" y="4"/>
                    <a:pt x="6" y="6"/>
                  </a:cubicBezTo>
                  <a:cubicBezTo>
                    <a:pt x="5" y="7"/>
                    <a:pt x="5" y="9"/>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03" name="Freeform 202"/>
            <p:cNvSpPr>
              <a:spLocks/>
            </p:cNvSpPr>
            <p:nvPr/>
          </p:nvSpPr>
          <p:spPr bwMode="auto">
            <a:xfrm>
              <a:off x="5434012" y="2185989"/>
              <a:ext cx="31750" cy="50800"/>
            </a:xfrm>
            <a:custGeom>
              <a:avLst/>
              <a:gdLst>
                <a:gd name="T0" fmla="*/ 2 w 20"/>
                <a:gd name="T1" fmla="*/ 26 h 32"/>
                <a:gd name="T2" fmla="*/ 8 w 20"/>
                <a:gd name="T3" fmla="*/ 26 h 32"/>
                <a:gd name="T4" fmla="*/ 8 w 20"/>
                <a:gd name="T5" fmla="*/ 10 h 32"/>
                <a:gd name="T6" fmla="*/ 8 w 20"/>
                <a:gd name="T7" fmla="*/ 7 h 32"/>
                <a:gd name="T8" fmla="*/ 7 w 20"/>
                <a:gd name="T9" fmla="*/ 10 h 32"/>
                <a:gd name="T10" fmla="*/ 3 w 20"/>
                <a:gd name="T11" fmla="*/ 12 h 32"/>
                <a:gd name="T12" fmla="*/ 0 w 20"/>
                <a:gd name="T13" fmla="*/ 8 h 32"/>
                <a:gd name="T14" fmla="*/ 11 w 20"/>
                <a:gd name="T15" fmla="*/ 0 h 32"/>
                <a:gd name="T16" fmla="*/ 13 w 20"/>
                <a:gd name="T17" fmla="*/ 0 h 32"/>
                <a:gd name="T18" fmla="*/ 13 w 20"/>
                <a:gd name="T19" fmla="*/ 26 h 32"/>
                <a:gd name="T20" fmla="*/ 20 w 20"/>
                <a:gd name="T21" fmla="*/ 26 h 32"/>
                <a:gd name="T22" fmla="*/ 20 w 20"/>
                <a:gd name="T23" fmla="*/ 32 h 32"/>
                <a:gd name="T24" fmla="*/ 2 w 20"/>
                <a:gd name="T25" fmla="*/ 32 h 32"/>
                <a:gd name="T26" fmla="*/ 2 w 20"/>
                <a:gd name="T2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2">
                  <a:moveTo>
                    <a:pt x="2" y="26"/>
                  </a:moveTo>
                  <a:lnTo>
                    <a:pt x="8" y="26"/>
                  </a:lnTo>
                  <a:lnTo>
                    <a:pt x="8" y="10"/>
                  </a:lnTo>
                  <a:lnTo>
                    <a:pt x="8" y="7"/>
                  </a:lnTo>
                  <a:lnTo>
                    <a:pt x="7" y="10"/>
                  </a:lnTo>
                  <a:lnTo>
                    <a:pt x="3" y="12"/>
                  </a:lnTo>
                  <a:lnTo>
                    <a:pt x="0" y="8"/>
                  </a:lnTo>
                  <a:lnTo>
                    <a:pt x="11" y="0"/>
                  </a:lnTo>
                  <a:lnTo>
                    <a:pt x="13" y="0"/>
                  </a:lnTo>
                  <a:lnTo>
                    <a:pt x="13" y="26"/>
                  </a:lnTo>
                  <a:lnTo>
                    <a:pt x="20" y="26"/>
                  </a:lnTo>
                  <a:lnTo>
                    <a:pt x="20" y="32"/>
                  </a:lnTo>
                  <a:lnTo>
                    <a:pt x="2" y="32"/>
                  </a:lnTo>
                  <a:lnTo>
                    <a:pt x="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04" name="Freeform 203"/>
            <p:cNvSpPr>
              <a:spLocks noEditPoints="1"/>
            </p:cNvSpPr>
            <p:nvPr/>
          </p:nvSpPr>
          <p:spPr bwMode="auto">
            <a:xfrm>
              <a:off x="5478462" y="2185989"/>
              <a:ext cx="33338" cy="52388"/>
            </a:xfrm>
            <a:custGeom>
              <a:avLst/>
              <a:gdLst>
                <a:gd name="T0" fmla="*/ 0 w 16"/>
                <a:gd name="T1" fmla="*/ 12 h 25"/>
                <a:gd name="T2" fmla="*/ 2 w 16"/>
                <a:gd name="T3" fmla="*/ 3 h 25"/>
                <a:gd name="T4" fmla="*/ 8 w 16"/>
                <a:gd name="T5" fmla="*/ 0 h 25"/>
                <a:gd name="T6" fmla="*/ 14 w 16"/>
                <a:gd name="T7" fmla="*/ 3 h 25"/>
                <a:gd name="T8" fmla="*/ 16 w 16"/>
                <a:gd name="T9" fmla="*/ 12 h 25"/>
                <a:gd name="T10" fmla="*/ 14 w 16"/>
                <a:gd name="T11" fmla="*/ 22 h 25"/>
                <a:gd name="T12" fmla="*/ 8 w 16"/>
                <a:gd name="T13" fmla="*/ 25 h 25"/>
                <a:gd name="T14" fmla="*/ 2 w 16"/>
                <a:gd name="T15" fmla="*/ 21 h 25"/>
                <a:gd name="T16" fmla="*/ 0 w 16"/>
                <a:gd name="T17" fmla="*/ 12 h 25"/>
                <a:gd name="T18" fmla="*/ 4 w 16"/>
                <a:gd name="T19" fmla="*/ 12 h 25"/>
                <a:gd name="T20" fmla="*/ 5 w 16"/>
                <a:gd name="T21" fmla="*/ 19 h 25"/>
                <a:gd name="T22" fmla="*/ 8 w 16"/>
                <a:gd name="T23" fmla="*/ 21 h 25"/>
                <a:gd name="T24" fmla="*/ 11 w 16"/>
                <a:gd name="T25" fmla="*/ 19 h 25"/>
                <a:gd name="T26" fmla="*/ 12 w 16"/>
                <a:gd name="T27" fmla="*/ 12 h 25"/>
                <a:gd name="T28" fmla="*/ 11 w 16"/>
                <a:gd name="T29" fmla="*/ 6 h 25"/>
                <a:gd name="T30" fmla="*/ 8 w 16"/>
                <a:gd name="T31" fmla="*/ 4 h 25"/>
                <a:gd name="T32" fmla="*/ 5 w 16"/>
                <a:gd name="T33" fmla="*/ 6 h 25"/>
                <a:gd name="T34" fmla="*/ 4 w 16"/>
                <a:gd name="T3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5">
                  <a:moveTo>
                    <a:pt x="0" y="12"/>
                  </a:moveTo>
                  <a:cubicBezTo>
                    <a:pt x="0" y="8"/>
                    <a:pt x="1" y="5"/>
                    <a:pt x="2" y="3"/>
                  </a:cubicBezTo>
                  <a:cubicBezTo>
                    <a:pt x="3" y="1"/>
                    <a:pt x="5" y="0"/>
                    <a:pt x="8" y="0"/>
                  </a:cubicBezTo>
                  <a:cubicBezTo>
                    <a:pt x="11" y="0"/>
                    <a:pt x="13" y="1"/>
                    <a:pt x="14" y="3"/>
                  </a:cubicBezTo>
                  <a:cubicBezTo>
                    <a:pt x="16" y="5"/>
                    <a:pt x="16" y="8"/>
                    <a:pt x="16" y="12"/>
                  </a:cubicBezTo>
                  <a:cubicBezTo>
                    <a:pt x="16" y="16"/>
                    <a:pt x="16" y="19"/>
                    <a:pt x="14" y="22"/>
                  </a:cubicBezTo>
                  <a:cubicBezTo>
                    <a:pt x="13" y="24"/>
                    <a:pt x="11" y="25"/>
                    <a:pt x="8" y="25"/>
                  </a:cubicBezTo>
                  <a:cubicBezTo>
                    <a:pt x="5" y="25"/>
                    <a:pt x="3" y="24"/>
                    <a:pt x="2" y="21"/>
                  </a:cubicBezTo>
                  <a:cubicBezTo>
                    <a:pt x="1" y="19"/>
                    <a:pt x="0" y="16"/>
                    <a:pt x="0" y="12"/>
                  </a:cubicBezTo>
                  <a:close/>
                  <a:moveTo>
                    <a:pt x="4" y="12"/>
                  </a:moveTo>
                  <a:cubicBezTo>
                    <a:pt x="4" y="15"/>
                    <a:pt x="5" y="17"/>
                    <a:pt x="5" y="19"/>
                  </a:cubicBezTo>
                  <a:cubicBezTo>
                    <a:pt x="6" y="20"/>
                    <a:pt x="7" y="21"/>
                    <a:pt x="8" y="21"/>
                  </a:cubicBezTo>
                  <a:cubicBezTo>
                    <a:pt x="9" y="21"/>
                    <a:pt x="10" y="20"/>
                    <a:pt x="11" y="19"/>
                  </a:cubicBezTo>
                  <a:cubicBezTo>
                    <a:pt x="12" y="17"/>
                    <a:pt x="12" y="15"/>
                    <a:pt x="12" y="12"/>
                  </a:cubicBezTo>
                  <a:cubicBezTo>
                    <a:pt x="12" y="9"/>
                    <a:pt x="12" y="7"/>
                    <a:pt x="11" y="6"/>
                  </a:cubicBezTo>
                  <a:cubicBezTo>
                    <a:pt x="11" y="4"/>
                    <a:pt x="10" y="4"/>
                    <a:pt x="8" y="4"/>
                  </a:cubicBezTo>
                  <a:cubicBezTo>
                    <a:pt x="7" y="4"/>
                    <a:pt x="6" y="4"/>
                    <a:pt x="5" y="6"/>
                  </a:cubicBezTo>
                  <a:cubicBezTo>
                    <a:pt x="5"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05" name="Freeform 204"/>
            <p:cNvSpPr>
              <a:spLocks/>
            </p:cNvSpPr>
            <p:nvPr/>
          </p:nvSpPr>
          <p:spPr bwMode="auto">
            <a:xfrm>
              <a:off x="5522912" y="2185989"/>
              <a:ext cx="31750" cy="50800"/>
            </a:xfrm>
            <a:custGeom>
              <a:avLst/>
              <a:gdLst>
                <a:gd name="T0" fmla="*/ 3 w 20"/>
                <a:gd name="T1" fmla="*/ 26 h 32"/>
                <a:gd name="T2" fmla="*/ 8 w 20"/>
                <a:gd name="T3" fmla="*/ 26 h 32"/>
                <a:gd name="T4" fmla="*/ 8 w 20"/>
                <a:gd name="T5" fmla="*/ 10 h 32"/>
                <a:gd name="T6" fmla="*/ 9 w 20"/>
                <a:gd name="T7" fmla="*/ 7 h 32"/>
                <a:gd name="T8" fmla="*/ 7 w 20"/>
                <a:gd name="T9" fmla="*/ 10 h 32"/>
                <a:gd name="T10" fmla="*/ 3 w 20"/>
                <a:gd name="T11" fmla="*/ 12 h 32"/>
                <a:gd name="T12" fmla="*/ 0 w 20"/>
                <a:gd name="T13" fmla="*/ 8 h 32"/>
                <a:gd name="T14" fmla="*/ 11 w 20"/>
                <a:gd name="T15" fmla="*/ 0 h 32"/>
                <a:gd name="T16" fmla="*/ 15 w 20"/>
                <a:gd name="T17" fmla="*/ 0 h 32"/>
                <a:gd name="T18" fmla="*/ 15 w 20"/>
                <a:gd name="T19" fmla="*/ 26 h 32"/>
                <a:gd name="T20" fmla="*/ 20 w 20"/>
                <a:gd name="T21" fmla="*/ 26 h 32"/>
                <a:gd name="T22" fmla="*/ 20 w 20"/>
                <a:gd name="T23" fmla="*/ 32 h 32"/>
                <a:gd name="T24" fmla="*/ 3 w 20"/>
                <a:gd name="T25" fmla="*/ 32 h 32"/>
                <a:gd name="T26" fmla="*/ 3 w 20"/>
                <a:gd name="T2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2">
                  <a:moveTo>
                    <a:pt x="3" y="26"/>
                  </a:moveTo>
                  <a:lnTo>
                    <a:pt x="8" y="26"/>
                  </a:lnTo>
                  <a:lnTo>
                    <a:pt x="8" y="10"/>
                  </a:lnTo>
                  <a:lnTo>
                    <a:pt x="9" y="7"/>
                  </a:lnTo>
                  <a:lnTo>
                    <a:pt x="7" y="10"/>
                  </a:lnTo>
                  <a:lnTo>
                    <a:pt x="3" y="12"/>
                  </a:lnTo>
                  <a:lnTo>
                    <a:pt x="0" y="8"/>
                  </a:lnTo>
                  <a:lnTo>
                    <a:pt x="11" y="0"/>
                  </a:lnTo>
                  <a:lnTo>
                    <a:pt x="15" y="0"/>
                  </a:lnTo>
                  <a:lnTo>
                    <a:pt x="15" y="26"/>
                  </a:lnTo>
                  <a:lnTo>
                    <a:pt x="20" y="26"/>
                  </a:lnTo>
                  <a:lnTo>
                    <a:pt x="20" y="32"/>
                  </a:lnTo>
                  <a:lnTo>
                    <a:pt x="3" y="32"/>
                  </a:lnTo>
                  <a:lnTo>
                    <a:pt x="3"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06" name="Freeform 205"/>
            <p:cNvSpPr>
              <a:spLocks noEditPoints="1"/>
            </p:cNvSpPr>
            <p:nvPr/>
          </p:nvSpPr>
          <p:spPr bwMode="auto">
            <a:xfrm>
              <a:off x="5299075" y="2271714"/>
              <a:ext cx="33338" cy="49213"/>
            </a:xfrm>
            <a:custGeom>
              <a:avLst/>
              <a:gdLst>
                <a:gd name="T0" fmla="*/ 0 w 16"/>
                <a:gd name="T1" fmla="*/ 12 h 24"/>
                <a:gd name="T2" fmla="*/ 2 w 16"/>
                <a:gd name="T3" fmla="*/ 3 h 24"/>
                <a:gd name="T4" fmla="*/ 8 w 16"/>
                <a:gd name="T5" fmla="*/ 0 h 24"/>
                <a:gd name="T6" fmla="*/ 14 w 16"/>
                <a:gd name="T7" fmla="*/ 3 h 24"/>
                <a:gd name="T8" fmla="*/ 16 w 16"/>
                <a:gd name="T9" fmla="*/ 12 h 24"/>
                <a:gd name="T10" fmla="*/ 14 w 16"/>
                <a:gd name="T11" fmla="*/ 21 h 24"/>
                <a:gd name="T12" fmla="*/ 8 w 16"/>
                <a:gd name="T13" fmla="*/ 24 h 24"/>
                <a:gd name="T14" fmla="*/ 2 w 16"/>
                <a:gd name="T15" fmla="*/ 21 h 24"/>
                <a:gd name="T16" fmla="*/ 0 w 16"/>
                <a:gd name="T17" fmla="*/ 12 h 24"/>
                <a:gd name="T18" fmla="*/ 4 w 16"/>
                <a:gd name="T19" fmla="*/ 12 h 24"/>
                <a:gd name="T20" fmla="*/ 5 w 16"/>
                <a:gd name="T21" fmla="*/ 18 h 24"/>
                <a:gd name="T22" fmla="*/ 8 w 16"/>
                <a:gd name="T23" fmla="*/ 21 h 24"/>
                <a:gd name="T24" fmla="*/ 11 w 16"/>
                <a:gd name="T25" fmla="*/ 19 h 24"/>
                <a:gd name="T26" fmla="*/ 12 w 16"/>
                <a:gd name="T27" fmla="*/ 12 h 24"/>
                <a:gd name="T28" fmla="*/ 11 w 16"/>
                <a:gd name="T29" fmla="*/ 6 h 24"/>
                <a:gd name="T30" fmla="*/ 8 w 16"/>
                <a:gd name="T31" fmla="*/ 3 h 24"/>
                <a:gd name="T32" fmla="*/ 5 w 16"/>
                <a:gd name="T33" fmla="*/ 5 h 24"/>
                <a:gd name="T34" fmla="*/ 4 w 16"/>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4">
                  <a:moveTo>
                    <a:pt x="0" y="12"/>
                  </a:moveTo>
                  <a:cubicBezTo>
                    <a:pt x="0" y="8"/>
                    <a:pt x="0" y="5"/>
                    <a:pt x="2" y="3"/>
                  </a:cubicBezTo>
                  <a:cubicBezTo>
                    <a:pt x="3" y="1"/>
                    <a:pt x="5" y="0"/>
                    <a:pt x="8" y="0"/>
                  </a:cubicBezTo>
                  <a:cubicBezTo>
                    <a:pt x="11" y="0"/>
                    <a:pt x="13" y="1"/>
                    <a:pt x="14" y="3"/>
                  </a:cubicBezTo>
                  <a:cubicBezTo>
                    <a:pt x="16" y="5"/>
                    <a:pt x="16" y="8"/>
                    <a:pt x="16" y="12"/>
                  </a:cubicBezTo>
                  <a:cubicBezTo>
                    <a:pt x="16" y="16"/>
                    <a:pt x="15" y="19"/>
                    <a:pt x="14" y="21"/>
                  </a:cubicBezTo>
                  <a:cubicBezTo>
                    <a:pt x="13" y="23"/>
                    <a:pt x="11" y="24"/>
                    <a:pt x="8" y="24"/>
                  </a:cubicBezTo>
                  <a:cubicBezTo>
                    <a:pt x="5" y="24"/>
                    <a:pt x="3" y="23"/>
                    <a:pt x="2" y="21"/>
                  </a:cubicBezTo>
                  <a:cubicBezTo>
                    <a:pt x="0" y="19"/>
                    <a:pt x="0" y="16"/>
                    <a:pt x="0" y="12"/>
                  </a:cubicBezTo>
                  <a:close/>
                  <a:moveTo>
                    <a:pt x="4" y="12"/>
                  </a:moveTo>
                  <a:cubicBezTo>
                    <a:pt x="4" y="15"/>
                    <a:pt x="4" y="17"/>
                    <a:pt x="5" y="18"/>
                  </a:cubicBezTo>
                  <a:cubicBezTo>
                    <a:pt x="6" y="20"/>
                    <a:pt x="7" y="21"/>
                    <a:pt x="8" y="21"/>
                  </a:cubicBezTo>
                  <a:cubicBezTo>
                    <a:pt x="9" y="21"/>
                    <a:pt x="10" y="20"/>
                    <a:pt x="11" y="19"/>
                  </a:cubicBezTo>
                  <a:cubicBezTo>
                    <a:pt x="11" y="17"/>
                    <a:pt x="12" y="15"/>
                    <a:pt x="12" y="12"/>
                  </a:cubicBezTo>
                  <a:cubicBezTo>
                    <a:pt x="12" y="9"/>
                    <a:pt x="11" y="7"/>
                    <a:pt x="11" y="6"/>
                  </a:cubicBezTo>
                  <a:cubicBezTo>
                    <a:pt x="10" y="4"/>
                    <a:pt x="9" y="3"/>
                    <a:pt x="8" y="3"/>
                  </a:cubicBezTo>
                  <a:cubicBezTo>
                    <a:pt x="7" y="3"/>
                    <a:pt x="6" y="4"/>
                    <a:pt x="5" y="5"/>
                  </a:cubicBezTo>
                  <a:cubicBezTo>
                    <a:pt x="4"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07" name="Freeform 206"/>
            <p:cNvSpPr>
              <a:spLocks noEditPoints="1"/>
            </p:cNvSpPr>
            <p:nvPr/>
          </p:nvSpPr>
          <p:spPr bwMode="auto">
            <a:xfrm>
              <a:off x="5341937" y="2271714"/>
              <a:ext cx="34925" cy="49213"/>
            </a:xfrm>
            <a:custGeom>
              <a:avLst/>
              <a:gdLst>
                <a:gd name="T0" fmla="*/ 0 w 17"/>
                <a:gd name="T1" fmla="*/ 12 h 24"/>
                <a:gd name="T2" fmla="*/ 3 w 17"/>
                <a:gd name="T3" fmla="*/ 3 h 24"/>
                <a:gd name="T4" fmla="*/ 9 w 17"/>
                <a:gd name="T5" fmla="*/ 0 h 24"/>
                <a:gd name="T6" fmla="*/ 15 w 17"/>
                <a:gd name="T7" fmla="*/ 3 h 24"/>
                <a:gd name="T8" fmla="*/ 17 w 17"/>
                <a:gd name="T9" fmla="*/ 12 h 24"/>
                <a:gd name="T10" fmla="*/ 15 w 17"/>
                <a:gd name="T11" fmla="*/ 21 h 24"/>
                <a:gd name="T12" fmla="*/ 9 w 17"/>
                <a:gd name="T13" fmla="*/ 24 h 24"/>
                <a:gd name="T14" fmla="*/ 2 w 17"/>
                <a:gd name="T15" fmla="*/ 21 h 24"/>
                <a:gd name="T16" fmla="*/ 0 w 17"/>
                <a:gd name="T17" fmla="*/ 12 h 24"/>
                <a:gd name="T18" fmla="*/ 5 w 17"/>
                <a:gd name="T19" fmla="*/ 12 h 24"/>
                <a:gd name="T20" fmla="*/ 6 w 17"/>
                <a:gd name="T21" fmla="*/ 18 h 24"/>
                <a:gd name="T22" fmla="*/ 9 w 17"/>
                <a:gd name="T23" fmla="*/ 21 h 24"/>
                <a:gd name="T24" fmla="*/ 12 w 17"/>
                <a:gd name="T25" fmla="*/ 19 h 24"/>
                <a:gd name="T26" fmla="*/ 13 w 17"/>
                <a:gd name="T27" fmla="*/ 12 h 24"/>
                <a:gd name="T28" fmla="*/ 12 w 17"/>
                <a:gd name="T29" fmla="*/ 6 h 24"/>
                <a:gd name="T30" fmla="*/ 9 w 17"/>
                <a:gd name="T31" fmla="*/ 3 h 24"/>
                <a:gd name="T32" fmla="*/ 6 w 17"/>
                <a:gd name="T33" fmla="*/ 5 h 24"/>
                <a:gd name="T34" fmla="*/ 5 w 17"/>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4">
                  <a:moveTo>
                    <a:pt x="0" y="12"/>
                  </a:moveTo>
                  <a:cubicBezTo>
                    <a:pt x="0" y="8"/>
                    <a:pt x="1" y="5"/>
                    <a:pt x="3" y="3"/>
                  </a:cubicBezTo>
                  <a:cubicBezTo>
                    <a:pt x="4" y="1"/>
                    <a:pt x="6" y="0"/>
                    <a:pt x="9" y="0"/>
                  </a:cubicBezTo>
                  <a:cubicBezTo>
                    <a:pt x="12" y="0"/>
                    <a:pt x="14" y="1"/>
                    <a:pt x="15" y="3"/>
                  </a:cubicBezTo>
                  <a:cubicBezTo>
                    <a:pt x="16" y="5"/>
                    <a:pt x="17" y="8"/>
                    <a:pt x="17" y="12"/>
                  </a:cubicBezTo>
                  <a:cubicBezTo>
                    <a:pt x="17" y="16"/>
                    <a:pt x="16" y="19"/>
                    <a:pt x="15" y="21"/>
                  </a:cubicBezTo>
                  <a:cubicBezTo>
                    <a:pt x="13" y="23"/>
                    <a:pt x="11" y="24"/>
                    <a:pt x="9" y="24"/>
                  </a:cubicBezTo>
                  <a:cubicBezTo>
                    <a:pt x="6" y="24"/>
                    <a:pt x="4" y="23"/>
                    <a:pt x="2" y="21"/>
                  </a:cubicBezTo>
                  <a:cubicBezTo>
                    <a:pt x="1" y="19"/>
                    <a:pt x="0" y="16"/>
                    <a:pt x="0" y="12"/>
                  </a:cubicBezTo>
                  <a:close/>
                  <a:moveTo>
                    <a:pt x="5" y="12"/>
                  </a:moveTo>
                  <a:cubicBezTo>
                    <a:pt x="5" y="15"/>
                    <a:pt x="5" y="17"/>
                    <a:pt x="6" y="18"/>
                  </a:cubicBezTo>
                  <a:cubicBezTo>
                    <a:pt x="6" y="20"/>
                    <a:pt x="7" y="21"/>
                    <a:pt x="9" y="21"/>
                  </a:cubicBezTo>
                  <a:cubicBezTo>
                    <a:pt x="10" y="21"/>
                    <a:pt x="11" y="20"/>
                    <a:pt x="12" y="19"/>
                  </a:cubicBezTo>
                  <a:cubicBezTo>
                    <a:pt x="12" y="17"/>
                    <a:pt x="13" y="15"/>
                    <a:pt x="13" y="12"/>
                  </a:cubicBezTo>
                  <a:cubicBezTo>
                    <a:pt x="13" y="9"/>
                    <a:pt x="12" y="7"/>
                    <a:pt x="12" y="6"/>
                  </a:cubicBezTo>
                  <a:cubicBezTo>
                    <a:pt x="11" y="4"/>
                    <a:pt x="10" y="3"/>
                    <a:pt x="9" y="3"/>
                  </a:cubicBezTo>
                  <a:cubicBezTo>
                    <a:pt x="7" y="3"/>
                    <a:pt x="6" y="4"/>
                    <a:pt x="6" y="5"/>
                  </a:cubicBezTo>
                  <a:cubicBezTo>
                    <a:pt x="5" y="7"/>
                    <a:pt x="5" y="9"/>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08" name="Freeform 207"/>
            <p:cNvSpPr>
              <a:spLocks/>
            </p:cNvSpPr>
            <p:nvPr/>
          </p:nvSpPr>
          <p:spPr bwMode="auto">
            <a:xfrm>
              <a:off x="5389562" y="2271714"/>
              <a:ext cx="30163" cy="49213"/>
            </a:xfrm>
            <a:custGeom>
              <a:avLst/>
              <a:gdLst>
                <a:gd name="T0" fmla="*/ 1 w 19"/>
                <a:gd name="T1" fmla="*/ 26 h 31"/>
                <a:gd name="T2" fmla="*/ 8 w 19"/>
                <a:gd name="T3" fmla="*/ 26 h 31"/>
                <a:gd name="T4" fmla="*/ 8 w 19"/>
                <a:gd name="T5" fmla="*/ 9 h 31"/>
                <a:gd name="T6" fmla="*/ 9 w 19"/>
                <a:gd name="T7" fmla="*/ 5 h 31"/>
                <a:gd name="T8" fmla="*/ 6 w 19"/>
                <a:gd name="T9" fmla="*/ 8 h 31"/>
                <a:gd name="T10" fmla="*/ 3 w 19"/>
                <a:gd name="T11" fmla="*/ 10 h 31"/>
                <a:gd name="T12" fmla="*/ 0 w 19"/>
                <a:gd name="T13" fmla="*/ 8 h 31"/>
                <a:gd name="T14" fmla="*/ 10 w 19"/>
                <a:gd name="T15" fmla="*/ 0 h 31"/>
                <a:gd name="T16" fmla="*/ 13 w 19"/>
                <a:gd name="T17" fmla="*/ 0 h 31"/>
                <a:gd name="T18" fmla="*/ 13 w 19"/>
                <a:gd name="T19" fmla="*/ 26 h 31"/>
                <a:gd name="T20" fmla="*/ 19 w 19"/>
                <a:gd name="T21" fmla="*/ 26 h 31"/>
                <a:gd name="T22" fmla="*/ 19 w 19"/>
                <a:gd name="T23" fmla="*/ 31 h 31"/>
                <a:gd name="T24" fmla="*/ 1 w 19"/>
                <a:gd name="T25" fmla="*/ 31 h 31"/>
                <a:gd name="T26" fmla="*/ 1 w 19"/>
                <a:gd name="T27"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31">
                  <a:moveTo>
                    <a:pt x="1" y="26"/>
                  </a:moveTo>
                  <a:lnTo>
                    <a:pt x="8" y="26"/>
                  </a:lnTo>
                  <a:lnTo>
                    <a:pt x="8" y="9"/>
                  </a:lnTo>
                  <a:lnTo>
                    <a:pt x="9" y="5"/>
                  </a:lnTo>
                  <a:lnTo>
                    <a:pt x="6" y="8"/>
                  </a:lnTo>
                  <a:lnTo>
                    <a:pt x="3" y="10"/>
                  </a:lnTo>
                  <a:lnTo>
                    <a:pt x="0" y="8"/>
                  </a:lnTo>
                  <a:lnTo>
                    <a:pt x="10" y="0"/>
                  </a:lnTo>
                  <a:lnTo>
                    <a:pt x="13" y="0"/>
                  </a:lnTo>
                  <a:lnTo>
                    <a:pt x="13" y="26"/>
                  </a:lnTo>
                  <a:lnTo>
                    <a:pt x="19" y="26"/>
                  </a:lnTo>
                  <a:lnTo>
                    <a:pt x="19" y="31"/>
                  </a:lnTo>
                  <a:lnTo>
                    <a:pt x="1" y="31"/>
                  </a:lnTo>
                  <a:lnTo>
                    <a:pt x="1"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09" name="Freeform 208"/>
            <p:cNvSpPr>
              <a:spLocks noEditPoints="1"/>
            </p:cNvSpPr>
            <p:nvPr/>
          </p:nvSpPr>
          <p:spPr bwMode="auto">
            <a:xfrm>
              <a:off x="5432425" y="2271714"/>
              <a:ext cx="34925" cy="49213"/>
            </a:xfrm>
            <a:custGeom>
              <a:avLst/>
              <a:gdLst>
                <a:gd name="T0" fmla="*/ 0 w 17"/>
                <a:gd name="T1" fmla="*/ 12 h 24"/>
                <a:gd name="T2" fmla="*/ 2 w 17"/>
                <a:gd name="T3" fmla="*/ 3 h 24"/>
                <a:gd name="T4" fmla="*/ 8 w 17"/>
                <a:gd name="T5" fmla="*/ 0 h 24"/>
                <a:gd name="T6" fmla="*/ 15 w 17"/>
                <a:gd name="T7" fmla="*/ 3 h 24"/>
                <a:gd name="T8" fmla="*/ 17 w 17"/>
                <a:gd name="T9" fmla="*/ 12 h 24"/>
                <a:gd name="T10" fmla="*/ 14 w 17"/>
                <a:gd name="T11" fmla="*/ 21 h 24"/>
                <a:gd name="T12" fmla="*/ 8 w 17"/>
                <a:gd name="T13" fmla="*/ 24 h 24"/>
                <a:gd name="T14" fmla="*/ 2 w 17"/>
                <a:gd name="T15" fmla="*/ 21 h 24"/>
                <a:gd name="T16" fmla="*/ 0 w 17"/>
                <a:gd name="T17" fmla="*/ 12 h 24"/>
                <a:gd name="T18" fmla="*/ 4 w 17"/>
                <a:gd name="T19" fmla="*/ 12 h 24"/>
                <a:gd name="T20" fmla="*/ 5 w 17"/>
                <a:gd name="T21" fmla="*/ 18 h 24"/>
                <a:gd name="T22" fmla="*/ 8 w 17"/>
                <a:gd name="T23" fmla="*/ 21 h 24"/>
                <a:gd name="T24" fmla="*/ 11 w 17"/>
                <a:gd name="T25" fmla="*/ 19 h 24"/>
                <a:gd name="T26" fmla="*/ 12 w 17"/>
                <a:gd name="T27" fmla="*/ 12 h 24"/>
                <a:gd name="T28" fmla="*/ 11 w 17"/>
                <a:gd name="T29" fmla="*/ 6 h 24"/>
                <a:gd name="T30" fmla="*/ 8 w 17"/>
                <a:gd name="T31" fmla="*/ 3 h 24"/>
                <a:gd name="T32" fmla="*/ 5 w 17"/>
                <a:gd name="T33" fmla="*/ 5 h 24"/>
                <a:gd name="T34" fmla="*/ 4 w 17"/>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4">
                  <a:moveTo>
                    <a:pt x="0" y="12"/>
                  </a:moveTo>
                  <a:cubicBezTo>
                    <a:pt x="0" y="8"/>
                    <a:pt x="1" y="5"/>
                    <a:pt x="2" y="3"/>
                  </a:cubicBezTo>
                  <a:cubicBezTo>
                    <a:pt x="4" y="1"/>
                    <a:pt x="6" y="0"/>
                    <a:pt x="8" y="0"/>
                  </a:cubicBezTo>
                  <a:cubicBezTo>
                    <a:pt x="11" y="0"/>
                    <a:pt x="13" y="1"/>
                    <a:pt x="15" y="3"/>
                  </a:cubicBezTo>
                  <a:cubicBezTo>
                    <a:pt x="16" y="5"/>
                    <a:pt x="17" y="8"/>
                    <a:pt x="17" y="12"/>
                  </a:cubicBezTo>
                  <a:cubicBezTo>
                    <a:pt x="17" y="16"/>
                    <a:pt x="16" y="19"/>
                    <a:pt x="14" y="21"/>
                  </a:cubicBezTo>
                  <a:cubicBezTo>
                    <a:pt x="13" y="23"/>
                    <a:pt x="11" y="24"/>
                    <a:pt x="8" y="24"/>
                  </a:cubicBezTo>
                  <a:cubicBezTo>
                    <a:pt x="5" y="24"/>
                    <a:pt x="3" y="23"/>
                    <a:pt x="2" y="21"/>
                  </a:cubicBezTo>
                  <a:cubicBezTo>
                    <a:pt x="1" y="19"/>
                    <a:pt x="0" y="16"/>
                    <a:pt x="0" y="12"/>
                  </a:cubicBezTo>
                  <a:close/>
                  <a:moveTo>
                    <a:pt x="4" y="12"/>
                  </a:moveTo>
                  <a:cubicBezTo>
                    <a:pt x="4" y="15"/>
                    <a:pt x="5" y="17"/>
                    <a:pt x="5" y="18"/>
                  </a:cubicBezTo>
                  <a:cubicBezTo>
                    <a:pt x="6" y="20"/>
                    <a:pt x="7" y="21"/>
                    <a:pt x="8" y="21"/>
                  </a:cubicBezTo>
                  <a:cubicBezTo>
                    <a:pt x="10" y="21"/>
                    <a:pt x="11" y="20"/>
                    <a:pt x="11" y="19"/>
                  </a:cubicBezTo>
                  <a:cubicBezTo>
                    <a:pt x="12" y="17"/>
                    <a:pt x="12" y="15"/>
                    <a:pt x="12" y="12"/>
                  </a:cubicBezTo>
                  <a:cubicBezTo>
                    <a:pt x="12" y="9"/>
                    <a:pt x="12" y="7"/>
                    <a:pt x="11" y="6"/>
                  </a:cubicBezTo>
                  <a:cubicBezTo>
                    <a:pt x="11" y="4"/>
                    <a:pt x="10" y="3"/>
                    <a:pt x="8" y="3"/>
                  </a:cubicBezTo>
                  <a:cubicBezTo>
                    <a:pt x="7" y="3"/>
                    <a:pt x="6" y="4"/>
                    <a:pt x="5" y="5"/>
                  </a:cubicBezTo>
                  <a:cubicBezTo>
                    <a:pt x="5"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10" name="Freeform 209"/>
            <p:cNvSpPr>
              <a:spLocks/>
            </p:cNvSpPr>
            <p:nvPr/>
          </p:nvSpPr>
          <p:spPr bwMode="auto">
            <a:xfrm>
              <a:off x="5480050" y="2271714"/>
              <a:ext cx="28575" cy="49213"/>
            </a:xfrm>
            <a:custGeom>
              <a:avLst/>
              <a:gdLst>
                <a:gd name="T0" fmla="*/ 1 w 18"/>
                <a:gd name="T1" fmla="*/ 26 h 31"/>
                <a:gd name="T2" fmla="*/ 8 w 18"/>
                <a:gd name="T3" fmla="*/ 26 h 31"/>
                <a:gd name="T4" fmla="*/ 8 w 18"/>
                <a:gd name="T5" fmla="*/ 9 h 31"/>
                <a:gd name="T6" fmla="*/ 8 w 18"/>
                <a:gd name="T7" fmla="*/ 5 h 31"/>
                <a:gd name="T8" fmla="*/ 7 w 18"/>
                <a:gd name="T9" fmla="*/ 8 h 31"/>
                <a:gd name="T10" fmla="*/ 1 w 18"/>
                <a:gd name="T11" fmla="*/ 10 h 31"/>
                <a:gd name="T12" fmla="*/ 0 w 18"/>
                <a:gd name="T13" fmla="*/ 8 h 31"/>
                <a:gd name="T14" fmla="*/ 9 w 18"/>
                <a:gd name="T15" fmla="*/ 0 h 31"/>
                <a:gd name="T16" fmla="*/ 13 w 18"/>
                <a:gd name="T17" fmla="*/ 0 h 31"/>
                <a:gd name="T18" fmla="*/ 13 w 18"/>
                <a:gd name="T19" fmla="*/ 26 h 31"/>
                <a:gd name="T20" fmla="*/ 18 w 18"/>
                <a:gd name="T21" fmla="*/ 26 h 31"/>
                <a:gd name="T22" fmla="*/ 18 w 18"/>
                <a:gd name="T23" fmla="*/ 31 h 31"/>
                <a:gd name="T24" fmla="*/ 1 w 18"/>
                <a:gd name="T25" fmla="*/ 31 h 31"/>
                <a:gd name="T26" fmla="*/ 1 w 18"/>
                <a:gd name="T27"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31">
                  <a:moveTo>
                    <a:pt x="1" y="26"/>
                  </a:moveTo>
                  <a:lnTo>
                    <a:pt x="8" y="26"/>
                  </a:lnTo>
                  <a:lnTo>
                    <a:pt x="8" y="9"/>
                  </a:lnTo>
                  <a:lnTo>
                    <a:pt x="8" y="5"/>
                  </a:lnTo>
                  <a:lnTo>
                    <a:pt x="7" y="8"/>
                  </a:lnTo>
                  <a:lnTo>
                    <a:pt x="1" y="10"/>
                  </a:lnTo>
                  <a:lnTo>
                    <a:pt x="0" y="8"/>
                  </a:lnTo>
                  <a:lnTo>
                    <a:pt x="9" y="0"/>
                  </a:lnTo>
                  <a:lnTo>
                    <a:pt x="13" y="0"/>
                  </a:lnTo>
                  <a:lnTo>
                    <a:pt x="13" y="26"/>
                  </a:lnTo>
                  <a:lnTo>
                    <a:pt x="18" y="26"/>
                  </a:lnTo>
                  <a:lnTo>
                    <a:pt x="18" y="31"/>
                  </a:lnTo>
                  <a:lnTo>
                    <a:pt x="1" y="31"/>
                  </a:lnTo>
                  <a:lnTo>
                    <a:pt x="1"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11" name="Freeform 210"/>
            <p:cNvSpPr>
              <a:spLocks noEditPoints="1"/>
            </p:cNvSpPr>
            <p:nvPr/>
          </p:nvSpPr>
          <p:spPr bwMode="auto">
            <a:xfrm>
              <a:off x="5522912" y="2271714"/>
              <a:ext cx="33338" cy="49213"/>
            </a:xfrm>
            <a:custGeom>
              <a:avLst/>
              <a:gdLst>
                <a:gd name="T0" fmla="*/ 0 w 16"/>
                <a:gd name="T1" fmla="*/ 12 h 24"/>
                <a:gd name="T2" fmla="*/ 2 w 16"/>
                <a:gd name="T3" fmla="*/ 3 h 24"/>
                <a:gd name="T4" fmla="*/ 8 w 16"/>
                <a:gd name="T5" fmla="*/ 0 h 24"/>
                <a:gd name="T6" fmla="*/ 14 w 16"/>
                <a:gd name="T7" fmla="*/ 3 h 24"/>
                <a:gd name="T8" fmla="*/ 16 w 16"/>
                <a:gd name="T9" fmla="*/ 12 h 24"/>
                <a:gd name="T10" fmla="*/ 14 w 16"/>
                <a:gd name="T11" fmla="*/ 21 h 24"/>
                <a:gd name="T12" fmla="*/ 8 w 16"/>
                <a:gd name="T13" fmla="*/ 24 h 24"/>
                <a:gd name="T14" fmla="*/ 2 w 16"/>
                <a:gd name="T15" fmla="*/ 21 h 24"/>
                <a:gd name="T16" fmla="*/ 0 w 16"/>
                <a:gd name="T17" fmla="*/ 12 h 24"/>
                <a:gd name="T18" fmla="*/ 4 w 16"/>
                <a:gd name="T19" fmla="*/ 12 h 24"/>
                <a:gd name="T20" fmla="*/ 5 w 16"/>
                <a:gd name="T21" fmla="*/ 18 h 24"/>
                <a:gd name="T22" fmla="*/ 8 w 16"/>
                <a:gd name="T23" fmla="*/ 21 h 24"/>
                <a:gd name="T24" fmla="*/ 11 w 16"/>
                <a:gd name="T25" fmla="*/ 19 h 24"/>
                <a:gd name="T26" fmla="*/ 12 w 16"/>
                <a:gd name="T27" fmla="*/ 12 h 24"/>
                <a:gd name="T28" fmla="*/ 11 w 16"/>
                <a:gd name="T29" fmla="*/ 6 h 24"/>
                <a:gd name="T30" fmla="*/ 8 w 16"/>
                <a:gd name="T31" fmla="*/ 3 h 24"/>
                <a:gd name="T32" fmla="*/ 5 w 16"/>
                <a:gd name="T33" fmla="*/ 5 h 24"/>
                <a:gd name="T34" fmla="*/ 4 w 16"/>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4">
                  <a:moveTo>
                    <a:pt x="0" y="12"/>
                  </a:moveTo>
                  <a:cubicBezTo>
                    <a:pt x="0" y="8"/>
                    <a:pt x="0" y="5"/>
                    <a:pt x="2" y="3"/>
                  </a:cubicBezTo>
                  <a:cubicBezTo>
                    <a:pt x="3" y="1"/>
                    <a:pt x="5" y="0"/>
                    <a:pt x="8" y="0"/>
                  </a:cubicBezTo>
                  <a:cubicBezTo>
                    <a:pt x="11" y="0"/>
                    <a:pt x="13" y="1"/>
                    <a:pt x="14" y="3"/>
                  </a:cubicBezTo>
                  <a:cubicBezTo>
                    <a:pt x="16" y="5"/>
                    <a:pt x="16" y="8"/>
                    <a:pt x="16" y="12"/>
                  </a:cubicBezTo>
                  <a:cubicBezTo>
                    <a:pt x="16" y="16"/>
                    <a:pt x="15" y="19"/>
                    <a:pt x="14" y="21"/>
                  </a:cubicBezTo>
                  <a:cubicBezTo>
                    <a:pt x="13" y="23"/>
                    <a:pt x="11" y="24"/>
                    <a:pt x="8" y="24"/>
                  </a:cubicBezTo>
                  <a:cubicBezTo>
                    <a:pt x="5" y="24"/>
                    <a:pt x="3" y="23"/>
                    <a:pt x="2" y="21"/>
                  </a:cubicBezTo>
                  <a:cubicBezTo>
                    <a:pt x="0" y="19"/>
                    <a:pt x="0" y="16"/>
                    <a:pt x="0" y="12"/>
                  </a:cubicBezTo>
                  <a:close/>
                  <a:moveTo>
                    <a:pt x="4" y="12"/>
                  </a:moveTo>
                  <a:cubicBezTo>
                    <a:pt x="4" y="15"/>
                    <a:pt x="4" y="17"/>
                    <a:pt x="5" y="18"/>
                  </a:cubicBezTo>
                  <a:cubicBezTo>
                    <a:pt x="6" y="20"/>
                    <a:pt x="7" y="21"/>
                    <a:pt x="8" y="21"/>
                  </a:cubicBezTo>
                  <a:cubicBezTo>
                    <a:pt x="9" y="21"/>
                    <a:pt x="10" y="20"/>
                    <a:pt x="11" y="19"/>
                  </a:cubicBezTo>
                  <a:cubicBezTo>
                    <a:pt x="11" y="17"/>
                    <a:pt x="12" y="15"/>
                    <a:pt x="12" y="12"/>
                  </a:cubicBezTo>
                  <a:cubicBezTo>
                    <a:pt x="12" y="9"/>
                    <a:pt x="12" y="7"/>
                    <a:pt x="11" y="6"/>
                  </a:cubicBezTo>
                  <a:cubicBezTo>
                    <a:pt x="10" y="4"/>
                    <a:pt x="9" y="3"/>
                    <a:pt x="8" y="3"/>
                  </a:cubicBezTo>
                  <a:cubicBezTo>
                    <a:pt x="7" y="3"/>
                    <a:pt x="6" y="4"/>
                    <a:pt x="5" y="5"/>
                  </a:cubicBezTo>
                  <a:cubicBezTo>
                    <a:pt x="4"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grpSp>
      <p:grpSp>
        <p:nvGrpSpPr>
          <p:cNvPr id="212" name="Group 211"/>
          <p:cNvGrpSpPr/>
          <p:nvPr/>
        </p:nvGrpSpPr>
        <p:grpSpPr>
          <a:xfrm>
            <a:off x="9347693" y="2858745"/>
            <a:ext cx="854267" cy="758067"/>
            <a:chOff x="5249862" y="2063752"/>
            <a:chExt cx="352425" cy="312738"/>
          </a:xfrm>
          <a:solidFill>
            <a:schemeClr val="accent4"/>
          </a:solidFill>
        </p:grpSpPr>
        <p:sp>
          <p:nvSpPr>
            <p:cNvPr id="213" name="Freeform 212"/>
            <p:cNvSpPr>
              <a:spLocks noEditPoints="1"/>
            </p:cNvSpPr>
            <p:nvPr/>
          </p:nvSpPr>
          <p:spPr bwMode="auto">
            <a:xfrm>
              <a:off x="5249862" y="2063752"/>
              <a:ext cx="352425" cy="312738"/>
            </a:xfrm>
            <a:custGeom>
              <a:avLst/>
              <a:gdLst>
                <a:gd name="T0" fmla="*/ 166 w 171"/>
                <a:gd name="T1" fmla="*/ 0 h 152"/>
                <a:gd name="T2" fmla="*/ 6 w 171"/>
                <a:gd name="T3" fmla="*/ 0 h 152"/>
                <a:gd name="T4" fmla="*/ 0 w 171"/>
                <a:gd name="T5" fmla="*/ 5 h 152"/>
                <a:gd name="T6" fmla="*/ 0 w 171"/>
                <a:gd name="T7" fmla="*/ 146 h 152"/>
                <a:gd name="T8" fmla="*/ 6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5 w 171"/>
                <a:gd name="T25" fmla="*/ 19 h 152"/>
                <a:gd name="T26" fmla="*/ 132 w 171"/>
                <a:gd name="T27" fmla="*/ 12 h 152"/>
                <a:gd name="T28" fmla="*/ 111 w 171"/>
                <a:gd name="T29" fmla="*/ 12 h 152"/>
                <a:gd name="T30" fmla="*/ 118 w 171"/>
                <a:gd name="T31" fmla="*/ 19 h 152"/>
                <a:gd name="T32" fmla="*/ 111 w 171"/>
                <a:gd name="T33" fmla="*/ 26 h 152"/>
                <a:gd name="T34" fmla="*/ 104 w 171"/>
                <a:gd name="T35" fmla="*/ 19 h 152"/>
                <a:gd name="T36" fmla="*/ 111 w 171"/>
                <a:gd name="T37" fmla="*/ 12 h 152"/>
                <a:gd name="T38" fmla="*/ 161 w 171"/>
                <a:gd name="T39" fmla="*/ 141 h 152"/>
                <a:gd name="T40" fmla="*/ 11 w 171"/>
                <a:gd name="T41" fmla="*/ 141 h 152"/>
                <a:gd name="T42" fmla="*/ 11 w 171"/>
                <a:gd name="T43" fmla="*/ 38 h 152"/>
                <a:gd name="T44" fmla="*/ 161 w 171"/>
                <a:gd name="T45" fmla="*/ 38 h 152"/>
                <a:gd name="T46" fmla="*/ 161 w 171"/>
                <a:gd name="T47" fmla="*/ 141 h 152"/>
                <a:gd name="T48" fmla="*/ 153 w 171"/>
                <a:gd name="T49" fmla="*/ 26 h 152"/>
                <a:gd name="T50" fmla="*/ 146 w 171"/>
                <a:gd name="T51" fmla="*/ 19 h 152"/>
                <a:gd name="T52" fmla="*/ 153 w 171"/>
                <a:gd name="T53" fmla="*/ 12 h 152"/>
                <a:gd name="T54" fmla="*/ 161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2"/>
                    <a:pt x="0" y="5"/>
                  </a:cubicBezTo>
                  <a:cubicBezTo>
                    <a:pt x="0" y="146"/>
                    <a:pt x="0" y="146"/>
                    <a:pt x="0" y="146"/>
                  </a:cubicBezTo>
                  <a:cubicBezTo>
                    <a:pt x="0" y="149"/>
                    <a:pt x="3" y="152"/>
                    <a:pt x="6"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5" y="23"/>
                    <a:pt x="125" y="19"/>
                  </a:cubicBezTo>
                  <a:cubicBezTo>
                    <a:pt x="125" y="15"/>
                    <a:pt x="128" y="12"/>
                    <a:pt x="132" y="12"/>
                  </a:cubicBezTo>
                  <a:close/>
                  <a:moveTo>
                    <a:pt x="111" y="12"/>
                  </a:moveTo>
                  <a:cubicBezTo>
                    <a:pt x="115" y="12"/>
                    <a:pt x="118" y="15"/>
                    <a:pt x="118" y="19"/>
                  </a:cubicBezTo>
                  <a:cubicBezTo>
                    <a:pt x="118" y="23"/>
                    <a:pt x="115" y="26"/>
                    <a:pt x="111" y="26"/>
                  </a:cubicBezTo>
                  <a:cubicBezTo>
                    <a:pt x="107" y="26"/>
                    <a:pt x="104" y="23"/>
                    <a:pt x="104" y="19"/>
                  </a:cubicBezTo>
                  <a:cubicBezTo>
                    <a:pt x="104" y="15"/>
                    <a:pt x="107" y="12"/>
                    <a:pt x="111" y="12"/>
                  </a:cubicBezTo>
                  <a:close/>
                  <a:moveTo>
                    <a:pt x="161" y="141"/>
                  </a:moveTo>
                  <a:cubicBezTo>
                    <a:pt x="11" y="141"/>
                    <a:pt x="11" y="141"/>
                    <a:pt x="11" y="141"/>
                  </a:cubicBezTo>
                  <a:cubicBezTo>
                    <a:pt x="11" y="38"/>
                    <a:pt x="11" y="38"/>
                    <a:pt x="11" y="38"/>
                  </a:cubicBezTo>
                  <a:cubicBezTo>
                    <a:pt x="161" y="38"/>
                    <a:pt x="161" y="38"/>
                    <a:pt x="161" y="38"/>
                  </a:cubicBezTo>
                  <a:lnTo>
                    <a:pt x="161" y="141"/>
                  </a:lnTo>
                  <a:close/>
                  <a:moveTo>
                    <a:pt x="153" y="26"/>
                  </a:moveTo>
                  <a:cubicBezTo>
                    <a:pt x="149" y="26"/>
                    <a:pt x="146" y="23"/>
                    <a:pt x="146" y="19"/>
                  </a:cubicBezTo>
                  <a:cubicBezTo>
                    <a:pt x="146" y="15"/>
                    <a:pt x="149" y="12"/>
                    <a:pt x="153" y="12"/>
                  </a:cubicBezTo>
                  <a:cubicBezTo>
                    <a:pt x="157" y="12"/>
                    <a:pt x="161" y="15"/>
                    <a:pt x="161" y="19"/>
                  </a:cubicBezTo>
                  <a:cubicBezTo>
                    <a:pt x="161" y="23"/>
                    <a:pt x="157" y="26"/>
                    <a:pt x="15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14" name="Freeform 213"/>
            <p:cNvSpPr>
              <a:spLocks noEditPoints="1"/>
            </p:cNvSpPr>
            <p:nvPr/>
          </p:nvSpPr>
          <p:spPr bwMode="auto">
            <a:xfrm>
              <a:off x="5299075" y="2185989"/>
              <a:ext cx="33338" cy="52388"/>
            </a:xfrm>
            <a:custGeom>
              <a:avLst/>
              <a:gdLst>
                <a:gd name="T0" fmla="*/ 0 w 16"/>
                <a:gd name="T1" fmla="*/ 12 h 25"/>
                <a:gd name="T2" fmla="*/ 2 w 16"/>
                <a:gd name="T3" fmla="*/ 3 h 25"/>
                <a:gd name="T4" fmla="*/ 8 w 16"/>
                <a:gd name="T5" fmla="*/ 0 h 25"/>
                <a:gd name="T6" fmla="*/ 14 w 16"/>
                <a:gd name="T7" fmla="*/ 3 h 25"/>
                <a:gd name="T8" fmla="*/ 16 w 16"/>
                <a:gd name="T9" fmla="*/ 12 h 25"/>
                <a:gd name="T10" fmla="*/ 14 w 16"/>
                <a:gd name="T11" fmla="*/ 22 h 25"/>
                <a:gd name="T12" fmla="*/ 8 w 16"/>
                <a:gd name="T13" fmla="*/ 25 h 25"/>
                <a:gd name="T14" fmla="*/ 2 w 16"/>
                <a:gd name="T15" fmla="*/ 21 h 25"/>
                <a:gd name="T16" fmla="*/ 0 w 16"/>
                <a:gd name="T17" fmla="*/ 12 h 25"/>
                <a:gd name="T18" fmla="*/ 4 w 16"/>
                <a:gd name="T19" fmla="*/ 12 h 25"/>
                <a:gd name="T20" fmla="*/ 5 w 16"/>
                <a:gd name="T21" fmla="*/ 19 h 25"/>
                <a:gd name="T22" fmla="*/ 8 w 16"/>
                <a:gd name="T23" fmla="*/ 21 h 25"/>
                <a:gd name="T24" fmla="*/ 11 w 16"/>
                <a:gd name="T25" fmla="*/ 19 h 25"/>
                <a:gd name="T26" fmla="*/ 12 w 16"/>
                <a:gd name="T27" fmla="*/ 12 h 25"/>
                <a:gd name="T28" fmla="*/ 11 w 16"/>
                <a:gd name="T29" fmla="*/ 6 h 25"/>
                <a:gd name="T30" fmla="*/ 8 w 16"/>
                <a:gd name="T31" fmla="*/ 4 h 25"/>
                <a:gd name="T32" fmla="*/ 5 w 16"/>
                <a:gd name="T33" fmla="*/ 6 h 25"/>
                <a:gd name="T34" fmla="*/ 4 w 16"/>
                <a:gd name="T3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5">
                  <a:moveTo>
                    <a:pt x="0" y="12"/>
                  </a:moveTo>
                  <a:cubicBezTo>
                    <a:pt x="0" y="8"/>
                    <a:pt x="0" y="5"/>
                    <a:pt x="2" y="3"/>
                  </a:cubicBezTo>
                  <a:cubicBezTo>
                    <a:pt x="3" y="1"/>
                    <a:pt x="5" y="0"/>
                    <a:pt x="8" y="0"/>
                  </a:cubicBezTo>
                  <a:cubicBezTo>
                    <a:pt x="11" y="0"/>
                    <a:pt x="13" y="1"/>
                    <a:pt x="14" y="3"/>
                  </a:cubicBezTo>
                  <a:cubicBezTo>
                    <a:pt x="16" y="5"/>
                    <a:pt x="16" y="8"/>
                    <a:pt x="16" y="12"/>
                  </a:cubicBezTo>
                  <a:cubicBezTo>
                    <a:pt x="16" y="16"/>
                    <a:pt x="15" y="19"/>
                    <a:pt x="14" y="22"/>
                  </a:cubicBezTo>
                  <a:cubicBezTo>
                    <a:pt x="13" y="24"/>
                    <a:pt x="11" y="25"/>
                    <a:pt x="8" y="25"/>
                  </a:cubicBezTo>
                  <a:cubicBezTo>
                    <a:pt x="5" y="25"/>
                    <a:pt x="3" y="24"/>
                    <a:pt x="2" y="21"/>
                  </a:cubicBezTo>
                  <a:cubicBezTo>
                    <a:pt x="0" y="19"/>
                    <a:pt x="0" y="16"/>
                    <a:pt x="0" y="12"/>
                  </a:cubicBezTo>
                  <a:close/>
                  <a:moveTo>
                    <a:pt x="4" y="12"/>
                  </a:moveTo>
                  <a:cubicBezTo>
                    <a:pt x="4" y="15"/>
                    <a:pt x="4" y="17"/>
                    <a:pt x="5" y="19"/>
                  </a:cubicBezTo>
                  <a:cubicBezTo>
                    <a:pt x="6" y="20"/>
                    <a:pt x="7" y="21"/>
                    <a:pt x="8" y="21"/>
                  </a:cubicBezTo>
                  <a:cubicBezTo>
                    <a:pt x="9" y="21"/>
                    <a:pt x="10" y="20"/>
                    <a:pt x="11" y="19"/>
                  </a:cubicBezTo>
                  <a:cubicBezTo>
                    <a:pt x="11" y="17"/>
                    <a:pt x="12" y="15"/>
                    <a:pt x="12" y="12"/>
                  </a:cubicBezTo>
                  <a:cubicBezTo>
                    <a:pt x="12" y="9"/>
                    <a:pt x="11" y="7"/>
                    <a:pt x="11" y="6"/>
                  </a:cubicBezTo>
                  <a:cubicBezTo>
                    <a:pt x="10" y="4"/>
                    <a:pt x="9" y="4"/>
                    <a:pt x="8" y="4"/>
                  </a:cubicBezTo>
                  <a:cubicBezTo>
                    <a:pt x="7" y="4"/>
                    <a:pt x="6" y="4"/>
                    <a:pt x="5" y="6"/>
                  </a:cubicBezTo>
                  <a:cubicBezTo>
                    <a:pt x="4"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15" name="Freeform 214"/>
            <p:cNvSpPr>
              <a:spLocks/>
            </p:cNvSpPr>
            <p:nvPr/>
          </p:nvSpPr>
          <p:spPr bwMode="auto">
            <a:xfrm>
              <a:off x="5343525" y="2185989"/>
              <a:ext cx="31750" cy="50800"/>
            </a:xfrm>
            <a:custGeom>
              <a:avLst/>
              <a:gdLst>
                <a:gd name="T0" fmla="*/ 2 w 20"/>
                <a:gd name="T1" fmla="*/ 26 h 32"/>
                <a:gd name="T2" fmla="*/ 8 w 20"/>
                <a:gd name="T3" fmla="*/ 26 h 32"/>
                <a:gd name="T4" fmla="*/ 8 w 20"/>
                <a:gd name="T5" fmla="*/ 10 h 32"/>
                <a:gd name="T6" fmla="*/ 9 w 20"/>
                <a:gd name="T7" fmla="*/ 7 h 32"/>
                <a:gd name="T8" fmla="*/ 7 w 20"/>
                <a:gd name="T9" fmla="*/ 10 h 32"/>
                <a:gd name="T10" fmla="*/ 3 w 20"/>
                <a:gd name="T11" fmla="*/ 12 h 32"/>
                <a:gd name="T12" fmla="*/ 0 w 20"/>
                <a:gd name="T13" fmla="*/ 8 h 32"/>
                <a:gd name="T14" fmla="*/ 11 w 20"/>
                <a:gd name="T15" fmla="*/ 0 h 32"/>
                <a:gd name="T16" fmla="*/ 13 w 20"/>
                <a:gd name="T17" fmla="*/ 0 h 32"/>
                <a:gd name="T18" fmla="*/ 13 w 20"/>
                <a:gd name="T19" fmla="*/ 26 h 32"/>
                <a:gd name="T20" fmla="*/ 20 w 20"/>
                <a:gd name="T21" fmla="*/ 26 h 32"/>
                <a:gd name="T22" fmla="*/ 20 w 20"/>
                <a:gd name="T23" fmla="*/ 32 h 32"/>
                <a:gd name="T24" fmla="*/ 2 w 20"/>
                <a:gd name="T25" fmla="*/ 32 h 32"/>
                <a:gd name="T26" fmla="*/ 2 w 20"/>
                <a:gd name="T2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2">
                  <a:moveTo>
                    <a:pt x="2" y="26"/>
                  </a:moveTo>
                  <a:lnTo>
                    <a:pt x="8" y="26"/>
                  </a:lnTo>
                  <a:lnTo>
                    <a:pt x="8" y="10"/>
                  </a:lnTo>
                  <a:lnTo>
                    <a:pt x="9" y="7"/>
                  </a:lnTo>
                  <a:lnTo>
                    <a:pt x="7" y="10"/>
                  </a:lnTo>
                  <a:lnTo>
                    <a:pt x="3" y="12"/>
                  </a:lnTo>
                  <a:lnTo>
                    <a:pt x="0" y="8"/>
                  </a:lnTo>
                  <a:lnTo>
                    <a:pt x="11" y="0"/>
                  </a:lnTo>
                  <a:lnTo>
                    <a:pt x="13" y="0"/>
                  </a:lnTo>
                  <a:lnTo>
                    <a:pt x="13" y="26"/>
                  </a:lnTo>
                  <a:lnTo>
                    <a:pt x="20" y="26"/>
                  </a:lnTo>
                  <a:lnTo>
                    <a:pt x="20" y="32"/>
                  </a:lnTo>
                  <a:lnTo>
                    <a:pt x="2" y="32"/>
                  </a:lnTo>
                  <a:lnTo>
                    <a:pt x="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16" name="Freeform 215"/>
            <p:cNvSpPr>
              <a:spLocks noEditPoints="1"/>
            </p:cNvSpPr>
            <p:nvPr/>
          </p:nvSpPr>
          <p:spPr bwMode="auto">
            <a:xfrm>
              <a:off x="5387975" y="2185989"/>
              <a:ext cx="34925" cy="52388"/>
            </a:xfrm>
            <a:custGeom>
              <a:avLst/>
              <a:gdLst>
                <a:gd name="T0" fmla="*/ 0 w 17"/>
                <a:gd name="T1" fmla="*/ 12 h 25"/>
                <a:gd name="T2" fmla="*/ 2 w 17"/>
                <a:gd name="T3" fmla="*/ 3 h 25"/>
                <a:gd name="T4" fmla="*/ 9 w 17"/>
                <a:gd name="T5" fmla="*/ 0 h 25"/>
                <a:gd name="T6" fmla="*/ 15 w 17"/>
                <a:gd name="T7" fmla="*/ 3 h 25"/>
                <a:gd name="T8" fmla="*/ 17 w 17"/>
                <a:gd name="T9" fmla="*/ 12 h 25"/>
                <a:gd name="T10" fmla="*/ 15 w 17"/>
                <a:gd name="T11" fmla="*/ 22 h 25"/>
                <a:gd name="T12" fmla="*/ 8 w 17"/>
                <a:gd name="T13" fmla="*/ 25 h 25"/>
                <a:gd name="T14" fmla="*/ 2 w 17"/>
                <a:gd name="T15" fmla="*/ 21 h 25"/>
                <a:gd name="T16" fmla="*/ 0 w 17"/>
                <a:gd name="T17" fmla="*/ 12 h 25"/>
                <a:gd name="T18" fmla="*/ 5 w 17"/>
                <a:gd name="T19" fmla="*/ 12 h 25"/>
                <a:gd name="T20" fmla="*/ 6 w 17"/>
                <a:gd name="T21" fmla="*/ 19 h 25"/>
                <a:gd name="T22" fmla="*/ 9 w 17"/>
                <a:gd name="T23" fmla="*/ 21 h 25"/>
                <a:gd name="T24" fmla="*/ 11 w 17"/>
                <a:gd name="T25" fmla="*/ 19 h 25"/>
                <a:gd name="T26" fmla="*/ 12 w 17"/>
                <a:gd name="T27" fmla="*/ 12 h 25"/>
                <a:gd name="T28" fmla="*/ 11 w 17"/>
                <a:gd name="T29" fmla="*/ 6 h 25"/>
                <a:gd name="T30" fmla="*/ 8 w 17"/>
                <a:gd name="T31" fmla="*/ 4 h 25"/>
                <a:gd name="T32" fmla="*/ 6 w 17"/>
                <a:gd name="T33" fmla="*/ 6 h 25"/>
                <a:gd name="T34" fmla="*/ 5 w 17"/>
                <a:gd name="T3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5">
                  <a:moveTo>
                    <a:pt x="0" y="12"/>
                  </a:moveTo>
                  <a:cubicBezTo>
                    <a:pt x="0" y="8"/>
                    <a:pt x="1" y="5"/>
                    <a:pt x="2" y="3"/>
                  </a:cubicBezTo>
                  <a:cubicBezTo>
                    <a:pt x="4" y="1"/>
                    <a:pt x="6" y="0"/>
                    <a:pt x="9" y="0"/>
                  </a:cubicBezTo>
                  <a:cubicBezTo>
                    <a:pt x="11" y="0"/>
                    <a:pt x="13" y="1"/>
                    <a:pt x="15" y="3"/>
                  </a:cubicBezTo>
                  <a:cubicBezTo>
                    <a:pt x="16" y="5"/>
                    <a:pt x="17" y="8"/>
                    <a:pt x="17" y="12"/>
                  </a:cubicBezTo>
                  <a:cubicBezTo>
                    <a:pt x="17" y="16"/>
                    <a:pt x="16" y="19"/>
                    <a:pt x="15" y="22"/>
                  </a:cubicBezTo>
                  <a:cubicBezTo>
                    <a:pt x="13" y="24"/>
                    <a:pt x="11" y="25"/>
                    <a:pt x="8" y="25"/>
                  </a:cubicBezTo>
                  <a:cubicBezTo>
                    <a:pt x="6" y="25"/>
                    <a:pt x="4" y="24"/>
                    <a:pt x="2" y="21"/>
                  </a:cubicBezTo>
                  <a:cubicBezTo>
                    <a:pt x="1" y="19"/>
                    <a:pt x="0" y="16"/>
                    <a:pt x="0" y="12"/>
                  </a:cubicBezTo>
                  <a:close/>
                  <a:moveTo>
                    <a:pt x="5" y="12"/>
                  </a:moveTo>
                  <a:cubicBezTo>
                    <a:pt x="5" y="15"/>
                    <a:pt x="5" y="17"/>
                    <a:pt x="6" y="19"/>
                  </a:cubicBezTo>
                  <a:cubicBezTo>
                    <a:pt x="6" y="20"/>
                    <a:pt x="7" y="21"/>
                    <a:pt x="9" y="21"/>
                  </a:cubicBezTo>
                  <a:cubicBezTo>
                    <a:pt x="10" y="21"/>
                    <a:pt x="11" y="20"/>
                    <a:pt x="11" y="19"/>
                  </a:cubicBezTo>
                  <a:cubicBezTo>
                    <a:pt x="12" y="17"/>
                    <a:pt x="12" y="15"/>
                    <a:pt x="12" y="12"/>
                  </a:cubicBezTo>
                  <a:cubicBezTo>
                    <a:pt x="12" y="9"/>
                    <a:pt x="12" y="7"/>
                    <a:pt x="11" y="6"/>
                  </a:cubicBezTo>
                  <a:cubicBezTo>
                    <a:pt x="11" y="4"/>
                    <a:pt x="10" y="4"/>
                    <a:pt x="8" y="4"/>
                  </a:cubicBezTo>
                  <a:cubicBezTo>
                    <a:pt x="7" y="4"/>
                    <a:pt x="6" y="4"/>
                    <a:pt x="6" y="6"/>
                  </a:cubicBezTo>
                  <a:cubicBezTo>
                    <a:pt x="5" y="7"/>
                    <a:pt x="5" y="9"/>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17" name="Freeform 216"/>
            <p:cNvSpPr>
              <a:spLocks/>
            </p:cNvSpPr>
            <p:nvPr/>
          </p:nvSpPr>
          <p:spPr bwMode="auto">
            <a:xfrm>
              <a:off x="5434012" y="2185989"/>
              <a:ext cx="31750" cy="50800"/>
            </a:xfrm>
            <a:custGeom>
              <a:avLst/>
              <a:gdLst>
                <a:gd name="T0" fmla="*/ 2 w 20"/>
                <a:gd name="T1" fmla="*/ 26 h 32"/>
                <a:gd name="T2" fmla="*/ 8 w 20"/>
                <a:gd name="T3" fmla="*/ 26 h 32"/>
                <a:gd name="T4" fmla="*/ 8 w 20"/>
                <a:gd name="T5" fmla="*/ 10 h 32"/>
                <a:gd name="T6" fmla="*/ 8 w 20"/>
                <a:gd name="T7" fmla="*/ 7 h 32"/>
                <a:gd name="T8" fmla="*/ 7 w 20"/>
                <a:gd name="T9" fmla="*/ 10 h 32"/>
                <a:gd name="T10" fmla="*/ 3 w 20"/>
                <a:gd name="T11" fmla="*/ 12 h 32"/>
                <a:gd name="T12" fmla="*/ 0 w 20"/>
                <a:gd name="T13" fmla="*/ 8 h 32"/>
                <a:gd name="T14" fmla="*/ 11 w 20"/>
                <a:gd name="T15" fmla="*/ 0 h 32"/>
                <a:gd name="T16" fmla="*/ 13 w 20"/>
                <a:gd name="T17" fmla="*/ 0 h 32"/>
                <a:gd name="T18" fmla="*/ 13 w 20"/>
                <a:gd name="T19" fmla="*/ 26 h 32"/>
                <a:gd name="T20" fmla="*/ 20 w 20"/>
                <a:gd name="T21" fmla="*/ 26 h 32"/>
                <a:gd name="T22" fmla="*/ 20 w 20"/>
                <a:gd name="T23" fmla="*/ 32 h 32"/>
                <a:gd name="T24" fmla="*/ 2 w 20"/>
                <a:gd name="T25" fmla="*/ 32 h 32"/>
                <a:gd name="T26" fmla="*/ 2 w 20"/>
                <a:gd name="T2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2">
                  <a:moveTo>
                    <a:pt x="2" y="26"/>
                  </a:moveTo>
                  <a:lnTo>
                    <a:pt x="8" y="26"/>
                  </a:lnTo>
                  <a:lnTo>
                    <a:pt x="8" y="10"/>
                  </a:lnTo>
                  <a:lnTo>
                    <a:pt x="8" y="7"/>
                  </a:lnTo>
                  <a:lnTo>
                    <a:pt x="7" y="10"/>
                  </a:lnTo>
                  <a:lnTo>
                    <a:pt x="3" y="12"/>
                  </a:lnTo>
                  <a:lnTo>
                    <a:pt x="0" y="8"/>
                  </a:lnTo>
                  <a:lnTo>
                    <a:pt x="11" y="0"/>
                  </a:lnTo>
                  <a:lnTo>
                    <a:pt x="13" y="0"/>
                  </a:lnTo>
                  <a:lnTo>
                    <a:pt x="13" y="26"/>
                  </a:lnTo>
                  <a:lnTo>
                    <a:pt x="20" y="26"/>
                  </a:lnTo>
                  <a:lnTo>
                    <a:pt x="20" y="32"/>
                  </a:lnTo>
                  <a:lnTo>
                    <a:pt x="2" y="32"/>
                  </a:lnTo>
                  <a:lnTo>
                    <a:pt x="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18" name="Freeform 217"/>
            <p:cNvSpPr>
              <a:spLocks noEditPoints="1"/>
            </p:cNvSpPr>
            <p:nvPr/>
          </p:nvSpPr>
          <p:spPr bwMode="auto">
            <a:xfrm>
              <a:off x="5478462" y="2185989"/>
              <a:ext cx="33338" cy="52388"/>
            </a:xfrm>
            <a:custGeom>
              <a:avLst/>
              <a:gdLst>
                <a:gd name="T0" fmla="*/ 0 w 16"/>
                <a:gd name="T1" fmla="*/ 12 h 25"/>
                <a:gd name="T2" fmla="*/ 2 w 16"/>
                <a:gd name="T3" fmla="*/ 3 h 25"/>
                <a:gd name="T4" fmla="*/ 8 w 16"/>
                <a:gd name="T5" fmla="*/ 0 h 25"/>
                <a:gd name="T6" fmla="*/ 14 w 16"/>
                <a:gd name="T7" fmla="*/ 3 h 25"/>
                <a:gd name="T8" fmla="*/ 16 w 16"/>
                <a:gd name="T9" fmla="*/ 12 h 25"/>
                <a:gd name="T10" fmla="*/ 14 w 16"/>
                <a:gd name="T11" fmla="*/ 22 h 25"/>
                <a:gd name="T12" fmla="*/ 8 w 16"/>
                <a:gd name="T13" fmla="*/ 25 h 25"/>
                <a:gd name="T14" fmla="*/ 2 w 16"/>
                <a:gd name="T15" fmla="*/ 21 h 25"/>
                <a:gd name="T16" fmla="*/ 0 w 16"/>
                <a:gd name="T17" fmla="*/ 12 h 25"/>
                <a:gd name="T18" fmla="*/ 4 w 16"/>
                <a:gd name="T19" fmla="*/ 12 h 25"/>
                <a:gd name="T20" fmla="*/ 5 w 16"/>
                <a:gd name="T21" fmla="*/ 19 h 25"/>
                <a:gd name="T22" fmla="*/ 8 w 16"/>
                <a:gd name="T23" fmla="*/ 21 h 25"/>
                <a:gd name="T24" fmla="*/ 11 w 16"/>
                <a:gd name="T25" fmla="*/ 19 h 25"/>
                <a:gd name="T26" fmla="*/ 12 w 16"/>
                <a:gd name="T27" fmla="*/ 12 h 25"/>
                <a:gd name="T28" fmla="*/ 11 w 16"/>
                <a:gd name="T29" fmla="*/ 6 h 25"/>
                <a:gd name="T30" fmla="*/ 8 w 16"/>
                <a:gd name="T31" fmla="*/ 4 h 25"/>
                <a:gd name="T32" fmla="*/ 5 w 16"/>
                <a:gd name="T33" fmla="*/ 6 h 25"/>
                <a:gd name="T34" fmla="*/ 4 w 16"/>
                <a:gd name="T3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5">
                  <a:moveTo>
                    <a:pt x="0" y="12"/>
                  </a:moveTo>
                  <a:cubicBezTo>
                    <a:pt x="0" y="8"/>
                    <a:pt x="1" y="5"/>
                    <a:pt x="2" y="3"/>
                  </a:cubicBezTo>
                  <a:cubicBezTo>
                    <a:pt x="3" y="1"/>
                    <a:pt x="5" y="0"/>
                    <a:pt x="8" y="0"/>
                  </a:cubicBezTo>
                  <a:cubicBezTo>
                    <a:pt x="11" y="0"/>
                    <a:pt x="13" y="1"/>
                    <a:pt x="14" y="3"/>
                  </a:cubicBezTo>
                  <a:cubicBezTo>
                    <a:pt x="16" y="5"/>
                    <a:pt x="16" y="8"/>
                    <a:pt x="16" y="12"/>
                  </a:cubicBezTo>
                  <a:cubicBezTo>
                    <a:pt x="16" y="16"/>
                    <a:pt x="16" y="19"/>
                    <a:pt x="14" y="22"/>
                  </a:cubicBezTo>
                  <a:cubicBezTo>
                    <a:pt x="13" y="24"/>
                    <a:pt x="11" y="25"/>
                    <a:pt x="8" y="25"/>
                  </a:cubicBezTo>
                  <a:cubicBezTo>
                    <a:pt x="5" y="25"/>
                    <a:pt x="3" y="24"/>
                    <a:pt x="2" y="21"/>
                  </a:cubicBezTo>
                  <a:cubicBezTo>
                    <a:pt x="1" y="19"/>
                    <a:pt x="0" y="16"/>
                    <a:pt x="0" y="12"/>
                  </a:cubicBezTo>
                  <a:close/>
                  <a:moveTo>
                    <a:pt x="4" y="12"/>
                  </a:moveTo>
                  <a:cubicBezTo>
                    <a:pt x="4" y="15"/>
                    <a:pt x="5" y="17"/>
                    <a:pt x="5" y="19"/>
                  </a:cubicBezTo>
                  <a:cubicBezTo>
                    <a:pt x="6" y="20"/>
                    <a:pt x="7" y="21"/>
                    <a:pt x="8" y="21"/>
                  </a:cubicBezTo>
                  <a:cubicBezTo>
                    <a:pt x="9" y="21"/>
                    <a:pt x="10" y="20"/>
                    <a:pt x="11" y="19"/>
                  </a:cubicBezTo>
                  <a:cubicBezTo>
                    <a:pt x="12" y="17"/>
                    <a:pt x="12" y="15"/>
                    <a:pt x="12" y="12"/>
                  </a:cubicBezTo>
                  <a:cubicBezTo>
                    <a:pt x="12" y="9"/>
                    <a:pt x="12" y="7"/>
                    <a:pt x="11" y="6"/>
                  </a:cubicBezTo>
                  <a:cubicBezTo>
                    <a:pt x="11" y="4"/>
                    <a:pt x="10" y="4"/>
                    <a:pt x="8" y="4"/>
                  </a:cubicBezTo>
                  <a:cubicBezTo>
                    <a:pt x="7" y="4"/>
                    <a:pt x="6" y="4"/>
                    <a:pt x="5" y="6"/>
                  </a:cubicBezTo>
                  <a:cubicBezTo>
                    <a:pt x="5"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19" name="Freeform 218"/>
            <p:cNvSpPr>
              <a:spLocks/>
            </p:cNvSpPr>
            <p:nvPr/>
          </p:nvSpPr>
          <p:spPr bwMode="auto">
            <a:xfrm>
              <a:off x="5522912" y="2185989"/>
              <a:ext cx="31750" cy="50800"/>
            </a:xfrm>
            <a:custGeom>
              <a:avLst/>
              <a:gdLst>
                <a:gd name="T0" fmla="*/ 3 w 20"/>
                <a:gd name="T1" fmla="*/ 26 h 32"/>
                <a:gd name="T2" fmla="*/ 8 w 20"/>
                <a:gd name="T3" fmla="*/ 26 h 32"/>
                <a:gd name="T4" fmla="*/ 8 w 20"/>
                <a:gd name="T5" fmla="*/ 10 h 32"/>
                <a:gd name="T6" fmla="*/ 9 w 20"/>
                <a:gd name="T7" fmla="*/ 7 h 32"/>
                <a:gd name="T8" fmla="*/ 7 w 20"/>
                <a:gd name="T9" fmla="*/ 10 h 32"/>
                <a:gd name="T10" fmla="*/ 3 w 20"/>
                <a:gd name="T11" fmla="*/ 12 h 32"/>
                <a:gd name="T12" fmla="*/ 0 w 20"/>
                <a:gd name="T13" fmla="*/ 8 h 32"/>
                <a:gd name="T14" fmla="*/ 11 w 20"/>
                <a:gd name="T15" fmla="*/ 0 h 32"/>
                <a:gd name="T16" fmla="*/ 15 w 20"/>
                <a:gd name="T17" fmla="*/ 0 h 32"/>
                <a:gd name="T18" fmla="*/ 15 w 20"/>
                <a:gd name="T19" fmla="*/ 26 h 32"/>
                <a:gd name="T20" fmla="*/ 20 w 20"/>
                <a:gd name="T21" fmla="*/ 26 h 32"/>
                <a:gd name="T22" fmla="*/ 20 w 20"/>
                <a:gd name="T23" fmla="*/ 32 h 32"/>
                <a:gd name="T24" fmla="*/ 3 w 20"/>
                <a:gd name="T25" fmla="*/ 32 h 32"/>
                <a:gd name="T26" fmla="*/ 3 w 20"/>
                <a:gd name="T2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2">
                  <a:moveTo>
                    <a:pt x="3" y="26"/>
                  </a:moveTo>
                  <a:lnTo>
                    <a:pt x="8" y="26"/>
                  </a:lnTo>
                  <a:lnTo>
                    <a:pt x="8" y="10"/>
                  </a:lnTo>
                  <a:lnTo>
                    <a:pt x="9" y="7"/>
                  </a:lnTo>
                  <a:lnTo>
                    <a:pt x="7" y="10"/>
                  </a:lnTo>
                  <a:lnTo>
                    <a:pt x="3" y="12"/>
                  </a:lnTo>
                  <a:lnTo>
                    <a:pt x="0" y="8"/>
                  </a:lnTo>
                  <a:lnTo>
                    <a:pt x="11" y="0"/>
                  </a:lnTo>
                  <a:lnTo>
                    <a:pt x="15" y="0"/>
                  </a:lnTo>
                  <a:lnTo>
                    <a:pt x="15" y="26"/>
                  </a:lnTo>
                  <a:lnTo>
                    <a:pt x="20" y="26"/>
                  </a:lnTo>
                  <a:lnTo>
                    <a:pt x="20" y="32"/>
                  </a:lnTo>
                  <a:lnTo>
                    <a:pt x="3" y="32"/>
                  </a:lnTo>
                  <a:lnTo>
                    <a:pt x="3"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20" name="Freeform 219"/>
            <p:cNvSpPr>
              <a:spLocks noEditPoints="1"/>
            </p:cNvSpPr>
            <p:nvPr/>
          </p:nvSpPr>
          <p:spPr bwMode="auto">
            <a:xfrm>
              <a:off x="5299075" y="2271714"/>
              <a:ext cx="33338" cy="49213"/>
            </a:xfrm>
            <a:custGeom>
              <a:avLst/>
              <a:gdLst>
                <a:gd name="T0" fmla="*/ 0 w 16"/>
                <a:gd name="T1" fmla="*/ 12 h 24"/>
                <a:gd name="T2" fmla="*/ 2 w 16"/>
                <a:gd name="T3" fmla="*/ 3 h 24"/>
                <a:gd name="T4" fmla="*/ 8 w 16"/>
                <a:gd name="T5" fmla="*/ 0 h 24"/>
                <a:gd name="T6" fmla="*/ 14 w 16"/>
                <a:gd name="T7" fmla="*/ 3 h 24"/>
                <a:gd name="T8" fmla="*/ 16 w 16"/>
                <a:gd name="T9" fmla="*/ 12 h 24"/>
                <a:gd name="T10" fmla="*/ 14 w 16"/>
                <a:gd name="T11" fmla="*/ 21 h 24"/>
                <a:gd name="T12" fmla="*/ 8 w 16"/>
                <a:gd name="T13" fmla="*/ 24 h 24"/>
                <a:gd name="T14" fmla="*/ 2 w 16"/>
                <a:gd name="T15" fmla="*/ 21 h 24"/>
                <a:gd name="T16" fmla="*/ 0 w 16"/>
                <a:gd name="T17" fmla="*/ 12 h 24"/>
                <a:gd name="T18" fmla="*/ 4 w 16"/>
                <a:gd name="T19" fmla="*/ 12 h 24"/>
                <a:gd name="T20" fmla="*/ 5 w 16"/>
                <a:gd name="T21" fmla="*/ 18 h 24"/>
                <a:gd name="T22" fmla="*/ 8 w 16"/>
                <a:gd name="T23" fmla="*/ 21 h 24"/>
                <a:gd name="T24" fmla="*/ 11 w 16"/>
                <a:gd name="T25" fmla="*/ 19 h 24"/>
                <a:gd name="T26" fmla="*/ 12 w 16"/>
                <a:gd name="T27" fmla="*/ 12 h 24"/>
                <a:gd name="T28" fmla="*/ 11 w 16"/>
                <a:gd name="T29" fmla="*/ 6 h 24"/>
                <a:gd name="T30" fmla="*/ 8 w 16"/>
                <a:gd name="T31" fmla="*/ 3 h 24"/>
                <a:gd name="T32" fmla="*/ 5 w 16"/>
                <a:gd name="T33" fmla="*/ 5 h 24"/>
                <a:gd name="T34" fmla="*/ 4 w 16"/>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4">
                  <a:moveTo>
                    <a:pt x="0" y="12"/>
                  </a:moveTo>
                  <a:cubicBezTo>
                    <a:pt x="0" y="8"/>
                    <a:pt x="0" y="5"/>
                    <a:pt x="2" y="3"/>
                  </a:cubicBezTo>
                  <a:cubicBezTo>
                    <a:pt x="3" y="1"/>
                    <a:pt x="5" y="0"/>
                    <a:pt x="8" y="0"/>
                  </a:cubicBezTo>
                  <a:cubicBezTo>
                    <a:pt x="11" y="0"/>
                    <a:pt x="13" y="1"/>
                    <a:pt x="14" y="3"/>
                  </a:cubicBezTo>
                  <a:cubicBezTo>
                    <a:pt x="16" y="5"/>
                    <a:pt x="16" y="8"/>
                    <a:pt x="16" y="12"/>
                  </a:cubicBezTo>
                  <a:cubicBezTo>
                    <a:pt x="16" y="16"/>
                    <a:pt x="15" y="19"/>
                    <a:pt x="14" y="21"/>
                  </a:cubicBezTo>
                  <a:cubicBezTo>
                    <a:pt x="13" y="23"/>
                    <a:pt x="11" y="24"/>
                    <a:pt x="8" y="24"/>
                  </a:cubicBezTo>
                  <a:cubicBezTo>
                    <a:pt x="5" y="24"/>
                    <a:pt x="3" y="23"/>
                    <a:pt x="2" y="21"/>
                  </a:cubicBezTo>
                  <a:cubicBezTo>
                    <a:pt x="0" y="19"/>
                    <a:pt x="0" y="16"/>
                    <a:pt x="0" y="12"/>
                  </a:cubicBezTo>
                  <a:close/>
                  <a:moveTo>
                    <a:pt x="4" y="12"/>
                  </a:moveTo>
                  <a:cubicBezTo>
                    <a:pt x="4" y="15"/>
                    <a:pt x="4" y="17"/>
                    <a:pt x="5" y="18"/>
                  </a:cubicBezTo>
                  <a:cubicBezTo>
                    <a:pt x="6" y="20"/>
                    <a:pt x="7" y="21"/>
                    <a:pt x="8" y="21"/>
                  </a:cubicBezTo>
                  <a:cubicBezTo>
                    <a:pt x="9" y="21"/>
                    <a:pt x="10" y="20"/>
                    <a:pt x="11" y="19"/>
                  </a:cubicBezTo>
                  <a:cubicBezTo>
                    <a:pt x="11" y="17"/>
                    <a:pt x="12" y="15"/>
                    <a:pt x="12" y="12"/>
                  </a:cubicBezTo>
                  <a:cubicBezTo>
                    <a:pt x="12" y="9"/>
                    <a:pt x="11" y="7"/>
                    <a:pt x="11" y="6"/>
                  </a:cubicBezTo>
                  <a:cubicBezTo>
                    <a:pt x="10" y="4"/>
                    <a:pt x="9" y="3"/>
                    <a:pt x="8" y="3"/>
                  </a:cubicBezTo>
                  <a:cubicBezTo>
                    <a:pt x="7" y="3"/>
                    <a:pt x="6" y="4"/>
                    <a:pt x="5" y="5"/>
                  </a:cubicBezTo>
                  <a:cubicBezTo>
                    <a:pt x="4"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21" name="Freeform 220"/>
            <p:cNvSpPr>
              <a:spLocks noEditPoints="1"/>
            </p:cNvSpPr>
            <p:nvPr/>
          </p:nvSpPr>
          <p:spPr bwMode="auto">
            <a:xfrm>
              <a:off x="5341937" y="2271714"/>
              <a:ext cx="34925" cy="49213"/>
            </a:xfrm>
            <a:custGeom>
              <a:avLst/>
              <a:gdLst>
                <a:gd name="T0" fmla="*/ 0 w 17"/>
                <a:gd name="T1" fmla="*/ 12 h 24"/>
                <a:gd name="T2" fmla="*/ 3 w 17"/>
                <a:gd name="T3" fmla="*/ 3 h 24"/>
                <a:gd name="T4" fmla="*/ 9 w 17"/>
                <a:gd name="T5" fmla="*/ 0 h 24"/>
                <a:gd name="T6" fmla="*/ 15 w 17"/>
                <a:gd name="T7" fmla="*/ 3 h 24"/>
                <a:gd name="T8" fmla="*/ 17 w 17"/>
                <a:gd name="T9" fmla="*/ 12 h 24"/>
                <a:gd name="T10" fmla="*/ 15 w 17"/>
                <a:gd name="T11" fmla="*/ 21 h 24"/>
                <a:gd name="T12" fmla="*/ 9 w 17"/>
                <a:gd name="T13" fmla="*/ 24 h 24"/>
                <a:gd name="T14" fmla="*/ 2 w 17"/>
                <a:gd name="T15" fmla="*/ 21 h 24"/>
                <a:gd name="T16" fmla="*/ 0 w 17"/>
                <a:gd name="T17" fmla="*/ 12 h 24"/>
                <a:gd name="T18" fmla="*/ 5 w 17"/>
                <a:gd name="T19" fmla="*/ 12 h 24"/>
                <a:gd name="T20" fmla="*/ 6 w 17"/>
                <a:gd name="T21" fmla="*/ 18 h 24"/>
                <a:gd name="T22" fmla="*/ 9 w 17"/>
                <a:gd name="T23" fmla="*/ 21 h 24"/>
                <a:gd name="T24" fmla="*/ 12 w 17"/>
                <a:gd name="T25" fmla="*/ 19 h 24"/>
                <a:gd name="T26" fmla="*/ 13 w 17"/>
                <a:gd name="T27" fmla="*/ 12 h 24"/>
                <a:gd name="T28" fmla="*/ 12 w 17"/>
                <a:gd name="T29" fmla="*/ 6 h 24"/>
                <a:gd name="T30" fmla="*/ 9 w 17"/>
                <a:gd name="T31" fmla="*/ 3 h 24"/>
                <a:gd name="T32" fmla="*/ 6 w 17"/>
                <a:gd name="T33" fmla="*/ 5 h 24"/>
                <a:gd name="T34" fmla="*/ 5 w 17"/>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4">
                  <a:moveTo>
                    <a:pt x="0" y="12"/>
                  </a:moveTo>
                  <a:cubicBezTo>
                    <a:pt x="0" y="8"/>
                    <a:pt x="1" y="5"/>
                    <a:pt x="3" y="3"/>
                  </a:cubicBezTo>
                  <a:cubicBezTo>
                    <a:pt x="4" y="1"/>
                    <a:pt x="6" y="0"/>
                    <a:pt x="9" y="0"/>
                  </a:cubicBezTo>
                  <a:cubicBezTo>
                    <a:pt x="12" y="0"/>
                    <a:pt x="14" y="1"/>
                    <a:pt x="15" y="3"/>
                  </a:cubicBezTo>
                  <a:cubicBezTo>
                    <a:pt x="16" y="5"/>
                    <a:pt x="17" y="8"/>
                    <a:pt x="17" y="12"/>
                  </a:cubicBezTo>
                  <a:cubicBezTo>
                    <a:pt x="17" y="16"/>
                    <a:pt x="16" y="19"/>
                    <a:pt x="15" y="21"/>
                  </a:cubicBezTo>
                  <a:cubicBezTo>
                    <a:pt x="13" y="23"/>
                    <a:pt x="11" y="24"/>
                    <a:pt x="9" y="24"/>
                  </a:cubicBezTo>
                  <a:cubicBezTo>
                    <a:pt x="6" y="24"/>
                    <a:pt x="4" y="23"/>
                    <a:pt x="2" y="21"/>
                  </a:cubicBezTo>
                  <a:cubicBezTo>
                    <a:pt x="1" y="19"/>
                    <a:pt x="0" y="16"/>
                    <a:pt x="0" y="12"/>
                  </a:cubicBezTo>
                  <a:close/>
                  <a:moveTo>
                    <a:pt x="5" y="12"/>
                  </a:moveTo>
                  <a:cubicBezTo>
                    <a:pt x="5" y="15"/>
                    <a:pt x="5" y="17"/>
                    <a:pt x="6" y="18"/>
                  </a:cubicBezTo>
                  <a:cubicBezTo>
                    <a:pt x="6" y="20"/>
                    <a:pt x="7" y="21"/>
                    <a:pt x="9" y="21"/>
                  </a:cubicBezTo>
                  <a:cubicBezTo>
                    <a:pt x="10" y="21"/>
                    <a:pt x="11" y="20"/>
                    <a:pt x="12" y="19"/>
                  </a:cubicBezTo>
                  <a:cubicBezTo>
                    <a:pt x="12" y="17"/>
                    <a:pt x="13" y="15"/>
                    <a:pt x="13" y="12"/>
                  </a:cubicBezTo>
                  <a:cubicBezTo>
                    <a:pt x="13" y="9"/>
                    <a:pt x="12" y="7"/>
                    <a:pt x="12" y="6"/>
                  </a:cubicBezTo>
                  <a:cubicBezTo>
                    <a:pt x="11" y="4"/>
                    <a:pt x="10" y="3"/>
                    <a:pt x="9" y="3"/>
                  </a:cubicBezTo>
                  <a:cubicBezTo>
                    <a:pt x="7" y="3"/>
                    <a:pt x="6" y="4"/>
                    <a:pt x="6" y="5"/>
                  </a:cubicBezTo>
                  <a:cubicBezTo>
                    <a:pt x="5" y="7"/>
                    <a:pt x="5" y="9"/>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22" name="Freeform 221"/>
            <p:cNvSpPr>
              <a:spLocks/>
            </p:cNvSpPr>
            <p:nvPr/>
          </p:nvSpPr>
          <p:spPr bwMode="auto">
            <a:xfrm>
              <a:off x="5389562" y="2271714"/>
              <a:ext cx="30163" cy="49213"/>
            </a:xfrm>
            <a:custGeom>
              <a:avLst/>
              <a:gdLst>
                <a:gd name="T0" fmla="*/ 1 w 19"/>
                <a:gd name="T1" fmla="*/ 26 h 31"/>
                <a:gd name="T2" fmla="*/ 8 w 19"/>
                <a:gd name="T3" fmla="*/ 26 h 31"/>
                <a:gd name="T4" fmla="*/ 8 w 19"/>
                <a:gd name="T5" fmla="*/ 9 h 31"/>
                <a:gd name="T6" fmla="*/ 9 w 19"/>
                <a:gd name="T7" fmla="*/ 5 h 31"/>
                <a:gd name="T8" fmla="*/ 6 w 19"/>
                <a:gd name="T9" fmla="*/ 8 h 31"/>
                <a:gd name="T10" fmla="*/ 3 w 19"/>
                <a:gd name="T11" fmla="*/ 10 h 31"/>
                <a:gd name="T12" fmla="*/ 0 w 19"/>
                <a:gd name="T13" fmla="*/ 8 h 31"/>
                <a:gd name="T14" fmla="*/ 10 w 19"/>
                <a:gd name="T15" fmla="*/ 0 h 31"/>
                <a:gd name="T16" fmla="*/ 13 w 19"/>
                <a:gd name="T17" fmla="*/ 0 h 31"/>
                <a:gd name="T18" fmla="*/ 13 w 19"/>
                <a:gd name="T19" fmla="*/ 26 h 31"/>
                <a:gd name="T20" fmla="*/ 19 w 19"/>
                <a:gd name="T21" fmla="*/ 26 h 31"/>
                <a:gd name="T22" fmla="*/ 19 w 19"/>
                <a:gd name="T23" fmla="*/ 31 h 31"/>
                <a:gd name="T24" fmla="*/ 1 w 19"/>
                <a:gd name="T25" fmla="*/ 31 h 31"/>
                <a:gd name="T26" fmla="*/ 1 w 19"/>
                <a:gd name="T27"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31">
                  <a:moveTo>
                    <a:pt x="1" y="26"/>
                  </a:moveTo>
                  <a:lnTo>
                    <a:pt x="8" y="26"/>
                  </a:lnTo>
                  <a:lnTo>
                    <a:pt x="8" y="9"/>
                  </a:lnTo>
                  <a:lnTo>
                    <a:pt x="9" y="5"/>
                  </a:lnTo>
                  <a:lnTo>
                    <a:pt x="6" y="8"/>
                  </a:lnTo>
                  <a:lnTo>
                    <a:pt x="3" y="10"/>
                  </a:lnTo>
                  <a:lnTo>
                    <a:pt x="0" y="8"/>
                  </a:lnTo>
                  <a:lnTo>
                    <a:pt x="10" y="0"/>
                  </a:lnTo>
                  <a:lnTo>
                    <a:pt x="13" y="0"/>
                  </a:lnTo>
                  <a:lnTo>
                    <a:pt x="13" y="26"/>
                  </a:lnTo>
                  <a:lnTo>
                    <a:pt x="19" y="26"/>
                  </a:lnTo>
                  <a:lnTo>
                    <a:pt x="19" y="31"/>
                  </a:lnTo>
                  <a:lnTo>
                    <a:pt x="1" y="31"/>
                  </a:lnTo>
                  <a:lnTo>
                    <a:pt x="1"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23" name="Freeform 222"/>
            <p:cNvSpPr>
              <a:spLocks noEditPoints="1"/>
            </p:cNvSpPr>
            <p:nvPr/>
          </p:nvSpPr>
          <p:spPr bwMode="auto">
            <a:xfrm>
              <a:off x="5432425" y="2271714"/>
              <a:ext cx="34925" cy="49213"/>
            </a:xfrm>
            <a:custGeom>
              <a:avLst/>
              <a:gdLst>
                <a:gd name="T0" fmla="*/ 0 w 17"/>
                <a:gd name="T1" fmla="*/ 12 h 24"/>
                <a:gd name="T2" fmla="*/ 2 w 17"/>
                <a:gd name="T3" fmla="*/ 3 h 24"/>
                <a:gd name="T4" fmla="*/ 8 w 17"/>
                <a:gd name="T5" fmla="*/ 0 h 24"/>
                <a:gd name="T6" fmla="*/ 15 w 17"/>
                <a:gd name="T7" fmla="*/ 3 h 24"/>
                <a:gd name="T8" fmla="*/ 17 w 17"/>
                <a:gd name="T9" fmla="*/ 12 h 24"/>
                <a:gd name="T10" fmla="*/ 14 w 17"/>
                <a:gd name="T11" fmla="*/ 21 h 24"/>
                <a:gd name="T12" fmla="*/ 8 w 17"/>
                <a:gd name="T13" fmla="*/ 24 h 24"/>
                <a:gd name="T14" fmla="*/ 2 w 17"/>
                <a:gd name="T15" fmla="*/ 21 h 24"/>
                <a:gd name="T16" fmla="*/ 0 w 17"/>
                <a:gd name="T17" fmla="*/ 12 h 24"/>
                <a:gd name="T18" fmla="*/ 4 w 17"/>
                <a:gd name="T19" fmla="*/ 12 h 24"/>
                <a:gd name="T20" fmla="*/ 5 w 17"/>
                <a:gd name="T21" fmla="*/ 18 h 24"/>
                <a:gd name="T22" fmla="*/ 8 w 17"/>
                <a:gd name="T23" fmla="*/ 21 h 24"/>
                <a:gd name="T24" fmla="*/ 11 w 17"/>
                <a:gd name="T25" fmla="*/ 19 h 24"/>
                <a:gd name="T26" fmla="*/ 12 w 17"/>
                <a:gd name="T27" fmla="*/ 12 h 24"/>
                <a:gd name="T28" fmla="*/ 11 w 17"/>
                <a:gd name="T29" fmla="*/ 6 h 24"/>
                <a:gd name="T30" fmla="*/ 8 w 17"/>
                <a:gd name="T31" fmla="*/ 3 h 24"/>
                <a:gd name="T32" fmla="*/ 5 w 17"/>
                <a:gd name="T33" fmla="*/ 5 h 24"/>
                <a:gd name="T34" fmla="*/ 4 w 17"/>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4">
                  <a:moveTo>
                    <a:pt x="0" y="12"/>
                  </a:moveTo>
                  <a:cubicBezTo>
                    <a:pt x="0" y="8"/>
                    <a:pt x="1" y="5"/>
                    <a:pt x="2" y="3"/>
                  </a:cubicBezTo>
                  <a:cubicBezTo>
                    <a:pt x="4" y="1"/>
                    <a:pt x="6" y="0"/>
                    <a:pt x="8" y="0"/>
                  </a:cubicBezTo>
                  <a:cubicBezTo>
                    <a:pt x="11" y="0"/>
                    <a:pt x="13" y="1"/>
                    <a:pt x="15" y="3"/>
                  </a:cubicBezTo>
                  <a:cubicBezTo>
                    <a:pt x="16" y="5"/>
                    <a:pt x="17" y="8"/>
                    <a:pt x="17" y="12"/>
                  </a:cubicBezTo>
                  <a:cubicBezTo>
                    <a:pt x="17" y="16"/>
                    <a:pt x="16" y="19"/>
                    <a:pt x="14" y="21"/>
                  </a:cubicBezTo>
                  <a:cubicBezTo>
                    <a:pt x="13" y="23"/>
                    <a:pt x="11" y="24"/>
                    <a:pt x="8" y="24"/>
                  </a:cubicBezTo>
                  <a:cubicBezTo>
                    <a:pt x="5" y="24"/>
                    <a:pt x="3" y="23"/>
                    <a:pt x="2" y="21"/>
                  </a:cubicBezTo>
                  <a:cubicBezTo>
                    <a:pt x="1" y="19"/>
                    <a:pt x="0" y="16"/>
                    <a:pt x="0" y="12"/>
                  </a:cubicBezTo>
                  <a:close/>
                  <a:moveTo>
                    <a:pt x="4" y="12"/>
                  </a:moveTo>
                  <a:cubicBezTo>
                    <a:pt x="4" y="15"/>
                    <a:pt x="5" y="17"/>
                    <a:pt x="5" y="18"/>
                  </a:cubicBezTo>
                  <a:cubicBezTo>
                    <a:pt x="6" y="20"/>
                    <a:pt x="7" y="21"/>
                    <a:pt x="8" y="21"/>
                  </a:cubicBezTo>
                  <a:cubicBezTo>
                    <a:pt x="10" y="21"/>
                    <a:pt x="11" y="20"/>
                    <a:pt x="11" y="19"/>
                  </a:cubicBezTo>
                  <a:cubicBezTo>
                    <a:pt x="12" y="17"/>
                    <a:pt x="12" y="15"/>
                    <a:pt x="12" y="12"/>
                  </a:cubicBezTo>
                  <a:cubicBezTo>
                    <a:pt x="12" y="9"/>
                    <a:pt x="12" y="7"/>
                    <a:pt x="11" y="6"/>
                  </a:cubicBezTo>
                  <a:cubicBezTo>
                    <a:pt x="11" y="4"/>
                    <a:pt x="10" y="3"/>
                    <a:pt x="8" y="3"/>
                  </a:cubicBezTo>
                  <a:cubicBezTo>
                    <a:pt x="7" y="3"/>
                    <a:pt x="6" y="4"/>
                    <a:pt x="5" y="5"/>
                  </a:cubicBezTo>
                  <a:cubicBezTo>
                    <a:pt x="5"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24" name="Freeform 223"/>
            <p:cNvSpPr>
              <a:spLocks/>
            </p:cNvSpPr>
            <p:nvPr/>
          </p:nvSpPr>
          <p:spPr bwMode="auto">
            <a:xfrm>
              <a:off x="5480050" y="2271714"/>
              <a:ext cx="28575" cy="49213"/>
            </a:xfrm>
            <a:custGeom>
              <a:avLst/>
              <a:gdLst>
                <a:gd name="T0" fmla="*/ 1 w 18"/>
                <a:gd name="T1" fmla="*/ 26 h 31"/>
                <a:gd name="T2" fmla="*/ 8 w 18"/>
                <a:gd name="T3" fmla="*/ 26 h 31"/>
                <a:gd name="T4" fmla="*/ 8 w 18"/>
                <a:gd name="T5" fmla="*/ 9 h 31"/>
                <a:gd name="T6" fmla="*/ 8 w 18"/>
                <a:gd name="T7" fmla="*/ 5 h 31"/>
                <a:gd name="T8" fmla="*/ 7 w 18"/>
                <a:gd name="T9" fmla="*/ 8 h 31"/>
                <a:gd name="T10" fmla="*/ 1 w 18"/>
                <a:gd name="T11" fmla="*/ 10 h 31"/>
                <a:gd name="T12" fmla="*/ 0 w 18"/>
                <a:gd name="T13" fmla="*/ 8 h 31"/>
                <a:gd name="T14" fmla="*/ 9 w 18"/>
                <a:gd name="T15" fmla="*/ 0 h 31"/>
                <a:gd name="T16" fmla="*/ 13 w 18"/>
                <a:gd name="T17" fmla="*/ 0 h 31"/>
                <a:gd name="T18" fmla="*/ 13 w 18"/>
                <a:gd name="T19" fmla="*/ 26 h 31"/>
                <a:gd name="T20" fmla="*/ 18 w 18"/>
                <a:gd name="T21" fmla="*/ 26 h 31"/>
                <a:gd name="T22" fmla="*/ 18 w 18"/>
                <a:gd name="T23" fmla="*/ 31 h 31"/>
                <a:gd name="T24" fmla="*/ 1 w 18"/>
                <a:gd name="T25" fmla="*/ 31 h 31"/>
                <a:gd name="T26" fmla="*/ 1 w 18"/>
                <a:gd name="T27"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31">
                  <a:moveTo>
                    <a:pt x="1" y="26"/>
                  </a:moveTo>
                  <a:lnTo>
                    <a:pt x="8" y="26"/>
                  </a:lnTo>
                  <a:lnTo>
                    <a:pt x="8" y="9"/>
                  </a:lnTo>
                  <a:lnTo>
                    <a:pt x="8" y="5"/>
                  </a:lnTo>
                  <a:lnTo>
                    <a:pt x="7" y="8"/>
                  </a:lnTo>
                  <a:lnTo>
                    <a:pt x="1" y="10"/>
                  </a:lnTo>
                  <a:lnTo>
                    <a:pt x="0" y="8"/>
                  </a:lnTo>
                  <a:lnTo>
                    <a:pt x="9" y="0"/>
                  </a:lnTo>
                  <a:lnTo>
                    <a:pt x="13" y="0"/>
                  </a:lnTo>
                  <a:lnTo>
                    <a:pt x="13" y="26"/>
                  </a:lnTo>
                  <a:lnTo>
                    <a:pt x="18" y="26"/>
                  </a:lnTo>
                  <a:lnTo>
                    <a:pt x="18" y="31"/>
                  </a:lnTo>
                  <a:lnTo>
                    <a:pt x="1" y="31"/>
                  </a:lnTo>
                  <a:lnTo>
                    <a:pt x="1"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sp>
          <p:nvSpPr>
            <p:cNvPr id="225" name="Freeform 224"/>
            <p:cNvSpPr>
              <a:spLocks noEditPoints="1"/>
            </p:cNvSpPr>
            <p:nvPr/>
          </p:nvSpPr>
          <p:spPr bwMode="auto">
            <a:xfrm>
              <a:off x="5522912" y="2271714"/>
              <a:ext cx="33338" cy="49213"/>
            </a:xfrm>
            <a:custGeom>
              <a:avLst/>
              <a:gdLst>
                <a:gd name="T0" fmla="*/ 0 w 16"/>
                <a:gd name="T1" fmla="*/ 12 h 24"/>
                <a:gd name="T2" fmla="*/ 2 w 16"/>
                <a:gd name="T3" fmla="*/ 3 h 24"/>
                <a:gd name="T4" fmla="*/ 8 w 16"/>
                <a:gd name="T5" fmla="*/ 0 h 24"/>
                <a:gd name="T6" fmla="*/ 14 w 16"/>
                <a:gd name="T7" fmla="*/ 3 h 24"/>
                <a:gd name="T8" fmla="*/ 16 w 16"/>
                <a:gd name="T9" fmla="*/ 12 h 24"/>
                <a:gd name="T10" fmla="*/ 14 w 16"/>
                <a:gd name="T11" fmla="*/ 21 h 24"/>
                <a:gd name="T12" fmla="*/ 8 w 16"/>
                <a:gd name="T13" fmla="*/ 24 h 24"/>
                <a:gd name="T14" fmla="*/ 2 w 16"/>
                <a:gd name="T15" fmla="*/ 21 h 24"/>
                <a:gd name="T16" fmla="*/ 0 w 16"/>
                <a:gd name="T17" fmla="*/ 12 h 24"/>
                <a:gd name="T18" fmla="*/ 4 w 16"/>
                <a:gd name="T19" fmla="*/ 12 h 24"/>
                <a:gd name="T20" fmla="*/ 5 w 16"/>
                <a:gd name="T21" fmla="*/ 18 h 24"/>
                <a:gd name="T22" fmla="*/ 8 w 16"/>
                <a:gd name="T23" fmla="*/ 21 h 24"/>
                <a:gd name="T24" fmla="*/ 11 w 16"/>
                <a:gd name="T25" fmla="*/ 19 h 24"/>
                <a:gd name="T26" fmla="*/ 12 w 16"/>
                <a:gd name="T27" fmla="*/ 12 h 24"/>
                <a:gd name="T28" fmla="*/ 11 w 16"/>
                <a:gd name="T29" fmla="*/ 6 h 24"/>
                <a:gd name="T30" fmla="*/ 8 w 16"/>
                <a:gd name="T31" fmla="*/ 3 h 24"/>
                <a:gd name="T32" fmla="*/ 5 w 16"/>
                <a:gd name="T33" fmla="*/ 5 h 24"/>
                <a:gd name="T34" fmla="*/ 4 w 16"/>
                <a:gd name="T3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4">
                  <a:moveTo>
                    <a:pt x="0" y="12"/>
                  </a:moveTo>
                  <a:cubicBezTo>
                    <a:pt x="0" y="8"/>
                    <a:pt x="0" y="5"/>
                    <a:pt x="2" y="3"/>
                  </a:cubicBezTo>
                  <a:cubicBezTo>
                    <a:pt x="3" y="1"/>
                    <a:pt x="5" y="0"/>
                    <a:pt x="8" y="0"/>
                  </a:cubicBezTo>
                  <a:cubicBezTo>
                    <a:pt x="11" y="0"/>
                    <a:pt x="13" y="1"/>
                    <a:pt x="14" y="3"/>
                  </a:cubicBezTo>
                  <a:cubicBezTo>
                    <a:pt x="16" y="5"/>
                    <a:pt x="16" y="8"/>
                    <a:pt x="16" y="12"/>
                  </a:cubicBezTo>
                  <a:cubicBezTo>
                    <a:pt x="16" y="16"/>
                    <a:pt x="15" y="19"/>
                    <a:pt x="14" y="21"/>
                  </a:cubicBezTo>
                  <a:cubicBezTo>
                    <a:pt x="13" y="23"/>
                    <a:pt x="11" y="24"/>
                    <a:pt x="8" y="24"/>
                  </a:cubicBezTo>
                  <a:cubicBezTo>
                    <a:pt x="5" y="24"/>
                    <a:pt x="3" y="23"/>
                    <a:pt x="2" y="21"/>
                  </a:cubicBezTo>
                  <a:cubicBezTo>
                    <a:pt x="0" y="19"/>
                    <a:pt x="0" y="16"/>
                    <a:pt x="0" y="12"/>
                  </a:cubicBezTo>
                  <a:close/>
                  <a:moveTo>
                    <a:pt x="4" y="12"/>
                  </a:moveTo>
                  <a:cubicBezTo>
                    <a:pt x="4" y="15"/>
                    <a:pt x="4" y="17"/>
                    <a:pt x="5" y="18"/>
                  </a:cubicBezTo>
                  <a:cubicBezTo>
                    <a:pt x="6" y="20"/>
                    <a:pt x="7" y="21"/>
                    <a:pt x="8" y="21"/>
                  </a:cubicBezTo>
                  <a:cubicBezTo>
                    <a:pt x="9" y="21"/>
                    <a:pt x="10" y="20"/>
                    <a:pt x="11" y="19"/>
                  </a:cubicBezTo>
                  <a:cubicBezTo>
                    <a:pt x="11" y="17"/>
                    <a:pt x="12" y="15"/>
                    <a:pt x="12" y="12"/>
                  </a:cubicBezTo>
                  <a:cubicBezTo>
                    <a:pt x="12" y="9"/>
                    <a:pt x="12" y="7"/>
                    <a:pt x="11" y="6"/>
                  </a:cubicBezTo>
                  <a:cubicBezTo>
                    <a:pt x="10" y="4"/>
                    <a:pt x="9" y="3"/>
                    <a:pt x="8" y="3"/>
                  </a:cubicBezTo>
                  <a:cubicBezTo>
                    <a:pt x="7" y="3"/>
                    <a:pt x="6" y="4"/>
                    <a:pt x="5" y="5"/>
                  </a:cubicBezTo>
                  <a:cubicBezTo>
                    <a:pt x="4" y="7"/>
                    <a:pt x="4" y="9"/>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13311"/>
              <a:endParaRPr lang="en-US" sz="2000" dirty="0">
                <a:solidFill>
                  <a:prstClr val="white"/>
                </a:solidFill>
              </a:endParaRPr>
            </a:p>
          </p:txBody>
        </p:sp>
      </p:grpSp>
      <p:grpSp>
        <p:nvGrpSpPr>
          <p:cNvPr id="437" name="dark blue cache"/>
          <p:cNvGrpSpPr/>
          <p:nvPr/>
        </p:nvGrpSpPr>
        <p:grpSpPr>
          <a:xfrm>
            <a:off x="1437485" y="5028325"/>
            <a:ext cx="1014691" cy="806129"/>
            <a:chOff x="1724978" y="6541966"/>
            <a:chExt cx="1217629" cy="967355"/>
          </a:xfrm>
          <a:solidFill>
            <a:schemeClr val="accent2">
              <a:lumMod val="60000"/>
              <a:lumOff val="40000"/>
            </a:schemeClr>
          </a:solidFill>
        </p:grpSpPr>
        <p:sp>
          <p:nvSpPr>
            <p:cNvPr id="8" name="Rectangle 7"/>
            <p:cNvSpPr/>
            <p:nvPr/>
          </p:nvSpPr>
          <p:spPr>
            <a:xfrm>
              <a:off x="1724978"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7" name="Rectangle 6"/>
            <p:cNvSpPr/>
            <p:nvPr/>
          </p:nvSpPr>
          <p:spPr>
            <a:xfrm>
              <a:off x="1967897"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9" name="Rectangle 8"/>
            <p:cNvSpPr/>
            <p:nvPr/>
          </p:nvSpPr>
          <p:spPr>
            <a:xfrm>
              <a:off x="2210817"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10" name="Rectangle 9"/>
            <p:cNvSpPr/>
            <p:nvPr/>
          </p:nvSpPr>
          <p:spPr>
            <a:xfrm>
              <a:off x="2453736"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11" name="Rectangle 10"/>
            <p:cNvSpPr/>
            <p:nvPr/>
          </p:nvSpPr>
          <p:spPr>
            <a:xfrm>
              <a:off x="2696655"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5" name="Rectangle 24"/>
            <p:cNvSpPr/>
            <p:nvPr/>
          </p:nvSpPr>
          <p:spPr>
            <a:xfrm>
              <a:off x="1724978"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6" name="Rectangle 25"/>
            <p:cNvSpPr/>
            <p:nvPr/>
          </p:nvSpPr>
          <p:spPr>
            <a:xfrm>
              <a:off x="1967897"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7" name="Rectangle 26"/>
            <p:cNvSpPr/>
            <p:nvPr/>
          </p:nvSpPr>
          <p:spPr>
            <a:xfrm>
              <a:off x="2210817"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8" name="Rectangle 27"/>
            <p:cNvSpPr/>
            <p:nvPr/>
          </p:nvSpPr>
          <p:spPr>
            <a:xfrm>
              <a:off x="2453736"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9" name="Rectangle 28"/>
            <p:cNvSpPr/>
            <p:nvPr/>
          </p:nvSpPr>
          <p:spPr>
            <a:xfrm>
              <a:off x="2696655"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2" name="Rectangle 41"/>
            <p:cNvSpPr/>
            <p:nvPr/>
          </p:nvSpPr>
          <p:spPr>
            <a:xfrm>
              <a:off x="1724978"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3" name="Rectangle 42"/>
            <p:cNvSpPr/>
            <p:nvPr/>
          </p:nvSpPr>
          <p:spPr>
            <a:xfrm>
              <a:off x="1967897"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4" name="Rectangle 43"/>
            <p:cNvSpPr/>
            <p:nvPr/>
          </p:nvSpPr>
          <p:spPr>
            <a:xfrm>
              <a:off x="2210817"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5" name="Rectangle 44"/>
            <p:cNvSpPr/>
            <p:nvPr/>
          </p:nvSpPr>
          <p:spPr>
            <a:xfrm>
              <a:off x="2453736"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6" name="Rectangle 45"/>
            <p:cNvSpPr/>
            <p:nvPr/>
          </p:nvSpPr>
          <p:spPr>
            <a:xfrm>
              <a:off x="2696655"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9" name="Rectangle 58"/>
            <p:cNvSpPr/>
            <p:nvPr/>
          </p:nvSpPr>
          <p:spPr>
            <a:xfrm>
              <a:off x="1724978"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0" name="Rectangle 59"/>
            <p:cNvSpPr/>
            <p:nvPr/>
          </p:nvSpPr>
          <p:spPr>
            <a:xfrm>
              <a:off x="1967897"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1" name="Rectangle 60"/>
            <p:cNvSpPr/>
            <p:nvPr/>
          </p:nvSpPr>
          <p:spPr>
            <a:xfrm>
              <a:off x="2210817"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2" name="Rectangle 61"/>
            <p:cNvSpPr/>
            <p:nvPr/>
          </p:nvSpPr>
          <p:spPr>
            <a:xfrm>
              <a:off x="2453736"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3" name="Rectangle 62"/>
            <p:cNvSpPr/>
            <p:nvPr/>
          </p:nvSpPr>
          <p:spPr>
            <a:xfrm>
              <a:off x="2696655"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grpSp>
      <p:grpSp>
        <p:nvGrpSpPr>
          <p:cNvPr id="438" name="Light blue cache"/>
          <p:cNvGrpSpPr/>
          <p:nvPr/>
        </p:nvGrpSpPr>
        <p:grpSpPr>
          <a:xfrm>
            <a:off x="2449647" y="5028325"/>
            <a:ext cx="2229288" cy="806129"/>
            <a:chOff x="2939575" y="6541966"/>
            <a:chExt cx="2675145" cy="967355"/>
          </a:xfrm>
          <a:solidFill>
            <a:schemeClr val="accent1"/>
          </a:solidFill>
        </p:grpSpPr>
        <p:sp>
          <p:nvSpPr>
            <p:cNvPr id="12" name="Rectangle 11"/>
            <p:cNvSpPr/>
            <p:nvPr/>
          </p:nvSpPr>
          <p:spPr>
            <a:xfrm>
              <a:off x="2939575"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13" name="Rectangle 12"/>
            <p:cNvSpPr/>
            <p:nvPr/>
          </p:nvSpPr>
          <p:spPr>
            <a:xfrm>
              <a:off x="3182494"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14" name="Rectangle 13"/>
            <p:cNvSpPr/>
            <p:nvPr/>
          </p:nvSpPr>
          <p:spPr>
            <a:xfrm>
              <a:off x="3425413"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15" name="Rectangle 14"/>
            <p:cNvSpPr/>
            <p:nvPr/>
          </p:nvSpPr>
          <p:spPr>
            <a:xfrm>
              <a:off x="3668333"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16" name="Rectangle 15"/>
            <p:cNvSpPr/>
            <p:nvPr/>
          </p:nvSpPr>
          <p:spPr>
            <a:xfrm>
              <a:off x="3911252"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17" name="Rectangle 16"/>
            <p:cNvSpPr/>
            <p:nvPr/>
          </p:nvSpPr>
          <p:spPr>
            <a:xfrm>
              <a:off x="4154171"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18" name="Rectangle 17"/>
            <p:cNvSpPr/>
            <p:nvPr/>
          </p:nvSpPr>
          <p:spPr>
            <a:xfrm>
              <a:off x="4397091"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19" name="Rectangle 18"/>
            <p:cNvSpPr/>
            <p:nvPr/>
          </p:nvSpPr>
          <p:spPr>
            <a:xfrm>
              <a:off x="4640010"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0" name="Rectangle 19"/>
            <p:cNvSpPr/>
            <p:nvPr/>
          </p:nvSpPr>
          <p:spPr>
            <a:xfrm>
              <a:off x="4882929"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1" name="Rectangle 20"/>
            <p:cNvSpPr/>
            <p:nvPr/>
          </p:nvSpPr>
          <p:spPr>
            <a:xfrm>
              <a:off x="5125849"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22" name="Rectangle 21"/>
            <p:cNvSpPr/>
            <p:nvPr/>
          </p:nvSpPr>
          <p:spPr>
            <a:xfrm>
              <a:off x="5368768"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30" name="Rectangle 29"/>
            <p:cNvSpPr/>
            <p:nvPr/>
          </p:nvSpPr>
          <p:spPr>
            <a:xfrm>
              <a:off x="2939575"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31" name="Rectangle 30"/>
            <p:cNvSpPr/>
            <p:nvPr/>
          </p:nvSpPr>
          <p:spPr>
            <a:xfrm>
              <a:off x="3182494"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32" name="Rectangle 31"/>
            <p:cNvSpPr/>
            <p:nvPr/>
          </p:nvSpPr>
          <p:spPr>
            <a:xfrm>
              <a:off x="3425413"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33" name="Rectangle 32"/>
            <p:cNvSpPr/>
            <p:nvPr/>
          </p:nvSpPr>
          <p:spPr>
            <a:xfrm>
              <a:off x="3668333"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34" name="Rectangle 33"/>
            <p:cNvSpPr/>
            <p:nvPr/>
          </p:nvSpPr>
          <p:spPr>
            <a:xfrm>
              <a:off x="3911252"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35" name="Rectangle 34"/>
            <p:cNvSpPr/>
            <p:nvPr/>
          </p:nvSpPr>
          <p:spPr>
            <a:xfrm>
              <a:off x="4154171"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36" name="Rectangle 35"/>
            <p:cNvSpPr/>
            <p:nvPr/>
          </p:nvSpPr>
          <p:spPr>
            <a:xfrm>
              <a:off x="4397091"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37" name="Rectangle 36"/>
            <p:cNvSpPr/>
            <p:nvPr/>
          </p:nvSpPr>
          <p:spPr>
            <a:xfrm>
              <a:off x="4640010"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38" name="Rectangle 37"/>
            <p:cNvSpPr/>
            <p:nvPr/>
          </p:nvSpPr>
          <p:spPr>
            <a:xfrm>
              <a:off x="4882929"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39" name="Rectangle 38"/>
            <p:cNvSpPr/>
            <p:nvPr/>
          </p:nvSpPr>
          <p:spPr>
            <a:xfrm>
              <a:off x="5125849"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0" name="Rectangle 39"/>
            <p:cNvSpPr/>
            <p:nvPr/>
          </p:nvSpPr>
          <p:spPr>
            <a:xfrm>
              <a:off x="5368768"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7" name="Rectangle 46"/>
            <p:cNvSpPr/>
            <p:nvPr/>
          </p:nvSpPr>
          <p:spPr>
            <a:xfrm>
              <a:off x="2939575"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8" name="Rectangle 47"/>
            <p:cNvSpPr/>
            <p:nvPr/>
          </p:nvSpPr>
          <p:spPr>
            <a:xfrm>
              <a:off x="3182494"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9" name="Rectangle 48"/>
            <p:cNvSpPr/>
            <p:nvPr/>
          </p:nvSpPr>
          <p:spPr>
            <a:xfrm>
              <a:off x="3425413"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0" name="Rectangle 49"/>
            <p:cNvSpPr/>
            <p:nvPr/>
          </p:nvSpPr>
          <p:spPr>
            <a:xfrm>
              <a:off x="3668333"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1" name="Rectangle 50"/>
            <p:cNvSpPr/>
            <p:nvPr/>
          </p:nvSpPr>
          <p:spPr>
            <a:xfrm>
              <a:off x="3911252"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2" name="Rectangle 51"/>
            <p:cNvSpPr/>
            <p:nvPr/>
          </p:nvSpPr>
          <p:spPr>
            <a:xfrm>
              <a:off x="4154171"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3" name="Rectangle 52"/>
            <p:cNvSpPr/>
            <p:nvPr/>
          </p:nvSpPr>
          <p:spPr>
            <a:xfrm>
              <a:off x="4397091"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4" name="Rectangle 53"/>
            <p:cNvSpPr/>
            <p:nvPr/>
          </p:nvSpPr>
          <p:spPr>
            <a:xfrm>
              <a:off x="4640010"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5" name="Rectangle 54"/>
            <p:cNvSpPr/>
            <p:nvPr/>
          </p:nvSpPr>
          <p:spPr>
            <a:xfrm>
              <a:off x="4882929"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6" name="Rectangle 55"/>
            <p:cNvSpPr/>
            <p:nvPr/>
          </p:nvSpPr>
          <p:spPr>
            <a:xfrm>
              <a:off x="5125849"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7" name="Rectangle 56"/>
            <p:cNvSpPr/>
            <p:nvPr/>
          </p:nvSpPr>
          <p:spPr>
            <a:xfrm>
              <a:off x="5368768"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4" name="Rectangle 63"/>
            <p:cNvSpPr/>
            <p:nvPr/>
          </p:nvSpPr>
          <p:spPr>
            <a:xfrm>
              <a:off x="2939575"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5" name="Rectangle 64"/>
            <p:cNvSpPr/>
            <p:nvPr/>
          </p:nvSpPr>
          <p:spPr>
            <a:xfrm>
              <a:off x="3182494"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6" name="Rectangle 65"/>
            <p:cNvSpPr/>
            <p:nvPr/>
          </p:nvSpPr>
          <p:spPr>
            <a:xfrm>
              <a:off x="3425413"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7" name="Rectangle 66"/>
            <p:cNvSpPr/>
            <p:nvPr/>
          </p:nvSpPr>
          <p:spPr>
            <a:xfrm>
              <a:off x="3668333"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8" name="Rectangle 67"/>
            <p:cNvSpPr/>
            <p:nvPr/>
          </p:nvSpPr>
          <p:spPr>
            <a:xfrm>
              <a:off x="3911252"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9" name="Rectangle 68"/>
            <p:cNvSpPr/>
            <p:nvPr/>
          </p:nvSpPr>
          <p:spPr>
            <a:xfrm>
              <a:off x="4154171"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70" name="Rectangle 69"/>
            <p:cNvSpPr/>
            <p:nvPr/>
          </p:nvSpPr>
          <p:spPr>
            <a:xfrm>
              <a:off x="4397091"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71" name="Rectangle 70"/>
            <p:cNvSpPr/>
            <p:nvPr/>
          </p:nvSpPr>
          <p:spPr>
            <a:xfrm>
              <a:off x="4640010"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72" name="Rectangle 71"/>
            <p:cNvSpPr/>
            <p:nvPr/>
          </p:nvSpPr>
          <p:spPr>
            <a:xfrm>
              <a:off x="4882929"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73" name="Rectangle 72"/>
            <p:cNvSpPr/>
            <p:nvPr/>
          </p:nvSpPr>
          <p:spPr>
            <a:xfrm>
              <a:off x="5125849"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74" name="Rectangle 73"/>
            <p:cNvSpPr/>
            <p:nvPr/>
          </p:nvSpPr>
          <p:spPr>
            <a:xfrm>
              <a:off x="5368768"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grpSp>
      <p:grpSp>
        <p:nvGrpSpPr>
          <p:cNvPr id="439" name="green small cache"/>
          <p:cNvGrpSpPr/>
          <p:nvPr/>
        </p:nvGrpSpPr>
        <p:grpSpPr>
          <a:xfrm>
            <a:off x="7129685" y="5030609"/>
            <a:ext cx="1014691" cy="806129"/>
            <a:chOff x="1724978" y="6541966"/>
            <a:chExt cx="1217629" cy="967355"/>
          </a:xfrm>
          <a:solidFill>
            <a:schemeClr val="accent6"/>
          </a:solidFill>
        </p:grpSpPr>
        <p:sp>
          <p:nvSpPr>
            <p:cNvPr id="440" name="Rectangle 439"/>
            <p:cNvSpPr/>
            <p:nvPr/>
          </p:nvSpPr>
          <p:spPr>
            <a:xfrm>
              <a:off x="1724978"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41" name="Rectangle 440"/>
            <p:cNvSpPr/>
            <p:nvPr/>
          </p:nvSpPr>
          <p:spPr>
            <a:xfrm>
              <a:off x="1967897"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42" name="Rectangle 441"/>
            <p:cNvSpPr/>
            <p:nvPr/>
          </p:nvSpPr>
          <p:spPr>
            <a:xfrm>
              <a:off x="2210817"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43" name="Rectangle 442"/>
            <p:cNvSpPr/>
            <p:nvPr/>
          </p:nvSpPr>
          <p:spPr>
            <a:xfrm>
              <a:off x="2453736"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44" name="Rectangle 443"/>
            <p:cNvSpPr/>
            <p:nvPr/>
          </p:nvSpPr>
          <p:spPr>
            <a:xfrm>
              <a:off x="2696655"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45" name="Rectangle 444"/>
            <p:cNvSpPr/>
            <p:nvPr/>
          </p:nvSpPr>
          <p:spPr>
            <a:xfrm>
              <a:off x="1724978"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46" name="Rectangle 445"/>
            <p:cNvSpPr/>
            <p:nvPr/>
          </p:nvSpPr>
          <p:spPr>
            <a:xfrm>
              <a:off x="1967897"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47" name="Rectangle 446"/>
            <p:cNvSpPr/>
            <p:nvPr/>
          </p:nvSpPr>
          <p:spPr>
            <a:xfrm>
              <a:off x="2210817"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48" name="Rectangle 447"/>
            <p:cNvSpPr/>
            <p:nvPr/>
          </p:nvSpPr>
          <p:spPr>
            <a:xfrm>
              <a:off x="2453736"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49" name="Rectangle 448"/>
            <p:cNvSpPr/>
            <p:nvPr/>
          </p:nvSpPr>
          <p:spPr>
            <a:xfrm>
              <a:off x="2696655"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50" name="Rectangle 449"/>
            <p:cNvSpPr/>
            <p:nvPr/>
          </p:nvSpPr>
          <p:spPr>
            <a:xfrm>
              <a:off x="1724978"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51" name="Rectangle 450"/>
            <p:cNvSpPr/>
            <p:nvPr/>
          </p:nvSpPr>
          <p:spPr>
            <a:xfrm>
              <a:off x="1967897"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52" name="Rectangle 451"/>
            <p:cNvSpPr/>
            <p:nvPr/>
          </p:nvSpPr>
          <p:spPr>
            <a:xfrm>
              <a:off x="2210817"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53" name="Rectangle 452"/>
            <p:cNvSpPr/>
            <p:nvPr/>
          </p:nvSpPr>
          <p:spPr>
            <a:xfrm>
              <a:off x="2453736"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54" name="Rectangle 453"/>
            <p:cNvSpPr/>
            <p:nvPr/>
          </p:nvSpPr>
          <p:spPr>
            <a:xfrm>
              <a:off x="2696655"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55" name="Rectangle 454"/>
            <p:cNvSpPr/>
            <p:nvPr/>
          </p:nvSpPr>
          <p:spPr>
            <a:xfrm>
              <a:off x="1724978"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56" name="Rectangle 455"/>
            <p:cNvSpPr/>
            <p:nvPr/>
          </p:nvSpPr>
          <p:spPr>
            <a:xfrm>
              <a:off x="1967897"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57" name="Rectangle 456"/>
            <p:cNvSpPr/>
            <p:nvPr/>
          </p:nvSpPr>
          <p:spPr>
            <a:xfrm>
              <a:off x="2210817"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58" name="Rectangle 457"/>
            <p:cNvSpPr/>
            <p:nvPr/>
          </p:nvSpPr>
          <p:spPr>
            <a:xfrm>
              <a:off x="2453736"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59" name="Rectangle 458"/>
            <p:cNvSpPr/>
            <p:nvPr/>
          </p:nvSpPr>
          <p:spPr>
            <a:xfrm>
              <a:off x="2696655"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grpSp>
      <p:grpSp>
        <p:nvGrpSpPr>
          <p:cNvPr id="460" name="orange big cache"/>
          <p:cNvGrpSpPr/>
          <p:nvPr/>
        </p:nvGrpSpPr>
        <p:grpSpPr>
          <a:xfrm>
            <a:off x="8141848" y="5030609"/>
            <a:ext cx="2229288" cy="806129"/>
            <a:chOff x="2939575" y="6541966"/>
            <a:chExt cx="2675145" cy="967355"/>
          </a:xfrm>
          <a:solidFill>
            <a:schemeClr val="accent4"/>
          </a:solidFill>
        </p:grpSpPr>
        <p:sp>
          <p:nvSpPr>
            <p:cNvPr id="461" name="Rectangle 460"/>
            <p:cNvSpPr/>
            <p:nvPr/>
          </p:nvSpPr>
          <p:spPr>
            <a:xfrm>
              <a:off x="2939575"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62" name="Rectangle 461"/>
            <p:cNvSpPr/>
            <p:nvPr/>
          </p:nvSpPr>
          <p:spPr>
            <a:xfrm>
              <a:off x="3182494"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63" name="Rectangle 462"/>
            <p:cNvSpPr/>
            <p:nvPr/>
          </p:nvSpPr>
          <p:spPr>
            <a:xfrm>
              <a:off x="3425413"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64" name="Rectangle 463"/>
            <p:cNvSpPr/>
            <p:nvPr/>
          </p:nvSpPr>
          <p:spPr>
            <a:xfrm>
              <a:off x="3668333"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65" name="Rectangle 464"/>
            <p:cNvSpPr/>
            <p:nvPr/>
          </p:nvSpPr>
          <p:spPr>
            <a:xfrm>
              <a:off x="3911252"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66" name="Rectangle 465"/>
            <p:cNvSpPr/>
            <p:nvPr/>
          </p:nvSpPr>
          <p:spPr>
            <a:xfrm>
              <a:off x="4154171"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67" name="Rectangle 466"/>
            <p:cNvSpPr/>
            <p:nvPr/>
          </p:nvSpPr>
          <p:spPr>
            <a:xfrm>
              <a:off x="4397091"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68" name="Rectangle 467"/>
            <p:cNvSpPr/>
            <p:nvPr/>
          </p:nvSpPr>
          <p:spPr>
            <a:xfrm>
              <a:off x="4640010"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69" name="Rectangle 468"/>
            <p:cNvSpPr/>
            <p:nvPr/>
          </p:nvSpPr>
          <p:spPr>
            <a:xfrm>
              <a:off x="4882929"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70" name="Rectangle 469"/>
            <p:cNvSpPr/>
            <p:nvPr/>
          </p:nvSpPr>
          <p:spPr>
            <a:xfrm>
              <a:off x="5125849"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71" name="Rectangle 470"/>
            <p:cNvSpPr/>
            <p:nvPr/>
          </p:nvSpPr>
          <p:spPr>
            <a:xfrm>
              <a:off x="5368768"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72" name="Rectangle 471"/>
            <p:cNvSpPr/>
            <p:nvPr/>
          </p:nvSpPr>
          <p:spPr>
            <a:xfrm>
              <a:off x="2939575"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73" name="Rectangle 472"/>
            <p:cNvSpPr/>
            <p:nvPr/>
          </p:nvSpPr>
          <p:spPr>
            <a:xfrm>
              <a:off x="3182494"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74" name="Rectangle 473"/>
            <p:cNvSpPr/>
            <p:nvPr/>
          </p:nvSpPr>
          <p:spPr>
            <a:xfrm>
              <a:off x="3425413"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75" name="Rectangle 474"/>
            <p:cNvSpPr/>
            <p:nvPr/>
          </p:nvSpPr>
          <p:spPr>
            <a:xfrm>
              <a:off x="3668333"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76" name="Rectangle 475"/>
            <p:cNvSpPr/>
            <p:nvPr/>
          </p:nvSpPr>
          <p:spPr>
            <a:xfrm>
              <a:off x="3911252"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77" name="Rectangle 476"/>
            <p:cNvSpPr/>
            <p:nvPr/>
          </p:nvSpPr>
          <p:spPr>
            <a:xfrm>
              <a:off x="4154171"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78" name="Rectangle 477"/>
            <p:cNvSpPr/>
            <p:nvPr/>
          </p:nvSpPr>
          <p:spPr>
            <a:xfrm>
              <a:off x="4397091"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79" name="Rectangle 478"/>
            <p:cNvSpPr/>
            <p:nvPr/>
          </p:nvSpPr>
          <p:spPr>
            <a:xfrm>
              <a:off x="4640010"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80" name="Rectangle 479"/>
            <p:cNvSpPr/>
            <p:nvPr/>
          </p:nvSpPr>
          <p:spPr>
            <a:xfrm>
              <a:off x="4882929"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81" name="Rectangle 480"/>
            <p:cNvSpPr/>
            <p:nvPr/>
          </p:nvSpPr>
          <p:spPr>
            <a:xfrm>
              <a:off x="5125849"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82" name="Rectangle 481"/>
            <p:cNvSpPr/>
            <p:nvPr/>
          </p:nvSpPr>
          <p:spPr>
            <a:xfrm>
              <a:off x="5368768"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83" name="Rectangle 482"/>
            <p:cNvSpPr/>
            <p:nvPr/>
          </p:nvSpPr>
          <p:spPr>
            <a:xfrm>
              <a:off x="2939575"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84" name="Rectangle 483"/>
            <p:cNvSpPr/>
            <p:nvPr/>
          </p:nvSpPr>
          <p:spPr>
            <a:xfrm>
              <a:off x="3182494"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85" name="Rectangle 484"/>
            <p:cNvSpPr/>
            <p:nvPr/>
          </p:nvSpPr>
          <p:spPr>
            <a:xfrm>
              <a:off x="3425413"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86" name="Rectangle 485"/>
            <p:cNvSpPr/>
            <p:nvPr/>
          </p:nvSpPr>
          <p:spPr>
            <a:xfrm>
              <a:off x="3668333"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87" name="Rectangle 486"/>
            <p:cNvSpPr/>
            <p:nvPr/>
          </p:nvSpPr>
          <p:spPr>
            <a:xfrm>
              <a:off x="3911252"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88" name="Rectangle 487"/>
            <p:cNvSpPr/>
            <p:nvPr/>
          </p:nvSpPr>
          <p:spPr>
            <a:xfrm>
              <a:off x="4154171"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89" name="Rectangle 488"/>
            <p:cNvSpPr/>
            <p:nvPr/>
          </p:nvSpPr>
          <p:spPr>
            <a:xfrm>
              <a:off x="4397091"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90" name="Rectangle 489"/>
            <p:cNvSpPr/>
            <p:nvPr/>
          </p:nvSpPr>
          <p:spPr>
            <a:xfrm>
              <a:off x="4640010"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91" name="Rectangle 490"/>
            <p:cNvSpPr/>
            <p:nvPr/>
          </p:nvSpPr>
          <p:spPr>
            <a:xfrm>
              <a:off x="4882929"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92" name="Rectangle 491"/>
            <p:cNvSpPr/>
            <p:nvPr/>
          </p:nvSpPr>
          <p:spPr>
            <a:xfrm>
              <a:off x="5125849"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93" name="Rectangle 492"/>
            <p:cNvSpPr/>
            <p:nvPr/>
          </p:nvSpPr>
          <p:spPr>
            <a:xfrm>
              <a:off x="5368768"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94" name="Rectangle 493"/>
            <p:cNvSpPr/>
            <p:nvPr/>
          </p:nvSpPr>
          <p:spPr>
            <a:xfrm>
              <a:off x="2939575"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95" name="Rectangle 494"/>
            <p:cNvSpPr/>
            <p:nvPr/>
          </p:nvSpPr>
          <p:spPr>
            <a:xfrm>
              <a:off x="3182494"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96" name="Rectangle 495"/>
            <p:cNvSpPr/>
            <p:nvPr/>
          </p:nvSpPr>
          <p:spPr>
            <a:xfrm>
              <a:off x="3425413"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97" name="Rectangle 496"/>
            <p:cNvSpPr/>
            <p:nvPr/>
          </p:nvSpPr>
          <p:spPr>
            <a:xfrm>
              <a:off x="3668333"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98" name="Rectangle 497"/>
            <p:cNvSpPr/>
            <p:nvPr/>
          </p:nvSpPr>
          <p:spPr>
            <a:xfrm>
              <a:off x="3911252"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499" name="Rectangle 498"/>
            <p:cNvSpPr/>
            <p:nvPr/>
          </p:nvSpPr>
          <p:spPr>
            <a:xfrm>
              <a:off x="4154171"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00" name="Rectangle 499"/>
            <p:cNvSpPr/>
            <p:nvPr/>
          </p:nvSpPr>
          <p:spPr>
            <a:xfrm>
              <a:off x="4397091"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01" name="Rectangle 500"/>
            <p:cNvSpPr/>
            <p:nvPr/>
          </p:nvSpPr>
          <p:spPr>
            <a:xfrm>
              <a:off x="4640010"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02" name="Rectangle 501"/>
            <p:cNvSpPr/>
            <p:nvPr/>
          </p:nvSpPr>
          <p:spPr>
            <a:xfrm>
              <a:off x="4882929"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03" name="Rectangle 502"/>
            <p:cNvSpPr/>
            <p:nvPr/>
          </p:nvSpPr>
          <p:spPr>
            <a:xfrm>
              <a:off x="5125849"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04" name="Rectangle 503"/>
            <p:cNvSpPr/>
            <p:nvPr/>
          </p:nvSpPr>
          <p:spPr>
            <a:xfrm>
              <a:off x="5368768"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grpSp>
      <p:grpSp>
        <p:nvGrpSpPr>
          <p:cNvPr id="620" name="mean white cache"/>
          <p:cNvGrpSpPr/>
          <p:nvPr/>
        </p:nvGrpSpPr>
        <p:grpSpPr>
          <a:xfrm>
            <a:off x="8139334" y="5030609"/>
            <a:ext cx="1824423" cy="806129"/>
            <a:chOff x="9441471" y="6455829"/>
            <a:chExt cx="2189306" cy="967355"/>
          </a:xfrm>
        </p:grpSpPr>
        <p:sp>
          <p:nvSpPr>
            <p:cNvPr id="576" name="Rectangle 575"/>
            <p:cNvSpPr/>
            <p:nvPr/>
          </p:nvSpPr>
          <p:spPr>
            <a:xfrm>
              <a:off x="9441471" y="6455829"/>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77" name="Rectangle 576"/>
            <p:cNvSpPr/>
            <p:nvPr/>
          </p:nvSpPr>
          <p:spPr>
            <a:xfrm>
              <a:off x="9684390" y="6455829"/>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78" name="Rectangle 577"/>
            <p:cNvSpPr/>
            <p:nvPr/>
          </p:nvSpPr>
          <p:spPr>
            <a:xfrm>
              <a:off x="9927309" y="6455829"/>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79" name="Rectangle 578"/>
            <p:cNvSpPr/>
            <p:nvPr/>
          </p:nvSpPr>
          <p:spPr>
            <a:xfrm>
              <a:off x="10170229" y="6455829"/>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80" name="Rectangle 579"/>
            <p:cNvSpPr/>
            <p:nvPr/>
          </p:nvSpPr>
          <p:spPr>
            <a:xfrm>
              <a:off x="10413148" y="6455829"/>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81" name="Rectangle 580"/>
            <p:cNvSpPr/>
            <p:nvPr/>
          </p:nvSpPr>
          <p:spPr>
            <a:xfrm>
              <a:off x="10656067" y="6455829"/>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82" name="Rectangle 581"/>
            <p:cNvSpPr/>
            <p:nvPr/>
          </p:nvSpPr>
          <p:spPr>
            <a:xfrm>
              <a:off x="10898987" y="6455829"/>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83" name="Rectangle 582"/>
            <p:cNvSpPr/>
            <p:nvPr/>
          </p:nvSpPr>
          <p:spPr>
            <a:xfrm>
              <a:off x="11141906" y="6455829"/>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84" name="Rectangle 583"/>
            <p:cNvSpPr/>
            <p:nvPr/>
          </p:nvSpPr>
          <p:spPr>
            <a:xfrm>
              <a:off x="11384825" y="6455829"/>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87" name="Rectangle 586"/>
            <p:cNvSpPr/>
            <p:nvPr/>
          </p:nvSpPr>
          <p:spPr>
            <a:xfrm>
              <a:off x="9441471" y="6696297"/>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88" name="Rectangle 587"/>
            <p:cNvSpPr/>
            <p:nvPr/>
          </p:nvSpPr>
          <p:spPr>
            <a:xfrm>
              <a:off x="9684390" y="6696297"/>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89" name="Rectangle 588"/>
            <p:cNvSpPr/>
            <p:nvPr/>
          </p:nvSpPr>
          <p:spPr>
            <a:xfrm>
              <a:off x="9927309" y="6696297"/>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90" name="Rectangle 589"/>
            <p:cNvSpPr/>
            <p:nvPr/>
          </p:nvSpPr>
          <p:spPr>
            <a:xfrm>
              <a:off x="10170229" y="6696297"/>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91" name="Rectangle 590"/>
            <p:cNvSpPr/>
            <p:nvPr/>
          </p:nvSpPr>
          <p:spPr>
            <a:xfrm>
              <a:off x="10413148" y="6696297"/>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92" name="Rectangle 591"/>
            <p:cNvSpPr/>
            <p:nvPr/>
          </p:nvSpPr>
          <p:spPr>
            <a:xfrm>
              <a:off x="10656067" y="6696297"/>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93" name="Rectangle 592"/>
            <p:cNvSpPr/>
            <p:nvPr/>
          </p:nvSpPr>
          <p:spPr>
            <a:xfrm>
              <a:off x="10898987" y="6696297"/>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94" name="Rectangle 593"/>
            <p:cNvSpPr/>
            <p:nvPr/>
          </p:nvSpPr>
          <p:spPr>
            <a:xfrm>
              <a:off x="11141906" y="6696297"/>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95" name="Rectangle 594"/>
            <p:cNvSpPr/>
            <p:nvPr/>
          </p:nvSpPr>
          <p:spPr>
            <a:xfrm>
              <a:off x="11384825" y="6696297"/>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98" name="Rectangle 597"/>
            <p:cNvSpPr/>
            <p:nvPr/>
          </p:nvSpPr>
          <p:spPr>
            <a:xfrm>
              <a:off x="9441471" y="6936765"/>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599" name="Rectangle 598"/>
            <p:cNvSpPr/>
            <p:nvPr/>
          </p:nvSpPr>
          <p:spPr>
            <a:xfrm>
              <a:off x="9684390" y="6936765"/>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00" name="Rectangle 599"/>
            <p:cNvSpPr/>
            <p:nvPr/>
          </p:nvSpPr>
          <p:spPr>
            <a:xfrm>
              <a:off x="9927309" y="6936765"/>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01" name="Rectangle 600"/>
            <p:cNvSpPr/>
            <p:nvPr/>
          </p:nvSpPr>
          <p:spPr>
            <a:xfrm>
              <a:off x="10170229" y="6936765"/>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02" name="Rectangle 601"/>
            <p:cNvSpPr/>
            <p:nvPr/>
          </p:nvSpPr>
          <p:spPr>
            <a:xfrm>
              <a:off x="10413148" y="6936765"/>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03" name="Rectangle 602"/>
            <p:cNvSpPr/>
            <p:nvPr/>
          </p:nvSpPr>
          <p:spPr>
            <a:xfrm>
              <a:off x="10656067" y="6936765"/>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04" name="Rectangle 603"/>
            <p:cNvSpPr/>
            <p:nvPr/>
          </p:nvSpPr>
          <p:spPr>
            <a:xfrm>
              <a:off x="10898987" y="6936765"/>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05" name="Rectangle 604"/>
            <p:cNvSpPr/>
            <p:nvPr/>
          </p:nvSpPr>
          <p:spPr>
            <a:xfrm>
              <a:off x="11141906" y="6936765"/>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06" name="Rectangle 605"/>
            <p:cNvSpPr/>
            <p:nvPr/>
          </p:nvSpPr>
          <p:spPr>
            <a:xfrm>
              <a:off x="11384825" y="6936765"/>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09" name="Rectangle 608"/>
            <p:cNvSpPr/>
            <p:nvPr/>
          </p:nvSpPr>
          <p:spPr>
            <a:xfrm>
              <a:off x="9441471" y="7177232"/>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10" name="Rectangle 609"/>
            <p:cNvSpPr/>
            <p:nvPr/>
          </p:nvSpPr>
          <p:spPr>
            <a:xfrm>
              <a:off x="9684390" y="7177232"/>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11" name="Rectangle 610"/>
            <p:cNvSpPr/>
            <p:nvPr/>
          </p:nvSpPr>
          <p:spPr>
            <a:xfrm>
              <a:off x="9927309" y="7177232"/>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12" name="Rectangle 611"/>
            <p:cNvSpPr/>
            <p:nvPr/>
          </p:nvSpPr>
          <p:spPr>
            <a:xfrm>
              <a:off x="10170229" y="7177232"/>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13" name="Rectangle 612"/>
            <p:cNvSpPr/>
            <p:nvPr/>
          </p:nvSpPr>
          <p:spPr>
            <a:xfrm>
              <a:off x="10413148" y="7177232"/>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14" name="Rectangle 613"/>
            <p:cNvSpPr/>
            <p:nvPr/>
          </p:nvSpPr>
          <p:spPr>
            <a:xfrm>
              <a:off x="10656067" y="7177232"/>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15" name="Rectangle 614"/>
            <p:cNvSpPr/>
            <p:nvPr/>
          </p:nvSpPr>
          <p:spPr>
            <a:xfrm>
              <a:off x="10898987" y="7177232"/>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16" name="Rectangle 615"/>
            <p:cNvSpPr/>
            <p:nvPr/>
          </p:nvSpPr>
          <p:spPr>
            <a:xfrm>
              <a:off x="11141906" y="7177232"/>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17" name="Rectangle 616"/>
            <p:cNvSpPr/>
            <p:nvPr/>
          </p:nvSpPr>
          <p:spPr>
            <a:xfrm>
              <a:off x="11384825" y="7177232"/>
              <a:ext cx="245952" cy="245952"/>
            </a:xfrm>
            <a:prstGeom prst="rect">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grpSp>
      <p:grpSp>
        <p:nvGrpSpPr>
          <p:cNvPr id="679" name="big green cache"/>
          <p:cNvGrpSpPr/>
          <p:nvPr/>
        </p:nvGrpSpPr>
        <p:grpSpPr>
          <a:xfrm>
            <a:off x="7139605" y="5030609"/>
            <a:ext cx="2834059" cy="806129"/>
            <a:chOff x="8270062" y="6483161"/>
            <a:chExt cx="3400871" cy="967355"/>
          </a:xfrm>
          <a:solidFill>
            <a:schemeClr val="accent6"/>
          </a:solidFill>
        </p:grpSpPr>
        <p:grpSp>
          <p:nvGrpSpPr>
            <p:cNvPr id="621" name="green small cache"/>
            <p:cNvGrpSpPr/>
            <p:nvPr/>
          </p:nvGrpSpPr>
          <p:grpSpPr>
            <a:xfrm>
              <a:off x="8270062" y="6483161"/>
              <a:ext cx="1217629" cy="967355"/>
              <a:chOff x="1724978" y="6541966"/>
              <a:chExt cx="1217629" cy="967355"/>
            </a:xfrm>
            <a:grpFill/>
          </p:grpSpPr>
          <p:sp>
            <p:nvSpPr>
              <p:cNvPr id="622" name="Rectangle 621"/>
              <p:cNvSpPr/>
              <p:nvPr/>
            </p:nvSpPr>
            <p:spPr>
              <a:xfrm>
                <a:off x="1724978"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23" name="Rectangle 622"/>
              <p:cNvSpPr/>
              <p:nvPr/>
            </p:nvSpPr>
            <p:spPr>
              <a:xfrm>
                <a:off x="1967897"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24" name="Rectangle 623"/>
              <p:cNvSpPr/>
              <p:nvPr/>
            </p:nvSpPr>
            <p:spPr>
              <a:xfrm>
                <a:off x="2210817"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25" name="Rectangle 624"/>
              <p:cNvSpPr/>
              <p:nvPr/>
            </p:nvSpPr>
            <p:spPr>
              <a:xfrm>
                <a:off x="2453736"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26" name="Rectangle 625"/>
              <p:cNvSpPr/>
              <p:nvPr/>
            </p:nvSpPr>
            <p:spPr>
              <a:xfrm>
                <a:off x="2696655" y="6541966"/>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27" name="Rectangle 626"/>
              <p:cNvSpPr/>
              <p:nvPr/>
            </p:nvSpPr>
            <p:spPr>
              <a:xfrm>
                <a:off x="1724978"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28" name="Rectangle 627"/>
              <p:cNvSpPr/>
              <p:nvPr/>
            </p:nvSpPr>
            <p:spPr>
              <a:xfrm>
                <a:off x="1967897"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29" name="Rectangle 628"/>
              <p:cNvSpPr/>
              <p:nvPr/>
            </p:nvSpPr>
            <p:spPr>
              <a:xfrm>
                <a:off x="2210817"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30" name="Rectangle 629"/>
              <p:cNvSpPr/>
              <p:nvPr/>
            </p:nvSpPr>
            <p:spPr>
              <a:xfrm>
                <a:off x="2453736"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31" name="Rectangle 630"/>
              <p:cNvSpPr/>
              <p:nvPr/>
            </p:nvSpPr>
            <p:spPr>
              <a:xfrm>
                <a:off x="2696655" y="6782434"/>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32" name="Rectangle 631"/>
              <p:cNvSpPr/>
              <p:nvPr/>
            </p:nvSpPr>
            <p:spPr>
              <a:xfrm>
                <a:off x="1724978"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33" name="Rectangle 632"/>
              <p:cNvSpPr/>
              <p:nvPr/>
            </p:nvSpPr>
            <p:spPr>
              <a:xfrm>
                <a:off x="1967897"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34" name="Rectangle 633"/>
              <p:cNvSpPr/>
              <p:nvPr/>
            </p:nvSpPr>
            <p:spPr>
              <a:xfrm>
                <a:off x="2210817"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35" name="Rectangle 634"/>
              <p:cNvSpPr/>
              <p:nvPr/>
            </p:nvSpPr>
            <p:spPr>
              <a:xfrm>
                <a:off x="2453736"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36" name="Rectangle 635"/>
              <p:cNvSpPr/>
              <p:nvPr/>
            </p:nvSpPr>
            <p:spPr>
              <a:xfrm>
                <a:off x="2696655" y="702290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37" name="Rectangle 636"/>
              <p:cNvSpPr/>
              <p:nvPr/>
            </p:nvSpPr>
            <p:spPr>
              <a:xfrm>
                <a:off x="1724978"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38" name="Rectangle 637"/>
              <p:cNvSpPr/>
              <p:nvPr/>
            </p:nvSpPr>
            <p:spPr>
              <a:xfrm>
                <a:off x="1967897"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39" name="Rectangle 638"/>
              <p:cNvSpPr/>
              <p:nvPr/>
            </p:nvSpPr>
            <p:spPr>
              <a:xfrm>
                <a:off x="2210817"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40" name="Rectangle 639"/>
              <p:cNvSpPr/>
              <p:nvPr/>
            </p:nvSpPr>
            <p:spPr>
              <a:xfrm>
                <a:off x="2453736"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41" name="Rectangle 640"/>
              <p:cNvSpPr/>
              <p:nvPr/>
            </p:nvSpPr>
            <p:spPr>
              <a:xfrm>
                <a:off x="2696655" y="726336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grpSp>
        <p:grpSp>
          <p:nvGrpSpPr>
            <p:cNvPr id="642" name="mean white cache"/>
            <p:cNvGrpSpPr/>
            <p:nvPr/>
          </p:nvGrpSpPr>
          <p:grpSpPr>
            <a:xfrm>
              <a:off x="9481627" y="6483161"/>
              <a:ext cx="2189306" cy="967355"/>
              <a:chOff x="9441471" y="6455829"/>
              <a:chExt cx="2189306" cy="967355"/>
            </a:xfrm>
            <a:grpFill/>
          </p:grpSpPr>
          <p:sp>
            <p:nvSpPr>
              <p:cNvPr id="643" name="Rectangle 642"/>
              <p:cNvSpPr/>
              <p:nvPr/>
            </p:nvSpPr>
            <p:spPr>
              <a:xfrm>
                <a:off x="9441471" y="645582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44" name="Rectangle 643"/>
              <p:cNvSpPr/>
              <p:nvPr/>
            </p:nvSpPr>
            <p:spPr>
              <a:xfrm>
                <a:off x="9684390" y="645582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45" name="Rectangle 644"/>
              <p:cNvSpPr/>
              <p:nvPr/>
            </p:nvSpPr>
            <p:spPr>
              <a:xfrm>
                <a:off x="9927309" y="645582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46" name="Rectangle 645"/>
              <p:cNvSpPr/>
              <p:nvPr/>
            </p:nvSpPr>
            <p:spPr>
              <a:xfrm>
                <a:off x="10170229" y="645582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47" name="Rectangle 646"/>
              <p:cNvSpPr/>
              <p:nvPr/>
            </p:nvSpPr>
            <p:spPr>
              <a:xfrm>
                <a:off x="10413148" y="645582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48" name="Rectangle 647"/>
              <p:cNvSpPr/>
              <p:nvPr/>
            </p:nvSpPr>
            <p:spPr>
              <a:xfrm>
                <a:off x="10656067" y="645582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49" name="Rectangle 648"/>
              <p:cNvSpPr/>
              <p:nvPr/>
            </p:nvSpPr>
            <p:spPr>
              <a:xfrm>
                <a:off x="10898987" y="645582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50" name="Rectangle 649"/>
              <p:cNvSpPr/>
              <p:nvPr/>
            </p:nvSpPr>
            <p:spPr>
              <a:xfrm>
                <a:off x="11141906" y="645582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51" name="Rectangle 650"/>
              <p:cNvSpPr/>
              <p:nvPr/>
            </p:nvSpPr>
            <p:spPr>
              <a:xfrm>
                <a:off x="11384825" y="6455829"/>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52" name="Rectangle 651"/>
              <p:cNvSpPr/>
              <p:nvPr/>
            </p:nvSpPr>
            <p:spPr>
              <a:xfrm>
                <a:off x="9441471" y="6696297"/>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53" name="Rectangle 652"/>
              <p:cNvSpPr/>
              <p:nvPr/>
            </p:nvSpPr>
            <p:spPr>
              <a:xfrm>
                <a:off x="9684390" y="6696297"/>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54" name="Rectangle 653"/>
              <p:cNvSpPr/>
              <p:nvPr/>
            </p:nvSpPr>
            <p:spPr>
              <a:xfrm>
                <a:off x="9927309" y="6696297"/>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55" name="Rectangle 654"/>
              <p:cNvSpPr/>
              <p:nvPr/>
            </p:nvSpPr>
            <p:spPr>
              <a:xfrm>
                <a:off x="10170229" y="6696297"/>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56" name="Rectangle 655"/>
              <p:cNvSpPr/>
              <p:nvPr/>
            </p:nvSpPr>
            <p:spPr>
              <a:xfrm>
                <a:off x="10413148" y="6696297"/>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57" name="Rectangle 656"/>
              <p:cNvSpPr/>
              <p:nvPr/>
            </p:nvSpPr>
            <p:spPr>
              <a:xfrm>
                <a:off x="10656067" y="6696297"/>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58" name="Rectangle 657"/>
              <p:cNvSpPr/>
              <p:nvPr/>
            </p:nvSpPr>
            <p:spPr>
              <a:xfrm>
                <a:off x="10898987" y="6696297"/>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59" name="Rectangle 658"/>
              <p:cNvSpPr/>
              <p:nvPr/>
            </p:nvSpPr>
            <p:spPr>
              <a:xfrm>
                <a:off x="11141906" y="6696297"/>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60" name="Rectangle 659"/>
              <p:cNvSpPr/>
              <p:nvPr/>
            </p:nvSpPr>
            <p:spPr>
              <a:xfrm>
                <a:off x="11384825" y="6696297"/>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61" name="Rectangle 660"/>
              <p:cNvSpPr/>
              <p:nvPr/>
            </p:nvSpPr>
            <p:spPr>
              <a:xfrm>
                <a:off x="9441471" y="6936765"/>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62" name="Rectangle 661"/>
              <p:cNvSpPr/>
              <p:nvPr/>
            </p:nvSpPr>
            <p:spPr>
              <a:xfrm>
                <a:off x="9684390" y="6936765"/>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63" name="Rectangle 662"/>
              <p:cNvSpPr/>
              <p:nvPr/>
            </p:nvSpPr>
            <p:spPr>
              <a:xfrm>
                <a:off x="9927309" y="6936765"/>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64" name="Rectangle 663"/>
              <p:cNvSpPr/>
              <p:nvPr/>
            </p:nvSpPr>
            <p:spPr>
              <a:xfrm>
                <a:off x="10170229" y="6936765"/>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65" name="Rectangle 664"/>
              <p:cNvSpPr/>
              <p:nvPr/>
            </p:nvSpPr>
            <p:spPr>
              <a:xfrm>
                <a:off x="10413148" y="6936765"/>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66" name="Rectangle 665"/>
              <p:cNvSpPr/>
              <p:nvPr/>
            </p:nvSpPr>
            <p:spPr>
              <a:xfrm>
                <a:off x="10656067" y="6936765"/>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67" name="Rectangle 666"/>
              <p:cNvSpPr/>
              <p:nvPr/>
            </p:nvSpPr>
            <p:spPr>
              <a:xfrm>
                <a:off x="10898987" y="6936765"/>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68" name="Rectangle 667"/>
              <p:cNvSpPr/>
              <p:nvPr/>
            </p:nvSpPr>
            <p:spPr>
              <a:xfrm>
                <a:off x="11141906" y="6936765"/>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69" name="Rectangle 668"/>
              <p:cNvSpPr/>
              <p:nvPr/>
            </p:nvSpPr>
            <p:spPr>
              <a:xfrm>
                <a:off x="11384825" y="6936765"/>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70" name="Rectangle 669"/>
              <p:cNvSpPr/>
              <p:nvPr/>
            </p:nvSpPr>
            <p:spPr>
              <a:xfrm>
                <a:off x="9441471" y="717723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71" name="Rectangle 670"/>
              <p:cNvSpPr/>
              <p:nvPr/>
            </p:nvSpPr>
            <p:spPr>
              <a:xfrm>
                <a:off x="9684390" y="717723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72" name="Rectangle 671"/>
              <p:cNvSpPr/>
              <p:nvPr/>
            </p:nvSpPr>
            <p:spPr>
              <a:xfrm>
                <a:off x="9927309" y="717723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73" name="Rectangle 672"/>
              <p:cNvSpPr/>
              <p:nvPr/>
            </p:nvSpPr>
            <p:spPr>
              <a:xfrm>
                <a:off x="10170229" y="717723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74" name="Rectangle 673"/>
              <p:cNvSpPr/>
              <p:nvPr/>
            </p:nvSpPr>
            <p:spPr>
              <a:xfrm>
                <a:off x="10413148" y="717723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75" name="Rectangle 674"/>
              <p:cNvSpPr/>
              <p:nvPr/>
            </p:nvSpPr>
            <p:spPr>
              <a:xfrm>
                <a:off x="10656067" y="717723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76" name="Rectangle 675"/>
              <p:cNvSpPr/>
              <p:nvPr/>
            </p:nvSpPr>
            <p:spPr>
              <a:xfrm>
                <a:off x="10898987" y="717723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77" name="Rectangle 676"/>
              <p:cNvSpPr/>
              <p:nvPr/>
            </p:nvSpPr>
            <p:spPr>
              <a:xfrm>
                <a:off x="11141906" y="717723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sp>
            <p:nvSpPr>
              <p:cNvPr id="678" name="Rectangle 677"/>
              <p:cNvSpPr/>
              <p:nvPr/>
            </p:nvSpPr>
            <p:spPr>
              <a:xfrm>
                <a:off x="11384825" y="7177232"/>
                <a:ext cx="245952" cy="245952"/>
              </a:xfrm>
              <a:prstGeom prst="rect">
                <a:avLst/>
              </a:prstGeom>
              <a:grp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43"/>
                <a:endParaRPr lang="en-GB" sz="2400">
                  <a:solidFill>
                    <a:prstClr val="white"/>
                  </a:solidFill>
                </a:endParaRPr>
              </a:p>
            </p:txBody>
          </p:sp>
        </p:grpSp>
      </p:grpSp>
      <p:sp>
        <p:nvSpPr>
          <p:cNvPr id="682" name="Right Arrow 681"/>
          <p:cNvSpPr/>
          <p:nvPr/>
        </p:nvSpPr>
        <p:spPr>
          <a:xfrm>
            <a:off x="5478664" y="3715380"/>
            <a:ext cx="948333" cy="1209165"/>
          </a:xfrm>
          <a:prstGeom prst="rightArrow">
            <a:avLst>
              <a:gd name="adj1" fmla="val 54682"/>
              <a:gd name="adj2" fmla="val 41605"/>
            </a:avLst>
          </a:prstGeom>
          <a:gradFill>
            <a:gsLst>
              <a:gs pos="0">
                <a:schemeClr val="bg1">
                  <a:alpha val="0"/>
                </a:schemeClr>
              </a:gs>
              <a:gs pos="100000">
                <a:schemeClr val="bg1">
                  <a:alpha val="81000"/>
                </a:scheme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lIns="76171" tIns="38095" rIns="76171" bIns="38095" rtlCol="0" anchor="ctr"/>
          <a:lstStyle/>
          <a:p>
            <a:pPr algn="ctr" defTabSz="609343"/>
            <a:endParaRPr lang="en-GB" sz="2400">
              <a:solidFill>
                <a:prstClr val="white"/>
              </a:solidFill>
            </a:endParaRPr>
          </a:p>
        </p:txBody>
      </p:sp>
      <p:sp>
        <p:nvSpPr>
          <p:cNvPr id="684" name="Rounded Rectangle 683"/>
          <p:cNvSpPr/>
          <p:nvPr/>
        </p:nvSpPr>
        <p:spPr>
          <a:xfrm>
            <a:off x="1040015" y="2418083"/>
            <a:ext cx="4042183" cy="3725388"/>
          </a:xfrm>
          <a:prstGeom prst="roundRect">
            <a:avLst>
              <a:gd name="adj" fmla="val 2086"/>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76171" tIns="38095" rIns="76171" bIns="38095" rtlCol="0" anchor="ctr"/>
          <a:lstStyle/>
          <a:p>
            <a:pPr algn="ctr" defTabSz="609343"/>
            <a:endParaRPr lang="en-GB" sz="2400">
              <a:solidFill>
                <a:prstClr val="white"/>
              </a:solidFill>
            </a:endParaRPr>
          </a:p>
        </p:txBody>
      </p:sp>
      <p:sp>
        <p:nvSpPr>
          <p:cNvPr id="685" name="TextBox 684"/>
          <p:cNvSpPr txBox="1"/>
          <p:nvPr/>
        </p:nvSpPr>
        <p:spPr>
          <a:xfrm>
            <a:off x="1041171" y="1889264"/>
            <a:ext cx="4034079" cy="348878"/>
          </a:xfrm>
          <a:prstGeom prst="rect">
            <a:avLst/>
          </a:prstGeom>
          <a:noFill/>
        </p:spPr>
        <p:txBody>
          <a:bodyPr vert="horz" wrap="square" lIns="0" tIns="0" rIns="0" bIns="0" rtlCol="0">
            <a:spAutoFit/>
          </a:bodyPr>
          <a:lstStyle/>
          <a:p>
            <a:pPr algn="ctr" defTabSz="609343">
              <a:lnSpc>
                <a:spcPct val="85000"/>
              </a:lnSpc>
            </a:pPr>
            <a:r>
              <a:rPr lang="en-US" sz="2667" dirty="0">
                <a:solidFill>
                  <a:prstClr val="white"/>
                </a:solidFill>
                <a:latin typeface="Intel Clear Light"/>
              </a:rPr>
              <a:t>Before</a:t>
            </a:r>
            <a:endParaRPr lang="en-GB" sz="2667" dirty="0" err="1">
              <a:solidFill>
                <a:prstClr val="white"/>
              </a:solidFill>
              <a:latin typeface="Intel Clear Light"/>
            </a:endParaRPr>
          </a:p>
        </p:txBody>
      </p:sp>
      <p:sp>
        <p:nvSpPr>
          <p:cNvPr id="686" name="TextBox 685"/>
          <p:cNvSpPr txBox="1"/>
          <p:nvPr/>
        </p:nvSpPr>
        <p:spPr>
          <a:xfrm>
            <a:off x="5689600" y="1889247"/>
            <a:ext cx="6197600" cy="348878"/>
          </a:xfrm>
          <a:prstGeom prst="rect">
            <a:avLst/>
          </a:prstGeom>
          <a:noFill/>
        </p:spPr>
        <p:txBody>
          <a:bodyPr vert="horz" wrap="square" lIns="0" tIns="0" rIns="0" bIns="0" rtlCol="0">
            <a:spAutoFit/>
          </a:bodyPr>
          <a:lstStyle>
            <a:defPPr>
              <a:defRPr lang="en-US"/>
            </a:defPPr>
            <a:lvl1pPr algn="ctr">
              <a:lnSpc>
                <a:spcPct val="85000"/>
              </a:lnSpc>
              <a:defRPr sz="4000">
                <a:solidFill>
                  <a:schemeClr val="bg1"/>
                </a:solidFill>
                <a:latin typeface="+mj-lt"/>
              </a:defRPr>
            </a:lvl1pPr>
          </a:lstStyle>
          <a:p>
            <a:pPr defTabSz="609343"/>
            <a:r>
              <a:rPr lang="en-US" sz="2667" dirty="0">
                <a:solidFill>
                  <a:prstClr val="white"/>
                </a:solidFill>
                <a:latin typeface="Intel Clear Light"/>
              </a:rPr>
              <a:t>With Intel resource director Technology</a:t>
            </a:r>
            <a:endParaRPr lang="en-GB" sz="2667" dirty="0" err="1">
              <a:solidFill>
                <a:prstClr val="white"/>
              </a:solidFill>
              <a:latin typeface="Intel Clear Light"/>
            </a:endParaRPr>
          </a:p>
        </p:txBody>
      </p:sp>
      <p:sp>
        <p:nvSpPr>
          <p:cNvPr id="725" name="guage"/>
          <p:cNvSpPr>
            <a:spLocks noEditPoints="1"/>
          </p:cNvSpPr>
          <p:nvPr/>
        </p:nvSpPr>
        <p:spPr bwMode="auto">
          <a:xfrm>
            <a:off x="5816211" y="2464671"/>
            <a:ext cx="809140" cy="810716"/>
          </a:xfrm>
          <a:custGeom>
            <a:avLst/>
            <a:gdLst>
              <a:gd name="T0" fmla="*/ 327 w 653"/>
              <a:gd name="T1" fmla="*/ 0 h 654"/>
              <a:gd name="T2" fmla="*/ 0 w 653"/>
              <a:gd name="T3" fmla="*/ 327 h 654"/>
              <a:gd name="T4" fmla="*/ 327 w 653"/>
              <a:gd name="T5" fmla="*/ 654 h 654"/>
              <a:gd name="T6" fmla="*/ 653 w 653"/>
              <a:gd name="T7" fmla="*/ 327 h 654"/>
              <a:gd name="T8" fmla="*/ 327 w 653"/>
              <a:gd name="T9" fmla="*/ 0 h 654"/>
              <a:gd name="T10" fmla="*/ 403 w 653"/>
              <a:gd name="T11" fmla="*/ 592 h 654"/>
              <a:gd name="T12" fmla="*/ 253 w 653"/>
              <a:gd name="T13" fmla="*/ 592 h 654"/>
              <a:gd name="T14" fmla="*/ 253 w 653"/>
              <a:gd name="T15" fmla="*/ 522 h 654"/>
              <a:gd name="T16" fmla="*/ 403 w 653"/>
              <a:gd name="T17" fmla="*/ 522 h 654"/>
              <a:gd name="T18" fmla="*/ 403 w 653"/>
              <a:gd name="T19" fmla="*/ 592 h 654"/>
              <a:gd name="T20" fmla="*/ 533 w 653"/>
              <a:gd name="T21" fmla="*/ 525 h 654"/>
              <a:gd name="T22" fmla="*/ 499 w 653"/>
              <a:gd name="T23" fmla="*/ 522 h 654"/>
              <a:gd name="T24" fmla="*/ 460 w 653"/>
              <a:gd name="T25" fmla="*/ 486 h 654"/>
              <a:gd name="T26" fmla="*/ 413 w 653"/>
              <a:gd name="T27" fmla="*/ 466 h 654"/>
              <a:gd name="T28" fmla="*/ 326 w 653"/>
              <a:gd name="T29" fmla="*/ 466 h 654"/>
              <a:gd name="T30" fmla="*/ 238 w 653"/>
              <a:gd name="T31" fmla="*/ 466 h 654"/>
              <a:gd name="T32" fmla="*/ 191 w 653"/>
              <a:gd name="T33" fmla="*/ 486 h 654"/>
              <a:gd name="T34" fmla="*/ 153 w 653"/>
              <a:gd name="T35" fmla="*/ 522 h 654"/>
              <a:gd name="T36" fmla="*/ 112 w 653"/>
              <a:gd name="T37" fmla="*/ 520 h 654"/>
              <a:gd name="T38" fmla="*/ 37 w 653"/>
              <a:gd name="T39" fmla="*/ 327 h 654"/>
              <a:gd name="T40" fmla="*/ 325 w 653"/>
              <a:gd name="T41" fmla="*/ 39 h 654"/>
              <a:gd name="T42" fmla="*/ 613 w 653"/>
              <a:gd name="T43" fmla="*/ 327 h 654"/>
              <a:gd name="T44" fmla="*/ 533 w 653"/>
              <a:gd name="T45" fmla="*/ 525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3" h="654">
                <a:moveTo>
                  <a:pt x="327" y="0"/>
                </a:moveTo>
                <a:cubicBezTo>
                  <a:pt x="146" y="0"/>
                  <a:pt x="0" y="147"/>
                  <a:pt x="0" y="327"/>
                </a:cubicBezTo>
                <a:cubicBezTo>
                  <a:pt x="0" y="507"/>
                  <a:pt x="146" y="654"/>
                  <a:pt x="327" y="654"/>
                </a:cubicBezTo>
                <a:cubicBezTo>
                  <a:pt x="507" y="654"/>
                  <a:pt x="653" y="507"/>
                  <a:pt x="653" y="327"/>
                </a:cubicBezTo>
                <a:cubicBezTo>
                  <a:pt x="653" y="147"/>
                  <a:pt x="507" y="0"/>
                  <a:pt x="327" y="0"/>
                </a:cubicBezTo>
                <a:moveTo>
                  <a:pt x="403" y="592"/>
                </a:moveTo>
                <a:cubicBezTo>
                  <a:pt x="253" y="592"/>
                  <a:pt x="253" y="592"/>
                  <a:pt x="253" y="592"/>
                </a:cubicBezTo>
                <a:cubicBezTo>
                  <a:pt x="253" y="522"/>
                  <a:pt x="253" y="522"/>
                  <a:pt x="253" y="522"/>
                </a:cubicBezTo>
                <a:cubicBezTo>
                  <a:pt x="403" y="522"/>
                  <a:pt x="403" y="522"/>
                  <a:pt x="403" y="522"/>
                </a:cubicBezTo>
                <a:lnTo>
                  <a:pt x="403" y="592"/>
                </a:lnTo>
                <a:close/>
                <a:moveTo>
                  <a:pt x="533" y="525"/>
                </a:moveTo>
                <a:cubicBezTo>
                  <a:pt x="515" y="535"/>
                  <a:pt x="499" y="522"/>
                  <a:pt x="499" y="522"/>
                </a:cubicBezTo>
                <a:cubicBezTo>
                  <a:pt x="499" y="522"/>
                  <a:pt x="477" y="502"/>
                  <a:pt x="460" y="486"/>
                </a:cubicBezTo>
                <a:cubicBezTo>
                  <a:pt x="444" y="471"/>
                  <a:pt x="430" y="466"/>
                  <a:pt x="413" y="466"/>
                </a:cubicBezTo>
                <a:cubicBezTo>
                  <a:pt x="326" y="466"/>
                  <a:pt x="326" y="466"/>
                  <a:pt x="326" y="466"/>
                </a:cubicBezTo>
                <a:cubicBezTo>
                  <a:pt x="238" y="466"/>
                  <a:pt x="238" y="466"/>
                  <a:pt x="238" y="466"/>
                </a:cubicBezTo>
                <a:cubicBezTo>
                  <a:pt x="222" y="466"/>
                  <a:pt x="208" y="471"/>
                  <a:pt x="191" y="486"/>
                </a:cubicBezTo>
                <a:cubicBezTo>
                  <a:pt x="175" y="502"/>
                  <a:pt x="153" y="522"/>
                  <a:pt x="153" y="522"/>
                </a:cubicBezTo>
                <a:cubicBezTo>
                  <a:pt x="153" y="522"/>
                  <a:pt x="133" y="538"/>
                  <a:pt x="112" y="520"/>
                </a:cubicBezTo>
                <a:cubicBezTo>
                  <a:pt x="65" y="469"/>
                  <a:pt x="37" y="401"/>
                  <a:pt x="37" y="327"/>
                </a:cubicBezTo>
                <a:cubicBezTo>
                  <a:pt x="37" y="167"/>
                  <a:pt x="166" y="39"/>
                  <a:pt x="325" y="39"/>
                </a:cubicBezTo>
                <a:cubicBezTo>
                  <a:pt x="484" y="39"/>
                  <a:pt x="613" y="167"/>
                  <a:pt x="613" y="327"/>
                </a:cubicBezTo>
                <a:cubicBezTo>
                  <a:pt x="613" y="403"/>
                  <a:pt x="583" y="473"/>
                  <a:pt x="533" y="525"/>
                </a:cubicBezTo>
              </a:path>
            </a:pathLst>
          </a:custGeom>
          <a:solidFill>
            <a:schemeClr val="bg1">
              <a:alpha val="70000"/>
            </a:schemeClr>
          </a:solidFill>
          <a:ln w="3175">
            <a:solidFill>
              <a:schemeClr val="bg1"/>
            </a:solid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26" name="tick 5"/>
          <p:cNvSpPr>
            <a:spLocks/>
          </p:cNvSpPr>
          <p:nvPr/>
        </p:nvSpPr>
        <p:spPr bwMode="auto">
          <a:xfrm>
            <a:off x="6156837" y="2579942"/>
            <a:ext cx="57232" cy="75783"/>
          </a:xfrm>
          <a:custGeom>
            <a:avLst/>
            <a:gdLst>
              <a:gd name="T0" fmla="*/ 42 w 46"/>
              <a:gd name="T1" fmla="*/ 58 h 61"/>
              <a:gd name="T2" fmla="*/ 46 w 46"/>
              <a:gd name="T3" fmla="*/ 53 h 61"/>
              <a:gd name="T4" fmla="*/ 46 w 46"/>
              <a:gd name="T5" fmla="*/ 4 h 61"/>
              <a:gd name="T6" fmla="*/ 42 w 46"/>
              <a:gd name="T7" fmla="*/ 0 h 61"/>
              <a:gd name="T8" fmla="*/ 4 w 46"/>
              <a:gd name="T9" fmla="*/ 5 h 61"/>
              <a:gd name="T10" fmla="*/ 1 w 46"/>
              <a:gd name="T11" fmla="*/ 10 h 61"/>
              <a:gd name="T12" fmla="*/ 16 w 46"/>
              <a:gd name="T13" fmla="*/ 57 h 61"/>
              <a:gd name="T14" fmla="*/ 22 w 46"/>
              <a:gd name="T15" fmla="*/ 61 h 61"/>
              <a:gd name="T16" fmla="*/ 42 w 46"/>
              <a:gd name="T17"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1">
                <a:moveTo>
                  <a:pt x="42" y="58"/>
                </a:moveTo>
                <a:cubicBezTo>
                  <a:pt x="44" y="58"/>
                  <a:pt x="46" y="56"/>
                  <a:pt x="46" y="53"/>
                </a:cubicBezTo>
                <a:cubicBezTo>
                  <a:pt x="46" y="4"/>
                  <a:pt x="46" y="4"/>
                  <a:pt x="46" y="4"/>
                </a:cubicBezTo>
                <a:cubicBezTo>
                  <a:pt x="46" y="2"/>
                  <a:pt x="44" y="0"/>
                  <a:pt x="42" y="0"/>
                </a:cubicBezTo>
                <a:cubicBezTo>
                  <a:pt x="4" y="5"/>
                  <a:pt x="4" y="5"/>
                  <a:pt x="4" y="5"/>
                </a:cubicBezTo>
                <a:cubicBezTo>
                  <a:pt x="2" y="5"/>
                  <a:pt x="0" y="7"/>
                  <a:pt x="1" y="10"/>
                </a:cubicBezTo>
                <a:cubicBezTo>
                  <a:pt x="16" y="57"/>
                  <a:pt x="16" y="57"/>
                  <a:pt x="16" y="57"/>
                </a:cubicBezTo>
                <a:cubicBezTo>
                  <a:pt x="17" y="59"/>
                  <a:pt x="20" y="61"/>
                  <a:pt x="22" y="61"/>
                </a:cubicBezTo>
                <a:lnTo>
                  <a:pt x="42" y="58"/>
                </a:lnTo>
                <a:close/>
              </a:path>
            </a:pathLst>
          </a:custGeom>
          <a:solidFill>
            <a:schemeClr val="accent6"/>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27" name="tick 4"/>
          <p:cNvSpPr>
            <a:spLocks/>
          </p:cNvSpPr>
          <p:nvPr/>
        </p:nvSpPr>
        <p:spPr bwMode="auto">
          <a:xfrm>
            <a:off x="6077899" y="2596126"/>
            <a:ext cx="73020" cy="81703"/>
          </a:xfrm>
          <a:custGeom>
            <a:avLst/>
            <a:gdLst>
              <a:gd name="T0" fmla="*/ 43 w 59"/>
              <a:gd name="T1" fmla="*/ 3 h 66"/>
              <a:gd name="T2" fmla="*/ 38 w 59"/>
              <a:gd name="T3" fmla="*/ 1 h 66"/>
              <a:gd name="T4" fmla="*/ 3 w 59"/>
              <a:gd name="T5" fmla="*/ 17 h 66"/>
              <a:gd name="T6" fmla="*/ 1 w 59"/>
              <a:gd name="T7" fmla="*/ 23 h 66"/>
              <a:gd name="T8" fmla="*/ 31 w 59"/>
              <a:gd name="T9" fmla="*/ 64 h 66"/>
              <a:gd name="T10" fmla="*/ 38 w 59"/>
              <a:gd name="T11" fmla="*/ 65 h 66"/>
              <a:gd name="T12" fmla="*/ 56 w 59"/>
              <a:gd name="T13" fmla="*/ 57 h 66"/>
              <a:gd name="T14" fmla="*/ 59 w 59"/>
              <a:gd name="T15" fmla="*/ 50 h 66"/>
              <a:gd name="T16" fmla="*/ 43 w 59"/>
              <a:gd name="T17" fmla="*/ 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66">
                <a:moveTo>
                  <a:pt x="43" y="3"/>
                </a:moveTo>
                <a:cubicBezTo>
                  <a:pt x="42" y="1"/>
                  <a:pt x="40" y="0"/>
                  <a:pt x="38" y="1"/>
                </a:cubicBezTo>
                <a:cubicBezTo>
                  <a:pt x="3" y="17"/>
                  <a:pt x="3" y="17"/>
                  <a:pt x="3" y="17"/>
                </a:cubicBezTo>
                <a:cubicBezTo>
                  <a:pt x="0" y="18"/>
                  <a:pt x="0" y="21"/>
                  <a:pt x="1" y="23"/>
                </a:cubicBezTo>
                <a:cubicBezTo>
                  <a:pt x="31" y="64"/>
                  <a:pt x="31" y="64"/>
                  <a:pt x="31" y="64"/>
                </a:cubicBezTo>
                <a:cubicBezTo>
                  <a:pt x="32" y="66"/>
                  <a:pt x="35" y="66"/>
                  <a:pt x="38" y="65"/>
                </a:cubicBezTo>
                <a:cubicBezTo>
                  <a:pt x="56" y="57"/>
                  <a:pt x="56" y="57"/>
                  <a:pt x="56" y="57"/>
                </a:cubicBezTo>
                <a:cubicBezTo>
                  <a:pt x="58" y="56"/>
                  <a:pt x="59" y="53"/>
                  <a:pt x="59" y="50"/>
                </a:cubicBezTo>
                <a:lnTo>
                  <a:pt x="43" y="3"/>
                </a:lnTo>
                <a:close/>
              </a:path>
            </a:pathLst>
          </a:custGeom>
          <a:solidFill>
            <a:schemeClr val="accent6"/>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28" name="tick 3"/>
          <p:cNvSpPr>
            <a:spLocks/>
          </p:cNvSpPr>
          <p:nvPr/>
        </p:nvSpPr>
        <p:spPr bwMode="auto">
          <a:xfrm>
            <a:off x="6010797" y="2637174"/>
            <a:ext cx="84467" cy="82887"/>
          </a:xfrm>
          <a:custGeom>
            <a:avLst/>
            <a:gdLst>
              <a:gd name="T0" fmla="*/ 37 w 68"/>
              <a:gd name="T1" fmla="*/ 3 h 67"/>
              <a:gd name="T2" fmla="*/ 30 w 68"/>
              <a:gd name="T3" fmla="*/ 2 h 67"/>
              <a:gd name="T4" fmla="*/ 2 w 68"/>
              <a:gd name="T5" fmla="*/ 29 h 67"/>
              <a:gd name="T6" fmla="*/ 2 w 68"/>
              <a:gd name="T7" fmla="*/ 35 h 67"/>
              <a:gd name="T8" fmla="*/ 44 w 68"/>
              <a:gd name="T9" fmla="*/ 65 h 67"/>
              <a:gd name="T10" fmla="*/ 51 w 68"/>
              <a:gd name="T11" fmla="*/ 64 h 67"/>
              <a:gd name="T12" fmla="*/ 65 w 68"/>
              <a:gd name="T13" fmla="*/ 50 h 67"/>
              <a:gd name="T14" fmla="*/ 66 w 68"/>
              <a:gd name="T15" fmla="*/ 43 h 67"/>
              <a:gd name="T16" fmla="*/ 37 w 68"/>
              <a:gd name="T17" fmla="*/ 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7">
                <a:moveTo>
                  <a:pt x="37" y="3"/>
                </a:moveTo>
                <a:cubicBezTo>
                  <a:pt x="35" y="1"/>
                  <a:pt x="32" y="0"/>
                  <a:pt x="30" y="2"/>
                </a:cubicBezTo>
                <a:cubicBezTo>
                  <a:pt x="2" y="29"/>
                  <a:pt x="2" y="29"/>
                  <a:pt x="2" y="29"/>
                </a:cubicBezTo>
                <a:cubicBezTo>
                  <a:pt x="0" y="31"/>
                  <a:pt x="0" y="33"/>
                  <a:pt x="2" y="35"/>
                </a:cubicBezTo>
                <a:cubicBezTo>
                  <a:pt x="44" y="65"/>
                  <a:pt x="44" y="65"/>
                  <a:pt x="44" y="65"/>
                </a:cubicBezTo>
                <a:cubicBezTo>
                  <a:pt x="46" y="67"/>
                  <a:pt x="49" y="66"/>
                  <a:pt x="51" y="64"/>
                </a:cubicBezTo>
                <a:cubicBezTo>
                  <a:pt x="65" y="50"/>
                  <a:pt x="65" y="50"/>
                  <a:pt x="65" y="50"/>
                </a:cubicBezTo>
                <a:cubicBezTo>
                  <a:pt x="67" y="49"/>
                  <a:pt x="68" y="46"/>
                  <a:pt x="66" y="43"/>
                </a:cubicBezTo>
                <a:lnTo>
                  <a:pt x="37" y="3"/>
                </a:lnTo>
                <a:close/>
              </a:path>
            </a:pathLst>
          </a:custGeom>
          <a:solidFill>
            <a:schemeClr val="accent6"/>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29" name="tick 1"/>
          <p:cNvSpPr>
            <a:spLocks/>
          </p:cNvSpPr>
          <p:nvPr/>
        </p:nvSpPr>
        <p:spPr bwMode="auto">
          <a:xfrm>
            <a:off x="5944111" y="2779643"/>
            <a:ext cx="81703" cy="75388"/>
          </a:xfrm>
          <a:custGeom>
            <a:avLst/>
            <a:gdLst>
              <a:gd name="T0" fmla="*/ 62 w 66"/>
              <a:gd name="T1" fmla="*/ 17 h 61"/>
              <a:gd name="T2" fmla="*/ 13 w 66"/>
              <a:gd name="T3" fmla="*/ 1 h 61"/>
              <a:gd name="T4" fmla="*/ 8 w 66"/>
              <a:gd name="T5" fmla="*/ 4 h 61"/>
              <a:gd name="T6" fmla="*/ 0 w 66"/>
              <a:gd name="T7" fmla="*/ 61 h 61"/>
              <a:gd name="T8" fmla="*/ 0 w 66"/>
              <a:gd name="T9" fmla="*/ 61 h 61"/>
              <a:gd name="T10" fmla="*/ 5 w 66"/>
              <a:gd name="T11" fmla="*/ 61 h 61"/>
              <a:gd name="T12" fmla="*/ 56 w 66"/>
              <a:gd name="T13" fmla="*/ 61 h 61"/>
              <a:gd name="T14" fmla="*/ 61 w 66"/>
              <a:gd name="T15" fmla="*/ 61 h 61"/>
              <a:gd name="T16" fmla="*/ 61 w 66"/>
              <a:gd name="T17" fmla="*/ 61 h 61"/>
              <a:gd name="T18" fmla="*/ 66 w 66"/>
              <a:gd name="T19" fmla="*/ 23 h 61"/>
              <a:gd name="T20" fmla="*/ 62 w 66"/>
              <a:gd name="T21"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61">
                <a:moveTo>
                  <a:pt x="62" y="17"/>
                </a:moveTo>
                <a:cubicBezTo>
                  <a:pt x="13" y="1"/>
                  <a:pt x="13" y="1"/>
                  <a:pt x="13" y="1"/>
                </a:cubicBezTo>
                <a:cubicBezTo>
                  <a:pt x="11" y="0"/>
                  <a:pt x="8" y="2"/>
                  <a:pt x="8" y="4"/>
                </a:cubicBezTo>
                <a:cubicBezTo>
                  <a:pt x="8" y="4"/>
                  <a:pt x="0" y="39"/>
                  <a:pt x="0" y="61"/>
                </a:cubicBezTo>
                <a:cubicBezTo>
                  <a:pt x="0" y="61"/>
                  <a:pt x="0" y="61"/>
                  <a:pt x="0" y="61"/>
                </a:cubicBezTo>
                <a:cubicBezTo>
                  <a:pt x="0" y="61"/>
                  <a:pt x="2" y="61"/>
                  <a:pt x="5" y="61"/>
                </a:cubicBezTo>
                <a:cubicBezTo>
                  <a:pt x="56" y="61"/>
                  <a:pt x="56" y="61"/>
                  <a:pt x="56" y="61"/>
                </a:cubicBezTo>
                <a:cubicBezTo>
                  <a:pt x="59" y="61"/>
                  <a:pt x="61" y="61"/>
                  <a:pt x="61" y="61"/>
                </a:cubicBezTo>
                <a:cubicBezTo>
                  <a:pt x="61" y="61"/>
                  <a:pt x="61" y="61"/>
                  <a:pt x="61" y="61"/>
                </a:cubicBezTo>
                <a:cubicBezTo>
                  <a:pt x="61" y="46"/>
                  <a:pt x="66" y="23"/>
                  <a:pt x="66" y="23"/>
                </a:cubicBezTo>
                <a:cubicBezTo>
                  <a:pt x="66" y="21"/>
                  <a:pt x="65" y="18"/>
                  <a:pt x="62" y="17"/>
                </a:cubicBezTo>
              </a:path>
            </a:pathLst>
          </a:custGeom>
          <a:solidFill>
            <a:schemeClr val="accent6"/>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30" name="tick 9"/>
          <p:cNvSpPr>
            <a:spLocks/>
          </p:cNvSpPr>
          <p:nvPr/>
        </p:nvSpPr>
        <p:spPr bwMode="auto">
          <a:xfrm>
            <a:off x="6397229" y="2710177"/>
            <a:ext cx="78151" cy="68283"/>
          </a:xfrm>
          <a:custGeom>
            <a:avLst/>
            <a:gdLst>
              <a:gd name="T0" fmla="*/ 2 w 63"/>
              <a:gd name="T1" fmla="*/ 35 h 55"/>
              <a:gd name="T2" fmla="*/ 10 w 63"/>
              <a:gd name="T3" fmla="*/ 51 h 55"/>
              <a:gd name="T4" fmla="*/ 16 w 63"/>
              <a:gd name="T5" fmla="*/ 54 h 55"/>
              <a:gd name="T6" fmla="*/ 60 w 63"/>
              <a:gd name="T7" fmla="*/ 40 h 55"/>
              <a:gd name="T8" fmla="*/ 62 w 63"/>
              <a:gd name="T9" fmla="*/ 35 h 55"/>
              <a:gd name="T10" fmla="*/ 46 w 63"/>
              <a:gd name="T11" fmla="*/ 2 h 55"/>
              <a:gd name="T12" fmla="*/ 40 w 63"/>
              <a:gd name="T13" fmla="*/ 1 h 55"/>
              <a:gd name="T14" fmla="*/ 3 w 63"/>
              <a:gd name="T15" fmla="*/ 28 h 55"/>
              <a:gd name="T16" fmla="*/ 2 w 63"/>
              <a:gd name="T1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55">
                <a:moveTo>
                  <a:pt x="2" y="35"/>
                </a:moveTo>
                <a:cubicBezTo>
                  <a:pt x="10" y="51"/>
                  <a:pt x="10" y="51"/>
                  <a:pt x="10" y="51"/>
                </a:cubicBezTo>
                <a:cubicBezTo>
                  <a:pt x="11" y="54"/>
                  <a:pt x="14" y="55"/>
                  <a:pt x="16" y="54"/>
                </a:cubicBezTo>
                <a:cubicBezTo>
                  <a:pt x="60" y="40"/>
                  <a:pt x="60" y="40"/>
                  <a:pt x="60" y="40"/>
                </a:cubicBezTo>
                <a:cubicBezTo>
                  <a:pt x="62" y="39"/>
                  <a:pt x="63" y="37"/>
                  <a:pt x="62" y="35"/>
                </a:cubicBezTo>
                <a:cubicBezTo>
                  <a:pt x="46" y="2"/>
                  <a:pt x="46" y="2"/>
                  <a:pt x="46" y="2"/>
                </a:cubicBezTo>
                <a:cubicBezTo>
                  <a:pt x="45" y="0"/>
                  <a:pt x="42" y="0"/>
                  <a:pt x="40" y="1"/>
                </a:cubicBezTo>
                <a:cubicBezTo>
                  <a:pt x="3" y="28"/>
                  <a:pt x="3" y="28"/>
                  <a:pt x="3" y="28"/>
                </a:cubicBezTo>
                <a:cubicBezTo>
                  <a:pt x="1" y="30"/>
                  <a:pt x="0" y="33"/>
                  <a:pt x="2" y="35"/>
                </a:cubicBezTo>
              </a:path>
            </a:pathLst>
          </a:custGeom>
          <a:solidFill>
            <a:schemeClr val="accent6"/>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31" name="tick 8"/>
          <p:cNvSpPr>
            <a:spLocks/>
          </p:cNvSpPr>
          <p:nvPr/>
        </p:nvSpPr>
        <p:spPr bwMode="auto">
          <a:xfrm>
            <a:off x="6357741" y="2647023"/>
            <a:ext cx="76968" cy="76572"/>
          </a:xfrm>
          <a:custGeom>
            <a:avLst/>
            <a:gdLst>
              <a:gd name="T0" fmla="*/ 2 w 62"/>
              <a:gd name="T1" fmla="*/ 47 h 62"/>
              <a:gd name="T2" fmla="*/ 15 w 62"/>
              <a:gd name="T3" fmla="*/ 60 h 62"/>
              <a:gd name="T4" fmla="*/ 22 w 62"/>
              <a:gd name="T5" fmla="*/ 61 h 62"/>
              <a:gd name="T6" fmla="*/ 59 w 62"/>
              <a:gd name="T7" fmla="*/ 34 h 62"/>
              <a:gd name="T8" fmla="*/ 60 w 62"/>
              <a:gd name="T9" fmla="*/ 28 h 62"/>
              <a:gd name="T10" fmla="*/ 35 w 62"/>
              <a:gd name="T11" fmla="*/ 1 h 62"/>
              <a:gd name="T12" fmla="*/ 29 w 62"/>
              <a:gd name="T13" fmla="*/ 2 h 62"/>
              <a:gd name="T14" fmla="*/ 2 w 62"/>
              <a:gd name="T15" fmla="*/ 40 h 62"/>
              <a:gd name="T16" fmla="*/ 2 w 62"/>
              <a:gd name="T17" fmla="*/ 4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2">
                <a:moveTo>
                  <a:pt x="2" y="47"/>
                </a:moveTo>
                <a:cubicBezTo>
                  <a:pt x="15" y="60"/>
                  <a:pt x="15" y="60"/>
                  <a:pt x="15" y="60"/>
                </a:cubicBezTo>
                <a:cubicBezTo>
                  <a:pt x="17" y="62"/>
                  <a:pt x="20" y="62"/>
                  <a:pt x="22" y="61"/>
                </a:cubicBezTo>
                <a:cubicBezTo>
                  <a:pt x="59" y="34"/>
                  <a:pt x="59" y="34"/>
                  <a:pt x="59" y="34"/>
                </a:cubicBezTo>
                <a:cubicBezTo>
                  <a:pt x="62" y="32"/>
                  <a:pt x="62" y="29"/>
                  <a:pt x="60" y="28"/>
                </a:cubicBezTo>
                <a:cubicBezTo>
                  <a:pt x="35" y="1"/>
                  <a:pt x="35" y="1"/>
                  <a:pt x="35" y="1"/>
                </a:cubicBezTo>
                <a:cubicBezTo>
                  <a:pt x="33" y="0"/>
                  <a:pt x="31" y="0"/>
                  <a:pt x="29" y="2"/>
                </a:cubicBezTo>
                <a:cubicBezTo>
                  <a:pt x="2" y="40"/>
                  <a:pt x="2" y="40"/>
                  <a:pt x="2" y="40"/>
                </a:cubicBezTo>
                <a:cubicBezTo>
                  <a:pt x="0" y="42"/>
                  <a:pt x="0" y="45"/>
                  <a:pt x="2" y="47"/>
                </a:cubicBezTo>
              </a:path>
            </a:pathLst>
          </a:custGeom>
          <a:solidFill>
            <a:schemeClr val="accent6"/>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32" name="tick 7"/>
          <p:cNvSpPr>
            <a:spLocks/>
          </p:cNvSpPr>
          <p:nvPr/>
        </p:nvSpPr>
        <p:spPr bwMode="auto">
          <a:xfrm>
            <a:off x="6304459" y="2600845"/>
            <a:ext cx="69468" cy="82099"/>
          </a:xfrm>
          <a:custGeom>
            <a:avLst/>
            <a:gdLst>
              <a:gd name="T0" fmla="*/ 3 w 56"/>
              <a:gd name="T1" fmla="*/ 56 h 66"/>
              <a:gd name="T2" fmla="*/ 20 w 56"/>
              <a:gd name="T3" fmla="*/ 65 h 66"/>
              <a:gd name="T4" fmla="*/ 27 w 56"/>
              <a:gd name="T5" fmla="*/ 63 h 66"/>
              <a:gd name="T6" fmla="*/ 54 w 56"/>
              <a:gd name="T7" fmla="*/ 25 h 66"/>
              <a:gd name="T8" fmla="*/ 53 w 56"/>
              <a:gd name="T9" fmla="*/ 19 h 66"/>
              <a:gd name="T10" fmla="*/ 21 w 56"/>
              <a:gd name="T11" fmla="*/ 2 h 66"/>
              <a:gd name="T12" fmla="*/ 15 w 56"/>
              <a:gd name="T13" fmla="*/ 4 h 66"/>
              <a:gd name="T14" fmla="*/ 1 w 56"/>
              <a:gd name="T15" fmla="*/ 49 h 66"/>
              <a:gd name="T16" fmla="*/ 3 w 56"/>
              <a:gd name="T17"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6">
                <a:moveTo>
                  <a:pt x="3" y="56"/>
                </a:moveTo>
                <a:cubicBezTo>
                  <a:pt x="20" y="65"/>
                  <a:pt x="20" y="65"/>
                  <a:pt x="20" y="65"/>
                </a:cubicBezTo>
                <a:cubicBezTo>
                  <a:pt x="22" y="66"/>
                  <a:pt x="25" y="65"/>
                  <a:pt x="27" y="63"/>
                </a:cubicBezTo>
                <a:cubicBezTo>
                  <a:pt x="54" y="25"/>
                  <a:pt x="54" y="25"/>
                  <a:pt x="54" y="25"/>
                </a:cubicBezTo>
                <a:cubicBezTo>
                  <a:pt x="56" y="23"/>
                  <a:pt x="55" y="20"/>
                  <a:pt x="53" y="19"/>
                </a:cubicBezTo>
                <a:cubicBezTo>
                  <a:pt x="21" y="2"/>
                  <a:pt x="21" y="2"/>
                  <a:pt x="21" y="2"/>
                </a:cubicBezTo>
                <a:cubicBezTo>
                  <a:pt x="19" y="0"/>
                  <a:pt x="16" y="2"/>
                  <a:pt x="15" y="4"/>
                </a:cubicBezTo>
                <a:cubicBezTo>
                  <a:pt x="1" y="49"/>
                  <a:pt x="1" y="49"/>
                  <a:pt x="1" y="49"/>
                </a:cubicBezTo>
                <a:cubicBezTo>
                  <a:pt x="0" y="52"/>
                  <a:pt x="1" y="55"/>
                  <a:pt x="3" y="56"/>
                </a:cubicBezTo>
              </a:path>
            </a:pathLst>
          </a:custGeom>
          <a:solidFill>
            <a:schemeClr val="accent6"/>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33" name="tick 6"/>
          <p:cNvSpPr>
            <a:spLocks/>
          </p:cNvSpPr>
          <p:nvPr/>
        </p:nvSpPr>
        <p:spPr bwMode="auto">
          <a:xfrm>
            <a:off x="6242488" y="2581125"/>
            <a:ext cx="55653" cy="76967"/>
          </a:xfrm>
          <a:custGeom>
            <a:avLst/>
            <a:gdLst>
              <a:gd name="T0" fmla="*/ 4 w 45"/>
              <a:gd name="T1" fmla="*/ 58 h 62"/>
              <a:gd name="T2" fmla="*/ 23 w 45"/>
              <a:gd name="T3" fmla="*/ 61 h 62"/>
              <a:gd name="T4" fmla="*/ 29 w 45"/>
              <a:gd name="T5" fmla="*/ 58 h 62"/>
              <a:gd name="T6" fmla="*/ 44 w 45"/>
              <a:gd name="T7" fmla="*/ 12 h 62"/>
              <a:gd name="T8" fmla="*/ 41 w 45"/>
              <a:gd name="T9" fmla="*/ 7 h 62"/>
              <a:gd name="T10" fmla="*/ 4 w 45"/>
              <a:gd name="T11" fmla="*/ 0 h 62"/>
              <a:gd name="T12" fmla="*/ 0 w 45"/>
              <a:gd name="T13" fmla="*/ 4 h 62"/>
              <a:gd name="T14" fmla="*/ 0 w 45"/>
              <a:gd name="T15" fmla="*/ 52 h 62"/>
              <a:gd name="T16" fmla="*/ 4 w 45"/>
              <a:gd name="T17"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2">
                <a:moveTo>
                  <a:pt x="4" y="58"/>
                </a:moveTo>
                <a:cubicBezTo>
                  <a:pt x="23" y="61"/>
                  <a:pt x="23" y="61"/>
                  <a:pt x="23" y="61"/>
                </a:cubicBezTo>
                <a:cubicBezTo>
                  <a:pt x="26" y="62"/>
                  <a:pt x="28" y="60"/>
                  <a:pt x="29" y="58"/>
                </a:cubicBezTo>
                <a:cubicBezTo>
                  <a:pt x="44" y="12"/>
                  <a:pt x="44" y="12"/>
                  <a:pt x="44" y="12"/>
                </a:cubicBezTo>
                <a:cubicBezTo>
                  <a:pt x="45" y="10"/>
                  <a:pt x="43" y="7"/>
                  <a:pt x="41" y="7"/>
                </a:cubicBezTo>
                <a:cubicBezTo>
                  <a:pt x="4" y="0"/>
                  <a:pt x="4" y="0"/>
                  <a:pt x="4" y="0"/>
                </a:cubicBezTo>
                <a:cubicBezTo>
                  <a:pt x="2" y="0"/>
                  <a:pt x="0" y="1"/>
                  <a:pt x="0" y="4"/>
                </a:cubicBezTo>
                <a:cubicBezTo>
                  <a:pt x="0" y="52"/>
                  <a:pt x="0" y="52"/>
                  <a:pt x="0" y="52"/>
                </a:cubicBezTo>
                <a:cubicBezTo>
                  <a:pt x="0" y="55"/>
                  <a:pt x="2" y="57"/>
                  <a:pt x="4" y="58"/>
                </a:cubicBezTo>
              </a:path>
            </a:pathLst>
          </a:custGeom>
          <a:solidFill>
            <a:schemeClr val="accent6"/>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34" name="tick 2"/>
          <p:cNvSpPr>
            <a:spLocks/>
          </p:cNvSpPr>
          <p:nvPr/>
        </p:nvSpPr>
        <p:spPr bwMode="auto">
          <a:xfrm>
            <a:off x="5965013" y="2700310"/>
            <a:ext cx="86835" cy="75388"/>
          </a:xfrm>
          <a:custGeom>
            <a:avLst/>
            <a:gdLst>
              <a:gd name="T0" fmla="*/ 26 w 70"/>
              <a:gd name="T1" fmla="*/ 2 h 61"/>
              <a:gd name="T2" fmla="*/ 20 w 70"/>
              <a:gd name="T3" fmla="*/ 3 h 61"/>
              <a:gd name="T4" fmla="*/ 1 w 70"/>
              <a:gd name="T5" fmla="*/ 38 h 61"/>
              <a:gd name="T6" fmla="*/ 3 w 70"/>
              <a:gd name="T7" fmla="*/ 44 h 61"/>
              <a:gd name="T8" fmla="*/ 52 w 70"/>
              <a:gd name="T9" fmla="*/ 60 h 61"/>
              <a:gd name="T10" fmla="*/ 59 w 70"/>
              <a:gd name="T11" fmla="*/ 57 h 61"/>
              <a:gd name="T12" fmla="*/ 68 w 70"/>
              <a:gd name="T13" fmla="*/ 39 h 61"/>
              <a:gd name="T14" fmla="*/ 67 w 70"/>
              <a:gd name="T15" fmla="*/ 32 h 61"/>
              <a:gd name="T16" fmla="*/ 26 w 70"/>
              <a:gd name="T17"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1">
                <a:moveTo>
                  <a:pt x="26" y="2"/>
                </a:moveTo>
                <a:cubicBezTo>
                  <a:pt x="24" y="0"/>
                  <a:pt x="21" y="1"/>
                  <a:pt x="20" y="3"/>
                </a:cubicBezTo>
                <a:cubicBezTo>
                  <a:pt x="1" y="38"/>
                  <a:pt x="1" y="38"/>
                  <a:pt x="1" y="38"/>
                </a:cubicBezTo>
                <a:cubicBezTo>
                  <a:pt x="0" y="41"/>
                  <a:pt x="1" y="43"/>
                  <a:pt x="3" y="44"/>
                </a:cubicBezTo>
                <a:cubicBezTo>
                  <a:pt x="52" y="60"/>
                  <a:pt x="52" y="60"/>
                  <a:pt x="52" y="60"/>
                </a:cubicBezTo>
                <a:cubicBezTo>
                  <a:pt x="55" y="61"/>
                  <a:pt x="58" y="59"/>
                  <a:pt x="59" y="57"/>
                </a:cubicBezTo>
                <a:cubicBezTo>
                  <a:pt x="68" y="39"/>
                  <a:pt x="68" y="39"/>
                  <a:pt x="68" y="39"/>
                </a:cubicBezTo>
                <a:cubicBezTo>
                  <a:pt x="70" y="36"/>
                  <a:pt x="69" y="33"/>
                  <a:pt x="67" y="32"/>
                </a:cubicBezTo>
                <a:lnTo>
                  <a:pt x="26" y="2"/>
                </a:lnTo>
                <a:close/>
              </a:path>
            </a:pathLst>
          </a:custGeom>
          <a:solidFill>
            <a:schemeClr val="accent6"/>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35" name="tick 10"/>
          <p:cNvSpPr>
            <a:spLocks/>
          </p:cNvSpPr>
          <p:nvPr/>
        </p:nvSpPr>
        <p:spPr bwMode="auto">
          <a:xfrm flipH="1">
            <a:off x="6413881" y="2781563"/>
            <a:ext cx="81703" cy="75388"/>
          </a:xfrm>
          <a:custGeom>
            <a:avLst/>
            <a:gdLst>
              <a:gd name="T0" fmla="*/ 62 w 66"/>
              <a:gd name="T1" fmla="*/ 17 h 61"/>
              <a:gd name="T2" fmla="*/ 13 w 66"/>
              <a:gd name="T3" fmla="*/ 1 h 61"/>
              <a:gd name="T4" fmla="*/ 8 w 66"/>
              <a:gd name="T5" fmla="*/ 4 h 61"/>
              <a:gd name="T6" fmla="*/ 0 w 66"/>
              <a:gd name="T7" fmla="*/ 61 h 61"/>
              <a:gd name="T8" fmla="*/ 0 w 66"/>
              <a:gd name="T9" fmla="*/ 61 h 61"/>
              <a:gd name="T10" fmla="*/ 5 w 66"/>
              <a:gd name="T11" fmla="*/ 61 h 61"/>
              <a:gd name="T12" fmla="*/ 56 w 66"/>
              <a:gd name="T13" fmla="*/ 61 h 61"/>
              <a:gd name="T14" fmla="*/ 61 w 66"/>
              <a:gd name="T15" fmla="*/ 61 h 61"/>
              <a:gd name="T16" fmla="*/ 61 w 66"/>
              <a:gd name="T17" fmla="*/ 61 h 61"/>
              <a:gd name="T18" fmla="*/ 66 w 66"/>
              <a:gd name="T19" fmla="*/ 23 h 61"/>
              <a:gd name="T20" fmla="*/ 62 w 66"/>
              <a:gd name="T21"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61">
                <a:moveTo>
                  <a:pt x="62" y="17"/>
                </a:moveTo>
                <a:cubicBezTo>
                  <a:pt x="13" y="1"/>
                  <a:pt x="13" y="1"/>
                  <a:pt x="13" y="1"/>
                </a:cubicBezTo>
                <a:cubicBezTo>
                  <a:pt x="11" y="0"/>
                  <a:pt x="8" y="2"/>
                  <a:pt x="8" y="4"/>
                </a:cubicBezTo>
                <a:cubicBezTo>
                  <a:pt x="8" y="4"/>
                  <a:pt x="0" y="39"/>
                  <a:pt x="0" y="61"/>
                </a:cubicBezTo>
                <a:cubicBezTo>
                  <a:pt x="0" y="61"/>
                  <a:pt x="0" y="61"/>
                  <a:pt x="0" y="61"/>
                </a:cubicBezTo>
                <a:cubicBezTo>
                  <a:pt x="0" y="61"/>
                  <a:pt x="2" y="61"/>
                  <a:pt x="5" y="61"/>
                </a:cubicBezTo>
                <a:cubicBezTo>
                  <a:pt x="56" y="61"/>
                  <a:pt x="56" y="61"/>
                  <a:pt x="56" y="61"/>
                </a:cubicBezTo>
                <a:cubicBezTo>
                  <a:pt x="59" y="61"/>
                  <a:pt x="61" y="61"/>
                  <a:pt x="61" y="61"/>
                </a:cubicBezTo>
                <a:cubicBezTo>
                  <a:pt x="61" y="61"/>
                  <a:pt x="61" y="61"/>
                  <a:pt x="61" y="61"/>
                </a:cubicBezTo>
                <a:cubicBezTo>
                  <a:pt x="61" y="46"/>
                  <a:pt x="66" y="23"/>
                  <a:pt x="66" y="23"/>
                </a:cubicBezTo>
                <a:cubicBezTo>
                  <a:pt x="66" y="21"/>
                  <a:pt x="65" y="18"/>
                  <a:pt x="62" y="17"/>
                </a:cubicBezTo>
              </a:path>
            </a:pathLst>
          </a:custGeom>
          <a:solidFill>
            <a:schemeClr val="accent6"/>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36" name="oguage"/>
          <p:cNvSpPr>
            <a:spLocks noEditPoints="1"/>
          </p:cNvSpPr>
          <p:nvPr/>
        </p:nvSpPr>
        <p:spPr bwMode="auto">
          <a:xfrm>
            <a:off x="10889943" y="2464671"/>
            <a:ext cx="809140" cy="810716"/>
          </a:xfrm>
          <a:custGeom>
            <a:avLst/>
            <a:gdLst>
              <a:gd name="T0" fmla="*/ 327 w 653"/>
              <a:gd name="T1" fmla="*/ 0 h 654"/>
              <a:gd name="T2" fmla="*/ 0 w 653"/>
              <a:gd name="T3" fmla="*/ 327 h 654"/>
              <a:gd name="T4" fmla="*/ 327 w 653"/>
              <a:gd name="T5" fmla="*/ 654 h 654"/>
              <a:gd name="T6" fmla="*/ 653 w 653"/>
              <a:gd name="T7" fmla="*/ 327 h 654"/>
              <a:gd name="T8" fmla="*/ 327 w 653"/>
              <a:gd name="T9" fmla="*/ 0 h 654"/>
              <a:gd name="T10" fmla="*/ 403 w 653"/>
              <a:gd name="T11" fmla="*/ 592 h 654"/>
              <a:gd name="T12" fmla="*/ 253 w 653"/>
              <a:gd name="T13" fmla="*/ 592 h 654"/>
              <a:gd name="T14" fmla="*/ 253 w 653"/>
              <a:gd name="T15" fmla="*/ 522 h 654"/>
              <a:gd name="T16" fmla="*/ 403 w 653"/>
              <a:gd name="T17" fmla="*/ 522 h 654"/>
              <a:gd name="T18" fmla="*/ 403 w 653"/>
              <a:gd name="T19" fmla="*/ 592 h 654"/>
              <a:gd name="T20" fmla="*/ 533 w 653"/>
              <a:gd name="T21" fmla="*/ 525 h 654"/>
              <a:gd name="T22" fmla="*/ 499 w 653"/>
              <a:gd name="T23" fmla="*/ 522 h 654"/>
              <a:gd name="T24" fmla="*/ 460 w 653"/>
              <a:gd name="T25" fmla="*/ 486 h 654"/>
              <a:gd name="T26" fmla="*/ 413 w 653"/>
              <a:gd name="T27" fmla="*/ 466 h 654"/>
              <a:gd name="T28" fmla="*/ 326 w 653"/>
              <a:gd name="T29" fmla="*/ 466 h 654"/>
              <a:gd name="T30" fmla="*/ 238 w 653"/>
              <a:gd name="T31" fmla="*/ 466 h 654"/>
              <a:gd name="T32" fmla="*/ 191 w 653"/>
              <a:gd name="T33" fmla="*/ 486 h 654"/>
              <a:gd name="T34" fmla="*/ 153 w 653"/>
              <a:gd name="T35" fmla="*/ 522 h 654"/>
              <a:gd name="T36" fmla="*/ 112 w 653"/>
              <a:gd name="T37" fmla="*/ 520 h 654"/>
              <a:gd name="T38" fmla="*/ 37 w 653"/>
              <a:gd name="T39" fmla="*/ 327 h 654"/>
              <a:gd name="T40" fmla="*/ 325 w 653"/>
              <a:gd name="T41" fmla="*/ 39 h 654"/>
              <a:gd name="T42" fmla="*/ 613 w 653"/>
              <a:gd name="T43" fmla="*/ 327 h 654"/>
              <a:gd name="T44" fmla="*/ 533 w 653"/>
              <a:gd name="T45" fmla="*/ 525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3" h="654">
                <a:moveTo>
                  <a:pt x="327" y="0"/>
                </a:moveTo>
                <a:cubicBezTo>
                  <a:pt x="146" y="0"/>
                  <a:pt x="0" y="147"/>
                  <a:pt x="0" y="327"/>
                </a:cubicBezTo>
                <a:cubicBezTo>
                  <a:pt x="0" y="507"/>
                  <a:pt x="146" y="654"/>
                  <a:pt x="327" y="654"/>
                </a:cubicBezTo>
                <a:cubicBezTo>
                  <a:pt x="507" y="654"/>
                  <a:pt x="653" y="507"/>
                  <a:pt x="653" y="327"/>
                </a:cubicBezTo>
                <a:cubicBezTo>
                  <a:pt x="653" y="147"/>
                  <a:pt x="507" y="0"/>
                  <a:pt x="327" y="0"/>
                </a:cubicBezTo>
                <a:moveTo>
                  <a:pt x="403" y="592"/>
                </a:moveTo>
                <a:cubicBezTo>
                  <a:pt x="253" y="592"/>
                  <a:pt x="253" y="592"/>
                  <a:pt x="253" y="592"/>
                </a:cubicBezTo>
                <a:cubicBezTo>
                  <a:pt x="253" y="522"/>
                  <a:pt x="253" y="522"/>
                  <a:pt x="253" y="522"/>
                </a:cubicBezTo>
                <a:cubicBezTo>
                  <a:pt x="403" y="522"/>
                  <a:pt x="403" y="522"/>
                  <a:pt x="403" y="522"/>
                </a:cubicBezTo>
                <a:lnTo>
                  <a:pt x="403" y="592"/>
                </a:lnTo>
                <a:close/>
                <a:moveTo>
                  <a:pt x="533" y="525"/>
                </a:moveTo>
                <a:cubicBezTo>
                  <a:pt x="515" y="535"/>
                  <a:pt x="499" y="522"/>
                  <a:pt x="499" y="522"/>
                </a:cubicBezTo>
                <a:cubicBezTo>
                  <a:pt x="499" y="522"/>
                  <a:pt x="477" y="502"/>
                  <a:pt x="460" y="486"/>
                </a:cubicBezTo>
                <a:cubicBezTo>
                  <a:pt x="444" y="471"/>
                  <a:pt x="430" y="466"/>
                  <a:pt x="413" y="466"/>
                </a:cubicBezTo>
                <a:cubicBezTo>
                  <a:pt x="326" y="466"/>
                  <a:pt x="326" y="466"/>
                  <a:pt x="326" y="466"/>
                </a:cubicBezTo>
                <a:cubicBezTo>
                  <a:pt x="238" y="466"/>
                  <a:pt x="238" y="466"/>
                  <a:pt x="238" y="466"/>
                </a:cubicBezTo>
                <a:cubicBezTo>
                  <a:pt x="222" y="466"/>
                  <a:pt x="208" y="471"/>
                  <a:pt x="191" y="486"/>
                </a:cubicBezTo>
                <a:cubicBezTo>
                  <a:pt x="175" y="502"/>
                  <a:pt x="153" y="522"/>
                  <a:pt x="153" y="522"/>
                </a:cubicBezTo>
                <a:cubicBezTo>
                  <a:pt x="153" y="522"/>
                  <a:pt x="133" y="538"/>
                  <a:pt x="112" y="520"/>
                </a:cubicBezTo>
                <a:cubicBezTo>
                  <a:pt x="65" y="469"/>
                  <a:pt x="37" y="401"/>
                  <a:pt x="37" y="327"/>
                </a:cubicBezTo>
                <a:cubicBezTo>
                  <a:pt x="37" y="167"/>
                  <a:pt x="166" y="39"/>
                  <a:pt x="325" y="39"/>
                </a:cubicBezTo>
                <a:cubicBezTo>
                  <a:pt x="484" y="39"/>
                  <a:pt x="613" y="167"/>
                  <a:pt x="613" y="327"/>
                </a:cubicBezTo>
                <a:cubicBezTo>
                  <a:pt x="613" y="403"/>
                  <a:pt x="583" y="473"/>
                  <a:pt x="533" y="525"/>
                </a:cubicBezTo>
              </a:path>
            </a:pathLst>
          </a:custGeom>
          <a:solidFill>
            <a:schemeClr val="bg1">
              <a:alpha val="70000"/>
            </a:schemeClr>
          </a:solidFill>
          <a:ln w="3175">
            <a:solidFill>
              <a:schemeClr val="bg1"/>
            </a:solid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37" name="otick 5"/>
          <p:cNvSpPr>
            <a:spLocks/>
          </p:cNvSpPr>
          <p:nvPr/>
        </p:nvSpPr>
        <p:spPr bwMode="auto">
          <a:xfrm>
            <a:off x="11230568" y="2579942"/>
            <a:ext cx="57232" cy="75783"/>
          </a:xfrm>
          <a:custGeom>
            <a:avLst/>
            <a:gdLst>
              <a:gd name="T0" fmla="*/ 42 w 46"/>
              <a:gd name="T1" fmla="*/ 58 h 61"/>
              <a:gd name="T2" fmla="*/ 46 w 46"/>
              <a:gd name="T3" fmla="*/ 53 h 61"/>
              <a:gd name="T4" fmla="*/ 46 w 46"/>
              <a:gd name="T5" fmla="*/ 4 h 61"/>
              <a:gd name="T6" fmla="*/ 42 w 46"/>
              <a:gd name="T7" fmla="*/ 0 h 61"/>
              <a:gd name="T8" fmla="*/ 4 w 46"/>
              <a:gd name="T9" fmla="*/ 5 h 61"/>
              <a:gd name="T10" fmla="*/ 1 w 46"/>
              <a:gd name="T11" fmla="*/ 10 h 61"/>
              <a:gd name="T12" fmla="*/ 16 w 46"/>
              <a:gd name="T13" fmla="*/ 57 h 61"/>
              <a:gd name="T14" fmla="*/ 22 w 46"/>
              <a:gd name="T15" fmla="*/ 61 h 61"/>
              <a:gd name="T16" fmla="*/ 42 w 46"/>
              <a:gd name="T17"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1">
                <a:moveTo>
                  <a:pt x="42" y="58"/>
                </a:moveTo>
                <a:cubicBezTo>
                  <a:pt x="44" y="58"/>
                  <a:pt x="46" y="56"/>
                  <a:pt x="46" y="53"/>
                </a:cubicBezTo>
                <a:cubicBezTo>
                  <a:pt x="46" y="4"/>
                  <a:pt x="46" y="4"/>
                  <a:pt x="46" y="4"/>
                </a:cubicBezTo>
                <a:cubicBezTo>
                  <a:pt x="46" y="2"/>
                  <a:pt x="44" y="0"/>
                  <a:pt x="42" y="0"/>
                </a:cubicBezTo>
                <a:cubicBezTo>
                  <a:pt x="4" y="5"/>
                  <a:pt x="4" y="5"/>
                  <a:pt x="4" y="5"/>
                </a:cubicBezTo>
                <a:cubicBezTo>
                  <a:pt x="2" y="5"/>
                  <a:pt x="0" y="7"/>
                  <a:pt x="1" y="10"/>
                </a:cubicBezTo>
                <a:cubicBezTo>
                  <a:pt x="16" y="57"/>
                  <a:pt x="16" y="57"/>
                  <a:pt x="16" y="57"/>
                </a:cubicBezTo>
                <a:cubicBezTo>
                  <a:pt x="17" y="59"/>
                  <a:pt x="20" y="61"/>
                  <a:pt x="22" y="61"/>
                </a:cubicBezTo>
                <a:lnTo>
                  <a:pt x="42" y="58"/>
                </a:lnTo>
                <a:close/>
              </a:path>
            </a:pathLst>
          </a:custGeom>
          <a:solidFill>
            <a:schemeClr val="accent4"/>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38" name="otick 4"/>
          <p:cNvSpPr>
            <a:spLocks/>
          </p:cNvSpPr>
          <p:nvPr/>
        </p:nvSpPr>
        <p:spPr bwMode="auto">
          <a:xfrm>
            <a:off x="11151631" y="2596126"/>
            <a:ext cx="73020" cy="81703"/>
          </a:xfrm>
          <a:custGeom>
            <a:avLst/>
            <a:gdLst>
              <a:gd name="T0" fmla="*/ 43 w 59"/>
              <a:gd name="T1" fmla="*/ 3 h 66"/>
              <a:gd name="T2" fmla="*/ 38 w 59"/>
              <a:gd name="T3" fmla="*/ 1 h 66"/>
              <a:gd name="T4" fmla="*/ 3 w 59"/>
              <a:gd name="T5" fmla="*/ 17 h 66"/>
              <a:gd name="T6" fmla="*/ 1 w 59"/>
              <a:gd name="T7" fmla="*/ 23 h 66"/>
              <a:gd name="T8" fmla="*/ 31 w 59"/>
              <a:gd name="T9" fmla="*/ 64 h 66"/>
              <a:gd name="T10" fmla="*/ 38 w 59"/>
              <a:gd name="T11" fmla="*/ 65 h 66"/>
              <a:gd name="T12" fmla="*/ 56 w 59"/>
              <a:gd name="T13" fmla="*/ 57 h 66"/>
              <a:gd name="T14" fmla="*/ 59 w 59"/>
              <a:gd name="T15" fmla="*/ 50 h 66"/>
              <a:gd name="T16" fmla="*/ 43 w 59"/>
              <a:gd name="T17" fmla="*/ 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66">
                <a:moveTo>
                  <a:pt x="43" y="3"/>
                </a:moveTo>
                <a:cubicBezTo>
                  <a:pt x="42" y="1"/>
                  <a:pt x="40" y="0"/>
                  <a:pt x="38" y="1"/>
                </a:cubicBezTo>
                <a:cubicBezTo>
                  <a:pt x="3" y="17"/>
                  <a:pt x="3" y="17"/>
                  <a:pt x="3" y="17"/>
                </a:cubicBezTo>
                <a:cubicBezTo>
                  <a:pt x="0" y="18"/>
                  <a:pt x="0" y="21"/>
                  <a:pt x="1" y="23"/>
                </a:cubicBezTo>
                <a:cubicBezTo>
                  <a:pt x="31" y="64"/>
                  <a:pt x="31" y="64"/>
                  <a:pt x="31" y="64"/>
                </a:cubicBezTo>
                <a:cubicBezTo>
                  <a:pt x="32" y="66"/>
                  <a:pt x="35" y="66"/>
                  <a:pt x="38" y="65"/>
                </a:cubicBezTo>
                <a:cubicBezTo>
                  <a:pt x="56" y="57"/>
                  <a:pt x="56" y="57"/>
                  <a:pt x="56" y="57"/>
                </a:cubicBezTo>
                <a:cubicBezTo>
                  <a:pt x="58" y="56"/>
                  <a:pt x="59" y="53"/>
                  <a:pt x="59" y="50"/>
                </a:cubicBezTo>
                <a:lnTo>
                  <a:pt x="43" y="3"/>
                </a:lnTo>
                <a:close/>
              </a:path>
            </a:pathLst>
          </a:custGeom>
          <a:solidFill>
            <a:schemeClr val="accent4"/>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39" name="otick 3"/>
          <p:cNvSpPr>
            <a:spLocks/>
          </p:cNvSpPr>
          <p:nvPr/>
        </p:nvSpPr>
        <p:spPr bwMode="auto">
          <a:xfrm>
            <a:off x="11084529" y="2637174"/>
            <a:ext cx="84467" cy="82887"/>
          </a:xfrm>
          <a:custGeom>
            <a:avLst/>
            <a:gdLst>
              <a:gd name="T0" fmla="*/ 37 w 68"/>
              <a:gd name="T1" fmla="*/ 3 h 67"/>
              <a:gd name="T2" fmla="*/ 30 w 68"/>
              <a:gd name="T3" fmla="*/ 2 h 67"/>
              <a:gd name="T4" fmla="*/ 2 w 68"/>
              <a:gd name="T5" fmla="*/ 29 h 67"/>
              <a:gd name="T6" fmla="*/ 2 w 68"/>
              <a:gd name="T7" fmla="*/ 35 h 67"/>
              <a:gd name="T8" fmla="*/ 44 w 68"/>
              <a:gd name="T9" fmla="*/ 65 h 67"/>
              <a:gd name="T10" fmla="*/ 51 w 68"/>
              <a:gd name="T11" fmla="*/ 64 h 67"/>
              <a:gd name="T12" fmla="*/ 65 w 68"/>
              <a:gd name="T13" fmla="*/ 50 h 67"/>
              <a:gd name="T14" fmla="*/ 66 w 68"/>
              <a:gd name="T15" fmla="*/ 43 h 67"/>
              <a:gd name="T16" fmla="*/ 37 w 68"/>
              <a:gd name="T17" fmla="*/ 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7">
                <a:moveTo>
                  <a:pt x="37" y="3"/>
                </a:moveTo>
                <a:cubicBezTo>
                  <a:pt x="35" y="1"/>
                  <a:pt x="32" y="0"/>
                  <a:pt x="30" y="2"/>
                </a:cubicBezTo>
                <a:cubicBezTo>
                  <a:pt x="2" y="29"/>
                  <a:pt x="2" y="29"/>
                  <a:pt x="2" y="29"/>
                </a:cubicBezTo>
                <a:cubicBezTo>
                  <a:pt x="0" y="31"/>
                  <a:pt x="0" y="33"/>
                  <a:pt x="2" y="35"/>
                </a:cubicBezTo>
                <a:cubicBezTo>
                  <a:pt x="44" y="65"/>
                  <a:pt x="44" y="65"/>
                  <a:pt x="44" y="65"/>
                </a:cubicBezTo>
                <a:cubicBezTo>
                  <a:pt x="46" y="67"/>
                  <a:pt x="49" y="66"/>
                  <a:pt x="51" y="64"/>
                </a:cubicBezTo>
                <a:cubicBezTo>
                  <a:pt x="65" y="50"/>
                  <a:pt x="65" y="50"/>
                  <a:pt x="65" y="50"/>
                </a:cubicBezTo>
                <a:cubicBezTo>
                  <a:pt x="67" y="49"/>
                  <a:pt x="68" y="46"/>
                  <a:pt x="66" y="43"/>
                </a:cubicBezTo>
                <a:lnTo>
                  <a:pt x="37" y="3"/>
                </a:lnTo>
                <a:close/>
              </a:path>
            </a:pathLst>
          </a:custGeom>
          <a:solidFill>
            <a:schemeClr val="accent4"/>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40" name="otick 1"/>
          <p:cNvSpPr>
            <a:spLocks/>
          </p:cNvSpPr>
          <p:nvPr/>
        </p:nvSpPr>
        <p:spPr bwMode="auto">
          <a:xfrm>
            <a:off x="11017842" y="2779643"/>
            <a:ext cx="81703" cy="75388"/>
          </a:xfrm>
          <a:custGeom>
            <a:avLst/>
            <a:gdLst>
              <a:gd name="T0" fmla="*/ 62 w 66"/>
              <a:gd name="T1" fmla="*/ 17 h 61"/>
              <a:gd name="T2" fmla="*/ 13 w 66"/>
              <a:gd name="T3" fmla="*/ 1 h 61"/>
              <a:gd name="T4" fmla="*/ 8 w 66"/>
              <a:gd name="T5" fmla="*/ 4 h 61"/>
              <a:gd name="T6" fmla="*/ 0 w 66"/>
              <a:gd name="T7" fmla="*/ 61 h 61"/>
              <a:gd name="T8" fmla="*/ 0 w 66"/>
              <a:gd name="T9" fmla="*/ 61 h 61"/>
              <a:gd name="T10" fmla="*/ 5 w 66"/>
              <a:gd name="T11" fmla="*/ 61 h 61"/>
              <a:gd name="T12" fmla="*/ 56 w 66"/>
              <a:gd name="T13" fmla="*/ 61 h 61"/>
              <a:gd name="T14" fmla="*/ 61 w 66"/>
              <a:gd name="T15" fmla="*/ 61 h 61"/>
              <a:gd name="T16" fmla="*/ 61 w 66"/>
              <a:gd name="T17" fmla="*/ 61 h 61"/>
              <a:gd name="T18" fmla="*/ 66 w 66"/>
              <a:gd name="T19" fmla="*/ 23 h 61"/>
              <a:gd name="T20" fmla="*/ 62 w 66"/>
              <a:gd name="T21"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61">
                <a:moveTo>
                  <a:pt x="62" y="17"/>
                </a:moveTo>
                <a:cubicBezTo>
                  <a:pt x="13" y="1"/>
                  <a:pt x="13" y="1"/>
                  <a:pt x="13" y="1"/>
                </a:cubicBezTo>
                <a:cubicBezTo>
                  <a:pt x="11" y="0"/>
                  <a:pt x="8" y="2"/>
                  <a:pt x="8" y="4"/>
                </a:cubicBezTo>
                <a:cubicBezTo>
                  <a:pt x="8" y="4"/>
                  <a:pt x="0" y="39"/>
                  <a:pt x="0" y="61"/>
                </a:cubicBezTo>
                <a:cubicBezTo>
                  <a:pt x="0" y="61"/>
                  <a:pt x="0" y="61"/>
                  <a:pt x="0" y="61"/>
                </a:cubicBezTo>
                <a:cubicBezTo>
                  <a:pt x="0" y="61"/>
                  <a:pt x="2" y="61"/>
                  <a:pt x="5" y="61"/>
                </a:cubicBezTo>
                <a:cubicBezTo>
                  <a:pt x="56" y="61"/>
                  <a:pt x="56" y="61"/>
                  <a:pt x="56" y="61"/>
                </a:cubicBezTo>
                <a:cubicBezTo>
                  <a:pt x="59" y="61"/>
                  <a:pt x="61" y="61"/>
                  <a:pt x="61" y="61"/>
                </a:cubicBezTo>
                <a:cubicBezTo>
                  <a:pt x="61" y="61"/>
                  <a:pt x="61" y="61"/>
                  <a:pt x="61" y="61"/>
                </a:cubicBezTo>
                <a:cubicBezTo>
                  <a:pt x="61" y="46"/>
                  <a:pt x="66" y="23"/>
                  <a:pt x="66" y="23"/>
                </a:cubicBezTo>
                <a:cubicBezTo>
                  <a:pt x="66" y="21"/>
                  <a:pt x="65" y="18"/>
                  <a:pt x="62" y="17"/>
                </a:cubicBezTo>
              </a:path>
            </a:pathLst>
          </a:custGeom>
          <a:solidFill>
            <a:schemeClr val="accent4"/>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42" name="otick 8"/>
          <p:cNvSpPr>
            <a:spLocks/>
          </p:cNvSpPr>
          <p:nvPr/>
        </p:nvSpPr>
        <p:spPr bwMode="auto">
          <a:xfrm>
            <a:off x="11431472" y="2647023"/>
            <a:ext cx="76968" cy="76572"/>
          </a:xfrm>
          <a:custGeom>
            <a:avLst/>
            <a:gdLst>
              <a:gd name="T0" fmla="*/ 2 w 62"/>
              <a:gd name="T1" fmla="*/ 47 h 62"/>
              <a:gd name="T2" fmla="*/ 15 w 62"/>
              <a:gd name="T3" fmla="*/ 60 h 62"/>
              <a:gd name="T4" fmla="*/ 22 w 62"/>
              <a:gd name="T5" fmla="*/ 61 h 62"/>
              <a:gd name="T6" fmla="*/ 59 w 62"/>
              <a:gd name="T7" fmla="*/ 34 h 62"/>
              <a:gd name="T8" fmla="*/ 60 w 62"/>
              <a:gd name="T9" fmla="*/ 28 h 62"/>
              <a:gd name="T10" fmla="*/ 35 w 62"/>
              <a:gd name="T11" fmla="*/ 1 h 62"/>
              <a:gd name="T12" fmla="*/ 29 w 62"/>
              <a:gd name="T13" fmla="*/ 2 h 62"/>
              <a:gd name="T14" fmla="*/ 2 w 62"/>
              <a:gd name="T15" fmla="*/ 40 h 62"/>
              <a:gd name="T16" fmla="*/ 2 w 62"/>
              <a:gd name="T17" fmla="*/ 4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2">
                <a:moveTo>
                  <a:pt x="2" y="47"/>
                </a:moveTo>
                <a:cubicBezTo>
                  <a:pt x="15" y="60"/>
                  <a:pt x="15" y="60"/>
                  <a:pt x="15" y="60"/>
                </a:cubicBezTo>
                <a:cubicBezTo>
                  <a:pt x="17" y="62"/>
                  <a:pt x="20" y="62"/>
                  <a:pt x="22" y="61"/>
                </a:cubicBezTo>
                <a:cubicBezTo>
                  <a:pt x="59" y="34"/>
                  <a:pt x="59" y="34"/>
                  <a:pt x="59" y="34"/>
                </a:cubicBezTo>
                <a:cubicBezTo>
                  <a:pt x="62" y="32"/>
                  <a:pt x="62" y="29"/>
                  <a:pt x="60" y="28"/>
                </a:cubicBezTo>
                <a:cubicBezTo>
                  <a:pt x="35" y="1"/>
                  <a:pt x="35" y="1"/>
                  <a:pt x="35" y="1"/>
                </a:cubicBezTo>
                <a:cubicBezTo>
                  <a:pt x="33" y="0"/>
                  <a:pt x="31" y="0"/>
                  <a:pt x="29" y="2"/>
                </a:cubicBezTo>
                <a:cubicBezTo>
                  <a:pt x="2" y="40"/>
                  <a:pt x="2" y="40"/>
                  <a:pt x="2" y="40"/>
                </a:cubicBezTo>
                <a:cubicBezTo>
                  <a:pt x="0" y="42"/>
                  <a:pt x="0" y="45"/>
                  <a:pt x="2" y="47"/>
                </a:cubicBezTo>
              </a:path>
            </a:pathLst>
          </a:custGeom>
          <a:solidFill>
            <a:schemeClr val="accent4"/>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43" name="otick 7"/>
          <p:cNvSpPr>
            <a:spLocks/>
          </p:cNvSpPr>
          <p:nvPr/>
        </p:nvSpPr>
        <p:spPr bwMode="auto">
          <a:xfrm>
            <a:off x="11378187" y="2600845"/>
            <a:ext cx="69468" cy="82099"/>
          </a:xfrm>
          <a:custGeom>
            <a:avLst/>
            <a:gdLst>
              <a:gd name="T0" fmla="*/ 3 w 56"/>
              <a:gd name="T1" fmla="*/ 56 h 66"/>
              <a:gd name="T2" fmla="*/ 20 w 56"/>
              <a:gd name="T3" fmla="*/ 65 h 66"/>
              <a:gd name="T4" fmla="*/ 27 w 56"/>
              <a:gd name="T5" fmla="*/ 63 h 66"/>
              <a:gd name="T6" fmla="*/ 54 w 56"/>
              <a:gd name="T7" fmla="*/ 25 h 66"/>
              <a:gd name="T8" fmla="*/ 53 w 56"/>
              <a:gd name="T9" fmla="*/ 19 h 66"/>
              <a:gd name="T10" fmla="*/ 21 w 56"/>
              <a:gd name="T11" fmla="*/ 2 h 66"/>
              <a:gd name="T12" fmla="*/ 15 w 56"/>
              <a:gd name="T13" fmla="*/ 4 h 66"/>
              <a:gd name="T14" fmla="*/ 1 w 56"/>
              <a:gd name="T15" fmla="*/ 49 h 66"/>
              <a:gd name="T16" fmla="*/ 3 w 56"/>
              <a:gd name="T17"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6">
                <a:moveTo>
                  <a:pt x="3" y="56"/>
                </a:moveTo>
                <a:cubicBezTo>
                  <a:pt x="20" y="65"/>
                  <a:pt x="20" y="65"/>
                  <a:pt x="20" y="65"/>
                </a:cubicBezTo>
                <a:cubicBezTo>
                  <a:pt x="22" y="66"/>
                  <a:pt x="25" y="65"/>
                  <a:pt x="27" y="63"/>
                </a:cubicBezTo>
                <a:cubicBezTo>
                  <a:pt x="54" y="25"/>
                  <a:pt x="54" y="25"/>
                  <a:pt x="54" y="25"/>
                </a:cubicBezTo>
                <a:cubicBezTo>
                  <a:pt x="56" y="23"/>
                  <a:pt x="55" y="20"/>
                  <a:pt x="53" y="19"/>
                </a:cubicBezTo>
                <a:cubicBezTo>
                  <a:pt x="21" y="2"/>
                  <a:pt x="21" y="2"/>
                  <a:pt x="21" y="2"/>
                </a:cubicBezTo>
                <a:cubicBezTo>
                  <a:pt x="19" y="0"/>
                  <a:pt x="16" y="2"/>
                  <a:pt x="15" y="4"/>
                </a:cubicBezTo>
                <a:cubicBezTo>
                  <a:pt x="1" y="49"/>
                  <a:pt x="1" y="49"/>
                  <a:pt x="1" y="49"/>
                </a:cubicBezTo>
                <a:cubicBezTo>
                  <a:pt x="0" y="52"/>
                  <a:pt x="1" y="55"/>
                  <a:pt x="3" y="56"/>
                </a:cubicBezTo>
              </a:path>
            </a:pathLst>
          </a:custGeom>
          <a:solidFill>
            <a:schemeClr val="accent4"/>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44" name="otick 6"/>
          <p:cNvSpPr>
            <a:spLocks/>
          </p:cNvSpPr>
          <p:nvPr/>
        </p:nvSpPr>
        <p:spPr bwMode="auto">
          <a:xfrm>
            <a:off x="11316220" y="2581125"/>
            <a:ext cx="55653" cy="76967"/>
          </a:xfrm>
          <a:custGeom>
            <a:avLst/>
            <a:gdLst>
              <a:gd name="T0" fmla="*/ 4 w 45"/>
              <a:gd name="T1" fmla="*/ 58 h 62"/>
              <a:gd name="T2" fmla="*/ 23 w 45"/>
              <a:gd name="T3" fmla="*/ 61 h 62"/>
              <a:gd name="T4" fmla="*/ 29 w 45"/>
              <a:gd name="T5" fmla="*/ 58 h 62"/>
              <a:gd name="T6" fmla="*/ 44 w 45"/>
              <a:gd name="T7" fmla="*/ 12 h 62"/>
              <a:gd name="T8" fmla="*/ 41 w 45"/>
              <a:gd name="T9" fmla="*/ 7 h 62"/>
              <a:gd name="T10" fmla="*/ 4 w 45"/>
              <a:gd name="T11" fmla="*/ 0 h 62"/>
              <a:gd name="T12" fmla="*/ 0 w 45"/>
              <a:gd name="T13" fmla="*/ 4 h 62"/>
              <a:gd name="T14" fmla="*/ 0 w 45"/>
              <a:gd name="T15" fmla="*/ 52 h 62"/>
              <a:gd name="T16" fmla="*/ 4 w 45"/>
              <a:gd name="T17"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2">
                <a:moveTo>
                  <a:pt x="4" y="58"/>
                </a:moveTo>
                <a:cubicBezTo>
                  <a:pt x="23" y="61"/>
                  <a:pt x="23" y="61"/>
                  <a:pt x="23" y="61"/>
                </a:cubicBezTo>
                <a:cubicBezTo>
                  <a:pt x="26" y="62"/>
                  <a:pt x="28" y="60"/>
                  <a:pt x="29" y="58"/>
                </a:cubicBezTo>
                <a:cubicBezTo>
                  <a:pt x="44" y="12"/>
                  <a:pt x="44" y="12"/>
                  <a:pt x="44" y="12"/>
                </a:cubicBezTo>
                <a:cubicBezTo>
                  <a:pt x="45" y="10"/>
                  <a:pt x="43" y="7"/>
                  <a:pt x="41" y="7"/>
                </a:cubicBezTo>
                <a:cubicBezTo>
                  <a:pt x="4" y="0"/>
                  <a:pt x="4" y="0"/>
                  <a:pt x="4" y="0"/>
                </a:cubicBezTo>
                <a:cubicBezTo>
                  <a:pt x="2" y="0"/>
                  <a:pt x="0" y="1"/>
                  <a:pt x="0" y="4"/>
                </a:cubicBezTo>
                <a:cubicBezTo>
                  <a:pt x="0" y="52"/>
                  <a:pt x="0" y="52"/>
                  <a:pt x="0" y="52"/>
                </a:cubicBezTo>
                <a:cubicBezTo>
                  <a:pt x="0" y="55"/>
                  <a:pt x="2" y="57"/>
                  <a:pt x="4" y="58"/>
                </a:cubicBezTo>
              </a:path>
            </a:pathLst>
          </a:custGeom>
          <a:solidFill>
            <a:schemeClr val="accent4"/>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45" name="otick 2"/>
          <p:cNvSpPr>
            <a:spLocks/>
          </p:cNvSpPr>
          <p:nvPr/>
        </p:nvSpPr>
        <p:spPr bwMode="auto">
          <a:xfrm>
            <a:off x="11038745" y="2700310"/>
            <a:ext cx="86835" cy="75388"/>
          </a:xfrm>
          <a:custGeom>
            <a:avLst/>
            <a:gdLst>
              <a:gd name="T0" fmla="*/ 26 w 70"/>
              <a:gd name="T1" fmla="*/ 2 h 61"/>
              <a:gd name="T2" fmla="*/ 20 w 70"/>
              <a:gd name="T3" fmla="*/ 3 h 61"/>
              <a:gd name="T4" fmla="*/ 1 w 70"/>
              <a:gd name="T5" fmla="*/ 38 h 61"/>
              <a:gd name="T6" fmla="*/ 3 w 70"/>
              <a:gd name="T7" fmla="*/ 44 h 61"/>
              <a:gd name="T8" fmla="*/ 52 w 70"/>
              <a:gd name="T9" fmla="*/ 60 h 61"/>
              <a:gd name="T10" fmla="*/ 59 w 70"/>
              <a:gd name="T11" fmla="*/ 57 h 61"/>
              <a:gd name="T12" fmla="*/ 68 w 70"/>
              <a:gd name="T13" fmla="*/ 39 h 61"/>
              <a:gd name="T14" fmla="*/ 67 w 70"/>
              <a:gd name="T15" fmla="*/ 32 h 61"/>
              <a:gd name="T16" fmla="*/ 26 w 70"/>
              <a:gd name="T17"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1">
                <a:moveTo>
                  <a:pt x="26" y="2"/>
                </a:moveTo>
                <a:cubicBezTo>
                  <a:pt x="24" y="0"/>
                  <a:pt x="21" y="1"/>
                  <a:pt x="20" y="3"/>
                </a:cubicBezTo>
                <a:cubicBezTo>
                  <a:pt x="1" y="38"/>
                  <a:pt x="1" y="38"/>
                  <a:pt x="1" y="38"/>
                </a:cubicBezTo>
                <a:cubicBezTo>
                  <a:pt x="0" y="41"/>
                  <a:pt x="1" y="43"/>
                  <a:pt x="3" y="44"/>
                </a:cubicBezTo>
                <a:cubicBezTo>
                  <a:pt x="52" y="60"/>
                  <a:pt x="52" y="60"/>
                  <a:pt x="52" y="60"/>
                </a:cubicBezTo>
                <a:cubicBezTo>
                  <a:pt x="55" y="61"/>
                  <a:pt x="58" y="59"/>
                  <a:pt x="59" y="57"/>
                </a:cubicBezTo>
                <a:cubicBezTo>
                  <a:pt x="68" y="39"/>
                  <a:pt x="68" y="39"/>
                  <a:pt x="68" y="39"/>
                </a:cubicBezTo>
                <a:cubicBezTo>
                  <a:pt x="70" y="36"/>
                  <a:pt x="69" y="33"/>
                  <a:pt x="67" y="32"/>
                </a:cubicBezTo>
                <a:lnTo>
                  <a:pt x="26" y="2"/>
                </a:lnTo>
                <a:close/>
              </a:path>
            </a:pathLst>
          </a:custGeom>
          <a:solidFill>
            <a:schemeClr val="accent4"/>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747" name="otick 9"/>
          <p:cNvSpPr>
            <a:spLocks/>
          </p:cNvSpPr>
          <p:nvPr/>
        </p:nvSpPr>
        <p:spPr bwMode="auto">
          <a:xfrm>
            <a:off x="11469974" y="2705145"/>
            <a:ext cx="78151" cy="68283"/>
          </a:xfrm>
          <a:custGeom>
            <a:avLst/>
            <a:gdLst>
              <a:gd name="T0" fmla="*/ 2 w 63"/>
              <a:gd name="T1" fmla="*/ 35 h 55"/>
              <a:gd name="T2" fmla="*/ 10 w 63"/>
              <a:gd name="T3" fmla="*/ 51 h 55"/>
              <a:gd name="T4" fmla="*/ 16 w 63"/>
              <a:gd name="T5" fmla="*/ 54 h 55"/>
              <a:gd name="T6" fmla="*/ 60 w 63"/>
              <a:gd name="T7" fmla="*/ 40 h 55"/>
              <a:gd name="T8" fmla="*/ 62 w 63"/>
              <a:gd name="T9" fmla="*/ 35 h 55"/>
              <a:gd name="T10" fmla="*/ 46 w 63"/>
              <a:gd name="T11" fmla="*/ 2 h 55"/>
              <a:gd name="T12" fmla="*/ 40 w 63"/>
              <a:gd name="T13" fmla="*/ 1 h 55"/>
              <a:gd name="T14" fmla="*/ 3 w 63"/>
              <a:gd name="T15" fmla="*/ 28 h 55"/>
              <a:gd name="T16" fmla="*/ 2 w 63"/>
              <a:gd name="T1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55">
                <a:moveTo>
                  <a:pt x="2" y="35"/>
                </a:moveTo>
                <a:cubicBezTo>
                  <a:pt x="10" y="51"/>
                  <a:pt x="10" y="51"/>
                  <a:pt x="10" y="51"/>
                </a:cubicBezTo>
                <a:cubicBezTo>
                  <a:pt x="11" y="54"/>
                  <a:pt x="14" y="55"/>
                  <a:pt x="16" y="54"/>
                </a:cubicBezTo>
                <a:cubicBezTo>
                  <a:pt x="60" y="40"/>
                  <a:pt x="60" y="40"/>
                  <a:pt x="60" y="40"/>
                </a:cubicBezTo>
                <a:cubicBezTo>
                  <a:pt x="62" y="39"/>
                  <a:pt x="63" y="37"/>
                  <a:pt x="62" y="35"/>
                </a:cubicBezTo>
                <a:cubicBezTo>
                  <a:pt x="46" y="2"/>
                  <a:pt x="46" y="2"/>
                  <a:pt x="46" y="2"/>
                </a:cubicBezTo>
                <a:cubicBezTo>
                  <a:pt x="45" y="0"/>
                  <a:pt x="42" y="0"/>
                  <a:pt x="40" y="1"/>
                </a:cubicBezTo>
                <a:cubicBezTo>
                  <a:pt x="3" y="28"/>
                  <a:pt x="3" y="28"/>
                  <a:pt x="3" y="28"/>
                </a:cubicBezTo>
                <a:cubicBezTo>
                  <a:pt x="1" y="30"/>
                  <a:pt x="0" y="33"/>
                  <a:pt x="2" y="35"/>
                </a:cubicBezTo>
              </a:path>
            </a:pathLst>
          </a:custGeom>
          <a:solidFill>
            <a:schemeClr val="accent4"/>
          </a:solidFill>
          <a:ln>
            <a:noFill/>
          </a:ln>
          <a:extLst/>
        </p:spPr>
        <p:txBody>
          <a:bodyPr vert="horz" wrap="square" lIns="76171" tIns="38095" rIns="76171" bIns="38095" numCol="1" anchor="t" anchorCtr="0" compatLnSpc="1">
            <a:prstTxWarp prst="textNoShape">
              <a:avLst/>
            </a:prstTxWarp>
          </a:bodyPr>
          <a:lstStyle/>
          <a:p>
            <a:pPr defTabSz="609343"/>
            <a:endParaRPr lang="en-US" sz="2400">
              <a:solidFill>
                <a:prstClr val="black"/>
              </a:solidFill>
            </a:endParaRPr>
          </a:p>
        </p:txBody>
      </p:sp>
      <p:sp>
        <p:nvSpPr>
          <p:cNvPr id="24" name="TextBox 23"/>
          <p:cNvSpPr txBox="1"/>
          <p:nvPr/>
        </p:nvSpPr>
        <p:spPr>
          <a:xfrm>
            <a:off x="5817525" y="2909117"/>
            <a:ext cx="806545" cy="102657"/>
          </a:xfrm>
          <a:prstGeom prst="rect">
            <a:avLst/>
          </a:prstGeom>
          <a:noFill/>
        </p:spPr>
        <p:txBody>
          <a:bodyPr vert="horz" wrap="square" lIns="0" tIns="0" rIns="0" bIns="0" rtlCol="0">
            <a:spAutoFit/>
          </a:bodyPr>
          <a:lstStyle/>
          <a:p>
            <a:pPr algn="ctr" defTabSz="609343"/>
            <a:r>
              <a:rPr lang="en-US" sz="667" cap="all" spc="-33" dirty="0">
                <a:solidFill>
                  <a:srgbClr val="C3D600"/>
                </a:solidFill>
                <a:latin typeface="Intel Clear Light" panose="020B0404020203020204" pitchFamily="34" charset="0"/>
                <a:ea typeface="Intel Clear Light" panose="020B0404020203020204" pitchFamily="34" charset="0"/>
                <a:cs typeface="Intel Clear Light" panose="020B0404020203020204" pitchFamily="34" charset="0"/>
              </a:rPr>
              <a:t>Performance</a:t>
            </a:r>
          </a:p>
        </p:txBody>
      </p:sp>
      <p:sp>
        <p:nvSpPr>
          <p:cNvPr id="748" name="TextBox 747"/>
          <p:cNvSpPr txBox="1"/>
          <p:nvPr/>
        </p:nvSpPr>
        <p:spPr>
          <a:xfrm>
            <a:off x="10887362" y="2906655"/>
            <a:ext cx="811735" cy="102657"/>
          </a:xfrm>
          <a:prstGeom prst="rect">
            <a:avLst/>
          </a:prstGeom>
          <a:noFill/>
        </p:spPr>
        <p:txBody>
          <a:bodyPr vert="horz" wrap="square" lIns="0" tIns="0" rIns="0" bIns="0" rtlCol="0">
            <a:spAutoFit/>
          </a:bodyPr>
          <a:lstStyle/>
          <a:p>
            <a:pPr algn="ctr" defTabSz="609343"/>
            <a:r>
              <a:rPr lang="en-US" sz="667" cap="all" spc="-33" dirty="0">
                <a:solidFill>
                  <a:srgbClr val="FFA300"/>
                </a:solidFill>
                <a:latin typeface="Intel Clear Light" panose="020B0404020203020204" pitchFamily="34" charset="0"/>
                <a:ea typeface="Intel Clear Light" panose="020B0404020203020204" pitchFamily="34" charset="0"/>
                <a:cs typeface="Intel Clear Light" panose="020B0404020203020204" pitchFamily="34" charset="0"/>
              </a:rPr>
              <a:t>Performance</a:t>
            </a:r>
          </a:p>
        </p:txBody>
      </p:sp>
    </p:spTree>
    <p:extLst>
      <p:ext uri="{BB962C8B-B14F-4D97-AF65-F5344CB8AC3E}">
        <p14:creationId xmlns:p14="http://schemas.microsoft.com/office/powerpoint/2010/main" val="3415806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wipe(right)">
                                      <p:cBhvr>
                                        <p:cTn id="7" dur="1000"/>
                                        <p:tgtEl>
                                          <p:spTgt spid="43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37"/>
                                        </p:tgtEl>
                                        <p:attrNameLst>
                                          <p:attrName>style.visibility</p:attrName>
                                        </p:attrNameLst>
                                      </p:cBhvr>
                                      <p:to>
                                        <p:strVal val="visible"/>
                                      </p:to>
                                    </p:set>
                                    <p:animEffect transition="in" filter="wipe(left)">
                                      <p:cBhvr>
                                        <p:cTn id="11" dur="1000"/>
                                        <p:tgtEl>
                                          <p:spTgt spid="43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86"/>
                                        </p:tgtEl>
                                        <p:attrNameLst>
                                          <p:attrName>style.visibility</p:attrName>
                                        </p:attrNameLst>
                                      </p:cBhvr>
                                      <p:to>
                                        <p:strVal val="visible"/>
                                      </p:to>
                                    </p:set>
                                    <p:animEffect transition="in" filter="fade">
                                      <p:cBhvr>
                                        <p:cTn id="16" dur="500"/>
                                        <p:tgtEl>
                                          <p:spTgt spid="68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6"/>
                                        </p:tgtEl>
                                        <p:attrNameLst>
                                          <p:attrName>style.visibility</p:attrName>
                                        </p:attrNameLst>
                                      </p:cBhvr>
                                      <p:to>
                                        <p:strVal val="visible"/>
                                      </p:to>
                                    </p:set>
                                    <p:animEffect transition="in" filter="fade">
                                      <p:cBhvr>
                                        <p:cTn id="19" dur="500"/>
                                        <p:tgtEl>
                                          <p:spTgt spid="7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48"/>
                                        </p:tgtEl>
                                        <p:attrNameLst>
                                          <p:attrName>style.visibility</p:attrName>
                                        </p:attrNameLst>
                                      </p:cBhvr>
                                      <p:to>
                                        <p:strVal val="visible"/>
                                      </p:to>
                                    </p:set>
                                    <p:animEffect transition="in" filter="fade">
                                      <p:cBhvr>
                                        <p:cTn id="22" dur="500"/>
                                        <p:tgtEl>
                                          <p:spTgt spid="7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25"/>
                                        </p:tgtEl>
                                        <p:attrNameLst>
                                          <p:attrName>style.visibility</p:attrName>
                                        </p:attrNameLst>
                                      </p:cBhvr>
                                      <p:to>
                                        <p:strVal val="visible"/>
                                      </p:to>
                                    </p:set>
                                    <p:animEffect transition="in" filter="fade">
                                      <p:cBhvr>
                                        <p:cTn id="25" dur="500"/>
                                        <p:tgtEl>
                                          <p:spTgt spid="7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84"/>
                                        </p:tgtEl>
                                        <p:attrNameLst>
                                          <p:attrName>style.visibility</p:attrName>
                                        </p:attrNameLst>
                                      </p:cBhvr>
                                      <p:to>
                                        <p:strVal val="visible"/>
                                      </p:to>
                                    </p:set>
                                    <p:animEffect transition="in" filter="fade">
                                      <p:cBhvr>
                                        <p:cTn id="31" dur="750"/>
                                        <p:tgtEl>
                                          <p:spTgt spid="68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682"/>
                                        </p:tgtEl>
                                        <p:attrNameLst>
                                          <p:attrName>style.visibility</p:attrName>
                                        </p:attrNameLst>
                                      </p:cBhvr>
                                      <p:to>
                                        <p:strVal val="visible"/>
                                      </p:to>
                                    </p:set>
                                    <p:animEffect transition="in" filter="wipe(left)">
                                      <p:cBhvr>
                                        <p:cTn id="34" dur="500"/>
                                        <p:tgtEl>
                                          <p:spTgt spid="6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5"/>
                                        </p:tgtEl>
                                        <p:attrNameLst>
                                          <p:attrName>style.visibility</p:attrName>
                                        </p:attrNameLst>
                                      </p:cBhvr>
                                      <p:to>
                                        <p:strVal val="visible"/>
                                      </p:to>
                                    </p:set>
                                    <p:animEffect transition="in" filter="fade">
                                      <p:cBhvr>
                                        <p:cTn id="37" dur="500"/>
                                        <p:tgtEl>
                                          <p:spTgt spid="1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6"/>
                                        </p:tgtEl>
                                        <p:attrNameLst>
                                          <p:attrName>style.visibility</p:attrName>
                                        </p:attrNameLst>
                                      </p:cBhvr>
                                      <p:to>
                                        <p:strVal val="visible"/>
                                      </p:to>
                                    </p:set>
                                    <p:animEffect transition="in" filter="fade">
                                      <p:cBhvr>
                                        <p:cTn id="40" dur="500"/>
                                        <p:tgtEl>
                                          <p:spTgt spid="126"/>
                                        </p:tgtEl>
                                      </p:cBhvr>
                                    </p:animEffect>
                                  </p:childTnLst>
                                </p:cTn>
                              </p:par>
                              <p:par>
                                <p:cTn id="41" presetID="10" presetClass="entr" presetSubtype="0" fill="hold" nodeType="withEffect">
                                  <p:stCondLst>
                                    <p:cond delay="0"/>
                                  </p:stCondLst>
                                  <p:childTnLst>
                                    <p:set>
                                      <p:cBhvr>
                                        <p:cTn id="42" dur="1" fill="hold">
                                          <p:stCondLst>
                                            <p:cond delay="0"/>
                                          </p:stCondLst>
                                        </p:cTn>
                                        <p:tgtEl>
                                          <p:spTgt spid="506"/>
                                        </p:tgtEl>
                                        <p:attrNameLst>
                                          <p:attrName>style.visibility</p:attrName>
                                        </p:attrNameLst>
                                      </p:cBhvr>
                                      <p:to>
                                        <p:strVal val="visible"/>
                                      </p:to>
                                    </p:set>
                                    <p:animEffect transition="in" filter="fade">
                                      <p:cBhvr>
                                        <p:cTn id="43" dur="500"/>
                                        <p:tgtEl>
                                          <p:spTgt spid="50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fade">
                                      <p:cBhvr>
                                        <p:cTn id="46" dur="500"/>
                                        <p:tgtEl>
                                          <p:spTgt spid="1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6"/>
                                        </p:tgtEl>
                                        <p:attrNameLst>
                                          <p:attrName>style.visibility</p:attrName>
                                        </p:attrNameLst>
                                      </p:cBhvr>
                                      <p:to>
                                        <p:strVal val="visible"/>
                                      </p:to>
                                    </p:set>
                                    <p:animEffect transition="in" filter="fade">
                                      <p:cBhvr>
                                        <p:cTn id="49" dur="500"/>
                                        <p:tgtEl>
                                          <p:spTgt spid="19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7"/>
                                        </p:tgtEl>
                                        <p:attrNameLst>
                                          <p:attrName>style.visibility</p:attrName>
                                        </p:attrNameLst>
                                      </p:cBhvr>
                                      <p:to>
                                        <p:strVal val="visible"/>
                                      </p:to>
                                    </p:set>
                                    <p:animEffect transition="in" filter="fade">
                                      <p:cBhvr>
                                        <p:cTn id="52" dur="500"/>
                                        <p:tgtEl>
                                          <p:spTgt spid="197"/>
                                        </p:tgtEl>
                                      </p:cBhvr>
                                    </p:animEffect>
                                  </p:childTnLst>
                                </p:cTn>
                              </p:par>
                              <p:par>
                                <p:cTn id="53" presetID="10" presetClass="entr" presetSubtype="0" fill="hold" nodeType="withEffect">
                                  <p:stCondLst>
                                    <p:cond delay="0"/>
                                  </p:stCondLst>
                                  <p:childTnLst>
                                    <p:set>
                                      <p:cBhvr>
                                        <p:cTn id="54" dur="1" fill="hold">
                                          <p:stCondLst>
                                            <p:cond delay="0"/>
                                          </p:stCondLst>
                                        </p:cTn>
                                        <p:tgtEl>
                                          <p:spTgt spid="198"/>
                                        </p:tgtEl>
                                        <p:attrNameLst>
                                          <p:attrName>style.visibility</p:attrName>
                                        </p:attrNameLst>
                                      </p:cBhvr>
                                      <p:to>
                                        <p:strVal val="visible"/>
                                      </p:to>
                                    </p:set>
                                    <p:animEffect transition="in" filter="fade">
                                      <p:cBhvr>
                                        <p:cTn id="55" dur="500"/>
                                        <p:tgtEl>
                                          <p:spTgt spid="198"/>
                                        </p:tgtEl>
                                      </p:cBhvr>
                                    </p:animEffect>
                                  </p:childTnLst>
                                </p:cTn>
                              </p:par>
                              <p:par>
                                <p:cTn id="56" presetID="10" presetClass="entr" presetSubtype="0" fill="hold" nodeType="withEffect">
                                  <p:stCondLst>
                                    <p:cond delay="0"/>
                                  </p:stCondLst>
                                  <p:childTnLst>
                                    <p:set>
                                      <p:cBhvr>
                                        <p:cTn id="57" dur="1" fill="hold">
                                          <p:stCondLst>
                                            <p:cond delay="0"/>
                                          </p:stCondLst>
                                        </p:cTn>
                                        <p:tgtEl>
                                          <p:spTgt spid="212"/>
                                        </p:tgtEl>
                                        <p:attrNameLst>
                                          <p:attrName>style.visibility</p:attrName>
                                        </p:attrNameLst>
                                      </p:cBhvr>
                                      <p:to>
                                        <p:strVal val="visible"/>
                                      </p:to>
                                    </p:set>
                                    <p:animEffect transition="in" filter="fade">
                                      <p:cBhvr>
                                        <p:cTn id="58" dur="500"/>
                                        <p:tgtEl>
                                          <p:spTgt spid="21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460"/>
                                        </p:tgtEl>
                                        <p:attrNameLst>
                                          <p:attrName>style.visibility</p:attrName>
                                        </p:attrNameLst>
                                      </p:cBhvr>
                                      <p:to>
                                        <p:strVal val="visible"/>
                                      </p:to>
                                    </p:set>
                                    <p:animEffect transition="in" filter="wipe(right)">
                                      <p:cBhvr>
                                        <p:cTn id="63" dur="750"/>
                                        <p:tgtEl>
                                          <p:spTgt spid="460"/>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740"/>
                                        </p:tgtEl>
                                        <p:attrNameLst>
                                          <p:attrName>style.visibility</p:attrName>
                                        </p:attrNameLst>
                                      </p:cBhvr>
                                      <p:to>
                                        <p:strVal val="visible"/>
                                      </p:to>
                                    </p:set>
                                  </p:childTnLst>
                                </p:cTn>
                              </p:par>
                              <p:par>
                                <p:cTn id="66" presetID="1" presetClass="entr" presetSubtype="0" fill="hold" grpId="0" nodeType="withEffect">
                                  <p:stCondLst>
                                    <p:cond delay="100"/>
                                  </p:stCondLst>
                                  <p:childTnLst>
                                    <p:set>
                                      <p:cBhvr>
                                        <p:cTn id="67" dur="1" fill="hold">
                                          <p:stCondLst>
                                            <p:cond delay="0"/>
                                          </p:stCondLst>
                                        </p:cTn>
                                        <p:tgtEl>
                                          <p:spTgt spid="745"/>
                                        </p:tgtEl>
                                        <p:attrNameLst>
                                          <p:attrName>style.visibility</p:attrName>
                                        </p:attrNameLst>
                                      </p:cBhvr>
                                      <p:to>
                                        <p:strVal val="visible"/>
                                      </p:to>
                                    </p:set>
                                  </p:childTnLst>
                                </p:cTn>
                              </p:par>
                              <p:par>
                                <p:cTn id="68" presetID="1" presetClass="entr" presetSubtype="0" fill="hold" grpId="0" nodeType="withEffect">
                                  <p:stCondLst>
                                    <p:cond delay="200"/>
                                  </p:stCondLst>
                                  <p:childTnLst>
                                    <p:set>
                                      <p:cBhvr>
                                        <p:cTn id="69" dur="1" fill="hold">
                                          <p:stCondLst>
                                            <p:cond delay="0"/>
                                          </p:stCondLst>
                                        </p:cTn>
                                        <p:tgtEl>
                                          <p:spTgt spid="739"/>
                                        </p:tgtEl>
                                        <p:attrNameLst>
                                          <p:attrName>style.visibility</p:attrName>
                                        </p:attrNameLst>
                                      </p:cBhvr>
                                      <p:to>
                                        <p:strVal val="visible"/>
                                      </p:to>
                                    </p:set>
                                  </p:childTnLst>
                                </p:cTn>
                              </p:par>
                              <p:par>
                                <p:cTn id="70" presetID="1" presetClass="entr" presetSubtype="0" fill="hold" grpId="0" nodeType="withEffect">
                                  <p:stCondLst>
                                    <p:cond delay="300"/>
                                  </p:stCondLst>
                                  <p:childTnLst>
                                    <p:set>
                                      <p:cBhvr>
                                        <p:cTn id="71" dur="1" fill="hold">
                                          <p:stCondLst>
                                            <p:cond delay="0"/>
                                          </p:stCondLst>
                                        </p:cTn>
                                        <p:tgtEl>
                                          <p:spTgt spid="738"/>
                                        </p:tgtEl>
                                        <p:attrNameLst>
                                          <p:attrName>style.visibility</p:attrName>
                                        </p:attrNameLst>
                                      </p:cBhvr>
                                      <p:to>
                                        <p:strVal val="visible"/>
                                      </p:to>
                                    </p:set>
                                  </p:childTnLst>
                                </p:cTn>
                              </p:par>
                              <p:par>
                                <p:cTn id="72" presetID="1" presetClass="entr" presetSubtype="0" fill="hold" grpId="0" nodeType="withEffect">
                                  <p:stCondLst>
                                    <p:cond delay="400"/>
                                  </p:stCondLst>
                                  <p:childTnLst>
                                    <p:set>
                                      <p:cBhvr>
                                        <p:cTn id="73" dur="1" fill="hold">
                                          <p:stCondLst>
                                            <p:cond delay="0"/>
                                          </p:stCondLst>
                                        </p:cTn>
                                        <p:tgtEl>
                                          <p:spTgt spid="737"/>
                                        </p:tgtEl>
                                        <p:attrNameLst>
                                          <p:attrName>style.visibility</p:attrName>
                                        </p:attrNameLst>
                                      </p:cBhvr>
                                      <p:to>
                                        <p:strVal val="visible"/>
                                      </p:to>
                                    </p:set>
                                  </p:childTnLst>
                                </p:cTn>
                              </p:par>
                              <p:par>
                                <p:cTn id="74" presetID="1" presetClass="entr" presetSubtype="0" fill="hold" grpId="0" nodeType="withEffect">
                                  <p:stCondLst>
                                    <p:cond delay="500"/>
                                  </p:stCondLst>
                                  <p:childTnLst>
                                    <p:set>
                                      <p:cBhvr>
                                        <p:cTn id="75" dur="1" fill="hold">
                                          <p:stCondLst>
                                            <p:cond delay="0"/>
                                          </p:stCondLst>
                                        </p:cTn>
                                        <p:tgtEl>
                                          <p:spTgt spid="744"/>
                                        </p:tgtEl>
                                        <p:attrNameLst>
                                          <p:attrName>style.visibility</p:attrName>
                                        </p:attrNameLst>
                                      </p:cBhvr>
                                      <p:to>
                                        <p:strVal val="visible"/>
                                      </p:to>
                                    </p:set>
                                  </p:childTnLst>
                                </p:cTn>
                              </p:par>
                              <p:par>
                                <p:cTn id="76" presetID="1" presetClass="entr" presetSubtype="0" fill="hold" grpId="0" nodeType="withEffect">
                                  <p:stCondLst>
                                    <p:cond delay="600"/>
                                  </p:stCondLst>
                                  <p:childTnLst>
                                    <p:set>
                                      <p:cBhvr>
                                        <p:cTn id="77" dur="1" fill="hold">
                                          <p:stCondLst>
                                            <p:cond delay="0"/>
                                          </p:stCondLst>
                                        </p:cTn>
                                        <p:tgtEl>
                                          <p:spTgt spid="743"/>
                                        </p:tgtEl>
                                        <p:attrNameLst>
                                          <p:attrName>style.visibility</p:attrName>
                                        </p:attrNameLst>
                                      </p:cBhvr>
                                      <p:to>
                                        <p:strVal val="visible"/>
                                      </p:to>
                                    </p:set>
                                  </p:childTnLst>
                                </p:cTn>
                              </p:par>
                              <p:par>
                                <p:cTn id="78" presetID="1" presetClass="entr" presetSubtype="0" fill="hold" grpId="0" nodeType="withEffect">
                                  <p:stCondLst>
                                    <p:cond delay="700"/>
                                  </p:stCondLst>
                                  <p:childTnLst>
                                    <p:set>
                                      <p:cBhvr>
                                        <p:cTn id="79" dur="1" fill="hold">
                                          <p:stCondLst>
                                            <p:cond delay="0"/>
                                          </p:stCondLst>
                                        </p:cTn>
                                        <p:tgtEl>
                                          <p:spTgt spid="742"/>
                                        </p:tgtEl>
                                        <p:attrNameLst>
                                          <p:attrName>style.visibility</p:attrName>
                                        </p:attrNameLst>
                                      </p:cBhvr>
                                      <p:to>
                                        <p:strVal val="visible"/>
                                      </p:to>
                                    </p:set>
                                  </p:childTnLst>
                                </p:cTn>
                              </p:par>
                              <p:par>
                                <p:cTn id="80" presetID="1" presetClass="entr" presetSubtype="0" fill="hold" grpId="0" nodeType="withEffect">
                                  <p:stCondLst>
                                    <p:cond delay="800"/>
                                  </p:stCondLst>
                                  <p:childTnLst>
                                    <p:set>
                                      <p:cBhvr>
                                        <p:cTn id="81" dur="1" fill="hold">
                                          <p:stCondLst>
                                            <p:cond delay="0"/>
                                          </p:stCondLst>
                                        </p:cTn>
                                        <p:tgtEl>
                                          <p:spTgt spid="747"/>
                                        </p:tgtEl>
                                        <p:attrNameLst>
                                          <p:attrName>style.visibility</p:attrName>
                                        </p:attrNameLst>
                                      </p:cBhvr>
                                      <p:to>
                                        <p:strVal val="visible"/>
                                      </p:to>
                                    </p:set>
                                  </p:childTnLst>
                                </p:cTn>
                              </p:par>
                              <p:par>
                                <p:cTn id="82" presetID="22" presetClass="entr" presetSubtype="8" fill="hold" nodeType="withEffect">
                                  <p:stCondLst>
                                    <p:cond delay="1000"/>
                                  </p:stCondLst>
                                  <p:childTnLst>
                                    <p:set>
                                      <p:cBhvr>
                                        <p:cTn id="83" dur="1" fill="hold">
                                          <p:stCondLst>
                                            <p:cond delay="0"/>
                                          </p:stCondLst>
                                        </p:cTn>
                                        <p:tgtEl>
                                          <p:spTgt spid="439"/>
                                        </p:tgtEl>
                                        <p:attrNameLst>
                                          <p:attrName>style.visibility</p:attrName>
                                        </p:attrNameLst>
                                      </p:cBhvr>
                                      <p:to>
                                        <p:strVal val="visible"/>
                                      </p:to>
                                    </p:set>
                                    <p:animEffect transition="in" filter="wipe(left)">
                                      <p:cBhvr>
                                        <p:cTn id="84" dur="750"/>
                                        <p:tgtEl>
                                          <p:spTgt spid="439"/>
                                        </p:tgtEl>
                                      </p:cBhvr>
                                    </p:animEffect>
                                  </p:childTnLst>
                                </p:cTn>
                              </p:par>
                              <p:par>
                                <p:cTn id="85" presetID="1" presetClass="entr" presetSubtype="0" fill="hold" grpId="0" nodeType="withEffect">
                                  <p:stCondLst>
                                    <p:cond delay="1100"/>
                                  </p:stCondLst>
                                  <p:childTnLst>
                                    <p:set>
                                      <p:cBhvr>
                                        <p:cTn id="86" dur="1" fill="hold">
                                          <p:stCondLst>
                                            <p:cond delay="0"/>
                                          </p:stCondLst>
                                        </p:cTn>
                                        <p:tgtEl>
                                          <p:spTgt spid="729"/>
                                        </p:tgtEl>
                                        <p:attrNameLst>
                                          <p:attrName>style.visibility</p:attrName>
                                        </p:attrNameLst>
                                      </p:cBhvr>
                                      <p:to>
                                        <p:strVal val="visible"/>
                                      </p:to>
                                    </p:set>
                                  </p:childTnLst>
                                </p:cTn>
                              </p:par>
                              <p:par>
                                <p:cTn id="87" presetID="1" presetClass="entr" presetSubtype="0" fill="hold" grpId="0" nodeType="withEffect">
                                  <p:stCondLst>
                                    <p:cond delay="1200"/>
                                  </p:stCondLst>
                                  <p:childTnLst>
                                    <p:set>
                                      <p:cBhvr>
                                        <p:cTn id="88" dur="1" fill="hold">
                                          <p:stCondLst>
                                            <p:cond delay="0"/>
                                          </p:stCondLst>
                                        </p:cTn>
                                        <p:tgtEl>
                                          <p:spTgt spid="734"/>
                                        </p:tgtEl>
                                        <p:attrNameLst>
                                          <p:attrName>style.visibility</p:attrName>
                                        </p:attrNameLst>
                                      </p:cBhvr>
                                      <p:to>
                                        <p:strVal val="visible"/>
                                      </p:to>
                                    </p:set>
                                  </p:childTnLst>
                                </p:cTn>
                              </p:par>
                              <p:par>
                                <p:cTn id="89" presetID="1" presetClass="entr" presetSubtype="0" fill="hold" grpId="0" nodeType="withEffect">
                                  <p:stCondLst>
                                    <p:cond delay="1300"/>
                                  </p:stCondLst>
                                  <p:childTnLst>
                                    <p:set>
                                      <p:cBhvr>
                                        <p:cTn id="90" dur="1" fill="hold">
                                          <p:stCondLst>
                                            <p:cond delay="0"/>
                                          </p:stCondLst>
                                        </p:cTn>
                                        <p:tgtEl>
                                          <p:spTgt spid="728"/>
                                        </p:tgtEl>
                                        <p:attrNameLst>
                                          <p:attrName>style.visibility</p:attrName>
                                        </p:attrNameLst>
                                      </p:cBhvr>
                                      <p:to>
                                        <p:strVal val="visible"/>
                                      </p:to>
                                    </p:set>
                                  </p:childTnLst>
                                </p:cTn>
                              </p:par>
                              <p:par>
                                <p:cTn id="91" presetID="1" presetClass="entr" presetSubtype="0" fill="hold" grpId="0" nodeType="withEffect">
                                  <p:stCondLst>
                                    <p:cond delay="1400"/>
                                  </p:stCondLst>
                                  <p:childTnLst>
                                    <p:set>
                                      <p:cBhvr>
                                        <p:cTn id="92" dur="1" fill="hold">
                                          <p:stCondLst>
                                            <p:cond delay="0"/>
                                          </p:stCondLst>
                                        </p:cTn>
                                        <p:tgtEl>
                                          <p:spTgt spid="72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620"/>
                                        </p:tgtEl>
                                        <p:attrNameLst>
                                          <p:attrName>style.visibility</p:attrName>
                                        </p:attrNameLst>
                                      </p:cBhvr>
                                      <p:to>
                                        <p:strVal val="visible"/>
                                      </p:to>
                                    </p:set>
                                    <p:animEffect transition="in" filter="wipe(left)">
                                      <p:cBhvr>
                                        <p:cTn id="97" dur="750"/>
                                        <p:tgtEl>
                                          <p:spTgt spid="620"/>
                                        </p:tgtEl>
                                      </p:cBhvr>
                                    </p:animEffect>
                                  </p:childTnLst>
                                </p:cTn>
                              </p:par>
                              <p:par>
                                <p:cTn id="98" presetID="1" presetClass="exit" presetSubtype="0" fill="hold" grpId="1" nodeType="withEffect">
                                  <p:stCondLst>
                                    <p:cond delay="100"/>
                                  </p:stCondLst>
                                  <p:childTnLst>
                                    <p:set>
                                      <p:cBhvr>
                                        <p:cTn id="99" dur="1" fill="hold">
                                          <p:stCondLst>
                                            <p:cond delay="0"/>
                                          </p:stCondLst>
                                        </p:cTn>
                                        <p:tgtEl>
                                          <p:spTgt spid="747"/>
                                        </p:tgtEl>
                                        <p:attrNameLst>
                                          <p:attrName>style.visibility</p:attrName>
                                        </p:attrNameLst>
                                      </p:cBhvr>
                                      <p:to>
                                        <p:strVal val="hidden"/>
                                      </p:to>
                                    </p:set>
                                  </p:childTnLst>
                                </p:cTn>
                              </p:par>
                              <p:par>
                                <p:cTn id="100" presetID="1" presetClass="exit" presetSubtype="0" fill="hold" grpId="1" nodeType="withEffect">
                                  <p:stCondLst>
                                    <p:cond delay="200"/>
                                  </p:stCondLst>
                                  <p:childTnLst>
                                    <p:set>
                                      <p:cBhvr>
                                        <p:cTn id="101" dur="1" fill="hold">
                                          <p:stCondLst>
                                            <p:cond delay="0"/>
                                          </p:stCondLst>
                                        </p:cTn>
                                        <p:tgtEl>
                                          <p:spTgt spid="742"/>
                                        </p:tgtEl>
                                        <p:attrNameLst>
                                          <p:attrName>style.visibility</p:attrName>
                                        </p:attrNameLst>
                                      </p:cBhvr>
                                      <p:to>
                                        <p:strVal val="hidden"/>
                                      </p:to>
                                    </p:set>
                                  </p:childTnLst>
                                </p:cTn>
                              </p:par>
                              <p:par>
                                <p:cTn id="102" presetID="1" presetClass="exit" presetSubtype="0" fill="hold" grpId="1" nodeType="withEffect">
                                  <p:stCondLst>
                                    <p:cond delay="300"/>
                                  </p:stCondLst>
                                  <p:childTnLst>
                                    <p:set>
                                      <p:cBhvr>
                                        <p:cTn id="103" dur="1" fill="hold">
                                          <p:stCondLst>
                                            <p:cond delay="0"/>
                                          </p:stCondLst>
                                        </p:cTn>
                                        <p:tgtEl>
                                          <p:spTgt spid="743"/>
                                        </p:tgtEl>
                                        <p:attrNameLst>
                                          <p:attrName>style.visibility</p:attrName>
                                        </p:attrNameLst>
                                      </p:cBhvr>
                                      <p:to>
                                        <p:strVal val="hidden"/>
                                      </p:to>
                                    </p:set>
                                  </p:childTnLst>
                                </p:cTn>
                              </p:par>
                              <p:par>
                                <p:cTn id="104" presetID="1" presetClass="exit" presetSubtype="0" fill="hold" grpId="1" nodeType="withEffect">
                                  <p:stCondLst>
                                    <p:cond delay="400"/>
                                  </p:stCondLst>
                                  <p:childTnLst>
                                    <p:set>
                                      <p:cBhvr>
                                        <p:cTn id="105" dur="1" fill="hold">
                                          <p:stCondLst>
                                            <p:cond delay="0"/>
                                          </p:stCondLst>
                                        </p:cTn>
                                        <p:tgtEl>
                                          <p:spTgt spid="744"/>
                                        </p:tgtEl>
                                        <p:attrNameLst>
                                          <p:attrName>style.visibility</p:attrName>
                                        </p:attrNameLst>
                                      </p:cBhvr>
                                      <p:to>
                                        <p:strVal val="hidden"/>
                                      </p:to>
                                    </p:set>
                                  </p:childTnLst>
                                </p:cTn>
                              </p:par>
                              <p:par>
                                <p:cTn id="106" presetID="1" presetClass="exit" presetSubtype="0" fill="hold" grpId="1" nodeType="withEffect">
                                  <p:stCondLst>
                                    <p:cond delay="500"/>
                                  </p:stCondLst>
                                  <p:childTnLst>
                                    <p:set>
                                      <p:cBhvr>
                                        <p:cTn id="107" dur="1" fill="hold">
                                          <p:stCondLst>
                                            <p:cond delay="0"/>
                                          </p:stCondLst>
                                        </p:cTn>
                                        <p:tgtEl>
                                          <p:spTgt spid="737"/>
                                        </p:tgtEl>
                                        <p:attrNameLst>
                                          <p:attrName>style.visibility</p:attrName>
                                        </p:attrNameLst>
                                      </p:cBhvr>
                                      <p:to>
                                        <p:strVal val="hidden"/>
                                      </p:to>
                                    </p:set>
                                  </p:childTnLst>
                                </p:cTn>
                              </p:par>
                              <p:par>
                                <p:cTn id="108" presetID="1" presetClass="exit" presetSubtype="0" fill="hold" grpId="1" nodeType="withEffect">
                                  <p:stCondLst>
                                    <p:cond delay="600"/>
                                  </p:stCondLst>
                                  <p:childTnLst>
                                    <p:set>
                                      <p:cBhvr>
                                        <p:cTn id="109" dur="1" fill="hold">
                                          <p:stCondLst>
                                            <p:cond delay="0"/>
                                          </p:stCondLst>
                                        </p:cTn>
                                        <p:tgtEl>
                                          <p:spTgt spid="738"/>
                                        </p:tgtEl>
                                        <p:attrNameLst>
                                          <p:attrName>style.visibility</p:attrName>
                                        </p:attrNameLst>
                                      </p:cBhvr>
                                      <p:to>
                                        <p:strVal val="hidden"/>
                                      </p:to>
                                    </p:set>
                                  </p:childTnLst>
                                </p:cTn>
                              </p:par>
                              <p:par>
                                <p:cTn id="110" presetID="1" presetClass="exit" presetSubtype="0" fill="hold" grpId="1" nodeType="withEffect">
                                  <p:stCondLst>
                                    <p:cond delay="700"/>
                                  </p:stCondLst>
                                  <p:childTnLst>
                                    <p:set>
                                      <p:cBhvr>
                                        <p:cTn id="111" dur="1" fill="hold">
                                          <p:stCondLst>
                                            <p:cond delay="0"/>
                                          </p:stCondLst>
                                        </p:cTn>
                                        <p:tgtEl>
                                          <p:spTgt spid="739"/>
                                        </p:tgtEl>
                                        <p:attrNameLst>
                                          <p:attrName>style.visibility</p:attrName>
                                        </p:attrNameLst>
                                      </p:cBhvr>
                                      <p:to>
                                        <p:strVal val="hidden"/>
                                      </p:to>
                                    </p:set>
                                  </p:childTnLst>
                                </p:cTn>
                              </p:par>
                            </p:childTnLst>
                          </p:cTn>
                        </p:par>
                        <p:par>
                          <p:cTn id="112" fill="hold">
                            <p:stCondLst>
                              <p:cond delay="750"/>
                            </p:stCondLst>
                            <p:childTnLst>
                              <p:par>
                                <p:cTn id="113" presetID="22" presetClass="entr" presetSubtype="8" fill="hold" nodeType="afterEffect">
                                  <p:stCondLst>
                                    <p:cond delay="0"/>
                                  </p:stCondLst>
                                  <p:childTnLst>
                                    <p:set>
                                      <p:cBhvr>
                                        <p:cTn id="114" dur="1" fill="hold">
                                          <p:stCondLst>
                                            <p:cond delay="0"/>
                                          </p:stCondLst>
                                        </p:cTn>
                                        <p:tgtEl>
                                          <p:spTgt spid="679"/>
                                        </p:tgtEl>
                                        <p:attrNameLst>
                                          <p:attrName>style.visibility</p:attrName>
                                        </p:attrNameLst>
                                      </p:cBhvr>
                                      <p:to>
                                        <p:strVal val="visible"/>
                                      </p:to>
                                    </p:set>
                                    <p:animEffect transition="in" filter="wipe(left)">
                                      <p:cBhvr>
                                        <p:cTn id="115" dur="750"/>
                                        <p:tgtEl>
                                          <p:spTgt spid="679"/>
                                        </p:tgtEl>
                                      </p:cBhvr>
                                    </p:animEffect>
                                  </p:childTnLst>
                                </p:cTn>
                              </p:par>
                              <p:par>
                                <p:cTn id="116" presetID="1" presetClass="entr" presetSubtype="0" fill="hold" grpId="0" nodeType="withEffect">
                                  <p:stCondLst>
                                    <p:cond delay="100"/>
                                  </p:stCondLst>
                                  <p:childTnLst>
                                    <p:set>
                                      <p:cBhvr>
                                        <p:cTn id="117" dur="1" fill="hold">
                                          <p:stCondLst>
                                            <p:cond delay="0"/>
                                          </p:stCondLst>
                                        </p:cTn>
                                        <p:tgtEl>
                                          <p:spTgt spid="726"/>
                                        </p:tgtEl>
                                        <p:attrNameLst>
                                          <p:attrName>style.visibility</p:attrName>
                                        </p:attrNameLst>
                                      </p:cBhvr>
                                      <p:to>
                                        <p:strVal val="visible"/>
                                      </p:to>
                                    </p:set>
                                  </p:childTnLst>
                                </p:cTn>
                              </p:par>
                              <p:par>
                                <p:cTn id="118" presetID="1" presetClass="entr" presetSubtype="0" fill="hold" grpId="0" nodeType="withEffect">
                                  <p:stCondLst>
                                    <p:cond delay="200"/>
                                  </p:stCondLst>
                                  <p:childTnLst>
                                    <p:set>
                                      <p:cBhvr>
                                        <p:cTn id="119" dur="1" fill="hold">
                                          <p:stCondLst>
                                            <p:cond delay="0"/>
                                          </p:stCondLst>
                                        </p:cTn>
                                        <p:tgtEl>
                                          <p:spTgt spid="733"/>
                                        </p:tgtEl>
                                        <p:attrNameLst>
                                          <p:attrName>style.visibility</p:attrName>
                                        </p:attrNameLst>
                                      </p:cBhvr>
                                      <p:to>
                                        <p:strVal val="visible"/>
                                      </p:to>
                                    </p:set>
                                  </p:childTnLst>
                                </p:cTn>
                              </p:par>
                              <p:par>
                                <p:cTn id="120" presetID="1" presetClass="entr" presetSubtype="0" fill="hold" grpId="0" nodeType="withEffect">
                                  <p:stCondLst>
                                    <p:cond delay="300"/>
                                  </p:stCondLst>
                                  <p:childTnLst>
                                    <p:set>
                                      <p:cBhvr>
                                        <p:cTn id="121" dur="1" fill="hold">
                                          <p:stCondLst>
                                            <p:cond delay="0"/>
                                          </p:stCondLst>
                                        </p:cTn>
                                        <p:tgtEl>
                                          <p:spTgt spid="732"/>
                                        </p:tgtEl>
                                        <p:attrNameLst>
                                          <p:attrName>style.visibility</p:attrName>
                                        </p:attrNameLst>
                                      </p:cBhvr>
                                      <p:to>
                                        <p:strVal val="visible"/>
                                      </p:to>
                                    </p:set>
                                  </p:childTnLst>
                                </p:cTn>
                              </p:par>
                              <p:par>
                                <p:cTn id="122" presetID="1" presetClass="entr" presetSubtype="0" fill="hold" grpId="0" nodeType="withEffect">
                                  <p:stCondLst>
                                    <p:cond delay="400"/>
                                  </p:stCondLst>
                                  <p:childTnLst>
                                    <p:set>
                                      <p:cBhvr>
                                        <p:cTn id="123" dur="1" fill="hold">
                                          <p:stCondLst>
                                            <p:cond delay="0"/>
                                          </p:stCondLst>
                                        </p:cTn>
                                        <p:tgtEl>
                                          <p:spTgt spid="731"/>
                                        </p:tgtEl>
                                        <p:attrNameLst>
                                          <p:attrName>style.visibility</p:attrName>
                                        </p:attrNameLst>
                                      </p:cBhvr>
                                      <p:to>
                                        <p:strVal val="visible"/>
                                      </p:to>
                                    </p:set>
                                  </p:childTnLst>
                                </p:cTn>
                              </p:par>
                              <p:par>
                                <p:cTn id="124" presetID="1" presetClass="entr" presetSubtype="0" fill="hold" grpId="0" nodeType="withEffect">
                                  <p:stCondLst>
                                    <p:cond delay="500"/>
                                  </p:stCondLst>
                                  <p:childTnLst>
                                    <p:set>
                                      <p:cBhvr>
                                        <p:cTn id="125" dur="1" fill="hold">
                                          <p:stCondLst>
                                            <p:cond delay="0"/>
                                          </p:stCondLst>
                                        </p:cTn>
                                        <p:tgtEl>
                                          <p:spTgt spid="730"/>
                                        </p:tgtEl>
                                        <p:attrNameLst>
                                          <p:attrName>style.visibility</p:attrName>
                                        </p:attrNameLst>
                                      </p:cBhvr>
                                      <p:to>
                                        <p:strVal val="visible"/>
                                      </p:to>
                                    </p:set>
                                  </p:childTnLst>
                                </p:cTn>
                              </p:par>
                              <p:par>
                                <p:cTn id="126" presetID="1" presetClass="entr" presetSubtype="0" fill="hold" grpId="0" nodeType="withEffect">
                                  <p:stCondLst>
                                    <p:cond delay="600"/>
                                  </p:stCondLst>
                                  <p:childTnLst>
                                    <p:set>
                                      <p:cBhvr>
                                        <p:cTn id="127" dur="1" fill="hold">
                                          <p:stCondLst>
                                            <p:cond delay="0"/>
                                          </p:stCondLst>
                                        </p:cTn>
                                        <p:tgtEl>
                                          <p:spTgt spid="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animBg="1"/>
      <p:bldP spid="123" grpId="0" animBg="1"/>
      <p:bldP spid="196" grpId="0" animBg="1"/>
      <p:bldP spid="197" grpId="0" animBg="1"/>
      <p:bldP spid="682" grpId="0" animBg="1"/>
      <p:bldP spid="684" grpId="0" animBg="1"/>
      <p:bldP spid="686" grpId="0"/>
      <p:bldP spid="725" grpId="0" animBg="1"/>
      <p:bldP spid="726" grpId="0" animBg="1"/>
      <p:bldP spid="727" grpId="0" animBg="1"/>
      <p:bldP spid="728" grpId="0" animBg="1"/>
      <p:bldP spid="729" grpId="0" animBg="1"/>
      <p:bldP spid="730" grpId="0" animBg="1"/>
      <p:bldP spid="731" grpId="0" animBg="1"/>
      <p:bldP spid="732" grpId="0" animBg="1"/>
      <p:bldP spid="733" grpId="0" animBg="1"/>
      <p:bldP spid="734" grpId="0" animBg="1"/>
      <p:bldP spid="735" grpId="0" animBg="1"/>
      <p:bldP spid="736" grpId="0" animBg="1"/>
      <p:bldP spid="737" grpId="0" animBg="1"/>
      <p:bldP spid="737" grpId="1" animBg="1"/>
      <p:bldP spid="738" grpId="0" animBg="1"/>
      <p:bldP spid="738" grpId="1" animBg="1"/>
      <p:bldP spid="739" grpId="0" animBg="1"/>
      <p:bldP spid="739" grpId="1" animBg="1"/>
      <p:bldP spid="740" grpId="0" animBg="1"/>
      <p:bldP spid="742" grpId="0" animBg="1"/>
      <p:bldP spid="742" grpId="1" animBg="1"/>
      <p:bldP spid="743" grpId="0" animBg="1"/>
      <p:bldP spid="743" grpId="1" animBg="1"/>
      <p:bldP spid="744" grpId="0" animBg="1"/>
      <p:bldP spid="744" grpId="1" animBg="1"/>
      <p:bldP spid="745" grpId="0" animBg="1"/>
      <p:bldP spid="747" grpId="0" animBg="1"/>
      <p:bldP spid="747" grpId="1" animBg="1"/>
      <p:bldP spid="24" grpId="0"/>
      <p:bldP spid="7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991757" y="2771569"/>
            <a:ext cx="896263" cy="1250951"/>
            <a:chOff x="1713364" y="2216150"/>
            <a:chExt cx="672197" cy="938213"/>
          </a:xfrm>
        </p:grpSpPr>
        <p:cxnSp>
          <p:nvCxnSpPr>
            <p:cNvPr id="67" name="Straight Connector 66"/>
            <p:cNvCxnSpPr/>
            <p:nvPr/>
          </p:nvCxnSpPr>
          <p:spPr bwMode="auto">
            <a:xfrm>
              <a:off x="2049462" y="2216150"/>
              <a:ext cx="0" cy="68580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sp>
          <p:nvSpPr>
            <p:cNvPr id="26" name="Text Box 8"/>
            <p:cNvSpPr txBox="1">
              <a:spLocks noChangeArrowheads="1"/>
            </p:cNvSpPr>
            <p:nvPr/>
          </p:nvSpPr>
          <p:spPr bwMode="auto">
            <a:xfrm>
              <a:off x="1713364" y="2933700"/>
              <a:ext cx="672197"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1985</a:t>
              </a:r>
              <a:b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b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IEEE 802.3</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10BASE5 </a:t>
              </a:r>
            </a:p>
          </p:txBody>
        </p:sp>
      </p:grpSp>
      <p:pic>
        <p:nvPicPr>
          <p:cNvPr id="2253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565" y="4055648"/>
            <a:ext cx="103251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 name="Right Arrow 13311"/>
          <p:cNvSpPr/>
          <p:nvPr/>
        </p:nvSpPr>
        <p:spPr bwMode="auto">
          <a:xfrm>
            <a:off x="46224" y="5364327"/>
            <a:ext cx="12193664" cy="986319"/>
          </a:xfrm>
          <a:prstGeom prst="rightArrow">
            <a:avLst>
              <a:gd name="adj1" fmla="val 60753"/>
              <a:gd name="adj2" fmla="val 61828"/>
            </a:avLst>
          </a:prstGeom>
          <a:solidFill>
            <a:schemeClr val="tx1"/>
          </a:solidFill>
          <a:ln w="38100" algn="ctr">
            <a:noFill/>
            <a:miter lim="800000"/>
            <a:headEnd type="none" w="sm" len="sm"/>
            <a:tailEnd type="none" w="sm" len="sm"/>
          </a:ln>
          <a:effectLst>
            <a:softEdge rad="31750"/>
          </a:effectLst>
        </p:spPr>
        <p:txBody>
          <a:bodyPr lIns="0" tIns="0" rIns="0" bIns="0" anchor="ctr"/>
          <a:lstStyle/>
          <a:p>
            <a:pPr algn="ctr" eaLnBrk="1" hangingPunct="1">
              <a:lnSpc>
                <a:spcPct val="85000"/>
              </a:lnSpc>
              <a:defRPr/>
            </a:pPr>
            <a:endParaRPr lang="en-US" sz="2400" kern="0" dirty="0">
              <a:solidFill>
                <a:schemeClr val="bg1"/>
              </a:solidFill>
              <a:latin typeface="Intel Clear" panose="020B0604020203020204" pitchFamily="34" charset="0"/>
              <a:ea typeface="Intel Clear" panose="020B0604020203020204" pitchFamily="34" charset="0"/>
              <a:cs typeface="Intel Clear" panose="020B0604020203020204" pitchFamily="34" charset="0"/>
            </a:endParaRPr>
          </a:p>
        </p:txBody>
      </p:sp>
      <p:sp>
        <p:nvSpPr>
          <p:cNvPr id="22" name="Text Box 4"/>
          <p:cNvSpPr txBox="1">
            <a:spLocks noChangeArrowheads="1"/>
          </p:cNvSpPr>
          <p:nvPr/>
        </p:nvSpPr>
        <p:spPr bwMode="auto">
          <a:xfrm>
            <a:off x="230719" y="5731089"/>
            <a:ext cx="1708149" cy="15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411163" algn="l" defTabSz="823913">
              <a:spcBef>
                <a:spcPct val="0"/>
              </a:spcBef>
              <a:defRPr sz="2400">
                <a:solidFill>
                  <a:schemeClr val="tx1"/>
                </a:solidFill>
                <a:latin typeface="Verdana" pitchFamily="34" charset="0"/>
              </a:defRPr>
            </a:lvl2pPr>
            <a:lvl3pPr marL="823913"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1467"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Ethernet</a:t>
            </a:r>
          </a:p>
        </p:txBody>
      </p:sp>
      <p:sp>
        <p:nvSpPr>
          <p:cNvPr id="23" name="Text Box 5"/>
          <p:cNvSpPr txBox="1">
            <a:spLocks noChangeArrowheads="1"/>
          </p:cNvSpPr>
          <p:nvPr/>
        </p:nvSpPr>
        <p:spPr bwMode="auto">
          <a:xfrm>
            <a:off x="2448984" y="5650653"/>
            <a:ext cx="1708149" cy="315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411163" algn="l" defTabSz="823913">
              <a:spcBef>
                <a:spcPct val="0"/>
              </a:spcBef>
              <a:defRPr sz="2400">
                <a:solidFill>
                  <a:schemeClr val="tx1"/>
                </a:solidFill>
                <a:latin typeface="Verdana" pitchFamily="34" charset="0"/>
              </a:defRPr>
            </a:lvl2pPr>
            <a:lvl3pPr marL="823913"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1467"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Fast</a:t>
            </a:r>
          </a:p>
          <a:p>
            <a:pPr algn="ctr">
              <a:lnSpc>
                <a:spcPct val="85000"/>
              </a:lnSpc>
              <a:spcBef>
                <a:spcPts val="0"/>
              </a:spcBef>
              <a:defRPr/>
            </a:pPr>
            <a:r>
              <a:rPr lang="en-US" sz="1467"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Ethernet</a:t>
            </a:r>
          </a:p>
        </p:txBody>
      </p:sp>
      <p:sp>
        <p:nvSpPr>
          <p:cNvPr id="24" name="Text Box 6"/>
          <p:cNvSpPr txBox="1">
            <a:spLocks noChangeArrowheads="1"/>
          </p:cNvSpPr>
          <p:nvPr/>
        </p:nvSpPr>
        <p:spPr bwMode="auto">
          <a:xfrm>
            <a:off x="3361269" y="5650653"/>
            <a:ext cx="1708151" cy="315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411163" algn="l" defTabSz="823913">
              <a:spcBef>
                <a:spcPct val="0"/>
              </a:spcBef>
              <a:defRPr sz="2400">
                <a:solidFill>
                  <a:schemeClr val="tx1"/>
                </a:solidFill>
                <a:latin typeface="Verdana" pitchFamily="34" charset="0"/>
              </a:defRPr>
            </a:lvl2pPr>
            <a:lvl3pPr marL="823913"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1467"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Gigabit</a:t>
            </a:r>
          </a:p>
          <a:p>
            <a:pPr algn="ctr">
              <a:lnSpc>
                <a:spcPct val="85000"/>
              </a:lnSpc>
              <a:spcBef>
                <a:spcPts val="0"/>
              </a:spcBef>
              <a:defRPr/>
            </a:pPr>
            <a:r>
              <a:rPr lang="en-US" sz="1467"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Ethernet</a:t>
            </a:r>
          </a:p>
        </p:txBody>
      </p:sp>
      <p:sp>
        <p:nvSpPr>
          <p:cNvPr id="34" name="Text Box 17"/>
          <p:cNvSpPr txBox="1">
            <a:spLocks noChangeArrowheads="1"/>
          </p:cNvSpPr>
          <p:nvPr/>
        </p:nvSpPr>
        <p:spPr bwMode="auto">
          <a:xfrm>
            <a:off x="860907" y="1101939"/>
            <a:ext cx="2283884"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b="1"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ships world’s 1</a:t>
            </a:r>
            <a:r>
              <a:rPr lang="en-US" sz="800" b="1" baseline="300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st</a:t>
            </a:r>
            <a:r>
              <a:rPr lang="en-US" sz="800" b="1"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 </a:t>
            </a:r>
          </a:p>
          <a:p>
            <a:pPr algn="ctr">
              <a:lnSpc>
                <a:spcPct val="85000"/>
              </a:lnSpc>
              <a:spcBef>
                <a:spcPts val="0"/>
              </a:spcBef>
              <a:defRPr/>
            </a:pPr>
            <a:r>
              <a:rPr lang="en-US" sz="800" b="1"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high-volume 10Mbps Si</a:t>
            </a:r>
          </a:p>
          <a:p>
            <a:pPr algn="ctr">
              <a:lnSpc>
                <a:spcPct val="85000"/>
              </a:lnSpc>
              <a:spcBef>
                <a:spcPts val="0"/>
              </a:spcBef>
              <a:defRPr/>
            </a:pPr>
            <a:r>
              <a:rPr lang="en-US" sz="800" b="1"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1982</a:t>
            </a:r>
          </a:p>
        </p:txBody>
      </p:sp>
      <p:sp>
        <p:nvSpPr>
          <p:cNvPr id="43" name="Text Box 26"/>
          <p:cNvSpPr txBox="1">
            <a:spLocks noChangeArrowheads="1"/>
          </p:cNvSpPr>
          <p:nvPr/>
        </p:nvSpPr>
        <p:spPr bwMode="auto">
          <a:xfrm>
            <a:off x="3712276" y="1948604"/>
            <a:ext cx="1320800" cy="2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lgn="l" defTabSz="823913">
              <a:spcBef>
                <a:spcPct val="0"/>
              </a:spcBef>
              <a:defRPr sz="2400">
                <a:solidFill>
                  <a:schemeClr val="tx1"/>
                </a:solidFill>
                <a:latin typeface="Verdana" pitchFamily="34" charset="0"/>
              </a:defRPr>
            </a:lvl1pPr>
            <a:lvl2pPr marL="411163" algn="l" defTabSz="823913">
              <a:spcBef>
                <a:spcPct val="0"/>
              </a:spcBef>
              <a:defRPr sz="2400">
                <a:solidFill>
                  <a:schemeClr val="tx1"/>
                </a:solidFill>
                <a:latin typeface="Verdana" pitchFamily="34" charset="0"/>
              </a:defRPr>
            </a:lvl2pPr>
            <a:lvl3pPr marL="823913"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ships world’s 1</a:t>
            </a:r>
            <a:r>
              <a:rPr lang="en-US" sz="800" baseline="300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st</a:t>
            </a: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 </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single-chip 10/100/1000 Si</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2001</a:t>
            </a:r>
          </a:p>
        </p:txBody>
      </p:sp>
      <p:sp>
        <p:nvSpPr>
          <p:cNvPr id="47" name="Text Box 30"/>
          <p:cNvSpPr txBox="1">
            <a:spLocks noChangeArrowheads="1"/>
          </p:cNvSpPr>
          <p:nvPr/>
        </p:nvSpPr>
        <p:spPr bwMode="auto">
          <a:xfrm>
            <a:off x="4834469" y="5650653"/>
            <a:ext cx="1706033" cy="315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411163" algn="l" defTabSz="823913">
              <a:spcBef>
                <a:spcPct val="0"/>
              </a:spcBef>
              <a:defRPr sz="2400">
                <a:solidFill>
                  <a:schemeClr val="tx1"/>
                </a:solidFill>
                <a:latin typeface="Verdana" pitchFamily="34" charset="0"/>
              </a:defRPr>
            </a:lvl2pPr>
            <a:lvl3pPr marL="823913"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1467"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10Gb</a:t>
            </a:r>
          </a:p>
          <a:p>
            <a:pPr algn="ctr">
              <a:lnSpc>
                <a:spcPct val="85000"/>
              </a:lnSpc>
              <a:spcBef>
                <a:spcPts val="0"/>
              </a:spcBef>
              <a:defRPr/>
            </a:pPr>
            <a:r>
              <a:rPr lang="en-US" sz="1467"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Ethernet</a:t>
            </a:r>
          </a:p>
        </p:txBody>
      </p:sp>
      <p:sp>
        <p:nvSpPr>
          <p:cNvPr id="55" name="Rectangle 38"/>
          <p:cNvSpPr>
            <a:spLocks noChangeArrowheads="1"/>
          </p:cNvSpPr>
          <p:nvPr/>
        </p:nvSpPr>
        <p:spPr bwMode="auto">
          <a:xfrm>
            <a:off x="5132560" y="1188722"/>
            <a:ext cx="2199216" cy="29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Introduces </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I/OAT</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2005</a:t>
            </a:r>
          </a:p>
        </p:txBody>
      </p:sp>
      <p:sp>
        <p:nvSpPr>
          <p:cNvPr id="22554" name="Title 1"/>
          <p:cNvSpPr>
            <a:spLocks noGrp="1"/>
          </p:cNvSpPr>
          <p:nvPr>
            <p:ph type="title" idx="4294967295"/>
          </p:nvPr>
        </p:nvSpPr>
        <p:spPr>
          <a:xfrm>
            <a:off x="669753" y="189984"/>
            <a:ext cx="10972800" cy="628535"/>
          </a:xfrm>
        </p:spPr>
        <p:txBody>
          <a:bodyPr>
            <a:noAutofit/>
          </a:bodyPr>
          <a:lstStyle/>
          <a:p>
            <a:pPr algn="ctr"/>
            <a:r>
              <a:rPr lang="en-US" sz="4800" dirty="0">
                <a:latin typeface="Intel Clear Pro" panose="020B0804020202060201" pitchFamily="34" charset="-18"/>
                <a:ea typeface="Intel Clear Pro" panose="020B0804020202060201" pitchFamily="34" charset="-18"/>
                <a:cs typeface="Intel Clear Pro" panose="020B0804020202060201" pitchFamily="34" charset="-18"/>
              </a:rPr>
              <a:t>History of Intel</a:t>
            </a:r>
            <a:r>
              <a:rPr lang="en-US" sz="4800" baseline="30000" dirty="0">
                <a:latin typeface="Intel Clear Pro" panose="020B0804020202060201" pitchFamily="34" charset="-18"/>
                <a:ea typeface="Intel Clear Pro" panose="020B0804020202060201" pitchFamily="34" charset="-18"/>
                <a:cs typeface="Intel Clear Pro" panose="020B0804020202060201" pitchFamily="34" charset="-18"/>
              </a:rPr>
              <a:t>®</a:t>
            </a:r>
            <a:r>
              <a:rPr lang="en-US" sz="4800" dirty="0">
                <a:latin typeface="Intel Clear Pro" panose="020B0804020202060201" pitchFamily="34" charset="-18"/>
                <a:ea typeface="Intel Clear Pro" panose="020B0804020202060201" pitchFamily="34" charset="-18"/>
                <a:cs typeface="Intel Clear Pro" panose="020B0804020202060201" pitchFamily="34" charset="-18"/>
              </a:rPr>
              <a:t> Ethernet Innovations</a:t>
            </a:r>
          </a:p>
        </p:txBody>
      </p:sp>
      <p:grpSp>
        <p:nvGrpSpPr>
          <p:cNvPr id="22556" name="Group 43"/>
          <p:cNvGrpSpPr>
            <a:grpSpLocks/>
          </p:cNvGrpSpPr>
          <p:nvPr/>
        </p:nvGrpSpPr>
        <p:grpSpPr bwMode="auto">
          <a:xfrm>
            <a:off x="10162" y="2371939"/>
            <a:ext cx="12196233" cy="499533"/>
            <a:chOff x="-3297" y="1652074"/>
            <a:chExt cx="9147297" cy="500576"/>
          </a:xfrm>
        </p:grpSpPr>
        <p:sp>
          <p:nvSpPr>
            <p:cNvPr id="22633" name="Rectangle 45"/>
            <p:cNvSpPr>
              <a:spLocks noChangeArrowheads="1"/>
            </p:cNvSpPr>
            <p:nvPr/>
          </p:nvSpPr>
          <p:spPr bwMode="auto">
            <a:xfrm>
              <a:off x="-2048" y="1652074"/>
              <a:ext cx="9144000" cy="500576"/>
            </a:xfrm>
            <a:prstGeom prst="rect">
              <a:avLst/>
            </a:prstGeom>
            <a:solidFill>
              <a:srgbClr val="C0E4FF"/>
            </a:solidFill>
            <a:ln>
              <a:noFill/>
            </a:ln>
            <a:extLst>
              <a:ext uri="{91240B29-F687-4F45-9708-019B960494DF}">
                <a14:hiddenLine xmlns:a14="http://schemas.microsoft.com/office/drawing/2010/main" w="3175" algn="ctr">
                  <a:solidFill>
                    <a:srgbClr val="000000"/>
                  </a:solidFill>
                  <a:round/>
                  <a:headEnd type="none" w="sm" len="sm"/>
                  <a:tailEnd type="none" w="sm" len="sm"/>
                </a14:hiddenLine>
              </a:ext>
            </a:extLst>
          </p:spPr>
          <p:txBody>
            <a:bodyPr wrap="none" lIns="0" tIns="0" rIns="0" bIns="0" anchor="ctr"/>
            <a:lstStyle>
              <a:lvl1pPr>
                <a:defRPr>
                  <a:solidFill>
                    <a:schemeClr val="tx1"/>
                  </a:solidFill>
                  <a:latin typeface="Neo Sans Intel" panose="020B0504020202020204" pitchFamily="34" charset="0"/>
                  <a:cs typeface="Arial" panose="020B0604020202020204" pitchFamily="34" charset="0"/>
                </a:defRPr>
              </a:lvl1pPr>
              <a:lvl2pPr marL="742950" indent="-285750">
                <a:defRPr>
                  <a:solidFill>
                    <a:schemeClr val="tx1"/>
                  </a:solidFill>
                  <a:latin typeface="Neo Sans Intel" panose="020B0504020202020204" pitchFamily="34" charset="0"/>
                  <a:cs typeface="Arial" panose="020B0604020202020204" pitchFamily="34" charset="0"/>
                </a:defRPr>
              </a:lvl2pPr>
              <a:lvl3pPr marL="1143000" indent="-228600">
                <a:defRPr>
                  <a:solidFill>
                    <a:schemeClr val="tx1"/>
                  </a:solidFill>
                  <a:latin typeface="Neo Sans Intel" panose="020B0504020202020204" pitchFamily="34" charset="0"/>
                  <a:cs typeface="Arial" panose="020B0604020202020204" pitchFamily="34" charset="0"/>
                </a:defRPr>
              </a:lvl3pPr>
              <a:lvl4pPr marL="1600200" indent="-228600">
                <a:defRPr>
                  <a:solidFill>
                    <a:schemeClr val="tx1"/>
                  </a:solidFill>
                  <a:latin typeface="Neo Sans Intel" panose="020B0504020202020204" pitchFamily="34" charset="0"/>
                  <a:cs typeface="Arial" panose="020B0604020202020204" pitchFamily="34" charset="0"/>
                </a:defRPr>
              </a:lvl4pPr>
              <a:lvl5pPr marL="2057400" indent="-228600">
                <a:defRPr>
                  <a:solidFill>
                    <a:schemeClr val="tx1"/>
                  </a:solidFill>
                  <a:latin typeface="Neo Sans Intel" panose="020B05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Neo Sans Intel" panose="020B05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Neo Sans Intel" panose="020B05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Neo Sans Intel" panose="020B05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Neo Sans Intel" panose="020B0504020202020204" pitchFamily="34" charset="0"/>
                  <a:cs typeface="Arial" panose="020B0604020202020204" pitchFamily="34" charset="0"/>
                </a:defRPr>
              </a:lvl9pPr>
            </a:lstStyle>
            <a:p>
              <a:pPr algn="ctr">
                <a:lnSpc>
                  <a:spcPct val="85000"/>
                </a:lnSpc>
              </a:pPr>
              <a:endParaRPr lang="en-US" sz="2400" b="1" dirty="0">
                <a:solidFill>
                  <a:schemeClr val="bg1"/>
                </a:solidFill>
                <a:latin typeface="Intel Clear" panose="020B0604020203020204" pitchFamily="34" charset="0"/>
                <a:ea typeface="Intel Clear" panose="020B0604020203020204" pitchFamily="34" charset="0"/>
                <a:cs typeface="Intel Clear" panose="020B0604020203020204" pitchFamily="34" charset="0"/>
              </a:endParaRPr>
            </a:p>
          </p:txBody>
        </p:sp>
        <p:sp>
          <p:nvSpPr>
            <p:cNvPr id="48" name="Rectangle 47"/>
            <p:cNvSpPr/>
            <p:nvPr/>
          </p:nvSpPr>
          <p:spPr bwMode="auto">
            <a:xfrm>
              <a:off x="-3297" y="1730812"/>
              <a:ext cx="9147297" cy="340407"/>
            </a:xfrm>
            <a:prstGeom prst="rect">
              <a:avLst/>
            </a:prstGeom>
            <a:gradFill flip="none" rotWithShape="1">
              <a:gsLst>
                <a:gs pos="5000">
                  <a:schemeClr val="accent2"/>
                </a:gs>
                <a:gs pos="95000">
                  <a:schemeClr val="accent1"/>
                </a:gs>
              </a:gsLst>
              <a:lin ang="16200000" scaled="0"/>
              <a:tileRect/>
            </a:gradFill>
            <a:ln w="3175" cap="flat" cmpd="sng" algn="ctr">
              <a:noFill/>
              <a:prstDash val="solid"/>
              <a:round/>
              <a:headEnd type="none" w="sm" len="sm"/>
              <a:tailEnd type="none" w="sm" len="sm"/>
            </a:ln>
            <a:effectLst/>
            <a:scene3d>
              <a:camera prst="orthographicFront">
                <a:rot lat="0" lon="0" rev="0"/>
              </a:camera>
              <a:lightRig rig="contrasting" dir="t">
                <a:rot lat="0" lon="0" rev="7800000"/>
              </a:lightRig>
            </a:scene3d>
            <a:sp3d>
              <a:bevelT w="139700" h="139700"/>
            </a:sp3d>
          </p:spPr>
          <p:txBody>
            <a:bodyPr wrap="none" lIns="0" tIns="0" rIns="0" bIns="0" anchor="ctr"/>
            <a:lstStyle/>
            <a:p>
              <a:pPr algn="ctr">
                <a:lnSpc>
                  <a:spcPct val="85000"/>
                </a:lnSpc>
                <a:defRPr/>
              </a:pPr>
              <a:endParaRPr lang="en-US" sz="2400" b="1" dirty="0">
                <a:solidFill>
                  <a:schemeClr val="bg1"/>
                </a:solidFill>
                <a:latin typeface="Intel Clear" panose="020B0604020203020204" pitchFamily="34" charset="0"/>
                <a:ea typeface="Intel Clear" panose="020B0604020203020204" pitchFamily="34" charset="0"/>
                <a:cs typeface="Intel Clear" panose="020B0604020203020204" pitchFamily="34" charset="0"/>
              </a:endParaRPr>
            </a:p>
          </p:txBody>
        </p:sp>
      </p:grpSp>
      <p:cxnSp>
        <p:nvCxnSpPr>
          <p:cNvPr id="22559" name="Straight Connector 65"/>
          <p:cNvCxnSpPr>
            <a:cxnSpLocks noChangeShapeType="1"/>
          </p:cNvCxnSpPr>
          <p:nvPr/>
        </p:nvCxnSpPr>
        <p:spPr bwMode="auto">
          <a:xfrm>
            <a:off x="2191597" y="1967653"/>
            <a:ext cx="0" cy="493184"/>
          </a:xfrm>
          <a:prstGeom prst="line">
            <a:avLst/>
          </a:prstGeom>
          <a:noFill/>
          <a:ln w="19050" algn="ctr">
            <a:solidFill>
              <a:schemeClr val="accent1"/>
            </a:solidFill>
            <a:round/>
            <a:headEnd type="none" w="sm" len="sm"/>
            <a:tailEnd type="none" w="sm" len="sm"/>
          </a:ln>
        </p:spPr>
      </p:cxnSp>
      <p:cxnSp>
        <p:nvCxnSpPr>
          <p:cNvPr id="22561" name="Straight Connector 67"/>
          <p:cNvCxnSpPr>
            <a:cxnSpLocks noChangeShapeType="1"/>
          </p:cNvCxnSpPr>
          <p:nvPr/>
        </p:nvCxnSpPr>
        <p:spPr bwMode="auto">
          <a:xfrm>
            <a:off x="2975676" y="2278806"/>
            <a:ext cx="0" cy="182033"/>
          </a:xfrm>
          <a:prstGeom prst="line">
            <a:avLst/>
          </a:prstGeom>
          <a:noFill/>
          <a:ln w="19050" algn="ctr">
            <a:solidFill>
              <a:schemeClr val="accent1"/>
            </a:solidFill>
            <a:round/>
            <a:headEnd type="none" w="sm" len="sm"/>
            <a:tailEnd type="none" w="sm" len="sm"/>
          </a:ln>
        </p:spPr>
      </p:cxnSp>
      <p:grpSp>
        <p:nvGrpSpPr>
          <p:cNvPr id="13" name="Group 12"/>
          <p:cNvGrpSpPr/>
          <p:nvPr/>
        </p:nvGrpSpPr>
        <p:grpSpPr>
          <a:xfrm>
            <a:off x="2908573" y="2771989"/>
            <a:ext cx="609600" cy="1250951"/>
            <a:chOff x="2387170" y="2216150"/>
            <a:chExt cx="457200" cy="938213"/>
          </a:xfrm>
        </p:grpSpPr>
        <p:sp>
          <p:nvSpPr>
            <p:cNvPr id="27" name="Text Box 9"/>
            <p:cNvSpPr txBox="1">
              <a:spLocks noChangeArrowheads="1"/>
            </p:cNvSpPr>
            <p:nvPr/>
          </p:nvSpPr>
          <p:spPr bwMode="auto">
            <a:xfrm>
              <a:off x="2387170" y="2933700"/>
              <a:ext cx="457200"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1995</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IEEE 802.3u</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100BASE-TX</a:t>
              </a:r>
            </a:p>
          </p:txBody>
        </p:sp>
        <p:cxnSp>
          <p:nvCxnSpPr>
            <p:cNvPr id="74" name="Straight Connector 73"/>
            <p:cNvCxnSpPr/>
            <p:nvPr/>
          </p:nvCxnSpPr>
          <p:spPr bwMode="auto">
            <a:xfrm>
              <a:off x="2615770" y="2216150"/>
              <a:ext cx="0" cy="68580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grpSp>
      <p:grpSp>
        <p:nvGrpSpPr>
          <p:cNvPr id="15" name="Group 14"/>
          <p:cNvGrpSpPr/>
          <p:nvPr/>
        </p:nvGrpSpPr>
        <p:grpSpPr>
          <a:xfrm>
            <a:off x="3001077" y="2782573"/>
            <a:ext cx="1430867" cy="639233"/>
            <a:chOff x="2456547" y="2224088"/>
            <a:chExt cx="1073150" cy="479425"/>
          </a:xfrm>
        </p:grpSpPr>
        <p:sp>
          <p:nvSpPr>
            <p:cNvPr id="28" name="Text Box 10"/>
            <p:cNvSpPr txBox="1">
              <a:spLocks noChangeArrowheads="1"/>
            </p:cNvSpPr>
            <p:nvPr/>
          </p:nvSpPr>
          <p:spPr bwMode="auto">
            <a:xfrm>
              <a:off x="2456547" y="2481263"/>
              <a:ext cx="1073150" cy="22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1998</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IEEE 802.3z</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1000BASE-SX</a:t>
              </a:r>
            </a:p>
          </p:txBody>
        </p:sp>
        <p:cxnSp>
          <p:nvCxnSpPr>
            <p:cNvPr id="75" name="Straight Connector 74"/>
            <p:cNvCxnSpPr/>
            <p:nvPr/>
          </p:nvCxnSpPr>
          <p:spPr bwMode="auto">
            <a:xfrm>
              <a:off x="2993122" y="2224088"/>
              <a:ext cx="0" cy="22225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grpSp>
      <p:grpSp>
        <p:nvGrpSpPr>
          <p:cNvPr id="14" name="Group 13"/>
          <p:cNvGrpSpPr/>
          <p:nvPr/>
        </p:nvGrpSpPr>
        <p:grpSpPr>
          <a:xfrm>
            <a:off x="3762036" y="2771989"/>
            <a:ext cx="731520" cy="1250951"/>
            <a:chOff x="3027267" y="2216150"/>
            <a:chExt cx="548640" cy="938213"/>
          </a:xfrm>
        </p:grpSpPr>
        <p:sp>
          <p:nvSpPr>
            <p:cNvPr id="30" name="Text Box 12"/>
            <p:cNvSpPr txBox="1">
              <a:spLocks noChangeArrowheads="1"/>
            </p:cNvSpPr>
            <p:nvPr/>
          </p:nvSpPr>
          <p:spPr bwMode="auto">
            <a:xfrm>
              <a:off x="3027267" y="2933700"/>
              <a:ext cx="548640"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1999</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IEEE 802.3ab</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1000BASE-T</a:t>
              </a:r>
            </a:p>
          </p:txBody>
        </p:sp>
        <p:cxnSp>
          <p:nvCxnSpPr>
            <p:cNvPr id="76" name="Straight Connector 75"/>
            <p:cNvCxnSpPr/>
            <p:nvPr/>
          </p:nvCxnSpPr>
          <p:spPr bwMode="auto">
            <a:xfrm>
              <a:off x="3301587" y="2216150"/>
              <a:ext cx="0" cy="68580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grpSp>
      <p:cxnSp>
        <p:nvCxnSpPr>
          <p:cNvPr id="22568" name="Straight Connector 78"/>
          <p:cNvCxnSpPr>
            <a:cxnSpLocks noChangeShapeType="1"/>
          </p:cNvCxnSpPr>
          <p:nvPr/>
        </p:nvCxnSpPr>
        <p:spPr bwMode="auto">
          <a:xfrm>
            <a:off x="4370560" y="2278806"/>
            <a:ext cx="0" cy="182033"/>
          </a:xfrm>
          <a:prstGeom prst="line">
            <a:avLst/>
          </a:prstGeom>
          <a:noFill/>
          <a:ln w="19050" algn="ctr">
            <a:solidFill>
              <a:schemeClr val="accent1"/>
            </a:solidFill>
            <a:round/>
            <a:headEnd type="none" w="sm" len="sm"/>
            <a:tailEnd type="none" w="sm" len="sm"/>
          </a:ln>
        </p:spPr>
      </p:cxnSp>
      <p:cxnSp>
        <p:nvCxnSpPr>
          <p:cNvPr id="22569" name="Straight Connector 79"/>
          <p:cNvCxnSpPr>
            <a:cxnSpLocks noChangeShapeType="1"/>
          </p:cNvCxnSpPr>
          <p:nvPr/>
        </p:nvCxnSpPr>
        <p:spPr bwMode="auto">
          <a:xfrm>
            <a:off x="5678660" y="2278806"/>
            <a:ext cx="0" cy="182033"/>
          </a:xfrm>
          <a:prstGeom prst="line">
            <a:avLst/>
          </a:prstGeom>
          <a:noFill/>
          <a:ln w="19050" algn="ctr">
            <a:solidFill>
              <a:schemeClr val="accent1"/>
            </a:solidFill>
            <a:round/>
            <a:headEnd type="none" w="sm" len="sm"/>
            <a:tailEnd type="none" w="sm" len="sm"/>
          </a:ln>
        </p:spPr>
      </p:cxnSp>
      <p:cxnSp>
        <p:nvCxnSpPr>
          <p:cNvPr id="22570" name="Straight Connector 80"/>
          <p:cNvCxnSpPr>
            <a:cxnSpLocks noChangeShapeType="1"/>
          </p:cNvCxnSpPr>
          <p:nvPr/>
        </p:nvCxnSpPr>
        <p:spPr bwMode="auto">
          <a:xfrm>
            <a:off x="6923260" y="2278806"/>
            <a:ext cx="0" cy="182033"/>
          </a:xfrm>
          <a:prstGeom prst="line">
            <a:avLst/>
          </a:prstGeom>
          <a:noFill/>
          <a:ln w="19050" algn="ctr">
            <a:solidFill>
              <a:schemeClr val="accent1"/>
            </a:solidFill>
            <a:round/>
            <a:headEnd type="none" w="sm" len="sm"/>
            <a:tailEnd type="none" w="sm" len="sm"/>
          </a:ln>
        </p:spPr>
      </p:cxnSp>
      <p:cxnSp>
        <p:nvCxnSpPr>
          <p:cNvPr id="22571" name="Straight Connector 81"/>
          <p:cNvCxnSpPr>
            <a:cxnSpLocks noChangeShapeType="1"/>
            <a:stCxn id="1034" idx="2"/>
          </p:cNvCxnSpPr>
          <p:nvPr/>
        </p:nvCxnSpPr>
        <p:spPr bwMode="auto">
          <a:xfrm flipH="1">
            <a:off x="3623376" y="1893572"/>
            <a:ext cx="0" cy="567267"/>
          </a:xfrm>
          <a:prstGeom prst="line">
            <a:avLst/>
          </a:prstGeom>
          <a:noFill/>
          <a:ln w="19050" algn="ctr">
            <a:solidFill>
              <a:schemeClr val="accent1"/>
            </a:solidFill>
            <a:round/>
            <a:headEnd type="none" w="sm" len="sm"/>
            <a:tailEnd type="none" w="sm" len="sm"/>
          </a:ln>
        </p:spPr>
      </p:cxnSp>
      <p:cxnSp>
        <p:nvCxnSpPr>
          <p:cNvPr id="22572" name="Straight Connector 82"/>
          <p:cNvCxnSpPr>
            <a:cxnSpLocks noChangeShapeType="1"/>
          </p:cNvCxnSpPr>
          <p:nvPr/>
        </p:nvCxnSpPr>
        <p:spPr bwMode="auto">
          <a:xfrm>
            <a:off x="5085993" y="1525273"/>
            <a:ext cx="0" cy="935567"/>
          </a:xfrm>
          <a:prstGeom prst="line">
            <a:avLst/>
          </a:prstGeom>
          <a:noFill/>
          <a:ln w="19050" algn="ctr">
            <a:solidFill>
              <a:schemeClr val="accent1"/>
            </a:solidFill>
            <a:round/>
            <a:headEnd type="none" w="sm" len="sm"/>
            <a:tailEnd type="none" w="sm" len="sm"/>
          </a:ln>
        </p:spPr>
      </p:cxnSp>
      <p:cxnSp>
        <p:nvCxnSpPr>
          <p:cNvPr id="22573" name="Straight Connector 83"/>
          <p:cNvCxnSpPr>
            <a:cxnSpLocks noChangeShapeType="1"/>
          </p:cNvCxnSpPr>
          <p:nvPr/>
        </p:nvCxnSpPr>
        <p:spPr bwMode="auto">
          <a:xfrm>
            <a:off x="6235343" y="1525273"/>
            <a:ext cx="0" cy="935567"/>
          </a:xfrm>
          <a:prstGeom prst="line">
            <a:avLst/>
          </a:prstGeom>
          <a:noFill/>
          <a:ln w="19050" algn="ctr">
            <a:solidFill>
              <a:schemeClr val="accent1"/>
            </a:solidFill>
            <a:round/>
            <a:headEnd type="none" w="sm" len="sm"/>
            <a:tailEnd type="none" w="sm" len="sm"/>
          </a:ln>
        </p:spPr>
      </p:cxnSp>
      <p:cxnSp>
        <p:nvCxnSpPr>
          <p:cNvPr id="22574" name="Straight Connector 84"/>
          <p:cNvCxnSpPr>
            <a:cxnSpLocks noChangeShapeType="1"/>
          </p:cNvCxnSpPr>
          <p:nvPr/>
        </p:nvCxnSpPr>
        <p:spPr bwMode="auto">
          <a:xfrm>
            <a:off x="7397393" y="1525273"/>
            <a:ext cx="0" cy="935567"/>
          </a:xfrm>
          <a:prstGeom prst="line">
            <a:avLst/>
          </a:prstGeom>
          <a:noFill/>
          <a:ln w="19050" algn="ctr">
            <a:solidFill>
              <a:schemeClr val="accent1"/>
            </a:solidFill>
            <a:round/>
            <a:headEnd type="none" w="sm" len="sm"/>
            <a:tailEnd type="none" w="sm" len="sm"/>
          </a:ln>
        </p:spPr>
      </p:cxnSp>
      <p:cxnSp>
        <p:nvCxnSpPr>
          <p:cNvPr id="22575" name="Straight Connector 85"/>
          <p:cNvCxnSpPr>
            <a:cxnSpLocks noChangeShapeType="1"/>
          </p:cNvCxnSpPr>
          <p:nvPr/>
        </p:nvCxnSpPr>
        <p:spPr bwMode="auto">
          <a:xfrm>
            <a:off x="7892693" y="2278806"/>
            <a:ext cx="0" cy="182033"/>
          </a:xfrm>
          <a:prstGeom prst="line">
            <a:avLst/>
          </a:prstGeom>
          <a:noFill/>
          <a:ln w="19050" algn="ctr">
            <a:solidFill>
              <a:schemeClr val="accent1"/>
            </a:solidFill>
            <a:round/>
            <a:headEnd type="none" w="sm" len="sm"/>
            <a:tailEnd type="none" w="sm" len="sm"/>
          </a:ln>
        </p:spPr>
      </p:cxnSp>
      <p:grpSp>
        <p:nvGrpSpPr>
          <p:cNvPr id="17" name="Group 16"/>
          <p:cNvGrpSpPr/>
          <p:nvPr/>
        </p:nvGrpSpPr>
        <p:grpSpPr>
          <a:xfrm>
            <a:off x="5860256" y="2782573"/>
            <a:ext cx="853440" cy="639233"/>
            <a:chOff x="4600932" y="2224088"/>
            <a:chExt cx="640080" cy="479425"/>
          </a:xfrm>
        </p:grpSpPr>
        <p:sp>
          <p:nvSpPr>
            <p:cNvPr id="52" name="Rectangle 35"/>
            <p:cNvSpPr>
              <a:spLocks noChangeArrowheads="1"/>
            </p:cNvSpPr>
            <p:nvPr/>
          </p:nvSpPr>
          <p:spPr bwMode="auto">
            <a:xfrm>
              <a:off x="4600932" y="2481263"/>
              <a:ext cx="640080" cy="22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2005</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Co-authors</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PCI-SIG SR-IOV</a:t>
              </a:r>
            </a:p>
          </p:txBody>
        </p:sp>
        <p:cxnSp>
          <p:nvCxnSpPr>
            <p:cNvPr id="90" name="Straight Connector 89"/>
            <p:cNvCxnSpPr/>
            <p:nvPr/>
          </p:nvCxnSpPr>
          <p:spPr bwMode="auto">
            <a:xfrm>
              <a:off x="4920972" y="2224088"/>
              <a:ext cx="0" cy="22225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grpSp>
      <p:grpSp>
        <p:nvGrpSpPr>
          <p:cNvPr id="19" name="Group 18"/>
          <p:cNvGrpSpPr/>
          <p:nvPr/>
        </p:nvGrpSpPr>
        <p:grpSpPr>
          <a:xfrm>
            <a:off x="7231981" y="2771989"/>
            <a:ext cx="853440" cy="1250951"/>
            <a:chOff x="5773030" y="2216150"/>
            <a:chExt cx="640080" cy="938213"/>
          </a:xfrm>
        </p:grpSpPr>
        <p:sp>
          <p:nvSpPr>
            <p:cNvPr id="91" name="Text Box 9"/>
            <p:cNvSpPr txBox="1">
              <a:spLocks noChangeArrowheads="1"/>
            </p:cNvSpPr>
            <p:nvPr/>
          </p:nvSpPr>
          <p:spPr bwMode="auto">
            <a:xfrm>
              <a:off x="5773030" y="2933700"/>
              <a:ext cx="640080"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2007</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IEEE 802.3ap</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10GBASE-KX/KX4</a:t>
              </a:r>
            </a:p>
          </p:txBody>
        </p:sp>
        <p:cxnSp>
          <p:nvCxnSpPr>
            <p:cNvPr id="92" name="Straight Connector 91"/>
            <p:cNvCxnSpPr/>
            <p:nvPr/>
          </p:nvCxnSpPr>
          <p:spPr bwMode="auto">
            <a:xfrm>
              <a:off x="6088747" y="2216150"/>
              <a:ext cx="0" cy="68580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grpSp>
      <p:grpSp>
        <p:nvGrpSpPr>
          <p:cNvPr id="16" name="Group 15"/>
          <p:cNvGrpSpPr/>
          <p:nvPr/>
        </p:nvGrpSpPr>
        <p:grpSpPr>
          <a:xfrm>
            <a:off x="6338053" y="2771989"/>
            <a:ext cx="731520" cy="1250951"/>
            <a:chOff x="5013872" y="2216150"/>
            <a:chExt cx="548640" cy="938213"/>
          </a:xfrm>
        </p:grpSpPr>
        <p:cxnSp>
          <p:nvCxnSpPr>
            <p:cNvPr id="96" name="Straight Connector 95"/>
            <p:cNvCxnSpPr/>
            <p:nvPr/>
          </p:nvCxnSpPr>
          <p:spPr bwMode="auto">
            <a:xfrm>
              <a:off x="5288192" y="2216150"/>
              <a:ext cx="0" cy="68580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sp>
          <p:nvSpPr>
            <p:cNvPr id="95" name="Text Box 9"/>
            <p:cNvSpPr txBox="1">
              <a:spLocks noChangeArrowheads="1"/>
            </p:cNvSpPr>
            <p:nvPr/>
          </p:nvSpPr>
          <p:spPr bwMode="auto">
            <a:xfrm>
              <a:off x="5013872" y="2933700"/>
              <a:ext cx="548640"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2005</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IEEE 802.1Q</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VLAN Bridging</a:t>
              </a:r>
            </a:p>
          </p:txBody>
        </p:sp>
      </p:grpSp>
      <p:grpSp>
        <p:nvGrpSpPr>
          <p:cNvPr id="22627" name="Group 22626"/>
          <p:cNvGrpSpPr/>
          <p:nvPr/>
        </p:nvGrpSpPr>
        <p:grpSpPr>
          <a:xfrm>
            <a:off x="9422540" y="2782573"/>
            <a:ext cx="975360" cy="639233"/>
            <a:chOff x="7272645" y="2224088"/>
            <a:chExt cx="731520" cy="479425"/>
          </a:xfrm>
        </p:grpSpPr>
        <p:sp>
          <p:nvSpPr>
            <p:cNvPr id="97" name="Text Box 9"/>
            <p:cNvSpPr txBox="1">
              <a:spLocks noChangeArrowheads="1"/>
            </p:cNvSpPr>
            <p:nvPr/>
          </p:nvSpPr>
          <p:spPr bwMode="auto">
            <a:xfrm>
              <a:off x="7272645" y="2481263"/>
              <a:ext cx="731520" cy="22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2011</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IEEE 802.1Q-amend.</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Data Center Bridging</a:t>
              </a:r>
            </a:p>
          </p:txBody>
        </p:sp>
        <p:cxnSp>
          <p:nvCxnSpPr>
            <p:cNvPr id="98" name="Straight Connector 97"/>
            <p:cNvCxnSpPr/>
            <p:nvPr/>
          </p:nvCxnSpPr>
          <p:spPr bwMode="auto">
            <a:xfrm>
              <a:off x="7638405" y="2224088"/>
              <a:ext cx="0" cy="22225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grpSp>
      <p:sp>
        <p:nvSpPr>
          <p:cNvPr id="99" name="Text Box 30"/>
          <p:cNvSpPr txBox="1">
            <a:spLocks noChangeArrowheads="1"/>
          </p:cNvSpPr>
          <p:nvPr/>
        </p:nvSpPr>
        <p:spPr bwMode="auto">
          <a:xfrm>
            <a:off x="8925986" y="5661239"/>
            <a:ext cx="1706033" cy="3153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411163" algn="l" defTabSz="823913">
              <a:spcBef>
                <a:spcPct val="0"/>
              </a:spcBef>
              <a:defRPr sz="2400">
                <a:solidFill>
                  <a:schemeClr val="tx1"/>
                </a:solidFill>
                <a:latin typeface="Verdana" pitchFamily="34" charset="0"/>
              </a:defRPr>
            </a:lvl2pPr>
            <a:lvl3pPr marL="823913"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1467"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40Gb</a:t>
            </a:r>
            <a:br>
              <a:rPr lang="en-US" sz="1467"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br>
            <a:r>
              <a:rPr lang="en-US" sz="1467"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Ethernet</a:t>
            </a:r>
          </a:p>
        </p:txBody>
      </p:sp>
      <p:cxnSp>
        <p:nvCxnSpPr>
          <p:cNvPr id="22592" name="Straight Connector 122"/>
          <p:cNvCxnSpPr>
            <a:cxnSpLocks noChangeShapeType="1"/>
          </p:cNvCxnSpPr>
          <p:nvPr/>
        </p:nvCxnSpPr>
        <p:spPr bwMode="auto">
          <a:xfrm>
            <a:off x="8345660" y="1525273"/>
            <a:ext cx="0" cy="935567"/>
          </a:xfrm>
          <a:prstGeom prst="line">
            <a:avLst/>
          </a:prstGeom>
          <a:noFill/>
          <a:ln w="19050" algn="ctr">
            <a:solidFill>
              <a:schemeClr val="accent1"/>
            </a:solidFill>
            <a:round/>
            <a:headEnd type="none" w="sm" len="sm"/>
            <a:tailEnd type="none" w="sm" len="sm"/>
          </a:ln>
        </p:spPr>
      </p:cxnSp>
      <p:grpSp>
        <p:nvGrpSpPr>
          <p:cNvPr id="22629" name="Group 22628"/>
          <p:cNvGrpSpPr/>
          <p:nvPr/>
        </p:nvGrpSpPr>
        <p:grpSpPr>
          <a:xfrm>
            <a:off x="9007073" y="1148082"/>
            <a:ext cx="1097280" cy="789940"/>
            <a:chOff x="7042933" y="998220"/>
            <a:chExt cx="822960" cy="592455"/>
          </a:xfrm>
        </p:grpSpPr>
        <p:sp>
          <p:nvSpPr>
            <p:cNvPr id="122" name="Rectangle 43"/>
            <p:cNvSpPr>
              <a:spLocks noChangeArrowheads="1"/>
            </p:cNvSpPr>
            <p:nvPr/>
          </p:nvSpPr>
          <p:spPr bwMode="auto">
            <a:xfrm>
              <a:off x="7042933" y="998220"/>
              <a:ext cx="822960" cy="22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Introduces</a:t>
              </a:r>
            </a:p>
            <a:p>
              <a:pPr algn="ctr" eaLnBrk="1" hangingPunct="1">
                <a:lnSpc>
                  <a:spcPct val="85000"/>
                </a:lnSpc>
                <a:defRPr/>
              </a:pPr>
              <a:r>
                <a:rPr lang="en-US" sz="800" dirty="0" err="1">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FCoE</a:t>
              </a: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 CNA</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2010</a:t>
              </a:r>
            </a:p>
          </p:txBody>
        </p:sp>
        <p:pic>
          <p:nvPicPr>
            <p:cNvPr id="121" name="Picture 120" descr="ethernet-car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40882" y="1274763"/>
              <a:ext cx="627062" cy="315912"/>
            </a:xfrm>
            <a:prstGeom prst="rect">
              <a:avLst/>
            </a:prstGeom>
            <a:effectLst>
              <a:outerShdw blurRad="76200" dir="18900000" sy="23000" kx="-1200000" algn="bl" rotWithShape="0">
                <a:prstClr val="black">
                  <a:alpha val="20000"/>
                </a:prstClr>
              </a:outerShdw>
            </a:effectLst>
          </p:spPr>
        </p:pic>
      </p:grpSp>
      <p:grpSp>
        <p:nvGrpSpPr>
          <p:cNvPr id="22634" name="Group 22633"/>
          <p:cNvGrpSpPr/>
          <p:nvPr/>
        </p:nvGrpSpPr>
        <p:grpSpPr>
          <a:xfrm>
            <a:off x="10092192" y="2670813"/>
            <a:ext cx="853440" cy="1380489"/>
            <a:chOff x="8300330" y="2140268"/>
            <a:chExt cx="640080" cy="1035367"/>
          </a:xfrm>
        </p:grpSpPr>
        <p:sp>
          <p:nvSpPr>
            <p:cNvPr id="124" name="Text Box 9"/>
            <p:cNvSpPr txBox="1">
              <a:spLocks noChangeArrowheads="1"/>
            </p:cNvSpPr>
            <p:nvPr/>
          </p:nvSpPr>
          <p:spPr bwMode="auto">
            <a:xfrm>
              <a:off x="8300330" y="2953385"/>
              <a:ext cx="640080" cy="22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2012</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IEEE 802.1Qbg</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Edge Virtual Bridging</a:t>
              </a:r>
            </a:p>
          </p:txBody>
        </p:sp>
        <p:cxnSp>
          <p:nvCxnSpPr>
            <p:cNvPr id="125" name="Straight Connector 124"/>
            <p:cNvCxnSpPr/>
            <p:nvPr/>
          </p:nvCxnSpPr>
          <p:spPr bwMode="auto">
            <a:xfrm>
              <a:off x="8620370" y="2140268"/>
              <a:ext cx="0" cy="73152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grpSp>
      <p:cxnSp>
        <p:nvCxnSpPr>
          <p:cNvPr id="22596" name="Straight Connector 127"/>
          <p:cNvCxnSpPr>
            <a:cxnSpLocks noChangeShapeType="1"/>
          </p:cNvCxnSpPr>
          <p:nvPr/>
        </p:nvCxnSpPr>
        <p:spPr bwMode="auto">
          <a:xfrm>
            <a:off x="10532176" y="2278806"/>
            <a:ext cx="0" cy="182033"/>
          </a:xfrm>
          <a:prstGeom prst="line">
            <a:avLst/>
          </a:prstGeom>
          <a:noFill/>
          <a:ln w="19050" algn="ctr">
            <a:solidFill>
              <a:schemeClr val="accent1"/>
            </a:solidFill>
            <a:round/>
            <a:headEnd type="none" w="sm" len="sm"/>
            <a:tailEnd type="none" w="sm" len="sm"/>
          </a:ln>
        </p:spPr>
      </p:cxnSp>
      <p:pic>
        <p:nvPicPr>
          <p:cNvPr id="132" name="Picture 25"/>
          <p:cNvPicPr>
            <a:picLocks noChangeAspect="1" noChangeArrowheads="1"/>
          </p:cNvPicPr>
          <p:nvPr/>
        </p:nvPicPr>
        <p:blipFill>
          <a:blip r:embed="rId5">
            <a:clrChange>
              <a:clrFrom>
                <a:srgbClr val="0000FF"/>
              </a:clrFrom>
              <a:clrTo>
                <a:srgbClr val="0000FF">
                  <a:alpha val="0"/>
                </a:srgbClr>
              </a:clrTo>
            </a:clrChange>
          </a:blip>
          <a:srcRect/>
          <a:stretch>
            <a:fillRect/>
          </a:stretch>
        </p:blipFill>
        <p:spPr bwMode="auto">
          <a:xfrm>
            <a:off x="1544591" y="1643806"/>
            <a:ext cx="916516" cy="232833"/>
          </a:xfrm>
          <a:prstGeom prst="rect">
            <a:avLst/>
          </a:prstGeom>
          <a:noFill/>
          <a:ln>
            <a:noFill/>
          </a:ln>
          <a:effectLst>
            <a:outerShdw blurRad="76200" dist="12700" dir="2700000" sy="-23000" kx="-8004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2440160" y="1567604"/>
            <a:ext cx="1073149" cy="677333"/>
            <a:chOff x="2035860" y="1312863"/>
            <a:chExt cx="804862" cy="508000"/>
          </a:xfrm>
        </p:grpSpPr>
        <p:sp>
          <p:nvSpPr>
            <p:cNvPr id="32" name="Text Box 15"/>
            <p:cNvSpPr txBox="1">
              <a:spLocks noChangeArrowheads="1"/>
            </p:cNvSpPr>
            <p:nvPr/>
          </p:nvSpPr>
          <p:spPr bwMode="auto">
            <a:xfrm>
              <a:off x="2035860" y="1598613"/>
              <a:ext cx="804862" cy="22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lgn="l" defTabSz="823913">
                <a:spcBef>
                  <a:spcPct val="0"/>
                </a:spcBef>
                <a:defRPr sz="2400">
                  <a:solidFill>
                    <a:schemeClr val="tx1"/>
                  </a:solidFill>
                  <a:latin typeface="Verdana" pitchFamily="34" charset="0"/>
                </a:defRPr>
              </a:lvl1pPr>
              <a:lvl2pPr marL="411163" algn="l" defTabSz="823913">
                <a:spcBef>
                  <a:spcPct val="0"/>
                </a:spcBef>
                <a:defRPr sz="2400">
                  <a:solidFill>
                    <a:schemeClr val="tx1"/>
                  </a:solidFill>
                  <a:latin typeface="Verdana" pitchFamily="34" charset="0"/>
                </a:defRPr>
              </a:lvl2pPr>
              <a:lvl3pPr marL="823913"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ships world’s 1</a:t>
              </a:r>
              <a:r>
                <a:rPr lang="en-US" sz="800" baseline="300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st</a:t>
              </a: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 </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10/100 Adapter</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1994</a:t>
              </a:r>
            </a:p>
          </p:txBody>
        </p:sp>
        <p:pic>
          <p:nvPicPr>
            <p:cNvPr id="137" name="Picture 20"/>
            <p:cNvPicPr>
              <a:picLocks noChangeArrowheads="1"/>
            </p:cNvPicPr>
            <p:nvPr/>
          </p:nvPicPr>
          <p:blipFill>
            <a:blip r:embed="rId6" cstate="print">
              <a:clrChange>
                <a:clrFrom>
                  <a:srgbClr val="BAC4C1"/>
                </a:clrFrom>
                <a:clrTo>
                  <a:srgbClr val="BAC4C1">
                    <a:alpha val="0"/>
                  </a:srgbClr>
                </a:clrTo>
              </a:clrChange>
              <a:extLst>
                <a:ext uri="{28A0092B-C50C-407E-A947-70E740481C1C}">
                  <a14:useLocalDpi xmlns:a14="http://schemas.microsoft.com/office/drawing/2010/main"/>
                </a:ext>
              </a:extLst>
            </a:blip>
            <a:srcRect/>
            <a:stretch>
              <a:fillRect/>
            </a:stretch>
          </p:blipFill>
          <p:spPr bwMode="auto">
            <a:xfrm>
              <a:off x="2215247" y="1312863"/>
              <a:ext cx="454025" cy="211137"/>
            </a:xfrm>
            <a:prstGeom prst="rect">
              <a:avLst/>
            </a:prstGeom>
            <a:noFill/>
            <a:ln>
              <a:noFill/>
            </a:ln>
            <a:effectLst>
              <a:outerShdw blurRad="76200" dist="12700" dir="2700000" sy="-23000" kx="-800382" algn="bl" rotWithShape="0">
                <a:srgbClr val="000000">
                  <a:alpha val="2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1" name="Rectangle 24"/>
          <p:cNvSpPr>
            <a:spLocks noChangeArrowheads="1"/>
          </p:cNvSpPr>
          <p:nvPr/>
        </p:nvSpPr>
        <p:spPr bwMode="auto">
          <a:xfrm>
            <a:off x="2318599" y="1578187"/>
            <a:ext cx="42333" cy="10584"/>
          </a:xfrm>
          <a:prstGeom prst="rect">
            <a:avLst/>
          </a:prstGeom>
          <a:solidFill>
            <a:schemeClr val="bg1"/>
          </a:solidFill>
          <a:ln>
            <a:noFill/>
          </a:ln>
          <a:effectLst>
            <a:outerShdw blurRad="76200" dist="12700" dir="2700000" sy="-23000" kx="-800400" algn="bl" rotWithShape="0">
              <a:prstClr val="black">
                <a:alpha val="2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lstStyle/>
          <a:p>
            <a:pPr eaLnBrk="1" hangingPunct="1">
              <a:lnSpc>
                <a:spcPct val="85000"/>
              </a:lnSpc>
              <a:defRPr/>
            </a:pPr>
            <a:endPar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endParaRPr>
          </a:p>
        </p:txBody>
      </p:sp>
      <p:grpSp>
        <p:nvGrpSpPr>
          <p:cNvPr id="7" name="Group 6"/>
          <p:cNvGrpSpPr/>
          <p:nvPr/>
        </p:nvGrpSpPr>
        <p:grpSpPr>
          <a:xfrm>
            <a:off x="3106909" y="1188721"/>
            <a:ext cx="1041400" cy="704851"/>
            <a:chOff x="2535922" y="1028700"/>
            <a:chExt cx="781050" cy="528638"/>
          </a:xfrm>
        </p:grpSpPr>
        <p:sp>
          <p:nvSpPr>
            <p:cNvPr id="33" name="Text Box 16"/>
            <p:cNvSpPr txBox="1">
              <a:spLocks noChangeArrowheads="1"/>
            </p:cNvSpPr>
            <p:nvPr/>
          </p:nvSpPr>
          <p:spPr bwMode="auto">
            <a:xfrm>
              <a:off x="2535922" y="1028700"/>
              <a:ext cx="781050"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lgn="l" defTabSz="823913">
                <a:spcBef>
                  <a:spcPct val="0"/>
                </a:spcBef>
                <a:defRPr sz="2400">
                  <a:solidFill>
                    <a:schemeClr val="tx1"/>
                  </a:solidFill>
                  <a:latin typeface="Verdana" pitchFamily="34" charset="0"/>
                </a:defRPr>
              </a:lvl1pPr>
              <a:lvl2pPr marL="411163" algn="l" defTabSz="823913">
                <a:spcBef>
                  <a:spcPct val="0"/>
                </a:spcBef>
                <a:defRPr sz="2400">
                  <a:solidFill>
                    <a:schemeClr val="tx1"/>
                  </a:solidFill>
                  <a:latin typeface="Verdana" pitchFamily="34" charset="0"/>
                </a:defRPr>
              </a:lvl2pPr>
              <a:lvl3pPr marL="823913"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ships world’s 1</a:t>
              </a:r>
              <a:r>
                <a:rPr lang="en-US" sz="800" baseline="300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st</a:t>
              </a:r>
              <a:endPar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endParaRP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single-chip 10/100 Si</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1997</a:t>
              </a:r>
            </a:p>
          </p:txBody>
        </p:sp>
        <p:pic>
          <p:nvPicPr>
            <p:cNvPr id="1034" name="Picture 1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734360" y="1308100"/>
              <a:ext cx="376237" cy="249238"/>
            </a:xfrm>
            <a:prstGeom prst="rect">
              <a:avLst/>
            </a:prstGeom>
            <a:noFill/>
            <a:ln>
              <a:noFill/>
            </a:ln>
            <a:effectLst>
              <a:outerShdw blurRad="76200" dist="12700" dir="2700000" sy="-23000" kx="-8004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631" name="Group 22630"/>
          <p:cNvGrpSpPr/>
          <p:nvPr/>
        </p:nvGrpSpPr>
        <p:grpSpPr>
          <a:xfrm>
            <a:off x="9690202" y="1521039"/>
            <a:ext cx="1341120" cy="724472"/>
            <a:chOff x="7432448" y="1277938"/>
            <a:chExt cx="1005840" cy="543354"/>
          </a:xfrm>
        </p:grpSpPr>
        <p:sp>
          <p:nvSpPr>
            <p:cNvPr id="119" name="Rectangle 43"/>
            <p:cNvSpPr>
              <a:spLocks noChangeArrowheads="1"/>
            </p:cNvSpPr>
            <p:nvPr/>
          </p:nvSpPr>
          <p:spPr bwMode="auto">
            <a:xfrm>
              <a:off x="7432448" y="1599042"/>
              <a:ext cx="1005840" cy="22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ships world’s 1</a:t>
              </a:r>
              <a:r>
                <a:rPr lang="en-US" sz="800" baseline="300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st</a:t>
              </a: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 </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Single chip 10GBASE-T CNA</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2012</a:t>
              </a:r>
            </a:p>
          </p:txBody>
        </p:sp>
        <p:grpSp>
          <p:nvGrpSpPr>
            <p:cNvPr id="22630" name="Group 22629"/>
            <p:cNvGrpSpPr/>
            <p:nvPr/>
          </p:nvGrpSpPr>
          <p:grpSpPr>
            <a:xfrm>
              <a:off x="7504798" y="1277938"/>
              <a:ext cx="574675" cy="309562"/>
              <a:chOff x="7773085" y="1277938"/>
              <a:chExt cx="574675" cy="309562"/>
            </a:xfrm>
          </p:grpSpPr>
          <p:pic>
            <p:nvPicPr>
              <p:cNvPr id="111" name="Picture 110"/>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73085" y="1277938"/>
                <a:ext cx="574675" cy="309562"/>
              </a:xfrm>
              <a:prstGeom prst="rect">
                <a:avLst/>
              </a:prstGeom>
              <a:effectLst>
                <a:outerShdw blurRad="76200" dir="18900000" sy="23000" kx="-1200000" algn="bl" rotWithShape="0">
                  <a:prstClr val="black">
                    <a:alpha val="20000"/>
                  </a:prstClr>
                </a:outerShdw>
              </a:effectLst>
            </p:spPr>
          </p:pic>
          <p:pic>
            <p:nvPicPr>
              <p:cNvPr id="130" name="Picture 12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73135" y="1368425"/>
                <a:ext cx="173037" cy="128588"/>
              </a:xfrm>
              <a:prstGeom prst="rect">
                <a:avLst/>
              </a:prstGeom>
              <a:ln>
                <a:noFill/>
              </a:ln>
              <a:effectLst>
                <a:outerShdw blurRad="76200" dir="18900000" sy="23000" kx="-1200000" algn="bl" rotWithShape="0">
                  <a:prstClr val="black">
                    <a:alpha val="20000"/>
                  </a:prstClr>
                </a:outerShdw>
              </a:effectLst>
            </p:spPr>
          </p:pic>
        </p:grpSp>
      </p:grpSp>
      <p:grpSp>
        <p:nvGrpSpPr>
          <p:cNvPr id="18" name="Group 17"/>
          <p:cNvGrpSpPr/>
          <p:nvPr/>
        </p:nvGrpSpPr>
        <p:grpSpPr>
          <a:xfrm>
            <a:off x="7722135" y="2782573"/>
            <a:ext cx="853440" cy="639233"/>
            <a:chOff x="6140645" y="2224088"/>
            <a:chExt cx="640080" cy="479425"/>
          </a:xfrm>
        </p:grpSpPr>
        <p:sp>
          <p:nvSpPr>
            <p:cNvPr id="78" name="Rectangle 43"/>
            <p:cNvSpPr>
              <a:spLocks noChangeArrowheads="1"/>
            </p:cNvSpPr>
            <p:nvPr/>
          </p:nvSpPr>
          <p:spPr bwMode="auto">
            <a:xfrm>
              <a:off x="6140645" y="2481263"/>
              <a:ext cx="640080" cy="22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2007</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open sources </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a:t>
              </a:r>
              <a:r>
                <a:rPr lang="en-US" sz="800" baseline="300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st</a:t>
              </a: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 FCoE stack</a:t>
              </a:r>
            </a:p>
          </p:txBody>
        </p:sp>
        <p:cxnSp>
          <p:nvCxnSpPr>
            <p:cNvPr id="147" name="Straight Connector 146"/>
            <p:cNvCxnSpPr/>
            <p:nvPr/>
          </p:nvCxnSpPr>
          <p:spPr bwMode="auto">
            <a:xfrm>
              <a:off x="6460685" y="2224088"/>
              <a:ext cx="0" cy="22225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grpSp>
      <p:grpSp>
        <p:nvGrpSpPr>
          <p:cNvPr id="6" name="Group 5"/>
          <p:cNvGrpSpPr/>
          <p:nvPr/>
        </p:nvGrpSpPr>
        <p:grpSpPr>
          <a:xfrm>
            <a:off x="4718767" y="1516804"/>
            <a:ext cx="1828800" cy="2506133"/>
            <a:chOff x="3778935" y="1274763"/>
            <a:chExt cx="1371600" cy="1879600"/>
          </a:xfrm>
        </p:grpSpPr>
        <p:sp>
          <p:nvSpPr>
            <p:cNvPr id="45" name="Text Box 28"/>
            <p:cNvSpPr txBox="1">
              <a:spLocks noChangeArrowheads="1"/>
            </p:cNvSpPr>
            <p:nvPr/>
          </p:nvSpPr>
          <p:spPr bwMode="auto">
            <a:xfrm>
              <a:off x="4047223" y="1598613"/>
              <a:ext cx="835025" cy="22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ships 1</a:t>
              </a:r>
              <a:r>
                <a:rPr lang="en-US" sz="800" baseline="300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st</a:t>
              </a:r>
              <a:endPar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endParaRP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10GBASE-LR Adapter</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2003</a:t>
              </a:r>
            </a:p>
          </p:txBody>
        </p:sp>
        <p:pic>
          <p:nvPicPr>
            <p:cNvPr id="135" name="Picture 29" descr="PRO10GbeLRSvrAdp_Angl"/>
            <p:cNvPicPr>
              <a:picLocks noChangeAspect="1" noChangeArrowheads="1"/>
            </p:cNvPicPr>
            <p:nvPr/>
          </p:nvPicPr>
          <p:blipFill>
            <a:blip r:embed="rId10" cstate="print">
              <a:clrChange>
                <a:clrFrom>
                  <a:srgbClr val="DADAD8"/>
                </a:clrFrom>
                <a:clrTo>
                  <a:srgbClr val="DADAD8">
                    <a:alpha val="0"/>
                  </a:srgbClr>
                </a:clrTo>
              </a:clrChange>
              <a:extLst>
                <a:ext uri="{28A0092B-C50C-407E-A947-70E740481C1C}">
                  <a14:useLocalDpi xmlns:a14="http://schemas.microsoft.com/office/drawing/2010/main"/>
                </a:ext>
              </a:extLst>
            </a:blip>
            <a:srcRect/>
            <a:stretch>
              <a:fillRect/>
            </a:stretch>
          </p:blipFill>
          <p:spPr bwMode="auto">
            <a:xfrm>
              <a:off x="4125010" y="1274763"/>
              <a:ext cx="679450" cy="315912"/>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bg1">
                      <a:alpha val="0"/>
                    </a:scheme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Text Box 9"/>
            <p:cNvSpPr txBox="1">
              <a:spLocks noChangeArrowheads="1"/>
            </p:cNvSpPr>
            <p:nvPr/>
          </p:nvSpPr>
          <p:spPr bwMode="auto">
            <a:xfrm>
              <a:off x="3778935" y="2933700"/>
              <a:ext cx="1371600"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2003</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iSCSI Software Initiator</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for Windows &amp; Linux</a:t>
              </a:r>
            </a:p>
          </p:txBody>
        </p:sp>
        <p:cxnSp>
          <p:nvCxnSpPr>
            <p:cNvPr id="150" name="Straight Connector 149"/>
            <p:cNvCxnSpPr/>
            <p:nvPr/>
          </p:nvCxnSpPr>
          <p:spPr bwMode="auto">
            <a:xfrm>
              <a:off x="4464735" y="2216150"/>
              <a:ext cx="0" cy="68580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grpSp>
      <p:sp>
        <p:nvSpPr>
          <p:cNvPr id="151" name="Rectangle 38"/>
          <p:cNvSpPr>
            <a:spLocks noChangeArrowheads="1"/>
          </p:cNvSpPr>
          <p:nvPr/>
        </p:nvSpPr>
        <p:spPr bwMode="auto">
          <a:xfrm>
            <a:off x="7548300" y="1948604"/>
            <a:ext cx="853440" cy="29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Introduces </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VMDq on 82575</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2007</a:t>
            </a:r>
          </a:p>
        </p:txBody>
      </p:sp>
      <p:grpSp>
        <p:nvGrpSpPr>
          <p:cNvPr id="22626" name="Group 22625"/>
          <p:cNvGrpSpPr/>
          <p:nvPr/>
        </p:nvGrpSpPr>
        <p:grpSpPr>
          <a:xfrm>
            <a:off x="7558039" y="1188720"/>
            <a:ext cx="833967" cy="762000"/>
            <a:chOff x="5821604" y="1028700"/>
            <a:chExt cx="625475" cy="571500"/>
          </a:xfrm>
        </p:grpSpPr>
        <p:sp>
          <p:nvSpPr>
            <p:cNvPr id="148" name="Rectangle 38"/>
            <p:cNvSpPr>
              <a:spLocks noChangeArrowheads="1"/>
            </p:cNvSpPr>
            <p:nvPr/>
          </p:nvSpPr>
          <p:spPr bwMode="auto">
            <a:xfrm>
              <a:off x="5860021" y="1028700"/>
              <a:ext cx="548640" cy="22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Introduces </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10Gb 82598 Si</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2007</a:t>
              </a:r>
            </a:p>
          </p:txBody>
        </p:sp>
        <p:pic>
          <p:nvPicPr>
            <p:cNvPr id="153" name="Picture 2" descr="Springport_Angle"/>
            <p:cNvPicPr>
              <a:picLocks noChangeAspect="1" noChangeArrowheads="1"/>
            </p:cNvPicPr>
            <p:nvPr/>
          </p:nvPicPr>
          <p:blipFill rotWithShape="1">
            <a:blip r:embed="rId11">
              <a:clrChange>
                <a:clrFrom>
                  <a:srgbClr val="FFFFFF"/>
                </a:clrFrom>
                <a:clrTo>
                  <a:srgbClr val="FFFFFF">
                    <a:alpha val="0"/>
                  </a:srgbClr>
                </a:clrTo>
              </a:clrChange>
            </a:blip>
            <a:srcRect/>
            <a:stretch/>
          </p:blipFill>
          <p:spPr bwMode="auto">
            <a:xfrm>
              <a:off x="5821604" y="1314450"/>
              <a:ext cx="625475" cy="285750"/>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pic>
        <p:nvPicPr>
          <p:cNvPr id="22611" name="Picture 3"/>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076345" y="1537972"/>
            <a:ext cx="554567" cy="41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613" name="Straight Connector 111"/>
          <p:cNvCxnSpPr>
            <a:cxnSpLocks noChangeShapeType="1"/>
          </p:cNvCxnSpPr>
          <p:nvPr/>
        </p:nvCxnSpPr>
        <p:spPr bwMode="auto">
          <a:xfrm>
            <a:off x="11220093" y="1512572"/>
            <a:ext cx="0" cy="937683"/>
          </a:xfrm>
          <a:prstGeom prst="line">
            <a:avLst/>
          </a:prstGeom>
          <a:noFill/>
          <a:ln w="19050" algn="ctr">
            <a:solidFill>
              <a:schemeClr val="accent1"/>
            </a:solidFill>
            <a:round/>
            <a:headEnd type="none" w="sm" len="sm"/>
            <a:tailEnd type="none" w="sm" len="sm"/>
          </a:ln>
        </p:spPr>
      </p:cxnSp>
      <p:grpSp>
        <p:nvGrpSpPr>
          <p:cNvPr id="22632" name="Group 22631"/>
          <p:cNvGrpSpPr/>
          <p:nvPr/>
        </p:nvGrpSpPr>
        <p:grpSpPr>
          <a:xfrm>
            <a:off x="10255016" y="1148080"/>
            <a:ext cx="1136649" cy="579544"/>
            <a:chOff x="8169960" y="1028700"/>
            <a:chExt cx="852487" cy="434658"/>
          </a:xfrm>
        </p:grpSpPr>
        <p:sp>
          <p:nvSpPr>
            <p:cNvPr id="117" name="Rectangle 43"/>
            <p:cNvSpPr>
              <a:spLocks noChangeArrowheads="1"/>
            </p:cNvSpPr>
            <p:nvPr/>
          </p:nvSpPr>
          <p:spPr bwMode="auto">
            <a:xfrm>
              <a:off x="8169960" y="1028700"/>
              <a:ext cx="852487" cy="22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Introduces 1</a:t>
              </a:r>
              <a:r>
                <a:rPr lang="en-US" sz="800" baseline="300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st</a:t>
              </a: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 </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SDN Switch Silicon</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2012</a:t>
              </a:r>
            </a:p>
          </p:txBody>
        </p:sp>
        <p:pic>
          <p:nvPicPr>
            <p:cNvPr id="106" name="Picture 1" descr="ALTA_825.jpg"/>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469203" y="1277620"/>
              <a:ext cx="254000" cy="185738"/>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6" name="Picture 2" descr="http://planetblue.ith.intel.com/cfs-file.ashx/__key/communityserver-blogs-components-weblogfiles/00-00-00-51-88/0474.timeline_5F00_10_2D00_27_2D00_2011.jpg"/>
          <p:cNvPicPr>
            <a:picLocks noChangeAspect="1" noChangeArrowheads="1"/>
          </p:cNvPicPr>
          <p:nvPr/>
        </p:nvPicPr>
        <p:blipFill rotWithShape="1">
          <a:blip r:embed="rId14"/>
          <a:srcRect/>
          <a:stretch/>
        </p:blipFill>
        <p:spPr bwMode="auto">
          <a:xfrm>
            <a:off x="-11853" y="2501056"/>
            <a:ext cx="12192000" cy="232833"/>
          </a:xfrm>
          <a:prstGeom prst="rect">
            <a:avLst/>
          </a:prstGeom>
          <a:noFill/>
          <a:effectLst>
            <a:outerShdw blurRad="50800" dist="38100" dir="5400000" algn="t" rotWithShape="0">
              <a:prstClr val="black">
                <a:alpha val="40000"/>
              </a:prstClr>
            </a:outerShdw>
          </a:effectLst>
        </p:spPr>
      </p:pic>
      <p:grpSp>
        <p:nvGrpSpPr>
          <p:cNvPr id="10" name="Group 9"/>
          <p:cNvGrpSpPr/>
          <p:nvPr/>
        </p:nvGrpSpPr>
        <p:grpSpPr>
          <a:xfrm>
            <a:off x="1863985" y="2540109"/>
            <a:ext cx="1828800" cy="881697"/>
            <a:chOff x="1603729" y="2042240"/>
            <a:chExt cx="1371600" cy="661273"/>
          </a:xfrm>
        </p:grpSpPr>
        <p:sp>
          <p:nvSpPr>
            <p:cNvPr id="29" name="Text Box 11"/>
            <p:cNvSpPr txBox="1">
              <a:spLocks noChangeArrowheads="1"/>
            </p:cNvSpPr>
            <p:nvPr/>
          </p:nvSpPr>
          <p:spPr bwMode="auto">
            <a:xfrm>
              <a:off x="1603729" y="2481263"/>
              <a:ext cx="1371600" cy="22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1990</a:t>
              </a:r>
              <a:b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b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IEEE 802.3a</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10BASE-T </a:t>
              </a:r>
            </a:p>
          </p:txBody>
        </p:sp>
        <p:cxnSp>
          <p:nvCxnSpPr>
            <p:cNvPr id="69" name="Straight Connector 68"/>
            <p:cNvCxnSpPr/>
            <p:nvPr/>
          </p:nvCxnSpPr>
          <p:spPr bwMode="auto">
            <a:xfrm>
              <a:off x="2289529" y="2224088"/>
              <a:ext cx="0" cy="22225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sp>
          <p:nvSpPr>
            <p:cNvPr id="100" name="Rectangle 99"/>
            <p:cNvSpPr/>
            <p:nvPr/>
          </p:nvSpPr>
          <p:spPr>
            <a:xfrm>
              <a:off x="2087551" y="2042240"/>
              <a:ext cx="403957" cy="126958"/>
            </a:xfrm>
            <a:prstGeom prst="rect">
              <a:avLst/>
            </a:prstGeom>
          </p:spPr>
          <p:txBody>
            <a:bodyPr wrap="none" lIns="0" tIns="0" rIns="0" bIns="0" anchor="ctr"/>
            <a:lstStyle/>
            <a:p>
              <a:pPr algn="ctr" eaLnBrk="1" hangingPunct="1">
                <a:lnSpc>
                  <a:spcPct val="85000"/>
                </a:lnSpc>
                <a:defRPr/>
              </a:pPr>
              <a:r>
                <a:rPr lang="en-US" sz="1333" b="1"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rPr>
                <a:t>1990</a:t>
              </a:r>
              <a:endParaRPr lang="en-US" sz="800"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endParaRPr>
            </a:p>
          </p:txBody>
        </p:sp>
      </p:grpSp>
      <p:sp>
        <p:nvSpPr>
          <p:cNvPr id="101" name="Rectangle 100"/>
          <p:cNvSpPr/>
          <p:nvPr/>
        </p:nvSpPr>
        <p:spPr>
          <a:xfrm>
            <a:off x="3986133" y="2540108"/>
            <a:ext cx="538609" cy="169277"/>
          </a:xfrm>
          <a:prstGeom prst="rect">
            <a:avLst/>
          </a:prstGeom>
        </p:spPr>
        <p:txBody>
          <a:bodyPr wrap="none" lIns="0" tIns="0" rIns="0" bIns="0" anchor="ctr"/>
          <a:lstStyle/>
          <a:p>
            <a:pPr algn="ctr" eaLnBrk="1" hangingPunct="1">
              <a:lnSpc>
                <a:spcPct val="85000"/>
              </a:lnSpc>
              <a:defRPr/>
            </a:pPr>
            <a:r>
              <a:rPr lang="en-US" sz="1333" b="1"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rPr>
              <a:t>2000</a:t>
            </a:r>
            <a:endParaRPr lang="en-US" sz="1333"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endParaRPr>
          </a:p>
        </p:txBody>
      </p:sp>
      <p:sp>
        <p:nvSpPr>
          <p:cNvPr id="102" name="Rectangle 101"/>
          <p:cNvSpPr/>
          <p:nvPr/>
        </p:nvSpPr>
        <p:spPr>
          <a:xfrm>
            <a:off x="5838853" y="2540108"/>
            <a:ext cx="538609" cy="169277"/>
          </a:xfrm>
          <a:prstGeom prst="rect">
            <a:avLst/>
          </a:prstGeom>
        </p:spPr>
        <p:txBody>
          <a:bodyPr wrap="none" lIns="0" tIns="0" rIns="0" bIns="0" anchor="ctr"/>
          <a:lstStyle/>
          <a:p>
            <a:pPr algn="ctr" eaLnBrk="1" hangingPunct="1">
              <a:lnSpc>
                <a:spcPct val="85000"/>
              </a:lnSpc>
              <a:defRPr/>
            </a:pPr>
            <a:r>
              <a:rPr lang="en-US" sz="1333" b="1"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rPr>
              <a:t>2004</a:t>
            </a:r>
            <a:endParaRPr lang="en-US" sz="1333"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endParaRPr>
          </a:p>
        </p:txBody>
      </p:sp>
      <p:sp>
        <p:nvSpPr>
          <p:cNvPr id="103" name="Rectangle 102"/>
          <p:cNvSpPr/>
          <p:nvPr/>
        </p:nvSpPr>
        <p:spPr>
          <a:xfrm>
            <a:off x="8102308" y="2540108"/>
            <a:ext cx="538609" cy="169277"/>
          </a:xfrm>
          <a:prstGeom prst="rect">
            <a:avLst/>
          </a:prstGeom>
        </p:spPr>
        <p:txBody>
          <a:bodyPr wrap="none" lIns="0" tIns="0" rIns="0" bIns="0" anchor="ctr"/>
          <a:lstStyle/>
          <a:p>
            <a:pPr algn="ctr" eaLnBrk="1" hangingPunct="1">
              <a:lnSpc>
                <a:spcPct val="85000"/>
              </a:lnSpc>
              <a:defRPr/>
            </a:pPr>
            <a:r>
              <a:rPr lang="en-US" sz="1333" b="1"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rPr>
              <a:t>2008</a:t>
            </a:r>
            <a:endParaRPr lang="en-US" sz="1333"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endParaRPr>
          </a:p>
        </p:txBody>
      </p:sp>
      <p:sp>
        <p:nvSpPr>
          <p:cNvPr id="104" name="Rectangle 103"/>
          <p:cNvSpPr/>
          <p:nvPr/>
        </p:nvSpPr>
        <p:spPr>
          <a:xfrm>
            <a:off x="9861881" y="2540108"/>
            <a:ext cx="538609" cy="169277"/>
          </a:xfrm>
          <a:prstGeom prst="rect">
            <a:avLst/>
          </a:prstGeom>
        </p:spPr>
        <p:txBody>
          <a:bodyPr wrap="none" lIns="0" tIns="0" rIns="0" bIns="0" anchor="ctr"/>
          <a:lstStyle/>
          <a:p>
            <a:pPr algn="ctr" eaLnBrk="1" hangingPunct="1">
              <a:lnSpc>
                <a:spcPct val="85000"/>
              </a:lnSpc>
              <a:defRPr/>
            </a:pPr>
            <a:r>
              <a:rPr lang="en-US" sz="1333" b="1"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rPr>
              <a:t>2012</a:t>
            </a:r>
            <a:endParaRPr lang="en-US" sz="1333"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endParaRPr>
          </a:p>
        </p:txBody>
      </p:sp>
      <p:sp>
        <p:nvSpPr>
          <p:cNvPr id="105" name="Rectangle 104"/>
          <p:cNvSpPr/>
          <p:nvPr/>
        </p:nvSpPr>
        <p:spPr>
          <a:xfrm>
            <a:off x="1733545" y="2540108"/>
            <a:ext cx="538609" cy="169277"/>
          </a:xfrm>
          <a:prstGeom prst="rect">
            <a:avLst/>
          </a:prstGeom>
        </p:spPr>
        <p:txBody>
          <a:bodyPr wrap="none" lIns="0" tIns="0" rIns="0" bIns="0" anchor="ctr"/>
          <a:lstStyle/>
          <a:p>
            <a:pPr algn="ctr" eaLnBrk="1" hangingPunct="1">
              <a:lnSpc>
                <a:spcPct val="85000"/>
              </a:lnSpc>
              <a:defRPr/>
            </a:pPr>
            <a:r>
              <a:rPr lang="en-US" sz="1333" b="1"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rPr>
              <a:t>1982</a:t>
            </a:r>
          </a:p>
        </p:txBody>
      </p:sp>
      <p:grpSp>
        <p:nvGrpSpPr>
          <p:cNvPr id="4" name="Group 3"/>
          <p:cNvGrpSpPr/>
          <p:nvPr/>
        </p:nvGrpSpPr>
        <p:grpSpPr>
          <a:xfrm>
            <a:off x="4474278" y="1188722"/>
            <a:ext cx="1257300" cy="2233084"/>
            <a:chOff x="3561447" y="1028700"/>
            <a:chExt cx="942975" cy="1674813"/>
          </a:xfrm>
        </p:grpSpPr>
        <p:sp>
          <p:nvSpPr>
            <p:cNvPr id="31" name="Text Box 14"/>
            <p:cNvSpPr txBox="1">
              <a:spLocks noChangeArrowheads="1"/>
            </p:cNvSpPr>
            <p:nvPr/>
          </p:nvSpPr>
          <p:spPr bwMode="auto">
            <a:xfrm>
              <a:off x="3561447" y="2481263"/>
              <a:ext cx="942975" cy="22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2002</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IEEE 802.3ae </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10GBASE-SR/LR</a:t>
              </a:r>
            </a:p>
          </p:txBody>
        </p:sp>
        <p:sp>
          <p:nvSpPr>
            <p:cNvPr id="49" name="Text Box 32"/>
            <p:cNvSpPr txBox="1">
              <a:spLocks noChangeArrowheads="1"/>
            </p:cNvSpPr>
            <p:nvPr/>
          </p:nvSpPr>
          <p:spPr bwMode="auto">
            <a:xfrm>
              <a:off x="3573353" y="1028700"/>
              <a:ext cx="919163"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lgn="l" defTabSz="823913">
                <a:spcBef>
                  <a:spcPct val="0"/>
                </a:spcBef>
                <a:defRPr sz="2400">
                  <a:solidFill>
                    <a:schemeClr val="tx1"/>
                  </a:solidFill>
                  <a:latin typeface="Verdana" pitchFamily="34" charset="0"/>
                </a:defRPr>
              </a:lvl1pPr>
              <a:lvl2pPr marL="411163" algn="l" defTabSz="823913">
                <a:spcBef>
                  <a:spcPct val="0"/>
                </a:spcBef>
                <a:defRPr sz="2400">
                  <a:solidFill>
                    <a:schemeClr val="tx1"/>
                  </a:solidFill>
                  <a:latin typeface="Verdana" pitchFamily="34" charset="0"/>
                </a:defRPr>
              </a:lvl2pPr>
              <a:lvl3pPr marL="823913"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ships world’s 1</a:t>
              </a:r>
              <a:r>
                <a:rPr lang="en-US" sz="800" baseline="300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st</a:t>
              </a:r>
              <a:endPar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endParaRP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dual-port 10/100/1000 Si</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2002</a:t>
              </a:r>
            </a:p>
          </p:txBody>
        </p:sp>
        <p:cxnSp>
          <p:nvCxnSpPr>
            <p:cNvPr id="77" name="Straight Connector 76"/>
            <p:cNvCxnSpPr/>
            <p:nvPr/>
          </p:nvCxnSpPr>
          <p:spPr bwMode="auto">
            <a:xfrm>
              <a:off x="4032934" y="2224088"/>
              <a:ext cx="0" cy="22225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sp>
          <p:nvSpPr>
            <p:cNvPr id="107" name="Rectangle 106"/>
            <p:cNvSpPr/>
            <p:nvPr/>
          </p:nvSpPr>
          <p:spPr>
            <a:xfrm>
              <a:off x="3830956" y="2042240"/>
              <a:ext cx="403957" cy="126958"/>
            </a:xfrm>
            <a:prstGeom prst="rect">
              <a:avLst/>
            </a:prstGeom>
          </p:spPr>
          <p:txBody>
            <a:bodyPr wrap="none" lIns="0" tIns="0" rIns="0" bIns="0" anchor="ctr"/>
            <a:lstStyle/>
            <a:p>
              <a:pPr algn="ctr" eaLnBrk="1" hangingPunct="1">
                <a:lnSpc>
                  <a:spcPct val="85000"/>
                </a:lnSpc>
                <a:defRPr/>
              </a:pPr>
              <a:r>
                <a:rPr lang="en-US" sz="1333" b="1"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rPr>
                <a:t>2002</a:t>
              </a:r>
              <a:endParaRPr lang="en-US" sz="800"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endParaRPr>
            </a:p>
          </p:txBody>
        </p:sp>
      </p:grpSp>
      <p:grpSp>
        <p:nvGrpSpPr>
          <p:cNvPr id="22625" name="Group 22624"/>
          <p:cNvGrpSpPr/>
          <p:nvPr/>
        </p:nvGrpSpPr>
        <p:grpSpPr>
          <a:xfrm>
            <a:off x="5967691" y="1176020"/>
            <a:ext cx="2201333" cy="2245784"/>
            <a:chOff x="4681507" y="1019175"/>
            <a:chExt cx="1651000" cy="1684338"/>
          </a:xfrm>
        </p:grpSpPr>
        <p:sp>
          <p:nvSpPr>
            <p:cNvPr id="58" name="Rectangle 43"/>
            <p:cNvSpPr>
              <a:spLocks noChangeArrowheads="1"/>
            </p:cNvSpPr>
            <p:nvPr/>
          </p:nvSpPr>
          <p:spPr bwMode="auto">
            <a:xfrm>
              <a:off x="4681507" y="1019175"/>
              <a:ext cx="1651000" cy="22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Introduces 1</a:t>
              </a:r>
              <a:r>
                <a:rPr lang="en-US" sz="800" baseline="300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st</a:t>
              </a: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 </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Quad-port Adapter</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2006</a:t>
              </a:r>
            </a:p>
          </p:txBody>
        </p:sp>
        <p:sp>
          <p:nvSpPr>
            <p:cNvPr id="87" name="Text Box 14"/>
            <p:cNvSpPr txBox="1">
              <a:spLocks noChangeArrowheads="1"/>
            </p:cNvSpPr>
            <p:nvPr/>
          </p:nvSpPr>
          <p:spPr bwMode="auto">
            <a:xfrm>
              <a:off x="5035520" y="2481263"/>
              <a:ext cx="942975" cy="22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2006</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IEEE 802.3an</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10GBASE-T</a:t>
              </a:r>
            </a:p>
          </p:txBody>
        </p:sp>
        <p:cxnSp>
          <p:nvCxnSpPr>
            <p:cNvPr id="88" name="Straight Connector 87"/>
            <p:cNvCxnSpPr/>
            <p:nvPr/>
          </p:nvCxnSpPr>
          <p:spPr bwMode="auto">
            <a:xfrm>
              <a:off x="5507007" y="2224088"/>
              <a:ext cx="0" cy="22225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sp>
          <p:nvSpPr>
            <p:cNvPr id="110" name="Rectangle 43"/>
            <p:cNvSpPr>
              <a:spLocks noChangeArrowheads="1"/>
            </p:cNvSpPr>
            <p:nvPr/>
          </p:nvSpPr>
          <p:spPr bwMode="auto">
            <a:xfrm>
              <a:off x="4989482" y="1598613"/>
              <a:ext cx="1035050" cy="22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First Low Latency</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DC Switch Silicon</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2006</a:t>
              </a:r>
            </a:p>
          </p:txBody>
        </p:sp>
        <p:pic>
          <p:nvPicPr>
            <p:cNvPr id="5" name="Picture 4"/>
            <p:cNvPicPr>
              <a:picLocks noChangeAspect="1"/>
            </p:cNvPicPr>
            <p:nvPr/>
          </p:nvPicPr>
          <p:blipFill>
            <a:blip r:embed="rId15"/>
            <a:stretch>
              <a:fillRect/>
            </a:stretch>
          </p:blipFill>
          <p:spPr>
            <a:xfrm>
              <a:off x="5373657" y="1331913"/>
              <a:ext cx="266700" cy="182562"/>
            </a:xfrm>
            <a:prstGeom prst="rect">
              <a:avLst/>
            </a:prstGeom>
            <a:effectLst>
              <a:outerShdw blurRad="76200" dir="18900000" sy="23000" kx="-1200000" algn="bl" rotWithShape="0">
                <a:prstClr val="black">
                  <a:alpha val="20000"/>
                </a:prstClr>
              </a:outerShdw>
            </a:effectLst>
          </p:spPr>
        </p:pic>
        <p:sp>
          <p:nvSpPr>
            <p:cNvPr id="108" name="Rectangle 107"/>
            <p:cNvSpPr/>
            <p:nvPr/>
          </p:nvSpPr>
          <p:spPr>
            <a:xfrm>
              <a:off x="5305029" y="2042240"/>
              <a:ext cx="403957" cy="126958"/>
            </a:xfrm>
            <a:prstGeom prst="rect">
              <a:avLst/>
            </a:prstGeom>
          </p:spPr>
          <p:txBody>
            <a:bodyPr wrap="none" lIns="0" tIns="0" rIns="0" bIns="0" anchor="ctr"/>
            <a:lstStyle/>
            <a:p>
              <a:pPr algn="ctr" eaLnBrk="1" hangingPunct="1">
                <a:lnSpc>
                  <a:spcPct val="85000"/>
                </a:lnSpc>
                <a:defRPr/>
              </a:pPr>
              <a:r>
                <a:rPr lang="en-US" sz="1333" b="1"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rPr>
                <a:t>2006</a:t>
              </a:r>
              <a:endParaRPr lang="en-US" sz="800"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endParaRPr>
            </a:p>
          </p:txBody>
        </p:sp>
      </p:grpSp>
      <p:grpSp>
        <p:nvGrpSpPr>
          <p:cNvPr id="21" name="Group 20"/>
          <p:cNvGrpSpPr/>
          <p:nvPr/>
        </p:nvGrpSpPr>
        <p:grpSpPr>
          <a:xfrm>
            <a:off x="8641872" y="2540109"/>
            <a:ext cx="1097280" cy="1582313"/>
            <a:chOff x="6687144" y="2042240"/>
            <a:chExt cx="822960" cy="1186735"/>
          </a:xfrm>
        </p:grpSpPr>
        <p:grpSp>
          <p:nvGrpSpPr>
            <p:cNvPr id="20" name="Group 19"/>
            <p:cNvGrpSpPr/>
            <p:nvPr/>
          </p:nvGrpSpPr>
          <p:grpSpPr>
            <a:xfrm>
              <a:off x="6687144" y="2216150"/>
              <a:ext cx="822960" cy="1012825"/>
              <a:chOff x="6687144" y="2216150"/>
              <a:chExt cx="822960" cy="1012825"/>
            </a:xfrm>
          </p:grpSpPr>
          <p:sp>
            <p:nvSpPr>
              <p:cNvPr id="93" name="Text Box 9"/>
              <p:cNvSpPr txBox="1">
                <a:spLocks noChangeArrowheads="1"/>
              </p:cNvSpPr>
              <p:nvPr/>
            </p:nvSpPr>
            <p:spPr bwMode="auto">
              <a:xfrm>
                <a:off x="6687144" y="2933700"/>
                <a:ext cx="822960" cy="29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2010</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IEEE 802.3ba</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40GBASE-SR/KR4</a:t>
                </a:r>
              </a:p>
              <a:p>
                <a:pPr algn="ctr">
                  <a:lnSpc>
                    <a:spcPct val="85000"/>
                  </a:lnSpc>
                  <a:spcBef>
                    <a:spcPts val="0"/>
                  </a:spcBef>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100GBASE-SR10/LR4</a:t>
                </a:r>
              </a:p>
            </p:txBody>
          </p:sp>
          <p:cxnSp>
            <p:nvCxnSpPr>
              <p:cNvPr id="94" name="Straight Connector 93"/>
              <p:cNvCxnSpPr/>
              <p:nvPr/>
            </p:nvCxnSpPr>
            <p:spPr bwMode="auto">
              <a:xfrm>
                <a:off x="7096810" y="2216150"/>
                <a:ext cx="0" cy="68580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grpSp>
        <p:sp>
          <p:nvSpPr>
            <p:cNvPr id="109" name="Rectangle 108"/>
            <p:cNvSpPr/>
            <p:nvPr/>
          </p:nvSpPr>
          <p:spPr>
            <a:xfrm>
              <a:off x="6896646" y="2042240"/>
              <a:ext cx="403957" cy="126958"/>
            </a:xfrm>
            <a:prstGeom prst="rect">
              <a:avLst/>
            </a:prstGeom>
          </p:spPr>
          <p:txBody>
            <a:bodyPr wrap="none" lIns="0" tIns="0" rIns="0" bIns="0" anchor="ctr"/>
            <a:lstStyle/>
            <a:p>
              <a:pPr algn="ctr" eaLnBrk="1" hangingPunct="1">
                <a:lnSpc>
                  <a:spcPct val="85000"/>
                </a:lnSpc>
                <a:defRPr/>
              </a:pPr>
              <a:r>
                <a:rPr lang="en-US" sz="1333" b="1"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rPr>
                <a:t>2010</a:t>
              </a:r>
              <a:endParaRPr lang="en-US" sz="800"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endParaRPr>
            </a:p>
          </p:txBody>
        </p:sp>
      </p:grpSp>
      <p:grpSp>
        <p:nvGrpSpPr>
          <p:cNvPr id="3" name="Group 2"/>
          <p:cNvGrpSpPr/>
          <p:nvPr/>
        </p:nvGrpSpPr>
        <p:grpSpPr>
          <a:xfrm>
            <a:off x="46224" y="2009014"/>
            <a:ext cx="1554693" cy="2088005"/>
            <a:chOff x="172507" y="1641476"/>
            <a:chExt cx="1166020" cy="1566004"/>
          </a:xfrm>
        </p:grpSpPr>
        <p:sp>
          <p:nvSpPr>
            <p:cNvPr id="51" name="TextBox 50"/>
            <p:cNvSpPr txBox="1"/>
            <p:nvPr/>
          </p:nvSpPr>
          <p:spPr>
            <a:xfrm>
              <a:off x="172507" y="2875692"/>
              <a:ext cx="1166020" cy="331788"/>
            </a:xfrm>
            <a:prstGeom prst="rect">
              <a:avLst/>
            </a:prstGeom>
            <a:noFill/>
          </p:spPr>
          <p:txBody>
            <a:bodyPr lIns="0" tIns="0" rIns="0" bIns="0" anchor="ctr"/>
            <a:lstStyle/>
            <a:p>
              <a:pPr algn="ctr" eaLnBrk="1" hangingPunct="1">
                <a:lnSpc>
                  <a:spcPct val="85000"/>
                </a:lnSpc>
                <a:defRPr/>
              </a:pPr>
              <a:r>
                <a:rPr lang="en-US" sz="933" b="1"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1980</a:t>
              </a:r>
            </a:p>
            <a:p>
              <a:pPr algn="ctr" eaLnBrk="1" hangingPunct="1">
                <a:lnSpc>
                  <a:spcPct val="85000"/>
                </a:lnSpc>
                <a:defRPr/>
              </a:pPr>
              <a:r>
                <a:rPr lang="en-US" sz="933" b="1"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Digital, Intel, Xerox </a:t>
              </a:r>
              <a:br>
                <a:rPr lang="en-US" sz="933" b="1"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br>
              <a:r>
                <a:rPr lang="en-US" sz="933" b="1"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Ethernet specification </a:t>
              </a:r>
            </a:p>
          </p:txBody>
        </p:sp>
        <p:cxnSp>
          <p:nvCxnSpPr>
            <p:cNvPr id="65" name="Straight Connector 64"/>
            <p:cNvCxnSpPr/>
            <p:nvPr/>
          </p:nvCxnSpPr>
          <p:spPr bwMode="auto">
            <a:xfrm>
              <a:off x="755517" y="2750280"/>
              <a:ext cx="0" cy="114300"/>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pic>
          <p:nvPicPr>
            <p:cNvPr id="9" name="Picture 3"/>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181110" y="1641476"/>
              <a:ext cx="1148815" cy="1115026"/>
            </a:xfrm>
            <a:prstGeom prst="rect">
              <a:avLst/>
            </a:prstGeom>
            <a:noFill/>
            <a:ln w="3175" cmpd="sng">
              <a:solidFill>
                <a:schemeClr val="tx1">
                  <a:lumMod val="75000"/>
                  <a:lumOff val="2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sp>
        <p:nvSpPr>
          <p:cNvPr id="114" name="Rectangle 38"/>
          <p:cNvSpPr>
            <a:spLocks noChangeArrowheads="1"/>
          </p:cNvSpPr>
          <p:nvPr/>
        </p:nvSpPr>
        <p:spPr bwMode="auto">
          <a:xfrm>
            <a:off x="8284075" y="969918"/>
            <a:ext cx="787928" cy="47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First Low Latency </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Ethernet L3+router</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2008</a:t>
            </a:r>
          </a:p>
        </p:txBody>
      </p:sp>
      <p:cxnSp>
        <p:nvCxnSpPr>
          <p:cNvPr id="22628" name="Straight Connector 112"/>
          <p:cNvCxnSpPr>
            <a:cxnSpLocks noChangeShapeType="1"/>
          </p:cNvCxnSpPr>
          <p:nvPr/>
        </p:nvCxnSpPr>
        <p:spPr bwMode="auto">
          <a:xfrm>
            <a:off x="8678040" y="1482938"/>
            <a:ext cx="6546" cy="967317"/>
          </a:xfrm>
          <a:prstGeom prst="line">
            <a:avLst/>
          </a:prstGeom>
          <a:noFill/>
          <a:ln w="19050" algn="ctr">
            <a:solidFill>
              <a:schemeClr val="accent1"/>
            </a:solidFill>
            <a:round/>
            <a:headEnd type="none" w="sm" len="sm"/>
            <a:tailEnd type="none" w="sm" len="sm"/>
          </a:ln>
        </p:spPr>
      </p:cxnSp>
      <p:grpSp>
        <p:nvGrpSpPr>
          <p:cNvPr id="25" name="Group 24"/>
          <p:cNvGrpSpPr/>
          <p:nvPr/>
        </p:nvGrpSpPr>
        <p:grpSpPr>
          <a:xfrm>
            <a:off x="8652743" y="1532046"/>
            <a:ext cx="990600" cy="765010"/>
            <a:chOff x="6865898" y="1293813"/>
            <a:chExt cx="742950" cy="573757"/>
          </a:xfrm>
        </p:grpSpPr>
        <p:pic>
          <p:nvPicPr>
            <p:cNvPr id="129" name="Picture 6" descr="LargeSilicon_Angle"/>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088740">
              <a:off x="6873766" y="1293813"/>
              <a:ext cx="442912" cy="277812"/>
            </a:xfrm>
            <a:prstGeom prst="rect">
              <a:avLst/>
            </a:prstGeom>
            <a:noFill/>
            <a:effectLst>
              <a:outerShdw blurRad="76200" dir="18900000" sy="23000" kx="-1200000" algn="bl" rotWithShape="0">
                <a:prstClr val="black">
                  <a:alpha val="20000"/>
                </a:prstClr>
              </a:outerShdw>
            </a:effectLst>
          </p:spPr>
        </p:pic>
        <p:sp>
          <p:nvSpPr>
            <p:cNvPr id="131" name="Rectangle 43"/>
            <p:cNvSpPr>
              <a:spLocks noChangeArrowheads="1"/>
            </p:cNvSpPr>
            <p:nvPr/>
          </p:nvSpPr>
          <p:spPr bwMode="auto">
            <a:xfrm>
              <a:off x="6865898" y="1646908"/>
              <a:ext cx="742950" cy="22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Introduces 1</a:t>
              </a:r>
              <a:r>
                <a:rPr lang="en-US" sz="800" baseline="300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st</a:t>
              </a: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 </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10Gb Integrated PHY</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2009</a:t>
              </a:r>
            </a:p>
          </p:txBody>
        </p:sp>
      </p:grpSp>
      <p:sp>
        <p:nvSpPr>
          <p:cNvPr id="115" name="Text Box 30"/>
          <p:cNvSpPr txBox="1">
            <a:spLocks noChangeArrowheads="1"/>
          </p:cNvSpPr>
          <p:nvPr/>
        </p:nvSpPr>
        <p:spPr bwMode="auto">
          <a:xfrm>
            <a:off x="10659535" y="5665472"/>
            <a:ext cx="1708151" cy="3132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411163" algn="l" defTabSz="823913">
              <a:spcBef>
                <a:spcPct val="0"/>
              </a:spcBef>
              <a:defRPr sz="2400">
                <a:solidFill>
                  <a:schemeClr val="tx1"/>
                </a:solidFill>
                <a:latin typeface="Verdana" pitchFamily="34" charset="0"/>
              </a:defRPr>
            </a:lvl2pPr>
            <a:lvl3pPr marL="823913"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1467"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100Gb</a:t>
            </a:r>
          </a:p>
          <a:p>
            <a:pPr algn="ctr">
              <a:lnSpc>
                <a:spcPct val="85000"/>
              </a:lnSpc>
              <a:spcBef>
                <a:spcPts val="0"/>
              </a:spcBef>
              <a:defRPr/>
            </a:pPr>
            <a:r>
              <a:rPr lang="en-US" sz="1467" b="1" dirty="0">
                <a:solidFill>
                  <a:schemeClr val="bg1"/>
                </a:solidFill>
                <a:latin typeface="Intel Clear" panose="020B0604020203020204" pitchFamily="34" charset="0"/>
                <a:ea typeface="Intel Clear" panose="020B0604020203020204" pitchFamily="34" charset="0"/>
                <a:cs typeface="Intel Clear" panose="020B0604020203020204" pitchFamily="34" charset="0"/>
              </a:rPr>
              <a:t>Ethernet</a:t>
            </a:r>
          </a:p>
        </p:txBody>
      </p:sp>
      <p:sp>
        <p:nvSpPr>
          <p:cNvPr id="112" name="Rectangle 111"/>
          <p:cNvSpPr/>
          <p:nvPr/>
        </p:nvSpPr>
        <p:spPr>
          <a:xfrm>
            <a:off x="10738545" y="2545904"/>
            <a:ext cx="538609" cy="169277"/>
          </a:xfrm>
          <a:prstGeom prst="rect">
            <a:avLst/>
          </a:prstGeom>
        </p:spPr>
        <p:txBody>
          <a:bodyPr wrap="none" lIns="0" tIns="0" rIns="0" bIns="0" anchor="ctr"/>
          <a:lstStyle/>
          <a:p>
            <a:pPr algn="ctr" eaLnBrk="1" hangingPunct="1">
              <a:lnSpc>
                <a:spcPct val="85000"/>
              </a:lnSpc>
              <a:defRPr/>
            </a:pPr>
            <a:r>
              <a:rPr lang="en-US" sz="1333" b="1"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rPr>
              <a:t>2014</a:t>
            </a:r>
            <a:endParaRPr lang="en-US" sz="1333"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endParaRPr>
          </a:p>
        </p:txBody>
      </p:sp>
      <p:sp>
        <p:nvSpPr>
          <p:cNvPr id="136" name="Rectangle 43"/>
          <p:cNvSpPr>
            <a:spLocks noChangeArrowheads="1"/>
          </p:cNvSpPr>
          <p:nvPr/>
        </p:nvSpPr>
        <p:spPr bwMode="auto">
          <a:xfrm>
            <a:off x="11137385" y="1900391"/>
            <a:ext cx="937541" cy="29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Intel launches XL710 40 GbE silicon and Adapters</a:t>
            </a:r>
          </a:p>
          <a:p>
            <a:pPr algn="ctr" eaLnBrk="1" hangingPunct="1">
              <a:lnSpc>
                <a:spcPct val="85000"/>
              </a:lnSpc>
              <a:defRPr/>
            </a:pPr>
            <a:r>
              <a:rPr lang="en-US" sz="800" dirty="0">
                <a:solidFill>
                  <a:schemeClr val="tx2">
                    <a:lumMod val="50000"/>
                  </a:schemeClr>
                </a:solidFill>
                <a:latin typeface="Intel Clear" panose="020B0604020203020204" pitchFamily="34" charset="0"/>
                <a:ea typeface="Intel Clear" panose="020B0604020203020204" pitchFamily="34" charset="0"/>
                <a:cs typeface="Intel Clear" panose="020B0604020203020204" pitchFamily="34" charset="0"/>
              </a:rPr>
              <a:t>2014</a:t>
            </a:r>
          </a:p>
        </p:txBody>
      </p:sp>
      <p:grpSp>
        <p:nvGrpSpPr>
          <p:cNvPr id="22635" name="Group 22634"/>
          <p:cNvGrpSpPr/>
          <p:nvPr/>
        </p:nvGrpSpPr>
        <p:grpSpPr>
          <a:xfrm>
            <a:off x="11107723" y="1316667"/>
            <a:ext cx="650188" cy="414528"/>
            <a:chOff x="9648907" y="1092847"/>
            <a:chExt cx="487641" cy="310896"/>
          </a:xfrm>
        </p:grpSpPr>
        <p:pic>
          <p:nvPicPr>
            <p:cNvPr id="113" name="Picture 1"/>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9648907" y="1092847"/>
              <a:ext cx="487641" cy="31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13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963511" y="1243806"/>
              <a:ext cx="173037" cy="128588"/>
            </a:xfrm>
            <a:prstGeom prst="rect">
              <a:avLst/>
            </a:prstGeom>
            <a:ln>
              <a:noFill/>
            </a:ln>
            <a:effectLst>
              <a:outerShdw blurRad="76200" dir="18900000" sy="23000" kx="-1200000" algn="bl" rotWithShape="0">
                <a:prstClr val="black">
                  <a:alpha val="20000"/>
                </a:prstClr>
              </a:outerShdw>
            </a:effectLst>
          </p:spPr>
        </p:pic>
      </p:grpSp>
      <p:sp>
        <p:nvSpPr>
          <p:cNvPr id="140" name="Text Box 9"/>
          <p:cNvSpPr txBox="1">
            <a:spLocks noChangeArrowheads="1"/>
          </p:cNvSpPr>
          <p:nvPr/>
        </p:nvSpPr>
        <p:spPr bwMode="auto">
          <a:xfrm>
            <a:off x="11241037" y="3114887"/>
            <a:ext cx="975360" cy="6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l" defTabSz="823913">
              <a:spcBef>
                <a:spcPct val="0"/>
              </a:spcBef>
              <a:defRPr sz="2400">
                <a:solidFill>
                  <a:schemeClr val="tx1"/>
                </a:solidFill>
                <a:latin typeface="Verdana" pitchFamily="34" charset="0"/>
              </a:defRPr>
            </a:lvl1pPr>
            <a:lvl2pPr marL="776288" algn="l" defTabSz="823913">
              <a:spcBef>
                <a:spcPct val="0"/>
              </a:spcBef>
              <a:defRPr sz="2400">
                <a:solidFill>
                  <a:schemeClr val="tx1"/>
                </a:solidFill>
                <a:latin typeface="Verdana" pitchFamily="34" charset="0"/>
              </a:defRPr>
            </a:lvl2pPr>
            <a:lvl3pPr marL="879475" algn="l" defTabSz="823913">
              <a:spcBef>
                <a:spcPct val="0"/>
              </a:spcBef>
              <a:defRPr sz="2400">
                <a:solidFill>
                  <a:schemeClr val="tx1"/>
                </a:solidFill>
                <a:latin typeface="Verdana" pitchFamily="34" charset="0"/>
              </a:defRPr>
            </a:lvl3pPr>
            <a:lvl4pPr marL="1235075" algn="l" defTabSz="823913">
              <a:spcBef>
                <a:spcPct val="0"/>
              </a:spcBef>
              <a:defRPr sz="2400">
                <a:solidFill>
                  <a:schemeClr val="tx1"/>
                </a:solidFill>
                <a:latin typeface="Verdana" pitchFamily="34" charset="0"/>
              </a:defRPr>
            </a:lvl4pPr>
            <a:lvl5pPr marL="1646238" algn="l" defTabSz="823913">
              <a:spcBef>
                <a:spcPct val="0"/>
              </a:spcBef>
              <a:defRPr sz="2400">
                <a:solidFill>
                  <a:schemeClr val="tx1"/>
                </a:solidFill>
                <a:latin typeface="Verdana" pitchFamily="34" charset="0"/>
              </a:defRPr>
            </a:lvl5pPr>
            <a:lvl6pPr marL="2103438" defTabSz="823913" eaLnBrk="0" fontAlgn="base" hangingPunct="0">
              <a:spcBef>
                <a:spcPct val="0"/>
              </a:spcBef>
              <a:spcAft>
                <a:spcPct val="0"/>
              </a:spcAft>
              <a:defRPr sz="2400">
                <a:solidFill>
                  <a:schemeClr val="tx1"/>
                </a:solidFill>
                <a:latin typeface="Verdana" pitchFamily="34" charset="0"/>
              </a:defRPr>
            </a:lvl6pPr>
            <a:lvl7pPr marL="2560638" defTabSz="823913" eaLnBrk="0" fontAlgn="base" hangingPunct="0">
              <a:spcBef>
                <a:spcPct val="0"/>
              </a:spcBef>
              <a:spcAft>
                <a:spcPct val="0"/>
              </a:spcAft>
              <a:defRPr sz="2400">
                <a:solidFill>
                  <a:schemeClr val="tx1"/>
                </a:solidFill>
                <a:latin typeface="Verdana" pitchFamily="34" charset="0"/>
              </a:defRPr>
            </a:lvl7pPr>
            <a:lvl8pPr marL="3017838" defTabSz="823913" eaLnBrk="0" fontAlgn="base" hangingPunct="0">
              <a:spcBef>
                <a:spcPct val="0"/>
              </a:spcBef>
              <a:spcAft>
                <a:spcPct val="0"/>
              </a:spcAft>
              <a:defRPr sz="2400">
                <a:solidFill>
                  <a:schemeClr val="tx1"/>
                </a:solidFill>
                <a:latin typeface="Verdana" pitchFamily="34" charset="0"/>
              </a:defRPr>
            </a:lvl8pPr>
            <a:lvl9pPr marL="3475038" defTabSz="823913" eaLnBrk="0" fontAlgn="base" hangingPunct="0">
              <a:spcBef>
                <a:spcPct val="0"/>
              </a:spcBef>
              <a:spcAft>
                <a:spcPct val="0"/>
              </a:spcAft>
              <a:defRPr sz="2400">
                <a:solidFill>
                  <a:schemeClr val="tx1"/>
                </a:solidFill>
                <a:latin typeface="Verdana" pitchFamily="34" charset="0"/>
              </a:defRPr>
            </a:lvl9pPr>
          </a:lstStyle>
          <a:p>
            <a:pPr algn="ctr">
              <a:lnSpc>
                <a:spcPct val="85000"/>
              </a:lnSpc>
              <a:spcBef>
                <a:spcPts val="0"/>
              </a:spcBef>
              <a:defRPr/>
            </a:pPr>
            <a:r>
              <a:rPr lang="en-US" sz="800" dirty="0">
                <a:solidFill>
                  <a:schemeClr val="accent1">
                    <a:lumMod val="50000"/>
                  </a:schemeClr>
                </a:solidFill>
                <a:latin typeface="Intel Clear" panose="020B0604020203020204" pitchFamily="34" charset="0"/>
                <a:ea typeface="Intel Clear" panose="020B0604020203020204" pitchFamily="34" charset="0"/>
                <a:cs typeface="Intel Clear" panose="020B0604020203020204" pitchFamily="34" charset="0"/>
              </a:rPr>
              <a:t>2015</a:t>
            </a:r>
          </a:p>
          <a:p>
            <a:pPr algn="ctr">
              <a:lnSpc>
                <a:spcPct val="85000"/>
              </a:lnSpc>
              <a:spcBef>
                <a:spcPts val="0"/>
              </a:spcBef>
              <a:defRPr/>
            </a:pPr>
            <a:r>
              <a:rPr lang="en-US" sz="800" dirty="0">
                <a:solidFill>
                  <a:schemeClr val="accent1">
                    <a:lumMod val="50000"/>
                  </a:schemeClr>
                </a:solidFill>
                <a:latin typeface="Intel Clear" panose="020B0604020203020204" pitchFamily="34" charset="0"/>
                <a:ea typeface="Intel Clear" panose="020B0604020203020204" pitchFamily="34" charset="0"/>
                <a:cs typeface="Intel Clear" panose="020B0604020203020204" pitchFamily="34" charset="0"/>
              </a:rPr>
              <a:t>Intel® Ethernet Switch FM10000 Series (Red Rock Canyon Compute Fabric)</a:t>
            </a:r>
          </a:p>
        </p:txBody>
      </p:sp>
      <p:cxnSp>
        <p:nvCxnSpPr>
          <p:cNvPr id="142" name="Straight Connector 141"/>
          <p:cNvCxnSpPr/>
          <p:nvPr/>
        </p:nvCxnSpPr>
        <p:spPr bwMode="auto">
          <a:xfrm>
            <a:off x="11772291" y="2829138"/>
            <a:ext cx="0" cy="296333"/>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sp>
        <p:nvSpPr>
          <p:cNvPr id="143" name="Rectangle 142"/>
          <p:cNvSpPr/>
          <p:nvPr/>
        </p:nvSpPr>
        <p:spPr>
          <a:xfrm>
            <a:off x="11467800" y="2535006"/>
            <a:ext cx="538609" cy="169277"/>
          </a:xfrm>
          <a:prstGeom prst="rect">
            <a:avLst/>
          </a:prstGeom>
        </p:spPr>
        <p:txBody>
          <a:bodyPr wrap="none" lIns="0" tIns="0" rIns="0" bIns="0" anchor="ctr"/>
          <a:lstStyle/>
          <a:p>
            <a:pPr algn="ctr" eaLnBrk="1" hangingPunct="1">
              <a:lnSpc>
                <a:spcPct val="85000"/>
              </a:lnSpc>
              <a:defRPr/>
            </a:pPr>
            <a:r>
              <a:rPr lang="en-US" sz="1333" b="1"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rPr>
              <a:t>2015</a:t>
            </a:r>
            <a:endParaRPr lang="en-US" sz="1333" dirty="0">
              <a:solidFill>
                <a:schemeClr val="tx2">
                  <a:lumMod val="50000"/>
                </a:schemeClr>
              </a:solidFill>
              <a:effectLst>
                <a:glow rad="228600">
                  <a:schemeClr val="accent3">
                    <a:satMod val="175000"/>
                    <a:alpha val="40000"/>
                  </a:schemeClr>
                </a:glow>
              </a:effectLst>
              <a:latin typeface="Intel Clear" panose="020B0604020203020204" pitchFamily="34" charset="0"/>
              <a:ea typeface="Intel Clear" panose="020B0604020203020204" pitchFamily="34" charset="0"/>
              <a:cs typeface="Intel Clear" panose="020B0604020203020204" pitchFamily="34" charset="0"/>
            </a:endParaRPr>
          </a:p>
        </p:txBody>
      </p:sp>
      <p:pic>
        <p:nvPicPr>
          <p:cNvPr id="11" name="Picture 10"/>
          <p:cNvPicPr>
            <a:picLocks noChangeAspect="1"/>
          </p:cNvPicPr>
          <p:nvPr/>
        </p:nvPicPr>
        <p:blipFill>
          <a:blip r:embed="rId19"/>
          <a:stretch>
            <a:fillRect/>
          </a:stretch>
        </p:blipFill>
        <p:spPr>
          <a:xfrm>
            <a:off x="10273668" y="4289348"/>
            <a:ext cx="1732741" cy="396235"/>
          </a:xfrm>
          <a:prstGeom prst="rect">
            <a:avLst/>
          </a:prstGeom>
        </p:spPr>
      </p:pic>
      <p:cxnSp>
        <p:nvCxnSpPr>
          <p:cNvPr id="139" name="Straight Connector 138"/>
          <p:cNvCxnSpPr/>
          <p:nvPr/>
        </p:nvCxnSpPr>
        <p:spPr bwMode="auto">
          <a:xfrm flipH="1">
            <a:off x="11205355" y="2771569"/>
            <a:ext cx="22321" cy="1517779"/>
          </a:xfrm>
          <a:prstGeom prst="line">
            <a:avLst/>
          </a:prstGeom>
          <a:solidFill>
            <a:schemeClr val="bg1"/>
          </a:solidFill>
          <a:ln w="19050" cap="flat" cmpd="sng" algn="ctr">
            <a:solidFill>
              <a:schemeClr val="accent1">
                <a:lumMod val="60000"/>
                <a:lumOff val="40000"/>
              </a:schemeClr>
            </a:solidFill>
            <a:prstDash val="solid"/>
            <a:round/>
            <a:headEnd type="none" w="sm" len="sm"/>
            <a:tailEnd type="none" w="sm" len="sm"/>
          </a:ln>
          <a:effectLst/>
        </p:spPr>
      </p:cxnSp>
    </p:spTree>
    <p:extLst>
      <p:ext uri="{BB962C8B-B14F-4D97-AF65-F5344CB8AC3E}">
        <p14:creationId xmlns:p14="http://schemas.microsoft.com/office/powerpoint/2010/main" val="2501992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48668"/>
          </a:xfrm>
        </p:spPr>
        <p:txBody>
          <a:bodyPr/>
          <a:lstStyle/>
          <a:p>
            <a:r>
              <a:rPr lang="en-US" dirty="0" smtClean="0"/>
              <a:t>When Technologies fit</a:t>
            </a:r>
            <a:endParaRPr lang="en-US" dirty="0"/>
          </a:p>
        </p:txBody>
      </p:sp>
      <p:sp>
        <p:nvSpPr>
          <p:cNvPr id="67" name="Rectangle 32"/>
          <p:cNvSpPr>
            <a:spLocks noChangeArrowheads="1"/>
          </p:cNvSpPr>
          <p:nvPr/>
        </p:nvSpPr>
        <p:spPr bwMode="auto">
          <a:xfrm>
            <a:off x="471809" y="6238858"/>
            <a:ext cx="10323411" cy="123111"/>
          </a:xfrm>
          <a:prstGeom prst="rect">
            <a:avLst/>
          </a:prstGeom>
          <a:noFill/>
          <a:ln w="12700" algn="ctr">
            <a:noFill/>
            <a:miter lim="800000"/>
            <a:headEnd/>
            <a:tailEnd/>
          </a:ln>
        </p:spPr>
        <p:txBody>
          <a:bodyPr wrap="square" lIns="0" tIns="0" rIns="0" bIns="0">
            <a:spAutoFit/>
          </a:bodyPr>
          <a:lstStyle/>
          <a:p>
            <a:pPr defTabSz="457200" eaLnBrk="0" hangingPunct="0"/>
            <a:r>
              <a:rPr lang="en-US" sz="800" dirty="0">
                <a:solidFill>
                  <a:srgbClr val="535F65"/>
                </a:solidFill>
                <a:latin typeface="Intel Clear"/>
                <a:ea typeface="Geneva" pitchFamily="126" charset="-128"/>
              </a:rPr>
              <a:t>Source as of </a:t>
            </a:r>
            <a:r>
              <a:rPr lang="en-US" sz="800" dirty="0" smtClean="0">
                <a:solidFill>
                  <a:srgbClr val="535F65"/>
                </a:solidFill>
                <a:latin typeface="Intel Clear"/>
                <a:ea typeface="Geneva" pitchFamily="126" charset="-128"/>
              </a:rPr>
              <a:t>Aug </a:t>
            </a:r>
            <a:r>
              <a:rPr lang="en-US" sz="800" dirty="0">
                <a:solidFill>
                  <a:srgbClr val="535F65"/>
                </a:solidFill>
                <a:latin typeface="Intel Clear"/>
                <a:ea typeface="Geneva" pitchFamily="126" charset="-128"/>
              </a:rPr>
              <a:t>2014: </a:t>
            </a:r>
            <a:r>
              <a:rPr lang="en-US" sz="800" dirty="0" smtClean="0">
                <a:solidFill>
                  <a:srgbClr val="535F65"/>
                </a:solidFill>
                <a:latin typeface="Intel Clear"/>
                <a:ea typeface="Geneva" pitchFamily="126" charset="-128"/>
              </a:rPr>
              <a:t>Based </a:t>
            </a:r>
            <a:r>
              <a:rPr lang="en-US" sz="800" dirty="0">
                <a:solidFill>
                  <a:srgbClr val="535F65"/>
                </a:solidFill>
                <a:latin typeface="Intel Clear"/>
                <a:ea typeface="Geneva" pitchFamily="126" charset="-128"/>
              </a:rPr>
              <a:t>on Intel SSD product data sheet Sequential Read and transfer time calculations of a 100GB file over the given Ethernet speed</a:t>
            </a:r>
          </a:p>
        </p:txBody>
      </p:sp>
      <p:grpSp>
        <p:nvGrpSpPr>
          <p:cNvPr id="7" name="Group 6"/>
          <p:cNvGrpSpPr/>
          <p:nvPr/>
        </p:nvGrpSpPr>
        <p:grpSpPr>
          <a:xfrm>
            <a:off x="224846" y="807050"/>
            <a:ext cx="11742307" cy="5202774"/>
            <a:chOff x="314688" y="1032223"/>
            <a:chExt cx="11742307" cy="5202774"/>
          </a:xfrm>
        </p:grpSpPr>
        <p:sp>
          <p:nvSpPr>
            <p:cNvPr id="4" name="Rounded Rectangle 3"/>
            <p:cNvSpPr/>
            <p:nvPr/>
          </p:nvSpPr>
          <p:spPr bwMode="auto">
            <a:xfrm>
              <a:off x="673759" y="1427320"/>
              <a:ext cx="11383236" cy="1341120"/>
            </a:xfrm>
            <a:prstGeom prst="roundRect">
              <a:avLst/>
            </a:prstGeom>
            <a:noFill/>
            <a:ln w="12700" algn="ctr">
              <a:solidFill>
                <a:schemeClr val="bg2"/>
              </a:solidFill>
              <a:round/>
              <a:headEnd type="none" w="sm" len="sm"/>
              <a:tailEnd type="none" w="sm" len="sm"/>
            </a:ln>
            <a:effectLst/>
          </p:spPr>
          <p:txBody>
            <a:bodyPr lIns="0" tIns="0" rIns="0" bIns="0" rtlCol="0" anchor="ctr"/>
            <a:lstStyle/>
            <a:p>
              <a:pPr algn="ctr" defTabSz="457200" eaLnBrk="0" hangingPunct="0"/>
              <a:endParaRPr lang="en-US" sz="1200" dirty="0">
                <a:solidFill>
                  <a:prstClr val="white"/>
                </a:solidFill>
                <a:effectLst>
                  <a:outerShdw blurRad="38100" dist="38100" dir="2700000" algn="tl">
                    <a:srgbClr val="000000">
                      <a:alpha val="43137"/>
                    </a:srgbClr>
                  </a:outerShdw>
                </a:effectLst>
                <a:latin typeface="Intel Clear"/>
                <a:ea typeface="Geneva" charset="0"/>
                <a:cs typeface="Geneva"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8201" y="5649821"/>
              <a:ext cx="638411" cy="585176"/>
            </a:xfrm>
            <a:prstGeom prst="rect">
              <a:avLst/>
            </a:prstGeom>
          </p:spPr>
        </p:pic>
        <p:sp>
          <p:nvSpPr>
            <p:cNvPr id="9" name="Content Placeholder 4"/>
            <p:cNvSpPr txBox="1">
              <a:spLocks/>
            </p:cNvSpPr>
            <p:nvPr/>
          </p:nvSpPr>
          <p:spPr bwMode="auto">
            <a:xfrm>
              <a:off x="1197049" y="4883696"/>
              <a:ext cx="2438400" cy="731520"/>
            </a:xfrm>
            <a:prstGeom prst="rect">
              <a:avLst/>
            </a:prstGeom>
            <a:noFill/>
            <a:ln w="9525">
              <a:noFill/>
              <a:miter lim="800000"/>
              <a:headEnd/>
              <a:tailEnd/>
            </a:ln>
            <a:effectLst/>
          </p:spPr>
          <p:txBody>
            <a:bodyPr vert="horz" wrap="none" lIns="91440" tIns="91440" rIns="91440" bIns="91440" numCol="1" anchor="ctr" anchorCtr="0" compatLnSpc="1">
              <a:prstTxWarp prst="textNoShape">
                <a:avLst/>
              </a:prstTxWarp>
              <a:noAutofit/>
            </a:bodyPr>
            <a:lstStyle>
              <a:lvl1pPr marL="123533" indent="-123533" algn="l" rtl="0" eaLnBrk="1" fontAlgn="base" hangingPunct="1">
                <a:lnSpc>
                  <a:spcPct val="95000"/>
                </a:lnSpc>
                <a:spcBef>
                  <a:spcPct val="30000"/>
                </a:spcBef>
                <a:spcAft>
                  <a:spcPct val="0"/>
                </a:spcAft>
                <a:buClr>
                  <a:schemeClr val="tx1"/>
                </a:buClr>
                <a:buFont typeface="Arial" pitchFamily="34" charset="0"/>
                <a:buChar char="•"/>
                <a:defRPr sz="2313">
                  <a:solidFill>
                    <a:schemeClr val="tx1"/>
                  </a:solidFill>
                  <a:effectLst/>
                  <a:latin typeface="+mn-lt"/>
                  <a:ea typeface="+mn-ea"/>
                  <a:cs typeface="+mn-cs"/>
                </a:defRPr>
              </a:lvl1pPr>
              <a:lvl2pPr marL="312310" indent="-123533" algn="l" rtl="0" eaLnBrk="1" fontAlgn="base" hangingPunct="1">
                <a:lnSpc>
                  <a:spcPct val="95000"/>
                </a:lnSpc>
                <a:spcBef>
                  <a:spcPct val="30000"/>
                </a:spcBef>
                <a:spcAft>
                  <a:spcPct val="0"/>
                </a:spcAft>
                <a:buClr>
                  <a:schemeClr val="tx1"/>
                </a:buClr>
                <a:buChar char="–"/>
                <a:defRPr sz="1875">
                  <a:solidFill>
                    <a:schemeClr val="tx1"/>
                  </a:solidFill>
                  <a:effectLst/>
                  <a:latin typeface="+mn-lt"/>
                  <a:cs typeface="+mn-cs"/>
                </a:defRPr>
              </a:lvl2pPr>
              <a:lvl3pPr marL="501085" indent="-123533" algn="l" rtl="0" eaLnBrk="1" fontAlgn="base" hangingPunct="1">
                <a:lnSpc>
                  <a:spcPct val="95000"/>
                </a:lnSpc>
                <a:spcBef>
                  <a:spcPct val="30000"/>
                </a:spcBef>
                <a:spcAft>
                  <a:spcPct val="0"/>
                </a:spcAft>
                <a:buClr>
                  <a:schemeClr val="tx1"/>
                </a:buClr>
                <a:buChar char="–"/>
                <a:defRPr sz="1813">
                  <a:solidFill>
                    <a:schemeClr val="tx1"/>
                  </a:solidFill>
                  <a:effectLst/>
                  <a:latin typeface="+mn-lt"/>
                  <a:cs typeface="+mn-cs"/>
                </a:defRPr>
              </a:lvl3pPr>
              <a:lvl4pPr marL="757718" indent="-131362"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4pPr>
              <a:lvl5pPr marL="94649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5pPr>
              <a:lvl6pPr marL="1197038"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6pPr>
              <a:lvl7pPr marL="1447581"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7pPr>
              <a:lvl8pPr marL="1698123"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8pPr>
              <a:lvl9pPr marL="194866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9pPr>
            </a:lstStyle>
            <a:p>
              <a:pPr marL="0" indent="0" algn="ctr" defTabSz="685800">
                <a:buClr>
                  <a:prstClr val="black"/>
                </a:buClr>
                <a:buFont typeface="Arial" pitchFamily="34" charset="0"/>
                <a:buNone/>
              </a:pPr>
              <a:r>
                <a:rPr lang="en-US" sz="2000" kern="0" dirty="0" smtClean="0">
                  <a:solidFill>
                    <a:srgbClr val="B1BABF">
                      <a:lumMod val="50000"/>
                    </a:srgbClr>
                  </a:solidFill>
                </a:rPr>
                <a:t>15 Min 48 Sec</a:t>
              </a:r>
              <a:endParaRPr lang="en-US" sz="2000" kern="0" dirty="0">
                <a:solidFill>
                  <a:srgbClr val="B1BABF">
                    <a:lumMod val="50000"/>
                  </a:srgbClr>
                </a:solidFill>
              </a:endParaRPr>
            </a:p>
          </p:txBody>
        </p:sp>
        <p:sp>
          <p:nvSpPr>
            <p:cNvPr id="10" name="Content Placeholder 4"/>
            <p:cNvSpPr txBox="1">
              <a:spLocks/>
            </p:cNvSpPr>
            <p:nvPr/>
          </p:nvSpPr>
          <p:spPr bwMode="auto">
            <a:xfrm>
              <a:off x="1197049" y="2025247"/>
              <a:ext cx="2438400" cy="731520"/>
            </a:xfrm>
            <a:prstGeom prst="rect">
              <a:avLst/>
            </a:prstGeom>
            <a:noFill/>
            <a:ln w="9525">
              <a:noFill/>
              <a:miter lim="800000"/>
              <a:headEnd/>
              <a:tailEnd/>
            </a:ln>
            <a:effectLst/>
          </p:spPr>
          <p:txBody>
            <a:bodyPr vert="horz" wrap="none" lIns="91440" tIns="91440" rIns="91440" bIns="91440" numCol="1" anchor="ctr" anchorCtr="0" compatLnSpc="1">
              <a:prstTxWarp prst="textNoShape">
                <a:avLst/>
              </a:prstTxWarp>
              <a:noAutofit/>
            </a:bodyPr>
            <a:lstStyle>
              <a:lvl1pPr marL="123533" indent="-123533" algn="l" rtl="0" eaLnBrk="1" fontAlgn="base" hangingPunct="1">
                <a:lnSpc>
                  <a:spcPct val="95000"/>
                </a:lnSpc>
                <a:spcBef>
                  <a:spcPct val="30000"/>
                </a:spcBef>
                <a:spcAft>
                  <a:spcPct val="0"/>
                </a:spcAft>
                <a:buClr>
                  <a:schemeClr val="tx1"/>
                </a:buClr>
                <a:buFont typeface="Arial" pitchFamily="34" charset="0"/>
                <a:buChar char="•"/>
                <a:defRPr sz="2313">
                  <a:solidFill>
                    <a:schemeClr val="tx1"/>
                  </a:solidFill>
                  <a:effectLst/>
                  <a:latin typeface="+mn-lt"/>
                  <a:ea typeface="+mn-ea"/>
                  <a:cs typeface="+mn-cs"/>
                </a:defRPr>
              </a:lvl1pPr>
              <a:lvl2pPr marL="312310" indent="-123533" algn="l" rtl="0" eaLnBrk="1" fontAlgn="base" hangingPunct="1">
                <a:lnSpc>
                  <a:spcPct val="95000"/>
                </a:lnSpc>
                <a:spcBef>
                  <a:spcPct val="30000"/>
                </a:spcBef>
                <a:spcAft>
                  <a:spcPct val="0"/>
                </a:spcAft>
                <a:buClr>
                  <a:schemeClr val="tx1"/>
                </a:buClr>
                <a:buChar char="–"/>
                <a:defRPr sz="1875">
                  <a:solidFill>
                    <a:schemeClr val="tx1"/>
                  </a:solidFill>
                  <a:effectLst/>
                  <a:latin typeface="+mn-lt"/>
                  <a:cs typeface="+mn-cs"/>
                </a:defRPr>
              </a:lvl2pPr>
              <a:lvl3pPr marL="501085" indent="-123533" algn="l" rtl="0" eaLnBrk="1" fontAlgn="base" hangingPunct="1">
                <a:lnSpc>
                  <a:spcPct val="95000"/>
                </a:lnSpc>
                <a:spcBef>
                  <a:spcPct val="30000"/>
                </a:spcBef>
                <a:spcAft>
                  <a:spcPct val="0"/>
                </a:spcAft>
                <a:buClr>
                  <a:schemeClr val="tx1"/>
                </a:buClr>
                <a:buChar char="–"/>
                <a:defRPr sz="1813">
                  <a:solidFill>
                    <a:schemeClr val="tx1"/>
                  </a:solidFill>
                  <a:effectLst/>
                  <a:latin typeface="+mn-lt"/>
                  <a:cs typeface="+mn-cs"/>
                </a:defRPr>
              </a:lvl3pPr>
              <a:lvl4pPr marL="757718" indent="-131362"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4pPr>
              <a:lvl5pPr marL="94649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5pPr>
              <a:lvl6pPr marL="1197038"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6pPr>
              <a:lvl7pPr marL="1447581"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7pPr>
              <a:lvl8pPr marL="1698123"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8pPr>
              <a:lvl9pPr marL="194866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9pPr>
            </a:lstStyle>
            <a:p>
              <a:pPr marL="0" indent="0" algn="ctr" defTabSz="685800">
                <a:buClr>
                  <a:prstClr val="black"/>
                </a:buClr>
                <a:buFont typeface="Arial" pitchFamily="34" charset="0"/>
                <a:buNone/>
              </a:pPr>
              <a:r>
                <a:rPr lang="en-US" sz="2000" kern="0" dirty="0" smtClean="0">
                  <a:solidFill>
                    <a:srgbClr val="B1BABF">
                      <a:lumMod val="50000"/>
                    </a:srgbClr>
                  </a:solidFill>
                </a:rPr>
                <a:t>36 Sec</a:t>
              </a:r>
              <a:endParaRPr lang="en-US" sz="2000" kern="0" dirty="0">
                <a:solidFill>
                  <a:srgbClr val="B1BABF">
                    <a:lumMod val="50000"/>
                  </a:srgbClr>
                </a:solidFill>
              </a:endParaRPr>
            </a:p>
          </p:txBody>
        </p:sp>
        <p:sp>
          <p:nvSpPr>
            <p:cNvPr id="16" name="Content Placeholder 4"/>
            <p:cNvSpPr txBox="1">
              <a:spLocks/>
            </p:cNvSpPr>
            <p:nvPr/>
          </p:nvSpPr>
          <p:spPr bwMode="auto">
            <a:xfrm>
              <a:off x="931177" y="1032223"/>
              <a:ext cx="2970159" cy="527860"/>
            </a:xfrm>
            <a:prstGeom prst="rect">
              <a:avLst/>
            </a:prstGeom>
            <a:noFill/>
            <a:ln w="9525">
              <a:noFill/>
              <a:miter lim="800000"/>
              <a:headEnd/>
              <a:tailEnd/>
            </a:ln>
            <a:effectLst/>
          </p:spPr>
          <p:txBody>
            <a:bodyPr vert="horz" wrap="square" lIns="60131" tIns="30065" rIns="60131" bIns="30065" numCol="1" anchor="t" anchorCtr="1" compatLnSpc="1">
              <a:prstTxWarp prst="textNoShape">
                <a:avLst/>
              </a:prstTxWarp>
            </a:bodyPr>
            <a:lstStyle>
              <a:lvl1pPr marL="123533" indent="-123533" algn="l" rtl="0" eaLnBrk="1" fontAlgn="base" hangingPunct="1">
                <a:lnSpc>
                  <a:spcPct val="95000"/>
                </a:lnSpc>
                <a:spcBef>
                  <a:spcPct val="30000"/>
                </a:spcBef>
                <a:spcAft>
                  <a:spcPct val="0"/>
                </a:spcAft>
                <a:buClr>
                  <a:schemeClr val="tx1"/>
                </a:buClr>
                <a:buFont typeface="Arial" pitchFamily="34" charset="0"/>
                <a:buChar char="•"/>
                <a:defRPr sz="2313">
                  <a:solidFill>
                    <a:schemeClr val="tx1"/>
                  </a:solidFill>
                  <a:effectLst/>
                  <a:latin typeface="+mn-lt"/>
                  <a:ea typeface="+mn-ea"/>
                  <a:cs typeface="+mn-cs"/>
                </a:defRPr>
              </a:lvl1pPr>
              <a:lvl2pPr marL="312310" indent="-123533" algn="l" rtl="0" eaLnBrk="1" fontAlgn="base" hangingPunct="1">
                <a:lnSpc>
                  <a:spcPct val="95000"/>
                </a:lnSpc>
                <a:spcBef>
                  <a:spcPct val="30000"/>
                </a:spcBef>
                <a:spcAft>
                  <a:spcPct val="0"/>
                </a:spcAft>
                <a:buClr>
                  <a:schemeClr val="tx1"/>
                </a:buClr>
                <a:buChar char="–"/>
                <a:defRPr sz="1875">
                  <a:solidFill>
                    <a:schemeClr val="tx1"/>
                  </a:solidFill>
                  <a:effectLst/>
                  <a:latin typeface="+mn-lt"/>
                  <a:cs typeface="+mn-cs"/>
                </a:defRPr>
              </a:lvl2pPr>
              <a:lvl3pPr marL="501085" indent="-123533" algn="l" rtl="0" eaLnBrk="1" fontAlgn="base" hangingPunct="1">
                <a:lnSpc>
                  <a:spcPct val="95000"/>
                </a:lnSpc>
                <a:spcBef>
                  <a:spcPct val="30000"/>
                </a:spcBef>
                <a:spcAft>
                  <a:spcPct val="0"/>
                </a:spcAft>
                <a:buClr>
                  <a:schemeClr val="tx1"/>
                </a:buClr>
                <a:buChar char="–"/>
                <a:defRPr sz="1813">
                  <a:solidFill>
                    <a:schemeClr val="tx1"/>
                  </a:solidFill>
                  <a:effectLst/>
                  <a:latin typeface="+mn-lt"/>
                  <a:cs typeface="+mn-cs"/>
                </a:defRPr>
              </a:lvl3pPr>
              <a:lvl4pPr marL="757718" indent="-131362"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4pPr>
              <a:lvl5pPr marL="94649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5pPr>
              <a:lvl6pPr marL="1197038"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6pPr>
              <a:lvl7pPr marL="1447581"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7pPr>
              <a:lvl8pPr marL="1698123"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8pPr>
              <a:lvl9pPr marL="194866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9pPr>
            </a:lstStyle>
            <a:p>
              <a:pPr marL="0" indent="0" algn="ctr" defTabSz="685800">
                <a:buClr>
                  <a:prstClr val="black"/>
                </a:buClr>
                <a:buFont typeface="Arial" pitchFamily="34" charset="0"/>
                <a:buNone/>
              </a:pPr>
              <a:r>
                <a:rPr lang="en-US" sz="1800" kern="0" dirty="0">
                  <a:solidFill>
                    <a:srgbClr val="00B0F0"/>
                  </a:solidFill>
                  <a:latin typeface="Intel Clear Light" panose="020B0404020203020204" pitchFamily="34" charset="0"/>
                </a:rPr>
                <a:t>Time to </a:t>
              </a:r>
              <a:r>
                <a:rPr lang="en-US" sz="1800" kern="0" dirty="0" smtClean="0">
                  <a:solidFill>
                    <a:srgbClr val="00B0F0"/>
                  </a:solidFill>
                  <a:latin typeface="Intel Clear Light" panose="020B0404020203020204" pitchFamily="34" charset="0"/>
                </a:rPr>
                <a:t>Load</a:t>
              </a:r>
              <a:endParaRPr lang="en-US" sz="1800" kern="0" baseline="30000" dirty="0">
                <a:solidFill>
                  <a:srgbClr val="00B0F0"/>
                </a:solidFill>
                <a:latin typeface="Intel Clear Light" panose="020B0404020203020204" pitchFamily="34" charset="0"/>
              </a:endParaRPr>
            </a:p>
          </p:txBody>
        </p:sp>
        <p:grpSp>
          <p:nvGrpSpPr>
            <p:cNvPr id="19" name="Group 18"/>
            <p:cNvGrpSpPr/>
            <p:nvPr/>
          </p:nvGrpSpPr>
          <p:grpSpPr>
            <a:xfrm>
              <a:off x="3725207" y="1534771"/>
              <a:ext cx="2465500" cy="1104285"/>
              <a:chOff x="2837789" y="1241761"/>
              <a:chExt cx="1849125" cy="828213"/>
            </a:xfrm>
          </p:grpSpPr>
          <p:pic>
            <p:nvPicPr>
              <p:cNvPr id="11" name="Picture 2" descr="C:\Users\rjheiler\Documents\SSD\DC P3700\Promotion\Pictures\Chosen\P3700 AIC Knockout.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37789" y="1241761"/>
                <a:ext cx="1097280" cy="561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32434" y="1602539"/>
                <a:ext cx="1554480" cy="467435"/>
              </a:xfrm>
              <a:prstGeom prst="rect">
                <a:avLst/>
              </a:prstGeom>
            </p:spPr>
            <p:txBody>
              <a:bodyPr wrap="square">
                <a:spAutoFit/>
              </a:bodyPr>
              <a:lstStyle/>
              <a:p>
                <a:pPr algn="ctr" defTabSz="457200" eaLnBrk="0" hangingPunct="0"/>
                <a:r>
                  <a:rPr lang="en-US" sz="1200" dirty="0">
                    <a:solidFill>
                      <a:srgbClr val="B1BABF">
                        <a:lumMod val="50000"/>
                      </a:srgbClr>
                    </a:solidFill>
                    <a:latin typeface="Intel Clear"/>
                    <a:ea typeface="Geneva" pitchFamily="126" charset="-128"/>
                  </a:rPr>
                  <a:t>Intel® SSD </a:t>
                </a:r>
                <a:r>
                  <a:rPr lang="en-US" sz="1200" dirty="0" smtClean="0">
                    <a:solidFill>
                      <a:srgbClr val="B1BABF">
                        <a:lumMod val="50000"/>
                      </a:srgbClr>
                    </a:solidFill>
                    <a:latin typeface="Intel Clear"/>
                    <a:ea typeface="Geneva" pitchFamily="126" charset="-128"/>
                  </a:rPr>
                  <a:t/>
                </a:r>
                <a:br>
                  <a:rPr lang="en-US" sz="1200" dirty="0" smtClean="0">
                    <a:solidFill>
                      <a:srgbClr val="B1BABF">
                        <a:lumMod val="50000"/>
                      </a:srgbClr>
                    </a:solidFill>
                    <a:latin typeface="Intel Clear"/>
                    <a:ea typeface="Geneva" pitchFamily="126" charset="-128"/>
                  </a:rPr>
                </a:br>
                <a:r>
                  <a:rPr lang="en-US" sz="1200" dirty="0" smtClean="0">
                    <a:solidFill>
                      <a:srgbClr val="B1BABF">
                        <a:lumMod val="50000"/>
                      </a:srgbClr>
                    </a:solidFill>
                    <a:latin typeface="Intel Clear"/>
                    <a:ea typeface="Geneva" pitchFamily="126" charset="-128"/>
                  </a:rPr>
                  <a:t>DC </a:t>
                </a:r>
                <a:r>
                  <a:rPr lang="en-US" sz="1200" dirty="0">
                    <a:solidFill>
                      <a:srgbClr val="B1BABF">
                        <a:lumMod val="50000"/>
                      </a:srgbClr>
                    </a:solidFill>
                    <a:latin typeface="Intel Clear"/>
                    <a:ea typeface="Geneva" pitchFamily="126" charset="-128"/>
                  </a:rPr>
                  <a:t>P3700 </a:t>
                </a:r>
                <a:r>
                  <a:rPr lang="en-US" sz="1200" dirty="0" smtClean="0">
                    <a:solidFill>
                      <a:srgbClr val="B1BABF">
                        <a:lumMod val="50000"/>
                      </a:srgbClr>
                    </a:solidFill>
                    <a:latin typeface="Intel Clear"/>
                    <a:ea typeface="Geneva" pitchFamily="126" charset="-128"/>
                  </a:rPr>
                  <a:t>Series</a:t>
                </a:r>
              </a:p>
              <a:p>
                <a:pPr algn="ctr" defTabSz="457200" eaLnBrk="0" hangingPunct="0"/>
                <a:r>
                  <a:rPr lang="en-US" sz="1050" dirty="0" smtClean="0">
                    <a:solidFill>
                      <a:srgbClr val="B1BABF">
                        <a:lumMod val="50000"/>
                      </a:srgbClr>
                    </a:solidFill>
                    <a:latin typeface="Intel Clear"/>
                    <a:ea typeface="Geneva" pitchFamily="126" charset="-128"/>
                  </a:rPr>
                  <a:t>PCI Express* Interface</a:t>
                </a:r>
                <a:endParaRPr lang="en-US" sz="1050" dirty="0">
                  <a:solidFill>
                    <a:srgbClr val="B1BABF">
                      <a:lumMod val="50000"/>
                    </a:srgbClr>
                  </a:solidFill>
                  <a:latin typeface="Intel Clear"/>
                  <a:ea typeface="Geneva" pitchFamily="126" charset="-128"/>
                </a:endParaRPr>
              </a:p>
            </p:txBody>
          </p:sp>
        </p:grpSp>
        <p:grpSp>
          <p:nvGrpSpPr>
            <p:cNvPr id="21" name="Group 20"/>
            <p:cNvGrpSpPr/>
            <p:nvPr/>
          </p:nvGrpSpPr>
          <p:grpSpPr>
            <a:xfrm>
              <a:off x="6576016" y="2870867"/>
              <a:ext cx="2817031" cy="1101068"/>
              <a:chOff x="4826210" y="2326962"/>
              <a:chExt cx="2112773" cy="825801"/>
            </a:xfrm>
          </p:grpSpPr>
          <p:pic>
            <p:nvPicPr>
              <p:cNvPr id="23" name="Picture 2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165110">
                <a:off x="4826210" y="2326962"/>
                <a:ext cx="1097280" cy="822960"/>
              </a:xfrm>
              <a:prstGeom prst="rect">
                <a:avLst/>
              </a:prstGeom>
            </p:spPr>
          </p:pic>
          <p:sp>
            <p:nvSpPr>
              <p:cNvPr id="24" name="Rectangle 23"/>
              <p:cNvSpPr/>
              <p:nvPr/>
            </p:nvSpPr>
            <p:spPr>
              <a:xfrm>
                <a:off x="5777367" y="2806514"/>
                <a:ext cx="1161616" cy="346249"/>
              </a:xfrm>
              <a:prstGeom prst="rect">
                <a:avLst/>
              </a:prstGeom>
            </p:spPr>
            <p:txBody>
              <a:bodyPr wrap="none">
                <a:spAutoFit/>
              </a:bodyPr>
              <a:lstStyle/>
              <a:p>
                <a:pPr algn="ctr" defTabSz="457200" eaLnBrk="0" hangingPunct="0"/>
                <a:r>
                  <a:rPr lang="en-US" sz="1200" dirty="0">
                    <a:solidFill>
                      <a:srgbClr val="B1BABF">
                        <a:lumMod val="50000"/>
                      </a:srgbClr>
                    </a:solidFill>
                    <a:latin typeface="Intel Clear"/>
                    <a:ea typeface="Geneva" pitchFamily="126" charset="-128"/>
                  </a:rPr>
                  <a:t>Intel® Ethernet </a:t>
                </a:r>
                <a:r>
                  <a:rPr lang="en-US" sz="1200" dirty="0" smtClean="0">
                    <a:solidFill>
                      <a:srgbClr val="B1BABF">
                        <a:lumMod val="50000"/>
                      </a:srgbClr>
                    </a:solidFill>
                    <a:latin typeface="Intel Clear"/>
                    <a:ea typeface="Geneva" pitchFamily="126" charset="-128"/>
                  </a:rPr>
                  <a:t>CNA</a:t>
                </a:r>
                <a:br>
                  <a:rPr lang="en-US" sz="1200" dirty="0" smtClean="0">
                    <a:solidFill>
                      <a:srgbClr val="B1BABF">
                        <a:lumMod val="50000"/>
                      </a:srgbClr>
                    </a:solidFill>
                    <a:latin typeface="Intel Clear"/>
                    <a:ea typeface="Geneva" pitchFamily="126" charset="-128"/>
                  </a:rPr>
                </a:br>
                <a:r>
                  <a:rPr lang="en-US" sz="1200" dirty="0" smtClean="0">
                    <a:solidFill>
                      <a:srgbClr val="B1BABF">
                        <a:lumMod val="50000"/>
                      </a:srgbClr>
                    </a:solidFill>
                    <a:latin typeface="Intel Clear"/>
                    <a:ea typeface="Geneva" pitchFamily="126" charset="-128"/>
                  </a:rPr>
                  <a:t>X710-DA2</a:t>
                </a:r>
                <a:endParaRPr lang="en-US" sz="1200" dirty="0">
                  <a:solidFill>
                    <a:srgbClr val="B1BABF">
                      <a:lumMod val="50000"/>
                    </a:srgbClr>
                  </a:solidFill>
                  <a:latin typeface="Intel Clear"/>
                  <a:ea typeface="Geneva" pitchFamily="126" charset="-128"/>
                </a:endParaRPr>
              </a:p>
            </p:txBody>
          </p:sp>
        </p:grpSp>
        <p:grpSp>
          <p:nvGrpSpPr>
            <p:cNvPr id="20" name="Group 19"/>
            <p:cNvGrpSpPr/>
            <p:nvPr/>
          </p:nvGrpSpPr>
          <p:grpSpPr>
            <a:xfrm>
              <a:off x="6576520" y="1469791"/>
              <a:ext cx="2816547" cy="1044612"/>
              <a:chOff x="4826573" y="1200584"/>
              <a:chExt cx="2112410" cy="783459"/>
            </a:xfrm>
          </p:grpSpPr>
          <p:pic>
            <p:nvPicPr>
              <p:cNvPr id="22" name="Picture 2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826573" y="1200584"/>
                <a:ext cx="1097280" cy="783459"/>
              </a:xfrm>
              <a:prstGeom prst="rect">
                <a:avLst/>
              </a:prstGeom>
            </p:spPr>
          </p:pic>
          <p:sp>
            <p:nvSpPr>
              <p:cNvPr id="25" name="Rectangle 24"/>
              <p:cNvSpPr/>
              <p:nvPr/>
            </p:nvSpPr>
            <p:spPr>
              <a:xfrm>
                <a:off x="5777367" y="1605931"/>
                <a:ext cx="1161616" cy="346249"/>
              </a:xfrm>
              <a:prstGeom prst="rect">
                <a:avLst/>
              </a:prstGeom>
            </p:spPr>
            <p:txBody>
              <a:bodyPr wrap="none">
                <a:spAutoFit/>
              </a:bodyPr>
              <a:lstStyle/>
              <a:p>
                <a:pPr algn="ctr" defTabSz="457200" eaLnBrk="0" hangingPunct="0"/>
                <a:r>
                  <a:rPr lang="en-US" sz="1200" dirty="0">
                    <a:solidFill>
                      <a:srgbClr val="B1BABF">
                        <a:lumMod val="50000"/>
                      </a:srgbClr>
                    </a:solidFill>
                    <a:latin typeface="Intel Clear"/>
                    <a:ea typeface="Geneva" pitchFamily="126" charset="-128"/>
                  </a:rPr>
                  <a:t>Intel® Ethernet </a:t>
                </a:r>
                <a:r>
                  <a:rPr lang="en-US" sz="1200" dirty="0" smtClean="0">
                    <a:solidFill>
                      <a:srgbClr val="B1BABF">
                        <a:lumMod val="50000"/>
                      </a:srgbClr>
                    </a:solidFill>
                    <a:latin typeface="Intel Clear"/>
                    <a:ea typeface="Geneva" pitchFamily="126" charset="-128"/>
                  </a:rPr>
                  <a:t>CNA</a:t>
                </a:r>
              </a:p>
              <a:p>
                <a:pPr algn="ctr" defTabSz="457200" eaLnBrk="0" hangingPunct="0"/>
                <a:r>
                  <a:rPr lang="en-US" sz="1200" dirty="0" smtClean="0">
                    <a:solidFill>
                      <a:srgbClr val="B1BABF">
                        <a:lumMod val="50000"/>
                      </a:srgbClr>
                    </a:solidFill>
                    <a:latin typeface="Intel Clear"/>
                    <a:ea typeface="Geneva" pitchFamily="126" charset="-128"/>
                  </a:rPr>
                  <a:t>XL710-QDA2</a:t>
                </a:r>
                <a:endParaRPr lang="en-US" sz="1200" dirty="0">
                  <a:solidFill>
                    <a:srgbClr val="B1BABF">
                      <a:lumMod val="50000"/>
                    </a:srgbClr>
                  </a:solidFill>
                  <a:latin typeface="Intel Clear"/>
                  <a:ea typeface="Geneva" pitchFamily="126" charset="-128"/>
                </a:endParaRPr>
              </a:p>
            </p:txBody>
          </p:sp>
        </p:grpSp>
        <p:sp>
          <p:nvSpPr>
            <p:cNvPr id="27" name="Rectangle 26"/>
            <p:cNvSpPr/>
            <p:nvPr/>
          </p:nvSpPr>
          <p:spPr>
            <a:xfrm>
              <a:off x="1690449" y="5759941"/>
              <a:ext cx="5668539" cy="369332"/>
            </a:xfrm>
            <a:prstGeom prst="rect">
              <a:avLst/>
            </a:prstGeom>
          </p:spPr>
          <p:txBody>
            <a:bodyPr wrap="none">
              <a:spAutoFit/>
            </a:bodyPr>
            <a:lstStyle/>
            <a:p>
              <a:pPr defTabSz="457200" eaLnBrk="0" hangingPunct="0"/>
              <a:r>
                <a:rPr lang="en-US" sz="1800" dirty="0">
                  <a:solidFill>
                    <a:srgbClr val="0070C0"/>
                  </a:solidFill>
                  <a:latin typeface="Intel Clear" panose="020B0604020203020204" pitchFamily="34" charset="0"/>
                  <a:ea typeface="Geneva" pitchFamily="126" charset="-128"/>
                </a:rPr>
                <a:t>100GB </a:t>
              </a:r>
              <a:r>
                <a:rPr lang="en-US" sz="1800" dirty="0" smtClean="0">
                  <a:solidFill>
                    <a:srgbClr val="0070C0"/>
                  </a:solidFill>
                  <a:latin typeface="Intel Clear" panose="020B0604020203020204" pitchFamily="34" charset="0"/>
                  <a:ea typeface="Geneva" pitchFamily="126" charset="-128"/>
                </a:rPr>
                <a:t>file calculated time to load and transfer </a:t>
              </a:r>
              <a:r>
                <a:rPr lang="en-US" sz="1800" dirty="0">
                  <a:solidFill>
                    <a:srgbClr val="0070C0"/>
                  </a:solidFill>
                  <a:latin typeface="Intel Clear" panose="020B0604020203020204" pitchFamily="34" charset="0"/>
                  <a:ea typeface="Geneva" pitchFamily="126" charset="-128"/>
                </a:rPr>
                <a:t>t</a:t>
              </a:r>
              <a:r>
                <a:rPr lang="en-US" sz="1800" dirty="0" smtClean="0">
                  <a:solidFill>
                    <a:srgbClr val="0070C0"/>
                  </a:solidFill>
                  <a:latin typeface="Intel Clear" panose="020B0604020203020204" pitchFamily="34" charset="0"/>
                  <a:ea typeface="Geneva" pitchFamily="126" charset="-128"/>
                </a:rPr>
                <a:t>imes</a:t>
              </a:r>
              <a:endParaRPr lang="en-US" sz="1800" dirty="0">
                <a:solidFill>
                  <a:srgbClr val="0070C0"/>
                </a:solidFill>
                <a:latin typeface="Intel Clear" panose="020B0604020203020204" pitchFamily="34" charset="0"/>
                <a:ea typeface="Geneva" pitchFamily="126" charset="-128"/>
              </a:endParaRPr>
            </a:p>
          </p:txBody>
        </p:sp>
        <p:sp>
          <p:nvSpPr>
            <p:cNvPr id="28" name="Content Placeholder 4"/>
            <p:cNvSpPr txBox="1">
              <a:spLocks/>
            </p:cNvSpPr>
            <p:nvPr/>
          </p:nvSpPr>
          <p:spPr bwMode="auto">
            <a:xfrm>
              <a:off x="9596968" y="3464109"/>
              <a:ext cx="2438400" cy="731520"/>
            </a:xfrm>
            <a:prstGeom prst="rect">
              <a:avLst/>
            </a:prstGeom>
            <a:noFill/>
            <a:ln w="9525">
              <a:noFill/>
              <a:miter lim="800000"/>
              <a:headEnd/>
              <a:tailEnd/>
            </a:ln>
            <a:effectLst/>
          </p:spPr>
          <p:txBody>
            <a:bodyPr vert="horz" wrap="none" lIns="91440" tIns="91440" rIns="91440" bIns="91440" numCol="1" anchor="ctr" anchorCtr="0" compatLnSpc="1">
              <a:prstTxWarp prst="textNoShape">
                <a:avLst/>
              </a:prstTxWarp>
              <a:noAutofit/>
            </a:bodyPr>
            <a:lstStyle>
              <a:lvl1pPr marL="123533" indent="-123533" algn="l" rtl="0" eaLnBrk="1" fontAlgn="base" hangingPunct="1">
                <a:lnSpc>
                  <a:spcPct val="95000"/>
                </a:lnSpc>
                <a:spcBef>
                  <a:spcPct val="30000"/>
                </a:spcBef>
                <a:spcAft>
                  <a:spcPct val="0"/>
                </a:spcAft>
                <a:buClr>
                  <a:schemeClr val="tx1"/>
                </a:buClr>
                <a:buFont typeface="Arial" pitchFamily="34" charset="0"/>
                <a:buChar char="•"/>
                <a:defRPr sz="2313">
                  <a:solidFill>
                    <a:schemeClr val="tx1"/>
                  </a:solidFill>
                  <a:effectLst/>
                  <a:latin typeface="+mn-lt"/>
                  <a:ea typeface="+mn-ea"/>
                  <a:cs typeface="+mn-cs"/>
                </a:defRPr>
              </a:lvl1pPr>
              <a:lvl2pPr marL="312310" indent="-123533" algn="l" rtl="0" eaLnBrk="1" fontAlgn="base" hangingPunct="1">
                <a:lnSpc>
                  <a:spcPct val="95000"/>
                </a:lnSpc>
                <a:spcBef>
                  <a:spcPct val="30000"/>
                </a:spcBef>
                <a:spcAft>
                  <a:spcPct val="0"/>
                </a:spcAft>
                <a:buClr>
                  <a:schemeClr val="tx1"/>
                </a:buClr>
                <a:buChar char="–"/>
                <a:defRPr sz="1875">
                  <a:solidFill>
                    <a:schemeClr val="tx1"/>
                  </a:solidFill>
                  <a:effectLst/>
                  <a:latin typeface="+mn-lt"/>
                  <a:cs typeface="+mn-cs"/>
                </a:defRPr>
              </a:lvl2pPr>
              <a:lvl3pPr marL="501085" indent="-123533" algn="l" rtl="0" eaLnBrk="1" fontAlgn="base" hangingPunct="1">
                <a:lnSpc>
                  <a:spcPct val="95000"/>
                </a:lnSpc>
                <a:spcBef>
                  <a:spcPct val="30000"/>
                </a:spcBef>
                <a:spcAft>
                  <a:spcPct val="0"/>
                </a:spcAft>
                <a:buClr>
                  <a:schemeClr val="tx1"/>
                </a:buClr>
                <a:buChar char="–"/>
                <a:defRPr sz="1813">
                  <a:solidFill>
                    <a:schemeClr val="tx1"/>
                  </a:solidFill>
                  <a:effectLst/>
                  <a:latin typeface="+mn-lt"/>
                  <a:cs typeface="+mn-cs"/>
                </a:defRPr>
              </a:lvl3pPr>
              <a:lvl4pPr marL="757718" indent="-131362"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4pPr>
              <a:lvl5pPr marL="94649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5pPr>
              <a:lvl6pPr marL="1197038"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6pPr>
              <a:lvl7pPr marL="1447581"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7pPr>
              <a:lvl8pPr marL="1698123"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8pPr>
              <a:lvl9pPr marL="194866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9pPr>
            </a:lstStyle>
            <a:p>
              <a:pPr marL="0" indent="0" algn="ctr" defTabSz="685800">
                <a:buClr>
                  <a:prstClr val="black"/>
                </a:buClr>
                <a:buFont typeface="Arial" pitchFamily="34" charset="0"/>
                <a:buNone/>
              </a:pPr>
              <a:r>
                <a:rPr lang="en-US" sz="2000" kern="0" dirty="0" smtClean="0">
                  <a:solidFill>
                    <a:srgbClr val="B1BABF">
                      <a:lumMod val="50000"/>
                    </a:srgbClr>
                  </a:solidFill>
                </a:rPr>
                <a:t>1 Min 22 Sec</a:t>
              </a:r>
              <a:endParaRPr lang="en-US" sz="2000" kern="0" dirty="0">
                <a:solidFill>
                  <a:srgbClr val="B1BABF">
                    <a:lumMod val="50000"/>
                  </a:srgbClr>
                </a:solidFill>
              </a:endParaRPr>
            </a:p>
          </p:txBody>
        </p:sp>
        <p:sp>
          <p:nvSpPr>
            <p:cNvPr id="29" name="Content Placeholder 4"/>
            <p:cNvSpPr txBox="1">
              <a:spLocks/>
            </p:cNvSpPr>
            <p:nvPr/>
          </p:nvSpPr>
          <p:spPr bwMode="auto">
            <a:xfrm>
              <a:off x="9596968" y="2025247"/>
              <a:ext cx="2438400" cy="731520"/>
            </a:xfrm>
            <a:prstGeom prst="rect">
              <a:avLst/>
            </a:prstGeom>
            <a:noFill/>
            <a:ln w="9525">
              <a:noFill/>
              <a:miter lim="800000"/>
              <a:headEnd/>
              <a:tailEnd/>
            </a:ln>
            <a:effectLst/>
          </p:spPr>
          <p:txBody>
            <a:bodyPr vert="horz" wrap="none" lIns="91440" tIns="91440" rIns="91440" bIns="91440" numCol="1" anchor="ctr" anchorCtr="0" compatLnSpc="1">
              <a:prstTxWarp prst="textNoShape">
                <a:avLst/>
              </a:prstTxWarp>
              <a:noAutofit/>
            </a:bodyPr>
            <a:lstStyle>
              <a:lvl1pPr marL="123533" indent="-123533" algn="l" rtl="0" eaLnBrk="1" fontAlgn="base" hangingPunct="1">
                <a:lnSpc>
                  <a:spcPct val="95000"/>
                </a:lnSpc>
                <a:spcBef>
                  <a:spcPct val="30000"/>
                </a:spcBef>
                <a:spcAft>
                  <a:spcPct val="0"/>
                </a:spcAft>
                <a:buClr>
                  <a:schemeClr val="tx1"/>
                </a:buClr>
                <a:buFont typeface="Arial" pitchFamily="34" charset="0"/>
                <a:buChar char="•"/>
                <a:defRPr sz="2313">
                  <a:solidFill>
                    <a:schemeClr val="tx1"/>
                  </a:solidFill>
                  <a:effectLst/>
                  <a:latin typeface="+mn-lt"/>
                  <a:ea typeface="+mn-ea"/>
                  <a:cs typeface="+mn-cs"/>
                </a:defRPr>
              </a:lvl1pPr>
              <a:lvl2pPr marL="312310" indent="-123533" algn="l" rtl="0" eaLnBrk="1" fontAlgn="base" hangingPunct="1">
                <a:lnSpc>
                  <a:spcPct val="95000"/>
                </a:lnSpc>
                <a:spcBef>
                  <a:spcPct val="30000"/>
                </a:spcBef>
                <a:spcAft>
                  <a:spcPct val="0"/>
                </a:spcAft>
                <a:buClr>
                  <a:schemeClr val="tx1"/>
                </a:buClr>
                <a:buChar char="–"/>
                <a:defRPr sz="1875">
                  <a:solidFill>
                    <a:schemeClr val="tx1"/>
                  </a:solidFill>
                  <a:effectLst/>
                  <a:latin typeface="+mn-lt"/>
                  <a:cs typeface="+mn-cs"/>
                </a:defRPr>
              </a:lvl2pPr>
              <a:lvl3pPr marL="501085" indent="-123533" algn="l" rtl="0" eaLnBrk="1" fontAlgn="base" hangingPunct="1">
                <a:lnSpc>
                  <a:spcPct val="95000"/>
                </a:lnSpc>
                <a:spcBef>
                  <a:spcPct val="30000"/>
                </a:spcBef>
                <a:spcAft>
                  <a:spcPct val="0"/>
                </a:spcAft>
                <a:buClr>
                  <a:schemeClr val="tx1"/>
                </a:buClr>
                <a:buChar char="–"/>
                <a:defRPr sz="1813">
                  <a:solidFill>
                    <a:schemeClr val="tx1"/>
                  </a:solidFill>
                  <a:effectLst/>
                  <a:latin typeface="+mn-lt"/>
                  <a:cs typeface="+mn-cs"/>
                </a:defRPr>
              </a:lvl3pPr>
              <a:lvl4pPr marL="757718" indent="-131362"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4pPr>
              <a:lvl5pPr marL="94649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5pPr>
              <a:lvl6pPr marL="1197038"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6pPr>
              <a:lvl7pPr marL="1447581"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7pPr>
              <a:lvl8pPr marL="1698123"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8pPr>
              <a:lvl9pPr marL="194866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9pPr>
            </a:lstStyle>
            <a:p>
              <a:pPr marL="0" indent="0" algn="ctr" defTabSz="685800">
                <a:buClr>
                  <a:prstClr val="black"/>
                </a:buClr>
                <a:buFont typeface="Arial" pitchFamily="34" charset="0"/>
                <a:buNone/>
              </a:pPr>
              <a:r>
                <a:rPr lang="en-US" sz="2000" kern="0" dirty="0" smtClean="0">
                  <a:solidFill>
                    <a:srgbClr val="B1BABF">
                      <a:lumMod val="50000"/>
                    </a:srgbClr>
                  </a:solidFill>
                </a:rPr>
                <a:t>22 Sec</a:t>
              </a:r>
              <a:endParaRPr lang="en-US" sz="2000" kern="0" dirty="0">
                <a:solidFill>
                  <a:srgbClr val="B1BABF">
                    <a:lumMod val="50000"/>
                  </a:srgbClr>
                </a:solidFill>
              </a:endParaRPr>
            </a:p>
          </p:txBody>
        </p:sp>
        <p:sp>
          <p:nvSpPr>
            <p:cNvPr id="32" name="Content Placeholder 4"/>
            <p:cNvSpPr txBox="1">
              <a:spLocks/>
            </p:cNvSpPr>
            <p:nvPr/>
          </p:nvSpPr>
          <p:spPr bwMode="auto">
            <a:xfrm>
              <a:off x="9596968" y="4893772"/>
              <a:ext cx="2438400" cy="731520"/>
            </a:xfrm>
            <a:prstGeom prst="rect">
              <a:avLst/>
            </a:prstGeom>
            <a:noFill/>
            <a:ln w="9525">
              <a:noFill/>
              <a:miter lim="800000"/>
              <a:headEnd/>
              <a:tailEnd/>
            </a:ln>
            <a:effectLst/>
          </p:spPr>
          <p:txBody>
            <a:bodyPr vert="horz" wrap="none" lIns="91440" tIns="91440" rIns="91440" bIns="91440" numCol="1" anchor="ctr" anchorCtr="0" compatLnSpc="1">
              <a:prstTxWarp prst="textNoShape">
                <a:avLst/>
              </a:prstTxWarp>
              <a:noAutofit/>
            </a:bodyPr>
            <a:lstStyle>
              <a:lvl1pPr marL="123533" indent="-123533" algn="l" rtl="0" eaLnBrk="1" fontAlgn="base" hangingPunct="1">
                <a:lnSpc>
                  <a:spcPct val="95000"/>
                </a:lnSpc>
                <a:spcBef>
                  <a:spcPct val="30000"/>
                </a:spcBef>
                <a:spcAft>
                  <a:spcPct val="0"/>
                </a:spcAft>
                <a:buClr>
                  <a:schemeClr val="tx1"/>
                </a:buClr>
                <a:buFont typeface="Arial" pitchFamily="34" charset="0"/>
                <a:buChar char="•"/>
                <a:defRPr sz="2313">
                  <a:solidFill>
                    <a:schemeClr val="tx1"/>
                  </a:solidFill>
                  <a:effectLst/>
                  <a:latin typeface="+mn-lt"/>
                  <a:ea typeface="+mn-ea"/>
                  <a:cs typeface="+mn-cs"/>
                </a:defRPr>
              </a:lvl1pPr>
              <a:lvl2pPr marL="312310" indent="-123533" algn="l" rtl="0" eaLnBrk="1" fontAlgn="base" hangingPunct="1">
                <a:lnSpc>
                  <a:spcPct val="95000"/>
                </a:lnSpc>
                <a:spcBef>
                  <a:spcPct val="30000"/>
                </a:spcBef>
                <a:spcAft>
                  <a:spcPct val="0"/>
                </a:spcAft>
                <a:buClr>
                  <a:schemeClr val="tx1"/>
                </a:buClr>
                <a:buChar char="–"/>
                <a:defRPr sz="1875">
                  <a:solidFill>
                    <a:schemeClr val="tx1"/>
                  </a:solidFill>
                  <a:effectLst/>
                  <a:latin typeface="+mn-lt"/>
                  <a:cs typeface="+mn-cs"/>
                </a:defRPr>
              </a:lvl2pPr>
              <a:lvl3pPr marL="501085" indent="-123533" algn="l" rtl="0" eaLnBrk="1" fontAlgn="base" hangingPunct="1">
                <a:lnSpc>
                  <a:spcPct val="95000"/>
                </a:lnSpc>
                <a:spcBef>
                  <a:spcPct val="30000"/>
                </a:spcBef>
                <a:spcAft>
                  <a:spcPct val="0"/>
                </a:spcAft>
                <a:buClr>
                  <a:schemeClr val="tx1"/>
                </a:buClr>
                <a:buChar char="–"/>
                <a:defRPr sz="1813">
                  <a:solidFill>
                    <a:schemeClr val="tx1"/>
                  </a:solidFill>
                  <a:effectLst/>
                  <a:latin typeface="+mn-lt"/>
                  <a:cs typeface="+mn-cs"/>
                </a:defRPr>
              </a:lvl3pPr>
              <a:lvl4pPr marL="757718" indent="-131362"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4pPr>
              <a:lvl5pPr marL="94649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5pPr>
              <a:lvl6pPr marL="1197038"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6pPr>
              <a:lvl7pPr marL="1447581"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7pPr>
              <a:lvl8pPr marL="1698123"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8pPr>
              <a:lvl9pPr marL="194866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9pPr>
            </a:lstStyle>
            <a:p>
              <a:pPr marL="0" indent="0" algn="ctr" defTabSz="685800">
                <a:buClr>
                  <a:prstClr val="black"/>
                </a:buClr>
                <a:buFont typeface="Arial" pitchFamily="34" charset="0"/>
                <a:buNone/>
              </a:pPr>
              <a:r>
                <a:rPr lang="en-US" sz="2000" kern="0" dirty="0" smtClean="0">
                  <a:solidFill>
                    <a:srgbClr val="B1BABF">
                      <a:lumMod val="50000"/>
                    </a:srgbClr>
                  </a:solidFill>
                </a:rPr>
                <a:t>14 Min 40 sec</a:t>
              </a:r>
              <a:endParaRPr lang="en-US" sz="2000" kern="0" dirty="0">
                <a:solidFill>
                  <a:srgbClr val="B1BABF">
                    <a:lumMod val="50000"/>
                  </a:srgbClr>
                </a:solidFill>
              </a:endParaRPr>
            </a:p>
          </p:txBody>
        </p:sp>
        <p:sp>
          <p:nvSpPr>
            <p:cNvPr id="33" name="Content Placeholder 4"/>
            <p:cNvSpPr txBox="1">
              <a:spLocks/>
            </p:cNvSpPr>
            <p:nvPr/>
          </p:nvSpPr>
          <p:spPr bwMode="auto">
            <a:xfrm>
              <a:off x="9588839" y="1032223"/>
              <a:ext cx="2454676" cy="527860"/>
            </a:xfrm>
            <a:prstGeom prst="rect">
              <a:avLst/>
            </a:prstGeom>
            <a:noFill/>
            <a:ln w="9525">
              <a:noFill/>
              <a:miter lim="800000"/>
              <a:headEnd/>
              <a:tailEnd/>
            </a:ln>
            <a:effectLst/>
          </p:spPr>
          <p:txBody>
            <a:bodyPr vert="horz" wrap="square" lIns="60131" tIns="30065" rIns="60131" bIns="30065" numCol="1" anchor="t" anchorCtr="1" compatLnSpc="1">
              <a:prstTxWarp prst="textNoShape">
                <a:avLst/>
              </a:prstTxWarp>
            </a:bodyPr>
            <a:lstStyle>
              <a:lvl1pPr marL="123533" indent="-123533" algn="l" rtl="0" eaLnBrk="1" fontAlgn="base" hangingPunct="1">
                <a:lnSpc>
                  <a:spcPct val="95000"/>
                </a:lnSpc>
                <a:spcBef>
                  <a:spcPct val="30000"/>
                </a:spcBef>
                <a:spcAft>
                  <a:spcPct val="0"/>
                </a:spcAft>
                <a:buClr>
                  <a:schemeClr val="tx1"/>
                </a:buClr>
                <a:buFont typeface="Arial" pitchFamily="34" charset="0"/>
                <a:buChar char="•"/>
                <a:defRPr sz="2313">
                  <a:solidFill>
                    <a:schemeClr val="tx1"/>
                  </a:solidFill>
                  <a:effectLst/>
                  <a:latin typeface="+mn-lt"/>
                  <a:ea typeface="+mn-ea"/>
                  <a:cs typeface="+mn-cs"/>
                </a:defRPr>
              </a:lvl1pPr>
              <a:lvl2pPr marL="312310" indent="-123533" algn="l" rtl="0" eaLnBrk="1" fontAlgn="base" hangingPunct="1">
                <a:lnSpc>
                  <a:spcPct val="95000"/>
                </a:lnSpc>
                <a:spcBef>
                  <a:spcPct val="30000"/>
                </a:spcBef>
                <a:spcAft>
                  <a:spcPct val="0"/>
                </a:spcAft>
                <a:buClr>
                  <a:schemeClr val="tx1"/>
                </a:buClr>
                <a:buChar char="–"/>
                <a:defRPr sz="1875">
                  <a:solidFill>
                    <a:schemeClr val="tx1"/>
                  </a:solidFill>
                  <a:effectLst/>
                  <a:latin typeface="+mn-lt"/>
                  <a:cs typeface="+mn-cs"/>
                </a:defRPr>
              </a:lvl2pPr>
              <a:lvl3pPr marL="501085" indent="-123533" algn="l" rtl="0" eaLnBrk="1" fontAlgn="base" hangingPunct="1">
                <a:lnSpc>
                  <a:spcPct val="95000"/>
                </a:lnSpc>
                <a:spcBef>
                  <a:spcPct val="30000"/>
                </a:spcBef>
                <a:spcAft>
                  <a:spcPct val="0"/>
                </a:spcAft>
                <a:buClr>
                  <a:schemeClr val="tx1"/>
                </a:buClr>
                <a:buChar char="–"/>
                <a:defRPr sz="1813">
                  <a:solidFill>
                    <a:schemeClr val="tx1"/>
                  </a:solidFill>
                  <a:effectLst/>
                  <a:latin typeface="+mn-lt"/>
                  <a:cs typeface="+mn-cs"/>
                </a:defRPr>
              </a:lvl3pPr>
              <a:lvl4pPr marL="757718" indent="-131362"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4pPr>
              <a:lvl5pPr marL="94649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5pPr>
              <a:lvl6pPr marL="1197038"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6pPr>
              <a:lvl7pPr marL="1447581"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7pPr>
              <a:lvl8pPr marL="1698123"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8pPr>
              <a:lvl9pPr marL="194866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9pPr>
            </a:lstStyle>
            <a:p>
              <a:pPr marL="0" indent="0" algn="ctr" defTabSz="685800">
                <a:buClr>
                  <a:prstClr val="black"/>
                </a:buClr>
                <a:buFont typeface="Arial" pitchFamily="34" charset="0"/>
                <a:buNone/>
              </a:pPr>
              <a:r>
                <a:rPr lang="en-US" sz="1800" kern="0" dirty="0" smtClean="0">
                  <a:solidFill>
                    <a:srgbClr val="A6CE39">
                      <a:lumMod val="50000"/>
                    </a:srgbClr>
                  </a:solidFill>
                  <a:latin typeface="Intel Clear Light" panose="020B0404020203020204" pitchFamily="34" charset="0"/>
                </a:rPr>
                <a:t>Transfer Times</a:t>
              </a:r>
              <a:endParaRPr lang="en-US" sz="1800" kern="0" baseline="30000" dirty="0">
                <a:solidFill>
                  <a:srgbClr val="A6CE39">
                    <a:lumMod val="50000"/>
                  </a:srgbClr>
                </a:solidFill>
                <a:latin typeface="Intel Clear Light" panose="020B0404020203020204" pitchFamily="34" charset="0"/>
              </a:endParaRPr>
            </a:p>
          </p:txBody>
        </p:sp>
        <p:sp>
          <p:nvSpPr>
            <p:cNvPr id="34" name="Rectangle 33"/>
            <p:cNvSpPr/>
            <p:nvPr/>
          </p:nvSpPr>
          <p:spPr>
            <a:xfrm>
              <a:off x="9596968" y="1427320"/>
              <a:ext cx="2438400" cy="731520"/>
            </a:xfrm>
            <a:prstGeom prst="rect">
              <a:avLst/>
            </a:prstGeom>
          </p:spPr>
          <p:txBody>
            <a:bodyPr vert="horz" wrap="none" lIns="91440" tIns="91440" rIns="91440" bIns="91440" anchor="ctr" anchorCtr="0">
              <a:noAutofit/>
            </a:bodyPr>
            <a:lstStyle/>
            <a:p>
              <a:pPr algn="ctr" defTabSz="457200" eaLnBrk="0" hangingPunct="0">
                <a:lnSpc>
                  <a:spcPct val="90000"/>
                </a:lnSpc>
              </a:pPr>
              <a:r>
                <a:rPr lang="en-US" b="1" dirty="0" smtClean="0">
                  <a:solidFill>
                    <a:srgbClr val="A6CE39"/>
                  </a:solidFill>
                  <a:latin typeface="Intel Clear"/>
                  <a:ea typeface="Geneva" pitchFamily="126" charset="-128"/>
                </a:rPr>
                <a:t>40GbE</a:t>
              </a:r>
            </a:p>
          </p:txBody>
        </p:sp>
        <p:sp>
          <p:nvSpPr>
            <p:cNvPr id="35" name="Rectangle 34"/>
            <p:cNvSpPr/>
            <p:nvPr/>
          </p:nvSpPr>
          <p:spPr>
            <a:xfrm>
              <a:off x="9596968" y="2871984"/>
              <a:ext cx="2438400" cy="731520"/>
            </a:xfrm>
            <a:prstGeom prst="rect">
              <a:avLst/>
            </a:prstGeom>
          </p:spPr>
          <p:txBody>
            <a:bodyPr vert="horz" wrap="none" lIns="91440" tIns="91440" rIns="91440" bIns="91440" anchor="ctr" anchorCtr="0">
              <a:noAutofit/>
            </a:bodyPr>
            <a:lstStyle/>
            <a:p>
              <a:pPr algn="ctr" defTabSz="457200" eaLnBrk="0" hangingPunct="0">
                <a:lnSpc>
                  <a:spcPct val="90000"/>
                </a:lnSpc>
              </a:pPr>
              <a:r>
                <a:rPr lang="en-US" b="1" dirty="0">
                  <a:solidFill>
                    <a:srgbClr val="A6CE39"/>
                  </a:solidFill>
                  <a:latin typeface="Intel Clear"/>
                  <a:ea typeface="Geneva" pitchFamily="126" charset="-128"/>
                </a:rPr>
                <a:t>1</a:t>
              </a:r>
              <a:r>
                <a:rPr lang="en-US" b="1" dirty="0" smtClean="0">
                  <a:solidFill>
                    <a:srgbClr val="A6CE39"/>
                  </a:solidFill>
                  <a:latin typeface="Intel Clear"/>
                  <a:ea typeface="Geneva" pitchFamily="126" charset="-128"/>
                </a:rPr>
                <a:t>0GbE</a:t>
              </a:r>
            </a:p>
          </p:txBody>
        </p:sp>
        <p:sp>
          <p:nvSpPr>
            <p:cNvPr id="36" name="Rectangle 35"/>
            <p:cNvSpPr/>
            <p:nvPr/>
          </p:nvSpPr>
          <p:spPr>
            <a:xfrm>
              <a:off x="9596968" y="4297852"/>
              <a:ext cx="2438400" cy="731520"/>
            </a:xfrm>
            <a:prstGeom prst="rect">
              <a:avLst/>
            </a:prstGeom>
          </p:spPr>
          <p:txBody>
            <a:bodyPr vert="horz" wrap="none" lIns="91440" tIns="91440" rIns="91440" bIns="91440" anchor="ctr" anchorCtr="0">
              <a:noAutofit/>
            </a:bodyPr>
            <a:lstStyle/>
            <a:p>
              <a:pPr algn="ctr" defTabSz="457200" eaLnBrk="0" hangingPunct="0">
                <a:lnSpc>
                  <a:spcPct val="90000"/>
                </a:lnSpc>
              </a:pPr>
              <a:r>
                <a:rPr lang="en-US" b="1" dirty="0" smtClean="0">
                  <a:solidFill>
                    <a:srgbClr val="A6CE39"/>
                  </a:solidFill>
                  <a:latin typeface="Intel Clear"/>
                  <a:ea typeface="Geneva" pitchFamily="126" charset="-128"/>
                </a:rPr>
                <a:t>1GbE</a:t>
              </a:r>
            </a:p>
          </p:txBody>
        </p:sp>
        <p:sp>
          <p:nvSpPr>
            <p:cNvPr id="40" name="Content Placeholder 4"/>
            <p:cNvSpPr txBox="1">
              <a:spLocks/>
            </p:cNvSpPr>
            <p:nvPr/>
          </p:nvSpPr>
          <p:spPr bwMode="auto">
            <a:xfrm>
              <a:off x="3297929" y="1032223"/>
              <a:ext cx="2970159" cy="527860"/>
            </a:xfrm>
            <a:prstGeom prst="rect">
              <a:avLst/>
            </a:prstGeom>
            <a:noFill/>
            <a:ln w="9525">
              <a:noFill/>
              <a:miter lim="800000"/>
              <a:headEnd/>
              <a:tailEnd/>
            </a:ln>
            <a:effectLst/>
          </p:spPr>
          <p:txBody>
            <a:bodyPr vert="horz" wrap="square" lIns="60131" tIns="30065" rIns="60131" bIns="30065" numCol="1" anchor="t" anchorCtr="1" compatLnSpc="1">
              <a:prstTxWarp prst="textNoShape">
                <a:avLst/>
              </a:prstTxWarp>
            </a:bodyPr>
            <a:lstStyle>
              <a:lvl1pPr marL="123533" indent="-123533" algn="l" rtl="0" eaLnBrk="1" fontAlgn="base" hangingPunct="1">
                <a:lnSpc>
                  <a:spcPct val="95000"/>
                </a:lnSpc>
                <a:spcBef>
                  <a:spcPct val="30000"/>
                </a:spcBef>
                <a:spcAft>
                  <a:spcPct val="0"/>
                </a:spcAft>
                <a:buClr>
                  <a:schemeClr val="tx1"/>
                </a:buClr>
                <a:buFont typeface="Arial" pitchFamily="34" charset="0"/>
                <a:buChar char="•"/>
                <a:defRPr sz="2313">
                  <a:solidFill>
                    <a:schemeClr val="tx1"/>
                  </a:solidFill>
                  <a:effectLst/>
                  <a:latin typeface="+mn-lt"/>
                  <a:ea typeface="+mn-ea"/>
                  <a:cs typeface="+mn-cs"/>
                </a:defRPr>
              </a:lvl1pPr>
              <a:lvl2pPr marL="312310" indent="-123533" algn="l" rtl="0" eaLnBrk="1" fontAlgn="base" hangingPunct="1">
                <a:lnSpc>
                  <a:spcPct val="95000"/>
                </a:lnSpc>
                <a:spcBef>
                  <a:spcPct val="30000"/>
                </a:spcBef>
                <a:spcAft>
                  <a:spcPct val="0"/>
                </a:spcAft>
                <a:buClr>
                  <a:schemeClr val="tx1"/>
                </a:buClr>
                <a:buChar char="–"/>
                <a:defRPr sz="1875">
                  <a:solidFill>
                    <a:schemeClr val="tx1"/>
                  </a:solidFill>
                  <a:effectLst/>
                  <a:latin typeface="+mn-lt"/>
                  <a:cs typeface="+mn-cs"/>
                </a:defRPr>
              </a:lvl2pPr>
              <a:lvl3pPr marL="501085" indent="-123533" algn="l" rtl="0" eaLnBrk="1" fontAlgn="base" hangingPunct="1">
                <a:lnSpc>
                  <a:spcPct val="95000"/>
                </a:lnSpc>
                <a:spcBef>
                  <a:spcPct val="30000"/>
                </a:spcBef>
                <a:spcAft>
                  <a:spcPct val="0"/>
                </a:spcAft>
                <a:buClr>
                  <a:schemeClr val="tx1"/>
                </a:buClr>
                <a:buChar char="–"/>
                <a:defRPr sz="1813">
                  <a:solidFill>
                    <a:schemeClr val="tx1"/>
                  </a:solidFill>
                  <a:effectLst/>
                  <a:latin typeface="+mn-lt"/>
                  <a:cs typeface="+mn-cs"/>
                </a:defRPr>
              </a:lvl3pPr>
              <a:lvl4pPr marL="757718" indent="-131362"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4pPr>
              <a:lvl5pPr marL="94649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5pPr>
              <a:lvl6pPr marL="1197038"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6pPr>
              <a:lvl7pPr marL="1447581"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7pPr>
              <a:lvl8pPr marL="1698123"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8pPr>
              <a:lvl9pPr marL="194866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9pPr>
            </a:lstStyle>
            <a:p>
              <a:pPr marL="0" indent="0" algn="ctr" defTabSz="685800">
                <a:buClr>
                  <a:prstClr val="black"/>
                </a:buClr>
                <a:buFont typeface="Arial" pitchFamily="34" charset="0"/>
                <a:buNone/>
              </a:pPr>
              <a:r>
                <a:rPr lang="en-US" sz="1800" kern="0" dirty="0" smtClean="0">
                  <a:solidFill>
                    <a:srgbClr val="00B0F0"/>
                  </a:solidFill>
                  <a:latin typeface="Intel Clear Light" panose="020B0404020203020204" pitchFamily="34" charset="0"/>
                </a:rPr>
                <a:t>Storage</a:t>
              </a:r>
              <a:endParaRPr lang="en-US" sz="1800" kern="0" dirty="0">
                <a:solidFill>
                  <a:srgbClr val="00B0F0"/>
                </a:solidFill>
                <a:latin typeface="Intel Clear Light" panose="020B0404020203020204" pitchFamily="34" charset="0"/>
              </a:endParaRPr>
            </a:p>
          </p:txBody>
        </p:sp>
        <p:sp>
          <p:nvSpPr>
            <p:cNvPr id="41" name="Content Placeholder 4"/>
            <p:cNvSpPr txBox="1">
              <a:spLocks/>
            </p:cNvSpPr>
            <p:nvPr/>
          </p:nvSpPr>
          <p:spPr bwMode="auto">
            <a:xfrm>
              <a:off x="6268466" y="1032223"/>
              <a:ext cx="2970159" cy="527860"/>
            </a:xfrm>
            <a:prstGeom prst="rect">
              <a:avLst/>
            </a:prstGeom>
            <a:noFill/>
            <a:ln w="9525">
              <a:noFill/>
              <a:miter lim="800000"/>
              <a:headEnd/>
              <a:tailEnd/>
            </a:ln>
            <a:effectLst/>
          </p:spPr>
          <p:txBody>
            <a:bodyPr vert="horz" wrap="square" lIns="60131" tIns="30065" rIns="60131" bIns="30065" numCol="1" anchor="t" anchorCtr="1" compatLnSpc="1">
              <a:prstTxWarp prst="textNoShape">
                <a:avLst/>
              </a:prstTxWarp>
            </a:bodyPr>
            <a:lstStyle>
              <a:lvl1pPr marL="123533" indent="-123533" algn="l" rtl="0" eaLnBrk="1" fontAlgn="base" hangingPunct="1">
                <a:lnSpc>
                  <a:spcPct val="95000"/>
                </a:lnSpc>
                <a:spcBef>
                  <a:spcPct val="30000"/>
                </a:spcBef>
                <a:spcAft>
                  <a:spcPct val="0"/>
                </a:spcAft>
                <a:buClr>
                  <a:schemeClr val="tx1"/>
                </a:buClr>
                <a:buFont typeface="Arial" pitchFamily="34" charset="0"/>
                <a:buChar char="•"/>
                <a:defRPr sz="2313">
                  <a:solidFill>
                    <a:schemeClr val="tx1"/>
                  </a:solidFill>
                  <a:effectLst/>
                  <a:latin typeface="+mn-lt"/>
                  <a:ea typeface="+mn-ea"/>
                  <a:cs typeface="+mn-cs"/>
                </a:defRPr>
              </a:lvl1pPr>
              <a:lvl2pPr marL="312310" indent="-123533" algn="l" rtl="0" eaLnBrk="1" fontAlgn="base" hangingPunct="1">
                <a:lnSpc>
                  <a:spcPct val="95000"/>
                </a:lnSpc>
                <a:spcBef>
                  <a:spcPct val="30000"/>
                </a:spcBef>
                <a:spcAft>
                  <a:spcPct val="0"/>
                </a:spcAft>
                <a:buClr>
                  <a:schemeClr val="tx1"/>
                </a:buClr>
                <a:buChar char="–"/>
                <a:defRPr sz="1875">
                  <a:solidFill>
                    <a:schemeClr val="tx1"/>
                  </a:solidFill>
                  <a:effectLst/>
                  <a:latin typeface="+mn-lt"/>
                  <a:cs typeface="+mn-cs"/>
                </a:defRPr>
              </a:lvl2pPr>
              <a:lvl3pPr marL="501085" indent="-123533" algn="l" rtl="0" eaLnBrk="1" fontAlgn="base" hangingPunct="1">
                <a:lnSpc>
                  <a:spcPct val="95000"/>
                </a:lnSpc>
                <a:spcBef>
                  <a:spcPct val="30000"/>
                </a:spcBef>
                <a:spcAft>
                  <a:spcPct val="0"/>
                </a:spcAft>
                <a:buClr>
                  <a:schemeClr val="tx1"/>
                </a:buClr>
                <a:buChar char="–"/>
                <a:defRPr sz="1813">
                  <a:solidFill>
                    <a:schemeClr val="tx1"/>
                  </a:solidFill>
                  <a:effectLst/>
                  <a:latin typeface="+mn-lt"/>
                  <a:cs typeface="+mn-cs"/>
                </a:defRPr>
              </a:lvl3pPr>
              <a:lvl4pPr marL="757718" indent="-131362"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4pPr>
              <a:lvl5pPr marL="94649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5pPr>
              <a:lvl6pPr marL="1197038"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6pPr>
              <a:lvl7pPr marL="1447581"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7pPr>
              <a:lvl8pPr marL="1698123"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8pPr>
              <a:lvl9pPr marL="194866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9pPr>
            </a:lstStyle>
            <a:p>
              <a:pPr marL="0" indent="0" algn="ctr" defTabSz="685800">
                <a:buClr>
                  <a:prstClr val="black"/>
                </a:buClr>
                <a:buFont typeface="Arial" pitchFamily="34" charset="0"/>
                <a:buNone/>
              </a:pPr>
              <a:r>
                <a:rPr lang="en-US" sz="1800" kern="0" dirty="0" smtClean="0">
                  <a:solidFill>
                    <a:srgbClr val="A6CE39">
                      <a:lumMod val="50000"/>
                    </a:srgbClr>
                  </a:solidFill>
                  <a:latin typeface="Intel Clear Light" panose="020B0404020203020204" pitchFamily="34" charset="0"/>
                </a:rPr>
                <a:t>Network</a:t>
              </a:r>
              <a:endParaRPr lang="en-US" sz="1800" kern="0" dirty="0">
                <a:solidFill>
                  <a:srgbClr val="A6CE39">
                    <a:lumMod val="50000"/>
                  </a:srgbClr>
                </a:solidFill>
                <a:latin typeface="Intel Clear Light" panose="020B0404020203020204" pitchFamily="34" charset="0"/>
              </a:endParaRPr>
            </a:p>
          </p:txBody>
        </p:sp>
        <p:grpSp>
          <p:nvGrpSpPr>
            <p:cNvPr id="18" name="Group 17"/>
            <p:cNvGrpSpPr/>
            <p:nvPr/>
          </p:nvGrpSpPr>
          <p:grpSpPr>
            <a:xfrm>
              <a:off x="3725207" y="4330077"/>
              <a:ext cx="2465500" cy="1025797"/>
              <a:chOff x="2837789" y="3532472"/>
              <a:chExt cx="1849125" cy="769348"/>
            </a:xfrm>
          </p:grpSpPr>
          <p:pic>
            <p:nvPicPr>
              <p:cNvPr id="12" name="Picture 2" descr="HDD Western Digital 160GB SATA"/>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10000" b="90000" l="5647" r="94403">
                            <a14:foregroundMark x1="20990" y1="27700" x2="20990" y2="27700"/>
                            <a14:foregroundMark x1="59270" y1="23750" x2="59270" y2="23750"/>
                            <a14:foregroundMark x1="71114" y1="48350" x2="71114" y2="48350"/>
                            <a14:foregroundMark x1="72864" y1="59350" x2="72864" y2="59350"/>
                            <a14:foregroundMark x1="72864" y1="70800" x2="72864" y2="70800"/>
                            <a14:foregroundMark x1="39930" y1="31200" x2="39930" y2="31200"/>
                            <a14:foregroundMark x1="27586" y1="44850" x2="27586" y2="44850"/>
                            <a14:foregroundMark x1="35082" y1="61550" x2="35082" y2="61550"/>
                            <a14:foregroundMark x1="94403" y1="65050" x2="94403" y2="65050"/>
                            <a14:foregroundMark x1="67616" y1="13650" x2="67616" y2="13650"/>
                            <a14:foregroundMark x1="61869" y1="35150" x2="61869" y2="35150"/>
                            <a14:foregroundMark x1="5647" y1="21550" x2="5647" y2="21550"/>
                            <a14:foregroundMark x1="46777" y1="65850" x2="46777" y2="65850"/>
                            <a14:foregroundMark x1="59370" y1="10850" x2="59370" y2="10850"/>
                            <a14:foregroundMark x1="53323" y1="12850" x2="53323" y2="12850"/>
                            <a14:foregroundMark x1="9645" y1="28000" x2="9645" y2="28000"/>
                            <a14:foregroundMark x1="19490" y1="48450" x2="19490" y2="48450"/>
                            <a14:foregroundMark x1="49025" y1="46950" x2="49025" y2="46950"/>
                            <a14:foregroundMark x1="41729" y1="20200" x2="41729" y2="20200"/>
                            <a14:foregroundMark x1="54573" y1="26750" x2="54573" y2="26750"/>
                            <a14:foregroundMark x1="37681" y1="37100" x2="37681" y2="37100"/>
                            <a14:foregroundMark x1="53823" y1="32300" x2="53823" y2="32300"/>
                            <a14:foregroundMark x1="38431" y1="25000" x2="38431" y2="25000"/>
                            <a14:foregroundMark x1="37681" y1="67400" x2="37681" y2="67400"/>
                            <a14:foregroundMark x1="34633" y1="72450" x2="34633" y2="72450"/>
                            <a14:foregroundMark x1="31134" y1="56800" x2="31134" y2="56800"/>
                            <a14:foregroundMark x1="31634" y1="33050" x2="31634" y2="33050"/>
                            <a14:foregroundMark x1="25837" y1="21200" x2="25837" y2="21200"/>
                            <a14:foregroundMark x1="72764" y1="33050" x2="72764" y2="33050"/>
                            <a14:foregroundMark x1="51824" y1="50450" x2="51824" y2="50450"/>
                            <a14:foregroundMark x1="61169" y1="41900" x2="61169" y2="41900"/>
                            <a14:foregroundMark x1="51824" y1="35850" x2="51824" y2="35850"/>
                            <a14:foregroundMark x1="52824" y1="16400" x2="52824" y2="16400"/>
                            <a14:foregroundMark x1="37931" y1="46700" x2="37931" y2="46700"/>
                            <a14:foregroundMark x1="17991" y1="38350" x2="17991" y2="38350"/>
                            <a14:foregroundMark x1="71514" y1="41900" x2="71514" y2="41900"/>
                            <a14:foregroundMark x1="72514" y1="28750" x2="72514" y2="28750"/>
                            <a14:foregroundMark x1="67216" y1="22700" x2="67216" y2="22700"/>
                            <a14:foregroundMark x1="48276" y1="21700" x2="48276" y2="21700"/>
                            <a14:foregroundMark x1="44228" y1="17900" x2="44228" y2="17900"/>
                            <a14:foregroundMark x1="32134" y1="21450" x2="32134" y2="21450"/>
                            <a14:foregroundMark x1="30335" y1="28250" x2="30335" y2="28250"/>
                            <a14:foregroundMark x1="27836" y1="24500" x2="27836" y2="24500"/>
                            <a14:foregroundMark x1="27336" y1="37850" x2="27336" y2="37850"/>
                            <a14:foregroundMark x1="33633" y1="42650" x2="33633" y2="42650"/>
                            <a14:foregroundMark x1="43978" y1="43900" x2="43978" y2="43900"/>
                            <a14:backgroundMark x1="49125" y1="2650" x2="49125" y2="2650"/>
                            <a14:backgroundMark x1="81659" y1="16700" x2="81659" y2="16700"/>
                            <a14:backgroundMark x1="93953" y1="25950" x2="93953" y2="25950"/>
                            <a14:backgroundMark x1="96152" y1="81750" x2="96152" y2="81750"/>
                            <a14:backgroundMark x1="84758" y1="85300" x2="84758" y2="85300"/>
                            <a14:backgroundMark x1="15742" y1="83550" x2="15742" y2="83550"/>
                            <a14:backgroundMark x1="6497" y1="80450" x2="6497" y2="80450"/>
                            <a14:backgroundMark x1="25387" y1="96250" x2="25387" y2="96250"/>
                            <a14:backgroundMark x1="6047" y1="5700" x2="6047" y2="5700"/>
                            <a14:backgroundMark x1="19240" y1="13200" x2="19240" y2="13200"/>
                            <a14:backgroundMark x1="86957" y1="2650" x2="86957" y2="2650"/>
                          </a14:backgroundRemoval>
                        </a14:imgEffect>
                      </a14:imgLayer>
                    </a14:imgProps>
                  </a:ext>
                  <a:ext uri="{28A0092B-C50C-407E-A947-70E740481C1C}">
                    <a14:useLocalDpi xmlns:a14="http://schemas.microsoft.com/office/drawing/2010/main"/>
                  </a:ext>
                </a:extLst>
              </a:blip>
              <a:srcRect/>
              <a:stretch>
                <a:fillRect/>
              </a:stretch>
            </p:blipFill>
            <p:spPr bwMode="auto">
              <a:xfrm>
                <a:off x="2837789" y="3532472"/>
                <a:ext cx="548639" cy="731520"/>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p:cNvSpPr/>
              <p:nvPr/>
            </p:nvSpPr>
            <p:spPr>
              <a:xfrm>
                <a:off x="3132434" y="3955571"/>
                <a:ext cx="1554480" cy="346249"/>
              </a:xfrm>
              <a:prstGeom prst="rect">
                <a:avLst/>
              </a:prstGeom>
            </p:spPr>
            <p:txBody>
              <a:bodyPr wrap="square">
                <a:spAutoFit/>
              </a:bodyPr>
              <a:lstStyle/>
              <a:p>
                <a:pPr algn="ctr" defTabSz="457200" eaLnBrk="0" hangingPunct="0"/>
                <a:r>
                  <a:rPr lang="en-US" sz="1200" dirty="0" smtClean="0">
                    <a:solidFill>
                      <a:srgbClr val="B1BABF">
                        <a:lumMod val="50000"/>
                      </a:srgbClr>
                    </a:solidFill>
                    <a:latin typeface="Intel Clear"/>
                    <a:ea typeface="Geneva" pitchFamily="126" charset="-128"/>
                  </a:rPr>
                  <a:t>15K SAS</a:t>
                </a:r>
                <a:br>
                  <a:rPr lang="en-US" sz="1200" dirty="0" smtClean="0">
                    <a:solidFill>
                      <a:srgbClr val="B1BABF">
                        <a:lumMod val="50000"/>
                      </a:srgbClr>
                    </a:solidFill>
                    <a:latin typeface="Intel Clear"/>
                    <a:ea typeface="Geneva" pitchFamily="126" charset="-128"/>
                  </a:rPr>
                </a:br>
                <a:r>
                  <a:rPr lang="en-US" sz="1200" dirty="0" smtClean="0">
                    <a:solidFill>
                      <a:srgbClr val="B1BABF">
                        <a:lumMod val="50000"/>
                      </a:srgbClr>
                    </a:solidFill>
                    <a:latin typeface="Intel Clear"/>
                    <a:ea typeface="Geneva" pitchFamily="126" charset="-128"/>
                  </a:rPr>
                  <a:t>Hard Disk Drive</a:t>
                </a:r>
                <a:endParaRPr lang="en-US" sz="1200" dirty="0">
                  <a:solidFill>
                    <a:srgbClr val="B1BABF">
                      <a:lumMod val="50000"/>
                    </a:srgbClr>
                  </a:solidFill>
                  <a:latin typeface="Intel Clear"/>
                  <a:ea typeface="Geneva" pitchFamily="126" charset="-128"/>
                </a:endParaRPr>
              </a:p>
            </p:txBody>
          </p:sp>
        </p:grpSp>
        <p:sp>
          <p:nvSpPr>
            <p:cNvPr id="64" name="Rectangle 63"/>
            <p:cNvSpPr/>
            <p:nvPr/>
          </p:nvSpPr>
          <p:spPr>
            <a:xfrm>
              <a:off x="1197049" y="1427320"/>
              <a:ext cx="2438400" cy="731520"/>
            </a:xfrm>
            <a:prstGeom prst="rect">
              <a:avLst/>
            </a:prstGeom>
          </p:spPr>
          <p:txBody>
            <a:bodyPr vert="horz" wrap="none" lIns="91440" tIns="91440" rIns="91440" bIns="91440" anchor="ctr" anchorCtr="0">
              <a:noAutofit/>
            </a:bodyPr>
            <a:lstStyle/>
            <a:p>
              <a:pPr algn="ctr" defTabSz="457200" eaLnBrk="0" hangingPunct="0">
                <a:lnSpc>
                  <a:spcPct val="90000"/>
                </a:lnSpc>
              </a:pPr>
              <a:r>
                <a:rPr lang="en-US" sz="1800" b="1" dirty="0" smtClean="0">
                  <a:solidFill>
                    <a:srgbClr val="00B0F0"/>
                  </a:solidFill>
                  <a:latin typeface="Intel Clear"/>
                  <a:ea typeface="Geneva" pitchFamily="126" charset="-128"/>
                </a:rPr>
                <a:t>Solid State Drive</a:t>
              </a:r>
              <a:br>
                <a:rPr lang="en-US" sz="1800" b="1" dirty="0" smtClean="0">
                  <a:solidFill>
                    <a:srgbClr val="00B0F0"/>
                  </a:solidFill>
                  <a:latin typeface="Intel Clear"/>
                  <a:ea typeface="Geneva" pitchFamily="126" charset="-128"/>
                </a:rPr>
              </a:br>
              <a:r>
                <a:rPr lang="en-US" sz="1400" dirty="0" err="1" smtClean="0">
                  <a:solidFill>
                    <a:srgbClr val="00B0F0"/>
                  </a:solidFill>
                  <a:latin typeface="Intel Clear"/>
                  <a:ea typeface="Geneva" pitchFamily="126" charset="-128"/>
                </a:rPr>
                <a:t>NVMe</a:t>
              </a:r>
              <a:r>
                <a:rPr lang="en-US" sz="1400" dirty="0" smtClean="0">
                  <a:solidFill>
                    <a:srgbClr val="00B0F0"/>
                  </a:solidFill>
                  <a:latin typeface="Intel Clear"/>
                  <a:ea typeface="Geneva" pitchFamily="126" charset="-128"/>
                </a:rPr>
                <a:t> Flash </a:t>
              </a:r>
              <a:r>
                <a:rPr lang="en-US" sz="1400" dirty="0">
                  <a:solidFill>
                    <a:srgbClr val="00B0F0"/>
                  </a:solidFill>
                  <a:latin typeface="Intel Clear"/>
                  <a:ea typeface="Geneva" pitchFamily="126" charset="-128"/>
                </a:rPr>
                <a:t>Memory</a:t>
              </a:r>
              <a:endParaRPr lang="en-US" sz="1400" dirty="0" smtClean="0">
                <a:solidFill>
                  <a:srgbClr val="00B0F0"/>
                </a:solidFill>
                <a:latin typeface="Intel Clear"/>
                <a:ea typeface="Geneva" pitchFamily="126" charset="-128"/>
              </a:endParaRPr>
            </a:p>
          </p:txBody>
        </p:sp>
        <p:sp>
          <p:nvSpPr>
            <p:cNvPr id="65" name="Rectangle 64"/>
            <p:cNvSpPr/>
            <p:nvPr/>
          </p:nvSpPr>
          <p:spPr>
            <a:xfrm>
              <a:off x="1197049" y="4297852"/>
              <a:ext cx="2438400" cy="731520"/>
            </a:xfrm>
            <a:prstGeom prst="rect">
              <a:avLst/>
            </a:prstGeom>
          </p:spPr>
          <p:txBody>
            <a:bodyPr vert="horz" wrap="none" lIns="91440" tIns="91440" rIns="91440" bIns="91440" anchor="ctr" anchorCtr="0">
              <a:noAutofit/>
            </a:bodyPr>
            <a:lstStyle/>
            <a:p>
              <a:pPr algn="ctr" defTabSz="457200" eaLnBrk="0" hangingPunct="0">
                <a:lnSpc>
                  <a:spcPct val="90000"/>
                </a:lnSpc>
              </a:pPr>
              <a:r>
                <a:rPr lang="en-US" sz="1800" b="1" dirty="0" smtClean="0">
                  <a:solidFill>
                    <a:srgbClr val="00B0F0"/>
                  </a:solidFill>
                  <a:latin typeface="Intel Clear"/>
                  <a:ea typeface="Geneva" pitchFamily="126" charset="-128"/>
                </a:rPr>
                <a:t>Spinning </a:t>
              </a:r>
              <a:r>
                <a:rPr lang="en-US" sz="1800" b="1" dirty="0">
                  <a:solidFill>
                    <a:srgbClr val="00B0F0"/>
                  </a:solidFill>
                  <a:latin typeface="Intel Clear"/>
                  <a:ea typeface="Geneva" pitchFamily="126" charset="-128"/>
                </a:rPr>
                <a:t>Disk</a:t>
              </a:r>
              <a:br>
                <a:rPr lang="en-US" sz="1800" b="1" dirty="0">
                  <a:solidFill>
                    <a:srgbClr val="00B0F0"/>
                  </a:solidFill>
                  <a:latin typeface="Intel Clear"/>
                  <a:ea typeface="Geneva" pitchFamily="126" charset="-128"/>
                </a:rPr>
              </a:br>
              <a:r>
                <a:rPr lang="en-US" sz="1400" dirty="0">
                  <a:solidFill>
                    <a:srgbClr val="00B0F0"/>
                  </a:solidFill>
                  <a:latin typeface="Intel Clear"/>
                  <a:ea typeface="Geneva" pitchFamily="126" charset="-128"/>
                </a:rPr>
                <a:t>Serial Attached </a:t>
              </a:r>
              <a:r>
                <a:rPr lang="en-US" sz="1400" dirty="0" smtClean="0">
                  <a:solidFill>
                    <a:srgbClr val="00B0F0"/>
                  </a:solidFill>
                  <a:latin typeface="Intel Clear"/>
                  <a:ea typeface="Geneva" pitchFamily="126" charset="-128"/>
                </a:rPr>
                <a:t>SCSI</a:t>
              </a:r>
              <a:endParaRPr lang="en-US" sz="1800" dirty="0" smtClean="0">
                <a:solidFill>
                  <a:srgbClr val="00B0F0"/>
                </a:solidFill>
                <a:latin typeface="Intel Clear"/>
                <a:ea typeface="Geneva" pitchFamily="126" charset="-128"/>
              </a:endParaRPr>
            </a:p>
          </p:txBody>
        </p:sp>
        <p:grpSp>
          <p:nvGrpSpPr>
            <p:cNvPr id="26" name="Group 25"/>
            <p:cNvGrpSpPr/>
            <p:nvPr/>
          </p:nvGrpSpPr>
          <p:grpSpPr>
            <a:xfrm>
              <a:off x="6590333" y="4340172"/>
              <a:ext cx="2854007" cy="1106360"/>
              <a:chOff x="4836949" y="3474282"/>
              <a:chExt cx="2140505" cy="829770"/>
            </a:xfrm>
          </p:grpSpPr>
          <p:sp>
            <p:nvSpPr>
              <p:cNvPr id="31" name="Rectangle 30"/>
              <p:cNvSpPr/>
              <p:nvPr/>
            </p:nvSpPr>
            <p:spPr>
              <a:xfrm>
                <a:off x="5738894" y="3957803"/>
                <a:ext cx="1238560" cy="346249"/>
              </a:xfrm>
              <a:prstGeom prst="rect">
                <a:avLst/>
              </a:prstGeom>
            </p:spPr>
            <p:txBody>
              <a:bodyPr wrap="none">
                <a:spAutoFit/>
              </a:bodyPr>
              <a:lstStyle/>
              <a:p>
                <a:pPr algn="ctr" defTabSz="457200" eaLnBrk="0" hangingPunct="0"/>
                <a:r>
                  <a:rPr lang="en-US" sz="1200" dirty="0">
                    <a:solidFill>
                      <a:srgbClr val="B1BABF">
                        <a:lumMod val="50000"/>
                      </a:srgbClr>
                    </a:solidFill>
                    <a:latin typeface="Intel Clear"/>
                    <a:ea typeface="Geneva" pitchFamily="126" charset="-128"/>
                  </a:rPr>
                  <a:t>Intel® </a:t>
                </a:r>
                <a:r>
                  <a:rPr lang="en-US" sz="1200" dirty="0" smtClean="0">
                    <a:solidFill>
                      <a:srgbClr val="B1BABF">
                        <a:lumMod val="50000"/>
                      </a:srgbClr>
                    </a:solidFill>
                    <a:latin typeface="Intel Clear"/>
                    <a:ea typeface="Geneva" pitchFamily="126" charset="-128"/>
                  </a:rPr>
                  <a:t>Server Adapter</a:t>
                </a:r>
              </a:p>
              <a:p>
                <a:pPr algn="ctr" defTabSz="457200" eaLnBrk="0" hangingPunct="0"/>
                <a:r>
                  <a:rPr lang="en-US" sz="1200" dirty="0" smtClean="0">
                    <a:solidFill>
                      <a:srgbClr val="B1BABF">
                        <a:lumMod val="50000"/>
                      </a:srgbClr>
                    </a:solidFill>
                    <a:latin typeface="Intel Clear"/>
                    <a:ea typeface="Geneva" pitchFamily="126" charset="-128"/>
                  </a:rPr>
                  <a:t>I350-T2</a:t>
                </a:r>
                <a:endParaRPr lang="en-US" sz="1200" dirty="0">
                  <a:solidFill>
                    <a:srgbClr val="B1BABF">
                      <a:lumMod val="50000"/>
                    </a:srgbClr>
                  </a:solidFill>
                  <a:latin typeface="Intel Clear"/>
                  <a:ea typeface="Geneva" pitchFamily="126" charset="-128"/>
                </a:endParaRPr>
              </a:p>
            </p:txBody>
          </p:sp>
          <p:pic>
            <p:nvPicPr>
              <p:cNvPr id="66" name="Picture 2"/>
              <p:cNvPicPr>
                <a:picLocks noChangeAspect="1" noChangeArrowheads="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val="0"/>
                  </a:ext>
                </a:extLst>
              </a:blip>
              <a:srcRect t="13409" b="13447"/>
              <a:stretch/>
            </p:blipFill>
            <p:spPr bwMode="auto">
              <a:xfrm>
                <a:off x="4836949" y="3474282"/>
                <a:ext cx="1097280" cy="80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0" name="Content Placeholder 4"/>
            <p:cNvSpPr txBox="1">
              <a:spLocks/>
            </p:cNvSpPr>
            <p:nvPr/>
          </p:nvSpPr>
          <p:spPr bwMode="auto">
            <a:xfrm>
              <a:off x="1197049" y="3474185"/>
              <a:ext cx="2438400" cy="731520"/>
            </a:xfrm>
            <a:prstGeom prst="rect">
              <a:avLst/>
            </a:prstGeom>
            <a:noFill/>
            <a:ln w="9525">
              <a:noFill/>
              <a:miter lim="800000"/>
              <a:headEnd/>
              <a:tailEnd/>
            </a:ln>
            <a:effectLst/>
          </p:spPr>
          <p:txBody>
            <a:bodyPr vert="horz" wrap="none" lIns="91440" tIns="91440" rIns="91440" bIns="91440" numCol="1" anchor="ctr" anchorCtr="0" compatLnSpc="1">
              <a:prstTxWarp prst="textNoShape">
                <a:avLst/>
              </a:prstTxWarp>
              <a:noAutofit/>
            </a:bodyPr>
            <a:lstStyle>
              <a:lvl1pPr marL="123533" indent="-123533" algn="l" rtl="0" eaLnBrk="1" fontAlgn="base" hangingPunct="1">
                <a:lnSpc>
                  <a:spcPct val="95000"/>
                </a:lnSpc>
                <a:spcBef>
                  <a:spcPct val="30000"/>
                </a:spcBef>
                <a:spcAft>
                  <a:spcPct val="0"/>
                </a:spcAft>
                <a:buClr>
                  <a:schemeClr val="tx1"/>
                </a:buClr>
                <a:buFont typeface="Arial" pitchFamily="34" charset="0"/>
                <a:buChar char="•"/>
                <a:defRPr sz="2313">
                  <a:solidFill>
                    <a:schemeClr val="tx1"/>
                  </a:solidFill>
                  <a:effectLst/>
                  <a:latin typeface="+mn-lt"/>
                  <a:ea typeface="+mn-ea"/>
                  <a:cs typeface="+mn-cs"/>
                </a:defRPr>
              </a:lvl1pPr>
              <a:lvl2pPr marL="312310" indent="-123533" algn="l" rtl="0" eaLnBrk="1" fontAlgn="base" hangingPunct="1">
                <a:lnSpc>
                  <a:spcPct val="95000"/>
                </a:lnSpc>
                <a:spcBef>
                  <a:spcPct val="30000"/>
                </a:spcBef>
                <a:spcAft>
                  <a:spcPct val="0"/>
                </a:spcAft>
                <a:buClr>
                  <a:schemeClr val="tx1"/>
                </a:buClr>
                <a:buChar char="–"/>
                <a:defRPr sz="1875">
                  <a:solidFill>
                    <a:schemeClr val="tx1"/>
                  </a:solidFill>
                  <a:effectLst/>
                  <a:latin typeface="+mn-lt"/>
                  <a:cs typeface="+mn-cs"/>
                </a:defRPr>
              </a:lvl2pPr>
              <a:lvl3pPr marL="501085" indent="-123533" algn="l" rtl="0" eaLnBrk="1" fontAlgn="base" hangingPunct="1">
                <a:lnSpc>
                  <a:spcPct val="95000"/>
                </a:lnSpc>
                <a:spcBef>
                  <a:spcPct val="30000"/>
                </a:spcBef>
                <a:spcAft>
                  <a:spcPct val="0"/>
                </a:spcAft>
                <a:buClr>
                  <a:schemeClr val="tx1"/>
                </a:buClr>
                <a:buChar char="–"/>
                <a:defRPr sz="1813">
                  <a:solidFill>
                    <a:schemeClr val="tx1"/>
                  </a:solidFill>
                  <a:effectLst/>
                  <a:latin typeface="+mn-lt"/>
                  <a:cs typeface="+mn-cs"/>
                </a:defRPr>
              </a:lvl3pPr>
              <a:lvl4pPr marL="757718" indent="-131362"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4pPr>
              <a:lvl5pPr marL="94649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5pPr>
              <a:lvl6pPr marL="1197038"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6pPr>
              <a:lvl7pPr marL="1447581"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7pPr>
              <a:lvl8pPr marL="1698123"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8pPr>
              <a:lvl9pPr marL="1948664" indent="-126143" algn="l" rtl="0" eaLnBrk="1" fontAlgn="base" hangingPunct="1">
                <a:spcBef>
                  <a:spcPct val="20000"/>
                </a:spcBef>
                <a:spcAft>
                  <a:spcPct val="0"/>
                </a:spcAft>
                <a:buChar char="•"/>
                <a:defRPr sz="1188">
                  <a:solidFill>
                    <a:schemeClr val="tx1"/>
                  </a:solidFill>
                  <a:effectLst>
                    <a:outerShdw blurRad="38100" dist="38100" dir="2700000" algn="tl">
                      <a:srgbClr val="000000"/>
                    </a:outerShdw>
                  </a:effectLst>
                  <a:latin typeface="Arial" charset="0"/>
                  <a:cs typeface="+mn-cs"/>
                </a:defRPr>
              </a:lvl9pPr>
            </a:lstStyle>
            <a:p>
              <a:pPr marL="0" indent="0" algn="ctr" defTabSz="685800">
                <a:buClr>
                  <a:prstClr val="black"/>
                </a:buClr>
                <a:buFont typeface="Arial" pitchFamily="34" charset="0"/>
                <a:buNone/>
              </a:pPr>
              <a:r>
                <a:rPr lang="en-US" sz="2000" kern="0" dirty="0" smtClean="0">
                  <a:solidFill>
                    <a:srgbClr val="B1BABF">
                      <a:lumMod val="50000"/>
                    </a:srgbClr>
                  </a:solidFill>
                </a:rPr>
                <a:t>3 Min 24 Sec</a:t>
              </a:r>
              <a:endParaRPr lang="en-US" sz="2000" kern="0" dirty="0">
                <a:solidFill>
                  <a:srgbClr val="B1BABF">
                    <a:lumMod val="50000"/>
                  </a:srgbClr>
                </a:solidFill>
              </a:endParaRPr>
            </a:p>
          </p:txBody>
        </p:sp>
        <p:sp>
          <p:nvSpPr>
            <p:cNvPr id="68" name="Rectangle 67"/>
            <p:cNvSpPr/>
            <p:nvPr/>
          </p:nvSpPr>
          <p:spPr>
            <a:xfrm>
              <a:off x="1197049" y="2871984"/>
              <a:ext cx="2438400" cy="731520"/>
            </a:xfrm>
            <a:prstGeom prst="rect">
              <a:avLst/>
            </a:prstGeom>
          </p:spPr>
          <p:txBody>
            <a:bodyPr vert="horz" wrap="none" lIns="91440" tIns="91440" rIns="91440" bIns="91440" anchor="ctr" anchorCtr="0">
              <a:noAutofit/>
            </a:bodyPr>
            <a:lstStyle/>
            <a:p>
              <a:pPr algn="ctr" defTabSz="457200" eaLnBrk="0" hangingPunct="0">
                <a:lnSpc>
                  <a:spcPct val="90000"/>
                </a:lnSpc>
              </a:pPr>
              <a:r>
                <a:rPr lang="en-US" sz="1800" b="1" dirty="0">
                  <a:solidFill>
                    <a:srgbClr val="00B0F0"/>
                  </a:solidFill>
                  <a:latin typeface="Intel Clear"/>
                  <a:ea typeface="Geneva" pitchFamily="126" charset="-128"/>
                </a:rPr>
                <a:t>Solid State Drive</a:t>
              </a:r>
              <a:br>
                <a:rPr lang="en-US" sz="1800" b="1" dirty="0">
                  <a:solidFill>
                    <a:srgbClr val="00B0F0"/>
                  </a:solidFill>
                  <a:latin typeface="Intel Clear"/>
                  <a:ea typeface="Geneva" pitchFamily="126" charset="-128"/>
                </a:rPr>
              </a:br>
              <a:r>
                <a:rPr lang="en-US" sz="1400" dirty="0">
                  <a:solidFill>
                    <a:srgbClr val="00B0F0"/>
                  </a:solidFill>
                  <a:latin typeface="Intel Clear"/>
                  <a:ea typeface="Geneva" pitchFamily="126" charset="-128"/>
                </a:rPr>
                <a:t>NAND Flash Memory</a:t>
              </a:r>
              <a:endParaRPr lang="en-US" sz="1400" dirty="0" smtClean="0">
                <a:solidFill>
                  <a:srgbClr val="00B0F0"/>
                </a:solidFill>
                <a:latin typeface="Intel Clear"/>
                <a:ea typeface="Geneva" pitchFamily="126" charset="-128"/>
              </a:endParaRPr>
            </a:p>
          </p:txBody>
        </p:sp>
        <p:sp>
          <p:nvSpPr>
            <p:cNvPr id="69" name="Rounded Rectangle 68"/>
            <p:cNvSpPr/>
            <p:nvPr/>
          </p:nvSpPr>
          <p:spPr bwMode="auto">
            <a:xfrm>
              <a:off x="673759" y="2863277"/>
              <a:ext cx="11383236" cy="1341120"/>
            </a:xfrm>
            <a:prstGeom prst="roundRect">
              <a:avLst/>
            </a:prstGeom>
            <a:noFill/>
            <a:ln w="12700" algn="ctr">
              <a:solidFill>
                <a:schemeClr val="bg2"/>
              </a:solidFill>
              <a:round/>
              <a:headEnd type="none" w="sm" len="sm"/>
              <a:tailEnd type="none" w="sm" len="sm"/>
            </a:ln>
            <a:effectLst/>
          </p:spPr>
          <p:txBody>
            <a:bodyPr lIns="0" tIns="0" rIns="0" bIns="0" rtlCol="0" anchor="ctr"/>
            <a:lstStyle/>
            <a:p>
              <a:pPr algn="ctr" defTabSz="457200" eaLnBrk="0" hangingPunct="0"/>
              <a:endParaRPr lang="en-US" sz="1200" dirty="0">
                <a:solidFill>
                  <a:prstClr val="white"/>
                </a:solidFill>
                <a:effectLst>
                  <a:outerShdw blurRad="38100" dist="38100" dir="2700000" algn="tl">
                    <a:srgbClr val="000000">
                      <a:alpha val="43137"/>
                    </a:srgbClr>
                  </a:outerShdw>
                </a:effectLst>
                <a:latin typeface="Intel Clear"/>
                <a:ea typeface="Geneva" charset="0"/>
                <a:cs typeface="Geneva" charset="0"/>
              </a:endParaRPr>
            </a:p>
          </p:txBody>
        </p:sp>
        <p:sp>
          <p:nvSpPr>
            <p:cNvPr id="70" name="Rounded Rectangle 69"/>
            <p:cNvSpPr/>
            <p:nvPr/>
          </p:nvSpPr>
          <p:spPr bwMode="auto">
            <a:xfrm>
              <a:off x="673759" y="4279083"/>
              <a:ext cx="11383236" cy="1341120"/>
            </a:xfrm>
            <a:prstGeom prst="roundRect">
              <a:avLst/>
            </a:prstGeom>
            <a:noFill/>
            <a:ln w="12700" algn="ctr">
              <a:solidFill>
                <a:schemeClr val="bg2"/>
              </a:solidFill>
              <a:round/>
              <a:headEnd type="none" w="sm" len="sm"/>
              <a:tailEnd type="none" w="sm" len="sm"/>
            </a:ln>
            <a:effectLst/>
          </p:spPr>
          <p:txBody>
            <a:bodyPr lIns="0" tIns="0" rIns="0" bIns="0" rtlCol="0" anchor="ctr"/>
            <a:lstStyle/>
            <a:p>
              <a:pPr algn="ctr" defTabSz="457200" eaLnBrk="0" hangingPunct="0"/>
              <a:endParaRPr lang="en-US" sz="1200" dirty="0">
                <a:solidFill>
                  <a:prstClr val="white"/>
                </a:solidFill>
                <a:effectLst>
                  <a:outerShdw blurRad="38100" dist="38100" dir="2700000" algn="tl">
                    <a:srgbClr val="000000">
                      <a:alpha val="43137"/>
                    </a:srgbClr>
                  </a:outerShdw>
                </a:effectLst>
                <a:latin typeface="Intel Clear"/>
                <a:ea typeface="Geneva" charset="0"/>
                <a:cs typeface="Geneva" charset="0"/>
              </a:endParaRPr>
            </a:p>
          </p:txBody>
        </p:sp>
        <p:grpSp>
          <p:nvGrpSpPr>
            <p:cNvPr id="15" name="Group 14"/>
            <p:cNvGrpSpPr/>
            <p:nvPr/>
          </p:nvGrpSpPr>
          <p:grpSpPr>
            <a:xfrm>
              <a:off x="3725207" y="2961542"/>
              <a:ext cx="2465500" cy="1010429"/>
              <a:chOff x="2837789" y="2445116"/>
              <a:chExt cx="1849125" cy="757821"/>
            </a:xfrm>
          </p:grpSpPr>
          <p:sp>
            <p:nvSpPr>
              <p:cNvPr id="52" name="Rectangle 51"/>
              <p:cNvSpPr/>
              <p:nvPr/>
            </p:nvSpPr>
            <p:spPr>
              <a:xfrm>
                <a:off x="3132434" y="2735502"/>
                <a:ext cx="1554480" cy="467435"/>
              </a:xfrm>
              <a:prstGeom prst="rect">
                <a:avLst/>
              </a:prstGeom>
            </p:spPr>
            <p:txBody>
              <a:bodyPr wrap="square">
                <a:spAutoFit/>
              </a:bodyPr>
              <a:lstStyle/>
              <a:p>
                <a:pPr algn="ctr" defTabSz="457200" eaLnBrk="0" hangingPunct="0"/>
                <a:r>
                  <a:rPr lang="en-US" sz="1200" dirty="0">
                    <a:solidFill>
                      <a:srgbClr val="B1BABF">
                        <a:lumMod val="50000"/>
                      </a:srgbClr>
                    </a:solidFill>
                    <a:latin typeface="Intel Clear"/>
                    <a:ea typeface="Geneva" pitchFamily="126" charset="-128"/>
                  </a:rPr>
                  <a:t>Intel® SSD </a:t>
                </a:r>
                <a:br>
                  <a:rPr lang="en-US" sz="1200" dirty="0">
                    <a:solidFill>
                      <a:srgbClr val="B1BABF">
                        <a:lumMod val="50000"/>
                      </a:srgbClr>
                    </a:solidFill>
                    <a:latin typeface="Intel Clear"/>
                    <a:ea typeface="Geneva" pitchFamily="126" charset="-128"/>
                  </a:rPr>
                </a:br>
                <a:r>
                  <a:rPr lang="en-US" sz="1200" dirty="0">
                    <a:solidFill>
                      <a:srgbClr val="B1BABF">
                        <a:lumMod val="50000"/>
                      </a:srgbClr>
                    </a:solidFill>
                    <a:latin typeface="Intel Clear"/>
                    <a:ea typeface="Geneva" pitchFamily="126" charset="-128"/>
                  </a:rPr>
                  <a:t>DC </a:t>
                </a:r>
                <a:r>
                  <a:rPr lang="en-US" sz="1200" dirty="0" smtClean="0">
                    <a:solidFill>
                      <a:srgbClr val="B1BABF">
                        <a:lumMod val="50000"/>
                      </a:srgbClr>
                    </a:solidFill>
                    <a:latin typeface="Intel Clear"/>
                    <a:ea typeface="Geneva" pitchFamily="126" charset="-128"/>
                  </a:rPr>
                  <a:t>S3520 </a:t>
                </a:r>
                <a:r>
                  <a:rPr lang="en-US" sz="1200" dirty="0" smtClean="0">
                    <a:solidFill>
                      <a:srgbClr val="B1BABF">
                        <a:lumMod val="50000"/>
                      </a:srgbClr>
                    </a:solidFill>
                    <a:latin typeface="Intel Clear"/>
                    <a:ea typeface="Geneva" pitchFamily="126" charset="-128"/>
                  </a:rPr>
                  <a:t>Series</a:t>
                </a:r>
              </a:p>
              <a:p>
                <a:pPr algn="ctr" defTabSz="457200" eaLnBrk="0" hangingPunct="0"/>
                <a:r>
                  <a:rPr lang="en-US" sz="1050" dirty="0" smtClean="0">
                    <a:solidFill>
                      <a:srgbClr val="B1BABF">
                        <a:lumMod val="50000"/>
                      </a:srgbClr>
                    </a:solidFill>
                    <a:latin typeface="Intel Clear"/>
                    <a:ea typeface="Geneva" pitchFamily="126" charset="-128"/>
                  </a:rPr>
                  <a:t>SATA Interface</a:t>
                </a:r>
                <a:endParaRPr lang="en-US" sz="1050" dirty="0">
                  <a:solidFill>
                    <a:srgbClr val="B1BABF">
                      <a:lumMod val="50000"/>
                    </a:srgbClr>
                  </a:solidFill>
                  <a:latin typeface="Intel Clear"/>
                  <a:ea typeface="Geneva" pitchFamily="126" charset="-128"/>
                </a:endParaRPr>
              </a:p>
            </p:txBody>
          </p:sp>
          <p:pic>
            <p:nvPicPr>
              <p:cNvPr id="71" name="Picture 2" descr="C:\Users\v-kmcmah\Documents\Clients\BuzzBee\Intel\1606_Taylorsville\Taylorsville-Revision2-72.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837789" y="2445116"/>
                <a:ext cx="734526" cy="469819"/>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p:cNvSpPr txBox="1"/>
            <p:nvPr/>
          </p:nvSpPr>
          <p:spPr>
            <a:xfrm rot="16200000" flipH="1">
              <a:off x="152785" y="4795769"/>
              <a:ext cx="631583" cy="307777"/>
            </a:xfrm>
            <a:prstGeom prst="rect">
              <a:avLst/>
            </a:prstGeom>
            <a:noFill/>
          </p:spPr>
          <p:txBody>
            <a:bodyPr wrap="none" lIns="0" tIns="0" rIns="0" bIns="0" rtlCol="0" anchor="ctr">
              <a:spAutoFit/>
            </a:bodyPr>
            <a:lstStyle/>
            <a:p>
              <a:pPr algn="ctr" defTabSz="457200"/>
              <a:r>
                <a:rPr lang="en-US" sz="2000" dirty="0" smtClean="0">
                  <a:solidFill>
                    <a:srgbClr val="B1BABF">
                      <a:lumMod val="50000"/>
                    </a:srgbClr>
                  </a:solidFill>
                  <a:latin typeface="Intel Clear"/>
                  <a:ea typeface="Geneva" charset="0"/>
                  <a:cs typeface="Geneva" charset="0"/>
                </a:rPr>
                <a:t>Good</a:t>
              </a:r>
              <a:endParaRPr lang="en-US" sz="2000" dirty="0">
                <a:solidFill>
                  <a:srgbClr val="B1BABF">
                    <a:lumMod val="50000"/>
                  </a:srgbClr>
                </a:solidFill>
                <a:latin typeface="Intel Clear"/>
                <a:ea typeface="Geneva" charset="0"/>
                <a:cs typeface="Geneva" charset="0"/>
              </a:endParaRPr>
            </a:p>
          </p:txBody>
        </p:sp>
        <p:sp>
          <p:nvSpPr>
            <p:cNvPr id="72" name="TextBox 71"/>
            <p:cNvSpPr txBox="1"/>
            <p:nvPr/>
          </p:nvSpPr>
          <p:spPr>
            <a:xfrm rot="16200000" flipH="1">
              <a:off x="113523" y="3379963"/>
              <a:ext cx="710131" cy="307777"/>
            </a:xfrm>
            <a:prstGeom prst="rect">
              <a:avLst/>
            </a:prstGeom>
            <a:noFill/>
          </p:spPr>
          <p:txBody>
            <a:bodyPr wrap="none" lIns="0" tIns="0" rIns="0" bIns="0" rtlCol="0" anchor="ctr">
              <a:spAutoFit/>
            </a:bodyPr>
            <a:lstStyle/>
            <a:p>
              <a:pPr algn="ctr" defTabSz="457200"/>
              <a:r>
                <a:rPr lang="en-US" sz="2000" dirty="0" smtClean="0">
                  <a:solidFill>
                    <a:srgbClr val="B1BABF">
                      <a:lumMod val="50000"/>
                    </a:srgbClr>
                  </a:solidFill>
                  <a:latin typeface="Intel Clear"/>
                  <a:ea typeface="Geneva" charset="0"/>
                  <a:cs typeface="Geneva" charset="0"/>
                </a:rPr>
                <a:t>Better</a:t>
              </a:r>
              <a:endParaRPr lang="en-US" sz="2000" dirty="0">
                <a:solidFill>
                  <a:srgbClr val="B1BABF">
                    <a:lumMod val="50000"/>
                  </a:srgbClr>
                </a:solidFill>
                <a:latin typeface="Intel Clear"/>
                <a:ea typeface="Geneva" charset="0"/>
                <a:cs typeface="Geneva" charset="0"/>
              </a:endParaRPr>
            </a:p>
          </p:txBody>
        </p:sp>
        <p:sp>
          <p:nvSpPr>
            <p:cNvPr id="73" name="TextBox 72"/>
            <p:cNvSpPr txBox="1"/>
            <p:nvPr/>
          </p:nvSpPr>
          <p:spPr>
            <a:xfrm rot="16200000" flipH="1">
              <a:off x="215314" y="1944007"/>
              <a:ext cx="506549" cy="307777"/>
            </a:xfrm>
            <a:prstGeom prst="rect">
              <a:avLst/>
            </a:prstGeom>
            <a:noFill/>
          </p:spPr>
          <p:txBody>
            <a:bodyPr wrap="none" lIns="0" tIns="0" rIns="0" bIns="0" rtlCol="0" anchor="ctr">
              <a:spAutoFit/>
            </a:bodyPr>
            <a:lstStyle/>
            <a:p>
              <a:pPr algn="ctr" defTabSz="457200"/>
              <a:r>
                <a:rPr lang="en-US" sz="2000" dirty="0" smtClean="0">
                  <a:solidFill>
                    <a:srgbClr val="B1BABF">
                      <a:lumMod val="50000"/>
                    </a:srgbClr>
                  </a:solidFill>
                  <a:latin typeface="Intel Clear"/>
                  <a:ea typeface="Geneva" charset="0"/>
                  <a:cs typeface="Geneva" charset="0"/>
                </a:rPr>
                <a:t>Best</a:t>
              </a:r>
              <a:endParaRPr lang="en-US" sz="2000" dirty="0">
                <a:solidFill>
                  <a:srgbClr val="B1BABF">
                    <a:lumMod val="50000"/>
                  </a:srgbClr>
                </a:solidFill>
                <a:latin typeface="Intel Clear"/>
                <a:ea typeface="Geneva" charset="0"/>
                <a:cs typeface="Geneva" charset="0"/>
              </a:endParaRPr>
            </a:p>
          </p:txBody>
        </p:sp>
        <p:sp>
          <p:nvSpPr>
            <p:cNvPr id="3" name="Cross 2"/>
            <p:cNvSpPr/>
            <p:nvPr/>
          </p:nvSpPr>
          <p:spPr bwMode="auto">
            <a:xfrm>
              <a:off x="6011874" y="3290574"/>
              <a:ext cx="359815" cy="374859"/>
            </a:xfrm>
            <a:prstGeom prst="plus">
              <a:avLst>
                <a:gd name="adj" fmla="val 36201"/>
              </a:avLst>
            </a:prstGeom>
            <a:solidFill>
              <a:schemeClr val="bg2">
                <a:lumMod val="75000"/>
              </a:schemeClr>
            </a:solidFill>
            <a:ln w="12700" algn="ctr">
              <a:solidFill>
                <a:schemeClr val="bg2"/>
              </a:solidFill>
              <a:round/>
              <a:headEnd type="none" w="sm" len="sm"/>
              <a:tailEnd type="none" w="sm" len="sm"/>
            </a:ln>
            <a:effectLst/>
          </p:spPr>
          <p:txBody>
            <a:bodyPr lIns="0" tIns="0" rIns="0" bIns="0" rtlCol="0" anchor="ctr"/>
            <a:lstStyle/>
            <a:p>
              <a:pPr algn="ctr" defTabSz="457200" eaLnBrk="0" hangingPunct="0"/>
              <a:endParaRPr lang="en-US" sz="1200" dirty="0">
                <a:solidFill>
                  <a:prstClr val="white"/>
                </a:solidFill>
                <a:effectLst>
                  <a:outerShdw blurRad="38100" dist="38100" dir="2700000" algn="tl">
                    <a:srgbClr val="000000">
                      <a:alpha val="43137"/>
                    </a:srgbClr>
                  </a:outerShdw>
                </a:effectLst>
                <a:latin typeface="Intel Clear"/>
                <a:ea typeface="Geneva" charset="0"/>
                <a:cs typeface="Geneva" charset="0"/>
              </a:endParaRPr>
            </a:p>
          </p:txBody>
        </p:sp>
        <p:sp>
          <p:nvSpPr>
            <p:cNvPr id="74" name="Cross 73"/>
            <p:cNvSpPr/>
            <p:nvPr/>
          </p:nvSpPr>
          <p:spPr bwMode="auto">
            <a:xfrm>
              <a:off x="6011874" y="4766214"/>
              <a:ext cx="359815" cy="374859"/>
            </a:xfrm>
            <a:prstGeom prst="plus">
              <a:avLst>
                <a:gd name="adj" fmla="val 36201"/>
              </a:avLst>
            </a:prstGeom>
            <a:solidFill>
              <a:schemeClr val="bg2">
                <a:lumMod val="75000"/>
              </a:schemeClr>
            </a:solidFill>
            <a:ln w="12700" algn="ctr">
              <a:solidFill>
                <a:schemeClr val="bg2"/>
              </a:solidFill>
              <a:round/>
              <a:headEnd type="none" w="sm" len="sm"/>
              <a:tailEnd type="none" w="sm" len="sm"/>
            </a:ln>
            <a:effectLst/>
          </p:spPr>
          <p:txBody>
            <a:bodyPr lIns="0" tIns="0" rIns="0" bIns="0" rtlCol="0" anchor="ctr"/>
            <a:lstStyle/>
            <a:p>
              <a:pPr algn="ctr" defTabSz="457200" eaLnBrk="0" hangingPunct="0"/>
              <a:endParaRPr lang="en-US" sz="1200" dirty="0">
                <a:solidFill>
                  <a:prstClr val="white"/>
                </a:solidFill>
                <a:effectLst>
                  <a:outerShdw blurRad="38100" dist="38100" dir="2700000" algn="tl">
                    <a:srgbClr val="000000">
                      <a:alpha val="43137"/>
                    </a:srgbClr>
                  </a:outerShdw>
                </a:effectLst>
                <a:latin typeface="Intel Clear"/>
                <a:ea typeface="Geneva" charset="0"/>
                <a:cs typeface="Geneva" charset="0"/>
              </a:endParaRPr>
            </a:p>
          </p:txBody>
        </p:sp>
        <p:sp>
          <p:nvSpPr>
            <p:cNvPr id="75" name="Cross 74"/>
            <p:cNvSpPr/>
            <p:nvPr/>
          </p:nvSpPr>
          <p:spPr bwMode="auto">
            <a:xfrm>
              <a:off x="6011874" y="1814929"/>
              <a:ext cx="359815" cy="374859"/>
            </a:xfrm>
            <a:prstGeom prst="plus">
              <a:avLst>
                <a:gd name="adj" fmla="val 36201"/>
              </a:avLst>
            </a:prstGeom>
            <a:solidFill>
              <a:schemeClr val="bg2">
                <a:lumMod val="75000"/>
              </a:schemeClr>
            </a:solidFill>
            <a:ln w="12700" algn="ctr">
              <a:solidFill>
                <a:schemeClr val="bg2"/>
              </a:solidFill>
              <a:round/>
              <a:headEnd type="none" w="sm" len="sm"/>
              <a:tailEnd type="none" w="sm" len="sm"/>
            </a:ln>
            <a:effectLst/>
          </p:spPr>
          <p:txBody>
            <a:bodyPr lIns="0" tIns="0" rIns="0" bIns="0" rtlCol="0" anchor="ctr"/>
            <a:lstStyle/>
            <a:p>
              <a:pPr algn="ctr" defTabSz="457200" eaLnBrk="0" hangingPunct="0"/>
              <a:endParaRPr lang="en-US" sz="1200" dirty="0">
                <a:solidFill>
                  <a:prstClr val="white"/>
                </a:solidFill>
                <a:effectLst>
                  <a:outerShdw blurRad="38100" dist="38100" dir="2700000" algn="tl">
                    <a:srgbClr val="000000">
                      <a:alpha val="43137"/>
                    </a:srgbClr>
                  </a:outerShdw>
                </a:effectLst>
                <a:latin typeface="Intel Clear"/>
                <a:ea typeface="Geneva" charset="0"/>
                <a:cs typeface="Geneva" charset="0"/>
              </a:endParaRPr>
            </a:p>
          </p:txBody>
        </p:sp>
      </p:grpSp>
    </p:spTree>
    <p:custDataLst>
      <p:tags r:id="rId1"/>
    </p:custDataLst>
    <p:extLst>
      <p:ext uri="{BB962C8B-B14F-4D97-AF65-F5344CB8AC3E}">
        <p14:creationId xmlns:p14="http://schemas.microsoft.com/office/powerpoint/2010/main" val="2059323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FFISYNC_SLIDE_GUID" val="88106a25-12d9-461d-ae1f-45f9a100325a"/>
</p:tagLst>
</file>

<file path=ppt/theme/theme1.xml><?xml version="1.0" encoding="utf-8"?>
<a:theme xmlns:a="http://schemas.openxmlformats.org/drawingml/2006/main" name="NPG Master 2015-04-24">
  <a:themeElements>
    <a:clrScheme name="Intel new temp">
      <a:dk1>
        <a:sysClr val="windowText" lastClr="000000"/>
      </a:dk1>
      <a:lt1>
        <a:sysClr val="window" lastClr="FFFFFF"/>
      </a:lt1>
      <a:dk2>
        <a:srgbClr val="003C71"/>
      </a:dk2>
      <a:lt2>
        <a:srgbClr val="B1BABF"/>
      </a:lt2>
      <a:accent1>
        <a:srgbClr val="0071C5"/>
      </a:accent1>
      <a:accent2>
        <a:srgbClr val="00AEEF"/>
      </a:accent2>
      <a:accent3>
        <a:srgbClr val="C4D600"/>
      </a:accent3>
      <a:accent4>
        <a:srgbClr val="F3D54E"/>
      </a:accent4>
      <a:accent5>
        <a:srgbClr val="FC4C02"/>
      </a:accent5>
      <a:accent6>
        <a:srgbClr val="FFA300"/>
      </a:accent6>
      <a:hlink>
        <a:srgbClr val="939598"/>
      </a:hlink>
      <a:folHlink>
        <a:srgbClr val="B1BABF"/>
      </a:folHlink>
    </a:clrScheme>
    <a:fontScheme name="Custom 47">
      <a:majorFont>
        <a:latin typeface="Intel Clear Pro"/>
        <a:ea typeface=""/>
        <a:cs typeface=""/>
      </a:majorFont>
      <a:minorFont>
        <a:latin typeface="Intel Clear"/>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accent2"/>
          </a:solidFill>
          <a:prstDash val="sysDot"/>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mn-lt"/>
          </a:defRPr>
        </a:defPPr>
      </a:lstStyle>
    </a:txDef>
  </a:objectDefaults>
  <a:extraClrSchemeLst/>
  <a:custClrLst>
    <a:custClr name="Red">
      <a:srgbClr val="ED1C24"/>
    </a:custClr>
    <a:custClr name="Orange">
      <a:srgbClr val="FF900D"/>
    </a:custClr>
    <a:custClr name="Yellow">
      <a:srgbClr val="FFF200"/>
    </a:custClr>
  </a:custClrLst>
  <a:extLst>
    <a:ext uri="{05A4C25C-085E-4340-85A3-A5531E510DB2}">
      <thm15:themeFamily xmlns:thm15="http://schemas.microsoft.com/office/thememl/2012/main" name="2015-NPG-PPTx-Template-Wide.potx" id="{BEE2B25C-D2D9-4B37-A783-8C9014749AE8}" vid="{8B7CD2F2-0CB8-45D5-AE61-2198D0E2FE1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_PPT Template_ClearPro_16x9">
  <a:themeElements>
    <a:clrScheme name="Custom 2">
      <a:dk1>
        <a:sysClr val="windowText" lastClr="000000"/>
      </a:dk1>
      <a:lt1>
        <a:sysClr val="window" lastClr="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C3D600"/>
      </a:hlink>
      <a:folHlink>
        <a:srgbClr val="0071C5"/>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noAutofit/>
      </a:bodyPr>
      <a:lstStyle>
        <a:defPPr>
          <a:defRPr sz="1100" dirty="0" smtClean="0">
            <a:solidFill>
              <a:srgbClr val="003C71"/>
            </a:solidFill>
          </a:defRPr>
        </a:defPPr>
      </a:lstStyle>
    </a:txDef>
  </a:objectDefaults>
  <a:extraClrSchemeLst/>
</a:theme>
</file>

<file path=ppt/theme/theme3.xml><?xml version="1.0" encoding="utf-8"?>
<a:theme xmlns:a="http://schemas.openxmlformats.org/drawingml/2006/main" name="Data Center Campaign 2015 Template - widescreen">
  <a:themeElements>
    <a:clrScheme name="Intel">
      <a:dk1>
        <a:srgbClr val="0073BC"/>
      </a:dk1>
      <a:lt1>
        <a:sysClr val="window" lastClr="FFFFFF"/>
      </a:lt1>
      <a:dk2>
        <a:srgbClr val="44546A"/>
      </a:dk2>
      <a:lt2>
        <a:srgbClr val="535454"/>
      </a:lt2>
      <a:accent1>
        <a:srgbClr val="003C71"/>
      </a:accent1>
      <a:accent2>
        <a:srgbClr val="F3D54E"/>
      </a:accent2>
      <a:accent3>
        <a:srgbClr val="00AEEF"/>
      </a:accent3>
      <a:accent4>
        <a:srgbClr val="C4D600"/>
      </a:accent4>
      <a:accent5>
        <a:srgbClr val="FC4C02"/>
      </a:accent5>
      <a:accent6>
        <a:srgbClr val="FFA300"/>
      </a:accent6>
      <a:hlink>
        <a:srgbClr val="0563C1"/>
      </a:hlink>
      <a:folHlink>
        <a:srgbClr val="954F72"/>
      </a:folHlink>
    </a:clrScheme>
    <a:fontScheme name="Intel">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v1a (2).potx [Read-Only]" id="{5B15FD14-3405-4B83-8CE8-A52334297B11}" vid="{2CBDB4B9-F3DB-4B81-94D1-07CFE801EBDC}"/>
    </a:ext>
  </a:extLst>
</a:theme>
</file>

<file path=ppt/theme/theme4.xml><?xml version="1.0" encoding="utf-8"?>
<a:theme xmlns:a="http://schemas.openxmlformats.org/drawingml/2006/main" name="1_intel16x9">
  <a:themeElements>
    <a:clrScheme name="intel2013">
      <a:dk1>
        <a:sysClr val="windowText" lastClr="000000"/>
      </a:dk1>
      <a:lt1>
        <a:sysClr val="window" lastClr="FFFFFF"/>
      </a:lt1>
      <a:dk2>
        <a:srgbClr val="0071C5"/>
      </a:dk2>
      <a:lt2>
        <a:srgbClr val="7ED3F7"/>
      </a:lt2>
      <a:accent1>
        <a:srgbClr val="00AEEF"/>
      </a:accent1>
      <a:accent2>
        <a:srgbClr val="A6CE39"/>
      </a:accent2>
      <a:accent3>
        <a:srgbClr val="FFDA00"/>
      </a:accent3>
      <a:accent4>
        <a:srgbClr val="FDBB13"/>
      </a:accent4>
      <a:accent5>
        <a:srgbClr val="ED1C24"/>
      </a:accent5>
      <a:accent6>
        <a:srgbClr val="004280"/>
      </a:accent6>
      <a:hlink>
        <a:srgbClr val="7ED3F7"/>
      </a:hlink>
      <a:folHlink>
        <a:srgbClr val="939598"/>
      </a:folHlink>
    </a:clrScheme>
    <a:fontScheme name="IntelClear">
      <a:majorFont>
        <a:latin typeface="Intel Clear Light"/>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intel16x9">
  <a:themeElements>
    <a:clrScheme name="intel2013">
      <a:dk1>
        <a:sysClr val="windowText" lastClr="000000"/>
      </a:dk1>
      <a:lt1>
        <a:sysClr val="window" lastClr="FFFFFF"/>
      </a:lt1>
      <a:dk2>
        <a:srgbClr val="0071C5"/>
      </a:dk2>
      <a:lt2>
        <a:srgbClr val="7ED3F7"/>
      </a:lt2>
      <a:accent1>
        <a:srgbClr val="00AEEF"/>
      </a:accent1>
      <a:accent2>
        <a:srgbClr val="A6CE39"/>
      </a:accent2>
      <a:accent3>
        <a:srgbClr val="FFDA00"/>
      </a:accent3>
      <a:accent4>
        <a:srgbClr val="FDBB13"/>
      </a:accent4>
      <a:accent5>
        <a:srgbClr val="ED1C24"/>
      </a:accent5>
      <a:accent6>
        <a:srgbClr val="004280"/>
      </a:accent6>
      <a:hlink>
        <a:srgbClr val="7ED3F7"/>
      </a:hlink>
      <a:folHlink>
        <a:srgbClr val="939598"/>
      </a:folHlink>
    </a:clrScheme>
    <a:fontScheme name="Intel">
      <a:majorFont>
        <a:latin typeface="Intel Clear Light"/>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0" tIns="0" rIns="0" bIns="0" numCol="1" rtlCol="0" anchor="ctr" anchorCtr="0" compatLnSpc="1">
        <a:prstTxWarp prst="textNoShape">
          <a:avLst/>
        </a:prstTxWarp>
        <a:noAutofit/>
      </a:bodyPr>
      <a:lstStyle>
        <a:defPPr marL="0" marR="0" indent="0" algn="ctr" defTabSz="914400" rtl="0" eaLnBrk="1" fontAlgn="base" latinLnBrk="0" hangingPunct="1">
          <a:spcBef>
            <a:spcPts val="0"/>
          </a:spcBef>
          <a:spcAft>
            <a:spcPct val="0"/>
          </a:spcAft>
          <a:buClr>
            <a:schemeClr val="tx1"/>
          </a:buClr>
          <a:buSzTx/>
          <a:buFont typeface="Wingdings" pitchFamily="2" charset="2"/>
          <a:buNone/>
          <a:tabLst/>
          <a:defRPr kumimoji="0" sz="2400" b="0" i="0" u="none" strike="noStrike" cap="none" normalizeH="0" baseline="0" dirty="0" smtClean="0">
            <a:ln>
              <a:noFill/>
            </a:ln>
            <a:solidFill>
              <a:srgbClr val="FFFFFF"/>
            </a:solidFill>
            <a:latin typeface="+mn-lt"/>
            <a:cs typeface="Arial" charset="0"/>
          </a:defRPr>
        </a:defPPr>
      </a:lstStyle>
    </a:spDef>
    <a:lnDef>
      <a:spPr bwMode="auto">
        <a:noFill/>
        <a:ln w="28575" cap="rnd" cmpd="sng" algn="ctr">
          <a:solidFill>
            <a:schemeClr val="tx1"/>
          </a:solidFill>
          <a:prstDash val="solid"/>
          <a:round/>
          <a:headEnd type="none" w="med" len="med"/>
          <a:tailEnd type="none" w="med" len="med"/>
        </a:ln>
        <a:effectLst/>
      </a:spPr>
      <a:bodyPr/>
      <a:lstStyle/>
    </a:lnDef>
    <a:txDef>
      <a:spPr>
        <a:noFill/>
      </a:spPr>
      <a:bodyPr wrap="square" lIns="0" tIns="0" rIns="0" bIns="0" rtlCol="0" anchor="ctr">
        <a:spAutoFit/>
      </a:bodyPr>
      <a:lstStyle>
        <a:defPPr algn="ctr">
          <a:defRPr sz="3200" dirty="0" smtClean="0">
            <a:latin typeface="+mn-lt"/>
          </a:defRPr>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Intel Look Inside - Normal">
  <a:themeElements>
    <a:clrScheme name="Intel New Scheme">
      <a:dk1>
        <a:sysClr val="windowText" lastClr="000000"/>
      </a:dk1>
      <a:lt1>
        <a:sysClr val="window" lastClr="FFFFFF"/>
      </a:lt1>
      <a:dk2>
        <a:srgbClr val="004280"/>
      </a:dk2>
      <a:lt2>
        <a:srgbClr val="B1BABF"/>
      </a:lt2>
      <a:accent1>
        <a:srgbClr val="0071C5"/>
      </a:accent1>
      <a:accent2>
        <a:srgbClr val="00AEEF"/>
      </a:accent2>
      <a:accent3>
        <a:srgbClr val="8DC8E8"/>
      </a:accent3>
      <a:accent4>
        <a:srgbClr val="FFDA00"/>
      </a:accent4>
      <a:accent5>
        <a:srgbClr val="FDB813"/>
      </a:accent5>
      <a:accent6>
        <a:srgbClr val="A6CE39"/>
      </a:accent6>
      <a:hlink>
        <a:srgbClr val="939598"/>
      </a:hlink>
      <a:folHlink>
        <a:srgbClr val="ED1C24"/>
      </a:folHlink>
    </a:clrScheme>
    <a:fontScheme name="Intel Clear Theme">
      <a:majorFont>
        <a:latin typeface="Intel Clear Light"/>
        <a:ea typeface=""/>
        <a:cs typeface="Arial"/>
      </a:majorFont>
      <a:minorFont>
        <a:latin typeface="Intel Clear"/>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000" dirty="0" smtClean="0">
            <a:solidFill>
              <a:schemeClr val="tx2"/>
            </a:solidFill>
            <a:latin typeface="Neo Sans Intel"/>
            <a:cs typeface="Neo Sans Intel"/>
          </a:defRPr>
        </a:defPPr>
      </a:lstStyle>
    </a:txDef>
  </a:objectDefaults>
  <a:extraClrSchemeLst/>
  <a:extLst>
    <a:ext uri="{05A4C25C-085E-4340-85A3-A5531E510DB2}">
      <thm15:themeFamily xmlns:thm15="http://schemas.microsoft.com/office/thememl/2012/main" name="Intel Look Inside - Normal" id="{C9DD7A41-0FC4-46C0-8BD7-9F7D1EDDF74C}" vid="{2D77EB7D-B4C1-4397-8255-EF2D1FC5B641}"/>
    </a:ext>
  </a:extLst>
</a:theme>
</file>

<file path=ppt/theme/theme7.xml><?xml version="1.0" encoding="utf-8"?>
<a:theme xmlns:a="http://schemas.openxmlformats.org/drawingml/2006/main" name="2_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theme>
</file>

<file path=ppt/theme/theme8.xml><?xml version="1.0" encoding="utf-8"?>
<a:theme xmlns:a="http://schemas.openxmlformats.org/drawingml/2006/main" name="4_intel16x9">
  <a:themeElements>
    <a:clrScheme name="intel2015">
      <a:dk1>
        <a:sysClr val="windowText" lastClr="000000"/>
      </a:dk1>
      <a:lt1>
        <a:sysClr val="window" lastClr="FFFFFF"/>
      </a:lt1>
      <a:dk2>
        <a:srgbClr val="0071C5"/>
      </a:dk2>
      <a:lt2>
        <a:srgbClr val="FFFFFF"/>
      </a:lt2>
      <a:accent1>
        <a:srgbClr val="00AEEF"/>
      </a:accent1>
      <a:accent2>
        <a:srgbClr val="C4D600"/>
      </a:accent2>
      <a:accent3>
        <a:srgbClr val="F3D54E"/>
      </a:accent3>
      <a:accent4>
        <a:srgbClr val="FFA300"/>
      </a:accent4>
      <a:accent5>
        <a:srgbClr val="FC4C02"/>
      </a:accent5>
      <a:accent6>
        <a:srgbClr val="003C71"/>
      </a:accent6>
      <a:hlink>
        <a:srgbClr val="F3D54E"/>
      </a:hlink>
      <a:folHlink>
        <a:srgbClr val="FFFFFF"/>
      </a:folHlink>
    </a:clrScheme>
    <a:fontScheme name="intel2015">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84D1B9ADFD1F43A1A1289157EFE24F" ma:contentTypeVersion="0" ma:contentTypeDescription="Create a new document." ma:contentTypeScope="" ma:versionID="502c4de78ba4a71dd3a6b05abad3f1f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EC60DB-A82B-4DDF-B479-86EE4A2038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B0995BE-E76D-4AC5-97B8-CFE7F6442647}">
  <ds:schemaRefs>
    <ds:schemaRef ds:uri="http://schemas.microsoft.com/sharepoint/v3/contenttype/forms"/>
  </ds:schemaRefs>
</ds:datastoreItem>
</file>

<file path=customXml/itemProps3.xml><?xml version="1.0" encoding="utf-8"?>
<ds:datastoreItem xmlns:ds="http://schemas.openxmlformats.org/officeDocument/2006/customXml" ds:itemID="{D348729A-9B6D-4373-A396-51BA5427213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3020</Words>
  <Application>Microsoft Office PowerPoint</Application>
  <PresentationFormat>Widescreen</PresentationFormat>
  <Paragraphs>545</Paragraphs>
  <Slides>18</Slides>
  <Notes>15</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18</vt:i4>
      </vt:variant>
    </vt:vector>
  </HeadingPairs>
  <TitlesOfParts>
    <vt:vector size="43" baseType="lpstr">
      <vt:lpstr>MS PGothic</vt:lpstr>
      <vt:lpstr>MS PGothic</vt:lpstr>
      <vt:lpstr>Arial</vt:lpstr>
      <vt:lpstr>Arial Narrow</vt:lpstr>
      <vt:lpstr>Calibri</vt:lpstr>
      <vt:lpstr>Courier New</vt:lpstr>
      <vt:lpstr>Geneva</vt:lpstr>
      <vt:lpstr>Intel Clear</vt:lpstr>
      <vt:lpstr>Intel Clear Light</vt:lpstr>
      <vt:lpstr>Intel Clear Pro</vt:lpstr>
      <vt:lpstr>Intel Clear Pro Bold</vt:lpstr>
      <vt:lpstr>Neo Sans Intel</vt:lpstr>
      <vt:lpstr>Neo Sans Intel Light</vt:lpstr>
      <vt:lpstr>Neo Sans Intel Medium</vt:lpstr>
      <vt:lpstr>Times New Roman</vt:lpstr>
      <vt:lpstr>Verdana</vt:lpstr>
      <vt:lpstr>Wingdings</vt:lpstr>
      <vt:lpstr>NPG Master 2015-04-24</vt:lpstr>
      <vt:lpstr>Int_PPT Template_ClearPro_16x9</vt:lpstr>
      <vt:lpstr>Data Center Campaign 2015 Template - widescreen</vt:lpstr>
      <vt:lpstr>1_intel16x9</vt:lpstr>
      <vt:lpstr>2_intel16x9</vt:lpstr>
      <vt:lpstr>Intel Look Inside - Normal</vt:lpstr>
      <vt:lpstr>2_Int_PPT Template_ClearPro_16x9</vt:lpstr>
      <vt:lpstr>4_intel16x9</vt:lpstr>
      <vt:lpstr>Intel® Server Technologies @ ntfd 2016</vt:lpstr>
      <vt:lpstr>IT Challenges: What to Worry About Next?</vt:lpstr>
      <vt:lpstr>Bringing it all together – Intel’s Datacenter Portfolio</vt:lpstr>
      <vt:lpstr>PowerPoint Presentation</vt:lpstr>
      <vt:lpstr>Ideal Entry-Level Server Platform: Intel® Xeon® Processor E3-1200 v5 Product Family</vt:lpstr>
      <vt:lpstr>PowerPoint Presentation</vt:lpstr>
      <vt:lpstr>Intel® Resource Director Technology</vt:lpstr>
      <vt:lpstr>History of Intel® Ethernet Innovations</vt:lpstr>
      <vt:lpstr>When Technologies fit</vt:lpstr>
      <vt:lpstr>Memory–Storage Gap</vt:lpstr>
      <vt:lpstr>3D Xpoint™ Technology</vt:lpstr>
      <vt:lpstr>Intel’s Solution</vt:lpstr>
      <vt:lpstr>Storage Evolution</vt:lpstr>
      <vt:lpstr>Intel® optane™ ssds</vt:lpstr>
      <vt:lpstr>What is Different Between Networks and Fabrics?</vt:lpstr>
      <vt:lpstr>Intel® Omni-Path Architecture Evolutionary Approach, Revolutionary Features, End-to-End Solution</vt:lpstr>
      <vt:lpstr>Intel® Server Products for HPC – ‘blocks’ definition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2015-05-06T16:35:51Z</dcterms:created>
  <dcterms:modified xsi:type="dcterms:W3CDTF">2016-09-28T15:24:28Z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https://soco.intel.com</vt:lpwstr>
  </property>
  <property fmtid="{D5CDD505-2E9C-101B-9397-08002B2CF9AE}" pid="3" name="Offisync_UpdateToken">
    <vt:lpwstr>1</vt:lpwstr>
  </property>
  <property fmtid="{D5CDD505-2E9C-101B-9397-08002B2CF9AE}" pid="4" name="Offisync_ServerID">
    <vt:lpwstr>d001a694-7c66-4352-b53b-895ffdce369f</vt:lpwstr>
  </property>
  <property fmtid="{D5CDD505-2E9C-101B-9397-08002B2CF9AE}" pid="5" name="Offisync_UniqueId">
    <vt:lpwstr>1981532</vt:lpwstr>
  </property>
  <property fmtid="{D5CDD505-2E9C-101B-9397-08002B2CF9AE}" pid="6" name="Jive_VersionGuid">
    <vt:lpwstr>34705139-96c4-4d22-a3ae-135a56dd03fc</vt:lpwstr>
  </property>
  <property fmtid="{D5CDD505-2E9C-101B-9397-08002B2CF9AE}" pid="7" name="Jive_LatestUserAccountName">
    <vt:lpwstr>kalillie</vt:lpwstr>
  </property>
  <property fmtid="{D5CDD505-2E9C-101B-9397-08002B2CF9AE}" pid="8" name="ContentTypeId">
    <vt:lpwstr>0x010100B784D1B9ADFD1F43A1A1289157EFE24F</vt:lpwstr>
  </property>
  <property fmtid="{D5CDD505-2E9C-101B-9397-08002B2CF9AE}" pid="9" name="Jive_ModifiedButNotPublished">
    <vt:lpwstr>True</vt:lpwstr>
  </property>
</Properties>
</file>