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0" r:id="rId4"/>
    <p:sldId id="281" r:id="rId5"/>
    <p:sldId id="275" r:id="rId6"/>
    <p:sldId id="285" r:id="rId7"/>
    <p:sldId id="286" r:id="rId8"/>
    <p:sldId id="284" r:id="rId9"/>
    <p:sldId id="282" r:id="rId10"/>
    <p:sldId id="283" r:id="rId11"/>
    <p:sldId id="257" r:id="rId1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971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27.09.2018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1862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27.09.2018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639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27.09.2018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3110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27.09.2018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8458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27.09.2018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9101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27.09.2018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674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27.09.2018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307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27.09.2018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2620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27.09.2018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090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27.09.2018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573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27.09.2018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8038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104D2-EEBE-4D82-9701-D4F27D280657}" type="datetimeFigureOut">
              <a:rPr lang="ro-RO" smtClean="0"/>
              <a:t>27.09.2018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23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e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0941" y="6006353"/>
            <a:ext cx="10121153" cy="484094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Eduard </a:t>
            </a:r>
            <a:r>
              <a:rPr lang="en-US" sz="2800" b="1" i="1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PUGHIN</a:t>
            </a:r>
            <a:endParaRPr lang="ro-RO" sz="2800" i="1" dirty="0">
              <a:solidFill>
                <a:srgbClr val="0A19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EE904C-1F13-4A64-B409-CB144BE15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2455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6CB74C9-409B-454F-9D20-E37F1AA6AE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955122"/>
              </p:ext>
            </p:extLst>
          </p:nvPr>
        </p:nvGraphicFramePr>
        <p:xfrm>
          <a:off x="9756559" y="198940"/>
          <a:ext cx="2090913" cy="1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r:id="rId5" imgW="2387160" imgH="1980720" progId="">
                  <p:embed/>
                </p:oleObj>
              </mc:Choice>
              <mc:Fallback>
                <p:oleObj r:id="rId5" imgW="2387160" imgH="1980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56559" y="198940"/>
                        <a:ext cx="2090913" cy="17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164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177" y="1132574"/>
            <a:ext cx="11576649" cy="524159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Maguay a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continuat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evolutia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integrator de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portofoliul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afla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SISTEME INFORMATICE INTEGRATE 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4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 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Registrii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Nationali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Regionali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Registru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Agricol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Registrul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Informatiilor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Contabile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Agricole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(RICA),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Registrul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de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Medicina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Legală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Sanatate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managementul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Spitalului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sectiilor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terapie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intensive ATI </a:t>
            </a:r>
            <a:r>
              <a:rPr lang="en-US" sz="20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000" i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1800" i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Iliescu, INNBN, </a:t>
            </a:r>
            <a:r>
              <a:rPr lang="en-US" sz="1800" i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Spitalul</a:t>
            </a:r>
            <a:r>
              <a:rPr lang="en-US" sz="1800" i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i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copii</a:t>
            </a:r>
            <a:r>
              <a:rPr lang="en-US" sz="1800" i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Brasov, </a:t>
            </a:r>
            <a:r>
              <a:rPr lang="en-US" sz="1800" i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Urgenta</a:t>
            </a:r>
            <a:r>
              <a:rPr lang="en-US" sz="1800" i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Floreasca</a:t>
            </a:r>
            <a:r>
              <a:rPr lang="en-US" sz="1800" i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000" i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en-US" sz="20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e-Learning”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mediul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business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educational; (</a:t>
            </a:r>
            <a:r>
              <a:rPr lang="en-US" sz="1800" i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UMF Iasi, </a:t>
            </a:r>
            <a:r>
              <a:rPr lang="en-US" sz="1800" i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Centrul</a:t>
            </a:r>
            <a:r>
              <a:rPr lang="en-US" sz="1800" i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i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instruire</a:t>
            </a:r>
            <a:r>
              <a:rPr lang="en-US" sz="1800" i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Synotech</a:t>
            </a:r>
            <a:r>
              <a:rPr lang="en-US" sz="1800" i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i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Universitatea</a:t>
            </a:r>
            <a:r>
              <a:rPr lang="en-US" sz="1800" i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Ovidiu, Academia Mihai </a:t>
            </a:r>
            <a:r>
              <a:rPr lang="en-US" sz="1800" i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Viteazul</a:t>
            </a:r>
            <a:r>
              <a:rPr lang="en-US" sz="1800" i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Secretariatul</a:t>
            </a:r>
            <a:r>
              <a:rPr lang="en-US" sz="1800" i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 al </a:t>
            </a:r>
            <a:r>
              <a:rPr lang="en-US" sz="1800" i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Guvernului</a:t>
            </a:r>
            <a:r>
              <a:rPr lang="en-US" sz="20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rgbClr val="1939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Data-Center: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infrastructura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inalt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incluzand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functionalitati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replicare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intre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locatii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multiple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recuperare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caz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dezastru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1800" i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Loteria</a:t>
            </a:r>
            <a:r>
              <a:rPr lang="en-US" sz="1800" i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Romana</a:t>
            </a:r>
            <a:r>
              <a:rPr lang="en-US" sz="1800" i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Augsburg International, </a:t>
            </a:r>
            <a:r>
              <a:rPr lang="en-US" sz="1800" i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</a:t>
            </a:r>
            <a:r>
              <a:rPr lang="en-US" sz="1800" i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</a:t>
            </a:r>
            <a:r>
              <a:rPr lang="en-US" sz="1800" i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0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rgbClr val="1939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Data-Center</a:t>
            </a:r>
            <a:r>
              <a:rPr lang="en-US" sz="20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Big Data, </a:t>
            </a:r>
            <a:r>
              <a:rPr lang="en-US" sz="20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infrastructura</a:t>
            </a:r>
            <a:r>
              <a:rPr lang="en-US" sz="20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stocare</a:t>
            </a:r>
            <a:r>
              <a:rPr lang="en-US" sz="20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sz="20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enterprise (1PB) (</a:t>
            </a:r>
            <a:r>
              <a:rPr lang="en-US" sz="1800" i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Interbrands</a:t>
            </a:r>
            <a:r>
              <a:rPr lang="en-US" sz="1800" i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M&amp; D, MTS, </a:t>
            </a:r>
            <a:r>
              <a:rPr lang="en-US" sz="1800" i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Registrul</a:t>
            </a:r>
            <a:r>
              <a:rPr lang="en-US" sz="1800" i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 Roman, </a:t>
            </a:r>
            <a:r>
              <a:rPr lang="en-US" sz="1800" i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0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en-US" sz="20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ERP, CRM</a:t>
            </a:r>
            <a:r>
              <a:rPr lang="en-US" sz="20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SAP: </a:t>
            </a:r>
            <a:r>
              <a:rPr lang="en-US" sz="1800" i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</a:t>
            </a:r>
            <a:r>
              <a:rPr lang="en-US" sz="1800" i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Furnizare</a:t>
            </a:r>
            <a:r>
              <a:rPr lang="en-US" sz="1800" i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SA, Arc Brasov, </a:t>
            </a:r>
            <a:r>
              <a:rPr lang="en-US" sz="1800" i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Teletrans</a:t>
            </a:r>
            <a:r>
              <a:rPr lang="en-US" sz="1800" i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SA, </a:t>
            </a:r>
            <a:r>
              <a:rPr lang="en-US" sz="1800" i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0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7117" y="181158"/>
            <a:ext cx="584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Integrator de </a:t>
            </a:r>
            <a:r>
              <a:rPr lang="en-US" sz="28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proiecte</a:t>
            </a:r>
            <a:r>
              <a:rPr lang="en-US" sz="28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informatice</a:t>
            </a:r>
            <a:endParaRPr lang="ro-RO" sz="2800" dirty="0">
              <a:solidFill>
                <a:srgbClr val="0A19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982932D-85FE-4ACB-80BD-63263EE1E3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393461"/>
              </p:ext>
            </p:extLst>
          </p:nvPr>
        </p:nvGraphicFramePr>
        <p:xfrm>
          <a:off x="2995194" y="181158"/>
          <a:ext cx="876723" cy="72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r:id="rId4" imgW="2387160" imgH="1980720" progId="">
                  <p:embed/>
                </p:oleObj>
              </mc:Choice>
              <mc:Fallback>
                <p:oleObj r:id="rId4" imgW="2387160" imgH="1980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95194" y="181158"/>
                        <a:ext cx="876723" cy="727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460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68388" y="4352941"/>
            <a:ext cx="9144000" cy="1655762"/>
          </a:xfrm>
        </p:spPr>
        <p:txBody>
          <a:bodyPr>
            <a:normAutofit fontScale="92500" lnSpcReduction="20000"/>
          </a:bodyPr>
          <a:lstStyle/>
          <a:p>
            <a:endParaRPr lang="ro-RO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o-RO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 mulțumesc!</a:t>
            </a:r>
          </a:p>
          <a:p>
            <a:r>
              <a:rPr lang="en-US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Eduard </a:t>
            </a:r>
            <a:r>
              <a:rPr lang="en-US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PUGHIN</a:t>
            </a:r>
            <a:endParaRPr lang="ro-RO" i="1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eduard.pughin</a:t>
            </a:r>
            <a:r>
              <a:rPr lang="ro-RO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@maguay.ro</a:t>
            </a:r>
            <a:endParaRPr lang="ro-RO" i="1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36" y="0"/>
            <a:ext cx="3979264" cy="265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5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47117" y="181158"/>
            <a:ext cx="584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parteneri</a:t>
            </a:r>
            <a:r>
              <a:rPr lang="en-US" sz="2800" dirty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NTFD </a:t>
            </a:r>
            <a:r>
              <a:rPr lang="ro-RO" sz="2800" dirty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1C4DD89-1299-41B5-AE63-39FD840E0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4305" y="1094092"/>
            <a:ext cx="10425624" cy="2554068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4C6A019-A2DD-49A3-9E4C-FB1F9DB99B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508322"/>
              </p:ext>
            </p:extLst>
          </p:nvPr>
        </p:nvGraphicFramePr>
        <p:xfrm>
          <a:off x="2995194" y="181158"/>
          <a:ext cx="876723" cy="72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r:id="rId6" imgW="2387160" imgH="1980720" progId="">
                  <p:embed/>
                </p:oleObj>
              </mc:Choice>
              <mc:Fallback>
                <p:oleObj r:id="rId6" imgW="2387160" imgH="198072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6CB74C9-409B-454F-9D20-E37F1AA6AE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95194" y="181158"/>
                        <a:ext cx="876723" cy="727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06567" y="4313082"/>
            <a:ext cx="9481100" cy="21692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Reflectarea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activitatii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capabilitatilor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Maguay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Tehnologiile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reprezentative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ale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momentului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prezentate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generatorii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lor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ro-RO" sz="2400" dirty="0">
                <a:solidFill>
                  <a:schemeClr val="accent1">
                    <a:lumMod val="50000"/>
                  </a:schemeClr>
                </a:solidFill>
              </a:rPr>
              <a:t>ntegrarea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acestor</a:t>
            </a:r>
            <a:r>
              <a:rPr lang="ro-RO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tehnologii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o-RO" sz="2400" dirty="0">
                <a:solidFill>
                  <a:schemeClr val="accent1">
                    <a:lumMod val="50000"/>
                  </a:schemeClr>
                </a:solidFill>
              </a:rPr>
              <a:t>în soluțiile construite sub marca Maguay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Transferul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beneficiilor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catre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utilizatorul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final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05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47117" y="181158"/>
            <a:ext cx="584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o-RO" sz="2800" dirty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espre noi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1F09BA-7CCE-4CC3-B665-45BB04C54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826" y="181158"/>
            <a:ext cx="5747858" cy="630967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5BA0209-CC78-4AC9-93EE-72956006EA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393461"/>
              </p:ext>
            </p:extLst>
          </p:nvPr>
        </p:nvGraphicFramePr>
        <p:xfrm>
          <a:off x="2995194" y="181158"/>
          <a:ext cx="876723" cy="72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r:id="rId5" imgW="2387160" imgH="1980720" progId="">
                  <p:embed/>
                </p:oleObj>
              </mc:Choice>
              <mc:Fallback>
                <p:oleObj r:id="rId5" imgW="2387160" imgH="1980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95194" y="181158"/>
                        <a:ext cx="876723" cy="727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269" y="2344935"/>
            <a:ext cx="4364550" cy="174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21" y="4169034"/>
            <a:ext cx="4611798" cy="20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4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02" y="1162975"/>
            <a:ext cx="11576649" cy="5370137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tip desktop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mobile PC, de la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ro-RO" sz="24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o-RO" sz="24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statii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grafice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sub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furnizor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institutii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companii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private!</a:t>
            </a:r>
          </a:p>
          <a:p>
            <a:pPr algn="just"/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Intel –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configuratii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standardizate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non-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proprietare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personalizate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dupa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cerintele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clientilor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Maguay </a:t>
            </a:r>
            <a:r>
              <a:rPr lang="ro-RO" sz="24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furnizat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inceputul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anului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 un cluster HPC la CERN,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compus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de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noduri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procesare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eXpertServer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- 1000 de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procesoare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Intel Xeon Scalable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insumand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16,000 de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procesoare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ro-RO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Soluții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stocare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tip “software-defined”,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functionalitati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Enterprise la un </a:t>
            </a:r>
            <a:r>
              <a:rPr lang="ro-RO" sz="24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preț </a:t>
            </a:r>
            <a:r>
              <a:rPr lang="ro-RO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corect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Alternativa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competitive la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</a:t>
            </a:r>
            <a:r>
              <a:rPr lang="ro-RO" sz="24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iile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proprietare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costisitoare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</a:t>
            </a:r>
            <a:r>
              <a:rPr lang="ro-RO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ro-RO" sz="24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7117" y="181158"/>
            <a:ext cx="584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Producator</a:t>
            </a:r>
            <a:r>
              <a:rPr lang="en-US" sz="28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US" sz="28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</a:t>
            </a:r>
            <a:endParaRPr lang="ro-RO" sz="2800" dirty="0">
              <a:solidFill>
                <a:srgbClr val="0A19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982932D-85FE-4ACB-80BD-63263EE1E3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393461"/>
              </p:ext>
            </p:extLst>
          </p:nvPr>
        </p:nvGraphicFramePr>
        <p:xfrm>
          <a:off x="2995194" y="181158"/>
          <a:ext cx="876723" cy="72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r:id="rId4" imgW="2387160" imgH="1980720" progId="">
                  <p:embed/>
                </p:oleObj>
              </mc:Choice>
              <mc:Fallback>
                <p:oleObj r:id="rId4" imgW="2387160" imgH="1980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95194" y="181158"/>
                        <a:ext cx="876723" cy="727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4" name="Picture 6" descr="OPEN-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857" y="4999774"/>
            <a:ext cx="1791717" cy="59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H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549" y="5846402"/>
            <a:ext cx="24860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F255D6-9469-4B3E-8B9E-B2E3E63B65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3467" y="4829451"/>
            <a:ext cx="4114314" cy="176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0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47117" y="181158"/>
            <a:ext cx="584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800" dirty="0" err="1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ro-RO" sz="2800" dirty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dirty="0" err="1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builder</a:t>
            </a:r>
            <a:endParaRPr lang="ro-RO" sz="2800" dirty="0">
              <a:solidFill>
                <a:srgbClr val="0A19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CDF44FD-2BD6-4580-B14B-FF088915C0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393461"/>
              </p:ext>
            </p:extLst>
          </p:nvPr>
        </p:nvGraphicFramePr>
        <p:xfrm>
          <a:off x="2995194" y="181158"/>
          <a:ext cx="876723" cy="72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r:id="rId4" imgW="2387160" imgH="1980720" progId="">
                  <p:embed/>
                </p:oleObj>
              </mc:Choice>
              <mc:Fallback>
                <p:oleObj r:id="rId4" imgW="2387160" imgH="1980720" progId="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4C6A019-A2DD-49A3-9E4C-FB1F9DB99B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95194" y="181158"/>
                        <a:ext cx="876723" cy="727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36" y="1216870"/>
            <a:ext cx="3979264" cy="2652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56" y="1207634"/>
            <a:ext cx="7595869" cy="506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7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372" y="1210308"/>
            <a:ext cx="7100454" cy="4733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7117" y="181158"/>
            <a:ext cx="584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800" dirty="0" err="1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ro-RO" sz="2800" dirty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dirty="0" err="1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builder</a:t>
            </a:r>
            <a:endParaRPr lang="ro-RO" sz="2800" dirty="0">
              <a:solidFill>
                <a:srgbClr val="0A19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CDF44FD-2BD6-4580-B14B-FF088915C0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393461"/>
              </p:ext>
            </p:extLst>
          </p:nvPr>
        </p:nvGraphicFramePr>
        <p:xfrm>
          <a:off x="2995194" y="181158"/>
          <a:ext cx="876723" cy="72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r:id="rId5" imgW="2387160" imgH="1980720" progId="">
                  <p:embed/>
                </p:oleObj>
              </mc:Choice>
              <mc:Fallback>
                <p:oleObj r:id="rId5" imgW="2387160" imgH="198072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CDF44FD-2BD6-4580-B14B-FF088915C0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95194" y="181158"/>
                        <a:ext cx="876723" cy="727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308"/>
            <a:ext cx="7564582" cy="50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6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47117" y="181158"/>
            <a:ext cx="584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800" dirty="0" err="1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ro-RO" sz="2800" dirty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dirty="0" err="1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builder</a:t>
            </a:r>
            <a:endParaRPr lang="ro-RO" sz="2800" dirty="0">
              <a:solidFill>
                <a:srgbClr val="0A19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CDF44FD-2BD6-4580-B14B-FF088915C0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393461"/>
              </p:ext>
            </p:extLst>
          </p:nvPr>
        </p:nvGraphicFramePr>
        <p:xfrm>
          <a:off x="2995194" y="181158"/>
          <a:ext cx="876723" cy="72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r:id="rId4" imgW="2387160" imgH="1980720" progId="">
                  <p:embed/>
                </p:oleObj>
              </mc:Choice>
              <mc:Fallback>
                <p:oleObj r:id="rId4" imgW="2387160" imgH="198072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CDF44FD-2BD6-4580-B14B-FF088915C0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95194" y="181158"/>
                        <a:ext cx="876723" cy="727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78471" y="685800"/>
            <a:ext cx="89916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9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47117" y="181158"/>
            <a:ext cx="584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800" dirty="0" err="1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ro-RO" sz="2800" dirty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dirty="0" err="1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builder</a:t>
            </a:r>
            <a:endParaRPr lang="ro-RO" sz="2800" dirty="0">
              <a:solidFill>
                <a:srgbClr val="0A19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CDF44FD-2BD6-4580-B14B-FF088915C0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393461"/>
              </p:ext>
            </p:extLst>
          </p:nvPr>
        </p:nvGraphicFramePr>
        <p:xfrm>
          <a:off x="2995194" y="181158"/>
          <a:ext cx="876723" cy="72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r:id="rId4" imgW="2387160" imgH="1980720" progId="">
                  <p:embed/>
                </p:oleObj>
              </mc:Choice>
              <mc:Fallback>
                <p:oleObj r:id="rId4" imgW="2387160" imgH="1980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95194" y="181158"/>
                        <a:ext cx="876723" cy="727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046" y="1253256"/>
            <a:ext cx="5033400" cy="2157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2438" y="770400"/>
            <a:ext cx="4758065" cy="29146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3046" y="3845632"/>
            <a:ext cx="110431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Maguay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construieste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soluții 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tip server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“software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deined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storage,</a:t>
            </a:r>
            <a:r>
              <a:rPr lang="ro-RO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bazate pe cele mai noi tehnologii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tehnologii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standardizate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intotdeauna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conferind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beneficiarilor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avantaje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000" dirty="0" smtClean="0">
              <a:solidFill>
                <a:srgbClr val="0A19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Eficienta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investitiei</a:t>
            </a:r>
            <a:endParaRPr lang="en-US" sz="2000" dirty="0" smtClean="0">
              <a:solidFill>
                <a:srgbClr val="0A19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Flexibilitate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dependenta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scalarea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ulterioara</a:t>
            </a:r>
            <a:endParaRPr lang="en-US" sz="2000" dirty="0" smtClean="0">
              <a:solidFill>
                <a:srgbClr val="0A19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Capabilitate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integrare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tehnologii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standardizate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hardware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 =&gt; diverse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aplicatii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stocare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securitate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inteligenta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artificiala</a:t>
            </a:r>
            <a:r>
              <a:rPr lang="en-US" sz="20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data analytics </a:t>
            </a:r>
            <a:endParaRPr lang="ro-RO" sz="2000" dirty="0">
              <a:solidFill>
                <a:srgbClr val="0A19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9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177" y="1526959"/>
            <a:ext cx="11576649" cy="4770324"/>
          </a:xfrm>
        </p:spPr>
        <p:txBody>
          <a:bodyPr>
            <a:normAutofit/>
          </a:bodyPr>
          <a:lstStyle/>
          <a:p>
            <a:pPr algn="just"/>
            <a:endParaRPr lang="en-US" sz="2400" dirty="0" smtClean="0">
              <a:solidFill>
                <a:srgbClr val="1939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solidFill>
                <a:srgbClr val="1939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Platformele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  <a:r>
              <a:rPr lang="en-US" sz="2400" b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-Track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400" b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-track Logistics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managementul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avansat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flotelor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planificare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optimizare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/>
            <a:endParaRPr lang="en-US" sz="2400" dirty="0" smtClean="0">
              <a:solidFill>
                <a:srgbClr val="1939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Platformă</a:t>
            </a:r>
            <a:r>
              <a:rPr lang="en-US" sz="24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  <a:r>
              <a:rPr lang="en-US" sz="2400" b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UALRS 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“Advanced e-Learning” </a:t>
            </a:r>
            <a:r>
              <a:rPr lang="en-US" sz="24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mediul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business,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mediul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academic,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incluzand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modulul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testare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</a:t>
            </a:r>
            <a:r>
              <a:rPr lang="ro-RO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en-US" sz="2400" dirty="0">
              <a:solidFill>
                <a:srgbClr val="1939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Platformă</a:t>
            </a:r>
            <a:r>
              <a:rPr lang="en-US" sz="24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  <a:r>
              <a:rPr lang="en-US" sz="24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en-US" sz="24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dinamic</a:t>
            </a:r>
            <a:r>
              <a:rPr lang="en-US" sz="24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distribuit</a:t>
            </a:r>
            <a:r>
              <a:rPr lang="en-US" sz="24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4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cazurilor</a:t>
            </a:r>
            <a:r>
              <a:rPr lang="en-US" sz="24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(Distributed </a:t>
            </a:r>
            <a:r>
              <a:rPr lang="en-US" sz="2400" dirty="0" err="1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Dinamic</a:t>
            </a:r>
            <a:r>
              <a:rPr lang="en-US" sz="2400" dirty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 Management</a:t>
            </a:r>
            <a:r>
              <a:rPr lang="en-US" sz="2400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7117" y="181158"/>
            <a:ext cx="584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Dezvoltator</a:t>
            </a:r>
            <a:r>
              <a:rPr lang="en-US" sz="2800" dirty="0" smtClean="0">
                <a:solidFill>
                  <a:srgbClr val="0A1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</a:t>
            </a:r>
            <a:endParaRPr lang="ro-RO" sz="2800" dirty="0">
              <a:solidFill>
                <a:srgbClr val="0A19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982932D-85FE-4ACB-80BD-63263EE1E3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393461"/>
              </p:ext>
            </p:extLst>
          </p:nvPr>
        </p:nvGraphicFramePr>
        <p:xfrm>
          <a:off x="2995194" y="181158"/>
          <a:ext cx="876723" cy="72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r:id="rId4" imgW="2387160" imgH="1980720" progId="">
                  <p:embed/>
                </p:oleObj>
              </mc:Choice>
              <mc:Fallback>
                <p:oleObj r:id="rId4" imgW="2387160" imgH="1980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95194" y="181158"/>
                        <a:ext cx="876723" cy="727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760" y="1855537"/>
            <a:ext cx="2890743" cy="513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2495" y="1761925"/>
            <a:ext cx="2683125" cy="6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1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493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Costel Mazilu</dc:creator>
  <cp:lastModifiedBy>Maguay</cp:lastModifiedBy>
  <cp:revision>47</cp:revision>
  <dcterms:created xsi:type="dcterms:W3CDTF">2016-10-04T08:22:02Z</dcterms:created>
  <dcterms:modified xsi:type="dcterms:W3CDTF">2018-09-27T06:43:27Z</dcterms:modified>
</cp:coreProperties>
</file>