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4" r:id="rId2"/>
    <p:sldMasterId id="2147483689" r:id="rId3"/>
    <p:sldMasterId id="2147483704" r:id="rId4"/>
    <p:sldMasterId id="2147483719" r:id="rId5"/>
    <p:sldMasterId id="2147483734" r:id="rId6"/>
    <p:sldMasterId id="2147483749" r:id="rId7"/>
    <p:sldMasterId id="2147483759" r:id="rId8"/>
    <p:sldMasterId id="2147483779" r:id="rId9"/>
    <p:sldMasterId id="2147483794" r:id="rId10"/>
    <p:sldMasterId id="2147483824" r:id="rId11"/>
  </p:sldMasterIdLst>
  <p:notesMasterIdLst>
    <p:notesMasterId r:id="rId36"/>
  </p:notesMasterIdLst>
  <p:handoutMasterIdLst>
    <p:handoutMasterId r:id="rId37"/>
  </p:handoutMasterIdLst>
  <p:sldIdLst>
    <p:sldId id="256" r:id="rId12"/>
    <p:sldId id="257" r:id="rId13"/>
    <p:sldId id="259" r:id="rId14"/>
    <p:sldId id="262" r:id="rId15"/>
    <p:sldId id="278" r:id="rId16"/>
    <p:sldId id="263" r:id="rId17"/>
    <p:sldId id="260" r:id="rId18"/>
    <p:sldId id="261" r:id="rId19"/>
    <p:sldId id="270" r:id="rId20"/>
    <p:sldId id="269" r:id="rId21"/>
    <p:sldId id="271" r:id="rId22"/>
    <p:sldId id="272" r:id="rId23"/>
    <p:sldId id="282" r:id="rId24"/>
    <p:sldId id="283" r:id="rId25"/>
    <p:sldId id="273" r:id="rId26"/>
    <p:sldId id="275" r:id="rId27"/>
    <p:sldId id="274" r:id="rId28"/>
    <p:sldId id="276" r:id="rId29"/>
    <p:sldId id="264" r:id="rId30"/>
    <p:sldId id="280" r:id="rId31"/>
    <p:sldId id="281" r:id="rId32"/>
    <p:sldId id="266" r:id="rId33"/>
    <p:sldId id="258" r:id="rId34"/>
    <p:sldId id="279"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orient="horz" pos="3032">
          <p15:clr>
            <a:srgbClr val="A4A3A4"/>
          </p15:clr>
        </p15:guide>
        <p15:guide id="3" orient="horz" pos="118">
          <p15:clr>
            <a:srgbClr val="A4A3A4"/>
          </p15:clr>
        </p15:guide>
        <p15:guide id="4" orient="horz" pos="758">
          <p15:clr>
            <a:srgbClr val="A4A3A4"/>
          </p15:clr>
        </p15:guide>
        <p15:guide id="5" orient="horz" pos="2916">
          <p15:clr>
            <a:srgbClr val="A4A3A4"/>
          </p15:clr>
        </p15:guide>
        <p15:guide id="6" pos="5470">
          <p15:clr>
            <a:srgbClr val="A4A3A4"/>
          </p15:clr>
        </p15:guide>
        <p15:guide id="7" pos="287">
          <p15:clr>
            <a:srgbClr val="A4A3A4"/>
          </p15:clr>
        </p15:guide>
        <p15:guide id="8" pos="2879">
          <p15:clr>
            <a:srgbClr val="A4A3A4"/>
          </p15:clr>
        </p15:guide>
        <p15:guide id="9" pos="2811">
          <p15:clr>
            <a:srgbClr val="A4A3A4"/>
          </p15:clr>
        </p15:guide>
        <p15:guide id="10" pos="294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850" autoAdjust="0"/>
  </p:normalViewPr>
  <p:slideViewPr>
    <p:cSldViewPr snapToGrid="0">
      <p:cViewPr varScale="1">
        <p:scale>
          <a:sx n="122" d="100"/>
          <a:sy n="122" d="100"/>
        </p:scale>
        <p:origin x="1266" y="102"/>
      </p:cViewPr>
      <p:guideLst>
        <p:guide orient="horz" pos="1622"/>
        <p:guide orient="horz" pos="3032"/>
        <p:guide orient="horz" pos="118"/>
        <p:guide orient="horz" pos="758"/>
        <p:guide orient="horz" pos="2916"/>
        <p:guide pos="5470"/>
        <p:guide pos="287"/>
        <p:guide pos="2879"/>
        <p:guide pos="2811"/>
        <p:guide pos="2947"/>
      </p:guideLst>
    </p:cSldViewPr>
  </p:slideViewPr>
  <p:outlineViewPr>
    <p:cViewPr>
      <p:scale>
        <a:sx n="33" d="100"/>
        <a:sy n="33" d="100"/>
      </p:scale>
      <p:origin x="0" y="0"/>
    </p:cViewPr>
  </p:outlineViewPr>
  <p:notesTextViewPr>
    <p:cViewPr>
      <p:scale>
        <a:sx n="3" d="2"/>
        <a:sy n="3" d="2"/>
      </p:scale>
      <p:origin x="0" y="0"/>
    </p:cViewPr>
  </p:notesTextViewPr>
  <p:sorterViewPr>
    <p:cViewPr>
      <p:scale>
        <a:sx n="163" d="100"/>
        <a:sy n="163" d="100"/>
      </p:scale>
      <p:origin x="0" y="0"/>
    </p:cViewPr>
  </p:sorterViewPr>
  <p:notesViewPr>
    <p:cSldViewPr snapToGrid="0" showGuides="1">
      <p:cViewPr varScale="1">
        <p:scale>
          <a:sx n="74" d="100"/>
          <a:sy n="74" d="100"/>
        </p:scale>
        <p:origin x="-7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LINPACK Performance</a:t>
            </a:r>
          </a:p>
        </c:rich>
      </c:tx>
      <c:layout/>
      <c:overlay val="0"/>
    </c:title>
    <c:autoTitleDeleted val="0"/>
    <c:plotArea>
      <c:layout>
        <c:manualLayout>
          <c:layoutTarget val="inner"/>
          <c:xMode val="edge"/>
          <c:yMode val="edge"/>
          <c:x val="0.14626427008725756"/>
          <c:y val="0.19019831701849088"/>
          <c:w val="0.73824383385024583"/>
          <c:h val="0.53409439763964417"/>
        </c:manualLayout>
      </c:layout>
      <c:barChart>
        <c:barDir val="col"/>
        <c:grouping val="clustered"/>
        <c:varyColors val="0"/>
        <c:ser>
          <c:idx val="0"/>
          <c:order val="0"/>
          <c:tx>
            <c:strRef>
              <c:f>Sheet1!$A$2</c:f>
              <c:strCache>
                <c:ptCount val="1"/>
                <c:pt idx="0">
                  <c:v>GFLOPs</c:v>
                </c:pt>
              </c:strCache>
            </c:strRef>
          </c:tx>
          <c:invertIfNegative val="0"/>
          <c:dLbls>
            <c:dLbl>
              <c:idx val="2"/>
              <c:layout>
                <c:manualLayout>
                  <c:x val="-2.8904884948317078E-3"/>
                  <c:y val="0.10537302881910852"/>
                </c:manualLayout>
              </c:layout>
              <c:spPr/>
              <c:txPr>
                <a:bodyPr rot="0" vert="horz"/>
                <a:lstStyle/>
                <a:p>
                  <a:pPr>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C57-438C-A891-4DCC9CABBADA}"/>
                </c:ext>
                <c:ext xmlns:c15="http://schemas.microsoft.com/office/drawing/2012/chart" uri="{CE6537A1-D6FC-4f65-9D91-7224C49458BB}">
                  <c15:layout/>
                </c:ext>
              </c:extLst>
            </c:dLbl>
            <c:spPr>
              <a:noFill/>
              <a:ln>
                <a:noFill/>
              </a:ln>
              <a:effectLst/>
            </c:spPr>
            <c:txPr>
              <a:bodyPr rot="0" vert="horz"/>
              <a:lstStyle/>
              <a:p>
                <a:pPr>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SSE4.2</c:v>
                </c:pt>
                <c:pt idx="1">
                  <c:v>AVX</c:v>
                </c:pt>
                <c:pt idx="2">
                  <c:v>AVX2</c:v>
                </c:pt>
                <c:pt idx="3">
                  <c:v>AVX512</c:v>
                </c:pt>
              </c:strCache>
            </c:strRef>
          </c:cat>
          <c:val>
            <c:numRef>
              <c:f>Sheet1!$B$2:$E$2</c:f>
              <c:numCache>
                <c:formatCode>0</c:formatCode>
                <c:ptCount val="4"/>
                <c:pt idx="0">
                  <c:v>669.11</c:v>
                </c:pt>
                <c:pt idx="1">
                  <c:v>1178.1300000000001</c:v>
                </c:pt>
                <c:pt idx="2">
                  <c:v>2033.79</c:v>
                </c:pt>
                <c:pt idx="3">
                  <c:v>3258.93</c:v>
                </c:pt>
              </c:numCache>
            </c:numRef>
          </c:val>
          <c:extLst xmlns:c16r2="http://schemas.microsoft.com/office/drawing/2015/06/chart">
            <c:ext xmlns:c16="http://schemas.microsoft.com/office/drawing/2014/chart" uri="{C3380CC4-5D6E-409C-BE32-E72D297353CC}">
              <c16:uniqueId val="{00000001-0C57-438C-A891-4DCC9CABBADA}"/>
            </c:ext>
          </c:extLst>
        </c:ser>
        <c:dLbls>
          <c:showLegendKey val="0"/>
          <c:showVal val="0"/>
          <c:showCatName val="0"/>
          <c:showSerName val="0"/>
          <c:showPercent val="0"/>
          <c:showBubbleSize val="0"/>
        </c:dLbls>
        <c:gapWidth val="100"/>
        <c:overlap val="-27"/>
        <c:axId val="1299147056"/>
        <c:axId val="1299147448"/>
      </c:barChart>
      <c:lineChart>
        <c:grouping val="stacked"/>
        <c:varyColors val="0"/>
        <c:ser>
          <c:idx val="2"/>
          <c:order val="2"/>
          <c:tx>
            <c:strRef>
              <c:f>Sheet1!$A$4</c:f>
              <c:strCache>
                <c:ptCount val="1"/>
                <c:pt idx="0">
                  <c:v>Power (W)</c:v>
                </c:pt>
              </c:strCache>
            </c:strRef>
          </c:tx>
          <c:dLbls>
            <c:spPr>
              <a:noFill/>
              <a:ln>
                <a:noFill/>
              </a:ln>
              <a:effectLst/>
            </c:spPr>
            <c:txPr>
              <a:bodyPr rot="0" vert="horz"/>
              <a:lstStyle/>
              <a:p>
                <a:pPr>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SSE4.2</c:v>
                </c:pt>
                <c:pt idx="1">
                  <c:v>AVX</c:v>
                </c:pt>
                <c:pt idx="2">
                  <c:v>AVX2</c:v>
                </c:pt>
                <c:pt idx="3">
                  <c:v>AVX512</c:v>
                </c:pt>
              </c:strCache>
            </c:strRef>
          </c:cat>
          <c:val>
            <c:numRef>
              <c:f>Sheet1!$B$4:$E$4</c:f>
              <c:numCache>
                <c:formatCode>General</c:formatCode>
                <c:ptCount val="4"/>
                <c:pt idx="0">
                  <c:v>760</c:v>
                </c:pt>
                <c:pt idx="1">
                  <c:v>768</c:v>
                </c:pt>
                <c:pt idx="2">
                  <c:v>791</c:v>
                </c:pt>
                <c:pt idx="3">
                  <c:v>767</c:v>
                </c:pt>
              </c:numCache>
            </c:numRef>
          </c:val>
          <c:smooth val="0"/>
          <c:extLst xmlns:c16r2="http://schemas.microsoft.com/office/drawing/2015/06/chart">
            <c:ext xmlns:c16="http://schemas.microsoft.com/office/drawing/2014/chart" uri="{C3380CC4-5D6E-409C-BE32-E72D297353CC}">
              <c16:uniqueId val="{00000002-0C57-438C-A891-4DCC9CABBADA}"/>
            </c:ext>
          </c:extLst>
        </c:ser>
        <c:dLbls>
          <c:showLegendKey val="0"/>
          <c:showVal val="0"/>
          <c:showCatName val="0"/>
          <c:showSerName val="0"/>
          <c:showPercent val="0"/>
          <c:showBubbleSize val="0"/>
        </c:dLbls>
        <c:marker val="1"/>
        <c:smooth val="0"/>
        <c:axId val="1299147056"/>
        <c:axId val="1299147448"/>
      </c:lineChart>
      <c:lineChart>
        <c:grouping val="stacked"/>
        <c:varyColors val="0"/>
        <c:ser>
          <c:idx val="1"/>
          <c:order val="1"/>
          <c:tx>
            <c:strRef>
              <c:f>Sheet1!$A$3</c:f>
              <c:strCache>
                <c:ptCount val="1"/>
                <c:pt idx="0">
                  <c:v>Frequency (GHz)</c:v>
                </c:pt>
              </c:strCache>
            </c:strRef>
          </c:tx>
          <c:dLbls>
            <c:dLbl>
              <c:idx val="3"/>
              <c:spPr/>
              <c:txPr>
                <a:bodyPr rot="0" vert="horz"/>
                <a:lstStyle/>
                <a:p>
                  <a:pPr>
                    <a:defRPr/>
                  </a:pPr>
                  <a:endParaRPr lang="en-US"/>
                </a:p>
              </c:txPr>
              <c:dLblPos val="t"/>
              <c:showLegendKey val="0"/>
              <c:showVal val="1"/>
              <c:showCatName val="0"/>
              <c:showSerName val="0"/>
              <c:showPercent val="0"/>
              <c:showBubbleSize val="0"/>
            </c:dLbl>
            <c:spPr>
              <a:noFill/>
              <a:ln>
                <a:noFill/>
              </a:ln>
              <a:effectLst/>
            </c:spPr>
            <c:txPr>
              <a:bodyPr rot="0" vert="horz"/>
              <a:lstStyle/>
              <a:p>
                <a:pPr>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SSE4.2</c:v>
                </c:pt>
                <c:pt idx="1">
                  <c:v>AVX</c:v>
                </c:pt>
                <c:pt idx="2">
                  <c:v>AVX2</c:v>
                </c:pt>
                <c:pt idx="3">
                  <c:v>AVX512</c:v>
                </c:pt>
              </c:strCache>
            </c:strRef>
          </c:cat>
          <c:val>
            <c:numRef>
              <c:f>Sheet1!$B$3:$E$3</c:f>
              <c:numCache>
                <c:formatCode>General</c:formatCode>
                <c:ptCount val="4"/>
                <c:pt idx="0">
                  <c:v>3.1</c:v>
                </c:pt>
                <c:pt idx="1">
                  <c:v>2.8</c:v>
                </c:pt>
                <c:pt idx="2">
                  <c:v>2.5</c:v>
                </c:pt>
                <c:pt idx="3">
                  <c:v>2.1</c:v>
                </c:pt>
              </c:numCache>
            </c:numRef>
          </c:val>
          <c:smooth val="0"/>
          <c:extLst xmlns:c16r2="http://schemas.microsoft.com/office/drawing/2015/06/chart">
            <c:ext xmlns:c16="http://schemas.microsoft.com/office/drawing/2014/chart" uri="{C3380CC4-5D6E-409C-BE32-E72D297353CC}">
              <c16:uniqueId val="{00000003-0C57-438C-A891-4DCC9CABBADA}"/>
            </c:ext>
          </c:extLst>
        </c:ser>
        <c:dLbls>
          <c:showLegendKey val="0"/>
          <c:showVal val="0"/>
          <c:showCatName val="0"/>
          <c:showSerName val="0"/>
          <c:showPercent val="0"/>
          <c:showBubbleSize val="0"/>
        </c:dLbls>
        <c:marker val="1"/>
        <c:smooth val="0"/>
        <c:axId val="1299161560"/>
        <c:axId val="1299137256"/>
      </c:lineChart>
      <c:catAx>
        <c:axId val="1299147056"/>
        <c:scaling>
          <c:orientation val="minMax"/>
        </c:scaling>
        <c:delete val="0"/>
        <c:axPos val="b"/>
        <c:numFmt formatCode="General" sourceLinked="1"/>
        <c:majorTickMark val="none"/>
        <c:minorTickMark val="none"/>
        <c:tickLblPos val="nextTo"/>
        <c:spPr>
          <a:ln>
            <a:solidFill>
              <a:schemeClr val="bg1"/>
            </a:solidFill>
          </a:ln>
        </c:spPr>
        <c:txPr>
          <a:bodyPr rot="-60000000" vert="horz"/>
          <a:lstStyle/>
          <a:p>
            <a:pPr>
              <a:defRPr/>
            </a:pPr>
            <a:endParaRPr lang="en-US"/>
          </a:p>
        </c:txPr>
        <c:crossAx val="1299147448"/>
        <c:crosses val="autoZero"/>
        <c:auto val="1"/>
        <c:lblAlgn val="ctr"/>
        <c:lblOffset val="100"/>
        <c:noMultiLvlLbl val="0"/>
      </c:catAx>
      <c:valAx>
        <c:axId val="1299147448"/>
        <c:scaling>
          <c:orientation val="minMax"/>
        </c:scaling>
        <c:delete val="0"/>
        <c:axPos val="l"/>
        <c:title>
          <c:tx>
            <c:rich>
              <a:bodyPr rot="-5400000" vert="horz"/>
              <a:lstStyle/>
              <a:p>
                <a:pPr>
                  <a:defRPr sz="700"/>
                </a:pPr>
                <a:r>
                  <a:rPr lang="en-US" sz="700" dirty="0"/>
                  <a:t>GFLOPs, System Power</a:t>
                </a:r>
              </a:p>
            </c:rich>
          </c:tx>
          <c:layout>
            <c:manualLayout>
              <c:xMode val="edge"/>
              <c:yMode val="edge"/>
              <c:x val="2.8904884948316016E-3"/>
              <c:y val="0.18492966557753548"/>
            </c:manualLayout>
          </c:layout>
          <c:overlay val="0"/>
        </c:title>
        <c:numFmt formatCode="0" sourceLinked="1"/>
        <c:majorTickMark val="none"/>
        <c:minorTickMark val="none"/>
        <c:tickLblPos val="nextTo"/>
        <c:spPr>
          <a:ln>
            <a:solidFill>
              <a:schemeClr val="bg1"/>
            </a:solidFill>
          </a:ln>
        </c:spPr>
        <c:txPr>
          <a:bodyPr rot="-60000000" vert="horz"/>
          <a:lstStyle/>
          <a:p>
            <a:pPr>
              <a:defRPr sz="700"/>
            </a:pPr>
            <a:endParaRPr lang="en-US"/>
          </a:p>
        </c:txPr>
        <c:crossAx val="1299147056"/>
        <c:crosses val="autoZero"/>
        <c:crossBetween val="between"/>
      </c:valAx>
      <c:valAx>
        <c:axId val="1299137256"/>
        <c:scaling>
          <c:orientation val="minMax"/>
        </c:scaling>
        <c:delete val="0"/>
        <c:axPos val="r"/>
        <c:title>
          <c:tx>
            <c:rich>
              <a:bodyPr rot="-5400000" vert="horz"/>
              <a:lstStyle/>
              <a:p>
                <a:pPr>
                  <a:defRPr sz="700"/>
                </a:pPr>
                <a:r>
                  <a:rPr lang="en-US" sz="700" dirty="0"/>
                  <a:t>Core Frequency</a:t>
                </a:r>
              </a:p>
            </c:rich>
          </c:tx>
          <c:layout/>
          <c:overlay val="0"/>
        </c:title>
        <c:numFmt formatCode="General" sourceLinked="1"/>
        <c:majorTickMark val="out"/>
        <c:minorTickMark val="none"/>
        <c:tickLblPos val="nextTo"/>
        <c:spPr>
          <a:ln>
            <a:solidFill>
              <a:schemeClr val="bg1"/>
            </a:solidFill>
          </a:ln>
        </c:spPr>
        <c:txPr>
          <a:bodyPr rot="-60000000" vert="horz"/>
          <a:lstStyle/>
          <a:p>
            <a:pPr>
              <a:defRPr sz="700"/>
            </a:pPr>
            <a:endParaRPr lang="en-US"/>
          </a:p>
        </c:txPr>
        <c:crossAx val="1299161560"/>
        <c:crosses val="max"/>
        <c:crossBetween val="between"/>
      </c:valAx>
      <c:catAx>
        <c:axId val="1299161560"/>
        <c:scaling>
          <c:orientation val="minMax"/>
        </c:scaling>
        <c:delete val="1"/>
        <c:axPos val="b"/>
        <c:numFmt formatCode="General" sourceLinked="1"/>
        <c:majorTickMark val="out"/>
        <c:minorTickMark val="none"/>
        <c:tickLblPos val="nextTo"/>
        <c:crossAx val="1299137256"/>
        <c:crosses val="autoZero"/>
        <c:auto val="1"/>
        <c:lblAlgn val="ctr"/>
        <c:lblOffset val="100"/>
        <c:noMultiLvlLbl val="0"/>
      </c:catAx>
    </c:plotArea>
    <c:legend>
      <c:legendPos val="b"/>
      <c:layout/>
      <c:overlay val="0"/>
      <c:txPr>
        <a:bodyPr rot="0" vert="horz"/>
        <a:lstStyle/>
        <a:p>
          <a:pPr>
            <a:defRPr/>
          </a:pPr>
          <a:endParaRPr lang="en-US"/>
        </a:p>
      </c:txPr>
    </c:legend>
    <c:plotVisOnly val="1"/>
    <c:dispBlanksAs val="gap"/>
    <c:showDLblsOverMax val="0"/>
  </c:chart>
  <c:txPr>
    <a:bodyPr/>
    <a:lstStyle/>
    <a:p>
      <a:pPr>
        <a:defRPr sz="8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GFLOPs/Watt</a:t>
            </a:r>
          </a:p>
        </c:rich>
      </c:tx>
      <c:layout/>
      <c:overlay val="0"/>
    </c:title>
    <c:autoTitleDeleted val="0"/>
    <c:plotArea>
      <c:layout>
        <c:manualLayout>
          <c:layoutTarget val="inner"/>
          <c:xMode val="edge"/>
          <c:yMode val="edge"/>
          <c:x val="0.16903116540816029"/>
          <c:y val="0.17090359574784614"/>
          <c:w val="0.79659547546784459"/>
          <c:h val="0.63101264005721058"/>
        </c:manualLayout>
      </c:layout>
      <c:barChart>
        <c:barDir val="col"/>
        <c:grouping val="clustered"/>
        <c:varyColors val="0"/>
        <c:ser>
          <c:idx val="0"/>
          <c:order val="0"/>
          <c:tx>
            <c:strRef>
              <c:f>Sheet1!$A$2</c:f>
              <c:strCache>
                <c:ptCount val="1"/>
                <c:pt idx="0">
                  <c:v>GFLOPs/Watt</c:v>
                </c:pt>
              </c:strCache>
            </c:strRef>
          </c:tx>
          <c:invertIfNegative val="0"/>
          <c:dLbls>
            <c:dLbl>
              <c:idx val="0"/>
              <c:layout>
                <c:manualLayout>
                  <c:x val="-1.2690162081704727E-7"/>
                  <c:y val="0.13856089641981958"/>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97A-4646-9D47-3B26DDF1D94E}"/>
                </c:ext>
                <c:ext xmlns:c15="http://schemas.microsoft.com/office/drawing/2012/chart" uri="{CE6537A1-D6FC-4f65-9D91-7224C49458BB}">
                  <c15:layout>
                    <c:manualLayout>
                      <c:w val="7.0864403080156124E-2"/>
                      <c:h val="0.11753941293396296"/>
                    </c:manualLayout>
                  </c15:layout>
                </c:ext>
              </c:extLst>
            </c:dLbl>
            <c:dLbl>
              <c:idx val="1"/>
              <c:layout>
                <c:manualLayout>
                  <c:x val="0"/>
                  <c:y val="0.1546243056818027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97A-4646-9D47-3B26DDF1D94E}"/>
                </c:ext>
                <c:ext xmlns:c15="http://schemas.microsoft.com/office/drawing/2012/chart" uri="{CE6537A1-D6FC-4f65-9D91-7224C49458BB}">
                  <c15:layout/>
                </c:ext>
              </c:extLst>
            </c:dLbl>
            <c:dLbl>
              <c:idx val="2"/>
              <c:layout>
                <c:manualLayout>
                  <c:x val="0"/>
                  <c:y val="0.1652420967545648"/>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97A-4646-9D47-3B26DDF1D94E}"/>
                </c:ext>
                <c:ext xmlns:c15="http://schemas.microsoft.com/office/drawing/2012/chart" uri="{CE6537A1-D6FC-4f65-9D91-7224C49458BB}">
                  <c15:layout/>
                </c:ext>
              </c:extLst>
            </c:dLbl>
            <c:dLbl>
              <c:idx val="3"/>
              <c:layout>
                <c:manualLayout>
                  <c:x val="-1.1818634419469228E-16"/>
                  <c:y val="0.15570155999044444"/>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97A-4646-9D47-3B26DDF1D94E}"/>
                </c:ext>
                <c:ext xmlns:c15="http://schemas.microsoft.com/office/drawing/2012/chart" uri="{CE6537A1-D6FC-4f65-9D91-7224C49458BB}">
                  <c15:layout/>
                </c:ext>
              </c:extLst>
            </c:dLbl>
            <c:spPr>
              <a:noFill/>
              <a:ln>
                <a:noFill/>
              </a:ln>
              <a:effectLst/>
            </c:spPr>
            <c:txPr>
              <a:bodyPr rot="0" vert="horz"/>
              <a:lstStyle/>
              <a:p>
                <a:pPr>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SSE4.2</c:v>
                </c:pt>
                <c:pt idx="1">
                  <c:v>AVX</c:v>
                </c:pt>
                <c:pt idx="2">
                  <c:v>AVX2</c:v>
                </c:pt>
                <c:pt idx="3">
                  <c:v>AVX512</c:v>
                </c:pt>
              </c:strCache>
            </c:strRef>
          </c:cat>
          <c:val>
            <c:numRef>
              <c:f>Sheet1!$B$2:$E$2</c:f>
              <c:numCache>
                <c:formatCode>0.00</c:formatCode>
                <c:ptCount val="4"/>
                <c:pt idx="0">
                  <c:v>1</c:v>
                </c:pt>
                <c:pt idx="1">
                  <c:v>1.7424008197456324</c:v>
                </c:pt>
                <c:pt idx="2">
                  <c:v>2.9204225678501441</c:v>
                </c:pt>
                <c:pt idx="3">
                  <c:v>4.8260935925374566</c:v>
                </c:pt>
              </c:numCache>
            </c:numRef>
          </c:val>
          <c:extLst xmlns:c16r2="http://schemas.microsoft.com/office/drawing/2015/06/chart">
            <c:ext xmlns:c16="http://schemas.microsoft.com/office/drawing/2014/chart" uri="{C3380CC4-5D6E-409C-BE32-E72D297353CC}">
              <c16:uniqueId val="{00000000-B32E-4E38-8B0B-8213A8F60DFF}"/>
            </c:ext>
          </c:extLst>
        </c:ser>
        <c:dLbls>
          <c:showLegendKey val="0"/>
          <c:showVal val="0"/>
          <c:showCatName val="0"/>
          <c:showSerName val="0"/>
          <c:showPercent val="0"/>
          <c:showBubbleSize val="0"/>
        </c:dLbls>
        <c:gapWidth val="100"/>
        <c:axId val="1299154896"/>
        <c:axId val="1299155680"/>
      </c:barChart>
      <c:catAx>
        <c:axId val="1299154896"/>
        <c:scaling>
          <c:orientation val="minMax"/>
        </c:scaling>
        <c:delete val="0"/>
        <c:axPos val="b"/>
        <c:numFmt formatCode="General" sourceLinked="1"/>
        <c:majorTickMark val="none"/>
        <c:minorTickMark val="none"/>
        <c:tickLblPos val="nextTo"/>
        <c:spPr>
          <a:ln>
            <a:solidFill>
              <a:schemeClr val="bg1"/>
            </a:solidFill>
          </a:ln>
        </c:spPr>
        <c:txPr>
          <a:bodyPr rot="-60000000" vert="horz"/>
          <a:lstStyle/>
          <a:p>
            <a:pPr>
              <a:defRPr sz="700"/>
            </a:pPr>
            <a:endParaRPr lang="en-US"/>
          </a:p>
        </c:txPr>
        <c:crossAx val="1299155680"/>
        <c:crosses val="autoZero"/>
        <c:auto val="1"/>
        <c:lblAlgn val="ctr"/>
        <c:lblOffset val="100"/>
        <c:noMultiLvlLbl val="0"/>
      </c:catAx>
      <c:valAx>
        <c:axId val="1299155680"/>
        <c:scaling>
          <c:orientation val="minMax"/>
        </c:scaling>
        <c:delete val="0"/>
        <c:axPos val="l"/>
        <c:title>
          <c:tx>
            <c:rich>
              <a:bodyPr rot="-5400000" vert="horz"/>
              <a:lstStyle/>
              <a:p>
                <a:pPr>
                  <a:defRPr sz="700"/>
                </a:pPr>
                <a:r>
                  <a:rPr lang="en-US" sz="700" dirty="0"/>
                  <a:t>Normalized to SSE4.2 GFLOPs/Watt</a:t>
                </a:r>
              </a:p>
            </c:rich>
          </c:tx>
          <c:layout/>
          <c:overlay val="0"/>
        </c:title>
        <c:numFmt formatCode="0.00" sourceLinked="1"/>
        <c:majorTickMark val="none"/>
        <c:minorTickMark val="none"/>
        <c:tickLblPos val="nextTo"/>
        <c:spPr>
          <a:ln>
            <a:solidFill>
              <a:schemeClr val="bg1"/>
            </a:solidFill>
          </a:ln>
          <a:effectLst/>
        </c:spPr>
        <c:txPr>
          <a:bodyPr rot="-60000000" vert="horz"/>
          <a:lstStyle/>
          <a:p>
            <a:pPr>
              <a:defRPr sz="700"/>
            </a:pPr>
            <a:endParaRPr lang="en-US"/>
          </a:p>
        </c:txPr>
        <c:crossAx val="1299154896"/>
        <c:crosses val="autoZero"/>
        <c:crossBetween val="between"/>
      </c:valAx>
    </c:plotArea>
    <c:plotVisOnly val="1"/>
    <c:dispBlanksAs val="gap"/>
    <c:showDLblsOverMax val="0"/>
  </c:chart>
  <c:txPr>
    <a:bodyPr/>
    <a:lstStyle/>
    <a:p>
      <a:pPr>
        <a:defRPr sz="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GFLOPs/GHz</a:t>
            </a:r>
          </a:p>
        </c:rich>
      </c:tx>
      <c:layout/>
      <c:overlay val="0"/>
    </c:title>
    <c:autoTitleDeleted val="0"/>
    <c:plotArea>
      <c:layout>
        <c:manualLayout>
          <c:layoutTarget val="inner"/>
          <c:xMode val="edge"/>
          <c:yMode val="edge"/>
          <c:x val="0.1659606095119856"/>
          <c:y val="0.17753290512518694"/>
          <c:w val="0.79966610977305252"/>
          <c:h val="0.62438333067986962"/>
        </c:manualLayout>
      </c:layout>
      <c:barChart>
        <c:barDir val="col"/>
        <c:grouping val="clustered"/>
        <c:varyColors val="0"/>
        <c:ser>
          <c:idx val="1"/>
          <c:order val="0"/>
          <c:tx>
            <c:strRef>
              <c:f>Sheet1!$A$2</c:f>
              <c:strCache>
                <c:ptCount val="1"/>
                <c:pt idx="0">
                  <c:v>GFLOPs/GHz</c:v>
                </c:pt>
              </c:strCache>
            </c:strRef>
          </c:tx>
          <c:invertIfNegative val="0"/>
          <c:dLbls>
            <c:dLbl>
              <c:idx val="0"/>
              <c:layout>
                <c:manualLayout>
                  <c:x val="0"/>
                  <c:y val="0.12419461970352985"/>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C97-EA46-8E5C-EE995EFEFC04}"/>
                </c:ext>
                <c:ext xmlns:c15="http://schemas.microsoft.com/office/drawing/2012/chart" uri="{CE6537A1-D6FC-4f65-9D91-7224C49458BB}">
                  <c15:layout/>
                </c:ext>
              </c:extLst>
            </c:dLbl>
            <c:dLbl>
              <c:idx val="1"/>
              <c:layout>
                <c:manualLayout>
                  <c:x val="5.9093187095388578E-17"/>
                  <c:y val="0.14291694100103339"/>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C97-EA46-8E5C-EE995EFEFC04}"/>
                </c:ext>
                <c:ext xmlns:c15="http://schemas.microsoft.com/office/drawing/2012/chart" uri="{CE6537A1-D6FC-4f65-9D91-7224C49458BB}">
                  <c15:layout/>
                </c:ext>
              </c:extLst>
            </c:dLbl>
            <c:dLbl>
              <c:idx val="2"/>
              <c:layout>
                <c:manualLayout>
                  <c:x val="0"/>
                  <c:y val="0.15985082024158864"/>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C97-EA46-8E5C-EE995EFEFC04}"/>
                </c:ext>
                <c:ext xmlns:c15="http://schemas.microsoft.com/office/drawing/2012/chart" uri="{CE6537A1-D6FC-4f65-9D91-7224C49458BB}">
                  <c15:layout/>
                </c:ext>
              </c:extLst>
            </c:dLbl>
            <c:dLbl>
              <c:idx val="3"/>
              <c:layout>
                <c:manualLayout>
                  <c:x val="0"/>
                  <c:y val="0.15062155810292877"/>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C97-EA46-8E5C-EE995EFEFC04}"/>
                </c:ext>
                <c:ext xmlns:c15="http://schemas.microsoft.com/office/drawing/2012/chart" uri="{CE6537A1-D6FC-4f65-9D91-7224C49458BB}">
                  <c15:layout/>
                </c:ext>
              </c:extLst>
            </c:dLbl>
            <c:spPr>
              <a:noFill/>
              <a:ln>
                <a:noFill/>
              </a:ln>
              <a:effectLst/>
            </c:spPr>
            <c:txPr>
              <a:bodyPr rot="0" vert="horz"/>
              <a:lstStyle/>
              <a:p>
                <a:pPr>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SSE4.2</c:v>
                </c:pt>
                <c:pt idx="1">
                  <c:v>AVX</c:v>
                </c:pt>
                <c:pt idx="2">
                  <c:v>AVX2</c:v>
                </c:pt>
                <c:pt idx="3">
                  <c:v>AVX512</c:v>
                </c:pt>
              </c:strCache>
            </c:strRef>
          </c:cat>
          <c:val>
            <c:numRef>
              <c:f>Sheet1!$B$2:$E$2</c:f>
              <c:numCache>
                <c:formatCode>0.00</c:formatCode>
                <c:ptCount val="4"/>
                <c:pt idx="0">
                  <c:v>1</c:v>
                </c:pt>
                <c:pt idx="1">
                  <c:v>1.9493927968281963</c:v>
                </c:pt>
                <c:pt idx="2">
                  <c:v>3.7690358834870197</c:v>
                </c:pt>
                <c:pt idx="3">
                  <c:v>7.1898513377044555</c:v>
                </c:pt>
              </c:numCache>
            </c:numRef>
          </c:val>
          <c:extLst xmlns:c16r2="http://schemas.microsoft.com/office/drawing/2015/06/chart">
            <c:ext xmlns:c16="http://schemas.microsoft.com/office/drawing/2014/chart" uri="{C3380CC4-5D6E-409C-BE32-E72D297353CC}">
              <c16:uniqueId val="{00000000-9C04-4134-B5F1-875A2F671178}"/>
            </c:ext>
          </c:extLst>
        </c:ser>
        <c:dLbls>
          <c:showLegendKey val="0"/>
          <c:showVal val="0"/>
          <c:showCatName val="0"/>
          <c:showSerName val="0"/>
          <c:showPercent val="0"/>
          <c:showBubbleSize val="0"/>
        </c:dLbls>
        <c:gapWidth val="100"/>
        <c:axId val="1299152544"/>
        <c:axId val="1299149408"/>
      </c:barChart>
      <c:catAx>
        <c:axId val="1299152544"/>
        <c:scaling>
          <c:orientation val="minMax"/>
        </c:scaling>
        <c:delete val="0"/>
        <c:axPos val="b"/>
        <c:numFmt formatCode="General" sourceLinked="1"/>
        <c:majorTickMark val="none"/>
        <c:minorTickMark val="none"/>
        <c:tickLblPos val="nextTo"/>
        <c:spPr>
          <a:ln>
            <a:solidFill>
              <a:schemeClr val="bg1"/>
            </a:solidFill>
          </a:ln>
        </c:spPr>
        <c:txPr>
          <a:bodyPr rot="-60000000" vert="horz"/>
          <a:lstStyle/>
          <a:p>
            <a:pPr>
              <a:defRPr sz="700"/>
            </a:pPr>
            <a:endParaRPr lang="en-US"/>
          </a:p>
        </c:txPr>
        <c:crossAx val="1299149408"/>
        <c:crosses val="autoZero"/>
        <c:auto val="1"/>
        <c:lblAlgn val="ctr"/>
        <c:lblOffset val="100"/>
        <c:noMultiLvlLbl val="0"/>
      </c:catAx>
      <c:valAx>
        <c:axId val="1299149408"/>
        <c:scaling>
          <c:orientation val="minMax"/>
        </c:scaling>
        <c:delete val="0"/>
        <c:axPos val="l"/>
        <c:title>
          <c:tx>
            <c:rich>
              <a:bodyPr rot="-5400000" vert="horz"/>
              <a:lstStyle/>
              <a:p>
                <a:pPr>
                  <a:defRPr sz="700"/>
                </a:pPr>
                <a:r>
                  <a:rPr lang="en-US" sz="700" dirty="0"/>
                  <a:t>Normalized to SSE4.2 GFLOPs/GHz</a:t>
                </a:r>
              </a:p>
            </c:rich>
          </c:tx>
          <c:layout/>
          <c:overlay val="0"/>
        </c:title>
        <c:numFmt formatCode="0.00" sourceLinked="1"/>
        <c:majorTickMark val="none"/>
        <c:minorTickMark val="none"/>
        <c:tickLblPos val="nextTo"/>
        <c:spPr>
          <a:ln>
            <a:solidFill>
              <a:schemeClr val="bg1"/>
            </a:solidFill>
          </a:ln>
        </c:spPr>
        <c:txPr>
          <a:bodyPr rot="-60000000" vert="horz"/>
          <a:lstStyle/>
          <a:p>
            <a:pPr>
              <a:defRPr sz="700"/>
            </a:pPr>
            <a:endParaRPr lang="en-US"/>
          </a:p>
        </c:txPr>
        <c:crossAx val="1299152544"/>
        <c:crosses val="autoZero"/>
        <c:crossBetween val="between"/>
      </c:valAx>
    </c:plotArea>
    <c:plotVisOnly val="1"/>
    <c:dispBlanksAs val="gap"/>
    <c:showDLblsOverMax val="0"/>
  </c:chart>
  <c:txPr>
    <a:bodyPr/>
    <a:lstStyle/>
    <a:p>
      <a:pPr>
        <a:defRPr sz="8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65579434352246"/>
          <c:y val="0.18350904386187605"/>
          <c:w val="0.85371424499655035"/>
          <c:h val="0.59800213143491388"/>
        </c:manualLayout>
      </c:layout>
      <c:barChart>
        <c:barDir val="col"/>
        <c:grouping val="clustered"/>
        <c:varyColors val="0"/>
        <c:ser>
          <c:idx val="0"/>
          <c:order val="0"/>
          <c:tx>
            <c:strRef>
              <c:f>Sheet1!$B$1</c:f>
              <c:strCache>
                <c:ptCount val="1"/>
                <c:pt idx="0">
                  <c:v>Software-based OpenSSL</c:v>
                </c:pt>
              </c:strCache>
            </c:strRef>
          </c:tx>
          <c:spPr>
            <a:solidFill>
              <a:srgbClr val="C4D600"/>
            </a:solidFill>
            <a:ln>
              <a:noFill/>
            </a:ln>
            <a:effectLst/>
          </c:spPr>
          <c:invertIfNegative val="0"/>
          <c:cat>
            <c:strRef>
              <c:f>Sheet1!$A$2:$A$4</c:f>
              <c:strCache>
                <c:ptCount val="3"/>
                <c:pt idx="0">
                  <c:v>RSA 2K
Decrypt
(kOps/s)</c:v>
                </c:pt>
                <c:pt idx="1">
                  <c:v>IPSec
Forwarding
(Gbps)</c:v>
                </c:pt>
                <c:pt idx="2">
                  <c:v>SSL
WebProxy
(Gbps)</c:v>
                </c:pt>
              </c:strCache>
            </c:strRef>
          </c:cat>
          <c:val>
            <c:numRef>
              <c:f>Sheet1!$B$2:$B$4</c:f>
              <c:numCache>
                <c:formatCode>General</c:formatCode>
                <c:ptCount val="3"/>
                <c:pt idx="0">
                  <c:v>20</c:v>
                </c:pt>
                <c:pt idx="1">
                  <c:v>13</c:v>
                </c:pt>
                <c:pt idx="2">
                  <c:v>50</c:v>
                </c:pt>
              </c:numCache>
            </c:numRef>
          </c:val>
          <c:extLst xmlns:c16r2="http://schemas.microsoft.com/office/drawing/2015/06/chart">
            <c:ext xmlns:c16="http://schemas.microsoft.com/office/drawing/2014/chart" uri="{C3380CC4-5D6E-409C-BE32-E72D297353CC}">
              <c16:uniqueId val="{00000000-565E-F54F-BFAF-5265EE55C4E7}"/>
            </c:ext>
          </c:extLst>
        </c:ser>
        <c:ser>
          <c:idx val="1"/>
          <c:order val="1"/>
          <c:tx>
            <c:strRef>
              <c:f>Sheet1!$C$1</c:f>
              <c:strCache>
                <c:ptCount val="1"/>
                <c:pt idx="0">
                  <c:v>with Intel® QAT</c:v>
                </c:pt>
              </c:strCache>
            </c:strRef>
          </c:tx>
          <c:spPr>
            <a:solidFill>
              <a:schemeClr val="accent1"/>
            </a:solidFill>
            <a:ln>
              <a:noFill/>
            </a:ln>
            <a:effectLst/>
          </c:spPr>
          <c:invertIfNegative val="0"/>
          <c:cat>
            <c:strRef>
              <c:f>Sheet1!$A$2:$A$4</c:f>
              <c:strCache>
                <c:ptCount val="3"/>
                <c:pt idx="0">
                  <c:v>RSA 2K
Decrypt
(kOps/s)</c:v>
                </c:pt>
                <c:pt idx="1">
                  <c:v>IPSec
Forwarding
(Gbps)</c:v>
                </c:pt>
                <c:pt idx="2">
                  <c:v>SSL
WebProxy
(Gbps)</c:v>
                </c:pt>
              </c:strCache>
            </c:strRef>
          </c:cat>
          <c:val>
            <c:numRef>
              <c:f>Sheet1!$C$2:$C$4</c:f>
              <c:numCache>
                <c:formatCode>General</c:formatCode>
                <c:ptCount val="3"/>
                <c:pt idx="0">
                  <c:v>100</c:v>
                </c:pt>
                <c:pt idx="1">
                  <c:v>100</c:v>
                </c:pt>
                <c:pt idx="2">
                  <c:v>100</c:v>
                </c:pt>
              </c:numCache>
            </c:numRef>
          </c:val>
          <c:extLst xmlns:c16r2="http://schemas.microsoft.com/office/drawing/2015/06/chart">
            <c:ext xmlns:c16="http://schemas.microsoft.com/office/drawing/2014/chart" uri="{C3380CC4-5D6E-409C-BE32-E72D297353CC}">
              <c16:uniqueId val="{00000001-565E-F54F-BFAF-5265EE55C4E7}"/>
            </c:ext>
          </c:extLst>
        </c:ser>
        <c:dLbls>
          <c:showLegendKey val="0"/>
          <c:showVal val="0"/>
          <c:showCatName val="0"/>
          <c:showSerName val="0"/>
          <c:showPercent val="0"/>
          <c:showBubbleSize val="0"/>
        </c:dLbls>
        <c:gapWidth val="219"/>
        <c:overlap val="-27"/>
        <c:axId val="2131047016"/>
        <c:axId val="2131041920"/>
      </c:barChart>
      <c:catAx>
        <c:axId val="2131047016"/>
        <c:scaling>
          <c:orientation val="minMax"/>
        </c:scaling>
        <c:delete val="0"/>
        <c:axPos val="b"/>
        <c:numFmt formatCode="General" sourceLinked="1"/>
        <c:majorTickMark val="none"/>
        <c:minorTickMark val="none"/>
        <c:tickLblPos val="nextTo"/>
        <c:spPr>
          <a:noFill/>
          <a:ln w="9525" cap="flat" cmpd="sng" algn="ctr">
            <a:solidFill>
              <a:srgbClr val="0071C5"/>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en-US"/>
          </a:p>
        </c:txPr>
        <c:crossAx val="2131041920"/>
        <c:crosses val="autoZero"/>
        <c:auto val="1"/>
        <c:lblAlgn val="ctr"/>
        <c:lblOffset val="100"/>
        <c:noMultiLvlLbl val="0"/>
      </c:catAx>
      <c:valAx>
        <c:axId val="2131041920"/>
        <c:scaling>
          <c:orientation val="minMax"/>
        </c:scaling>
        <c:delete val="0"/>
        <c:axPos val="l"/>
        <c:majorGridlines>
          <c:spPr>
            <a:ln w="6350" cap="flat" cmpd="sng" algn="ctr">
              <a:solidFill>
                <a:srgbClr val="0071C5"/>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en-US"/>
          </a:p>
        </c:txPr>
        <c:crossAx val="2131047016"/>
        <c:crosses val="autoZero"/>
        <c:crossBetween val="between"/>
        <c:majorUnit val="10"/>
      </c:valAx>
      <c:spPr>
        <a:noFill/>
        <a:ln>
          <a:noFill/>
        </a:ln>
        <a:effectLst/>
      </c:spPr>
    </c:plotArea>
    <c:legend>
      <c:legendPos val="b"/>
      <c:layout>
        <c:manualLayout>
          <c:xMode val="edge"/>
          <c:yMode val="edge"/>
          <c:x val="0.11947831914712302"/>
          <c:y val="7.6787588645118768E-2"/>
          <c:w val="0.84053235962921824"/>
          <c:h val="8.5274477507065155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63781937909809"/>
          <c:y val="0.40500933206997336"/>
          <c:w val="0.86791589028025884"/>
          <c:h val="0.43136276847592414"/>
        </c:manualLayout>
      </c:layout>
      <c:barChart>
        <c:barDir val="col"/>
        <c:grouping val="clustered"/>
        <c:varyColors val="0"/>
        <c:ser>
          <c:idx val="0"/>
          <c:order val="0"/>
          <c:tx>
            <c:strRef>
              <c:f>Sheet1!$B$1</c:f>
              <c:strCache>
                <c:ptCount val="1"/>
                <c:pt idx="0">
                  <c:v>SW Snappy Compression</c:v>
                </c:pt>
              </c:strCache>
            </c:strRef>
          </c:tx>
          <c:spPr>
            <a:solidFill>
              <a:srgbClr val="C4D6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c:f>
              <c:strCache>
                <c:ptCount val="1"/>
                <c:pt idx="0">
                  <c:v>Apache* Accumulo Time in Minutes 
Lower is better</c:v>
                </c:pt>
              </c:strCache>
            </c:strRef>
          </c:cat>
          <c:val>
            <c:numRef>
              <c:f>Sheet1!$B$2</c:f>
              <c:numCache>
                <c:formatCode>General</c:formatCode>
                <c:ptCount val="1"/>
                <c:pt idx="0">
                  <c:v>99</c:v>
                </c:pt>
              </c:numCache>
            </c:numRef>
          </c:val>
          <c:extLst xmlns:c16r2="http://schemas.microsoft.com/office/drawing/2015/06/chart">
            <c:ext xmlns:c16="http://schemas.microsoft.com/office/drawing/2014/chart" uri="{C3380CC4-5D6E-409C-BE32-E72D297353CC}">
              <c16:uniqueId val="{00000000-09C4-4844-98D5-DF6DBDAD9AAE}"/>
            </c:ext>
          </c:extLst>
        </c:ser>
        <c:ser>
          <c:idx val="1"/>
          <c:order val="1"/>
          <c:tx>
            <c:strRef>
              <c:f>Sheet1!$C$1</c:f>
              <c:strCache>
                <c:ptCount val="1"/>
                <c:pt idx="0">
                  <c:v>Intel® QAT Compression</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c:f>
              <c:strCache>
                <c:ptCount val="1"/>
                <c:pt idx="0">
                  <c:v>Apache* Accumulo Time in Minutes 
Lower is better</c:v>
                </c:pt>
              </c:strCache>
            </c:strRef>
          </c:cat>
          <c:val>
            <c:numRef>
              <c:f>Sheet1!$C$2</c:f>
              <c:numCache>
                <c:formatCode>General</c:formatCode>
                <c:ptCount val="1"/>
                <c:pt idx="0">
                  <c:v>87</c:v>
                </c:pt>
              </c:numCache>
            </c:numRef>
          </c:val>
          <c:extLst xmlns:c16r2="http://schemas.microsoft.com/office/drawing/2015/06/chart">
            <c:ext xmlns:c16="http://schemas.microsoft.com/office/drawing/2014/chart" uri="{C3380CC4-5D6E-409C-BE32-E72D297353CC}">
              <c16:uniqueId val="{00000001-09C4-4844-98D5-DF6DBDAD9AAE}"/>
            </c:ext>
          </c:extLst>
        </c:ser>
        <c:dLbls>
          <c:dLblPos val="outEnd"/>
          <c:showLegendKey val="0"/>
          <c:showVal val="1"/>
          <c:showCatName val="0"/>
          <c:showSerName val="0"/>
          <c:showPercent val="0"/>
          <c:showBubbleSize val="0"/>
        </c:dLbls>
        <c:gapWidth val="444"/>
        <c:overlap val="-90"/>
        <c:axId val="2131047408"/>
        <c:axId val="2131039960"/>
      </c:barChart>
      <c:catAx>
        <c:axId val="2131047408"/>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rgbClr val="0071C5"/>
            </a:solidFill>
            <a:round/>
          </a:ln>
          <a:effectLst/>
        </c:spPr>
        <c:txPr>
          <a:bodyPr rot="-60000000" spcFirstLastPara="1" vertOverflow="ellipsis" vert="horz" wrap="square" anchor="ctr" anchorCtr="1"/>
          <a:lstStyle/>
          <a:p>
            <a:pPr>
              <a:defRPr sz="800" b="0" i="0" u="none" strike="noStrike" kern="1200" cap="none" spc="0" normalizeH="0" baseline="0">
                <a:solidFill>
                  <a:schemeClr val="bg1"/>
                </a:solidFill>
                <a:latin typeface="+mn-lt"/>
                <a:ea typeface="+mn-ea"/>
                <a:cs typeface="+mn-cs"/>
              </a:defRPr>
            </a:pPr>
            <a:endParaRPr lang="en-US"/>
          </a:p>
        </c:txPr>
        <c:crossAx val="2131039960"/>
        <c:crosses val="autoZero"/>
        <c:auto val="1"/>
        <c:lblAlgn val="ctr"/>
        <c:lblOffset val="100"/>
        <c:noMultiLvlLbl val="0"/>
      </c:catAx>
      <c:valAx>
        <c:axId val="2131039960"/>
        <c:scaling>
          <c:orientation val="minMax"/>
        </c:scaling>
        <c:delete val="1"/>
        <c:axPos val="l"/>
        <c:numFmt formatCode="General" sourceLinked="1"/>
        <c:majorTickMark val="none"/>
        <c:minorTickMark val="none"/>
        <c:tickLblPos val="nextTo"/>
        <c:crossAx val="2131047408"/>
        <c:crosses val="autoZero"/>
        <c:crossBetween val="between"/>
        <c:majorUnit val="10"/>
      </c:valAx>
      <c:spPr>
        <a:noFill/>
        <a:ln>
          <a:noFill/>
        </a:ln>
        <a:effectLst/>
      </c:spPr>
    </c:plotArea>
    <c:legend>
      <c:legendPos val="t"/>
      <c:layout>
        <c:manualLayout>
          <c:xMode val="edge"/>
          <c:yMode val="edge"/>
          <c:x val="1.897038311425408E-3"/>
          <c:y val="9.0887491304858115E-3"/>
          <c:w val="0.99620592337714919"/>
          <c:h val="0.1866421151165220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CFD7B2-88A6-E34E-8EF8-CB0C7BA47ADD}" type="datetimeFigureOut">
              <a:rPr lang="en-US" smtClean="0"/>
              <a:pPr/>
              <a:t>20-Sep-18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6CFA4E-18EB-6D49-8DE2-7A74038C2C1C}" type="slidenum">
              <a:rPr lang="en-US" smtClean="0"/>
              <a:pPr/>
              <a:t>‹#›</a:t>
            </a:fld>
            <a:endParaRPr lang="en-US"/>
          </a:p>
        </p:txBody>
      </p:sp>
    </p:spTree>
    <p:extLst>
      <p:ext uri="{BB962C8B-B14F-4D97-AF65-F5344CB8AC3E}">
        <p14:creationId xmlns:p14="http://schemas.microsoft.com/office/powerpoint/2010/main" val="912994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FC5FE-6F0D-D34A-8EE6-C95B4F5F4DC8}" type="datetimeFigureOut">
              <a:rPr lang="en-US" smtClean="0"/>
              <a:pPr/>
              <a:t>20-Sep-18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1C8689-8455-3546-ADF9-3B7273760F66}" type="slidenum">
              <a:rPr lang="en-US" smtClean="0"/>
              <a:pPr/>
              <a:t>‹#›</a:t>
            </a:fld>
            <a:endParaRPr lang="en-US"/>
          </a:p>
        </p:txBody>
      </p:sp>
    </p:spTree>
    <p:extLst>
      <p:ext uri="{BB962C8B-B14F-4D97-AF65-F5344CB8AC3E}">
        <p14:creationId xmlns:p14="http://schemas.microsoft.com/office/powerpoint/2010/main" val="26084292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ithub.com/awslabs/sockey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ai.intel.com/amazing-inference-performance-with-intel-xeon-scalable-processors/" TargetMode="External"/><Relationship Id="rId5" Type="http://schemas.openxmlformats.org/officeDocument/2006/relationships/hyperlink" Target="https://software.intel.com/en-us/articles/intel-processors-for-deep-learning-training" TargetMode="External"/><Relationship Id="rId4" Type="http://schemas.openxmlformats.org/officeDocument/2006/relationships/hyperlink" Target="https://mxnet.incubator.apache.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94E6E-4880-4623-BDE6-CBDCB8D501B2}" type="slidenum">
              <a:rPr lang="en-US" smtClean="0"/>
              <a:t>3</a:t>
            </a:fld>
            <a:endParaRPr lang="en-US" dirty="0"/>
          </a:p>
        </p:txBody>
      </p:sp>
    </p:spTree>
    <p:extLst>
      <p:ext uri="{BB962C8B-B14F-4D97-AF65-F5344CB8AC3E}">
        <p14:creationId xmlns:p14="http://schemas.microsoft.com/office/powerpoint/2010/main" val="798522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94E6E-4880-4623-BDE6-CBDCB8D501B2}" type="slidenum">
              <a:rPr lang="en-US" smtClean="0"/>
              <a:t>19</a:t>
            </a:fld>
            <a:endParaRPr lang="en-US" dirty="0"/>
          </a:p>
        </p:txBody>
      </p:sp>
    </p:spTree>
    <p:extLst>
      <p:ext uri="{BB962C8B-B14F-4D97-AF65-F5344CB8AC3E}">
        <p14:creationId xmlns:p14="http://schemas.microsoft.com/office/powerpoint/2010/main" val="2940040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5474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94E6E-4880-4623-BDE6-CBDCB8D501B2}" type="slidenum">
              <a:rPr lang="en-US" smtClean="0"/>
              <a:t>4</a:t>
            </a:fld>
            <a:endParaRPr lang="en-US" dirty="0"/>
          </a:p>
        </p:txBody>
      </p:sp>
    </p:spTree>
    <p:extLst>
      <p:ext uri="{BB962C8B-B14F-4D97-AF65-F5344CB8AC3E}">
        <p14:creationId xmlns:p14="http://schemas.microsoft.com/office/powerpoint/2010/main" val="427919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https://fudzilla.com/news/ai/46258-intel-xeon-aws-ai-can-read-4x-faster-than-nvidia</a:t>
            </a:r>
          </a:p>
          <a:p>
            <a:endParaRPr lang="en-US" dirty="0" smtClean="0"/>
          </a:p>
          <a:p>
            <a:r>
              <a:rPr lang="en-US" b="1" dirty="0" smtClean="0">
                <a:effectLst/>
              </a:rPr>
              <a:t>Software optimizations to blame</a:t>
            </a:r>
            <a:endParaRPr lang="en-US" dirty="0" smtClean="0">
              <a:effectLst/>
            </a:endParaRPr>
          </a:p>
          <a:p>
            <a:r>
              <a:rPr lang="en-US" dirty="0" smtClean="0">
                <a:effectLst/>
              </a:rPr>
              <a:t>There's an unexpected twist in the tangled tale as Intel managed to prove that for machine translation, which uses RNNs, the Intel Xeon Scalable processor outperforms NVidia V100 based systems by four times.</a:t>
            </a:r>
          </a:p>
          <a:p>
            <a:r>
              <a:rPr lang="en-US" dirty="0" smtClean="0">
                <a:effectLst/>
              </a:rPr>
              <a:t>To bring you up to speed, RNN is a </a:t>
            </a:r>
            <a:r>
              <a:rPr lang="en-US" b="1" i="0" baseline="0" dirty="0" smtClean="0">
                <a:effectLst/>
              </a:rPr>
              <a:t>recurrent neural network</a:t>
            </a:r>
            <a:r>
              <a:rPr lang="en-US" dirty="0" smtClean="0">
                <a:effectLst/>
              </a:rPr>
              <a:t>, and this is a class of artificial neural network where connections between units form a directed graph along a sequence.</a:t>
            </a:r>
          </a:p>
          <a:p>
            <a:r>
              <a:rPr lang="en-US" dirty="0" smtClean="0">
                <a:effectLst/>
              </a:rPr>
              <a:t>Intel did a demo in Oregon labs using </a:t>
            </a:r>
            <a:r>
              <a:rPr lang="en-US" dirty="0" smtClean="0">
                <a:effectLst/>
                <a:hlinkClick r:id="rId3"/>
              </a:rPr>
              <a:t>AWS Sockeye </a:t>
            </a:r>
            <a:r>
              <a:rPr lang="en-US" dirty="0" smtClean="0">
                <a:effectLst/>
              </a:rPr>
              <a:t>Neural Machine Translation (NMT) model with </a:t>
            </a:r>
            <a:r>
              <a:rPr lang="en-US" dirty="0" smtClean="0">
                <a:effectLst/>
                <a:hlinkClick r:id="rId4"/>
              </a:rPr>
              <a:t>Apache* </a:t>
            </a:r>
            <a:r>
              <a:rPr lang="en-US" dirty="0" err="1" smtClean="0">
                <a:effectLst/>
                <a:hlinkClick r:id="rId4"/>
              </a:rPr>
              <a:t>MXNet</a:t>
            </a:r>
            <a:r>
              <a:rPr lang="en-US" dirty="0" smtClean="0">
                <a:effectLst/>
                <a:hlinkClick r:id="rId4"/>
              </a:rPr>
              <a:t>* </a:t>
            </a:r>
            <a:r>
              <a:rPr lang="en-US" dirty="0" smtClean="0">
                <a:effectLst/>
              </a:rPr>
              <a:t>with Intel Math Kernel Library (Intel MKL).</a:t>
            </a:r>
          </a:p>
          <a:p>
            <a:r>
              <a:rPr lang="en-US" dirty="0" smtClean="0">
                <a:effectLst/>
              </a:rPr>
              <a:t>Believe it or not, the library makes the whole difference and </a:t>
            </a:r>
            <a:r>
              <a:rPr lang="en-US" dirty="0" smtClean="0">
                <a:effectLst/>
                <a:hlinkClick r:id="rId5"/>
              </a:rPr>
              <a:t>previously deep learning training and inferencing</a:t>
            </a:r>
            <a:r>
              <a:rPr lang="en-US" dirty="0" smtClean="0">
                <a:effectLst/>
              </a:rPr>
              <a:t> on CPU took an unnecessarily long time because the software was not written to take full advantage of the hardware features and functionality.</a:t>
            </a:r>
          </a:p>
          <a:p>
            <a:r>
              <a:rPr lang="en-US" b="1" dirty="0" smtClean="0">
                <a:effectLst/>
              </a:rPr>
              <a:t>Intel Xeon beats </a:t>
            </a:r>
            <a:r>
              <a:rPr lang="en-US" b="1" dirty="0" err="1" smtClean="0">
                <a:effectLst/>
              </a:rPr>
              <a:t>Nvidia</a:t>
            </a:r>
            <a:r>
              <a:rPr lang="en-US" b="1" dirty="0" smtClean="0">
                <a:effectLst/>
              </a:rPr>
              <a:t> V100 by 4X</a:t>
            </a:r>
          </a:p>
          <a:p>
            <a:r>
              <a:rPr lang="en-US" dirty="0" smtClean="0">
                <a:effectLst/>
              </a:rPr>
              <a:t>For machine translation which uses RNNs, the Intel Xeon Scalable processor outperforms NVidia V100 by 4x on the </a:t>
            </a:r>
            <a:r>
              <a:rPr lang="en-US" dirty="0" smtClean="0">
                <a:effectLst/>
                <a:hlinkClick r:id="rId3"/>
              </a:rPr>
              <a:t>AWS Sockeye </a:t>
            </a:r>
            <a:r>
              <a:rPr lang="en-US" dirty="0" smtClean="0">
                <a:effectLst/>
              </a:rPr>
              <a:t>Neural Machine Translation (NMT) model with </a:t>
            </a:r>
            <a:r>
              <a:rPr lang="en-US" dirty="0" smtClean="0">
                <a:effectLst/>
                <a:hlinkClick r:id="rId4"/>
              </a:rPr>
              <a:t>Apache </a:t>
            </a:r>
            <a:r>
              <a:rPr lang="en-US" dirty="0" err="1" smtClean="0">
                <a:effectLst/>
                <a:hlinkClick r:id="rId4"/>
              </a:rPr>
              <a:t>MXNet</a:t>
            </a:r>
            <a:r>
              <a:rPr lang="en-US" dirty="0" smtClean="0">
                <a:effectLst/>
              </a:rPr>
              <a:t> when Intel Math Kernel Library (Intel MKL) is used.</a:t>
            </a:r>
          </a:p>
          <a:p>
            <a:r>
              <a:rPr lang="en-US" dirty="0" smtClean="0">
                <a:effectLst/>
              </a:rPr>
              <a:t>Previously, deep learning training and inference on CPUs took an unnecessarily long time because the software was not written to take full advantage of the hardware features and functionality. That is no longer the case. The Intel Xeon Scalable processor with optimized software </a:t>
            </a:r>
            <a:r>
              <a:rPr lang="en-US" dirty="0" smtClean="0">
                <a:effectLst/>
                <a:hlinkClick r:id="rId5"/>
              </a:rPr>
              <a:t>has demonstrated enormous performance gains </a:t>
            </a:r>
            <a:r>
              <a:rPr lang="en-US" dirty="0" smtClean="0">
                <a:effectLst/>
              </a:rPr>
              <a:t>for deep learning compared to the previous generations without optimized software.</a:t>
            </a:r>
          </a:p>
          <a:p>
            <a:r>
              <a:rPr lang="en-US" dirty="0" smtClean="0">
                <a:effectLst/>
              </a:rPr>
              <a:t>Intel Xeon v3 processor better known to </a:t>
            </a:r>
            <a:r>
              <a:rPr lang="en-US" i="1" dirty="0" err="1" smtClean="0">
                <a:effectLst/>
              </a:rPr>
              <a:t>Fudzilla</a:t>
            </a:r>
            <a:r>
              <a:rPr lang="en-US" dirty="0" smtClean="0">
                <a:effectLst/>
              </a:rPr>
              <a:t> readers as Haswell, gains up to 198x for inference and 127x for training measured with </a:t>
            </a:r>
            <a:r>
              <a:rPr lang="en-US" dirty="0" err="1" smtClean="0">
                <a:effectLst/>
              </a:rPr>
              <a:t>GoogleNet</a:t>
            </a:r>
            <a:r>
              <a:rPr lang="en-US" dirty="0" smtClean="0">
                <a:effectLst/>
              </a:rPr>
              <a:t> v1 for inference and </a:t>
            </a:r>
            <a:r>
              <a:rPr lang="en-US" dirty="0" err="1" smtClean="0">
                <a:effectLst/>
              </a:rPr>
              <a:t>AlexNet</a:t>
            </a:r>
            <a:r>
              <a:rPr lang="en-US" dirty="0" smtClean="0">
                <a:effectLst/>
              </a:rPr>
              <a:t> for training using Intel Optimized </a:t>
            </a:r>
            <a:r>
              <a:rPr lang="en-US" dirty="0" err="1" smtClean="0">
                <a:effectLst/>
              </a:rPr>
              <a:t>Caffe</a:t>
            </a:r>
            <a:r>
              <a:rPr lang="en-US" dirty="0" smtClean="0">
                <a:effectLst/>
              </a:rPr>
              <a:t>.</a:t>
            </a:r>
          </a:p>
          <a:p>
            <a:r>
              <a:rPr lang="en-US" b="1" dirty="0" smtClean="0">
                <a:effectLst/>
              </a:rPr>
              <a:t>Video of the live demo</a:t>
            </a:r>
          </a:p>
          <a:p>
            <a:r>
              <a:rPr lang="en-US" dirty="0" smtClean="0">
                <a:effectLst/>
              </a:rPr>
              <a:t>This gains apply to various types of models including multi-layer perceptron (MLP), convolutional neural networks (CNNs), and the various types of recurrent neural networks (RNNs). The performance gap between GPUs and CPUs for deep learning training and inference has narrowed, and for some workloads, CPUs now even have an advantage over GPUs.</a:t>
            </a:r>
          </a:p>
          <a:p>
            <a:r>
              <a:rPr lang="en-US" dirty="0" smtClean="0">
                <a:effectLst/>
              </a:rPr>
              <a:t>Intel has much more detail in its blogs and it even includes a demo on the video where Vivian </a:t>
            </a:r>
            <a:r>
              <a:rPr lang="en-US" dirty="0" err="1" smtClean="0">
                <a:effectLst/>
              </a:rPr>
              <a:t>TJanecek</a:t>
            </a:r>
            <a:r>
              <a:rPr lang="en-US" dirty="0" smtClean="0">
                <a:effectLst/>
              </a:rPr>
              <a:t> from Intel's data center marketing and </a:t>
            </a:r>
            <a:r>
              <a:rPr lang="en-US" dirty="0" err="1" smtClean="0">
                <a:effectLst/>
              </a:rPr>
              <a:t>Sowmya</a:t>
            </a:r>
            <a:r>
              <a:rPr lang="en-US" dirty="0" smtClean="0">
                <a:effectLst/>
              </a:rPr>
              <a:t> </a:t>
            </a:r>
            <a:r>
              <a:rPr lang="en-US" dirty="0" err="1" smtClean="0">
                <a:effectLst/>
              </a:rPr>
              <a:t>Bobba</a:t>
            </a:r>
            <a:r>
              <a:rPr lang="en-US" dirty="0" smtClean="0">
                <a:effectLst/>
              </a:rPr>
              <a:t>, Intel's ML engineer demonstrate this demo on video. You can clearly see that </a:t>
            </a:r>
            <a:r>
              <a:rPr lang="en-US" dirty="0" smtClean="0">
                <a:effectLst/>
              </a:rPr>
              <a:t>the </a:t>
            </a:r>
            <a:r>
              <a:rPr lang="en-US" dirty="0" smtClean="0">
                <a:effectLst/>
              </a:rPr>
              <a:t>Intel bases system scores 93 sentences per second while </a:t>
            </a:r>
            <a:r>
              <a:rPr lang="en-US" dirty="0" err="1" smtClean="0">
                <a:effectLst/>
              </a:rPr>
              <a:t>Nvidia</a:t>
            </a:r>
            <a:r>
              <a:rPr lang="en-US" dirty="0" smtClean="0">
                <a:effectLst/>
              </a:rPr>
              <a:t> V100 machine scores 22 sentences per second. </a:t>
            </a:r>
            <a:br>
              <a:rPr lang="en-US" dirty="0" smtClean="0">
                <a:effectLst/>
              </a:rPr>
            </a:br>
            <a:r>
              <a:rPr lang="en-US" dirty="0" smtClean="0">
                <a:effectLst/>
              </a:rPr>
              <a:t/>
            </a:r>
            <a:br>
              <a:rPr lang="en-US" dirty="0" smtClean="0">
                <a:effectLst/>
              </a:rPr>
            </a:br>
            <a:r>
              <a:rPr lang="en-US" dirty="0" smtClean="0">
                <a:effectLst/>
              </a:rPr>
              <a:t>The experiments were conducted using the servers at Amazon Web Services (AWS) with the publicly available Apache </a:t>
            </a:r>
            <a:r>
              <a:rPr lang="en-US" dirty="0" err="1" smtClean="0">
                <a:effectLst/>
              </a:rPr>
              <a:t>MXNet</a:t>
            </a:r>
            <a:r>
              <a:rPr lang="en-US" dirty="0" smtClean="0">
                <a:effectLst/>
              </a:rPr>
              <a:t> framework. It is important to mention that a neutral framework was not maintained by neither Intel nor </a:t>
            </a:r>
            <a:r>
              <a:rPr lang="en-US" dirty="0" err="1" smtClean="0">
                <a:effectLst/>
              </a:rPr>
              <a:t>Nvidia</a:t>
            </a:r>
            <a:r>
              <a:rPr lang="en-US" dirty="0" smtClean="0">
                <a:effectLst/>
              </a:rPr>
              <a:t>. The benchmark used is the AWS Sockeye, an open source project for NMT.</a:t>
            </a:r>
          </a:p>
          <a:p>
            <a:r>
              <a:rPr lang="en-US" dirty="0" smtClean="0">
                <a:effectLst/>
              </a:rPr>
              <a:t>We advise you to </a:t>
            </a:r>
            <a:r>
              <a:rPr lang="en-US" dirty="0" smtClean="0">
                <a:effectLst/>
                <a:hlinkClick r:id="rId6"/>
              </a:rPr>
              <a:t>check the blog and look at the video</a:t>
            </a:r>
            <a:r>
              <a:rPr lang="en-US" dirty="0" smtClean="0">
                <a:effectLst/>
              </a:rPr>
              <a:t> - it definitely sounds interesting to any data scientist. </a:t>
            </a:r>
            <a:br>
              <a:rPr lang="en-US" dirty="0" smtClean="0">
                <a:effectLst/>
              </a:rPr>
            </a:b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5</a:t>
            </a:fld>
            <a:endParaRPr lang="en-US"/>
          </a:p>
        </p:txBody>
      </p:sp>
    </p:spTree>
    <p:extLst>
      <p:ext uri="{BB962C8B-B14F-4D97-AF65-F5344CB8AC3E}">
        <p14:creationId xmlns:p14="http://schemas.microsoft.com/office/powerpoint/2010/main" val="367301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l">
              <a:lnSpc>
                <a:spcPct val="85000"/>
              </a:lnSpc>
            </a:pPr>
            <a:r>
              <a:rPr lang="en-GB" sz="1400" b="0" dirty="0">
                <a:solidFill>
                  <a:schemeClr val="bg1"/>
                </a:solidFill>
                <a:effectLst/>
              </a:rPr>
              <a:t>Intel® QuickAssist Technology integrates hardware acceleration of compute intensive workloads,</a:t>
            </a:r>
            <a:r>
              <a:rPr lang="en-GB" sz="1400" b="0" baseline="0" dirty="0">
                <a:solidFill>
                  <a:schemeClr val="bg1"/>
                </a:solidFill>
                <a:effectLst/>
              </a:rPr>
              <a:t> s</a:t>
            </a:r>
            <a:r>
              <a:rPr lang="en-GB" sz="1400" b="0" dirty="0">
                <a:solidFill>
                  <a:schemeClr val="bg1"/>
                </a:solidFill>
                <a:effectLst/>
              </a:rPr>
              <a:t>uch as bulk cryptography, public key exchange,</a:t>
            </a:r>
            <a:r>
              <a:rPr lang="en-GB" sz="1400" b="0" baseline="0" dirty="0">
                <a:solidFill>
                  <a:schemeClr val="bg1"/>
                </a:solidFill>
                <a:effectLst/>
              </a:rPr>
              <a:t> and</a:t>
            </a:r>
            <a:r>
              <a:rPr lang="en-GB" sz="1400" b="0" dirty="0">
                <a:solidFill>
                  <a:schemeClr val="bg1"/>
                </a:solidFill>
                <a:effectLst/>
              </a:rPr>
              <a:t> compression on Intel® architecture platforms.</a:t>
            </a:r>
          </a:p>
        </p:txBody>
      </p:sp>
      <p:sp>
        <p:nvSpPr>
          <p:cNvPr id="4" name="Slide Number Placeholder 3"/>
          <p:cNvSpPr>
            <a:spLocks noGrp="1"/>
          </p:cNvSpPr>
          <p:nvPr>
            <p:ph type="sldNum" sz="quarter" idx="10"/>
          </p:nvPr>
        </p:nvSpPr>
        <p:spPr/>
        <p:txBody>
          <a:bodyPr/>
          <a:lstStyle/>
          <a:p>
            <a:fld id="{227F67DA-33BA-4D5E-92DD-F76460C9284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83856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latin typeface="Intel Clear" panose="020B0604020203020204" pitchFamily="34" charset="0"/>
              </a:rPr>
              <a:pPr/>
              <a:t>7</a:t>
            </a:fld>
            <a:endParaRPr lang="en-US" dirty="0">
              <a:solidFill>
                <a:prstClr val="black"/>
              </a:solidFill>
              <a:latin typeface="Intel Clear" panose="020B0604020203020204" pitchFamily="34" charset="0"/>
            </a:endParaRPr>
          </a:p>
        </p:txBody>
      </p:sp>
    </p:spTree>
    <p:extLst>
      <p:ext uri="{BB962C8B-B14F-4D97-AF65-F5344CB8AC3E}">
        <p14:creationId xmlns:p14="http://schemas.microsoft.com/office/powerpoint/2010/main" val="2711784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8</a:t>
            </a:fld>
            <a:endParaRPr lang="en-US" dirty="0"/>
          </a:p>
        </p:txBody>
      </p:sp>
    </p:spTree>
    <p:extLst>
      <p:ext uri="{BB962C8B-B14F-4D97-AF65-F5344CB8AC3E}">
        <p14:creationId xmlns:p14="http://schemas.microsoft.com/office/powerpoint/2010/main" val="3843595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4848E-8F25-49D3-A4D2-0F5746507FC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7150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8CCD-48D1-4F89-8C01-EA9AA87D3C1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29471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680215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739" y="2221197"/>
            <a:ext cx="8212886" cy="1102519"/>
          </a:xfrm>
        </p:spPr>
        <p:txBody>
          <a:bodyPr lIns="0" rIns="0" anchor="b" anchorCtr="0">
            <a:noAutofit/>
          </a:bodyPr>
          <a:lstStyle>
            <a:lvl1pPr>
              <a:defRPr sz="2800" baseline="0">
                <a:solidFill>
                  <a:schemeClr val="bg1"/>
                </a:solidFill>
                <a:latin typeface="+mj-lt"/>
                <a:cs typeface="Intel Clear Light" panose="020B0404020203020204" pitchFamily="34" charset="0"/>
              </a:defRPr>
            </a:lvl1pPr>
          </a:lstStyle>
          <a:p>
            <a:r>
              <a:rPr lang="en-US" dirty="0" err="1" smtClean="0"/>
              <a:t>28pt</a:t>
            </a:r>
            <a:r>
              <a:rPr lang="en-US" dirty="0" smtClean="0"/>
              <a:t> Intel Clear Light Presentation Title</a:t>
            </a:r>
            <a:br>
              <a:rPr lang="en-US" dirty="0" smtClean="0"/>
            </a:br>
            <a:r>
              <a:rPr lang="en-US" dirty="0" smtClean="0"/>
              <a:t>Title of Presentation Line Two</a:t>
            </a:r>
            <a:endParaRPr lang="en-US" dirty="0"/>
          </a:p>
        </p:txBody>
      </p:sp>
      <p:sp>
        <p:nvSpPr>
          <p:cNvPr id="3" name="Subtitle 2"/>
          <p:cNvSpPr>
            <a:spLocks noGrp="1"/>
          </p:cNvSpPr>
          <p:nvPr>
            <p:ph type="subTitle" idx="1" hasCustomPrompt="1"/>
          </p:nvPr>
        </p:nvSpPr>
        <p:spPr>
          <a:xfrm>
            <a:off x="455613" y="3488723"/>
            <a:ext cx="6330212" cy="925360"/>
          </a:xfrm>
        </p:spPr>
        <p:txBody>
          <a:bodyPr lIns="0" rIns="0">
            <a:noAutofit/>
          </a:bodyPr>
          <a:lstStyle>
            <a:lvl1pPr marL="0" indent="0" algn="l">
              <a:buNone/>
              <a:defRPr sz="1200" b="1" baseline="0">
                <a:solidFill>
                  <a:schemeClr val="bg1"/>
                </a:solidFill>
                <a:latin typeface="+mn-lt"/>
                <a:cs typeface="Intel Clear" panose="020B06040202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12pt</a:t>
            </a:r>
            <a:r>
              <a:rPr lang="en-US" dirty="0" smtClean="0"/>
              <a:t> Intel Clear Bolded Subhead, Date, Etc.</a:t>
            </a:r>
            <a:endParaRPr lang="en-US" dirty="0"/>
          </a:p>
        </p:txBody>
      </p:sp>
      <p:sp>
        <p:nvSpPr>
          <p:cNvPr id="7" name="Rectangle 6"/>
          <p:cNvSpPr/>
          <p:nvPr userDrawn="1"/>
        </p:nvSpPr>
        <p:spPr>
          <a:xfrm>
            <a:off x="455613" y="4813300"/>
            <a:ext cx="1687963" cy="123111"/>
          </a:xfrm>
          <a:prstGeom prst="rect">
            <a:avLst/>
          </a:prstGeom>
        </p:spPr>
        <p:txBody>
          <a:bodyPr wrap="none" lIns="0" tIns="0" rIns="0" bIns="0">
            <a:spAutoFit/>
          </a:bodyPr>
          <a:lstStyle/>
          <a:p>
            <a:pPr algn="l" rtl="0"/>
            <a:r>
              <a:rPr lang="en-US" sz="800" b="0" i="0" u="none" strike="noStrike" kern="1200" baseline="0" dirty="0" smtClean="0">
                <a:solidFill>
                  <a:schemeClr val="accent3"/>
                </a:solidFill>
                <a:latin typeface="+mn-lt"/>
                <a:ea typeface="+mn-ea"/>
                <a:cs typeface="Neo Sans Intel"/>
              </a:rPr>
              <a:t>Intel Confidential — Do Not Forward</a:t>
            </a:r>
          </a:p>
        </p:txBody>
      </p:sp>
      <p:pic>
        <p:nvPicPr>
          <p:cNvPr id="9" name="Picture 3" descr="W:\Clients\Intel\PRODUCTION\2012_13_Production\ASSETS_LOGOS_2012-13\Assets_Complete_2012-13\ PEEL AWAY\Intel_Peels\Intel_Peels_RGB\Peel_rgb_png\peel_rt_btm_drkBlue_rgb_21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17535" y="4035643"/>
            <a:ext cx="1426464" cy="110286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6572" y="1432296"/>
            <a:ext cx="2049636" cy="57526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29717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1619587"/>
            <a:ext cx="7772400" cy="1021556"/>
          </a:xfrm>
        </p:spPr>
        <p:txBody>
          <a:bodyPr anchor="b" anchorCtr="0">
            <a:noAutofit/>
          </a:bodyPr>
          <a:lstStyle>
            <a:lvl1pPr algn="l">
              <a:defRPr sz="2800" b="0" cap="none">
                <a:solidFill>
                  <a:schemeClr val="accent1"/>
                </a:solidFill>
                <a:latin typeface="+mj-lt"/>
                <a:cs typeface="Intel Clear Light" panose="020B0404020203020204" pitchFamily="34" charset="0"/>
              </a:defRPr>
            </a:lvl1pPr>
          </a:lstStyle>
          <a:p>
            <a:r>
              <a:rPr lang="en-US" dirty="0" err="1" smtClean="0"/>
              <a:t>28pt</a:t>
            </a:r>
            <a:r>
              <a:rPr lang="en-US" dirty="0" smtClean="0"/>
              <a:t> Intel Clear Light Text</a:t>
            </a:r>
            <a:endParaRPr lang="en-US" dirty="0"/>
          </a:p>
        </p:txBody>
      </p:sp>
      <p:sp>
        <p:nvSpPr>
          <p:cNvPr id="3" name="Text Placeholder 2"/>
          <p:cNvSpPr>
            <a:spLocks noGrp="1"/>
          </p:cNvSpPr>
          <p:nvPr>
            <p:ph type="body" idx="1" hasCustomPrompt="1"/>
          </p:nvPr>
        </p:nvSpPr>
        <p:spPr>
          <a:xfrm>
            <a:off x="455613" y="2752675"/>
            <a:ext cx="7772400" cy="1125140"/>
          </a:xfrm>
        </p:spPr>
        <p:txBody>
          <a:bodyPr anchor="t" anchorCtr="0">
            <a:noAutofit/>
          </a:bodyPr>
          <a:lstStyle>
            <a:lvl1pPr marL="0" indent="0">
              <a:buNone/>
              <a:defRPr sz="1200" b="1" baseline="0">
                <a:solidFill>
                  <a:schemeClr val="accent2"/>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err="1" smtClean="0"/>
              <a:t>12pt</a:t>
            </a:r>
            <a:r>
              <a:rPr lang="en-US" dirty="0" smtClean="0"/>
              <a:t> Intel Clear Bolded Subhead</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a:p>
        </p:txBody>
      </p:sp>
    </p:spTree>
    <p:extLst>
      <p:ext uri="{BB962C8B-B14F-4D97-AF65-F5344CB8AC3E}">
        <p14:creationId xmlns:p14="http://schemas.microsoft.com/office/powerpoint/2010/main" val="24037270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4" y="1203325"/>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Picture Placeholder 8"/>
          <p:cNvSpPr>
            <a:spLocks noGrp="1"/>
          </p:cNvSpPr>
          <p:nvPr>
            <p:ph type="pic" sz="quarter" idx="13"/>
          </p:nvPr>
        </p:nvSpPr>
        <p:spPr>
          <a:xfrm>
            <a:off x="4830764" y="943430"/>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4" y="2843898"/>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200177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4" y="1203325"/>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6" name="Content Placeholder 2"/>
          <p:cNvSpPr>
            <a:spLocks noGrp="1"/>
          </p:cNvSpPr>
          <p:nvPr>
            <p:ph sz="half" idx="13" hasCustomPrompt="1"/>
          </p:nvPr>
        </p:nvSpPr>
        <p:spPr>
          <a:xfrm>
            <a:off x="4678363" y="1203325"/>
            <a:ext cx="4005264"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204898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4" y="1203326"/>
            <a:ext cx="8228013" cy="3425825"/>
          </a:xfrm>
        </p:spPr>
        <p:txBody>
          <a:bodyPr anchor="ctr" anchorCtr="0"/>
          <a:lstStyle>
            <a:lvl1pPr marL="190496" indent="-190496">
              <a:defRPr sz="3600" b="1" baseline="0">
                <a:solidFill>
                  <a:schemeClr val="accent1"/>
                </a:solidFill>
                <a:latin typeface="+mn-lt"/>
                <a:cs typeface="Intel Clear"/>
              </a:defRPr>
            </a:lvl1pPr>
            <a:lvl2pPr marL="417503" indent="-225419">
              <a:buFont typeface="Intel Clear" pitchFamily="34" charset="0"/>
              <a:buChar char="–"/>
              <a:defRPr sz="1200" baseline="0">
                <a:latin typeface="+mn-lt"/>
                <a:cs typeface="Intel Clear" panose="020B0604020203020204" pitchFamily="34" charset="0"/>
              </a:defRPr>
            </a:lvl2pPr>
            <a:lvl3pPr marL="685783" indent="-228594">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smtClean="0"/>
              <a:t>“36pt Intel Clear Bold Text”</a:t>
            </a:r>
          </a:p>
          <a:p>
            <a:pPr lvl="1"/>
            <a:r>
              <a:rPr lang="en-US" dirty="0" err="1" smtClean="0"/>
              <a:t>12pt</a:t>
            </a:r>
            <a:r>
              <a:rPr lang="en-US" dirty="0" smtClean="0"/>
              <a: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19793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140464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8" name="Content Placeholder 2"/>
          <p:cNvSpPr>
            <a:spLocks noGrp="1"/>
          </p:cNvSpPr>
          <p:nvPr>
            <p:ph sz="half" idx="1" hasCustomPrompt="1"/>
          </p:nvPr>
        </p:nvSpPr>
        <p:spPr>
          <a:xfrm>
            <a:off x="455614" y="1203325"/>
            <a:ext cx="4006851"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3" name="TextBox 2"/>
          <p:cNvSpPr txBox="1"/>
          <p:nvPr userDrawn="1"/>
        </p:nvSpPr>
        <p:spPr>
          <a:xfrm>
            <a:off x="1009488" y="4975796"/>
            <a:ext cx="184731" cy="246221"/>
          </a:xfrm>
          <a:prstGeom prst="rect">
            <a:avLst/>
          </a:prstGeom>
          <a:noFill/>
        </p:spPr>
        <p:txBody>
          <a:bodyPr wrap="none" rtlCol="0">
            <a:spAutoFit/>
          </a:bodyPr>
          <a:lstStyle/>
          <a:p>
            <a:pPr defTabSz="457189"/>
            <a:endParaRPr lang="en-US" sz="1000" dirty="0">
              <a:solidFill>
                <a:srgbClr val="003C71"/>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70093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4" y="2"/>
            <a:ext cx="4465637" cy="4768849"/>
          </a:xfrm>
          <a:solidFill>
            <a:schemeClr val="bg2">
              <a:lumMod val="60000"/>
              <a:lumOff val="40000"/>
            </a:schemeClr>
          </a:solidFill>
        </p:spPr>
        <p:txBody>
          <a:bodyPr/>
          <a:lstStyle>
            <a:lvl1pPr>
              <a:defRPr baseline="0"/>
            </a:lvl1pPr>
          </a:lstStyle>
          <a:p>
            <a:r>
              <a:rPr lang="en-US" dirty="0" smtClean="0"/>
              <a:t>Insert photo here. Drag picture to placeholder or click icon to add.</a:t>
            </a:r>
            <a:endParaRPr lang="en-US" dirty="0"/>
          </a:p>
        </p:txBody>
      </p:sp>
      <p:sp>
        <p:nvSpPr>
          <p:cNvPr id="2" name="Title 1"/>
          <p:cNvSpPr>
            <a:spLocks noGrp="1"/>
          </p:cNvSpPr>
          <p:nvPr>
            <p:ph type="title" hasCustomPrompt="1"/>
          </p:nvPr>
        </p:nvSpPr>
        <p:spPr>
          <a:xfrm>
            <a:off x="455614" y="308848"/>
            <a:ext cx="4006850" cy="868680"/>
          </a:xfrm>
        </p:spPr>
        <p:txBody>
          <a:bodyPr>
            <a:noAutofit/>
          </a:bodyPr>
          <a:lstStyle>
            <a:lvl1pPr>
              <a:defRPr sz="2800" b="0" i="0" baseline="0">
                <a:solidFill>
                  <a:schemeClr val="tx2"/>
                </a:solidFill>
                <a:latin typeface="Intel Clear"/>
                <a:cs typeface="Intel Clear"/>
              </a:defRPr>
            </a:lvl1pPr>
          </a:lstStyle>
          <a:p>
            <a:r>
              <a:rPr lang="en-US" dirty="0" smtClean="0"/>
              <a:t>28pt Intel Clear Headline</a:t>
            </a:r>
            <a:endParaRPr lang="en-US" dirty="0"/>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4260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white section break</a:t>
            </a:r>
            <a:endParaRPr lang="en-US" dirty="0"/>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2"/>
                </a:solidFill>
                <a:latin typeface="+mn-lt"/>
                <a:cs typeface="Intel Clear" panose="020B0604020203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smtClean="0"/>
              <a:t>16pt Intel Clear Subhead</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7501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blue section break</a:t>
            </a:r>
            <a:endParaRPr lang="en-US" dirty="0"/>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smtClean="0"/>
              <a:t>16pt Intel Clear Subhead</a:t>
            </a:r>
            <a:endParaRPr lang="en-US" dirty="0"/>
          </a:p>
        </p:txBody>
      </p:sp>
      <p:sp>
        <p:nvSpPr>
          <p:cNvPr id="5" name="TextBox 4"/>
          <p:cNvSpPr txBox="1"/>
          <p:nvPr userDrawn="1"/>
        </p:nvSpPr>
        <p:spPr>
          <a:xfrm>
            <a:off x="193308" y="4889827"/>
            <a:ext cx="1130118" cy="138499"/>
          </a:xfrm>
          <a:prstGeom prst="rect">
            <a:avLst/>
          </a:prstGeom>
          <a:noFill/>
        </p:spPr>
        <p:txBody>
          <a:bodyPr vert="horz" wrap="none" lIns="0" tIns="0" rIns="0" bIns="0" rtlCol="0">
            <a:spAutoFit/>
          </a:bodyPr>
          <a:lstStyle/>
          <a:p>
            <a:pPr defTabSz="457189"/>
            <a:r>
              <a:rPr lang="en-US" sz="900" dirty="0">
                <a:solidFill>
                  <a:prstClr val="white"/>
                </a:solidFill>
              </a:rPr>
              <a:t>NVM Solutions Group</a:t>
            </a:r>
          </a:p>
        </p:txBody>
      </p:sp>
    </p:spTree>
    <p:extLst>
      <p:ext uri="{BB962C8B-B14F-4D97-AF65-F5344CB8AC3E}">
        <p14:creationId xmlns:p14="http://schemas.microsoft.com/office/powerpoint/2010/main" val="125385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3"/>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smtClean="0"/>
              <a:t>40pt Intel Clear Light Body.</a:t>
            </a:r>
            <a:br>
              <a:rPr lang="en-US" dirty="0" smtClean="0"/>
            </a:br>
            <a:r>
              <a:rPr lang="en-US" dirty="0" smtClean="0"/>
              <a:t>For content that is not a section, but has a big idea in text only.</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1"/>
          <p:cNvSpPr>
            <a:spLocks noGrp="1"/>
          </p:cNvSpPr>
          <p:nvPr>
            <p:ph type="title" hasCustomPrompt="1"/>
          </p:nvPr>
        </p:nvSpPr>
        <p:spPr>
          <a:xfrm>
            <a:off x="455613" y="1101795"/>
            <a:ext cx="7772400" cy="1021556"/>
          </a:xfrm>
        </p:spPr>
        <p:txBody>
          <a:bodyPr anchor="b" anchorCtr="0">
            <a:noAutofit/>
          </a:bodyPr>
          <a:lstStyle>
            <a:lvl1pPr algn="l">
              <a:lnSpc>
                <a:spcPct val="80000"/>
              </a:lnSpc>
              <a:defRPr sz="4000" b="0" cap="none" spc="0" baseline="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smtClean="0"/>
              <a:t>40pt Intel Clear Heading</a:t>
            </a:r>
            <a:endParaRPr lang="en-US" dirty="0"/>
          </a:p>
        </p:txBody>
      </p:sp>
    </p:spTree>
    <p:extLst>
      <p:ext uri="{BB962C8B-B14F-4D97-AF65-F5344CB8AC3E}">
        <p14:creationId xmlns:p14="http://schemas.microsoft.com/office/powerpoint/2010/main" val="74987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89"/>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 blue section</a:t>
            </a:r>
            <a:endParaRPr lang="en-US" dirty="0"/>
          </a:p>
        </p:txBody>
      </p:sp>
      <p:sp>
        <p:nvSpPr>
          <p:cNvPr id="3"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chemeClr val="accent3"/>
                </a:solidFill>
                <a:latin typeface="+mn-lt"/>
                <a:cs typeface="Intel Clear" panose="020B0604020203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smtClean="0"/>
              <a:t>16pt Intel Clear Subhead</a:t>
            </a:r>
            <a:endParaRPr lang="en-US" dirty="0"/>
          </a:p>
        </p:txBody>
      </p:sp>
      <p:sp>
        <p:nvSpPr>
          <p:cNvPr id="5" name="Picture Placeholder 4"/>
          <p:cNvSpPr>
            <a:spLocks noGrp="1"/>
          </p:cNvSpPr>
          <p:nvPr>
            <p:ph type="pic" sz="quarter" idx="13" hasCustomPrompt="1"/>
          </p:nvPr>
        </p:nvSpPr>
        <p:spPr>
          <a:xfrm>
            <a:off x="0" y="2"/>
            <a:ext cx="9144000" cy="2574131"/>
          </a:xfrm>
          <a:solidFill>
            <a:schemeClr val="bg2">
              <a:lumMod val="60000"/>
              <a:lumOff val="40000"/>
            </a:schemeClr>
          </a:solidFill>
        </p:spPr>
        <p:txBody>
          <a:bodyPr/>
          <a:lstStyle>
            <a:lvl1pPr>
              <a:defRPr baseline="0">
                <a:solidFill>
                  <a:srgbClr val="0071C5"/>
                </a:solidFill>
              </a:defRPr>
            </a:lvl1pPr>
          </a:lstStyle>
          <a:p>
            <a:r>
              <a:rPr lang="en-US" dirty="0" smtClean="0"/>
              <a:t>Insert photo here. Drag picture to placeholder or click icon to add.</a:t>
            </a:r>
            <a:endParaRPr lang="en-US" dirty="0"/>
          </a:p>
        </p:txBody>
      </p:sp>
      <p:sp>
        <p:nvSpPr>
          <p:cNvPr id="6" name="TextBox 5"/>
          <p:cNvSpPr txBox="1"/>
          <p:nvPr userDrawn="1"/>
        </p:nvSpPr>
        <p:spPr>
          <a:xfrm>
            <a:off x="3486151" y="4879360"/>
            <a:ext cx="2978379" cy="138499"/>
          </a:xfrm>
          <a:prstGeom prst="rect">
            <a:avLst/>
          </a:prstGeom>
          <a:noFill/>
        </p:spPr>
        <p:txBody>
          <a:bodyPr vert="horz" wrap="none" lIns="0" tIns="0" rIns="0" bIns="0" rtlCol="0">
            <a:spAutoFit/>
          </a:bodyPr>
          <a:lstStyle/>
          <a:p>
            <a:pPr defTabSz="457189"/>
            <a:r>
              <a:rPr lang="en-US" sz="900" dirty="0">
                <a:solidFill>
                  <a:prstClr val="white"/>
                </a:solidFill>
              </a:rPr>
              <a:t>Intel Non-Volatile Memory Solutions Group - confidential</a:t>
            </a:r>
          </a:p>
        </p:txBody>
      </p:sp>
    </p:spTree>
    <p:extLst>
      <p:ext uri="{BB962C8B-B14F-4D97-AF65-F5344CB8AC3E}">
        <p14:creationId xmlns:p14="http://schemas.microsoft.com/office/powerpoint/2010/main" val="256358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solidFill>
          <a:schemeClr val="accent1"/>
        </a:solidFill>
        <a:effectLst/>
      </p:bgPr>
    </p:bg>
    <p:spTree>
      <p:nvGrpSpPr>
        <p:cNvPr id="1" name=""/>
        <p:cNvGrpSpPr/>
        <p:nvPr/>
      </p:nvGrpSpPr>
      <p:grpSpPr>
        <a:xfrm>
          <a:off x="0" y="0"/>
          <a:ext cx="0" cy="0"/>
          <a:chOff x="0" y="0"/>
          <a:chExt cx="0" cy="0"/>
        </a:xfrm>
      </p:grpSpPr>
      <p:pic>
        <p:nvPicPr>
          <p:cNvPr id="6146" name="Picture 2" descr="\\.psf\Home\Desktop\WideFooterAIRev.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4806834"/>
            <a:ext cx="9144000" cy="33666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userDrawn="1">
            <p:ph type="title" hasCustomPrompt="1"/>
          </p:nvPr>
        </p:nvSpPr>
        <p:spPr>
          <a:xfrm>
            <a:off x="455613" y="1619587"/>
            <a:ext cx="7772400" cy="1021556"/>
          </a:xfrm>
        </p:spPr>
        <p:txBody>
          <a:bodyPr anchor="b" anchorCtr="0">
            <a:noAutofit/>
          </a:bodyPr>
          <a:lstStyle>
            <a:lvl1pPr algn="l">
              <a:defRPr sz="2800" b="0" cap="none">
                <a:solidFill>
                  <a:schemeClr val="bg1"/>
                </a:solidFill>
                <a:latin typeface="+mj-lt"/>
                <a:cs typeface="Intel Clear Light" panose="020B0404020203020204" pitchFamily="34" charset="0"/>
              </a:defRPr>
            </a:lvl1pPr>
          </a:lstStyle>
          <a:p>
            <a:r>
              <a:rPr lang="en-US" dirty="0" err="1" smtClean="0"/>
              <a:t>28pt</a:t>
            </a:r>
            <a:r>
              <a:rPr lang="en-US" dirty="0" smtClean="0"/>
              <a:t> Intel Clear Light Text</a:t>
            </a:r>
            <a:endParaRPr lang="en-US" dirty="0"/>
          </a:p>
        </p:txBody>
      </p:sp>
      <p:sp>
        <p:nvSpPr>
          <p:cNvPr id="3" name="Text Placeholder 2"/>
          <p:cNvSpPr>
            <a:spLocks noGrp="1"/>
          </p:cNvSpPr>
          <p:nvPr userDrawn="1">
            <p:ph type="body" idx="1" hasCustomPrompt="1"/>
          </p:nvPr>
        </p:nvSpPr>
        <p:spPr>
          <a:xfrm>
            <a:off x="455613" y="2752675"/>
            <a:ext cx="7772400" cy="1125140"/>
          </a:xfrm>
        </p:spPr>
        <p:txBody>
          <a:bodyPr anchor="t" anchorCtr="0">
            <a:noAutofit/>
          </a:bodyPr>
          <a:lstStyle>
            <a:lvl1pPr marL="0" indent="0">
              <a:buNone/>
              <a:defRPr sz="1200" b="1" baseline="0">
                <a:solidFill>
                  <a:schemeClr val="accent3"/>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err="1" smtClean="0"/>
              <a:t>12pt</a:t>
            </a:r>
            <a:r>
              <a:rPr lang="en-US" dirty="0" smtClean="0"/>
              <a:t> Intel Clear Bolded Subhead</a:t>
            </a:r>
            <a:endParaRPr lang="en-US" dirty="0"/>
          </a:p>
        </p:txBody>
      </p:sp>
      <p:sp>
        <p:nvSpPr>
          <p:cNvPr id="6" name="Slide Number Placeholder 5"/>
          <p:cNvSpPr>
            <a:spLocks noGrp="1"/>
          </p:cNvSpPr>
          <p:nvPr userDrawn="1">
            <p:ph type="sldNum" sz="quarter" idx="12"/>
          </p:nvPr>
        </p:nvSpPr>
        <p:spPr/>
        <p:txBody>
          <a:bodyPr/>
          <a:lstStyle>
            <a:lvl1pPr>
              <a:defRPr>
                <a:solidFill>
                  <a:schemeClr val="accent1"/>
                </a:solidFill>
              </a:defRPr>
            </a:lvl1pPr>
          </a:lstStyle>
          <a:p>
            <a:fld id="{EE2556C5-CE8C-6547-B838-EA80C61A4AF7}" type="slidenum">
              <a:rPr lang="en-US" smtClean="0"/>
              <a:pPr/>
              <a:t>‹#›</a:t>
            </a:fld>
            <a:endParaRPr lang="en-US"/>
          </a:p>
        </p:txBody>
      </p:sp>
    </p:spTree>
    <p:extLst>
      <p:ext uri="{BB962C8B-B14F-4D97-AF65-F5344CB8AC3E}">
        <p14:creationId xmlns:p14="http://schemas.microsoft.com/office/powerpoint/2010/main" val="1110112335"/>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92208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53302" y="4811688"/>
            <a:ext cx="2133600" cy="273844"/>
          </a:xfrm>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7172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77433" y="1875130"/>
            <a:ext cx="2108795" cy="138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99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459841" y="804963"/>
            <a:ext cx="8091494" cy="4148041"/>
          </a:xfrm>
          <a:prstGeom prst="rect">
            <a:avLst/>
          </a:prstGeom>
        </p:spPr>
        <p:txBody>
          <a:bodyPr vert="horz">
            <a:normAutofit/>
          </a:bodyPr>
          <a:lstStyle>
            <a:lvl1pPr marL="182872" marR="0" indent="-201158" algn="l" defTabSz="457178" rtl="0" eaLnBrk="1" fontAlgn="auto" latinLnBrk="0" hangingPunct="1">
              <a:lnSpc>
                <a:spcPct val="100000"/>
              </a:lnSpc>
              <a:spcBef>
                <a:spcPts val="600"/>
              </a:spcBef>
              <a:spcAft>
                <a:spcPts val="0"/>
              </a:spcAft>
              <a:buClr>
                <a:schemeClr val="bg1">
                  <a:lumMod val="75000"/>
                </a:schemeClr>
              </a:buClr>
              <a:buSzPct val="100000"/>
              <a:buFont typeface="Lucida Grande"/>
              <a:buChar char="■"/>
              <a:tabLst/>
              <a:defRPr sz="1800" b="1" i="0" baseline="0">
                <a:solidFill>
                  <a:schemeClr val="tx1">
                    <a:lumMod val="50000"/>
                    <a:lumOff val="50000"/>
                  </a:schemeClr>
                </a:solidFill>
                <a:latin typeface="Arial"/>
                <a:cs typeface="Arial"/>
              </a:defRPr>
            </a:lvl1pPr>
            <a:lvl2pPr marL="448034" indent="-171442">
              <a:spcBef>
                <a:spcPts val="500"/>
              </a:spcBef>
              <a:buClr>
                <a:schemeClr val="bg1">
                  <a:lumMod val="65000"/>
                </a:schemeClr>
              </a:buClr>
              <a:buSzPct val="100000"/>
              <a:buFont typeface="Lucida Grande"/>
              <a:buChar char="■"/>
              <a:defRPr sz="1600" b="0" i="0" baseline="0">
                <a:solidFill>
                  <a:schemeClr val="tx1">
                    <a:lumMod val="50000"/>
                    <a:lumOff val="50000"/>
                  </a:schemeClr>
                </a:solidFill>
                <a:latin typeface="Arial"/>
                <a:cs typeface="Arial"/>
              </a:defRPr>
            </a:lvl2pPr>
            <a:lvl3pPr marL="813776" indent="-177791">
              <a:spcBef>
                <a:spcPts val="500"/>
              </a:spcBef>
              <a:buClr>
                <a:schemeClr val="bg1">
                  <a:lumMod val="65000"/>
                </a:schemeClr>
              </a:buClr>
              <a:buSzPct val="100000"/>
              <a:buFont typeface="Lucida Grande"/>
              <a:buChar char="■"/>
              <a:defRPr sz="1300" b="0" i="0" baseline="0">
                <a:solidFill>
                  <a:schemeClr val="tx1">
                    <a:lumMod val="50000"/>
                    <a:lumOff val="50000"/>
                  </a:schemeClr>
                </a:solidFill>
                <a:latin typeface="Arial"/>
                <a:cs typeface="Arial"/>
              </a:defRPr>
            </a:lvl3pPr>
            <a:lvl4pPr marL="1124656" indent="-115882">
              <a:spcBef>
                <a:spcPts val="500"/>
              </a:spcBef>
              <a:buClr>
                <a:schemeClr val="bg1">
                  <a:lumMod val="65000"/>
                </a:schemeClr>
              </a:buClr>
              <a:buSzPct val="100000"/>
              <a:buFont typeface="Lucida Grande"/>
              <a:buChar char="■"/>
              <a:defRPr sz="1100" b="0" i="0">
                <a:solidFill>
                  <a:schemeClr val="tx1">
                    <a:lumMod val="50000"/>
                    <a:lumOff val="50000"/>
                  </a:schemeClr>
                </a:solidFill>
                <a:latin typeface="Arial"/>
                <a:cs typeface="Arial"/>
              </a:defRPr>
            </a:lvl4pPr>
            <a:lvl5pPr marL="1490398" indent="-119057">
              <a:spcBef>
                <a:spcPts val="500"/>
              </a:spcBef>
              <a:buClr>
                <a:schemeClr val="bg1">
                  <a:lumMod val="65000"/>
                </a:schemeClr>
              </a:buClr>
              <a:buSzPct val="100000"/>
              <a:buFont typeface="Lucida Grande"/>
              <a:buChar char="■"/>
              <a:defRPr sz="800" b="0" i="0" baseline="0">
                <a:solidFill>
                  <a:schemeClr val="tx1">
                    <a:lumMod val="50000"/>
                    <a:lumOff val="50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2"/>
          <p:cNvSpPr>
            <a:spLocks noGrp="1"/>
          </p:cNvSpPr>
          <p:nvPr>
            <p:ph type="title"/>
          </p:nvPr>
        </p:nvSpPr>
        <p:spPr>
          <a:xfrm>
            <a:off x="468307" y="50800"/>
            <a:ext cx="8074560" cy="580218"/>
          </a:xfrm>
          <a:prstGeom prst="rect">
            <a:avLst/>
          </a:prstGeom>
          <a:noFill/>
          <a:ln>
            <a:noFill/>
          </a:ln>
        </p:spPr>
        <p:txBody>
          <a:bodyPr vert="horz" anchor="ctr" anchorCtr="0"/>
          <a:lstStyle>
            <a:lvl1pPr algn="l">
              <a:lnSpc>
                <a:spcPts val="2300"/>
              </a:lnSpc>
              <a:defRPr sz="2100" b="0" i="0">
                <a:solidFill>
                  <a:srgbClr val="FFFFFF"/>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6812064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457189"/>
            <a:endParaRPr lang="en-US"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457189"/>
            <a:endParaRPr lang="en-US" dirty="0">
              <a:solidFill>
                <a:prstClr val="black"/>
              </a:solidFill>
            </a:endParaRPr>
          </a:p>
        </p:txBody>
      </p:sp>
      <p:sp>
        <p:nvSpPr>
          <p:cNvPr id="6" name="Slide Number Placeholder 5"/>
          <p:cNvSpPr>
            <a:spLocks noGrp="1"/>
          </p:cNvSpPr>
          <p:nvPr>
            <p:ph type="sldNum" sz="quarter" idx="12"/>
          </p:nvPr>
        </p:nvSpPr>
        <p:spPr/>
        <p:txBody>
          <a:bodyPr/>
          <a:lstStyle/>
          <a:p>
            <a:fld id="{1F88F451-7AD1-4307-B380-2013D3168F0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426503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488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5" name="Picture 4" descr="int_experience_hrz_wht_rgb_1500.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460694" y="389229"/>
            <a:ext cx="2121766" cy="887284"/>
          </a:xfrm>
          <a:prstGeom prst="rect">
            <a:avLst/>
          </a:prstGeom>
        </p:spPr>
      </p:pic>
    </p:spTree>
    <p:extLst>
      <p:ext uri="{BB962C8B-B14F-4D97-AF65-F5344CB8AC3E}">
        <p14:creationId xmlns:p14="http://schemas.microsoft.com/office/powerpoint/2010/main" val="169395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smtClean="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sp>
        <p:nvSpPr>
          <p:cNvPr id="6" name="Rectangle 5"/>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7" name="Picture 2" descr="\\.psf\Home\Desktop\Inte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userDrawn="1"/>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8181048" y="4824387"/>
            <a:ext cx="824904"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2" name="Slide Number Placeholder 5"/>
          <p:cNvSpPr txBox="1">
            <a:spLocks/>
          </p:cNvSpPr>
          <p:nvPr userDrawn="1"/>
        </p:nvSpPr>
        <p:spPr>
          <a:xfrm>
            <a:off x="2403348" y="4824387"/>
            <a:ext cx="4332544" cy="273844"/>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prstClr val="white"/>
                </a:solidFill>
              </a:rPr>
              <a:t>Intel Confidential</a:t>
            </a:r>
          </a:p>
          <a:p>
            <a:pPr algn="ctr">
              <a:defRPr/>
            </a:pPr>
            <a:r>
              <a:rPr lang="en-US" sz="800" dirty="0">
                <a:solidFill>
                  <a:srgbClr val="FFC000"/>
                </a:solidFill>
              </a:rPr>
              <a:t>&lt;Add NDA# if necessary&gt;</a:t>
            </a:r>
          </a:p>
        </p:txBody>
      </p:sp>
      <p:sp>
        <p:nvSpPr>
          <p:cNvPr id="15" name="Rectangle 14"/>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68548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18pt Intel Clear body text</a:t>
            </a:r>
          </a:p>
          <a:p>
            <a:pPr lvl="1"/>
            <a:r>
              <a:rPr lang="en-US" dirty="0"/>
              <a:t>18pt Intel Clear bullet one</a:t>
            </a:r>
          </a:p>
          <a:p>
            <a:pPr lvl="2"/>
            <a:r>
              <a:rPr lang="en-US" dirty="0"/>
              <a:t>16pt Intel Clear sub-bullet</a:t>
            </a:r>
          </a:p>
          <a:p>
            <a:pPr lvl="3"/>
            <a:r>
              <a:rPr lang="en-US" dirty="0"/>
              <a:t>14pt Intel Clear fourth level</a:t>
            </a:r>
          </a:p>
          <a:p>
            <a:pPr lvl="4"/>
            <a:r>
              <a:rPr lang="en-US" dirty="0"/>
              <a:t>12pt Intel Clear fifth level</a:t>
            </a:r>
          </a:p>
        </p:txBody>
      </p:sp>
    </p:spTree>
    <p:extLst>
      <p:ext uri="{BB962C8B-B14F-4D97-AF65-F5344CB8AC3E}">
        <p14:creationId xmlns:p14="http://schemas.microsoft.com/office/powerpoint/2010/main" val="92187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4" y="1203325"/>
            <a:ext cx="4006851" cy="3425825"/>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5"/>
            <a:ext cx="4005264" cy="3425825"/>
          </a:xfrm>
        </p:spPr>
        <p:txBody>
          <a:bodyPr vert="horz" lIns="0" tIns="0" rIns="0" bIns="0" rtlCol="0">
            <a:noAutofit/>
          </a:bodyPr>
          <a:lstStyle>
            <a:lvl1pPr>
              <a:defRPr lang="en-US" dirty="0" smtClean="0"/>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347729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solidFill>
          <a:schemeClr val="accent1"/>
        </a:solidFill>
        <a:effectLst/>
      </p:bgPr>
    </p:bg>
    <p:spTree>
      <p:nvGrpSpPr>
        <p:cNvPr id="1" name=""/>
        <p:cNvGrpSpPr/>
        <p:nvPr/>
      </p:nvGrpSpPr>
      <p:grpSpPr>
        <a:xfrm>
          <a:off x="0" y="0"/>
          <a:ext cx="0" cy="0"/>
          <a:chOff x="0" y="0"/>
          <a:chExt cx="0" cy="0"/>
        </a:xfrm>
      </p:grpSpPr>
      <p:pic>
        <p:nvPicPr>
          <p:cNvPr id="14" name="Picture 2" descr="\\.psf\Home\Desktop\WideFooterAIRev.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4806834"/>
            <a:ext cx="9144000" cy="33666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455613" y="2153552"/>
            <a:ext cx="7772400" cy="1021556"/>
          </a:xfrm>
        </p:spPr>
        <p:txBody>
          <a:bodyPr anchor="b" anchorCtr="0">
            <a:noAutofit/>
          </a:bodyPr>
          <a:lstStyle>
            <a:lvl1pPr algn="l">
              <a:defRPr sz="2800" b="0" cap="none">
                <a:solidFill>
                  <a:schemeClr val="bg1"/>
                </a:solidFill>
                <a:latin typeface="+mj-lt"/>
                <a:cs typeface="Intel Clear Light" panose="020B0404020203020204" pitchFamily="34" charset="0"/>
              </a:defRPr>
            </a:lvl1pPr>
          </a:lstStyle>
          <a:p>
            <a:r>
              <a:rPr lang="en-US" dirty="0" err="1" smtClean="0"/>
              <a:t>28pt</a:t>
            </a:r>
            <a:r>
              <a:rPr lang="en-US" dirty="0" smtClean="0"/>
              <a:t> Intel Clear Light Text</a:t>
            </a:r>
            <a:endParaRPr lang="en-US" dirty="0"/>
          </a:p>
        </p:txBody>
      </p:sp>
      <p:sp>
        <p:nvSpPr>
          <p:cNvPr id="3" name="Text Placeholder 2"/>
          <p:cNvSpPr>
            <a:spLocks noGrp="1"/>
          </p:cNvSpPr>
          <p:nvPr>
            <p:ph type="body" idx="1" hasCustomPrompt="1"/>
          </p:nvPr>
        </p:nvSpPr>
        <p:spPr>
          <a:xfrm>
            <a:off x="455613" y="3286641"/>
            <a:ext cx="7772400" cy="1125140"/>
          </a:xfrm>
        </p:spPr>
        <p:txBody>
          <a:bodyPr anchor="t" anchorCtr="0">
            <a:noAutofit/>
          </a:bodyPr>
          <a:lstStyle>
            <a:lvl1pPr marL="0" indent="0">
              <a:buNone/>
              <a:defRPr sz="1200" b="1">
                <a:solidFill>
                  <a:schemeClr val="accent3"/>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err="1" smtClean="0"/>
              <a:t>12pt</a:t>
            </a:r>
            <a:r>
              <a:rPr lang="en-US" dirty="0" smtClean="0"/>
              <a:t> Intel Clear Bolded Subhead</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EE2556C5-CE8C-6547-B838-EA80C61A4AF7}" type="slidenum">
              <a:rPr lang="en-US" smtClean="0"/>
              <a:pPr/>
              <a:t>‹#›</a:t>
            </a:fld>
            <a:endParaRPr lang="en-US"/>
          </a:p>
        </p:txBody>
      </p:sp>
      <p:sp>
        <p:nvSpPr>
          <p:cNvPr id="5" name="Picture Placeholder 4"/>
          <p:cNvSpPr>
            <a:spLocks noGrp="1"/>
          </p:cNvSpPr>
          <p:nvPr>
            <p:ph type="pic" sz="quarter" idx="13"/>
          </p:nvPr>
        </p:nvSpPr>
        <p:spPr>
          <a:xfrm>
            <a:off x="0" y="1"/>
            <a:ext cx="9144000" cy="2574131"/>
          </a:xfrm>
          <a:solidFill>
            <a:schemeClr val="bg2">
              <a:lumMod val="20000"/>
              <a:lumOff val="80000"/>
            </a:schemeClr>
          </a:solidFill>
        </p:spPr>
        <p:txBody>
          <a:bodyPr/>
          <a:lstStyle>
            <a:lvl1pPr>
              <a:defRPr>
                <a:solidFill>
                  <a:schemeClr val="bg1"/>
                </a:solidFill>
              </a:defRPr>
            </a:lvl1pPr>
          </a:lstStyle>
          <a:p>
            <a:r>
              <a:rPr lang="en-US" smtClean="0"/>
              <a:t>Click icon to add picture</a:t>
            </a:r>
            <a:endParaRPr lang="en-US"/>
          </a:p>
        </p:txBody>
      </p:sp>
    </p:spTree>
    <p:extLst>
      <p:ext uri="{BB962C8B-B14F-4D97-AF65-F5344CB8AC3E}">
        <p14:creationId xmlns:p14="http://schemas.microsoft.com/office/powerpoint/2010/main" val="384376213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455613" y="1168842"/>
            <a:ext cx="8334425"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dirty="0">
              <a:solidFill>
                <a:prstClr val="white"/>
              </a:solidFill>
            </a:endParaRPr>
          </a:p>
        </p:txBody>
      </p:sp>
    </p:spTree>
    <p:extLst>
      <p:ext uri="{BB962C8B-B14F-4D97-AF65-F5344CB8AC3E}">
        <p14:creationId xmlns:p14="http://schemas.microsoft.com/office/powerpoint/2010/main" val="36025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4" y="1203326"/>
            <a:ext cx="8228013" cy="3425825"/>
          </a:xfrm>
        </p:spPr>
        <p:txBody>
          <a:bodyPr anchor="ctr" anchorCtr="0"/>
          <a:lstStyle>
            <a:lvl1pPr marL="190496" indent="-190496">
              <a:defRPr sz="3600" b="1" baseline="0">
                <a:solidFill>
                  <a:schemeClr val="bg1"/>
                </a:solidFill>
                <a:latin typeface="+mn-lt"/>
                <a:cs typeface="Arial" panose="020B0604020202020204" pitchFamily="34" charset="0"/>
              </a:defRPr>
            </a:lvl1pPr>
            <a:lvl2pPr marL="417503" indent="-225419">
              <a:buFont typeface="Intel Clear" pitchFamily="34" charset="0"/>
              <a:buChar char="–"/>
              <a:defRPr sz="1200" baseline="0">
                <a:latin typeface="+mn-lt"/>
                <a:cs typeface="Arial" panose="020B0604020202020204" pitchFamily="34" charset="0"/>
              </a:defRPr>
            </a:lvl2pPr>
            <a:lvl3pPr marL="685783" indent="-228594">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424145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lang="en-US" sz="5400" b="0" i="0" kern="1200" cap="none"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3"/>
                </a:solidFill>
                <a:latin typeface="+mn-lt"/>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9081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4000" b="0" cap="none" spc="0" baseline="0">
                <a:solidFill>
                  <a:schemeClr val="bg1">
                    <a:alpha val="90000"/>
                  </a:schemeClr>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40pt Intel Clear</a:t>
            </a:r>
            <a:br>
              <a:rPr lang="en-US" dirty="0"/>
            </a:br>
            <a:r>
              <a:rPr lang="en-US" dirty="0"/>
              <a:t>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Arial" panose="020B0604020202020204" pitchFamily="34" charset="0"/>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131841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93628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002060"/>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26025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072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3" y="1875130"/>
            <a:ext cx="2108795" cy="13898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2991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descr="int_experience_hrz_wht_rgb_3000.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8779" y="1874822"/>
            <a:ext cx="3646443" cy="1514490"/>
          </a:xfrm>
          <a:prstGeom prst="rect">
            <a:avLst/>
          </a:prstGeom>
        </p:spPr>
      </p:pic>
    </p:spTree>
    <p:extLst>
      <p:ext uri="{BB962C8B-B14F-4D97-AF65-F5344CB8AC3E}">
        <p14:creationId xmlns:p14="http://schemas.microsoft.com/office/powerpoint/2010/main" val="4401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Linear gradient</a:t>
            </a:r>
            <a:endParaRPr lang="en-US" dirty="0"/>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16pt Intel Clear Subhead, Date, Etc.</a:t>
            </a:r>
            <a:endParaRPr lang="en-US" dirty="0"/>
          </a:p>
        </p:txBody>
      </p:sp>
      <p:pic>
        <p:nvPicPr>
          <p:cNvPr id="5" name="Picture 4" descr="int_experience_hrz_wht_rgb_1500.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5520" y="291921"/>
            <a:ext cx="2195969" cy="918314"/>
          </a:xfrm>
          <a:prstGeom prst="rect">
            <a:avLst/>
          </a:prstGeom>
        </p:spPr>
      </p:pic>
    </p:spTree>
    <p:extLst>
      <p:ext uri="{BB962C8B-B14F-4D97-AF65-F5344CB8AC3E}">
        <p14:creationId xmlns:p14="http://schemas.microsoft.com/office/powerpoint/2010/main" val="56484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308848"/>
            <a:ext cx="8228012" cy="868680"/>
          </a:xfrm>
        </p:spPr>
        <p:txBody>
          <a:bodyPr/>
          <a:lstStyle>
            <a:lvl1pPr>
              <a:defRPr/>
            </a:lvl1pPr>
          </a:lstStyle>
          <a:p>
            <a:r>
              <a:rPr lang="en-US" dirty="0" err="1" smtClean="0"/>
              <a:t>28pt</a:t>
            </a:r>
            <a:r>
              <a:rPr lang="en-US" dirty="0" smtClean="0"/>
              <a:t> Intel Clear Light Headline</a:t>
            </a:r>
            <a:endParaRPr lang="en-US" dirty="0"/>
          </a:p>
        </p:txBody>
      </p:sp>
      <p:sp>
        <p:nvSpPr>
          <p:cNvPr id="3" name="Date Placeholder 2"/>
          <p:cNvSpPr>
            <a:spLocks noGrp="1"/>
          </p:cNvSpPr>
          <p:nvPr>
            <p:ph type="dt" sz="half" idx="10"/>
          </p:nvPr>
        </p:nvSpPr>
        <p:spPr>
          <a:xfrm>
            <a:off x="457200" y="4771775"/>
            <a:ext cx="2133600" cy="273844"/>
          </a:xfr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a:p>
        </p:txBody>
      </p:sp>
    </p:spTree>
    <p:extLst>
      <p:ext uri="{BB962C8B-B14F-4D97-AF65-F5344CB8AC3E}">
        <p14:creationId xmlns:p14="http://schemas.microsoft.com/office/powerpoint/2010/main" val="413716963"/>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Linear gradient</a:t>
            </a:r>
            <a:endParaRPr lang="en-US" dirty="0"/>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16pt Intel Clear Subhead, Date, Etc.</a:t>
            </a:r>
            <a:endParaRPr lang="en-US" dirty="0"/>
          </a:p>
        </p:txBody>
      </p:sp>
      <p:pic>
        <p:nvPicPr>
          <p:cNvPr id="5" name="Picture 4" descr="int_experience_hrz_wht_rgb_1500.pn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460694" y="389229"/>
            <a:ext cx="2121766" cy="887284"/>
          </a:xfrm>
          <a:prstGeom prst="rect">
            <a:avLst/>
          </a:prstGeom>
        </p:spPr>
      </p:pic>
    </p:spTree>
    <p:extLst>
      <p:ext uri="{BB962C8B-B14F-4D97-AF65-F5344CB8AC3E}">
        <p14:creationId xmlns:p14="http://schemas.microsoft.com/office/powerpoint/2010/main" val="96671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451798" y="383170"/>
            <a:ext cx="1248049" cy="8298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image</a:t>
            </a:r>
            <a:endParaRPr lang="en-US" dirty="0"/>
          </a:p>
        </p:txBody>
      </p:sp>
      <p:sp>
        <p:nvSpPr>
          <p:cNvPr id="14"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16pt Intel Clear Subhead, Date, Etc.</a:t>
            </a:r>
            <a:endParaRPr lang="en-US" dirty="0"/>
          </a:p>
        </p:txBody>
      </p:sp>
    </p:spTree>
    <p:extLst>
      <p:ext uri="{BB962C8B-B14F-4D97-AF65-F5344CB8AC3E}">
        <p14:creationId xmlns:p14="http://schemas.microsoft.com/office/powerpoint/2010/main" val="346782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rgbClr val="0071C5"/>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116944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4" y="1203325"/>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Picture Placeholder 8"/>
          <p:cNvSpPr>
            <a:spLocks noGrp="1"/>
          </p:cNvSpPr>
          <p:nvPr>
            <p:ph type="pic" sz="quarter" idx="13"/>
          </p:nvPr>
        </p:nvSpPr>
        <p:spPr>
          <a:xfrm>
            <a:off x="4830764" y="943430"/>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4" y="2843898"/>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31576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4" y="1203325"/>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6" name="Content Placeholder 2"/>
          <p:cNvSpPr>
            <a:spLocks noGrp="1"/>
          </p:cNvSpPr>
          <p:nvPr>
            <p:ph sz="half" idx="13" hasCustomPrompt="1"/>
          </p:nvPr>
        </p:nvSpPr>
        <p:spPr>
          <a:xfrm>
            <a:off x="4678363" y="1203325"/>
            <a:ext cx="4005264"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5522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4" y="1203326"/>
            <a:ext cx="8228013" cy="3425825"/>
          </a:xfrm>
        </p:spPr>
        <p:txBody>
          <a:bodyPr anchor="ctr" anchorCtr="0"/>
          <a:lstStyle>
            <a:lvl1pPr marL="190496" indent="-190496">
              <a:defRPr sz="3600" b="1" baseline="0">
                <a:solidFill>
                  <a:schemeClr val="accent1"/>
                </a:solidFill>
                <a:latin typeface="+mn-lt"/>
                <a:cs typeface="Intel Clear"/>
              </a:defRPr>
            </a:lvl1pPr>
            <a:lvl2pPr marL="417503" indent="-225419">
              <a:buFont typeface="Intel Clear" pitchFamily="34" charset="0"/>
              <a:buChar char="–"/>
              <a:defRPr sz="1200" baseline="0">
                <a:latin typeface="+mn-lt"/>
                <a:cs typeface="Intel Clear" panose="020B0604020203020204" pitchFamily="34" charset="0"/>
              </a:defRPr>
            </a:lvl2pPr>
            <a:lvl3pPr marL="685783" indent="-228594">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smtClean="0"/>
              <a:t>“36pt Intel Clear Bold Text”</a:t>
            </a:r>
          </a:p>
          <a:p>
            <a:pPr lvl="1"/>
            <a:r>
              <a:rPr lang="en-US" dirty="0" err="1" smtClean="0"/>
              <a:t>12pt</a:t>
            </a:r>
            <a:r>
              <a:rPr lang="en-US" dirty="0" smtClean="0"/>
              <a: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6226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227445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8" name="Content Placeholder 2"/>
          <p:cNvSpPr>
            <a:spLocks noGrp="1"/>
          </p:cNvSpPr>
          <p:nvPr>
            <p:ph sz="half" idx="1" hasCustomPrompt="1"/>
          </p:nvPr>
        </p:nvSpPr>
        <p:spPr>
          <a:xfrm>
            <a:off x="455614" y="1203325"/>
            <a:ext cx="4006851"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3" name="TextBox 2"/>
          <p:cNvSpPr txBox="1"/>
          <p:nvPr userDrawn="1"/>
        </p:nvSpPr>
        <p:spPr>
          <a:xfrm>
            <a:off x="1009488" y="4975796"/>
            <a:ext cx="184731" cy="246221"/>
          </a:xfrm>
          <a:prstGeom prst="rect">
            <a:avLst/>
          </a:prstGeom>
          <a:noFill/>
        </p:spPr>
        <p:txBody>
          <a:bodyPr wrap="none" rtlCol="0">
            <a:spAutoFit/>
          </a:bodyPr>
          <a:lstStyle/>
          <a:p>
            <a:pPr defTabSz="457189"/>
            <a:endParaRPr lang="en-US" sz="1000" dirty="0">
              <a:solidFill>
                <a:srgbClr val="003C71"/>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96398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4" y="2"/>
            <a:ext cx="4465637" cy="4768849"/>
          </a:xfrm>
          <a:solidFill>
            <a:schemeClr val="bg2">
              <a:lumMod val="60000"/>
              <a:lumOff val="40000"/>
            </a:schemeClr>
          </a:solidFill>
        </p:spPr>
        <p:txBody>
          <a:bodyPr/>
          <a:lstStyle>
            <a:lvl1pPr>
              <a:defRPr baseline="0"/>
            </a:lvl1pPr>
          </a:lstStyle>
          <a:p>
            <a:r>
              <a:rPr lang="en-US" dirty="0" smtClean="0"/>
              <a:t>Insert photo here. Drag picture to placeholder or click icon to add.</a:t>
            </a:r>
            <a:endParaRPr lang="en-US" dirty="0"/>
          </a:p>
        </p:txBody>
      </p:sp>
      <p:sp>
        <p:nvSpPr>
          <p:cNvPr id="2" name="Title 1"/>
          <p:cNvSpPr>
            <a:spLocks noGrp="1"/>
          </p:cNvSpPr>
          <p:nvPr>
            <p:ph type="title" hasCustomPrompt="1"/>
          </p:nvPr>
        </p:nvSpPr>
        <p:spPr>
          <a:xfrm>
            <a:off x="455614" y="308848"/>
            <a:ext cx="4006850" cy="868680"/>
          </a:xfrm>
        </p:spPr>
        <p:txBody>
          <a:bodyPr>
            <a:noAutofit/>
          </a:bodyPr>
          <a:lstStyle>
            <a:lvl1pPr>
              <a:defRPr sz="2800" b="0" i="0" baseline="0">
                <a:solidFill>
                  <a:schemeClr val="tx2"/>
                </a:solidFill>
                <a:latin typeface="Intel Clear"/>
                <a:cs typeface="Intel Clear"/>
              </a:defRPr>
            </a:lvl1pPr>
          </a:lstStyle>
          <a:p>
            <a:r>
              <a:rPr lang="en-US" dirty="0" smtClean="0"/>
              <a:t>28pt Intel Clear Headline</a:t>
            </a:r>
            <a:endParaRPr lang="en-US" dirty="0"/>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183344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white section break</a:t>
            </a:r>
            <a:endParaRPr lang="en-US" dirty="0"/>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2"/>
                </a:solidFill>
                <a:latin typeface="+mn-lt"/>
                <a:cs typeface="Intel Clear" panose="020B0604020203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smtClean="0"/>
              <a:t>16pt Intel Clear Subhead</a:t>
            </a:r>
            <a:endParaRPr lang="en-US" dirty="0"/>
          </a:p>
        </p:txBody>
      </p:sp>
    </p:spTree>
    <p:extLst>
      <p:ext uri="{BB962C8B-B14F-4D97-AF65-F5344CB8AC3E}">
        <p14:creationId xmlns:p14="http://schemas.microsoft.com/office/powerpoint/2010/main" val="404399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a:p>
        </p:txBody>
      </p:sp>
    </p:spTree>
    <p:extLst>
      <p:ext uri="{BB962C8B-B14F-4D97-AF65-F5344CB8AC3E}">
        <p14:creationId xmlns:p14="http://schemas.microsoft.com/office/powerpoint/2010/main" val="3328961672"/>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blue section break</a:t>
            </a:r>
            <a:endParaRPr lang="en-US" dirty="0"/>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smtClean="0"/>
              <a:t>16pt Intel Clear Subhead</a:t>
            </a:r>
            <a:endParaRPr lang="en-US" dirty="0"/>
          </a:p>
        </p:txBody>
      </p:sp>
    </p:spTree>
    <p:extLst>
      <p:ext uri="{BB962C8B-B14F-4D97-AF65-F5344CB8AC3E}">
        <p14:creationId xmlns:p14="http://schemas.microsoft.com/office/powerpoint/2010/main" val="320480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3"/>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smtClean="0"/>
              <a:t>40pt Intel Clear Light Body.</a:t>
            </a:r>
            <a:br>
              <a:rPr lang="en-US" dirty="0" smtClean="0"/>
            </a:br>
            <a:r>
              <a:rPr lang="en-US" dirty="0" smtClean="0"/>
              <a:t>For content that is not a section, but has a big idea in text only.</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1"/>
          <p:cNvSpPr>
            <a:spLocks noGrp="1"/>
          </p:cNvSpPr>
          <p:nvPr>
            <p:ph type="title" hasCustomPrompt="1"/>
          </p:nvPr>
        </p:nvSpPr>
        <p:spPr>
          <a:xfrm>
            <a:off x="455613" y="1101795"/>
            <a:ext cx="7772400" cy="1021556"/>
          </a:xfrm>
        </p:spPr>
        <p:txBody>
          <a:bodyPr anchor="b" anchorCtr="0">
            <a:noAutofit/>
          </a:bodyPr>
          <a:lstStyle>
            <a:lvl1pPr algn="l">
              <a:lnSpc>
                <a:spcPct val="80000"/>
              </a:lnSpc>
              <a:defRPr sz="4000" b="0" cap="none" spc="0" baseline="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smtClean="0"/>
              <a:t>40pt Intel Clear Heading</a:t>
            </a:r>
            <a:endParaRPr lang="en-US" dirty="0"/>
          </a:p>
        </p:txBody>
      </p:sp>
    </p:spTree>
    <p:extLst>
      <p:ext uri="{BB962C8B-B14F-4D97-AF65-F5344CB8AC3E}">
        <p14:creationId xmlns:p14="http://schemas.microsoft.com/office/powerpoint/2010/main" val="163039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89"/>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 blue section</a:t>
            </a:r>
            <a:endParaRPr lang="en-US" dirty="0"/>
          </a:p>
        </p:txBody>
      </p:sp>
      <p:sp>
        <p:nvSpPr>
          <p:cNvPr id="3"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chemeClr val="accent3"/>
                </a:solidFill>
                <a:latin typeface="+mn-lt"/>
                <a:cs typeface="Intel Clear" panose="020B0604020203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smtClean="0"/>
              <a:t>16pt Intel Clear Subhead</a:t>
            </a:r>
            <a:endParaRPr lang="en-US" dirty="0"/>
          </a:p>
        </p:txBody>
      </p:sp>
      <p:sp>
        <p:nvSpPr>
          <p:cNvPr id="5" name="Picture Placeholder 4"/>
          <p:cNvSpPr>
            <a:spLocks noGrp="1"/>
          </p:cNvSpPr>
          <p:nvPr>
            <p:ph type="pic" sz="quarter" idx="13" hasCustomPrompt="1"/>
          </p:nvPr>
        </p:nvSpPr>
        <p:spPr>
          <a:xfrm>
            <a:off x="0" y="2"/>
            <a:ext cx="9144000" cy="2574131"/>
          </a:xfrm>
          <a:solidFill>
            <a:schemeClr val="bg2">
              <a:lumMod val="60000"/>
              <a:lumOff val="40000"/>
            </a:schemeClr>
          </a:solidFill>
        </p:spPr>
        <p:txBody>
          <a:bodyPr/>
          <a:lstStyle>
            <a:lvl1pPr>
              <a:defRPr baseline="0">
                <a:solidFill>
                  <a:srgbClr val="0071C5"/>
                </a:solidFill>
              </a:defRPr>
            </a:lvl1pPr>
          </a:lstStyle>
          <a:p>
            <a:r>
              <a:rPr lang="en-US" dirty="0" smtClean="0"/>
              <a:t>Insert photo here. Drag picture to placeholder or click icon to add.</a:t>
            </a:r>
            <a:endParaRPr lang="en-US" dirty="0"/>
          </a:p>
        </p:txBody>
      </p:sp>
    </p:spTree>
    <p:extLst>
      <p:ext uri="{BB962C8B-B14F-4D97-AF65-F5344CB8AC3E}">
        <p14:creationId xmlns:p14="http://schemas.microsoft.com/office/powerpoint/2010/main" val="44301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49551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72352" y="4808204"/>
            <a:ext cx="2133600" cy="273844"/>
          </a:xfrm>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503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477433" y="1875130"/>
            <a:ext cx="2108795" cy="13898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2971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3" name="Picture 2" descr="int_experience_hrz_wht_rgb_300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8779" y="1874822"/>
            <a:ext cx="3646443" cy="1514490"/>
          </a:xfrm>
          <a:prstGeom prst="rect">
            <a:avLst/>
          </a:prstGeom>
        </p:spPr>
      </p:pic>
    </p:spTree>
    <p:extLst>
      <p:ext uri="{BB962C8B-B14F-4D97-AF65-F5344CB8AC3E}">
        <p14:creationId xmlns:p14="http://schemas.microsoft.com/office/powerpoint/2010/main" val="7434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3340"/>
            <a:ext cx="8229600" cy="741560"/>
          </a:xfrm>
        </p:spPr>
        <p:txBody>
          <a:bodyPr>
            <a:normAutofit/>
          </a:bodyPr>
          <a:lstStyle>
            <a:lvl1pPr>
              <a:defRPr sz="2875" baseline="0"/>
            </a:lvl1pPr>
          </a:lstStyle>
          <a:p>
            <a:r>
              <a:rPr lang="en-US" dirty="0" smtClean="0"/>
              <a:t>28pt Light headline</a:t>
            </a:r>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8" name="Text Placeholder 2"/>
          <p:cNvSpPr>
            <a:spLocks noGrp="1"/>
          </p:cNvSpPr>
          <p:nvPr>
            <p:ph idx="1"/>
          </p:nvPr>
        </p:nvSpPr>
        <p:spPr>
          <a:xfrm>
            <a:off x="484199" y="1247781"/>
            <a:ext cx="8167047" cy="3237378"/>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794366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Title and Large Bullet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p:txBody>
          <a:bodyPr/>
          <a:lstStyle>
            <a:lvl1pPr>
              <a:defRPr/>
            </a:lvl1pPr>
          </a:lstStyle>
          <a:p>
            <a:r>
              <a:rPr lang="en-US" dirty="0" err="1" smtClean="0"/>
              <a:t>28pt</a:t>
            </a:r>
            <a:r>
              <a:rPr lang="en-US" dirty="0" smtClean="0"/>
              <a:t> Arial Headline</a:t>
            </a:r>
            <a:endParaRPr lang="en-US" dirty="0"/>
          </a:p>
        </p:txBody>
      </p:sp>
      <p:sp>
        <p:nvSpPr>
          <p:cNvPr id="9" name="Content Placeholder 8"/>
          <p:cNvSpPr>
            <a:spLocks noGrp="1"/>
          </p:cNvSpPr>
          <p:nvPr>
            <p:ph sz="quarter" idx="13" hasCustomPrompt="1"/>
          </p:nvPr>
        </p:nvSpPr>
        <p:spPr>
          <a:xfrm>
            <a:off x="455614" y="1203326"/>
            <a:ext cx="8228012" cy="3425825"/>
          </a:xfrm>
        </p:spPr>
        <p:txBody>
          <a:bodyPr/>
          <a:lstStyle>
            <a:lvl2pPr>
              <a:defRPr sz="1800"/>
            </a:lvl2pPr>
            <a:lvl3pPr>
              <a:defRPr sz="1800"/>
            </a:lvl3pPr>
            <a:lvl4pPr>
              <a:defRPr sz="1600"/>
            </a:lvl4pPr>
          </a:lstStyle>
          <a:p>
            <a:pPr lvl="0"/>
            <a:r>
              <a:rPr lang="en-US" dirty="0" err="1" smtClean="0"/>
              <a:t>18pt</a:t>
            </a:r>
            <a:r>
              <a:rPr lang="en-US" dirty="0" smtClean="0"/>
              <a:t> Arial body text</a:t>
            </a:r>
          </a:p>
          <a:p>
            <a:pPr lvl="1"/>
            <a:r>
              <a:rPr lang="en-US" dirty="0" err="1" smtClean="0"/>
              <a:t>18pt</a:t>
            </a:r>
            <a:r>
              <a:rPr lang="en-US" dirty="0" smtClean="0"/>
              <a:t> Arial bullet one</a:t>
            </a:r>
          </a:p>
          <a:p>
            <a:pPr lvl="2"/>
            <a:r>
              <a:rPr lang="en-US" dirty="0" err="1" smtClean="0"/>
              <a:t>18pt</a:t>
            </a:r>
            <a:r>
              <a:rPr lang="en-US" dirty="0" smtClean="0"/>
              <a:t> Arial sub-bullet</a:t>
            </a:r>
          </a:p>
          <a:p>
            <a:pPr lvl="3"/>
            <a:r>
              <a:rPr lang="en-US" dirty="0" err="1" smtClean="0"/>
              <a:t>16pt</a:t>
            </a:r>
            <a:r>
              <a:rPr lang="en-US" dirty="0" smtClean="0"/>
              <a:t> Arial fourth level</a:t>
            </a:r>
          </a:p>
          <a:p>
            <a:pPr lvl="4"/>
            <a:r>
              <a:rPr lang="en-US" dirty="0" err="1" smtClean="0"/>
              <a:t>14pt</a:t>
            </a:r>
            <a:r>
              <a:rPr lang="en-US" dirty="0" smtClean="0"/>
              <a:t> Arial fifth level</a:t>
            </a:r>
            <a:endParaRPr lang="en-US" dirty="0"/>
          </a:p>
        </p:txBody>
      </p:sp>
    </p:spTree>
    <p:extLst>
      <p:ext uri="{BB962C8B-B14F-4D97-AF65-F5344CB8AC3E}">
        <p14:creationId xmlns:p14="http://schemas.microsoft.com/office/powerpoint/2010/main" val="155425813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72352" y="4842144"/>
            <a:ext cx="2133600" cy="273844"/>
          </a:xfrm>
          <a:prstGeom prst="rect">
            <a:avLst/>
          </a:prstGeom>
        </p:spPr>
        <p:txBody>
          <a:bodyPr lIns="91436" tIns="45718" rIns="91436" bIns="45718"/>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p:txBody>
          <a:bodyPr/>
          <a:lstStyle>
            <a:lvl1pPr>
              <a:defRPr/>
            </a:lvl1pPr>
          </a:lstStyle>
          <a:p>
            <a:r>
              <a:rPr lang="en-US" dirty="0" err="1" smtClean="0"/>
              <a:t>28pt</a:t>
            </a:r>
            <a:r>
              <a:rPr lang="en-US" dirty="0" smtClean="0"/>
              <a:t> Intel Clear Light Headline</a:t>
            </a:r>
            <a:endParaRPr lang="en-US" dirty="0"/>
          </a:p>
        </p:txBody>
      </p:sp>
      <p:sp>
        <p:nvSpPr>
          <p:cNvPr id="8" name="Content Placeholder 7"/>
          <p:cNvSpPr>
            <a:spLocks noGrp="1"/>
          </p:cNvSpPr>
          <p:nvPr>
            <p:ph sz="quarter" idx="13" hasCustomPrompt="1"/>
          </p:nvPr>
        </p:nvSpPr>
        <p:spPr>
          <a:xfrm>
            <a:off x="455614" y="1203328"/>
            <a:ext cx="8228012" cy="3425825"/>
          </a:xfrm>
        </p:spPr>
        <p:txBody>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89786192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ack Cover">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455613" y="4813300"/>
            <a:ext cx="1687963" cy="123111"/>
          </a:xfrm>
          <a:prstGeom prst="rect">
            <a:avLst/>
          </a:prstGeom>
        </p:spPr>
        <p:txBody>
          <a:bodyPr wrap="none" lIns="0" tIns="0" rIns="0" bIns="0">
            <a:spAutoFit/>
          </a:bodyPr>
          <a:lstStyle/>
          <a:p>
            <a:pPr algn="l" rtl="0"/>
            <a:r>
              <a:rPr lang="en-US" sz="800" b="0" i="0" u="none" strike="noStrike" kern="1200" baseline="0" dirty="0" smtClean="0">
                <a:solidFill>
                  <a:schemeClr val="accent3"/>
                </a:solidFill>
                <a:latin typeface="+mn-lt"/>
                <a:ea typeface="+mn-ea"/>
                <a:cs typeface="Neo Sans Intel"/>
              </a:rPr>
              <a:t>Intel Confidential — Do Not Forward</a:t>
            </a:r>
          </a:p>
        </p:txBody>
      </p:sp>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2" y="1875130"/>
            <a:ext cx="2108795" cy="13898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13636800"/>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72352" y="4842144"/>
            <a:ext cx="2133600" cy="273844"/>
          </a:xfrm>
          <a:prstGeom prst="rect">
            <a:avLst/>
          </a:prstGeom>
        </p:spPr>
        <p:txBody>
          <a:bodyPr lIns="91436" tIns="45718" rIns="91436" bIns="45718"/>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p:txBody>
          <a:bodyPr/>
          <a:lstStyle>
            <a:lvl1pPr>
              <a:defRPr/>
            </a:lvl1pPr>
          </a:lstStyle>
          <a:p>
            <a:r>
              <a:rPr lang="en-US" dirty="0" err="1" smtClean="0"/>
              <a:t>28pt</a:t>
            </a:r>
            <a:r>
              <a:rPr lang="en-US" dirty="0" smtClean="0"/>
              <a:t> Intel Clear Light Headline</a:t>
            </a:r>
            <a:endParaRPr lang="en-US" dirty="0"/>
          </a:p>
        </p:txBody>
      </p:sp>
      <p:sp>
        <p:nvSpPr>
          <p:cNvPr id="8" name="Content Placeholder 7"/>
          <p:cNvSpPr>
            <a:spLocks noGrp="1"/>
          </p:cNvSpPr>
          <p:nvPr>
            <p:ph sz="quarter" idx="13" hasCustomPrompt="1"/>
          </p:nvPr>
        </p:nvSpPr>
        <p:spPr>
          <a:xfrm>
            <a:off x="455614" y="1203328"/>
            <a:ext cx="8228012" cy="3425825"/>
          </a:xfrm>
        </p:spPr>
        <p:txBody>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123290312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Rectangle 1"/>
          <p:cNvSpPr/>
          <p:nvPr userDrawn="1"/>
        </p:nvSpPr>
        <p:spPr>
          <a:xfrm>
            <a:off x="-4396" y="2"/>
            <a:ext cx="9156095" cy="511598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457189"/>
            <a:endParaRPr lang="en-US" sz="1350" dirty="0">
              <a:solidFill>
                <a:prstClr val="white"/>
              </a:solidFill>
            </a:endParaRPr>
          </a:p>
        </p:txBody>
      </p:sp>
      <p:pic>
        <p:nvPicPr>
          <p:cNvPr id="9" name="Picture 3" descr="\\.psf\Home\Desktop\WideFooterAI.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87" y="4806834"/>
            <a:ext cx="9144000" cy="336666"/>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Date Placeholder 3"/>
          <p:cNvSpPr>
            <a:spLocks noGrp="1"/>
          </p:cNvSpPr>
          <p:nvPr>
            <p:ph type="dt" sz="half" idx="2"/>
          </p:nvPr>
        </p:nvSpPr>
        <p:spPr>
          <a:xfrm>
            <a:off x="457202" y="4767264"/>
            <a:ext cx="831615" cy="273844"/>
          </a:xfrm>
          <a:prstGeom prst="rect">
            <a:avLst/>
          </a:prstGeom>
        </p:spPr>
        <p:txBody>
          <a:bodyPr vert="horz" lIns="121917" tIns="60958" rIns="121917" bIns="60958" rtlCol="0" anchor="ctr"/>
          <a:lstStyle>
            <a:lvl1pPr algn="l">
              <a:defRPr sz="900">
                <a:solidFill>
                  <a:schemeClr val="tx1">
                    <a:tint val="75000"/>
                  </a:schemeClr>
                </a:solidFill>
                <a:latin typeface="+mn-lt"/>
              </a:defRPr>
            </a:lvl1pPr>
          </a:lstStyle>
          <a:p>
            <a:pPr defTabSz="457189"/>
            <a:endParaRPr lang="en-US" dirty="0">
              <a:solidFill>
                <a:prstClr val="black">
                  <a:tint val="75000"/>
                </a:prstClr>
              </a:solidFill>
            </a:endParaRPr>
          </a:p>
        </p:txBody>
      </p:sp>
      <p:sp>
        <p:nvSpPr>
          <p:cNvPr id="15" name="Slide Number Placeholder 5"/>
          <p:cNvSpPr>
            <a:spLocks noGrp="1"/>
          </p:cNvSpPr>
          <p:nvPr>
            <p:ph type="sldNum" sz="quarter" idx="4"/>
          </p:nvPr>
        </p:nvSpPr>
        <p:spPr>
          <a:xfrm>
            <a:off x="7554148" y="4842144"/>
            <a:ext cx="1451804" cy="273844"/>
          </a:xfrm>
          <a:prstGeom prst="rect">
            <a:avLst/>
          </a:prstGeom>
        </p:spPr>
        <p:txBody>
          <a:bodyPr vert="horz" lIns="0" tIns="0" rIns="0" bIns="0" rtlCol="0" anchor="ctr"/>
          <a:lstStyle>
            <a:lvl1pPr algn="r">
              <a:defRPr sz="975">
                <a:solidFill>
                  <a:schemeClr val="bg1"/>
                </a:solidFill>
                <a:latin typeface="Intel Clear"/>
                <a:cs typeface="Intel Clear"/>
              </a:defRPr>
            </a:lvl1pPr>
          </a:lstStyle>
          <a:p>
            <a:fld id="{EE2556C5-CE8C-6547-B838-EA80C61A4AF7}" type="slidenum">
              <a:rPr lang="en-US" smtClean="0">
                <a:solidFill>
                  <a:prstClr val="white"/>
                </a:solidFill>
              </a:rPr>
              <a:pPr/>
              <a:t>‹#›</a:t>
            </a:fld>
            <a:endParaRPr lang="en-US" dirty="0">
              <a:solidFill>
                <a:prstClr val="white"/>
              </a:solidFill>
            </a:endParaRPr>
          </a:p>
        </p:txBody>
      </p:sp>
      <p:pic>
        <p:nvPicPr>
          <p:cNvPr id="4" name="Picture 3" descr="Code_Slayer_Slice.jpg"/>
          <p:cNvPicPr>
            <a:picLocks noChangeAspect="1"/>
          </p:cNvPicPr>
          <p:nvPr userDrawn="1"/>
        </p:nvPicPr>
        <p:blipFill rotWithShape="1">
          <a:blip r:embed="rId3" cstate="email">
            <a:extLst>
              <a:ext uri="{28A0092B-C50C-407E-A947-70E740481C1C}">
                <a14:useLocalDpi xmlns:a14="http://schemas.microsoft.com/office/drawing/2010/main"/>
              </a:ext>
            </a:extLst>
          </a:blip>
          <a:srcRect l="602"/>
          <a:stretch/>
        </p:blipFill>
        <p:spPr>
          <a:xfrm>
            <a:off x="-4398" y="-17149"/>
            <a:ext cx="9148398" cy="941074"/>
          </a:xfrm>
          <a:prstGeom prst="rect">
            <a:avLst/>
          </a:prstGeom>
        </p:spPr>
      </p:pic>
      <p:sp>
        <p:nvSpPr>
          <p:cNvPr id="11" name="Rectangle 10"/>
          <p:cNvSpPr/>
          <p:nvPr userDrawn="1"/>
        </p:nvSpPr>
        <p:spPr>
          <a:xfrm>
            <a:off x="3280858" y="4827611"/>
            <a:ext cx="5304342" cy="173122"/>
          </a:xfrm>
          <a:prstGeom prst="rect">
            <a:avLst/>
          </a:prstGeom>
        </p:spPr>
        <p:txBody>
          <a:bodyPr wrap="square" lIns="91438" tIns="45719" rIns="91438" bIns="45719">
            <a:spAutoFit/>
          </a:bodyPr>
          <a:lstStyle/>
          <a:p>
            <a:pPr defTabSz="457189"/>
            <a:r>
              <a:rPr lang="en-US" sz="525" kern="500" spc="50" dirty="0">
                <a:solidFill>
                  <a:srgbClr val="003C71">
                    <a:lumMod val="60000"/>
                    <a:lumOff val="40000"/>
                  </a:srgbClr>
                </a:solidFill>
                <a:latin typeface="Arial"/>
                <a:ea typeface="ＭＳ 明朝"/>
                <a:cs typeface="Times New Roman"/>
              </a:rPr>
              <a:t>Copyright ©  2015, Intel Corporation. All rights reserved. *Other names and brands may be claimed as the property of others.</a:t>
            </a:r>
            <a:endParaRPr lang="en-US" sz="525" kern="500" spc="50" dirty="0">
              <a:solidFill>
                <a:srgbClr val="003C71">
                  <a:lumMod val="60000"/>
                  <a:lumOff val="40000"/>
                </a:srgbClr>
              </a:solidFill>
              <a:latin typeface="Cambria"/>
              <a:ea typeface="ＭＳ 明朝"/>
              <a:cs typeface="Times New Roman"/>
            </a:endParaRPr>
          </a:p>
        </p:txBody>
      </p:sp>
      <p:sp>
        <p:nvSpPr>
          <p:cNvPr id="18" name="Content Placeholder 2"/>
          <p:cNvSpPr>
            <a:spLocks noGrp="1"/>
          </p:cNvSpPr>
          <p:nvPr>
            <p:ph idx="1"/>
          </p:nvPr>
        </p:nvSpPr>
        <p:spPr>
          <a:xfrm>
            <a:off x="457200" y="1200151"/>
            <a:ext cx="8229600" cy="3394472"/>
          </a:xfrm>
        </p:spPr>
        <p:txBody>
          <a:bodyPr/>
          <a:lstStyle>
            <a:lvl1pPr marL="342884" indent="-342884">
              <a:buFont typeface="Wingdings" charset="2"/>
              <a:buChar char=""/>
              <a:defRPr sz="2400">
                <a:solidFill>
                  <a:srgbClr val="0071C5"/>
                </a:solidFill>
                <a:latin typeface="Intel Clear"/>
                <a:cs typeface="Intel Clear"/>
              </a:defRPr>
            </a:lvl1pPr>
            <a:lvl2pPr>
              <a:defRPr>
                <a:solidFill>
                  <a:schemeClr val="accent1">
                    <a:lumMod val="75000"/>
                  </a:schemeClr>
                </a:solidFill>
                <a:latin typeface="Intel Clear"/>
                <a:cs typeface="Intel Clear"/>
              </a:defRPr>
            </a:lvl2pPr>
            <a:lvl3pPr marL="1257238" indent="-342884">
              <a:buFont typeface="Wingdings" charset="2"/>
              <a:buChar char=""/>
              <a:defRPr>
                <a:solidFill>
                  <a:srgbClr val="0070C0"/>
                </a:solidFill>
                <a:latin typeface="Intel Clear"/>
                <a:cs typeface="Intel Clear"/>
              </a:defRPr>
            </a:lvl3pPr>
            <a:lvl4pPr>
              <a:defRPr>
                <a:solidFill>
                  <a:srgbClr val="0070C0"/>
                </a:solidFill>
                <a:latin typeface="Intel Clear"/>
                <a:cs typeface="Intel Clear"/>
              </a:defRPr>
            </a:lvl4pPr>
            <a:lvl5pPr>
              <a:defRPr>
                <a:solidFill>
                  <a:srgbClr val="0070C0"/>
                </a:solidFill>
                <a:latin typeface="Intel Clear"/>
                <a:cs typeface="Intel Cle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itle 6"/>
          <p:cNvSpPr>
            <a:spLocks noGrp="1"/>
          </p:cNvSpPr>
          <p:nvPr>
            <p:ph type="title"/>
          </p:nvPr>
        </p:nvSpPr>
        <p:spPr>
          <a:xfrm>
            <a:off x="457200" y="205979"/>
            <a:ext cx="8229600" cy="857250"/>
          </a:xfrm>
        </p:spPr>
        <p:txBody>
          <a:bodyPr>
            <a:normAutofit/>
          </a:bodyPr>
          <a:lstStyle>
            <a:lvl1pPr>
              <a:defRPr sz="3225">
                <a:solidFill>
                  <a:srgbClr val="FFFFFF"/>
                </a:solidFill>
                <a:latin typeface="Intel Clear"/>
                <a:cs typeface="Intel Clea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7285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Quote and Attribu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4" y="331709"/>
            <a:ext cx="8228012" cy="857250"/>
          </a:xfrm>
        </p:spPr>
        <p:txBody>
          <a:bodyPr/>
          <a:lstStyle>
            <a:lvl1pPr marL="0" marR="0" indent="0" algn="l" defTabSz="342892" rtl="0" eaLnBrk="1" fontAlgn="auto" latinLnBrk="0" hangingPunct="1">
              <a:lnSpc>
                <a:spcPct val="100000"/>
              </a:lnSpc>
              <a:spcBef>
                <a:spcPct val="0"/>
              </a:spcBef>
              <a:spcAft>
                <a:spcPts val="0"/>
              </a:spcAft>
              <a:buClrTx/>
              <a:buSzTx/>
              <a:buFontTx/>
              <a:buNone/>
              <a:tabLst/>
              <a:defRPr lang="en-US" sz="2700" b="0" i="0" u="none" strike="noStrike" baseline="0" smtClean="0"/>
            </a:lvl1pPr>
          </a:lstStyle>
          <a:p>
            <a:r>
              <a:rPr lang="en-US" dirty="0" err="1" smtClean="0"/>
              <a:t>36pt</a:t>
            </a:r>
            <a:r>
              <a:rPr lang="en-US" dirty="0" smtClean="0"/>
              <a:t> Intel Clear Light Headline</a:t>
            </a:r>
            <a:endParaRPr lang="en-US" dirty="0"/>
          </a:p>
        </p:txBody>
      </p:sp>
      <p:sp>
        <p:nvSpPr>
          <p:cNvPr id="3" name="Content Placeholder 2"/>
          <p:cNvSpPr>
            <a:spLocks noGrp="1"/>
          </p:cNvSpPr>
          <p:nvPr>
            <p:ph idx="1" hasCustomPrompt="1"/>
          </p:nvPr>
        </p:nvSpPr>
        <p:spPr>
          <a:xfrm>
            <a:off x="455612" y="1201344"/>
            <a:ext cx="8228013" cy="3427808"/>
          </a:xfrm>
        </p:spPr>
        <p:txBody>
          <a:bodyPr anchor="ctr" anchorCtr="0"/>
          <a:lstStyle>
            <a:lvl1pPr marL="153587" indent="-153587">
              <a:defRPr sz="3600" baseline="0">
                <a:solidFill>
                  <a:schemeClr val="accent2"/>
                </a:solidFill>
                <a:latin typeface="+mj-lt"/>
                <a:cs typeface="Intel Clear Light" panose="020B0404020203020204" pitchFamily="34" charset="0"/>
              </a:defRPr>
            </a:lvl1pPr>
            <a:lvl2pPr marL="313127" indent="-169065">
              <a:buFont typeface="Lucida Grande"/>
              <a:buChar char="−"/>
              <a:defRPr sz="1200" baseline="0">
                <a:latin typeface="+mn-lt"/>
                <a:cs typeface="Intel Clear" panose="020B0604020203020204" pitchFamily="34" charset="0"/>
              </a:defRPr>
            </a:lvl2pPr>
            <a:lvl3pPr marL="514337" indent="-171446">
              <a:defRPr sz="900">
                <a:latin typeface="+mn-lt"/>
              </a:defRPr>
            </a:lvl3pPr>
            <a:lvl4pPr>
              <a:defRPr sz="825">
                <a:latin typeface="+mn-lt"/>
              </a:defRPr>
            </a:lvl4pPr>
            <a:lvl5pPr>
              <a:defRPr sz="788">
                <a:latin typeface="+mn-lt"/>
              </a:defRPr>
            </a:lvl5pPr>
          </a:lstStyle>
          <a:p>
            <a:pPr lvl="0"/>
            <a:r>
              <a:rPr lang="en-US" dirty="0" smtClean="0"/>
              <a:t>“</a:t>
            </a:r>
            <a:r>
              <a:rPr lang="en-US" dirty="0" err="1" smtClean="0"/>
              <a:t>48pt</a:t>
            </a:r>
            <a:r>
              <a:rPr lang="en-US" dirty="0" smtClean="0"/>
              <a:t> Intel Clear Light Text”</a:t>
            </a:r>
          </a:p>
          <a:p>
            <a:pPr lvl="1"/>
            <a:r>
              <a:rPr lang="en-US" dirty="0" err="1" smtClean="0"/>
              <a:t>16pt</a:t>
            </a:r>
            <a:r>
              <a:rPr lang="en-US" dirty="0" smtClean="0"/>
              <a: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457189"/>
            <a:endParaRPr lang="en-US" dirty="0">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457189"/>
            <a:endParaRPr lang="en-US" dirty="0">
              <a:solidFill>
                <a:prstClr val="black"/>
              </a:solidFill>
            </a:endParaRP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815895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353963" y="995749"/>
            <a:ext cx="8436076" cy="3649994"/>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3" hasCustomPrompt="1"/>
          </p:nvPr>
        </p:nvSpPr>
        <p:spPr>
          <a:xfrm>
            <a:off x="353962" y="4774408"/>
            <a:ext cx="8008988" cy="195263"/>
          </a:xfrm>
        </p:spPr>
        <p:txBody>
          <a:bodyPr wrap="square" anchor="t" anchorCtr="0">
            <a:normAutofit/>
          </a:bodyPr>
          <a:lstStyle>
            <a:lvl1pPr marL="0" indent="0">
              <a:lnSpc>
                <a:spcPct val="80000"/>
              </a:lnSpc>
              <a:spcBef>
                <a:spcPts val="200"/>
              </a:spcBef>
              <a:buFont typeface="Arial" pitchFamily="34" charset="0"/>
              <a:buNone/>
              <a:defRPr sz="700" b="0">
                <a:solidFill>
                  <a:srgbClr val="FFFFFF"/>
                </a:solidFill>
                <a:latin typeface="+mn-lt"/>
              </a:defRPr>
            </a:lvl1pPr>
            <a:lvl2pPr marL="171437" indent="-114293">
              <a:defRPr sz="900"/>
            </a:lvl2pPr>
            <a:lvl3pPr marL="342875" indent="-114293">
              <a:defRPr sz="900"/>
            </a:lvl3pPr>
            <a:lvl4pPr marL="514311" indent="-114293">
              <a:defRPr sz="900"/>
            </a:lvl4pPr>
            <a:lvl5pPr marL="685749" indent="-114293">
              <a:defRPr sz="900"/>
            </a:lvl5pPr>
          </a:lstStyle>
          <a:p>
            <a:pPr lvl="0"/>
            <a:r>
              <a:rPr lang="en-US" dirty="0" smtClean="0"/>
              <a:t>Click to edit footnote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D44707B-D922-47D5-BD24-D96E91B705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17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9" name="Text Placeholder 7"/>
          <p:cNvSpPr>
            <a:spLocks noGrp="1"/>
          </p:cNvSpPr>
          <p:nvPr>
            <p:ph type="body" sz="quarter" idx="13" hasCustomPrompt="1"/>
          </p:nvPr>
        </p:nvSpPr>
        <p:spPr>
          <a:xfrm>
            <a:off x="353964" y="4713125"/>
            <a:ext cx="8436076" cy="92381"/>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dirty="0" smtClean="0"/>
              <a:t>Click to edit footnote</a:t>
            </a:r>
            <a:endParaRPr lang="en-US" dirty="0"/>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dirty="0">
              <a:solidFill>
                <a:prstClr val="white"/>
              </a:solidFill>
            </a:endParaRPr>
          </a:p>
        </p:txBody>
      </p:sp>
    </p:spTree>
    <p:extLst>
      <p:ext uri="{BB962C8B-B14F-4D97-AF65-F5344CB8AC3E}">
        <p14:creationId xmlns:p14="http://schemas.microsoft.com/office/powerpoint/2010/main" val="120947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ontent Page Generic 2">
    <p:spTree>
      <p:nvGrpSpPr>
        <p:cNvPr id="1" name=""/>
        <p:cNvGrpSpPr/>
        <p:nvPr/>
      </p:nvGrpSpPr>
      <p:grpSpPr>
        <a:xfrm>
          <a:off x="0" y="0"/>
          <a:ext cx="0" cy="0"/>
          <a:chOff x="0" y="0"/>
          <a:chExt cx="0" cy="0"/>
        </a:xfrm>
      </p:grpSpPr>
      <p:sp>
        <p:nvSpPr>
          <p:cNvPr id="6" name="Title 1"/>
          <p:cNvSpPr>
            <a:spLocks noGrp="1"/>
          </p:cNvSpPr>
          <p:nvPr>
            <p:ph type="title"/>
          </p:nvPr>
        </p:nvSpPr>
        <p:spPr>
          <a:xfrm>
            <a:off x="304800" y="171450"/>
            <a:ext cx="8610600" cy="514350"/>
          </a:xfrm>
          <a:prstGeom prst="rect">
            <a:avLst/>
          </a:prstGeom>
        </p:spPr>
        <p:txBody>
          <a:bodyPr anchor="t"/>
          <a:lstStyle>
            <a:lvl1pPr>
              <a:defRPr>
                <a:solidFill>
                  <a:srgbClr val="0860A8"/>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914402"/>
            <a:ext cx="8686800" cy="3657601"/>
          </a:xfrm>
          <a:prstGeom prst="rect">
            <a:avLst/>
          </a:prstGeom>
        </p:spPr>
        <p:txBody>
          <a:bodyPr/>
          <a:lstStyle>
            <a:lvl1pPr marL="342884" indent="-342884">
              <a:spcBef>
                <a:spcPts val="0"/>
              </a:spcBef>
              <a:spcAft>
                <a:spcPts val="600"/>
              </a:spcAft>
              <a:buSzPct val="90000"/>
              <a:defRPr sz="2400">
                <a:solidFill>
                  <a:schemeClr val="tx1"/>
                </a:solidFill>
              </a:defRPr>
            </a:lvl1pPr>
            <a:lvl2pPr marL="692116" indent="-234938">
              <a:spcBef>
                <a:spcPts val="0"/>
              </a:spcBef>
              <a:spcAft>
                <a:spcPts val="600"/>
              </a:spcAft>
              <a:defRPr sz="2000">
                <a:solidFill>
                  <a:schemeClr val="tx1"/>
                </a:solidFill>
              </a:defRPr>
            </a:lvl2pPr>
            <a:lvl3pPr marL="1142944" indent="-228588">
              <a:spcBef>
                <a:spcPts val="0"/>
              </a:spcBef>
              <a:spcAft>
                <a:spcPts val="0"/>
              </a:spcAft>
              <a:buFont typeface="Wingdings" pitchFamily="2" charset="2"/>
              <a:buChar char="§"/>
              <a:defRPr sz="1800">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 </a:t>
            </a:r>
          </a:p>
          <a:p>
            <a:pPr lvl="1"/>
            <a:endParaRPr lang="en-US" dirty="0" smtClean="0"/>
          </a:p>
        </p:txBody>
      </p:sp>
    </p:spTree>
    <p:extLst>
      <p:ext uri="{BB962C8B-B14F-4D97-AF65-F5344CB8AC3E}">
        <p14:creationId xmlns:p14="http://schemas.microsoft.com/office/powerpoint/2010/main" val="477362096"/>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p:txBody>
          <a:bodyPr/>
          <a:lstStyle/>
          <a:p>
            <a:fld id="{FD44707B-D922-47D5-BD24-D96E91B70543}" type="slidenum">
              <a:rPr lang="en-US" smtClean="0">
                <a:solidFill>
                  <a:prstClr val="white"/>
                </a:solidFill>
              </a:rPr>
              <a:pPr/>
              <a:t>‹#›</a:t>
            </a:fld>
            <a:endParaRPr lang="en-US" dirty="0">
              <a:solidFill>
                <a:prstClr val="white"/>
              </a:solidFill>
            </a:endParaRPr>
          </a:p>
        </p:txBody>
      </p:sp>
      <p:sp>
        <p:nvSpPr>
          <p:cNvPr id="7" name="Text Placeholder 7"/>
          <p:cNvSpPr>
            <a:spLocks noGrp="1"/>
          </p:cNvSpPr>
          <p:nvPr>
            <p:ph type="body" sz="quarter" idx="13" hasCustomPrompt="1"/>
          </p:nvPr>
        </p:nvSpPr>
        <p:spPr>
          <a:xfrm>
            <a:off x="353962" y="4764883"/>
            <a:ext cx="8008988" cy="221456"/>
          </a:xfrm>
        </p:spPr>
        <p:txBody>
          <a:bodyPr wrap="square" anchor="t" anchorCtr="0">
            <a:normAutofit/>
          </a:bodyPr>
          <a:lstStyle>
            <a:lvl1pPr marL="0" indent="0">
              <a:lnSpc>
                <a:spcPct val="80000"/>
              </a:lnSpc>
              <a:spcBef>
                <a:spcPts val="200"/>
              </a:spcBef>
              <a:buFont typeface="Arial" pitchFamily="34" charset="0"/>
              <a:buNone/>
              <a:defRPr sz="900">
                <a:solidFill>
                  <a:srgbClr val="FFFFFF"/>
                </a:solidFill>
                <a:latin typeface="+mn-lt"/>
              </a:defRPr>
            </a:lvl1pPr>
            <a:lvl2pPr marL="171433" indent="-114290">
              <a:defRPr sz="900"/>
            </a:lvl2pPr>
            <a:lvl3pPr marL="342866" indent="-114290">
              <a:defRPr sz="900"/>
            </a:lvl3pPr>
            <a:lvl4pPr marL="514298" indent="-114290">
              <a:defRPr sz="900"/>
            </a:lvl4pPr>
            <a:lvl5pPr marL="685732" indent="-114290">
              <a:defRPr sz="900"/>
            </a:lvl5pPr>
          </a:lstStyle>
          <a:p>
            <a:pPr lvl="0"/>
            <a:r>
              <a:rPr lang="en-US" dirty="0" smtClean="0"/>
              <a:t>Click to edit footnote</a:t>
            </a:r>
            <a:endParaRPr lang="en-US" dirty="0"/>
          </a:p>
        </p:txBody>
      </p:sp>
    </p:spTree>
    <p:extLst>
      <p:ext uri="{BB962C8B-B14F-4D97-AF65-F5344CB8AC3E}">
        <p14:creationId xmlns:p14="http://schemas.microsoft.com/office/powerpoint/2010/main" val="157415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3340"/>
            <a:ext cx="8229600" cy="741560"/>
          </a:xfrm>
        </p:spPr>
        <p:txBody>
          <a:bodyPr>
            <a:normAutofit/>
          </a:bodyPr>
          <a:lstStyle>
            <a:lvl1pPr>
              <a:defRPr sz="2900" baseline="0"/>
            </a:lvl1pPr>
          </a:lstStyle>
          <a:p>
            <a:r>
              <a:rPr lang="en-US" dirty="0" smtClean="0"/>
              <a:t>28pt Light headline</a:t>
            </a:r>
            <a:endParaRPr lang="en-US" dirty="0"/>
          </a:p>
        </p:txBody>
      </p:sp>
      <p:sp>
        <p:nvSpPr>
          <p:cNvPr id="6" name="Slide Number Placeholder 5"/>
          <p:cNvSpPr>
            <a:spLocks noGrp="1"/>
          </p:cNvSpPr>
          <p:nvPr>
            <p:ph type="sldNum" sz="quarter" idx="12"/>
          </p:nvPr>
        </p:nvSpPr>
        <p:spPr>
          <a:xfrm>
            <a:off x="6872352" y="4843602"/>
            <a:ext cx="2133600" cy="273844"/>
          </a:xfrm>
          <a:prstGeom prst="rect">
            <a:avLst/>
          </a:prstGeo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8" name="Text Placeholder 2"/>
          <p:cNvSpPr>
            <a:spLocks noGrp="1"/>
          </p:cNvSpPr>
          <p:nvPr>
            <p:ph idx="1"/>
          </p:nvPr>
        </p:nvSpPr>
        <p:spPr>
          <a:xfrm>
            <a:off x="455630" y="1200156"/>
            <a:ext cx="8167047" cy="3237378"/>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0227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204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5" name="Picture 4" descr="int_experience_hrz_wht_rgb_1500.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460694" y="389229"/>
            <a:ext cx="2121766" cy="887284"/>
          </a:xfrm>
          <a:prstGeom prst="rect">
            <a:avLst/>
          </a:prstGeom>
        </p:spPr>
      </p:pic>
    </p:spTree>
    <p:extLst>
      <p:ext uri="{BB962C8B-B14F-4D97-AF65-F5344CB8AC3E}">
        <p14:creationId xmlns:p14="http://schemas.microsoft.com/office/powerpoint/2010/main" val="53635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Bulleted Text">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313109" y="150970"/>
            <a:ext cx="8229600" cy="868680"/>
          </a:xfrm>
        </p:spPr>
        <p:txBody>
          <a:bodyPr/>
          <a:lstStyle>
            <a:lvl1pPr>
              <a:defRPr sz="4000" b="0" i="0" baseline="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stStyle>
          <a:p>
            <a:r>
              <a:rPr lang="en-US" dirty="0"/>
              <a:t>40pt Intel Clear Headline</a:t>
            </a:r>
          </a:p>
        </p:txBody>
      </p:sp>
    </p:spTree>
    <p:extLst>
      <p:ext uri="{BB962C8B-B14F-4D97-AF65-F5344CB8AC3E}">
        <p14:creationId xmlns:p14="http://schemas.microsoft.com/office/powerpoint/2010/main" val="385680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smtClean="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sp>
        <p:nvSpPr>
          <p:cNvPr id="6" name="Rectangle 5"/>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7" name="Picture 2" descr="\\.psf\Home\Desktop\Inte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userDrawn="1"/>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8181048" y="4824387"/>
            <a:ext cx="824904"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2" name="Slide Number Placeholder 5"/>
          <p:cNvSpPr txBox="1">
            <a:spLocks/>
          </p:cNvSpPr>
          <p:nvPr userDrawn="1"/>
        </p:nvSpPr>
        <p:spPr>
          <a:xfrm>
            <a:off x="2403348" y="4824387"/>
            <a:ext cx="4332544" cy="273844"/>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prstClr val="white"/>
                </a:solidFill>
              </a:rPr>
              <a:t>Intel Confidential</a:t>
            </a:r>
          </a:p>
          <a:p>
            <a:pPr algn="ctr">
              <a:defRPr/>
            </a:pPr>
            <a:r>
              <a:rPr lang="en-US" sz="800" dirty="0">
                <a:solidFill>
                  <a:srgbClr val="FFC000"/>
                </a:solidFill>
              </a:rPr>
              <a:t>&lt;Add NDA# if necessary&gt;</a:t>
            </a:r>
          </a:p>
        </p:txBody>
      </p:sp>
      <p:sp>
        <p:nvSpPr>
          <p:cNvPr id="15" name="Rectangle 14"/>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260568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18pt Intel Clear body text</a:t>
            </a:r>
          </a:p>
          <a:p>
            <a:pPr lvl="1"/>
            <a:r>
              <a:rPr lang="en-US" dirty="0"/>
              <a:t>18pt Intel Clear bullet one</a:t>
            </a:r>
          </a:p>
          <a:p>
            <a:pPr lvl="2"/>
            <a:r>
              <a:rPr lang="en-US" dirty="0"/>
              <a:t>16pt Intel Clear sub-bullet</a:t>
            </a:r>
          </a:p>
          <a:p>
            <a:pPr lvl="3"/>
            <a:r>
              <a:rPr lang="en-US" dirty="0"/>
              <a:t>14pt Intel Clear fourth level</a:t>
            </a:r>
          </a:p>
          <a:p>
            <a:pPr lvl="4"/>
            <a:r>
              <a:rPr lang="en-US" dirty="0"/>
              <a:t>12pt Intel Clear fifth level</a:t>
            </a:r>
          </a:p>
        </p:txBody>
      </p:sp>
    </p:spTree>
    <p:extLst>
      <p:ext uri="{BB962C8B-B14F-4D97-AF65-F5344CB8AC3E}">
        <p14:creationId xmlns:p14="http://schemas.microsoft.com/office/powerpoint/2010/main" val="339358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4" y="1203325"/>
            <a:ext cx="4006851" cy="3425825"/>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5"/>
            <a:ext cx="4005264" cy="3425825"/>
          </a:xfrm>
        </p:spPr>
        <p:txBody>
          <a:bodyPr vert="horz" lIns="0" tIns="0" rIns="0" bIns="0" rtlCol="0">
            <a:noAutofit/>
          </a:bodyPr>
          <a:lstStyle>
            <a:lvl1pPr>
              <a:defRPr lang="en-US" dirty="0" smtClean="0"/>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376793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455613" y="1168842"/>
            <a:ext cx="8334425"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dirty="0">
              <a:solidFill>
                <a:prstClr val="white"/>
              </a:solidFill>
            </a:endParaRPr>
          </a:p>
        </p:txBody>
      </p:sp>
    </p:spTree>
    <p:extLst>
      <p:ext uri="{BB962C8B-B14F-4D97-AF65-F5344CB8AC3E}">
        <p14:creationId xmlns:p14="http://schemas.microsoft.com/office/powerpoint/2010/main" val="72180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4" y="1203326"/>
            <a:ext cx="8228013" cy="3425825"/>
          </a:xfrm>
        </p:spPr>
        <p:txBody>
          <a:bodyPr anchor="ctr" anchorCtr="0"/>
          <a:lstStyle>
            <a:lvl1pPr marL="190496" indent="-190496">
              <a:defRPr sz="3600" b="1" baseline="0">
                <a:solidFill>
                  <a:schemeClr val="bg1"/>
                </a:solidFill>
                <a:latin typeface="+mn-lt"/>
                <a:cs typeface="Arial" panose="020B0604020202020204" pitchFamily="34" charset="0"/>
              </a:defRPr>
            </a:lvl1pPr>
            <a:lvl2pPr marL="417503" indent="-225419">
              <a:buFont typeface="Intel Clear" pitchFamily="34" charset="0"/>
              <a:buChar char="–"/>
              <a:defRPr sz="1200" baseline="0">
                <a:latin typeface="+mn-lt"/>
                <a:cs typeface="Arial" panose="020B0604020202020204" pitchFamily="34" charset="0"/>
              </a:defRPr>
            </a:lvl2pPr>
            <a:lvl3pPr marL="685783" indent="-228594">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153164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lang="en-US" sz="5400" b="0" i="0" kern="1200" cap="none"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3"/>
                </a:solidFill>
                <a:latin typeface="+mn-lt"/>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1922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4000" b="0" cap="none" spc="0" baseline="0">
                <a:solidFill>
                  <a:schemeClr val="bg1">
                    <a:alpha val="90000"/>
                  </a:schemeClr>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40pt Intel Clear</a:t>
            </a:r>
            <a:br>
              <a:rPr lang="en-US" dirty="0"/>
            </a:br>
            <a:r>
              <a:rPr lang="en-US" dirty="0"/>
              <a:t>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Arial" panose="020B0604020202020204" pitchFamily="34" charset="0"/>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407530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131656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002060"/>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59770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8023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s 1-4">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srgbClr val="FFFFFF"/>
                </a:solidFill>
              </a:rPr>
              <a:pPr/>
              <a:t>‹#›</a:t>
            </a:fld>
            <a:endParaRPr lang="en-US" dirty="0">
              <a:solidFill>
                <a:srgbClr val="FFFFFF"/>
              </a:solidFill>
            </a:endParaRPr>
          </a:p>
        </p:txBody>
      </p:sp>
      <p:sp>
        <p:nvSpPr>
          <p:cNvPr id="7" name="Title 6"/>
          <p:cNvSpPr>
            <a:spLocks noGrp="1"/>
          </p:cNvSpPr>
          <p:nvPr>
            <p:ph type="title" hasCustomPrompt="1"/>
          </p:nvPr>
        </p:nvSpPr>
        <p:spPr>
          <a:xfrm>
            <a:off x="457200" y="365760"/>
            <a:ext cx="8229600" cy="868680"/>
          </a:xfrm>
        </p:spPr>
        <p:txBody>
          <a:bodyPr/>
          <a:lstStyle>
            <a:lvl1pPr>
              <a:defRPr sz="4000" b="0" i="0" baseline="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stStyle>
          <a:p>
            <a:r>
              <a:rPr lang="en-US" dirty="0"/>
              <a:t>40pt Intel Clear Headline</a:t>
            </a:r>
          </a:p>
        </p:txBody>
      </p:sp>
    </p:spTree>
    <p:extLst>
      <p:ext uri="{BB962C8B-B14F-4D97-AF65-F5344CB8AC3E}">
        <p14:creationId xmlns:p14="http://schemas.microsoft.com/office/powerpoint/2010/main" val="186181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3" y="1875130"/>
            <a:ext cx="2108795" cy="13898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3668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descr="int_experience_hrz_wht_rgb_3000.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8779" y="1874822"/>
            <a:ext cx="3646443" cy="1514490"/>
          </a:xfrm>
          <a:prstGeom prst="rect">
            <a:avLst/>
          </a:prstGeom>
        </p:spPr>
      </p:pic>
    </p:spTree>
    <p:extLst>
      <p:ext uri="{BB962C8B-B14F-4D97-AF65-F5344CB8AC3E}">
        <p14:creationId xmlns:p14="http://schemas.microsoft.com/office/powerpoint/2010/main" val="222815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Title Slide with Photo dark">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1538E1A-0636-F846-9384-5906D598FFCC}"/>
              </a:ext>
            </a:extLst>
          </p:cNvPr>
          <p:cNvPicPr>
            <a:picLocks noChangeAspect="1"/>
          </p:cNvPicPr>
          <p:nvPr userDrawn="1"/>
        </p:nvPicPr>
        <p:blipFill>
          <a:blip r:embed="rId2"/>
          <a:stretch>
            <a:fillRect/>
          </a:stretch>
        </p:blipFill>
        <p:spPr>
          <a:xfrm>
            <a:off x="0" y="6350"/>
            <a:ext cx="9144000" cy="5130800"/>
          </a:xfrm>
          <a:prstGeom prst="rect">
            <a:avLst/>
          </a:prstGeom>
        </p:spPr>
      </p:pic>
      <p:sp>
        <p:nvSpPr>
          <p:cNvPr id="11"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12" name="Picture 11">
            <a:extLst>
              <a:ext uri="{FF2B5EF4-FFF2-40B4-BE49-F238E27FC236}">
                <a16:creationId xmlns="" xmlns:a16="http://schemas.microsoft.com/office/drawing/2014/main" id="{0821863C-EAF2-0440-8DE3-86593132FB54}"/>
              </a:ext>
            </a:extLst>
          </p:cNvPr>
          <p:cNvPicPr>
            <a:picLocks noChangeAspect="1"/>
          </p:cNvPicPr>
          <p:nvPr userDrawn="1"/>
        </p:nvPicPr>
        <p:blipFill>
          <a:blip r:embed="rId3"/>
          <a:stretch>
            <a:fillRect/>
          </a:stretch>
        </p:blipFill>
        <p:spPr>
          <a:xfrm>
            <a:off x="354883" y="203568"/>
            <a:ext cx="1822622" cy="1139139"/>
          </a:xfrm>
          <a:prstGeom prst="rect">
            <a:avLst/>
          </a:prstGeom>
        </p:spPr>
      </p:pic>
    </p:spTree>
    <p:extLst>
      <p:ext uri="{BB962C8B-B14F-4D97-AF65-F5344CB8AC3E}">
        <p14:creationId xmlns:p14="http://schemas.microsoft.com/office/powerpoint/2010/main" val="290918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0083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739" y="2355675"/>
            <a:ext cx="8212886" cy="1102519"/>
          </a:xfrm>
        </p:spPr>
        <p:txBody>
          <a:bodyPr lIns="0" rIns="0" anchor="b" anchorCtr="0">
            <a:noAutofit/>
          </a:bodyPr>
          <a:lstStyle>
            <a:lvl1pPr>
              <a:defRPr sz="2800" baseline="0">
                <a:solidFill>
                  <a:schemeClr val="bg1"/>
                </a:solidFill>
                <a:latin typeface="+mj-lt"/>
                <a:cs typeface="Intel Clear Light" panose="020B0404020203020204" pitchFamily="34" charset="0"/>
              </a:defRPr>
            </a:lvl1pPr>
          </a:lstStyle>
          <a:p>
            <a:r>
              <a:rPr lang="en-US" dirty="0" err="1" smtClean="0"/>
              <a:t>28pt</a:t>
            </a:r>
            <a:r>
              <a:rPr lang="en-US" dirty="0" smtClean="0"/>
              <a:t> Intel Clear Light Presentation Title</a:t>
            </a:r>
            <a:br>
              <a:rPr lang="en-US" dirty="0" smtClean="0"/>
            </a:br>
            <a:r>
              <a:rPr lang="en-US" dirty="0" smtClean="0"/>
              <a:t>Title of Presentation Line Two</a:t>
            </a:r>
            <a:endParaRPr lang="en-US" dirty="0"/>
          </a:p>
        </p:txBody>
      </p:sp>
      <p:sp>
        <p:nvSpPr>
          <p:cNvPr id="3" name="Subtitle 2"/>
          <p:cNvSpPr>
            <a:spLocks noGrp="1"/>
          </p:cNvSpPr>
          <p:nvPr>
            <p:ph type="subTitle" idx="1" hasCustomPrompt="1"/>
          </p:nvPr>
        </p:nvSpPr>
        <p:spPr>
          <a:xfrm>
            <a:off x="455613" y="3623201"/>
            <a:ext cx="6330212" cy="925360"/>
          </a:xfrm>
        </p:spPr>
        <p:txBody>
          <a:bodyPr lIns="0" rIns="0">
            <a:noAutofit/>
          </a:bodyPr>
          <a:lstStyle>
            <a:lvl1pPr marL="0" indent="0" algn="l">
              <a:buNone/>
              <a:defRPr sz="1200" b="1" baseline="0">
                <a:solidFill>
                  <a:srgbClr val="FFDA00"/>
                </a:solidFill>
                <a:latin typeface="+mn-lt"/>
                <a:cs typeface="Intel Clear" panose="020B06040202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12pt</a:t>
            </a:r>
            <a:r>
              <a:rPr lang="en-US" dirty="0" smtClean="0"/>
              <a:t> Intel Clear Bolded Subhead, Date, Etc.</a:t>
            </a:r>
            <a:endParaRPr lang="en-US" dirty="0"/>
          </a:p>
        </p:txBody>
      </p:sp>
      <p:sp>
        <p:nvSpPr>
          <p:cNvPr id="7" name="Rectangle 6"/>
          <p:cNvSpPr/>
          <p:nvPr userDrawn="1"/>
        </p:nvSpPr>
        <p:spPr>
          <a:xfrm>
            <a:off x="455613" y="4813300"/>
            <a:ext cx="1687963" cy="123111"/>
          </a:xfrm>
          <a:prstGeom prst="rect">
            <a:avLst/>
          </a:prstGeom>
        </p:spPr>
        <p:txBody>
          <a:bodyPr wrap="none" lIns="0" tIns="0" rIns="0" bIns="0">
            <a:spAutoFit/>
          </a:bodyPr>
          <a:lstStyle/>
          <a:p>
            <a:pPr algn="l" rtl="0"/>
            <a:r>
              <a:rPr lang="en-US" sz="800" b="0" i="0" u="none" strike="noStrike" kern="1200" baseline="0" dirty="0" smtClean="0">
                <a:solidFill>
                  <a:schemeClr val="accent3"/>
                </a:solidFill>
                <a:latin typeface="+mn-lt"/>
                <a:ea typeface="+mn-ea"/>
                <a:cs typeface="Neo Sans Intel"/>
              </a:rPr>
              <a:t>Intel Confidential — Do Not Forward</a:t>
            </a:r>
          </a:p>
        </p:txBody>
      </p:sp>
      <p:sp>
        <p:nvSpPr>
          <p:cNvPr id="8" name="Freeform 7"/>
          <p:cNvSpPr/>
          <p:nvPr userDrawn="1"/>
        </p:nvSpPr>
        <p:spPr>
          <a:xfrm>
            <a:off x="-7472" y="-10995"/>
            <a:ext cx="9152065" cy="531704"/>
          </a:xfrm>
          <a:custGeom>
            <a:avLst/>
            <a:gdLst>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51471 w 9158942"/>
              <a:gd name="connsiteY4" fmla="*/ 605118 h 911412"/>
              <a:gd name="connsiteX5" fmla="*/ 9158942 w 9158942"/>
              <a:gd name="connsiteY5" fmla="*/ 0 h 911412"/>
              <a:gd name="connsiteX6" fmla="*/ 7471 w 9158942"/>
              <a:gd name="connsiteY6" fmla="*/ 0 h 911412"/>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51471 w 9158942"/>
              <a:gd name="connsiteY4" fmla="*/ 591991 h 911412"/>
              <a:gd name="connsiteX5" fmla="*/ 9158942 w 9158942"/>
              <a:gd name="connsiteY5" fmla="*/ 0 h 911412"/>
              <a:gd name="connsiteX6" fmla="*/ 7471 w 9158942"/>
              <a:gd name="connsiteY6" fmla="*/ 0 h 911412"/>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48189 w 9158942"/>
              <a:gd name="connsiteY4" fmla="*/ 601837 h 911412"/>
              <a:gd name="connsiteX5" fmla="*/ 9158942 w 9158942"/>
              <a:gd name="connsiteY5" fmla="*/ 0 h 911412"/>
              <a:gd name="connsiteX6" fmla="*/ 7471 w 9158942"/>
              <a:gd name="connsiteY6" fmla="*/ 0 h 911412"/>
              <a:gd name="connsiteX0" fmla="*/ 7471 w 9148711"/>
              <a:gd name="connsiteY0" fmla="*/ 0 h 911412"/>
              <a:gd name="connsiteX1" fmla="*/ 0 w 9148711"/>
              <a:gd name="connsiteY1" fmla="*/ 903941 h 911412"/>
              <a:gd name="connsiteX2" fmla="*/ 5393765 w 9148711"/>
              <a:gd name="connsiteY2" fmla="*/ 911412 h 911412"/>
              <a:gd name="connsiteX3" fmla="*/ 5909236 w 9148711"/>
              <a:gd name="connsiteY3" fmla="*/ 597647 h 911412"/>
              <a:gd name="connsiteX4" fmla="*/ 9148189 w 9148711"/>
              <a:gd name="connsiteY4" fmla="*/ 601837 h 911412"/>
              <a:gd name="connsiteX5" fmla="*/ 9145816 w 9148711"/>
              <a:gd name="connsiteY5" fmla="*/ 0 h 911412"/>
              <a:gd name="connsiteX6" fmla="*/ 7471 w 9148711"/>
              <a:gd name="connsiteY6" fmla="*/ 0 h 911412"/>
              <a:gd name="connsiteX0" fmla="*/ 7471 w 9155661"/>
              <a:gd name="connsiteY0" fmla="*/ 0 h 911412"/>
              <a:gd name="connsiteX1" fmla="*/ 0 w 9155661"/>
              <a:gd name="connsiteY1" fmla="*/ 903941 h 911412"/>
              <a:gd name="connsiteX2" fmla="*/ 5393765 w 9155661"/>
              <a:gd name="connsiteY2" fmla="*/ 911412 h 911412"/>
              <a:gd name="connsiteX3" fmla="*/ 5909236 w 9155661"/>
              <a:gd name="connsiteY3" fmla="*/ 597647 h 911412"/>
              <a:gd name="connsiteX4" fmla="*/ 9148189 w 9155661"/>
              <a:gd name="connsiteY4" fmla="*/ 601837 h 911412"/>
              <a:gd name="connsiteX5" fmla="*/ 9155661 w 9155661"/>
              <a:gd name="connsiteY5" fmla="*/ 0 h 911412"/>
              <a:gd name="connsiteX6" fmla="*/ 7471 w 9155661"/>
              <a:gd name="connsiteY6" fmla="*/ 0 h 911412"/>
              <a:gd name="connsiteX0" fmla="*/ 7471 w 9158556"/>
              <a:gd name="connsiteY0" fmla="*/ 0 h 911412"/>
              <a:gd name="connsiteX1" fmla="*/ 0 w 9158556"/>
              <a:gd name="connsiteY1" fmla="*/ 903941 h 911412"/>
              <a:gd name="connsiteX2" fmla="*/ 5393765 w 9158556"/>
              <a:gd name="connsiteY2" fmla="*/ 911412 h 911412"/>
              <a:gd name="connsiteX3" fmla="*/ 5909236 w 9158556"/>
              <a:gd name="connsiteY3" fmla="*/ 597647 h 911412"/>
              <a:gd name="connsiteX4" fmla="*/ 9158034 w 9158556"/>
              <a:gd name="connsiteY4" fmla="*/ 598555 h 911412"/>
              <a:gd name="connsiteX5" fmla="*/ 9155661 w 9158556"/>
              <a:gd name="connsiteY5" fmla="*/ 0 h 911412"/>
              <a:gd name="connsiteX6" fmla="*/ 7471 w 9158556"/>
              <a:gd name="connsiteY6" fmla="*/ 0 h 911412"/>
              <a:gd name="connsiteX0" fmla="*/ 7471 w 9155661"/>
              <a:gd name="connsiteY0" fmla="*/ 0 h 911412"/>
              <a:gd name="connsiteX1" fmla="*/ 0 w 9155661"/>
              <a:gd name="connsiteY1" fmla="*/ 903941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7471 w 9155661"/>
              <a:gd name="connsiteY6" fmla="*/ 0 h 911412"/>
              <a:gd name="connsiteX0" fmla="*/ 522 w 9158557"/>
              <a:gd name="connsiteY0" fmla="*/ 0 h 911412"/>
              <a:gd name="connsiteX1" fmla="*/ 2896 w 9158557"/>
              <a:gd name="connsiteY1" fmla="*/ 903941 h 911412"/>
              <a:gd name="connsiteX2" fmla="*/ 5396661 w 9158557"/>
              <a:gd name="connsiteY2" fmla="*/ 911412 h 911412"/>
              <a:gd name="connsiteX3" fmla="*/ 5912132 w 9158557"/>
              <a:gd name="connsiteY3" fmla="*/ 597647 h 911412"/>
              <a:gd name="connsiteX4" fmla="*/ 9154366 w 9158557"/>
              <a:gd name="connsiteY4" fmla="*/ 595274 h 911412"/>
              <a:gd name="connsiteX5" fmla="*/ 9158557 w 9158557"/>
              <a:gd name="connsiteY5" fmla="*/ 0 h 911412"/>
              <a:gd name="connsiteX6" fmla="*/ 522 w 9158557"/>
              <a:gd name="connsiteY6" fmla="*/ 0 h 911412"/>
              <a:gd name="connsiteX0" fmla="*/ 522 w 9158557"/>
              <a:gd name="connsiteY0" fmla="*/ 0 h 917068"/>
              <a:gd name="connsiteX1" fmla="*/ 2896 w 9158557"/>
              <a:gd name="connsiteY1" fmla="*/ 917068 h 917068"/>
              <a:gd name="connsiteX2" fmla="*/ 5396661 w 9158557"/>
              <a:gd name="connsiteY2" fmla="*/ 911412 h 917068"/>
              <a:gd name="connsiteX3" fmla="*/ 5912132 w 9158557"/>
              <a:gd name="connsiteY3" fmla="*/ 597647 h 917068"/>
              <a:gd name="connsiteX4" fmla="*/ 9154366 w 9158557"/>
              <a:gd name="connsiteY4" fmla="*/ 595274 h 917068"/>
              <a:gd name="connsiteX5" fmla="*/ 9158557 w 9158557"/>
              <a:gd name="connsiteY5" fmla="*/ 0 h 917068"/>
              <a:gd name="connsiteX6" fmla="*/ 522 w 9158557"/>
              <a:gd name="connsiteY6" fmla="*/ 0 h 917068"/>
              <a:gd name="connsiteX0" fmla="*/ 522 w 9158557"/>
              <a:gd name="connsiteY0" fmla="*/ 0 h 911412"/>
              <a:gd name="connsiteX1" fmla="*/ 2896 w 9158557"/>
              <a:gd name="connsiteY1" fmla="*/ 910555 h 911412"/>
              <a:gd name="connsiteX2" fmla="*/ 5396661 w 9158557"/>
              <a:gd name="connsiteY2" fmla="*/ 911412 h 911412"/>
              <a:gd name="connsiteX3" fmla="*/ 5912132 w 9158557"/>
              <a:gd name="connsiteY3" fmla="*/ 597647 h 911412"/>
              <a:gd name="connsiteX4" fmla="*/ 9154366 w 9158557"/>
              <a:gd name="connsiteY4" fmla="*/ 595274 h 911412"/>
              <a:gd name="connsiteX5" fmla="*/ 9158557 w 9158557"/>
              <a:gd name="connsiteY5" fmla="*/ 0 h 911412"/>
              <a:gd name="connsiteX6" fmla="*/ 522 w 9158557"/>
              <a:gd name="connsiteY6" fmla="*/ 0 h 911412"/>
              <a:gd name="connsiteX0" fmla="*/ 80091 w 9155661"/>
              <a:gd name="connsiteY0" fmla="*/ 241917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80091 w 9155661"/>
              <a:gd name="connsiteY6" fmla="*/ 241917 h 911412"/>
              <a:gd name="connsiteX0" fmla="*/ 3124 w 9155661"/>
              <a:gd name="connsiteY0" fmla="*/ 175940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3124 w 9155661"/>
              <a:gd name="connsiteY6" fmla="*/ 175940 h 911412"/>
              <a:gd name="connsiteX0" fmla="*/ 3124 w 9155661"/>
              <a:gd name="connsiteY0" fmla="*/ 146617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3124 w 9155661"/>
              <a:gd name="connsiteY6" fmla="*/ 146617 h 911412"/>
              <a:gd name="connsiteX0" fmla="*/ 3124 w 9151521"/>
              <a:gd name="connsiteY0" fmla="*/ 0 h 764795"/>
              <a:gd name="connsiteX1" fmla="*/ 0 w 9151521"/>
              <a:gd name="connsiteY1" fmla="*/ 763938 h 764795"/>
              <a:gd name="connsiteX2" fmla="*/ 5393765 w 9151521"/>
              <a:gd name="connsiteY2" fmla="*/ 764795 h 764795"/>
              <a:gd name="connsiteX3" fmla="*/ 5909236 w 9151521"/>
              <a:gd name="connsiteY3" fmla="*/ 451030 h 764795"/>
              <a:gd name="connsiteX4" fmla="*/ 9151470 w 9151521"/>
              <a:gd name="connsiteY4" fmla="*/ 448657 h 764795"/>
              <a:gd name="connsiteX5" fmla="*/ 9067698 w 9151521"/>
              <a:gd name="connsiteY5" fmla="*/ 21992 h 764795"/>
              <a:gd name="connsiteX6" fmla="*/ 3124 w 9151521"/>
              <a:gd name="connsiteY6" fmla="*/ 0 h 764795"/>
              <a:gd name="connsiteX0" fmla="*/ 3124 w 9152065"/>
              <a:gd name="connsiteY0" fmla="*/ 0 h 764795"/>
              <a:gd name="connsiteX1" fmla="*/ 0 w 9152065"/>
              <a:gd name="connsiteY1" fmla="*/ 763938 h 764795"/>
              <a:gd name="connsiteX2" fmla="*/ 5393765 w 9152065"/>
              <a:gd name="connsiteY2" fmla="*/ 764795 h 764795"/>
              <a:gd name="connsiteX3" fmla="*/ 5909236 w 9152065"/>
              <a:gd name="connsiteY3" fmla="*/ 451030 h 764795"/>
              <a:gd name="connsiteX4" fmla="*/ 9151470 w 9152065"/>
              <a:gd name="connsiteY4" fmla="*/ 448657 h 764795"/>
              <a:gd name="connsiteX5" fmla="*/ 9150163 w 9152065"/>
              <a:gd name="connsiteY5" fmla="*/ 14661 h 764795"/>
              <a:gd name="connsiteX6" fmla="*/ 3124 w 9152065"/>
              <a:gd name="connsiteY6" fmla="*/ 0 h 764795"/>
              <a:gd name="connsiteX0" fmla="*/ 3124 w 9152065"/>
              <a:gd name="connsiteY0" fmla="*/ 0 h 764795"/>
              <a:gd name="connsiteX1" fmla="*/ 0 w 9152065"/>
              <a:gd name="connsiteY1" fmla="*/ 697960 h 764795"/>
              <a:gd name="connsiteX2" fmla="*/ 5393765 w 9152065"/>
              <a:gd name="connsiteY2" fmla="*/ 764795 h 764795"/>
              <a:gd name="connsiteX3" fmla="*/ 5909236 w 9152065"/>
              <a:gd name="connsiteY3" fmla="*/ 451030 h 764795"/>
              <a:gd name="connsiteX4" fmla="*/ 9151470 w 9152065"/>
              <a:gd name="connsiteY4" fmla="*/ 448657 h 764795"/>
              <a:gd name="connsiteX5" fmla="*/ 9150163 w 9152065"/>
              <a:gd name="connsiteY5" fmla="*/ 14661 h 764795"/>
              <a:gd name="connsiteX6" fmla="*/ 3124 w 9152065"/>
              <a:gd name="connsiteY6" fmla="*/ 0 h 764795"/>
              <a:gd name="connsiteX0" fmla="*/ 3124 w 9152065"/>
              <a:gd name="connsiteY0" fmla="*/ 0 h 706148"/>
              <a:gd name="connsiteX1" fmla="*/ 0 w 9152065"/>
              <a:gd name="connsiteY1" fmla="*/ 697960 h 706148"/>
              <a:gd name="connsiteX2" fmla="*/ 5476230 w 9152065"/>
              <a:gd name="connsiteY2" fmla="*/ 706148 h 706148"/>
              <a:gd name="connsiteX3" fmla="*/ 5909236 w 9152065"/>
              <a:gd name="connsiteY3" fmla="*/ 451030 h 706148"/>
              <a:gd name="connsiteX4" fmla="*/ 9151470 w 9152065"/>
              <a:gd name="connsiteY4" fmla="*/ 448657 h 706148"/>
              <a:gd name="connsiteX5" fmla="*/ 9150163 w 9152065"/>
              <a:gd name="connsiteY5" fmla="*/ 14661 h 706148"/>
              <a:gd name="connsiteX6" fmla="*/ 3124 w 9152065"/>
              <a:gd name="connsiteY6" fmla="*/ 0 h 706148"/>
              <a:gd name="connsiteX0" fmla="*/ 3124 w 9152065"/>
              <a:gd name="connsiteY0" fmla="*/ 7331 h 713479"/>
              <a:gd name="connsiteX1" fmla="*/ 0 w 9152065"/>
              <a:gd name="connsiteY1" fmla="*/ 705291 h 713479"/>
              <a:gd name="connsiteX2" fmla="*/ 5476230 w 9152065"/>
              <a:gd name="connsiteY2" fmla="*/ 713479 h 713479"/>
              <a:gd name="connsiteX3" fmla="*/ 5909236 w 9152065"/>
              <a:gd name="connsiteY3" fmla="*/ 458361 h 713479"/>
              <a:gd name="connsiteX4" fmla="*/ 9151470 w 9152065"/>
              <a:gd name="connsiteY4" fmla="*/ 455988 h 713479"/>
              <a:gd name="connsiteX5" fmla="*/ 9150163 w 9152065"/>
              <a:gd name="connsiteY5" fmla="*/ 0 h 713479"/>
              <a:gd name="connsiteX6" fmla="*/ 3124 w 9152065"/>
              <a:gd name="connsiteY6" fmla="*/ 7331 h 713479"/>
              <a:gd name="connsiteX0" fmla="*/ 3124 w 9152065"/>
              <a:gd name="connsiteY0" fmla="*/ 7331 h 705291"/>
              <a:gd name="connsiteX1" fmla="*/ 0 w 9152065"/>
              <a:gd name="connsiteY1" fmla="*/ 705291 h 705291"/>
              <a:gd name="connsiteX2" fmla="*/ 5487226 w 9152065"/>
              <a:gd name="connsiteY2" fmla="*/ 691487 h 705291"/>
              <a:gd name="connsiteX3" fmla="*/ 5909236 w 9152065"/>
              <a:gd name="connsiteY3" fmla="*/ 458361 h 705291"/>
              <a:gd name="connsiteX4" fmla="*/ 9151470 w 9152065"/>
              <a:gd name="connsiteY4" fmla="*/ 455988 h 705291"/>
              <a:gd name="connsiteX5" fmla="*/ 9150163 w 9152065"/>
              <a:gd name="connsiteY5" fmla="*/ 0 h 705291"/>
              <a:gd name="connsiteX6" fmla="*/ 3124 w 9152065"/>
              <a:gd name="connsiteY6" fmla="*/ 7331 h 705291"/>
              <a:gd name="connsiteX0" fmla="*/ 3124 w 9152065"/>
              <a:gd name="connsiteY0" fmla="*/ 7331 h 713479"/>
              <a:gd name="connsiteX1" fmla="*/ 0 w 9152065"/>
              <a:gd name="connsiteY1" fmla="*/ 705291 h 713479"/>
              <a:gd name="connsiteX2" fmla="*/ 5470733 w 9152065"/>
              <a:gd name="connsiteY2" fmla="*/ 713479 h 713479"/>
              <a:gd name="connsiteX3" fmla="*/ 5909236 w 9152065"/>
              <a:gd name="connsiteY3" fmla="*/ 458361 h 713479"/>
              <a:gd name="connsiteX4" fmla="*/ 9151470 w 9152065"/>
              <a:gd name="connsiteY4" fmla="*/ 455988 h 713479"/>
              <a:gd name="connsiteX5" fmla="*/ 9150163 w 9152065"/>
              <a:gd name="connsiteY5" fmla="*/ 0 h 713479"/>
              <a:gd name="connsiteX6" fmla="*/ 3124 w 9152065"/>
              <a:gd name="connsiteY6" fmla="*/ 7331 h 713479"/>
              <a:gd name="connsiteX0" fmla="*/ 3124 w 9152065"/>
              <a:gd name="connsiteY0" fmla="*/ 7331 h 705291"/>
              <a:gd name="connsiteX1" fmla="*/ 0 w 9152065"/>
              <a:gd name="connsiteY1" fmla="*/ 705291 h 705291"/>
              <a:gd name="connsiteX2" fmla="*/ 5470733 w 9152065"/>
              <a:gd name="connsiteY2" fmla="*/ 695319 h 705291"/>
              <a:gd name="connsiteX3" fmla="*/ 5909236 w 9152065"/>
              <a:gd name="connsiteY3" fmla="*/ 458361 h 705291"/>
              <a:gd name="connsiteX4" fmla="*/ 9151470 w 9152065"/>
              <a:gd name="connsiteY4" fmla="*/ 455988 h 705291"/>
              <a:gd name="connsiteX5" fmla="*/ 9150163 w 9152065"/>
              <a:gd name="connsiteY5" fmla="*/ 0 h 705291"/>
              <a:gd name="connsiteX6" fmla="*/ 3124 w 9152065"/>
              <a:gd name="connsiteY6" fmla="*/ 7331 h 705291"/>
              <a:gd name="connsiteX0" fmla="*/ 3124 w 9152065"/>
              <a:gd name="connsiteY0" fmla="*/ 7331 h 708939"/>
              <a:gd name="connsiteX1" fmla="*/ 0 w 9152065"/>
              <a:gd name="connsiteY1" fmla="*/ 705291 h 708939"/>
              <a:gd name="connsiteX2" fmla="*/ 5467329 w 9152065"/>
              <a:gd name="connsiteY2" fmla="*/ 708939 h 708939"/>
              <a:gd name="connsiteX3" fmla="*/ 5909236 w 9152065"/>
              <a:gd name="connsiteY3" fmla="*/ 458361 h 708939"/>
              <a:gd name="connsiteX4" fmla="*/ 9151470 w 9152065"/>
              <a:gd name="connsiteY4" fmla="*/ 455988 h 708939"/>
              <a:gd name="connsiteX5" fmla="*/ 9150163 w 9152065"/>
              <a:gd name="connsiteY5" fmla="*/ 0 h 708939"/>
              <a:gd name="connsiteX6" fmla="*/ 3124 w 9152065"/>
              <a:gd name="connsiteY6" fmla="*/ 7331 h 70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2065" h="708939">
                <a:moveTo>
                  <a:pt x="3124" y="7331"/>
                </a:moveTo>
                <a:cubicBezTo>
                  <a:pt x="634" y="308645"/>
                  <a:pt x="2490" y="403977"/>
                  <a:pt x="0" y="705291"/>
                </a:cubicBezTo>
                <a:lnTo>
                  <a:pt x="5467329" y="708939"/>
                </a:lnTo>
                <a:lnTo>
                  <a:pt x="5909236" y="458361"/>
                </a:lnTo>
                <a:lnTo>
                  <a:pt x="9151470" y="455988"/>
                </a:lnTo>
                <a:cubicBezTo>
                  <a:pt x="9153960" y="254282"/>
                  <a:pt x="9147673" y="201706"/>
                  <a:pt x="9150163" y="0"/>
                </a:cubicBezTo>
                <a:lnTo>
                  <a:pt x="3124" y="733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9428" y="1223661"/>
            <a:ext cx="1220881" cy="8046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378132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Bulleted Text">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srgbClr val="FFFFFF"/>
                </a:solidFill>
              </a:rPr>
              <a:pPr/>
              <a:t>‹#›</a:t>
            </a:fld>
            <a:endParaRPr lang="en-US" dirty="0">
              <a:solidFill>
                <a:srgbClr val="FFFFFF"/>
              </a:solidFill>
            </a:endParaRPr>
          </a:p>
        </p:txBody>
      </p:sp>
      <p:sp>
        <p:nvSpPr>
          <p:cNvPr id="7" name="Title 6"/>
          <p:cNvSpPr>
            <a:spLocks noGrp="1"/>
          </p:cNvSpPr>
          <p:nvPr>
            <p:ph type="title" hasCustomPrompt="1"/>
          </p:nvPr>
        </p:nvSpPr>
        <p:spPr>
          <a:xfrm>
            <a:off x="313109" y="150970"/>
            <a:ext cx="8229600" cy="868680"/>
          </a:xfrm>
        </p:spPr>
        <p:txBody>
          <a:bodyPr/>
          <a:lstStyle>
            <a:lvl1pPr>
              <a:defRPr sz="4000" b="0" i="0" baseline="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stStyle>
          <a:p>
            <a:r>
              <a:rPr lang="en-US" dirty="0"/>
              <a:t>40pt Intel Clear Headline</a:t>
            </a:r>
          </a:p>
        </p:txBody>
      </p:sp>
    </p:spTree>
    <p:extLst>
      <p:ext uri="{BB962C8B-B14F-4D97-AF65-F5344CB8AC3E}">
        <p14:creationId xmlns:p14="http://schemas.microsoft.com/office/powerpoint/2010/main" val="424641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7068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7432" y="1875130"/>
            <a:ext cx="2108795" cy="13898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3980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cSld name="1_Blue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0AC3939-3989-4C41-A538-027FA0495E43}"/>
              </a:ext>
            </a:extLst>
          </p:cNvPr>
          <p:cNvSpPr/>
          <p:nvPr userDrawn="1"/>
        </p:nvSpPr>
        <p:spPr>
          <a:xfrm>
            <a:off x="0" y="0"/>
            <a:ext cx="9144000" cy="514350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prstClr val="white"/>
              </a:solidFill>
            </a:endParaRPr>
          </a:p>
        </p:txBody>
      </p:sp>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266968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1-Blue Sub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0AC3939-3989-4C41-A538-027FA0495E43}"/>
              </a:ext>
            </a:extLst>
          </p:cNvPr>
          <p:cNvSpPr/>
          <p:nvPr userDrawn="1"/>
        </p:nvSpPr>
        <p:spPr>
          <a:xfrm>
            <a:off x="0" y="0"/>
            <a:ext cx="9144000" cy="5143500"/>
          </a:xfrm>
          <a:prstGeom prst="rect">
            <a:avLst/>
          </a:pr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prstClr val="white"/>
              </a:solidFill>
            </a:endParaRPr>
          </a:p>
        </p:txBody>
      </p:sp>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380873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1_2-Blue Sub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0AC3939-3989-4C41-A538-027FA0495E43}"/>
              </a:ext>
            </a:extLst>
          </p:cNvPr>
          <p:cNvSpPr/>
          <p:nvPr userDrawn="1"/>
        </p:nvSpPr>
        <p:spPr>
          <a:xfrm>
            <a:off x="0" y="0"/>
            <a:ext cx="9144000" cy="5143500"/>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prstClr val="white"/>
              </a:solidFill>
            </a:endParaRPr>
          </a:p>
        </p:txBody>
      </p:sp>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120363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2_3-Blue Sub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0AC3939-3989-4C41-A538-027FA0495E43}"/>
              </a:ext>
            </a:extLst>
          </p:cNvPr>
          <p:cNvSpPr/>
          <p:nvPr userDrawn="1"/>
        </p:nvSpPr>
        <p:spPr>
          <a:xfrm>
            <a:off x="0" y="0"/>
            <a:ext cx="9144000" cy="514350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prstClr val="white"/>
              </a:solidFill>
            </a:endParaRPr>
          </a:p>
        </p:txBody>
      </p:sp>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148431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3_4-Blue Sub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0AC3939-3989-4C41-A538-027FA0495E43}"/>
              </a:ext>
            </a:extLst>
          </p:cNvPr>
          <p:cNvSpPr/>
          <p:nvPr userDrawn="1"/>
        </p:nvSpPr>
        <p:spPr>
          <a:xfrm>
            <a:off x="0" y="0"/>
            <a:ext cx="9144000" cy="5143500"/>
          </a:xfrm>
          <a:prstGeom prst="rect">
            <a:avLst/>
          </a:pr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prstClr val="white"/>
              </a:solidFill>
            </a:endParaRPr>
          </a:p>
        </p:txBody>
      </p:sp>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C4D600"/>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65341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4_5-Blue Sub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0AC3939-3989-4C41-A538-027FA0495E43}"/>
              </a:ext>
            </a:extLst>
          </p:cNvPr>
          <p:cNvSpPr/>
          <p:nvPr userDrawn="1"/>
        </p:nvSpPr>
        <p:spPr>
          <a:xfrm>
            <a:off x="0" y="0"/>
            <a:ext cx="9144000" cy="5143500"/>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prstClr val="white"/>
              </a:solidFill>
            </a:endParaRPr>
          </a:p>
        </p:txBody>
      </p:sp>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293421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9"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srgbClr val="FFFFFF"/>
                </a:solidFill>
              </a:rPr>
              <a:pPr eaLnBrk="0" fontAlgn="base" hangingPunct="0">
                <a:spcBef>
                  <a:spcPct val="50000"/>
                </a:spcBef>
                <a:spcAft>
                  <a:spcPct val="0"/>
                </a:spcAft>
              </a:pPr>
              <a:t>‹#›</a:t>
            </a:fld>
            <a:endParaRPr dirty="0">
              <a:solidFill>
                <a:srgbClr val="FFFFFF"/>
              </a:solidFill>
            </a:endParaRPr>
          </a:p>
        </p:txBody>
      </p:sp>
    </p:spTree>
    <p:extLst>
      <p:ext uri="{BB962C8B-B14F-4D97-AF65-F5344CB8AC3E}">
        <p14:creationId xmlns:p14="http://schemas.microsoft.com/office/powerpoint/2010/main" val="113743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Large Bullet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a:lvl1pPr>
          </a:lstStyle>
          <a:p>
            <a:r>
              <a:rPr lang="en-US" dirty="0" err="1" smtClean="0"/>
              <a:t>28pt</a:t>
            </a:r>
            <a:r>
              <a:rPr lang="en-US" dirty="0" smtClean="0"/>
              <a:t> Intel Clear Light Headline</a:t>
            </a:r>
            <a:endParaRPr lang="en-US" dirty="0"/>
          </a:p>
        </p:txBody>
      </p:sp>
      <p:sp>
        <p:nvSpPr>
          <p:cNvPr id="9" name="Content Placeholder 8"/>
          <p:cNvSpPr>
            <a:spLocks noGrp="1"/>
          </p:cNvSpPr>
          <p:nvPr>
            <p:ph sz="quarter" idx="13" hasCustomPrompt="1"/>
          </p:nvPr>
        </p:nvSpPr>
        <p:spPr>
          <a:xfrm>
            <a:off x="455613" y="1203325"/>
            <a:ext cx="8228012" cy="3425825"/>
          </a:xfrm>
        </p:spPr>
        <p:txBody>
          <a:bodyPr/>
          <a:lstStyle>
            <a:lvl2pPr>
              <a:defRPr sz="1800"/>
            </a:lvl2pPr>
            <a:lvl3pPr>
              <a:defRPr sz="1800"/>
            </a:lvl3pPr>
            <a:lvl4pPr>
              <a:defRPr sz="1600"/>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135851182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PUBLIC">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2700" b="0">
                <a:latin typeface="+mn-lt"/>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B41F42F8-25E4-4D1B-BD30-C9059118428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67323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684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5" name="Picture 4" descr="int_experience_hrz_wht_rgb_1500.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460694" y="389229"/>
            <a:ext cx="2121766" cy="887284"/>
          </a:xfrm>
          <a:prstGeom prst="rect">
            <a:avLst/>
          </a:prstGeom>
        </p:spPr>
      </p:pic>
    </p:spTree>
    <p:extLst>
      <p:ext uri="{BB962C8B-B14F-4D97-AF65-F5344CB8AC3E}">
        <p14:creationId xmlns:p14="http://schemas.microsoft.com/office/powerpoint/2010/main" val="283128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smtClean="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sp>
        <p:nvSpPr>
          <p:cNvPr id="6" name="Rectangle 5"/>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7" name="Picture 2" descr="\\.psf\Home\Desktop\Inte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Connector 7"/>
          <p:cNvCxnSpPr/>
          <p:nvPr userDrawn="1"/>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8181048" y="4824387"/>
            <a:ext cx="824904"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2" name="Slide Number Placeholder 5"/>
          <p:cNvSpPr txBox="1">
            <a:spLocks/>
          </p:cNvSpPr>
          <p:nvPr userDrawn="1"/>
        </p:nvSpPr>
        <p:spPr>
          <a:xfrm>
            <a:off x="2403348" y="4824387"/>
            <a:ext cx="4332544" cy="273844"/>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prstClr val="white"/>
                </a:solidFill>
              </a:rPr>
              <a:t>Intel Confidential</a:t>
            </a:r>
          </a:p>
          <a:p>
            <a:pPr algn="ctr">
              <a:defRPr/>
            </a:pPr>
            <a:r>
              <a:rPr lang="en-US" sz="800" dirty="0">
                <a:solidFill>
                  <a:srgbClr val="FFC000"/>
                </a:solidFill>
              </a:rPr>
              <a:t>&lt;Add NDA# if necessary&gt;</a:t>
            </a:r>
          </a:p>
        </p:txBody>
      </p:sp>
      <p:sp>
        <p:nvSpPr>
          <p:cNvPr id="15" name="Rectangle 14"/>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338809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18pt Intel Clear body text</a:t>
            </a:r>
          </a:p>
          <a:p>
            <a:pPr lvl="1"/>
            <a:r>
              <a:rPr lang="en-US" dirty="0"/>
              <a:t>18pt Intel Clear bullet one</a:t>
            </a:r>
          </a:p>
          <a:p>
            <a:pPr lvl="2"/>
            <a:r>
              <a:rPr lang="en-US" dirty="0"/>
              <a:t>16pt Intel Clear sub-bullet</a:t>
            </a:r>
          </a:p>
          <a:p>
            <a:pPr lvl="3"/>
            <a:r>
              <a:rPr lang="en-US" dirty="0"/>
              <a:t>14pt Intel Clear fourth level</a:t>
            </a:r>
          </a:p>
          <a:p>
            <a:pPr lvl="4"/>
            <a:r>
              <a:rPr lang="en-US" dirty="0"/>
              <a:t>12pt Intel Clear fifth level</a:t>
            </a:r>
          </a:p>
        </p:txBody>
      </p:sp>
    </p:spTree>
    <p:extLst>
      <p:ext uri="{BB962C8B-B14F-4D97-AF65-F5344CB8AC3E}">
        <p14:creationId xmlns:p14="http://schemas.microsoft.com/office/powerpoint/2010/main" val="188532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4" y="1203325"/>
            <a:ext cx="4006851" cy="3425825"/>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5"/>
            <a:ext cx="4005264" cy="3425825"/>
          </a:xfrm>
        </p:spPr>
        <p:txBody>
          <a:bodyPr vert="horz" lIns="0" tIns="0" rIns="0" bIns="0" rtlCol="0">
            <a:noAutofit/>
          </a:bodyPr>
          <a:lstStyle>
            <a:lvl1pPr>
              <a:defRPr lang="en-US" dirty="0" smtClean="0"/>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50150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455613" y="1168842"/>
            <a:ext cx="8334425"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dirty="0">
              <a:solidFill>
                <a:prstClr val="white"/>
              </a:solidFill>
            </a:endParaRPr>
          </a:p>
        </p:txBody>
      </p:sp>
    </p:spTree>
    <p:extLst>
      <p:ext uri="{BB962C8B-B14F-4D97-AF65-F5344CB8AC3E}">
        <p14:creationId xmlns:p14="http://schemas.microsoft.com/office/powerpoint/2010/main" val="288101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4" y="1203326"/>
            <a:ext cx="8228013" cy="3425825"/>
          </a:xfrm>
        </p:spPr>
        <p:txBody>
          <a:bodyPr anchor="ctr" anchorCtr="0"/>
          <a:lstStyle>
            <a:lvl1pPr marL="190496" indent="-190496">
              <a:defRPr sz="3600" b="1" baseline="0">
                <a:solidFill>
                  <a:schemeClr val="bg1"/>
                </a:solidFill>
                <a:latin typeface="+mn-lt"/>
                <a:cs typeface="Arial" panose="020B0604020202020204" pitchFamily="34" charset="0"/>
              </a:defRPr>
            </a:lvl1pPr>
            <a:lvl2pPr marL="417503" indent="-225419">
              <a:buFont typeface="Intel Clear" pitchFamily="34" charset="0"/>
              <a:buChar char="–"/>
              <a:defRPr sz="1200" baseline="0">
                <a:latin typeface="+mn-lt"/>
                <a:cs typeface="Arial" panose="020B0604020202020204" pitchFamily="34" charset="0"/>
              </a:defRPr>
            </a:lvl2pPr>
            <a:lvl3pPr marL="685783" indent="-228594">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197698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lang="en-US" sz="5400" b="0" i="0" kern="1200" cap="none"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3"/>
                </a:solidFill>
                <a:latin typeface="+mn-lt"/>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7467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4000" b="0" cap="none" spc="0" baseline="0">
                <a:solidFill>
                  <a:schemeClr val="bg1">
                    <a:alpha val="90000"/>
                  </a:schemeClr>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40pt Intel Clear</a:t>
            </a:r>
            <a:br>
              <a:rPr lang="en-US" dirty="0"/>
            </a:br>
            <a:r>
              <a:rPr lang="en-US" dirty="0"/>
              <a:t>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Arial" panose="020B0604020202020204" pitchFamily="34" charset="0"/>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370685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p:txBody>
          <a:bodyPr/>
          <a:lstStyle>
            <a:lvl1pPr>
              <a:defRPr/>
            </a:lvl1pPr>
          </a:lstStyle>
          <a:p>
            <a:r>
              <a:rPr lang="en-US" dirty="0" err="1" smtClean="0"/>
              <a:t>28pt</a:t>
            </a:r>
            <a:r>
              <a:rPr lang="en-US" dirty="0" smtClean="0"/>
              <a:t> Intel Clear Light Headline</a:t>
            </a:r>
            <a:endParaRPr lang="en-US" dirty="0"/>
          </a:p>
        </p:txBody>
      </p:sp>
      <p:sp>
        <p:nvSpPr>
          <p:cNvPr id="8" name="Content Placeholder 7"/>
          <p:cNvSpPr>
            <a:spLocks noGrp="1"/>
          </p:cNvSpPr>
          <p:nvPr>
            <p:ph sz="quarter" idx="13" hasCustomPrompt="1"/>
          </p:nvPr>
        </p:nvSpPr>
        <p:spPr>
          <a:xfrm>
            <a:off x="455613" y="1203325"/>
            <a:ext cx="8228012" cy="3425825"/>
          </a:xfrm>
        </p:spPr>
        <p:txBody>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349404590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22266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002060"/>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254688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5795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3" y="1875130"/>
            <a:ext cx="2108795" cy="13898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9347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descr="int_experience_hrz_wht_rgb_3000.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8779" y="1874822"/>
            <a:ext cx="3646443" cy="1514490"/>
          </a:xfrm>
          <a:prstGeom prst="rect">
            <a:avLst/>
          </a:prstGeom>
        </p:spPr>
      </p:pic>
    </p:spTree>
    <p:extLst>
      <p:ext uri="{BB962C8B-B14F-4D97-AF65-F5344CB8AC3E}">
        <p14:creationId xmlns:p14="http://schemas.microsoft.com/office/powerpoint/2010/main" val="301203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0715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5" name="Picture 4" descr="int_experience_hrz_wht_rgb_1500.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460694" y="389229"/>
            <a:ext cx="2121766" cy="887284"/>
          </a:xfrm>
          <a:prstGeom prst="rect">
            <a:avLst/>
          </a:prstGeom>
        </p:spPr>
      </p:pic>
    </p:spTree>
    <p:extLst>
      <p:ext uri="{BB962C8B-B14F-4D97-AF65-F5344CB8AC3E}">
        <p14:creationId xmlns:p14="http://schemas.microsoft.com/office/powerpoint/2010/main" val="274430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smtClean="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sp>
        <p:nvSpPr>
          <p:cNvPr id="6" name="Rectangle 5"/>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7" name="Picture 2" descr="\\.psf\Home\Desktop\Inte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Connector 7"/>
          <p:cNvCxnSpPr/>
          <p:nvPr userDrawn="1"/>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8181048" y="4824387"/>
            <a:ext cx="824904"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2" name="Slide Number Placeholder 5"/>
          <p:cNvSpPr txBox="1">
            <a:spLocks/>
          </p:cNvSpPr>
          <p:nvPr userDrawn="1"/>
        </p:nvSpPr>
        <p:spPr>
          <a:xfrm>
            <a:off x="2403348" y="4824387"/>
            <a:ext cx="4332544" cy="273844"/>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prstClr val="white"/>
                </a:solidFill>
              </a:rPr>
              <a:t>Intel Confidential</a:t>
            </a:r>
          </a:p>
          <a:p>
            <a:pPr algn="ctr">
              <a:defRPr/>
            </a:pPr>
            <a:r>
              <a:rPr lang="en-US" sz="800" dirty="0">
                <a:solidFill>
                  <a:srgbClr val="FFC000"/>
                </a:solidFill>
              </a:rPr>
              <a:t>&lt;Add NDA# if necessary&gt;</a:t>
            </a:r>
          </a:p>
        </p:txBody>
      </p:sp>
      <p:sp>
        <p:nvSpPr>
          <p:cNvPr id="15" name="Rectangle 14"/>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263135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18pt Intel Clear body text</a:t>
            </a:r>
          </a:p>
          <a:p>
            <a:pPr lvl="1"/>
            <a:r>
              <a:rPr lang="en-US" dirty="0"/>
              <a:t>18pt Intel Clear bullet one</a:t>
            </a:r>
          </a:p>
          <a:p>
            <a:pPr lvl="2"/>
            <a:r>
              <a:rPr lang="en-US" dirty="0"/>
              <a:t>16pt Intel Clear sub-bullet</a:t>
            </a:r>
          </a:p>
          <a:p>
            <a:pPr lvl="3"/>
            <a:r>
              <a:rPr lang="en-US" dirty="0"/>
              <a:t>14pt Intel Clear fourth level</a:t>
            </a:r>
          </a:p>
          <a:p>
            <a:pPr lvl="4"/>
            <a:r>
              <a:rPr lang="en-US" dirty="0"/>
              <a:t>12pt Intel Clear fifth level</a:t>
            </a:r>
          </a:p>
        </p:txBody>
      </p:sp>
    </p:spTree>
    <p:extLst>
      <p:ext uri="{BB962C8B-B14F-4D97-AF65-F5344CB8AC3E}">
        <p14:creationId xmlns:p14="http://schemas.microsoft.com/office/powerpoint/2010/main" val="212005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4" y="1203325"/>
            <a:ext cx="4006851" cy="3425825"/>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5"/>
            <a:ext cx="4005264" cy="3425825"/>
          </a:xfrm>
        </p:spPr>
        <p:txBody>
          <a:bodyPr vert="horz" lIns="0" tIns="0" rIns="0" bIns="0" rtlCol="0">
            <a:noAutofit/>
          </a:bodyPr>
          <a:lstStyle>
            <a:lvl1pPr>
              <a:defRPr lang="en-US" dirty="0" smtClean="0"/>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35469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308848"/>
            <a:ext cx="8228012" cy="868680"/>
          </a:xfrm>
        </p:spPr>
        <p:txBody>
          <a:bodyPr/>
          <a:lstStyle>
            <a:lvl1pPr>
              <a:defRPr/>
            </a:lvl1pPr>
          </a:lstStyle>
          <a:p>
            <a:r>
              <a:rPr lang="en-US" dirty="0" err="1" smtClean="0"/>
              <a:t>28pt</a:t>
            </a:r>
            <a:r>
              <a:rPr lang="en-US" dirty="0" smtClean="0"/>
              <a:t> Intel Clear Light Headline</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4062063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455613" y="1168842"/>
            <a:ext cx="8334425"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dirty="0">
              <a:solidFill>
                <a:prstClr val="white"/>
              </a:solidFill>
            </a:endParaRPr>
          </a:p>
        </p:txBody>
      </p:sp>
    </p:spTree>
    <p:extLst>
      <p:ext uri="{BB962C8B-B14F-4D97-AF65-F5344CB8AC3E}">
        <p14:creationId xmlns:p14="http://schemas.microsoft.com/office/powerpoint/2010/main" val="271836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4" y="1203326"/>
            <a:ext cx="8228013" cy="3425825"/>
          </a:xfrm>
        </p:spPr>
        <p:txBody>
          <a:bodyPr anchor="ctr" anchorCtr="0"/>
          <a:lstStyle>
            <a:lvl1pPr marL="190496" indent="-190496">
              <a:defRPr sz="3600" b="1" baseline="0">
                <a:solidFill>
                  <a:schemeClr val="bg1"/>
                </a:solidFill>
                <a:latin typeface="+mn-lt"/>
                <a:cs typeface="Arial" panose="020B0604020202020204" pitchFamily="34" charset="0"/>
              </a:defRPr>
            </a:lvl1pPr>
            <a:lvl2pPr marL="417503" indent="-225419">
              <a:buFont typeface="Intel Clear" pitchFamily="34" charset="0"/>
              <a:buChar char="–"/>
              <a:defRPr sz="1200" baseline="0">
                <a:latin typeface="+mn-lt"/>
                <a:cs typeface="Arial" panose="020B0604020202020204" pitchFamily="34" charset="0"/>
              </a:defRPr>
            </a:lvl2pPr>
            <a:lvl3pPr marL="685783" indent="-228594">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195911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lang="en-US" sz="5400" b="0" i="0" kern="1200" cap="none"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3"/>
                </a:solidFill>
                <a:latin typeface="+mn-lt"/>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8735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4000" b="0" cap="none" spc="0" baseline="0">
                <a:solidFill>
                  <a:schemeClr val="bg1">
                    <a:alpha val="90000"/>
                  </a:schemeClr>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40pt Intel Clear</a:t>
            </a:r>
            <a:br>
              <a:rPr lang="en-US" dirty="0"/>
            </a:br>
            <a:r>
              <a:rPr lang="en-US" dirty="0"/>
              <a:t>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Arial" panose="020B0604020202020204" pitchFamily="34" charset="0"/>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368491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139452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002060"/>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12329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1033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3" y="1875130"/>
            <a:ext cx="2108795" cy="13898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2852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descr="int_experience_hrz_wht_rgb_3000.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8779" y="1874822"/>
            <a:ext cx="3646443" cy="1514490"/>
          </a:xfrm>
          <a:prstGeom prst="rect">
            <a:avLst/>
          </a:prstGeom>
        </p:spPr>
      </p:pic>
    </p:spTree>
    <p:extLst>
      <p:ext uri="{BB962C8B-B14F-4D97-AF65-F5344CB8AC3E}">
        <p14:creationId xmlns:p14="http://schemas.microsoft.com/office/powerpoint/2010/main" val="269642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4138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Quote and Attribu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308848"/>
            <a:ext cx="8228012" cy="868680"/>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lang="en-US" sz="2800" b="0" i="0" u="none" strike="noStrike" baseline="0" smtClean="0"/>
            </a:lvl1pPr>
          </a:lstStyle>
          <a:p>
            <a:r>
              <a:rPr lang="en-US" dirty="0" err="1" smtClean="0"/>
              <a:t>28pt</a:t>
            </a:r>
            <a:r>
              <a:rPr lang="en-US" dirty="0" smtClean="0"/>
              <a:t> Intel Clear Light Headline</a:t>
            </a:r>
            <a:endParaRPr lang="en-US" dirty="0"/>
          </a:p>
        </p:txBody>
      </p:sp>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4400" baseline="0">
                <a:solidFill>
                  <a:schemeClr val="accent2"/>
                </a:solidFill>
                <a:latin typeface="+mj-lt"/>
                <a:cs typeface="Intel Clear Light" panose="020B0404020203020204" pitchFamily="34" charset="0"/>
              </a:defRPr>
            </a:lvl1pPr>
            <a:lvl2pPr marL="417513" indent="-225425">
              <a:buFont typeface="Lucida Grande"/>
              <a:buChar char="−"/>
              <a:defRPr sz="1200" baseline="0">
                <a:latin typeface="+mn-lt"/>
                <a:cs typeface="Intel Clear" panose="020B0604020203020204" pitchFamily="34" charset="0"/>
              </a:defRPr>
            </a:lvl2pPr>
            <a:lvl3pPr marL="685800" indent="-228600">
              <a:defRPr sz="1200">
                <a:latin typeface="+mn-lt"/>
              </a:defRPr>
            </a:lvl3pPr>
            <a:lvl4pPr>
              <a:defRPr sz="1100">
                <a:latin typeface="+mn-lt"/>
              </a:defRPr>
            </a:lvl4pPr>
            <a:lvl5pPr>
              <a:defRPr sz="1050">
                <a:latin typeface="+mn-lt"/>
              </a:defRPr>
            </a:lvl5pPr>
          </a:lstStyle>
          <a:p>
            <a:pPr lvl="0"/>
            <a:r>
              <a:rPr lang="en-US" dirty="0" smtClean="0"/>
              <a:t>“</a:t>
            </a:r>
            <a:r>
              <a:rPr lang="en-US" dirty="0" err="1" smtClean="0"/>
              <a:t>44pt</a:t>
            </a:r>
            <a:r>
              <a:rPr lang="en-US" dirty="0" smtClean="0"/>
              <a:t> Intel Clear Light Text”</a:t>
            </a:r>
          </a:p>
          <a:p>
            <a:pPr lvl="1"/>
            <a:r>
              <a:rPr lang="en-US" dirty="0" err="1" smtClean="0"/>
              <a:t>12pt</a:t>
            </a:r>
            <a:r>
              <a:rPr lang="en-US" dirty="0" smtClean="0"/>
              <a: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a:p>
        </p:txBody>
      </p:sp>
    </p:spTree>
    <p:extLst>
      <p:ext uri="{BB962C8B-B14F-4D97-AF65-F5344CB8AC3E}">
        <p14:creationId xmlns:p14="http://schemas.microsoft.com/office/powerpoint/2010/main" val="119294656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5" name="Picture 4" descr="int_experience_hrz_wht_rgb_1500.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460694" y="389229"/>
            <a:ext cx="2121766" cy="887284"/>
          </a:xfrm>
          <a:prstGeom prst="rect">
            <a:avLst/>
          </a:prstGeom>
        </p:spPr>
      </p:pic>
    </p:spTree>
    <p:extLst>
      <p:ext uri="{BB962C8B-B14F-4D97-AF65-F5344CB8AC3E}">
        <p14:creationId xmlns:p14="http://schemas.microsoft.com/office/powerpoint/2010/main" val="240399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smtClean="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sp>
        <p:nvSpPr>
          <p:cNvPr id="6" name="Rectangle 5"/>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7" name="Picture 2" descr="\\.psf\Home\Desktop\Inte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Connector 7"/>
          <p:cNvCxnSpPr/>
          <p:nvPr userDrawn="1"/>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8181048" y="4824387"/>
            <a:ext cx="824904"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2" name="Slide Number Placeholder 5"/>
          <p:cNvSpPr txBox="1">
            <a:spLocks/>
          </p:cNvSpPr>
          <p:nvPr userDrawn="1"/>
        </p:nvSpPr>
        <p:spPr>
          <a:xfrm>
            <a:off x="2403348" y="4824387"/>
            <a:ext cx="4332544" cy="273844"/>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prstClr val="white"/>
                </a:solidFill>
              </a:rPr>
              <a:t>Intel Confidential</a:t>
            </a:r>
          </a:p>
          <a:p>
            <a:pPr algn="ctr">
              <a:defRPr/>
            </a:pPr>
            <a:r>
              <a:rPr lang="en-US" sz="800" dirty="0">
                <a:solidFill>
                  <a:srgbClr val="FFC000"/>
                </a:solidFill>
              </a:rPr>
              <a:t>&lt;Add NDA# if necessary&gt;</a:t>
            </a:r>
          </a:p>
        </p:txBody>
      </p:sp>
      <p:sp>
        <p:nvSpPr>
          <p:cNvPr id="15" name="Rectangle 14"/>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401198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18pt Intel Clear body text</a:t>
            </a:r>
          </a:p>
          <a:p>
            <a:pPr lvl="1"/>
            <a:r>
              <a:rPr lang="en-US" dirty="0"/>
              <a:t>18pt Intel Clear bullet one</a:t>
            </a:r>
          </a:p>
          <a:p>
            <a:pPr lvl="2"/>
            <a:r>
              <a:rPr lang="en-US" dirty="0"/>
              <a:t>16pt Intel Clear sub-bullet</a:t>
            </a:r>
          </a:p>
          <a:p>
            <a:pPr lvl="3"/>
            <a:r>
              <a:rPr lang="en-US" dirty="0"/>
              <a:t>14pt Intel Clear fourth level</a:t>
            </a:r>
          </a:p>
          <a:p>
            <a:pPr lvl="4"/>
            <a:r>
              <a:rPr lang="en-US" dirty="0"/>
              <a:t>12pt Intel Clear fifth level</a:t>
            </a:r>
          </a:p>
        </p:txBody>
      </p:sp>
    </p:spTree>
    <p:extLst>
      <p:ext uri="{BB962C8B-B14F-4D97-AF65-F5344CB8AC3E}">
        <p14:creationId xmlns:p14="http://schemas.microsoft.com/office/powerpoint/2010/main" val="293266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4" y="1203325"/>
            <a:ext cx="4006851" cy="3425825"/>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5"/>
            <a:ext cx="4005264" cy="3425825"/>
          </a:xfrm>
        </p:spPr>
        <p:txBody>
          <a:bodyPr vert="horz" lIns="0" tIns="0" rIns="0" bIns="0" rtlCol="0">
            <a:noAutofit/>
          </a:bodyPr>
          <a:lstStyle>
            <a:lvl1pPr>
              <a:defRPr lang="en-US" dirty="0" smtClean="0"/>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255581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455613" y="1168842"/>
            <a:ext cx="8334425"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dirty="0">
              <a:solidFill>
                <a:prstClr val="white"/>
              </a:solidFill>
            </a:endParaRPr>
          </a:p>
        </p:txBody>
      </p:sp>
    </p:spTree>
    <p:extLst>
      <p:ext uri="{BB962C8B-B14F-4D97-AF65-F5344CB8AC3E}">
        <p14:creationId xmlns:p14="http://schemas.microsoft.com/office/powerpoint/2010/main" val="81286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4" y="1203326"/>
            <a:ext cx="8228013" cy="3425825"/>
          </a:xfrm>
        </p:spPr>
        <p:txBody>
          <a:bodyPr anchor="ctr" anchorCtr="0"/>
          <a:lstStyle>
            <a:lvl1pPr marL="190496" indent="-190496">
              <a:defRPr sz="3600" b="1" baseline="0">
                <a:solidFill>
                  <a:schemeClr val="bg1"/>
                </a:solidFill>
                <a:latin typeface="+mn-lt"/>
                <a:cs typeface="Arial" panose="020B0604020202020204" pitchFamily="34" charset="0"/>
              </a:defRPr>
            </a:lvl1pPr>
            <a:lvl2pPr marL="417503" indent="-225419">
              <a:buFont typeface="Intel Clear" pitchFamily="34" charset="0"/>
              <a:buChar char="–"/>
              <a:defRPr sz="1200" baseline="0">
                <a:latin typeface="+mn-lt"/>
                <a:cs typeface="Arial" panose="020B0604020202020204" pitchFamily="34" charset="0"/>
              </a:defRPr>
            </a:lvl2pPr>
            <a:lvl3pPr marL="685783" indent="-228594">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422456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lang="en-US" sz="5400" b="0" i="0" kern="1200" cap="none"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3"/>
                </a:solidFill>
                <a:latin typeface="+mn-lt"/>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8085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4000" b="0" cap="none" spc="0" baseline="0">
                <a:solidFill>
                  <a:schemeClr val="bg1">
                    <a:alpha val="90000"/>
                  </a:schemeClr>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40pt Intel Clear</a:t>
            </a:r>
            <a:br>
              <a:rPr lang="en-US" dirty="0"/>
            </a:br>
            <a:r>
              <a:rPr lang="en-US" dirty="0"/>
              <a:t>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Arial" panose="020B0604020202020204" pitchFamily="34" charset="0"/>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119696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157312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002060"/>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420377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9144000" cy="5143500"/>
          </a:xfrm>
          <a:solidFill>
            <a:schemeClr val="bg2">
              <a:lumMod val="20000"/>
              <a:lumOff val="80000"/>
            </a:schemeClr>
          </a:solidFill>
        </p:spPr>
        <p:txBody>
          <a:bodyPr/>
          <a:lstStyle/>
          <a:p>
            <a:r>
              <a:rPr lang="en-US" smtClean="0"/>
              <a:t>Click icon to add picture</a:t>
            </a:r>
            <a:endParaRPr lang="en-US"/>
          </a:p>
        </p:txBody>
      </p:sp>
      <p:sp>
        <p:nvSpPr>
          <p:cNvPr id="12" name="Picture Placeholder 10"/>
          <p:cNvSpPr>
            <a:spLocks noGrp="1" noChangeAspect="1"/>
          </p:cNvSpPr>
          <p:nvPr>
            <p:ph type="pic" sz="quarter" idx="14"/>
          </p:nvPr>
        </p:nvSpPr>
        <p:spPr>
          <a:xfrm>
            <a:off x="0" y="4805172"/>
            <a:ext cx="9144000" cy="33832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solidFill>
                  <a:schemeClr val="bg1"/>
                </a:solidFill>
              </a:defRPr>
            </a:lvl1pPr>
          </a:lstStyle>
          <a:p>
            <a:r>
              <a:rPr lang="en-US" smtClean="0"/>
              <a:t>Click icon to add picture</a:t>
            </a:r>
            <a:endParaRPr lang="en-US"/>
          </a:p>
        </p:txBody>
      </p:sp>
      <p:sp>
        <p:nvSpPr>
          <p:cNvPr id="2" name="Title 1"/>
          <p:cNvSpPr>
            <a:spLocks noGrp="1"/>
          </p:cNvSpPr>
          <p:nvPr>
            <p:ph type="title" hasCustomPrompt="1"/>
          </p:nvPr>
        </p:nvSpPr>
        <p:spPr>
          <a:xfrm>
            <a:off x="455613" y="308848"/>
            <a:ext cx="8228012" cy="868680"/>
          </a:xfrm>
        </p:spPr>
        <p:txBody>
          <a:bodyPr>
            <a:normAutofit/>
          </a:bodyPr>
          <a:lstStyle>
            <a:lvl1pPr>
              <a:defRPr sz="2800" baseline="0"/>
            </a:lvl1pPr>
          </a:lstStyle>
          <a:p>
            <a:r>
              <a:rPr lang="en-US" dirty="0" err="1" smtClean="0"/>
              <a:t>28pt</a:t>
            </a:r>
            <a:r>
              <a:rPr lang="en-US" dirty="0" smtClean="0"/>
              <a:t> Intel Clear Light Headline</a:t>
            </a:r>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13" name="Date Placeholder 1"/>
          <p:cNvSpPr>
            <a:spLocks noGrp="1"/>
          </p:cNvSpPr>
          <p:nvPr>
            <p:ph type="dt" sz="half" idx="10"/>
          </p:nvPr>
        </p:nvSpPr>
        <p:spPr>
          <a:xfrm>
            <a:off x="457200" y="4767263"/>
            <a:ext cx="2133600" cy="273844"/>
          </a:xfrm>
        </p:spPr>
        <p:txBody>
          <a:bodyPr/>
          <a:lstStyle/>
          <a:p>
            <a:endParaRPr lang="en-US"/>
          </a:p>
        </p:txBody>
      </p:sp>
      <p:sp>
        <p:nvSpPr>
          <p:cNvPr id="14" name="Footer Placeholder 2"/>
          <p:cNvSpPr>
            <a:spLocks noGrp="1"/>
          </p:cNvSpPr>
          <p:nvPr>
            <p:ph type="ftr" sz="quarter" idx="11"/>
          </p:nvPr>
        </p:nvSpPr>
        <p:spPr>
          <a:xfrm>
            <a:off x="3124200" y="4767263"/>
            <a:ext cx="2895600" cy="273844"/>
          </a:xfrm>
        </p:spPr>
        <p:txBody>
          <a:bodyPr/>
          <a:lstStyle/>
          <a:p>
            <a:endParaRPr lang="en-US"/>
          </a:p>
        </p:txBody>
      </p:sp>
    </p:spTree>
    <p:extLst>
      <p:ext uri="{BB962C8B-B14F-4D97-AF65-F5344CB8AC3E}">
        <p14:creationId xmlns:p14="http://schemas.microsoft.com/office/powerpoint/2010/main" val="363820729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3432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3" y="1875130"/>
            <a:ext cx="2108795" cy="13898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8518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descr="int_experience_hrz_wht_rgb_3000.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8779" y="1874822"/>
            <a:ext cx="3646443" cy="1514490"/>
          </a:xfrm>
          <a:prstGeom prst="rect">
            <a:avLst/>
          </a:prstGeom>
        </p:spPr>
      </p:pic>
    </p:spTree>
    <p:extLst>
      <p:ext uri="{BB962C8B-B14F-4D97-AF65-F5344CB8AC3E}">
        <p14:creationId xmlns:p14="http://schemas.microsoft.com/office/powerpoint/2010/main" val="226624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724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5" name="Picture 4" descr="int_experience_hrz_wht_rgb_1500.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460694" y="389229"/>
            <a:ext cx="2121766" cy="887284"/>
          </a:xfrm>
          <a:prstGeom prst="rect">
            <a:avLst/>
          </a:prstGeom>
        </p:spPr>
      </p:pic>
    </p:spTree>
    <p:extLst>
      <p:ext uri="{BB962C8B-B14F-4D97-AF65-F5344CB8AC3E}">
        <p14:creationId xmlns:p14="http://schemas.microsoft.com/office/powerpoint/2010/main" val="27167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8" y="2479423"/>
            <a:ext cx="8212886" cy="1102519"/>
          </a:xfrm>
        </p:spPr>
        <p:txBody>
          <a:bodyPr lIns="0" rIns="0" anchor="b" anchorCtr="0">
            <a:noAutofit/>
          </a:bodyPr>
          <a:lstStyle>
            <a:lvl1pPr algn="l" defTabSz="457189" rtl="0" eaLnBrk="1" latinLnBrk="0" hangingPunct="1">
              <a:lnSpc>
                <a:spcPct val="80000"/>
              </a:lnSpc>
              <a:spcBef>
                <a:spcPct val="0"/>
              </a:spcBef>
              <a:buNone/>
              <a:defRPr lang="en-US" sz="6500" b="0" i="0" kern="1200" spc="0" baseline="0" dirty="0" smtClean="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sp>
        <p:nvSpPr>
          <p:cNvPr id="6" name="Rectangle 5"/>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7" name="Picture 2" descr="\\.psf\Home\Desktop\Inte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userDrawn="1"/>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8181048" y="4824387"/>
            <a:ext cx="824904"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2" name="Slide Number Placeholder 5"/>
          <p:cNvSpPr txBox="1">
            <a:spLocks/>
          </p:cNvSpPr>
          <p:nvPr userDrawn="1"/>
        </p:nvSpPr>
        <p:spPr>
          <a:xfrm>
            <a:off x="2403348" y="4824387"/>
            <a:ext cx="4332544" cy="273844"/>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prstClr val="white"/>
                </a:solidFill>
              </a:rPr>
              <a:t>Intel Confidential</a:t>
            </a:r>
          </a:p>
          <a:p>
            <a:pPr algn="ctr">
              <a:defRPr/>
            </a:pPr>
            <a:r>
              <a:rPr lang="en-US" sz="800" dirty="0">
                <a:solidFill>
                  <a:srgbClr val="FFC000"/>
                </a:solidFill>
              </a:rPr>
              <a:t>&lt;Add NDA# if necessary&gt;</a:t>
            </a:r>
          </a:p>
        </p:txBody>
      </p:sp>
      <p:sp>
        <p:nvSpPr>
          <p:cNvPr id="15" name="Rectangle 14"/>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377710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18pt Intel Clear body text</a:t>
            </a:r>
          </a:p>
          <a:p>
            <a:pPr lvl="1"/>
            <a:r>
              <a:rPr lang="en-US" dirty="0"/>
              <a:t>18pt Intel Clear bullet one</a:t>
            </a:r>
          </a:p>
          <a:p>
            <a:pPr lvl="2"/>
            <a:r>
              <a:rPr lang="en-US" dirty="0"/>
              <a:t>16pt Intel Clear sub-bullet</a:t>
            </a:r>
          </a:p>
          <a:p>
            <a:pPr lvl="3"/>
            <a:r>
              <a:rPr lang="en-US" dirty="0"/>
              <a:t>14pt Intel Clear fourth level</a:t>
            </a:r>
          </a:p>
          <a:p>
            <a:pPr lvl="4"/>
            <a:r>
              <a:rPr lang="en-US" dirty="0"/>
              <a:t>12pt Intel Clear fifth level</a:t>
            </a:r>
          </a:p>
        </p:txBody>
      </p:sp>
    </p:spTree>
    <p:extLst>
      <p:ext uri="{BB962C8B-B14F-4D97-AF65-F5344CB8AC3E}">
        <p14:creationId xmlns:p14="http://schemas.microsoft.com/office/powerpoint/2010/main" val="64565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4" y="1203325"/>
            <a:ext cx="4006851" cy="3425825"/>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5"/>
            <a:ext cx="4005264" cy="3425825"/>
          </a:xfrm>
        </p:spPr>
        <p:txBody>
          <a:bodyPr vert="horz" lIns="0" tIns="0" rIns="0" bIns="0" rtlCol="0">
            <a:noAutofit/>
          </a:bodyPr>
          <a:lstStyle>
            <a:lvl1pPr>
              <a:defRPr lang="en-US" dirty="0" smtClean="0"/>
            </a:lvl1pPr>
            <a:lvl2pPr>
              <a:defRPr lang="en-US" dirty="0" smtClean="0">
                <a:solidFill>
                  <a:schemeClr val="bg1"/>
                </a:solidFill>
              </a:defRPr>
            </a:lvl2pPr>
            <a:lvl3pPr>
              <a:defRPr lang="en-US" sz="14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120818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455613" y="1168842"/>
            <a:ext cx="8334425"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dirty="0">
              <a:solidFill>
                <a:prstClr val="white"/>
              </a:solidFill>
            </a:endParaRPr>
          </a:p>
        </p:txBody>
      </p:sp>
    </p:spTree>
    <p:extLst>
      <p:ext uri="{BB962C8B-B14F-4D97-AF65-F5344CB8AC3E}">
        <p14:creationId xmlns:p14="http://schemas.microsoft.com/office/powerpoint/2010/main" val="3103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4" y="1203326"/>
            <a:ext cx="8228013" cy="3425825"/>
          </a:xfrm>
        </p:spPr>
        <p:txBody>
          <a:bodyPr anchor="ctr" anchorCtr="0"/>
          <a:lstStyle>
            <a:lvl1pPr marL="190496" indent="-190496">
              <a:defRPr sz="3600" b="1" baseline="0">
                <a:solidFill>
                  <a:schemeClr val="bg1"/>
                </a:solidFill>
                <a:latin typeface="+mn-lt"/>
                <a:cs typeface="Arial" panose="020B0604020202020204" pitchFamily="34" charset="0"/>
              </a:defRPr>
            </a:lvl1pPr>
            <a:lvl2pPr marL="417503" indent="-225419">
              <a:buFont typeface="Intel Clear" pitchFamily="34" charset="0"/>
              <a:buChar char="–"/>
              <a:defRPr sz="1200" baseline="0">
                <a:latin typeface="+mn-lt"/>
                <a:cs typeface="Arial" panose="020B0604020202020204" pitchFamily="34" charset="0"/>
              </a:defRPr>
            </a:lvl2pPr>
            <a:lvl3pPr marL="685783" indent="-228594">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392732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2574131"/>
            <a:ext cx="9144000" cy="2569369"/>
          </a:xfrm>
          <a:solidFill>
            <a:schemeClr val="bg2">
              <a:lumMod val="20000"/>
              <a:lumOff val="80000"/>
            </a:schemeClr>
          </a:solidFill>
        </p:spPr>
        <p:txBody>
          <a:bodyPr/>
          <a:lstStyle/>
          <a:p>
            <a:r>
              <a:rPr lang="en-US" smtClean="0"/>
              <a:t>Click icon to add picture</a:t>
            </a:r>
            <a:endParaRPr lang="en-US"/>
          </a:p>
        </p:txBody>
      </p:sp>
      <p:sp>
        <p:nvSpPr>
          <p:cNvPr id="20" name="Picture Placeholder 10"/>
          <p:cNvSpPr>
            <a:spLocks noGrp="1" noChangeAspect="1"/>
          </p:cNvSpPr>
          <p:nvPr>
            <p:ph type="pic" sz="quarter" idx="14"/>
          </p:nvPr>
        </p:nvSpPr>
        <p:spPr>
          <a:xfrm>
            <a:off x="0" y="4805172"/>
            <a:ext cx="9144000" cy="33832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solidFill>
                  <a:schemeClr val="bg1"/>
                </a:solidFill>
              </a:defRPr>
            </a:lvl1pPr>
          </a:lstStyle>
          <a:p>
            <a:r>
              <a:rPr lang="en-US" smtClean="0"/>
              <a:t>Click icon to add picture</a:t>
            </a:r>
            <a:endParaRPr lang="en-US"/>
          </a:p>
        </p:txBody>
      </p:sp>
      <p:sp>
        <p:nvSpPr>
          <p:cNvPr id="2" name="Title 1"/>
          <p:cNvSpPr>
            <a:spLocks noGrp="1"/>
          </p:cNvSpPr>
          <p:nvPr>
            <p:ph type="title" hasCustomPrompt="1"/>
          </p:nvPr>
        </p:nvSpPr>
        <p:spPr>
          <a:xfrm>
            <a:off x="455613" y="308848"/>
            <a:ext cx="8228012" cy="868680"/>
          </a:xfrm>
        </p:spPr>
        <p:txBody>
          <a:bodyPr>
            <a:noAutofit/>
          </a:bodyPr>
          <a:lstStyle>
            <a:lvl1pPr>
              <a:defRPr sz="2800" baseline="0"/>
            </a:lvl1pPr>
          </a:lstStyle>
          <a:p>
            <a:r>
              <a:rPr lang="en-US" dirty="0" err="1" smtClean="0"/>
              <a:t>28pt</a:t>
            </a:r>
            <a:r>
              <a:rPr lang="en-US" dirty="0" smtClean="0"/>
              <a:t> Intel Clear Light Headline</a:t>
            </a:r>
            <a:endParaRPr lang="en-US" dirty="0"/>
          </a:p>
        </p:txBody>
      </p:sp>
      <p:sp>
        <p:nvSpPr>
          <p:cNvPr id="13" name="Date Placeholder 1"/>
          <p:cNvSpPr>
            <a:spLocks noGrp="1"/>
          </p:cNvSpPr>
          <p:nvPr>
            <p:ph type="dt" sz="half" idx="10"/>
          </p:nvPr>
        </p:nvSpPr>
        <p:spPr>
          <a:xfrm>
            <a:off x="457200" y="4767263"/>
            <a:ext cx="2133600" cy="273844"/>
          </a:xfrm>
        </p:spPr>
        <p:txBody>
          <a:bodyPr/>
          <a:lstStyle/>
          <a:p>
            <a:endParaRPr lang="en-US"/>
          </a:p>
        </p:txBody>
      </p:sp>
      <p:sp>
        <p:nvSpPr>
          <p:cNvPr id="14" name="Footer Placeholder 2"/>
          <p:cNvSpPr>
            <a:spLocks noGrp="1"/>
          </p:cNvSpPr>
          <p:nvPr>
            <p:ph type="ftr" sz="quarter" idx="11"/>
          </p:nvPr>
        </p:nvSpPr>
        <p:spPr>
          <a:xfrm>
            <a:off x="3124200" y="4767263"/>
            <a:ext cx="2895600" cy="273844"/>
          </a:xfrm>
        </p:spPr>
        <p:txBody>
          <a:bodyPr/>
          <a:lstStyle/>
          <a:p>
            <a:endParaRPr lang="en-US"/>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239268944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lang="en-US" sz="5400" b="0" i="0" kern="1200" cap="none" spc="0" baseline="0" dirty="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3"/>
                </a:solidFill>
                <a:latin typeface="+mn-lt"/>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537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4000" b="0" cap="none" spc="0" baseline="0">
                <a:solidFill>
                  <a:schemeClr val="bg1">
                    <a:alpha val="90000"/>
                  </a:schemeClr>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40pt Intel Clear</a:t>
            </a:r>
            <a:br>
              <a:rPr lang="en-US" dirty="0"/>
            </a:br>
            <a:r>
              <a:rPr lang="en-US" dirty="0"/>
              <a:t>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Arial" panose="020B0604020202020204" pitchFamily="34" charset="0"/>
                <a:cs typeface="Arial" panose="020B06040202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127048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326523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002060"/>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8376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6673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3" y="1875130"/>
            <a:ext cx="2108795" cy="13898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0214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descr="int_experience_hrz_wht_rgb_3000.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8779" y="1874822"/>
            <a:ext cx="3646443" cy="1514490"/>
          </a:xfrm>
          <a:prstGeom prst="rect">
            <a:avLst/>
          </a:prstGeom>
        </p:spPr>
      </p:pic>
    </p:spTree>
    <p:extLst>
      <p:ext uri="{BB962C8B-B14F-4D97-AF65-F5344CB8AC3E}">
        <p14:creationId xmlns:p14="http://schemas.microsoft.com/office/powerpoint/2010/main" val="20879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6099547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281177344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2973" y="290944"/>
            <a:ext cx="4557779" cy="4139345"/>
          </a:xfrm>
          <a:prstGeom prst="rect">
            <a:avLst/>
          </a:prstGeom>
        </p:spPr>
      </p:pic>
    </p:spTree>
    <p:extLst>
      <p:ext uri="{BB962C8B-B14F-4D97-AF65-F5344CB8AC3E}">
        <p14:creationId xmlns:p14="http://schemas.microsoft.com/office/powerpoint/2010/main" val="93871011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ight Half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678363" y="1"/>
            <a:ext cx="4465637" cy="5143499"/>
          </a:xfrm>
          <a:solidFill>
            <a:schemeClr val="bg2">
              <a:lumMod val="20000"/>
              <a:lumOff val="80000"/>
            </a:schemeClr>
          </a:solidFill>
        </p:spPr>
        <p:txBody>
          <a:bodyPr/>
          <a:lstStyle/>
          <a:p>
            <a:r>
              <a:rPr lang="en-US" smtClean="0"/>
              <a:t>Click icon to add picture</a:t>
            </a:r>
            <a:endParaRPr lang="en-US"/>
          </a:p>
        </p:txBody>
      </p:sp>
      <p:sp>
        <p:nvSpPr>
          <p:cNvPr id="19" name="Picture Placeholder 10"/>
          <p:cNvSpPr>
            <a:spLocks noGrp="1" noChangeAspect="1"/>
          </p:cNvSpPr>
          <p:nvPr>
            <p:ph type="pic" sz="quarter" idx="14"/>
          </p:nvPr>
        </p:nvSpPr>
        <p:spPr>
          <a:xfrm>
            <a:off x="0" y="4805172"/>
            <a:ext cx="9144000" cy="33832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solidFill>
                  <a:schemeClr val="bg1"/>
                </a:solidFill>
              </a:defRPr>
            </a:lvl1pPr>
          </a:lstStyle>
          <a:p>
            <a:r>
              <a:rPr lang="en-US" smtClean="0"/>
              <a:t>Click icon to add picture</a:t>
            </a:r>
            <a:endParaRPr lang="en-US"/>
          </a:p>
        </p:txBody>
      </p:sp>
      <p:sp>
        <p:nvSpPr>
          <p:cNvPr id="2" name="Title 1"/>
          <p:cNvSpPr>
            <a:spLocks noGrp="1"/>
          </p:cNvSpPr>
          <p:nvPr>
            <p:ph type="title" hasCustomPrompt="1"/>
          </p:nvPr>
        </p:nvSpPr>
        <p:spPr>
          <a:xfrm>
            <a:off x="455613" y="308848"/>
            <a:ext cx="4006850" cy="868680"/>
          </a:xfrm>
        </p:spPr>
        <p:txBody>
          <a:bodyPr>
            <a:noAutofit/>
          </a:bodyPr>
          <a:lstStyle>
            <a:lvl1pPr>
              <a:defRPr sz="2800" baseline="0"/>
            </a:lvl1pPr>
          </a:lstStyle>
          <a:p>
            <a:r>
              <a:rPr lang="en-US" dirty="0" err="1" smtClean="0"/>
              <a:t>28pt</a:t>
            </a:r>
            <a:r>
              <a:rPr lang="en-US" dirty="0" smtClean="0"/>
              <a:t> Intel Clear Light Headline</a:t>
            </a:r>
            <a:endParaRPr lang="en-US" dirty="0"/>
          </a:p>
        </p:txBody>
      </p:sp>
      <p:sp>
        <p:nvSpPr>
          <p:cNvPr id="13" name="Date Placeholder 1"/>
          <p:cNvSpPr>
            <a:spLocks noGrp="1"/>
          </p:cNvSpPr>
          <p:nvPr>
            <p:ph type="dt" sz="half" idx="10"/>
          </p:nvPr>
        </p:nvSpPr>
        <p:spPr>
          <a:xfrm>
            <a:off x="457200" y="4767263"/>
            <a:ext cx="2133600" cy="273844"/>
          </a:xfrm>
        </p:spPr>
        <p:txBody>
          <a:bodyPr/>
          <a:lstStyle/>
          <a:p>
            <a:endParaRPr lang="en-US"/>
          </a:p>
        </p:txBody>
      </p:sp>
      <p:sp>
        <p:nvSpPr>
          <p:cNvPr id="14" name="Footer Placeholder 2"/>
          <p:cNvSpPr>
            <a:spLocks noGrp="1"/>
          </p:cNvSpPr>
          <p:nvPr>
            <p:ph type="ftr" sz="quarter" idx="11"/>
          </p:nvPr>
        </p:nvSpPr>
        <p:spPr>
          <a:xfrm>
            <a:off x="3124200" y="4767263"/>
            <a:ext cx="2895600" cy="273844"/>
          </a:xfrm>
        </p:spPr>
        <p:txBody>
          <a:bodyPr/>
          <a:lstStyle/>
          <a:p>
            <a:endParaRPr lang="en-US"/>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290042190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00153"/>
            <a:ext cx="4038600" cy="3394472"/>
          </a:xfrm>
        </p:spPr>
        <p:txBody>
          <a:bodyPr/>
          <a:lstStyle>
            <a:lvl1pPr>
              <a:defRPr sz="1562"/>
            </a:lvl1pPr>
            <a:lvl2pPr>
              <a:defRPr sz="1313"/>
            </a:lvl2pPr>
            <a:lvl3pPr>
              <a:defRPr sz="1063"/>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200153"/>
            <a:ext cx="4038600" cy="3394472"/>
          </a:xfrm>
        </p:spPr>
        <p:txBody>
          <a:bodyPr/>
          <a:lstStyle>
            <a:lvl1pPr>
              <a:defRPr sz="1562"/>
            </a:lvl1pPr>
            <a:lvl2pPr>
              <a:defRPr sz="1313"/>
            </a:lvl2pPr>
            <a:lvl3pPr>
              <a:defRPr sz="1063"/>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3187281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9" cy="479822"/>
          </a:xfrm>
        </p:spPr>
        <p:txBody>
          <a:bodyPr anchor="b"/>
          <a:lstStyle>
            <a:lvl1pPr marL="0" indent="0">
              <a:buNone/>
              <a:defRPr sz="1313" b="1"/>
            </a:lvl1pPr>
            <a:lvl2pPr marL="250568" indent="0">
              <a:buNone/>
              <a:defRPr sz="1063" b="1"/>
            </a:lvl2pPr>
            <a:lvl3pPr marL="501135" indent="0">
              <a:buNone/>
              <a:defRPr sz="1000" b="1"/>
            </a:lvl3pPr>
            <a:lvl4pPr marL="751703" indent="0">
              <a:buNone/>
              <a:defRPr sz="875" b="1"/>
            </a:lvl4pPr>
            <a:lvl5pPr marL="1002272" indent="0">
              <a:buNone/>
              <a:defRPr sz="875" b="1"/>
            </a:lvl5pPr>
            <a:lvl6pPr marL="1252839" indent="0">
              <a:buNone/>
              <a:defRPr sz="875" b="1"/>
            </a:lvl6pPr>
            <a:lvl7pPr marL="1503406" indent="0">
              <a:buNone/>
              <a:defRPr sz="875" b="1"/>
            </a:lvl7pPr>
            <a:lvl8pPr marL="1753973" indent="0">
              <a:buNone/>
              <a:defRPr sz="875" b="1"/>
            </a:lvl8pPr>
            <a:lvl9pPr marL="2004541" indent="0">
              <a:buNone/>
              <a:defRPr sz="875" b="1"/>
            </a:lvl9pPr>
          </a:lstStyle>
          <a:p>
            <a:pPr lvl="0"/>
            <a:r>
              <a:rPr lang="en-US"/>
              <a:t>Click to edit Master text styles</a:t>
            </a:r>
          </a:p>
        </p:txBody>
      </p:sp>
      <p:sp>
        <p:nvSpPr>
          <p:cNvPr id="4" name="Content Placeholder 3"/>
          <p:cNvSpPr>
            <a:spLocks noGrp="1"/>
          </p:cNvSpPr>
          <p:nvPr>
            <p:ph sz="half" idx="2"/>
          </p:nvPr>
        </p:nvSpPr>
        <p:spPr>
          <a:xfrm>
            <a:off x="457200" y="1631156"/>
            <a:ext cx="4040189" cy="2963466"/>
          </a:xfrm>
        </p:spPr>
        <p:txBody>
          <a:bodyPr/>
          <a:lstStyle>
            <a:lvl1pPr>
              <a:defRPr sz="1313"/>
            </a:lvl1pPr>
            <a:lvl2pPr>
              <a:defRPr sz="1063"/>
            </a:lvl2pPr>
            <a:lvl3pPr>
              <a:defRPr sz="1000"/>
            </a:lvl3pPr>
            <a:lvl4pPr>
              <a:defRPr sz="875"/>
            </a:lvl4pPr>
            <a:lvl5pPr>
              <a:defRPr sz="875"/>
            </a:lvl5pPr>
            <a:lvl6pPr>
              <a:defRPr sz="875"/>
            </a:lvl6pPr>
            <a:lvl7pPr>
              <a:defRPr sz="875"/>
            </a:lvl7pPr>
            <a:lvl8pPr>
              <a:defRPr sz="875"/>
            </a:lvl8pPr>
            <a:lvl9pPr>
              <a:defRPr sz="875"/>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7" y="1151335"/>
            <a:ext cx="4041776" cy="479822"/>
          </a:xfrm>
        </p:spPr>
        <p:txBody>
          <a:bodyPr anchor="b"/>
          <a:lstStyle>
            <a:lvl1pPr marL="0" indent="0">
              <a:buNone/>
              <a:defRPr sz="1313" b="1"/>
            </a:lvl1pPr>
            <a:lvl2pPr marL="250568" indent="0">
              <a:buNone/>
              <a:defRPr sz="1063" b="1"/>
            </a:lvl2pPr>
            <a:lvl3pPr marL="501135" indent="0">
              <a:buNone/>
              <a:defRPr sz="1000" b="1"/>
            </a:lvl3pPr>
            <a:lvl4pPr marL="751703" indent="0">
              <a:buNone/>
              <a:defRPr sz="875" b="1"/>
            </a:lvl4pPr>
            <a:lvl5pPr marL="1002272" indent="0">
              <a:buNone/>
              <a:defRPr sz="875" b="1"/>
            </a:lvl5pPr>
            <a:lvl6pPr marL="1252839" indent="0">
              <a:buNone/>
              <a:defRPr sz="875" b="1"/>
            </a:lvl6pPr>
            <a:lvl7pPr marL="1503406" indent="0">
              <a:buNone/>
              <a:defRPr sz="875" b="1"/>
            </a:lvl7pPr>
            <a:lvl8pPr marL="1753973" indent="0">
              <a:buNone/>
              <a:defRPr sz="875" b="1"/>
            </a:lvl8pPr>
            <a:lvl9pPr marL="2004541" indent="0">
              <a:buNone/>
              <a:defRPr sz="875" b="1"/>
            </a:lvl9pPr>
          </a:lstStyle>
          <a:p>
            <a:pPr lvl="0"/>
            <a:r>
              <a:rPr lang="en-US"/>
              <a:t>Click to edit Master text styles</a:t>
            </a:r>
          </a:p>
        </p:txBody>
      </p:sp>
      <p:sp>
        <p:nvSpPr>
          <p:cNvPr id="6" name="Content Placeholder 5"/>
          <p:cNvSpPr>
            <a:spLocks noGrp="1"/>
          </p:cNvSpPr>
          <p:nvPr>
            <p:ph sz="quarter" idx="4"/>
          </p:nvPr>
        </p:nvSpPr>
        <p:spPr>
          <a:xfrm>
            <a:off x="4645027" y="1631156"/>
            <a:ext cx="4041776" cy="2963466"/>
          </a:xfrm>
        </p:spPr>
        <p:txBody>
          <a:bodyPr/>
          <a:lstStyle>
            <a:lvl1pPr>
              <a:defRPr sz="1313"/>
            </a:lvl1pPr>
            <a:lvl2pPr>
              <a:defRPr sz="1063"/>
            </a:lvl2pPr>
            <a:lvl3pPr>
              <a:defRPr sz="1000"/>
            </a:lvl3pPr>
            <a:lvl4pPr>
              <a:defRPr sz="875"/>
            </a:lvl4pPr>
            <a:lvl5pPr>
              <a:defRPr sz="875"/>
            </a:lvl5pPr>
            <a:lvl6pPr>
              <a:defRPr sz="875"/>
            </a:lvl6pPr>
            <a:lvl7pPr>
              <a:defRPr sz="875"/>
            </a:lvl7pPr>
            <a:lvl8pPr>
              <a:defRPr sz="875"/>
            </a:lvl8pPr>
            <a:lvl9pPr>
              <a:defRPr sz="875"/>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7627212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595400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2111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egal Copy">
    <p:spTree>
      <p:nvGrpSpPr>
        <p:cNvPr id="1" name=""/>
        <p:cNvGrpSpPr/>
        <p:nvPr/>
      </p:nvGrpSpPr>
      <p:grpSpPr>
        <a:xfrm>
          <a:off x="0" y="0"/>
          <a:ext cx="0" cy="0"/>
          <a:chOff x="0" y="0"/>
          <a:chExt cx="0" cy="0"/>
        </a:xfrm>
      </p:grpSpPr>
      <p:sp>
        <p:nvSpPr>
          <p:cNvPr id="5" name="Content Placeholder 2"/>
          <p:cNvSpPr>
            <a:spLocks noGrp="1"/>
          </p:cNvSpPr>
          <p:nvPr>
            <p:ph idx="1"/>
          </p:nvPr>
        </p:nvSpPr>
        <p:spPr>
          <a:xfrm>
            <a:off x="353963" y="850106"/>
            <a:ext cx="8436077" cy="3795636"/>
          </a:xfrm>
        </p:spPr>
        <p:txBody>
          <a:bodyPr/>
          <a:lstStyle>
            <a:lvl1pPr marL="0" indent="0">
              <a:buClr>
                <a:schemeClr val="tx2">
                  <a:lumMod val="50000"/>
                </a:schemeClr>
              </a:buClr>
              <a:buNone/>
              <a:defRPr sz="593">
                <a:solidFill>
                  <a:schemeClr val="tx2">
                    <a:lumMod val="50000"/>
                  </a:schemeClr>
                </a:solidFill>
                <a:latin typeface="Neo Sans Intel" pitchFamily="34" charset="0"/>
              </a:defRPr>
            </a:lvl1pPr>
            <a:lvl2pPr marL="203186" indent="0">
              <a:buNone/>
              <a:defRPr sz="371">
                <a:solidFill>
                  <a:schemeClr val="tx2">
                    <a:lumMod val="50000"/>
                  </a:schemeClr>
                </a:solidFill>
                <a:latin typeface="Neo Sans Intel" pitchFamily="34" charset="0"/>
              </a:defRPr>
            </a:lvl2pPr>
            <a:lvl3pPr marL="406373" indent="0">
              <a:buNone/>
              <a:defRPr sz="371">
                <a:solidFill>
                  <a:schemeClr val="tx2">
                    <a:lumMod val="50000"/>
                  </a:schemeClr>
                </a:solidFill>
                <a:latin typeface="Neo Sans Intel" pitchFamily="34" charset="0"/>
              </a:defRPr>
            </a:lvl3pPr>
            <a:lvl4pPr marL="609560" indent="0">
              <a:buNone/>
              <a:defRPr sz="371">
                <a:solidFill>
                  <a:schemeClr val="tx2">
                    <a:lumMod val="50000"/>
                  </a:schemeClr>
                </a:solidFill>
                <a:latin typeface="Neo Sans Intel" pitchFamily="34" charset="0"/>
              </a:defRPr>
            </a:lvl4pPr>
            <a:lvl5pPr marL="812746" indent="0">
              <a:buNone/>
              <a:defRPr sz="371">
                <a:solidFill>
                  <a:schemeClr val="tx2">
                    <a:lumMod val="50000"/>
                  </a:schemeClr>
                </a:solidFill>
                <a:latin typeface="Neo Sans Inte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bwMode="auto">
          <a:xfrm>
            <a:off x="336763" y="9526"/>
            <a:ext cx="8435975" cy="76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9715" tIns="54858" rIns="109715" bIns="54858" numCol="1" anchor="ctr" anchorCtr="0" compatLnSpc="1">
            <a:prstTxWarp prst="textNoShape">
              <a:avLst/>
            </a:prstTxWarp>
          </a:bodyPr>
          <a:lstStyle/>
          <a:p>
            <a:pPr lvl="0"/>
            <a:endParaRPr lang="en-US" dirty="0"/>
          </a:p>
        </p:txBody>
      </p:sp>
    </p:spTree>
    <p:extLst>
      <p:ext uri="{BB962C8B-B14F-4D97-AF65-F5344CB8AC3E}">
        <p14:creationId xmlns:p14="http://schemas.microsoft.com/office/powerpoint/2010/main" val="1770213799"/>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endParaRPr lang="en-US">
              <a:solidFill>
                <a:prstClr val="black">
                  <a:tint val="75000"/>
                </a:prstClr>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81FF2E-D1B7-43D5-8470-975B14004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7105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Linear gradient</a:t>
            </a:r>
            <a:endParaRPr lang="en-US" dirty="0"/>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16pt Intel Clear Subhead, Date, Etc.</a:t>
            </a:r>
            <a:endParaRPr lang="en-US" dirty="0"/>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51798" y="383170"/>
            <a:ext cx="1248049" cy="829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93308" y="4889827"/>
            <a:ext cx="1130118" cy="138499"/>
          </a:xfrm>
          <a:prstGeom prst="rect">
            <a:avLst/>
          </a:prstGeom>
          <a:noFill/>
        </p:spPr>
        <p:txBody>
          <a:bodyPr vert="horz" wrap="none" lIns="0" tIns="0" rIns="0" bIns="0" rtlCol="0">
            <a:spAutoFit/>
          </a:bodyPr>
          <a:lstStyle/>
          <a:p>
            <a:pPr defTabSz="457189"/>
            <a:r>
              <a:rPr lang="en-US" sz="900" dirty="0">
                <a:solidFill>
                  <a:prstClr val="white"/>
                </a:solidFill>
              </a:rPr>
              <a:t>NVM Solutions Group</a:t>
            </a:r>
          </a:p>
        </p:txBody>
      </p:sp>
    </p:spTree>
    <p:extLst>
      <p:ext uri="{BB962C8B-B14F-4D97-AF65-F5344CB8AC3E}">
        <p14:creationId xmlns:p14="http://schemas.microsoft.com/office/powerpoint/2010/main" val="120191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Linear gradient</a:t>
            </a:r>
            <a:endParaRPr lang="en-US" dirty="0"/>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16pt Intel Clear Subhead, Date, Etc.</a:t>
            </a:r>
            <a:endParaRPr lang="en-US" dirty="0"/>
          </a:p>
        </p:txBody>
      </p:sp>
      <p:pic>
        <p:nvPicPr>
          <p:cNvPr id="5" name="Picture 4" descr="int_experience_hrz_wht_rgb_1500.pn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60694" y="389229"/>
            <a:ext cx="2121766" cy="887284"/>
          </a:xfrm>
          <a:prstGeom prst="rect">
            <a:avLst/>
          </a:prstGeom>
        </p:spPr>
      </p:pic>
    </p:spTree>
    <p:extLst>
      <p:ext uri="{BB962C8B-B14F-4D97-AF65-F5344CB8AC3E}">
        <p14:creationId xmlns:p14="http://schemas.microsoft.com/office/powerpoint/2010/main" val="236213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51798" y="383170"/>
            <a:ext cx="1248049" cy="82985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8" y="2479423"/>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image</a:t>
            </a:r>
            <a:endParaRPr lang="en-US" dirty="0"/>
          </a:p>
        </p:txBody>
      </p:sp>
      <p:sp>
        <p:nvSpPr>
          <p:cNvPr id="14"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16pt Intel Clear Subhead, Date, Etc.</a:t>
            </a:r>
            <a:endParaRPr lang="en-US" dirty="0"/>
          </a:p>
        </p:txBody>
      </p:sp>
    </p:spTree>
    <p:extLst>
      <p:ext uri="{BB962C8B-B14F-4D97-AF65-F5344CB8AC3E}">
        <p14:creationId xmlns:p14="http://schemas.microsoft.com/office/powerpoint/2010/main" val="190553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rgbClr val="0071C5"/>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77468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image" Target="../media/image7.png"/><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image" Target="../media/image7.pn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11.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7.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7.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7.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7.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6.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image" Target="../media/image7.pn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20.png"/><Relationship Id="rId5" Type="http://schemas.openxmlformats.org/officeDocument/2006/relationships/slideLayout" Target="../slideLayouts/slideLayout91.xml"/><Relationship Id="rId10" Type="http://schemas.openxmlformats.org/officeDocument/2006/relationships/theme" Target="../theme/theme7.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image" Target="../media/image7.png"/><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theme" Target="../theme/theme8.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image" Target="../media/image7.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3" name="Picture 3" descr="\\.psf\Home\Desktop\WideFooterAI.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7" y="4806834"/>
            <a:ext cx="9144000" cy="33666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455613" y="319008"/>
            <a:ext cx="8229600" cy="868680"/>
          </a:xfrm>
          <a:prstGeom prst="rect">
            <a:avLst/>
          </a:prstGeom>
        </p:spPr>
        <p:txBody>
          <a:bodyPr vert="horz" lIns="0" tIns="0" rIns="0" bIns="0" rtlCol="0" anchor="t" anchorCtr="0">
            <a:noAutofit/>
          </a:bodyPr>
          <a:lstStyle/>
          <a:p>
            <a:r>
              <a:rPr lang="en-US" dirty="0" smtClean="0"/>
              <a:t>28pt Intel Clear Light Headline</a:t>
            </a:r>
            <a:endParaRPr lang="en-US" dirty="0"/>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mn-lt"/>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6872352" y="4842143"/>
            <a:ext cx="2133600" cy="273844"/>
          </a:xfrm>
          <a:prstGeom prst="rect">
            <a:avLst/>
          </a:prstGeom>
        </p:spPr>
        <p:txBody>
          <a:bodyPr vert="horz" lIns="0" tIns="0" rIns="0" bIns="0" rtlCol="0" anchor="ctr"/>
          <a:lstStyle>
            <a:lvl1pPr algn="r">
              <a:defRPr sz="800">
                <a:solidFill>
                  <a:schemeClr val="bg1"/>
                </a:solidFill>
                <a:latin typeface="+mn-lt"/>
                <a:cs typeface="Intel Clear Light" panose="020B0404020203020204" pitchFamily="34" charset="0"/>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78622782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71" r:id="rId4"/>
    <p:sldLayoutId id="2147483652" r:id="rId5"/>
    <p:sldLayoutId id="2147483660" r:id="rId6"/>
    <p:sldLayoutId id="2147483668" r:id="rId7"/>
    <p:sldLayoutId id="2147483669" r:id="rId8"/>
    <p:sldLayoutId id="2147483670" r:id="rId9"/>
    <p:sldLayoutId id="2147483672" r:id="rId10"/>
    <p:sldLayoutId id="2147483651" r:id="rId11"/>
    <p:sldLayoutId id="2147483665" r:id="rId12"/>
    <p:sldLayoutId id="2147483654" r:id="rId13"/>
    <p:sldLayoutId id="2147483655" r:id="rId14"/>
    <p:sldLayoutId id="2147483666" r:id="rId15"/>
    <p:sldLayoutId id="2147483673" r:id="rId16"/>
  </p:sldLayoutIdLst>
  <p:timing>
    <p:tnLst>
      <p:par>
        <p:cTn id="1" dur="indefinite" restart="never" nodeType="tmRoot"/>
      </p:par>
    </p:tnLst>
  </p:timing>
  <p:hf hdr="0" ftr="0" dt="0"/>
  <p:txStyles>
    <p:titleStyle>
      <a:lvl1pPr algn="l" defTabSz="457200" rtl="0" eaLnBrk="1" latinLnBrk="0" hangingPunct="1">
        <a:spcBef>
          <a:spcPct val="0"/>
        </a:spcBef>
        <a:buNone/>
        <a:defRPr sz="2800" kern="1200" baseline="0">
          <a:solidFill>
            <a:schemeClr val="accent1"/>
          </a:solidFill>
          <a:latin typeface="+mj-lt"/>
          <a:ea typeface="+mj-ea"/>
          <a:cs typeface="+mj-cs"/>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prstClr val="white"/>
              </a:solidFill>
            </a:endParaRPr>
          </a:p>
        </p:txBody>
      </p:sp>
      <p:pic>
        <p:nvPicPr>
          <p:cNvPr id="11" name="Picture 2" descr="\\.psf\Home\Desktop\Intel.png"/>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8239916" y="4830590"/>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smtClean="0"/>
              <a:t>28pt Intel Clear Headline</a:t>
            </a:r>
            <a:endParaRPr lang="en-US" dirty="0"/>
          </a:p>
        </p:txBody>
      </p:sp>
      <p:sp>
        <p:nvSpPr>
          <p:cNvPr id="3" name="Text Placeholder 2"/>
          <p:cNvSpPr>
            <a:spLocks noGrp="1"/>
          </p:cNvSpPr>
          <p:nvPr>
            <p:ph type="body" idx="1"/>
          </p:nvPr>
        </p:nvSpPr>
        <p:spPr>
          <a:xfrm>
            <a:off x="455614" y="1203326"/>
            <a:ext cx="8228012" cy="3425825"/>
          </a:xfrm>
          <a:prstGeom prst="rect">
            <a:avLst/>
          </a:prstGeom>
        </p:spPr>
        <p:txBody>
          <a:bodyPr vert="horz" lIns="0" tIns="0" rIns="0" bIns="0" rtlCol="0">
            <a:noAutofit/>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pPr defTabSz="457189"/>
            <a:fld id="{EE2556C5-CE8C-6547-B838-EA80C61A4AF7}" type="slidenum">
              <a:rPr lang="en-US" smtClean="0">
                <a:solidFill>
                  <a:prstClr val="white"/>
                </a:solidFill>
              </a:rPr>
              <a:pPr defTabSz="457189"/>
              <a:t>‹#›</a:t>
            </a:fld>
            <a:endParaRPr lang="en-US" dirty="0">
              <a:solidFill>
                <a:prstClr val="white"/>
              </a:solidFill>
            </a:endParaRPr>
          </a:p>
        </p:txBody>
      </p:sp>
    </p:spTree>
    <p:extLst>
      <p:ext uri="{BB962C8B-B14F-4D97-AF65-F5344CB8AC3E}">
        <p14:creationId xmlns:p14="http://schemas.microsoft.com/office/powerpoint/2010/main" val="165403760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57189" rtl="0" eaLnBrk="1" latinLnBrk="0" hangingPunct="1">
        <a:lnSpc>
          <a:spcPct val="100000"/>
        </a:lnSpc>
        <a:spcBef>
          <a:spcPct val="0"/>
        </a:spcBef>
        <a:buNone/>
        <a:defRPr sz="2800" b="0" i="0" kern="1200" spc="0" baseline="0">
          <a:solidFill>
            <a:schemeClr val="tx2"/>
          </a:solidFill>
          <a:latin typeface="Intel Clear"/>
          <a:ea typeface="Intel Clear"/>
          <a:cs typeface="Intel Clear"/>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39" indent="-228594" algn="l" defTabSz="457189"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1" name="Picture 2" descr="\\.psf\Home\Desktop\Inte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455614" y="1203326"/>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Arial" panose="020B0604020202020204" pitchFamily="34" charset="0"/>
              </a:defRPr>
            </a:lvl1pPr>
          </a:lstStyle>
          <a:p>
            <a:pPr defTabSz="457189"/>
            <a:fld id="{EE2556C5-CE8C-6547-B838-EA80C61A4AF7}" type="slidenum">
              <a:rPr lang="en-US" smtClean="0">
                <a:solidFill>
                  <a:prstClr val="white"/>
                </a:solidFill>
              </a:rPr>
              <a:pPr defTabSz="457189"/>
              <a:t>‹#›</a:t>
            </a:fld>
            <a:endParaRPr lang="en-US" dirty="0">
              <a:solidFill>
                <a:prstClr val="white"/>
              </a:solidFill>
            </a:endParaRPr>
          </a:p>
        </p:txBody>
      </p:sp>
      <p:sp>
        <p:nvSpPr>
          <p:cNvPr id="13" name="Rectangle 12"/>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37526450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100000"/>
        </a:lnSpc>
        <a:spcBef>
          <a:spcPct val="0"/>
        </a:spcBef>
        <a:buNone/>
        <a:defRPr sz="2800" b="0" i="0" kern="1200" spc="0" baseline="0">
          <a:solidFill>
            <a:schemeClr val="bg1"/>
          </a:solidFill>
          <a:latin typeface="+mj-lt"/>
          <a:ea typeface="Intel Clear"/>
          <a:cs typeface="Arial" panose="020B0604020202020204" pitchFamily="34" charset="0"/>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chemeClr val="bg1"/>
          </a:solidFill>
          <a:latin typeface="+mn-lt"/>
          <a:ea typeface="+mn-ea"/>
          <a:cs typeface="Arial" panose="020B0604020202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bg1"/>
          </a:solidFill>
          <a:latin typeface="+mn-lt"/>
          <a:ea typeface="+mn-ea"/>
          <a:cs typeface="Arial" panose="020B0604020202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bg1"/>
          </a:solidFill>
          <a:latin typeface="+mn-lt"/>
          <a:ea typeface="+mn-ea"/>
          <a:cs typeface="Arial" panose="020B0604020202020204" pitchFamily="34" charset="0"/>
        </a:defRPr>
      </a:lvl3pPr>
      <a:lvl4pPr marL="969939" indent="-228594" algn="l" defTabSz="457189" rtl="0" eaLnBrk="1" latinLnBrk="0" hangingPunct="1">
        <a:spcBef>
          <a:spcPct val="20000"/>
        </a:spcBef>
        <a:buFont typeface="Arial"/>
        <a:buChar char="–"/>
        <a:defRPr sz="1400" kern="1200">
          <a:solidFill>
            <a:schemeClr val="bg1"/>
          </a:solidFill>
          <a:latin typeface="+mn-lt"/>
          <a:ea typeface="+mn-ea"/>
          <a:cs typeface="Arial" panose="020B0604020202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bg1"/>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2" descr="\\.psf\Home\Desktop\Inte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39915" y="4830589"/>
            <a:ext cx="364336" cy="24013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Connector 11"/>
          <p:cNvCxnSpPr/>
          <p:nvPr/>
        </p:nvCxnSpPr>
        <p:spPr>
          <a:xfrm>
            <a:off x="8718551"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srgbClr val="FFFFFF"/>
                </a:solidFill>
              </a:rPr>
              <a:pPr/>
              <a:t>‹#›</a:t>
            </a:fld>
            <a:endParaRPr lang="en-US" dirty="0">
              <a:solidFill>
                <a:srgbClr val="FFFFFF"/>
              </a:solidFill>
            </a:endParaRPr>
          </a:p>
        </p:txBody>
      </p:sp>
      <p:sp>
        <p:nvSpPr>
          <p:cNvPr id="8" name="Footer Placeholder 4"/>
          <p:cNvSpPr>
            <a:spLocks noGrp="1"/>
          </p:cNvSpPr>
          <p:nvPr>
            <p:ph type="ftr" sz="quarter" idx="3"/>
          </p:nvPr>
        </p:nvSpPr>
        <p:spPr>
          <a:xfrm>
            <a:off x="3124200" y="4767264"/>
            <a:ext cx="2895600" cy="273844"/>
          </a:xfrm>
          <a:prstGeom prst="rect">
            <a:avLst/>
          </a:prstGeom>
        </p:spPr>
        <p:txBody>
          <a:bodyPr/>
          <a:lstStyle>
            <a:lvl1pPr>
              <a:defRPr sz="1100">
                <a:solidFill>
                  <a:schemeClr val="bg1"/>
                </a:solidFill>
              </a:defRPr>
            </a:lvl1pPr>
          </a:lstStyle>
          <a:p>
            <a:pPr algn="ctr"/>
            <a:r>
              <a:rPr lang="en-US" dirty="0">
                <a:solidFill>
                  <a:srgbClr val="FFFFFF"/>
                </a:solidFill>
              </a:rPr>
              <a:t>Intel Confidential</a:t>
            </a:r>
          </a:p>
        </p:txBody>
      </p:sp>
    </p:spTree>
    <p:extLst>
      <p:ext uri="{BB962C8B-B14F-4D97-AF65-F5344CB8AC3E}">
        <p14:creationId xmlns:p14="http://schemas.microsoft.com/office/powerpoint/2010/main" val="4572969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ct val="100000"/>
        </a:lnSpc>
        <a:spcBef>
          <a:spcPct val="0"/>
        </a:spcBef>
        <a:buNone/>
        <a:defRPr sz="2800" b="0" i="0" kern="1200" spc="0" baseline="0">
          <a:solidFill>
            <a:schemeClr val="tx2"/>
          </a:solidFill>
          <a:latin typeface="Intel Clear"/>
          <a:ea typeface="Intel Clear"/>
          <a:cs typeface="Intel Clear"/>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1" name="Picture 2" descr="\\.psf\Home\Desktop\Inte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Connector 11"/>
          <p:cNvCxnSpPr/>
          <p:nvPr/>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455614" y="1203326"/>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Arial" panose="020B0604020202020204" pitchFamily="34" charset="0"/>
              </a:defRPr>
            </a:lvl1pPr>
          </a:lstStyle>
          <a:p>
            <a:pPr defTabSz="457189"/>
            <a:fld id="{EE2556C5-CE8C-6547-B838-EA80C61A4AF7}" type="slidenum">
              <a:rPr lang="en-US" smtClean="0">
                <a:solidFill>
                  <a:prstClr val="white"/>
                </a:solidFill>
              </a:rPr>
              <a:pPr defTabSz="457189"/>
              <a:t>‹#›</a:t>
            </a:fld>
            <a:endParaRPr lang="en-US" dirty="0">
              <a:solidFill>
                <a:prstClr val="white"/>
              </a:solidFill>
            </a:endParaRPr>
          </a:p>
        </p:txBody>
      </p:sp>
      <p:sp>
        <p:nvSpPr>
          <p:cNvPr id="13" name="Rectangle 12"/>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146982541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100000"/>
        </a:lnSpc>
        <a:spcBef>
          <a:spcPct val="0"/>
        </a:spcBef>
        <a:buNone/>
        <a:defRPr sz="2800" b="0" i="0" kern="1200" spc="0" baseline="0">
          <a:solidFill>
            <a:schemeClr val="bg1"/>
          </a:solidFill>
          <a:latin typeface="+mj-lt"/>
          <a:ea typeface="Intel Clear"/>
          <a:cs typeface="Arial" panose="020B0604020202020204" pitchFamily="34" charset="0"/>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chemeClr val="bg1"/>
          </a:solidFill>
          <a:latin typeface="+mn-lt"/>
          <a:ea typeface="+mn-ea"/>
          <a:cs typeface="Arial" panose="020B0604020202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bg1"/>
          </a:solidFill>
          <a:latin typeface="+mn-lt"/>
          <a:ea typeface="+mn-ea"/>
          <a:cs typeface="Arial" panose="020B0604020202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bg1"/>
          </a:solidFill>
          <a:latin typeface="+mn-lt"/>
          <a:ea typeface="+mn-ea"/>
          <a:cs typeface="Arial" panose="020B0604020202020204" pitchFamily="34" charset="0"/>
        </a:defRPr>
      </a:lvl3pPr>
      <a:lvl4pPr marL="969939" indent="-228594" algn="l" defTabSz="457189" rtl="0" eaLnBrk="1" latinLnBrk="0" hangingPunct="1">
        <a:spcBef>
          <a:spcPct val="20000"/>
        </a:spcBef>
        <a:buFont typeface="Arial"/>
        <a:buChar char="–"/>
        <a:defRPr sz="1400" kern="1200">
          <a:solidFill>
            <a:schemeClr val="bg1"/>
          </a:solidFill>
          <a:latin typeface="+mn-lt"/>
          <a:ea typeface="+mn-ea"/>
          <a:cs typeface="Arial" panose="020B0604020202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bg1"/>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1" name="Picture 2" descr="\\.psf\Home\Desktop\Inte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Connector 11"/>
          <p:cNvCxnSpPr/>
          <p:nvPr/>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455614" y="1203326"/>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Arial" panose="020B0604020202020204" pitchFamily="34" charset="0"/>
              </a:defRPr>
            </a:lvl1pPr>
          </a:lstStyle>
          <a:p>
            <a:pPr defTabSz="457189"/>
            <a:fld id="{EE2556C5-CE8C-6547-B838-EA80C61A4AF7}" type="slidenum">
              <a:rPr lang="en-US" smtClean="0">
                <a:solidFill>
                  <a:prstClr val="white"/>
                </a:solidFill>
              </a:rPr>
              <a:pPr defTabSz="457189"/>
              <a:t>‹#›</a:t>
            </a:fld>
            <a:endParaRPr lang="en-US" dirty="0">
              <a:solidFill>
                <a:prstClr val="white"/>
              </a:solidFill>
            </a:endParaRPr>
          </a:p>
        </p:txBody>
      </p:sp>
      <p:sp>
        <p:nvSpPr>
          <p:cNvPr id="13" name="Rectangle 12"/>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104455817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100000"/>
        </a:lnSpc>
        <a:spcBef>
          <a:spcPct val="0"/>
        </a:spcBef>
        <a:buNone/>
        <a:defRPr sz="2800" b="0" i="0" kern="1200" spc="0" baseline="0">
          <a:solidFill>
            <a:schemeClr val="bg1"/>
          </a:solidFill>
          <a:latin typeface="+mj-lt"/>
          <a:ea typeface="Intel Clear"/>
          <a:cs typeface="Arial" panose="020B0604020202020204" pitchFamily="34" charset="0"/>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chemeClr val="bg1"/>
          </a:solidFill>
          <a:latin typeface="+mn-lt"/>
          <a:ea typeface="+mn-ea"/>
          <a:cs typeface="Arial" panose="020B0604020202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bg1"/>
          </a:solidFill>
          <a:latin typeface="+mn-lt"/>
          <a:ea typeface="+mn-ea"/>
          <a:cs typeface="Arial" panose="020B0604020202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bg1"/>
          </a:solidFill>
          <a:latin typeface="+mn-lt"/>
          <a:ea typeface="+mn-ea"/>
          <a:cs typeface="Arial" panose="020B0604020202020204" pitchFamily="34" charset="0"/>
        </a:defRPr>
      </a:lvl3pPr>
      <a:lvl4pPr marL="969939" indent="-228594" algn="l" defTabSz="457189" rtl="0" eaLnBrk="1" latinLnBrk="0" hangingPunct="1">
        <a:spcBef>
          <a:spcPct val="20000"/>
        </a:spcBef>
        <a:buFont typeface="Arial"/>
        <a:buChar char="–"/>
        <a:defRPr sz="1400" kern="1200">
          <a:solidFill>
            <a:schemeClr val="bg1"/>
          </a:solidFill>
          <a:latin typeface="+mn-lt"/>
          <a:ea typeface="+mn-ea"/>
          <a:cs typeface="Arial" panose="020B0604020202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bg1"/>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1" name="Picture 2" descr="\\.psf\Home\Desktop\Inte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Connector 11"/>
          <p:cNvCxnSpPr/>
          <p:nvPr/>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455614" y="1203326"/>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Arial" panose="020B0604020202020204" pitchFamily="34" charset="0"/>
              </a:defRPr>
            </a:lvl1pPr>
          </a:lstStyle>
          <a:p>
            <a:pPr defTabSz="457189"/>
            <a:fld id="{EE2556C5-CE8C-6547-B838-EA80C61A4AF7}" type="slidenum">
              <a:rPr lang="en-US" smtClean="0">
                <a:solidFill>
                  <a:prstClr val="white"/>
                </a:solidFill>
              </a:rPr>
              <a:pPr defTabSz="457189"/>
              <a:t>‹#›</a:t>
            </a:fld>
            <a:endParaRPr lang="en-US" dirty="0">
              <a:solidFill>
                <a:prstClr val="white"/>
              </a:solidFill>
            </a:endParaRPr>
          </a:p>
        </p:txBody>
      </p:sp>
      <p:sp>
        <p:nvSpPr>
          <p:cNvPr id="13" name="Rectangle 12"/>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101478798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100000"/>
        </a:lnSpc>
        <a:spcBef>
          <a:spcPct val="0"/>
        </a:spcBef>
        <a:buNone/>
        <a:defRPr sz="2800" b="0" i="0" kern="1200" spc="0" baseline="0">
          <a:solidFill>
            <a:schemeClr val="bg1"/>
          </a:solidFill>
          <a:latin typeface="+mj-lt"/>
          <a:ea typeface="Intel Clear"/>
          <a:cs typeface="Arial" panose="020B0604020202020204" pitchFamily="34" charset="0"/>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chemeClr val="bg1"/>
          </a:solidFill>
          <a:latin typeface="+mn-lt"/>
          <a:ea typeface="+mn-ea"/>
          <a:cs typeface="Arial" panose="020B0604020202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bg1"/>
          </a:solidFill>
          <a:latin typeface="+mn-lt"/>
          <a:ea typeface="+mn-ea"/>
          <a:cs typeface="Arial" panose="020B0604020202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bg1"/>
          </a:solidFill>
          <a:latin typeface="+mn-lt"/>
          <a:ea typeface="+mn-ea"/>
          <a:cs typeface="Arial" panose="020B0604020202020204" pitchFamily="34" charset="0"/>
        </a:defRPr>
      </a:lvl3pPr>
      <a:lvl4pPr marL="969939" indent="-228594" algn="l" defTabSz="457189" rtl="0" eaLnBrk="1" latinLnBrk="0" hangingPunct="1">
        <a:spcBef>
          <a:spcPct val="20000"/>
        </a:spcBef>
        <a:buFont typeface="Arial"/>
        <a:buChar char="–"/>
        <a:defRPr sz="1400" kern="1200">
          <a:solidFill>
            <a:schemeClr val="bg1"/>
          </a:solidFill>
          <a:latin typeface="+mn-lt"/>
          <a:ea typeface="+mn-ea"/>
          <a:cs typeface="Arial" panose="020B0604020202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bg1"/>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1" name="Picture 2" descr="\\.psf\Home\Desktop\Inte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455614" y="1203326"/>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Arial" panose="020B0604020202020204" pitchFamily="34" charset="0"/>
              </a:defRPr>
            </a:lvl1pPr>
          </a:lstStyle>
          <a:p>
            <a:pPr defTabSz="457189"/>
            <a:fld id="{EE2556C5-CE8C-6547-B838-EA80C61A4AF7}" type="slidenum">
              <a:rPr lang="en-US" smtClean="0">
                <a:solidFill>
                  <a:prstClr val="white"/>
                </a:solidFill>
              </a:rPr>
              <a:pPr defTabSz="457189"/>
              <a:t>‹#›</a:t>
            </a:fld>
            <a:endParaRPr lang="en-US" dirty="0">
              <a:solidFill>
                <a:prstClr val="white"/>
              </a:solidFill>
            </a:endParaRPr>
          </a:p>
        </p:txBody>
      </p:sp>
      <p:sp>
        <p:nvSpPr>
          <p:cNvPr id="13" name="Rectangle 12"/>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159650881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100000"/>
        </a:lnSpc>
        <a:spcBef>
          <a:spcPct val="0"/>
        </a:spcBef>
        <a:buNone/>
        <a:defRPr sz="2800" b="0" i="0" kern="1200" spc="0" baseline="0">
          <a:solidFill>
            <a:schemeClr val="bg1"/>
          </a:solidFill>
          <a:latin typeface="+mj-lt"/>
          <a:ea typeface="Intel Clear"/>
          <a:cs typeface="Arial" panose="020B0604020202020204" pitchFamily="34" charset="0"/>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chemeClr val="bg1"/>
          </a:solidFill>
          <a:latin typeface="+mn-lt"/>
          <a:ea typeface="+mn-ea"/>
          <a:cs typeface="Arial" panose="020B0604020202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bg1"/>
          </a:solidFill>
          <a:latin typeface="+mn-lt"/>
          <a:ea typeface="+mn-ea"/>
          <a:cs typeface="Arial" panose="020B0604020202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bg1"/>
          </a:solidFill>
          <a:latin typeface="+mn-lt"/>
          <a:ea typeface="+mn-ea"/>
          <a:cs typeface="Arial" panose="020B0604020202020204" pitchFamily="34" charset="0"/>
        </a:defRPr>
      </a:lvl3pPr>
      <a:lvl4pPr marL="969939" indent="-228594" algn="l" defTabSz="457189" rtl="0" eaLnBrk="1" latinLnBrk="0" hangingPunct="1">
        <a:spcBef>
          <a:spcPct val="20000"/>
        </a:spcBef>
        <a:buFont typeface="Arial"/>
        <a:buChar char="–"/>
        <a:defRPr sz="1400" kern="1200">
          <a:solidFill>
            <a:schemeClr val="bg1"/>
          </a:solidFill>
          <a:latin typeface="+mn-lt"/>
          <a:ea typeface="+mn-ea"/>
          <a:cs typeface="Arial" panose="020B0604020202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bg1"/>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l="-131" t="20216" r="-109" b="23655"/>
          <a:stretch/>
        </p:blipFill>
        <p:spPr>
          <a:xfrm>
            <a:off x="-11927" y="0"/>
            <a:ext cx="9165866" cy="5143500"/>
          </a:xfrm>
          <a:prstGeom prst="rect">
            <a:avLst/>
          </a:prstGeom>
        </p:spPr>
      </p:pic>
      <p:sp>
        <p:nvSpPr>
          <p:cNvPr id="4113" name="Rectangle 17"/>
          <p:cNvSpPr>
            <a:spLocks noChangeArrowheads="1"/>
          </p:cNvSpPr>
          <p:nvPr/>
        </p:nvSpPr>
        <p:spPr bwMode="auto">
          <a:xfrm>
            <a:off x="365127" y="285752"/>
            <a:ext cx="8410576" cy="992981"/>
          </a:xfrm>
          <a:prstGeom prst="rect">
            <a:avLst/>
          </a:prstGeom>
          <a:noFill/>
          <a:ln w="9525">
            <a:noFill/>
            <a:miter lim="800000"/>
            <a:headEnd/>
            <a:tailEnd/>
          </a:ln>
          <a:effectLst/>
        </p:spPr>
        <p:txBody>
          <a:bodyPr lIns="50426" tIns="25214" rIns="50426" bIns="25214" anchor="ctr" anchorCtr="1"/>
          <a:lstStyle/>
          <a:p>
            <a:pPr defTabSz="501185">
              <a:lnSpc>
                <a:spcPct val="90000"/>
              </a:lnSpc>
              <a:spcBef>
                <a:spcPct val="0"/>
              </a:spcBef>
            </a:pPr>
            <a:endParaRPr lang="en-US" sz="1750" dirty="0">
              <a:solidFill>
                <a:srgbClr val="0071C5"/>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4" y="1345410"/>
            <a:ext cx="8407400" cy="3126581"/>
          </a:xfrm>
          <a:prstGeom prst="rect">
            <a:avLst/>
          </a:prstGeom>
          <a:noFill/>
          <a:ln w="9525">
            <a:noFill/>
            <a:miter lim="800000"/>
            <a:headEnd/>
            <a:tailEnd/>
          </a:ln>
          <a:effectLst/>
        </p:spPr>
        <p:txBody>
          <a:bodyPr lIns="50078" tIns="25040" rIns="50078" bIns="25040" anchorCtr="1"/>
          <a:lstStyle/>
          <a:p>
            <a:pPr marL="123544" indent="-123544" defTabSz="501185">
              <a:buFont typeface="Wingdings" pitchFamily="2" charset="2"/>
              <a:buChar char=""/>
            </a:pPr>
            <a:endParaRPr lang="en-US" sz="1313" dirty="0">
              <a:solidFill>
                <a:srgbClr val="0071C5"/>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80185" tIns="40092" rIns="80185" bIns="40092" numCol="1" anchor="t" anchorCtr="0" compatLnSpc="1">
            <a:prstTxWarp prst="textNoShape">
              <a:avLst/>
            </a:prstTxWarp>
          </a:bodyPr>
          <a:lstStyle/>
          <a:p>
            <a:pPr lvl="0"/>
            <a:r>
              <a:rPr lang="en-US" dirty="0"/>
              <a:t>Click to edit Master title style</a:t>
            </a:r>
          </a:p>
        </p:txBody>
      </p:sp>
      <p:sp>
        <p:nvSpPr>
          <p:cNvPr id="4116" name="Rectangle 20"/>
          <p:cNvSpPr>
            <a:spLocks noGrp="1" noChangeArrowheads="1"/>
          </p:cNvSpPr>
          <p:nvPr>
            <p:ph type="body" idx="1"/>
          </p:nvPr>
        </p:nvSpPr>
        <p:spPr bwMode="auto">
          <a:xfrm>
            <a:off x="457200" y="1200153"/>
            <a:ext cx="8229600" cy="3394472"/>
          </a:xfrm>
          <a:prstGeom prst="rect">
            <a:avLst/>
          </a:prstGeom>
          <a:noFill/>
          <a:ln w="9525">
            <a:noFill/>
            <a:miter lim="800000"/>
            <a:headEnd/>
            <a:tailEnd/>
          </a:ln>
          <a:effectLst/>
        </p:spPr>
        <p:txBody>
          <a:bodyPr vert="horz" wrap="square" lIns="80185" tIns="40092" rIns="80185" bIns="40092" numCol="1" anchor="t" anchorCtr="1"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11" name="Picture 2" descr="\\.psf\Home\Desktop\Intel.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5" name="Straight Connector 14"/>
          <p:cNvCxnSpPr/>
          <p:nvPr userDrawn="1"/>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a:spLocks noGrp="1"/>
          </p:cNvSpPr>
          <p:nvPr>
            <p:ph type="sldNum" sz="quarter" idx="4"/>
          </p:nvPr>
        </p:nvSpPr>
        <p:spPr>
          <a:xfrm>
            <a:off x="8181048" y="4824387"/>
            <a:ext cx="824904" cy="273844"/>
          </a:xfrm>
          <a:prstGeom prst="rect">
            <a:avLst/>
          </a:prstGeom>
        </p:spPr>
        <p:txBody>
          <a:bodyPr vert="horz" lIns="0" tIns="0" rIns="0" bIns="0" rtlCol="0" anchor="ctr"/>
          <a:lstStyle>
            <a:lvl1pPr algn="r">
              <a:defRPr sz="800">
                <a:solidFill>
                  <a:schemeClr val="bg1"/>
                </a:solidFill>
                <a:latin typeface="+mn-lt"/>
                <a:cs typeface="Intel Clear"/>
              </a:defRPr>
            </a:lvl1pPr>
          </a:lstStyle>
          <a:p>
            <a:pPr defTabSz="685800"/>
            <a:fld id="{EE2556C5-CE8C-6547-B838-EA80C61A4AF7}" type="slidenum">
              <a:rPr lang="en-US" smtClean="0">
                <a:solidFill>
                  <a:srgbClr val="FFFFFF"/>
                </a:solidFill>
              </a:rPr>
              <a:pPr defTabSz="685800"/>
              <a:t>‹#›</a:t>
            </a:fld>
            <a:endParaRPr lang="en-US" dirty="0">
              <a:solidFill>
                <a:srgbClr val="FFFFFF"/>
              </a:solidFill>
            </a:endParaRPr>
          </a:p>
        </p:txBody>
      </p:sp>
      <p:sp>
        <p:nvSpPr>
          <p:cNvPr id="18" name="Slide Number Placeholder 5"/>
          <p:cNvSpPr txBox="1">
            <a:spLocks/>
          </p:cNvSpPr>
          <p:nvPr userDrawn="1"/>
        </p:nvSpPr>
        <p:spPr>
          <a:xfrm>
            <a:off x="141075" y="4824387"/>
            <a:ext cx="1768646" cy="273844"/>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b="1" dirty="0">
                <a:solidFill>
                  <a:srgbClr val="FFFFFF"/>
                </a:solidFill>
              </a:rPr>
              <a:t>N</a:t>
            </a:r>
            <a:r>
              <a:rPr lang="en-US" sz="800" dirty="0">
                <a:solidFill>
                  <a:srgbClr val="FFFFFF"/>
                </a:solidFill>
              </a:rPr>
              <a:t>VM </a:t>
            </a:r>
            <a:r>
              <a:rPr lang="en-US" sz="900" b="1" dirty="0">
                <a:solidFill>
                  <a:srgbClr val="FFFFFF"/>
                </a:solidFill>
              </a:rPr>
              <a:t>S</a:t>
            </a:r>
            <a:r>
              <a:rPr lang="en-US" sz="800" dirty="0">
                <a:solidFill>
                  <a:srgbClr val="FFFFFF"/>
                </a:solidFill>
              </a:rPr>
              <a:t>olutions </a:t>
            </a:r>
            <a:r>
              <a:rPr lang="en-US" sz="900" b="1" dirty="0">
                <a:solidFill>
                  <a:srgbClr val="FFFFFF"/>
                </a:solidFill>
              </a:rPr>
              <a:t>G</a:t>
            </a:r>
            <a:r>
              <a:rPr lang="en-US" sz="800" dirty="0">
                <a:solidFill>
                  <a:srgbClr val="FFFFFF"/>
                </a:solidFill>
              </a:rPr>
              <a:t>roup</a:t>
            </a:r>
          </a:p>
        </p:txBody>
      </p:sp>
    </p:spTree>
    <p:extLst>
      <p:ext uri="{BB962C8B-B14F-4D97-AF65-F5344CB8AC3E}">
        <p14:creationId xmlns:p14="http://schemas.microsoft.com/office/powerpoint/2010/main" val="4152558819"/>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ransition>
    <p:fade/>
  </p:transition>
  <p:hf hdr="0" ftr="0" dt="0"/>
  <p:txStyles>
    <p:titleStyle>
      <a:lvl1pPr algn="l" rtl="0" eaLnBrk="1" fontAlgn="base" hangingPunct="1">
        <a:lnSpc>
          <a:spcPct val="90000"/>
        </a:lnSpc>
        <a:spcBef>
          <a:spcPct val="0"/>
        </a:spcBef>
        <a:spcAft>
          <a:spcPct val="0"/>
        </a:spcAft>
        <a:defRPr sz="3000">
          <a:solidFill>
            <a:schemeClr val="bg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68"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3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70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272"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4" indent="-123544" algn="l" rtl="0" eaLnBrk="1" fontAlgn="base" hangingPunct="1">
        <a:lnSpc>
          <a:spcPct val="95000"/>
        </a:lnSpc>
        <a:spcBef>
          <a:spcPct val="30000"/>
        </a:spcBef>
        <a:spcAft>
          <a:spcPct val="0"/>
        </a:spcAft>
        <a:buClr>
          <a:schemeClr val="bg1"/>
        </a:buClr>
        <a:buFont typeface="Arial" pitchFamily="34" charset="0"/>
        <a:buChar char="•"/>
        <a:defRPr sz="2250">
          <a:solidFill>
            <a:schemeClr val="bg1"/>
          </a:solidFill>
          <a:effectLst/>
          <a:latin typeface="+mn-lt"/>
          <a:ea typeface="+mn-ea"/>
          <a:cs typeface="+mn-cs"/>
        </a:defRPr>
      </a:lvl1pPr>
      <a:lvl2pPr marL="312341" indent="-123544" algn="l" rtl="0" eaLnBrk="1" fontAlgn="base" hangingPunct="1">
        <a:lnSpc>
          <a:spcPct val="95000"/>
        </a:lnSpc>
        <a:spcBef>
          <a:spcPct val="30000"/>
        </a:spcBef>
        <a:spcAft>
          <a:spcPct val="0"/>
        </a:spcAft>
        <a:buClr>
          <a:schemeClr val="bg1"/>
        </a:buClr>
        <a:buChar char="–"/>
        <a:defRPr sz="2000">
          <a:solidFill>
            <a:schemeClr val="bg1"/>
          </a:solidFill>
          <a:effectLst/>
          <a:latin typeface="+mn-lt"/>
          <a:cs typeface="+mn-cs"/>
        </a:defRPr>
      </a:lvl2pPr>
      <a:lvl3pPr marL="501135" indent="-123544" algn="l" rtl="0" eaLnBrk="1" fontAlgn="base" hangingPunct="1">
        <a:lnSpc>
          <a:spcPct val="95000"/>
        </a:lnSpc>
        <a:spcBef>
          <a:spcPct val="30000"/>
        </a:spcBef>
        <a:spcAft>
          <a:spcPct val="0"/>
        </a:spcAft>
        <a:buClr>
          <a:schemeClr val="bg1"/>
        </a:buClr>
        <a:buChar char="–"/>
        <a:defRPr sz="1750">
          <a:solidFill>
            <a:schemeClr val="bg1"/>
          </a:solidFill>
          <a:effectLst/>
          <a:latin typeface="+mn-lt"/>
          <a:cs typeface="+mn-cs"/>
        </a:defRPr>
      </a:lvl3pPr>
      <a:lvl4pPr marL="757794" indent="-131375"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4pPr>
      <a:lvl5pPr marL="946589" indent="-126155"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5pPr>
      <a:lvl6pPr marL="1197157" indent="-126155"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6pPr>
      <a:lvl7pPr marL="1447724" indent="-126155"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7pPr>
      <a:lvl8pPr marL="1698292" indent="-126155"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8pPr>
      <a:lvl9pPr marL="1948859" indent="-126155"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35" rtl="0" eaLnBrk="1" latinLnBrk="0" hangingPunct="1">
        <a:defRPr sz="1000" kern="1200">
          <a:solidFill>
            <a:schemeClr val="tx1"/>
          </a:solidFill>
          <a:latin typeface="+mn-lt"/>
          <a:ea typeface="+mn-ea"/>
          <a:cs typeface="+mn-cs"/>
        </a:defRPr>
      </a:lvl1pPr>
      <a:lvl2pPr marL="250568" algn="l" defTabSz="501135" rtl="0" eaLnBrk="1" latinLnBrk="0" hangingPunct="1">
        <a:defRPr sz="1000" kern="1200">
          <a:solidFill>
            <a:schemeClr val="tx1"/>
          </a:solidFill>
          <a:latin typeface="+mn-lt"/>
          <a:ea typeface="+mn-ea"/>
          <a:cs typeface="+mn-cs"/>
        </a:defRPr>
      </a:lvl2pPr>
      <a:lvl3pPr marL="501135" algn="l" defTabSz="501135" rtl="0" eaLnBrk="1" latinLnBrk="0" hangingPunct="1">
        <a:defRPr sz="1000" kern="1200">
          <a:solidFill>
            <a:schemeClr val="tx1"/>
          </a:solidFill>
          <a:latin typeface="+mn-lt"/>
          <a:ea typeface="+mn-ea"/>
          <a:cs typeface="+mn-cs"/>
        </a:defRPr>
      </a:lvl3pPr>
      <a:lvl4pPr marL="751703" algn="l" defTabSz="501135" rtl="0" eaLnBrk="1" latinLnBrk="0" hangingPunct="1">
        <a:defRPr sz="1000" kern="1200">
          <a:solidFill>
            <a:schemeClr val="tx1"/>
          </a:solidFill>
          <a:latin typeface="+mn-lt"/>
          <a:ea typeface="+mn-ea"/>
          <a:cs typeface="+mn-cs"/>
        </a:defRPr>
      </a:lvl4pPr>
      <a:lvl5pPr marL="1002272" algn="l" defTabSz="501135" rtl="0" eaLnBrk="1" latinLnBrk="0" hangingPunct="1">
        <a:defRPr sz="1000" kern="1200">
          <a:solidFill>
            <a:schemeClr val="tx1"/>
          </a:solidFill>
          <a:latin typeface="+mn-lt"/>
          <a:ea typeface="+mn-ea"/>
          <a:cs typeface="+mn-cs"/>
        </a:defRPr>
      </a:lvl5pPr>
      <a:lvl6pPr marL="1252839" algn="l" defTabSz="501135" rtl="0" eaLnBrk="1" latinLnBrk="0" hangingPunct="1">
        <a:defRPr sz="1000" kern="1200">
          <a:solidFill>
            <a:schemeClr val="tx1"/>
          </a:solidFill>
          <a:latin typeface="+mn-lt"/>
          <a:ea typeface="+mn-ea"/>
          <a:cs typeface="+mn-cs"/>
        </a:defRPr>
      </a:lvl6pPr>
      <a:lvl7pPr marL="1503406" algn="l" defTabSz="501135" rtl="0" eaLnBrk="1" latinLnBrk="0" hangingPunct="1">
        <a:defRPr sz="1000" kern="1200">
          <a:solidFill>
            <a:schemeClr val="tx1"/>
          </a:solidFill>
          <a:latin typeface="+mn-lt"/>
          <a:ea typeface="+mn-ea"/>
          <a:cs typeface="+mn-cs"/>
        </a:defRPr>
      </a:lvl7pPr>
      <a:lvl8pPr marL="1753973" algn="l" defTabSz="501135" rtl="0" eaLnBrk="1" latinLnBrk="0" hangingPunct="1">
        <a:defRPr sz="1000" kern="1200">
          <a:solidFill>
            <a:schemeClr val="tx1"/>
          </a:solidFill>
          <a:latin typeface="+mn-lt"/>
          <a:ea typeface="+mn-ea"/>
          <a:cs typeface="+mn-cs"/>
        </a:defRPr>
      </a:lvl8pPr>
      <a:lvl9pPr marL="2004541" algn="l" defTabSz="501135"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1" name="Picture 2" descr="\\.psf\Home\Desktop\Intel.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239916" y="4830590"/>
            <a:ext cx="364336" cy="24013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smtClean="0"/>
              <a:t>28pt Intel Clear Headline</a:t>
            </a:r>
            <a:endParaRPr lang="en-US" dirty="0"/>
          </a:p>
        </p:txBody>
      </p:sp>
      <p:sp>
        <p:nvSpPr>
          <p:cNvPr id="3" name="Text Placeholder 2"/>
          <p:cNvSpPr>
            <a:spLocks noGrp="1"/>
          </p:cNvSpPr>
          <p:nvPr>
            <p:ph type="body" idx="1"/>
          </p:nvPr>
        </p:nvSpPr>
        <p:spPr>
          <a:xfrm>
            <a:off x="455614" y="1203326"/>
            <a:ext cx="8228012" cy="3425825"/>
          </a:xfrm>
          <a:prstGeom prst="rect">
            <a:avLst/>
          </a:prstGeom>
        </p:spPr>
        <p:txBody>
          <a:bodyPr vert="horz" lIns="0" tIns="0" rIns="0" bIns="0" rtlCol="0">
            <a:noAutofit/>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smtClean="0"/>
              <a:t>14pt Intel Clear fifth level</a:t>
            </a:r>
            <a:endParaRPr lang="en-US" dirty="0"/>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pPr defTabSz="457189"/>
            <a:fld id="{EE2556C5-CE8C-6547-B838-EA80C61A4AF7}" type="slidenum">
              <a:rPr lang="en-US" smtClean="0">
                <a:solidFill>
                  <a:prstClr val="white"/>
                </a:solidFill>
              </a:rPr>
              <a:pPr defTabSz="457189"/>
              <a:t>‹#›</a:t>
            </a:fld>
            <a:endParaRPr lang="en-US" dirty="0">
              <a:solidFill>
                <a:prstClr val="white"/>
              </a:solidFill>
            </a:endParaRPr>
          </a:p>
        </p:txBody>
      </p:sp>
      <p:sp>
        <p:nvSpPr>
          <p:cNvPr id="4" name="TextBox 3"/>
          <p:cNvSpPr txBox="1"/>
          <p:nvPr userDrawn="1"/>
        </p:nvSpPr>
        <p:spPr>
          <a:xfrm>
            <a:off x="193308" y="4889827"/>
            <a:ext cx="1130118" cy="138499"/>
          </a:xfrm>
          <a:prstGeom prst="rect">
            <a:avLst/>
          </a:prstGeom>
          <a:noFill/>
        </p:spPr>
        <p:txBody>
          <a:bodyPr vert="horz" wrap="none" lIns="0" tIns="0" rIns="0" bIns="0" rtlCol="0">
            <a:spAutoFit/>
          </a:bodyPr>
          <a:lstStyle/>
          <a:p>
            <a:pPr defTabSz="457189"/>
            <a:r>
              <a:rPr lang="en-US" sz="900" dirty="0">
                <a:solidFill>
                  <a:prstClr val="white"/>
                </a:solidFill>
              </a:rPr>
              <a:t>NVM Solutions Group</a:t>
            </a:r>
          </a:p>
        </p:txBody>
      </p:sp>
    </p:spTree>
    <p:extLst>
      <p:ext uri="{BB962C8B-B14F-4D97-AF65-F5344CB8AC3E}">
        <p14:creationId xmlns:p14="http://schemas.microsoft.com/office/powerpoint/2010/main" val="115878303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57189" rtl="0" eaLnBrk="1" latinLnBrk="0" hangingPunct="1">
        <a:lnSpc>
          <a:spcPct val="100000"/>
        </a:lnSpc>
        <a:spcBef>
          <a:spcPct val="0"/>
        </a:spcBef>
        <a:buNone/>
        <a:defRPr sz="2800" b="0" i="0" kern="1200" spc="0" baseline="0">
          <a:solidFill>
            <a:schemeClr val="tx2"/>
          </a:solidFill>
          <a:latin typeface="Intel Clear"/>
          <a:ea typeface="Intel Clear"/>
          <a:cs typeface="Intel Clear"/>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39" indent="-228594" algn="l" defTabSz="457189"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1" name="Picture 2" descr="\\.psf\Home\Desktop\Inte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39916" y="4830590"/>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8718552"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455614" y="1203326"/>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Arial" panose="020B0604020202020204" pitchFamily="34" charset="0"/>
              </a:defRPr>
            </a:lvl1pPr>
          </a:lstStyle>
          <a:p>
            <a:pPr defTabSz="457189"/>
            <a:fld id="{EE2556C5-CE8C-6547-B838-EA80C61A4AF7}" type="slidenum">
              <a:rPr lang="en-US" smtClean="0">
                <a:solidFill>
                  <a:prstClr val="white"/>
                </a:solidFill>
              </a:rPr>
              <a:pPr defTabSz="457189"/>
              <a:t>‹#›</a:t>
            </a:fld>
            <a:endParaRPr lang="en-US" dirty="0">
              <a:solidFill>
                <a:prstClr val="white"/>
              </a:solidFill>
            </a:endParaRPr>
          </a:p>
        </p:txBody>
      </p:sp>
      <p:sp>
        <p:nvSpPr>
          <p:cNvPr id="13" name="Rectangle 12"/>
          <p:cNvSpPr/>
          <p:nvPr userDrawn="1"/>
        </p:nvSpPr>
        <p:spPr>
          <a:xfrm>
            <a:off x="8421" y="4803357"/>
            <a:ext cx="1768880" cy="307680"/>
          </a:xfrm>
          <a:prstGeom prst="rect">
            <a:avLst/>
          </a:prstGeom>
        </p:spPr>
        <p:txBody>
          <a:bodyPr wrap="none" lIns="121824" tIns="60912" rIns="121824" bIns="60912">
            <a:spAutoFit/>
          </a:bodyPr>
          <a:lstStyle/>
          <a:p>
            <a:pPr defTabSz="609012"/>
            <a:r>
              <a:rPr lang="en-US" sz="1200" b="1" cap="small" dirty="0">
                <a:solidFill>
                  <a:prstClr val="white"/>
                </a:solidFill>
                <a:latin typeface="Intel Clear Light" panose="020B0404020203020204" pitchFamily="34" charset="0"/>
              </a:rPr>
              <a:t>NVM Solutions Group</a:t>
            </a:r>
            <a:endParaRPr lang="en-US" sz="2400" cap="small" dirty="0">
              <a:solidFill>
                <a:prstClr val="white"/>
              </a:solidFill>
              <a:latin typeface="Intel Clear Light" panose="020B0404020203020204" pitchFamily="34" charset="0"/>
            </a:endParaRPr>
          </a:p>
        </p:txBody>
      </p:sp>
    </p:spTree>
    <p:extLst>
      <p:ext uri="{BB962C8B-B14F-4D97-AF65-F5344CB8AC3E}">
        <p14:creationId xmlns:p14="http://schemas.microsoft.com/office/powerpoint/2010/main" val="144742108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100000"/>
        </a:lnSpc>
        <a:spcBef>
          <a:spcPct val="0"/>
        </a:spcBef>
        <a:buNone/>
        <a:defRPr sz="2800" b="0" i="0" kern="1200" spc="0" baseline="0">
          <a:solidFill>
            <a:schemeClr val="bg1"/>
          </a:solidFill>
          <a:latin typeface="+mj-lt"/>
          <a:ea typeface="Intel Clear"/>
          <a:cs typeface="Arial" panose="020B0604020202020204" pitchFamily="34" charset="0"/>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chemeClr val="bg1"/>
          </a:solidFill>
          <a:latin typeface="+mn-lt"/>
          <a:ea typeface="+mn-ea"/>
          <a:cs typeface="Arial" panose="020B0604020202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bg1"/>
          </a:solidFill>
          <a:latin typeface="+mn-lt"/>
          <a:ea typeface="+mn-ea"/>
          <a:cs typeface="Arial" panose="020B0604020202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bg1"/>
          </a:solidFill>
          <a:latin typeface="+mn-lt"/>
          <a:ea typeface="+mn-ea"/>
          <a:cs typeface="Arial" panose="020B0604020202020204" pitchFamily="34" charset="0"/>
        </a:defRPr>
      </a:lvl3pPr>
      <a:lvl4pPr marL="969939" indent="-228594" algn="l" defTabSz="457189" rtl="0" eaLnBrk="1" latinLnBrk="0" hangingPunct="1">
        <a:spcBef>
          <a:spcPct val="20000"/>
        </a:spcBef>
        <a:buFont typeface="Arial"/>
        <a:buChar char="–"/>
        <a:defRPr sz="1400" kern="1200">
          <a:solidFill>
            <a:schemeClr val="bg1"/>
          </a:solidFill>
          <a:latin typeface="+mn-lt"/>
          <a:ea typeface="+mn-ea"/>
          <a:cs typeface="Arial" panose="020B0604020202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bg1"/>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hyperlink" Target="https://www.intel.com/content/www/us/en/products/docs/memory-storage/solid-state-drives/data-center-ssds/dc-p4610-series-brief.html" TargetMode="External"/><Relationship Id="rId13" Type="http://schemas.openxmlformats.org/officeDocument/2006/relationships/hyperlink" Target="https://ark.intel.com/products/series/96947/Intel-SSD-DC-P4600-Series" TargetMode="External"/><Relationship Id="rId18" Type="http://schemas.openxmlformats.org/officeDocument/2006/relationships/hyperlink" Target="https://www.intel.com/content/www/us/en/solid-state-drives/ssd-dc-p4500-brief.html" TargetMode="External"/><Relationship Id="rId26" Type="http://schemas.openxmlformats.org/officeDocument/2006/relationships/hyperlink" Target="https://www.intel.com/content/www/us/en/products/memory-storage/solid-state-drives/data-center-ssds/dc-s4500-series.html?wapkw=s4500" TargetMode="External"/><Relationship Id="rId39" Type="http://schemas.openxmlformats.org/officeDocument/2006/relationships/image" Target="../media/image58.png"/><Relationship Id="rId3" Type="http://schemas.openxmlformats.org/officeDocument/2006/relationships/hyperlink" Target="https://www.intel.com/content/www/us/en/products/memory-storage/solid-state-drives/data-center-ssds/dc-p4510-series.html?wapkw=p4510" TargetMode="External"/><Relationship Id="rId21" Type="http://schemas.openxmlformats.org/officeDocument/2006/relationships/hyperlink" Target="https://ark.intel.com/products/series/134791/Intel-SSD-D3-S4510-Series" TargetMode="External"/><Relationship Id="rId34" Type="http://schemas.openxmlformats.org/officeDocument/2006/relationships/hyperlink" Target="https://www.intel.com/content/www/us/en/solid-state-drives/ssd-dc-p3100-brief.html" TargetMode="External"/><Relationship Id="rId42" Type="http://schemas.openxmlformats.org/officeDocument/2006/relationships/image" Target="../media/image61.png"/><Relationship Id="rId7" Type="http://schemas.openxmlformats.org/officeDocument/2006/relationships/hyperlink" Target="https://ark.intel.com/products/series/140108/Intel-SSD-DC-P4610-Series" TargetMode="External"/><Relationship Id="rId12" Type="http://schemas.openxmlformats.org/officeDocument/2006/relationships/hyperlink" Target="https://www.intel.com/content/www/us/en/solid-state-drives/ssd-dc-p4500-brief.html?wapkw=p4500+product+brief" TargetMode="External"/><Relationship Id="rId17" Type="http://schemas.openxmlformats.org/officeDocument/2006/relationships/hyperlink" Target="https://ark.intel.com/search?q=p4500+ruler" TargetMode="External"/><Relationship Id="rId25" Type="http://schemas.openxmlformats.org/officeDocument/2006/relationships/hyperlink" Target="http://stwb.co/zhpllup" TargetMode="External"/><Relationship Id="rId33" Type="http://schemas.openxmlformats.org/officeDocument/2006/relationships/hyperlink" Target="https://ark.intel.com/products/series/97073/Intel-SSD-DC-P3100-Series" TargetMode="External"/><Relationship Id="rId38" Type="http://schemas.openxmlformats.org/officeDocument/2006/relationships/image" Target="../media/image57.png"/><Relationship Id="rId2" Type="http://schemas.openxmlformats.org/officeDocument/2006/relationships/notesSlide" Target="../notesSlides/notesSlide7.xml"/><Relationship Id="rId16" Type="http://schemas.openxmlformats.org/officeDocument/2006/relationships/hyperlink" Target="https://www.intel.com/content/www/us/en/products/memory-storage/solid-state-drives/data-center-ssds/dc-p4500-series/dc-p4500-4tb-ruler-3d1.html?wapkw=4500+ruler" TargetMode="External"/><Relationship Id="rId20" Type="http://schemas.openxmlformats.org/officeDocument/2006/relationships/hyperlink" Target="intel.com/content/www/us/en/products/memory-storage/solid-state-drives/data-center-ssds/dc-d3-s4510-series.html" TargetMode="External"/><Relationship Id="rId29" Type="http://schemas.openxmlformats.org/officeDocument/2006/relationships/hyperlink" Target="https://ark.intel.com/products/series/120536/Intel-SSD-DC-S4600-Series" TargetMode="External"/><Relationship Id="rId41" Type="http://schemas.openxmlformats.org/officeDocument/2006/relationships/image" Target="../media/image60.png"/><Relationship Id="rId1" Type="http://schemas.openxmlformats.org/officeDocument/2006/relationships/slideLayout" Target="../slideLayouts/slideLayout70.xml"/><Relationship Id="rId6" Type="http://schemas.openxmlformats.org/officeDocument/2006/relationships/hyperlink" Target="https://www.intel.com/content/www/us/en/products/docs/memory-storage/solid-state-drives/data-center-ssds/dc-p4510-series-brief.html" TargetMode="External"/><Relationship Id="rId11" Type="http://schemas.openxmlformats.org/officeDocument/2006/relationships/hyperlink" Target="https://ark.intel.com/products/series/96935/Intel-SSD-DC-P4500-Series" TargetMode="External"/><Relationship Id="rId24" Type="http://schemas.openxmlformats.org/officeDocument/2006/relationships/hyperlink" Target="https://www.intel.com/content/www/us/en/products/docs/memory-storage/solid-state-drives/data-center-ssds/dc-d3-s4510-s4610-series-brief.html?wapkw=s4510+product+brief" TargetMode="External"/><Relationship Id="rId32" Type="http://schemas.openxmlformats.org/officeDocument/2006/relationships/hyperlink" Target="https://www.intel.com/content/www/us/en/products/memory-storage/solid-state-drives/data-center-ssds/dc-p3100-series.html?wapkw=ssd+p3100" TargetMode="External"/><Relationship Id="rId37" Type="http://schemas.openxmlformats.org/officeDocument/2006/relationships/hyperlink" Target="https://www.intel.com/content/www/us/en/solid-state-drives/ssd-dc-s3100-brief.html" TargetMode="External"/><Relationship Id="rId40" Type="http://schemas.openxmlformats.org/officeDocument/2006/relationships/image" Target="../media/image59.png"/><Relationship Id="rId45" Type="http://schemas.openxmlformats.org/officeDocument/2006/relationships/image" Target="../media/image64.png"/><Relationship Id="rId5" Type="http://schemas.openxmlformats.org/officeDocument/2006/relationships/hyperlink" Target="https://www.intel.com/content/www/us/en/products/memory-storage/solid-state-drives/data-center-ssds/dc-p4610-series.html?wapkw=p4610" TargetMode="External"/><Relationship Id="rId15" Type="http://schemas.openxmlformats.org/officeDocument/2006/relationships/hyperlink" Target="http://stwb.co/zhzrapl" TargetMode="External"/><Relationship Id="rId23" Type="http://schemas.openxmlformats.org/officeDocument/2006/relationships/hyperlink" Target="https://ark.intel.com/products/series/134792/Intel-SSD-D3-S4610-Series" TargetMode="External"/><Relationship Id="rId28" Type="http://schemas.openxmlformats.org/officeDocument/2006/relationships/hyperlink" Target="https://www.intel.com/content/www/us/en/products/memory-storage/solid-state-drives/data-center-ssds/dc-s4600-series.html?wapkw=s4600" TargetMode="External"/><Relationship Id="rId36" Type="http://schemas.openxmlformats.org/officeDocument/2006/relationships/hyperlink" Target="https://ark.intel.com/products/series/94544/Intel-SSD-DC-S3100-Series?wapkw=s3100+ssd+ark" TargetMode="External"/><Relationship Id="rId10" Type="http://schemas.openxmlformats.org/officeDocument/2006/relationships/hyperlink" Target="https://www.intel.com/content/www/us/en/products/memory-storage/solid-state-drives/data-center-ssds/dc-p4600-series.html" TargetMode="External"/><Relationship Id="rId19" Type="http://schemas.openxmlformats.org/officeDocument/2006/relationships/hyperlink" Target="http://stwb.co/zhzrapz" TargetMode="External"/><Relationship Id="rId31" Type="http://schemas.openxmlformats.org/officeDocument/2006/relationships/hyperlink" Target="http://stwb.co/zhppaue" TargetMode="External"/><Relationship Id="rId44" Type="http://schemas.openxmlformats.org/officeDocument/2006/relationships/image" Target="../media/image63.png"/><Relationship Id="rId4" Type="http://schemas.openxmlformats.org/officeDocument/2006/relationships/hyperlink" Target="https://ark.intel.com/products/series/122570/Intel-SSD-DC-P4510-Series" TargetMode="External"/><Relationship Id="rId9" Type="http://schemas.openxmlformats.org/officeDocument/2006/relationships/hyperlink" Target="http://stwb.co/zhzraza" TargetMode="External"/><Relationship Id="rId14" Type="http://schemas.openxmlformats.org/officeDocument/2006/relationships/hyperlink" Target="https://www.intel.com/content/www/us/en/solid-state-drives/ssd-dc-p4600-brief.html" TargetMode="External"/><Relationship Id="rId22" Type="http://schemas.openxmlformats.org/officeDocument/2006/relationships/hyperlink" Target="intel.com/content/www/us/en/products/memory-storage/solid-state-drives/data-center-ssds/dc-d3-s4610-series.html" TargetMode="External"/><Relationship Id="rId27" Type="http://schemas.openxmlformats.org/officeDocument/2006/relationships/hyperlink" Target="https://ark.intel.com/products/series/120535/Intel-SSD-DC-S4500-Series" TargetMode="External"/><Relationship Id="rId30" Type="http://schemas.openxmlformats.org/officeDocument/2006/relationships/hyperlink" Target="https://www.intel.com/content/www/us/en/solid-state-drives/ssd-dc-s4500-s4600-brief.html" TargetMode="External"/><Relationship Id="rId35" Type="http://schemas.openxmlformats.org/officeDocument/2006/relationships/hyperlink" Target="https://www.intel.com/content/www/us/en/products/memory-storage/solid-state-drives/data-center-ssds/dc-s3100-series.html?wapkw=s3100+ssd" TargetMode="External"/><Relationship Id="rId43"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67.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6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hyperlink" Target="https://www.intel.com/content/www/us/en/architecture-and-technology/optane-memory.html" TargetMode="External"/><Relationship Id="rId13" Type="http://schemas.openxmlformats.org/officeDocument/2006/relationships/hyperlink" Target="https://www.intel.com/content/www/us/en/products/docs/memory-storage/solid-state-drives/consumer-ssds/800p-series-brief.html" TargetMode="External"/><Relationship Id="rId18" Type="http://schemas.openxmlformats.org/officeDocument/2006/relationships/hyperlink" Target="http://stwb.co/zhzapaa" TargetMode="External"/><Relationship Id="rId26" Type="http://schemas.openxmlformats.org/officeDocument/2006/relationships/image" Target="../media/image76.png"/><Relationship Id="rId3" Type="http://schemas.openxmlformats.org/officeDocument/2006/relationships/hyperlink" Target="https://www.intel.com/content/www/us/en/products/memory-storage/solid-state-drives/data-center-ssds/optane-dc-p4800x-series.html?wapkw=p4800x" TargetMode="External"/><Relationship Id="rId21" Type="http://schemas.openxmlformats.org/officeDocument/2006/relationships/hyperlink" Target="https://digitallibrary.intel.com/content/dam/ccl/intel-optane-ssd-905p-series-product-spec-337494-001us.pdf?token=eyJhbGciOiJIUzI1NiIsInR5cCI6IkpXVCJ9.eyJjb250ZW50SWQiOiI1NzY4MjAiLCJlbnRlcnByaXNlSWQiOiIxMTA0OTc1NSIsIkFDQ1RfTk0iOiIiLCJDTkRBX05CUiI6IiIsImlhdCI6MTUyNTExNDMzOX0.1Fj5tM_pgIyfFbqIFGbZ4ova3smBRtwWwsPupeWh2p0" TargetMode="External"/><Relationship Id="rId7" Type="http://schemas.openxmlformats.org/officeDocument/2006/relationships/hyperlink" Target="https://www.intel.com/content/www/us/en/solid-state-drives/optane-ssd-dc-p4800x-mdt-brief.html" TargetMode="External"/><Relationship Id="rId12" Type="http://schemas.openxmlformats.org/officeDocument/2006/relationships/hyperlink" Target="https://ark.intel.com/products/series/125310/Intel-Optane-SSD-800P-Series" TargetMode="External"/><Relationship Id="rId17" Type="http://schemas.openxmlformats.org/officeDocument/2006/relationships/hyperlink" Target="https://www.intel.com/content/www/us/en/solid-state-drives/optane-ssd-900p-brief.html" TargetMode="External"/><Relationship Id="rId25" Type="http://schemas.openxmlformats.org/officeDocument/2006/relationships/image" Target="../media/image75.png"/><Relationship Id="rId2" Type="http://schemas.openxmlformats.org/officeDocument/2006/relationships/notesSlide" Target="../notesSlides/notesSlide8.xml"/><Relationship Id="rId16" Type="http://schemas.openxmlformats.org/officeDocument/2006/relationships/hyperlink" Target="https://ark.intel.com/products/series/123625/Intel-Optane-SSD-900P-Series" TargetMode="External"/><Relationship Id="rId20" Type="http://schemas.openxmlformats.org/officeDocument/2006/relationships/hyperlink" Target="hhttps://www.intel.com/content/www/us/en/products/memory-storage/solid-state-drives/gaming-enthusiast-ssds/optane-905p-series.html" TargetMode="External"/><Relationship Id="rId29" Type="http://schemas.openxmlformats.org/officeDocument/2006/relationships/image" Target="../media/image79.png"/><Relationship Id="rId1" Type="http://schemas.openxmlformats.org/officeDocument/2006/relationships/slideLayout" Target="../slideLayouts/slideLayout95.xml"/><Relationship Id="rId6" Type="http://schemas.openxmlformats.org/officeDocument/2006/relationships/hyperlink" Target="http://stwb.co/zhzralp" TargetMode="External"/><Relationship Id="rId11" Type="http://schemas.openxmlformats.org/officeDocument/2006/relationships/hyperlink" Target="https://www.intel.com/content/www/us/en/products/memory-storage/solid-state-drives/consumer-ssds/optane-800p-series.html" TargetMode="External"/><Relationship Id="rId24" Type="http://schemas.openxmlformats.org/officeDocument/2006/relationships/hyperlink" Target="http://stwb.co/zhzaell" TargetMode="External"/><Relationship Id="rId5" Type="http://schemas.openxmlformats.org/officeDocument/2006/relationships/hyperlink" Target="https://www.intel.com/content/www/us/en/solid-state-drives/optane-ssd-dc-p4800x-brief.html?wapkw=p4800x+product+brief" TargetMode="External"/><Relationship Id="rId15" Type="http://schemas.openxmlformats.org/officeDocument/2006/relationships/hyperlink" Target="https://www.intel.com/content/www/us/en/products/memory-storage/solid-state-drives/gaming-enthusiast-ssds/optane-900p-series.html" TargetMode="External"/><Relationship Id="rId23" Type="http://schemas.openxmlformats.org/officeDocument/2006/relationships/hyperlink" Target="https://www.intel.com/content/www/us/en/products/docs/memory-storage/solid-state-drives/enthusiast-ssds/optane-ssd-905p-brief.html" TargetMode="External"/><Relationship Id="rId28" Type="http://schemas.openxmlformats.org/officeDocument/2006/relationships/image" Target="../media/image78.png"/><Relationship Id="rId10" Type="http://schemas.openxmlformats.org/officeDocument/2006/relationships/hyperlink" Target="http://stwb.co/zhzaelp" TargetMode="External"/><Relationship Id="rId19" Type="http://schemas.openxmlformats.org/officeDocument/2006/relationships/hyperlink" Target="https://www.intel.com/content/www/us/en/products/memory-storage/solid-state-drives/gaming-enthusiast-ssds/optane-905p-series.html" TargetMode="External"/><Relationship Id="rId31" Type="http://schemas.openxmlformats.org/officeDocument/2006/relationships/image" Target="../media/image81.png"/><Relationship Id="rId4" Type="http://schemas.openxmlformats.org/officeDocument/2006/relationships/hyperlink" Target="https://www.intel.com/content/www/us/en/products/memory-storage/solid-state-drives/data-center-ssds/optane-dc-p4800x-series/p4800x-375gb-aic-20nm.html" TargetMode="External"/><Relationship Id="rId9" Type="http://schemas.openxmlformats.org/officeDocument/2006/relationships/hyperlink" Target="https://www.intel.com/content/www/us/en/architecture-and-technology/optane-memory-brief.html" TargetMode="External"/><Relationship Id="rId14" Type="http://schemas.openxmlformats.org/officeDocument/2006/relationships/hyperlink" Target="http://stwb.co/zhzaelz" TargetMode="External"/><Relationship Id="rId22" Type="http://schemas.openxmlformats.org/officeDocument/2006/relationships/hyperlink" Target="https://ark.intel.com/products/series/129835/Intel-Optane-SSD-905P-Series" TargetMode="External"/><Relationship Id="rId27" Type="http://schemas.openxmlformats.org/officeDocument/2006/relationships/image" Target="../media/image77.png"/><Relationship Id="rId30" Type="http://schemas.openxmlformats.org/officeDocument/2006/relationships/image" Target="../media/image80.png"/></Relationships>
</file>

<file path=ppt/slides/_rels/slide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9.xml"/><Relationship Id="rId7" Type="http://schemas.openxmlformats.org/officeDocument/2006/relationships/image" Target="../media/image86.png"/><Relationship Id="rId2" Type="http://schemas.openxmlformats.org/officeDocument/2006/relationships/slideLayout" Target="../slideLayouts/slideLayout99.xml"/><Relationship Id="rId1" Type="http://schemas.openxmlformats.org/officeDocument/2006/relationships/tags" Target="../tags/tag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8" Type="http://schemas.openxmlformats.org/officeDocument/2006/relationships/hyperlink" Target="https://www.intel.com/content/www/us/en/architecture-and-technology/intel-select-solutions-overview.html" TargetMode="External"/><Relationship Id="rId3" Type="http://schemas.openxmlformats.org/officeDocument/2006/relationships/hyperlink" Target="https://www.intel.com/content/www/us/en/analytics/high-performance-computing/overview.html?xeon&amp;cid=sem43700030317529504&amp;intel_term=%2Bxeon+%2Bscalable+%2Bprocessors&amp;utm_source=bing&amp;utm_medium=cpc&amp;utm_campaign=Intel%5ePPC%5eUS%5eEN%5eB%5eHPC_XeonScalablePage%5eBMM_Bing&amp;utm_term=%2Bxeon%20%2Bscalable%20%2Bprocessors&amp;utm_content=HPC_Xeon&amp;gclid=CNHcsJ-j-NkCFdGsfgodT2EJVQ&amp;gclsrc=ds" TargetMode="External"/><Relationship Id="rId7" Type="http://schemas.openxmlformats.org/officeDocument/2006/relationships/hyperlink" Target="https://www.intel.com/content/www/us/en/analytics/high-performance-computing/overview.html" TargetMode="External"/><Relationship Id="rId12" Type="http://schemas.openxmlformats.org/officeDocument/2006/relationships/hyperlink" Target="https://ai.intel.com/"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hyperlink" Target="https://software.intel.com/parallel-studio-xe" TargetMode="External"/><Relationship Id="rId11" Type="http://schemas.openxmlformats.org/officeDocument/2006/relationships/hyperlink" Target="https://xeonprocessoradvisor.intel.com/" TargetMode="External"/><Relationship Id="rId5" Type="http://schemas.openxmlformats.org/officeDocument/2006/relationships/hyperlink" Target="https://software.intel.com/intel-cluster-checker" TargetMode="External"/><Relationship Id="rId10" Type="http://schemas.openxmlformats.org/officeDocument/2006/relationships/hyperlink" Target="https://ark.intel.com/" TargetMode="External"/><Relationship Id="rId4" Type="http://schemas.openxmlformats.org/officeDocument/2006/relationships/hyperlink" Target="https://www.intel.com/content/www/us/en/products/network-io/high-performance-fabrics.html" TargetMode="External"/><Relationship Id="rId9" Type="http://schemas.openxmlformats.org/officeDocument/2006/relationships/hyperlink" Target="https://www.intel.com/content/www/us/en/processors/xeon/scalable/software-solutions/industries.html#manufacturin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hpcuserforum.com/index.html" TargetMode="External"/><Relationship Id="rId7" Type="http://schemas.openxmlformats.org/officeDocument/2006/relationships/hyperlink" Target="https://insidehpc.com/" TargetMode="External"/><Relationship Id="rId2" Type="http://schemas.openxmlformats.org/officeDocument/2006/relationships/hyperlink" Target="https://hyperionresearch.com/hpc-news/" TargetMode="External"/><Relationship Id="rId1" Type="http://schemas.openxmlformats.org/officeDocument/2006/relationships/slideLayout" Target="../slideLayouts/slideLayout16.xml"/><Relationship Id="rId6" Type="http://schemas.openxmlformats.org/officeDocument/2006/relationships/hyperlink" Target="https://www.hpcwire.com/" TargetMode="External"/><Relationship Id="rId5" Type="http://schemas.openxmlformats.org/officeDocument/2006/relationships/hyperlink" Target="https://www.nextplatform.com/category/hpc/" TargetMode="External"/><Relationship Id="rId4" Type="http://schemas.openxmlformats.org/officeDocument/2006/relationships/hyperlink" Target="http://www.intersect360.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iref.intel.com/GetDoc.aspx?RefLibObjectID=0902007c800765f5&amp;Latest=True" TargetMode="External"/><Relationship Id="rId7" Type="http://schemas.openxmlformats.org/officeDocument/2006/relationships/hyperlink" Target="http://www.intel.com/XeonScalable" TargetMode="External"/><Relationship Id="rId2" Type="http://schemas.openxmlformats.org/officeDocument/2006/relationships/hyperlink" Target="https://iref.intel.com/GetDoc.aspx?RefLibObjectID=0902007c800765f4&amp;Latest=True" TargetMode="External"/><Relationship Id="rId1" Type="http://schemas.openxmlformats.org/officeDocument/2006/relationships/slideLayout" Target="../slideLayouts/slideLayout144.xml"/><Relationship Id="rId6" Type="http://schemas.openxmlformats.org/officeDocument/2006/relationships/hyperlink" Target="http://www.intel.com/XeonSoftwareSolutions" TargetMode="External"/><Relationship Id="rId5" Type="http://schemas.openxmlformats.org/officeDocument/2006/relationships/hyperlink" Target="https://iref.intel.com/GetDoc.aspx?RefLibObjectID=0902007c8007660c&amp;Latest=True" TargetMode="External"/><Relationship Id="rId4" Type="http://schemas.openxmlformats.org/officeDocument/2006/relationships/hyperlink" Target="https://iref.intel.com/GetDoc.aspx?RefLibObjectID=0902007c8007669a&amp;Latest=Tru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hyperlink" Target="http://www.intel.com/benchmarks" TargetMode="Externa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www.intel.com/benchmarks"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chart" Target="../charts/char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www.intel.com/benchmarks" TargetMode="External"/><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Intel Data Center Products</a:t>
            </a:r>
            <a:endParaRPr lang="ru-RU" dirty="0"/>
          </a:p>
        </p:txBody>
      </p:sp>
      <p:sp>
        <p:nvSpPr>
          <p:cNvPr id="3" name="Subtitle 2"/>
          <p:cNvSpPr>
            <a:spLocks noGrp="1"/>
          </p:cNvSpPr>
          <p:nvPr>
            <p:ph type="subTitle" idx="1"/>
          </p:nvPr>
        </p:nvSpPr>
        <p:spPr>
          <a:xfrm>
            <a:off x="455613" y="3488723"/>
            <a:ext cx="6959114" cy="925360"/>
          </a:xfrm>
        </p:spPr>
        <p:txBody>
          <a:bodyPr/>
          <a:lstStyle/>
          <a:p>
            <a:r>
              <a:rPr lang="en-US" dirty="0" smtClean="0"/>
              <a:t>MAGUAY</a:t>
            </a:r>
          </a:p>
          <a:p>
            <a:r>
              <a:rPr lang="en-US" dirty="0" smtClean="0"/>
              <a:t>No Time for Downtime</a:t>
            </a:r>
          </a:p>
          <a:p>
            <a:r>
              <a:rPr lang="en-US" dirty="0" smtClean="0"/>
              <a:t>Presented by </a:t>
            </a:r>
            <a:r>
              <a:rPr lang="en-GB" dirty="0"/>
              <a:t>Aaron </a:t>
            </a:r>
            <a:r>
              <a:rPr lang="en-GB" dirty="0" smtClean="0"/>
              <a:t>Voelker - EMEA </a:t>
            </a:r>
            <a:r>
              <a:rPr lang="en-GB" dirty="0"/>
              <a:t>Inside Sales, Data Center and Storage Application Engineer</a:t>
            </a:r>
            <a:endParaRPr lang="en-US" dirty="0"/>
          </a:p>
          <a:p>
            <a:endParaRPr lang="en-US" dirty="0"/>
          </a:p>
        </p:txBody>
      </p:sp>
    </p:spTree>
    <p:extLst>
      <p:ext uri="{BB962C8B-B14F-4D97-AF65-F5344CB8AC3E}">
        <p14:creationId xmlns:p14="http://schemas.microsoft.com/office/powerpoint/2010/main" val="3400790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5A572C4-E6CB-477F-8307-C72855E84E2F}"/>
              </a:ext>
            </a:extLst>
          </p:cNvPr>
          <p:cNvSpPr>
            <a:spLocks noGrp="1"/>
          </p:cNvSpPr>
          <p:nvPr>
            <p:ph type="sldNum" sz="quarter" idx="12"/>
          </p:nvPr>
        </p:nvSpPr>
        <p:spPr/>
        <p:txBody>
          <a:bodyPr/>
          <a:lstStyle/>
          <a:p>
            <a:fld id="{5681FF2E-D1B7-43D5-8470-975B14004524}" type="slidenum">
              <a:rPr lang="en-US" smtClean="0">
                <a:solidFill>
                  <a:prstClr val="white"/>
                </a:solidFill>
              </a:rPr>
              <a:pPr/>
              <a:t>10</a:t>
            </a:fld>
            <a:endParaRPr lang="en-US" dirty="0">
              <a:solidFill>
                <a:prstClr val="white"/>
              </a:solidFill>
            </a:endParaRPr>
          </a:p>
        </p:txBody>
      </p:sp>
      <p:sp>
        <p:nvSpPr>
          <p:cNvPr id="5" name="Title 4">
            <a:extLst>
              <a:ext uri="{FF2B5EF4-FFF2-40B4-BE49-F238E27FC236}">
                <a16:creationId xmlns="" xmlns:a16="http://schemas.microsoft.com/office/drawing/2014/main" id="{D6250848-9FE7-444C-B958-AA9F90637FAA}"/>
              </a:ext>
            </a:extLst>
          </p:cNvPr>
          <p:cNvSpPr>
            <a:spLocks noGrp="1"/>
          </p:cNvSpPr>
          <p:nvPr>
            <p:ph type="title"/>
          </p:nvPr>
        </p:nvSpPr>
        <p:spPr/>
        <p:txBody>
          <a:bodyPr/>
          <a:lstStyle/>
          <a:p>
            <a:r>
              <a:rPr lang="en-US" sz="3600" dirty="0">
                <a:latin typeface="Intel Clear Pro" panose="020B0804020202060201" pitchFamily="34" charset="0"/>
                <a:ea typeface="Intel Clear Pro" panose="020B0804020202060201" pitchFamily="34" charset="0"/>
                <a:cs typeface="Intel Clear Pro" panose="020B0804020202060201" pitchFamily="34" charset="0"/>
              </a:rPr>
              <a:t>Data Center</a:t>
            </a:r>
          </a:p>
        </p:txBody>
      </p:sp>
      <p:pic>
        <p:nvPicPr>
          <p:cNvPr id="9" name="Picture 8">
            <a:extLst>
              <a:ext uri="{FF2B5EF4-FFF2-40B4-BE49-F238E27FC236}">
                <a16:creationId xmlns="" xmlns:a16="http://schemas.microsoft.com/office/drawing/2014/main" id="{F9777A49-6C07-4574-B515-04F036655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6246" y="308848"/>
            <a:ext cx="426104" cy="3195778"/>
          </a:xfrm>
          <a:prstGeom prst="rect">
            <a:avLst/>
          </a:prstGeom>
        </p:spPr>
      </p:pic>
      <p:pic>
        <p:nvPicPr>
          <p:cNvPr id="11" name="Picture 10">
            <a:extLst>
              <a:ext uri="{FF2B5EF4-FFF2-40B4-BE49-F238E27FC236}">
                <a16:creationId xmlns="" xmlns:a16="http://schemas.microsoft.com/office/drawing/2014/main" id="{0A22732E-65B5-4A4D-8878-B817DAE28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893" y="1229457"/>
            <a:ext cx="1695044" cy="1177114"/>
          </a:xfrm>
          <a:prstGeom prst="rect">
            <a:avLst/>
          </a:prstGeom>
        </p:spPr>
      </p:pic>
      <p:pic>
        <p:nvPicPr>
          <p:cNvPr id="13" name="Picture 12">
            <a:extLst>
              <a:ext uri="{FF2B5EF4-FFF2-40B4-BE49-F238E27FC236}">
                <a16:creationId xmlns="" xmlns:a16="http://schemas.microsoft.com/office/drawing/2014/main" id="{B7252B2E-80B4-4122-B60D-496FE6B67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562" y="743188"/>
            <a:ext cx="1905327" cy="1404595"/>
          </a:xfrm>
          <a:prstGeom prst="rect">
            <a:avLst/>
          </a:prstGeom>
        </p:spPr>
      </p:pic>
      <p:pic>
        <p:nvPicPr>
          <p:cNvPr id="15" name="Picture 14">
            <a:extLst>
              <a:ext uri="{FF2B5EF4-FFF2-40B4-BE49-F238E27FC236}">
                <a16:creationId xmlns="" xmlns:a16="http://schemas.microsoft.com/office/drawing/2014/main" id="{8B9039B9-5FB6-4984-B985-77E23E3125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6697" y="1251561"/>
            <a:ext cx="1500383" cy="1483859"/>
          </a:xfrm>
          <a:prstGeom prst="rect">
            <a:avLst/>
          </a:prstGeom>
        </p:spPr>
      </p:pic>
      <p:pic>
        <p:nvPicPr>
          <p:cNvPr id="17" name="Picture 16">
            <a:extLst>
              <a:ext uri="{FF2B5EF4-FFF2-40B4-BE49-F238E27FC236}">
                <a16:creationId xmlns="" xmlns:a16="http://schemas.microsoft.com/office/drawing/2014/main" id="{E3AA3BAA-3962-4495-9D62-0E19FD01EE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208" y="1332333"/>
            <a:ext cx="1804720" cy="1074238"/>
          </a:xfrm>
          <a:prstGeom prst="rect">
            <a:avLst/>
          </a:prstGeom>
        </p:spPr>
      </p:pic>
      <p:pic>
        <p:nvPicPr>
          <p:cNvPr id="7" name="Picture 6">
            <a:extLst>
              <a:ext uri="{FF2B5EF4-FFF2-40B4-BE49-F238E27FC236}">
                <a16:creationId xmlns="" xmlns:a16="http://schemas.microsoft.com/office/drawing/2014/main" id="{03862F18-C47C-4FBC-9A73-CD270BA4E7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0772" y="1993490"/>
            <a:ext cx="2536761" cy="1577520"/>
          </a:xfrm>
          <a:prstGeom prst="rect">
            <a:avLst/>
          </a:prstGeom>
        </p:spPr>
      </p:pic>
      <p:sp>
        <p:nvSpPr>
          <p:cNvPr id="18" name="TextBox 17">
            <a:extLst>
              <a:ext uri="{FF2B5EF4-FFF2-40B4-BE49-F238E27FC236}">
                <a16:creationId xmlns="" xmlns:a16="http://schemas.microsoft.com/office/drawing/2014/main" id="{51450D05-4D00-4C41-BC5D-3638544B89FA}"/>
              </a:ext>
            </a:extLst>
          </p:cNvPr>
          <p:cNvSpPr txBox="1"/>
          <p:nvPr/>
        </p:nvSpPr>
        <p:spPr>
          <a:xfrm>
            <a:off x="123618" y="2584190"/>
            <a:ext cx="1252808" cy="369332"/>
          </a:xfrm>
          <a:prstGeom prst="rect">
            <a:avLst/>
          </a:prstGeom>
          <a:noFill/>
        </p:spPr>
        <p:txBody>
          <a:bodyPr vert="horz" wrap="square" lIns="0" tIns="0" rIns="0" bIns="0" rtlCol="0">
            <a:spAutoFit/>
          </a:bodyPr>
          <a:lstStyle/>
          <a:p>
            <a:pPr algn="ctr" defTabSz="685800"/>
            <a:r>
              <a:rPr lang="en-US" sz="1200" dirty="0">
                <a:solidFill>
                  <a:prstClr val="white"/>
                </a:solidFill>
              </a:rPr>
              <a:t>Intel®  SSD </a:t>
            </a:r>
          </a:p>
          <a:p>
            <a:pPr algn="ctr" defTabSz="685800"/>
            <a:r>
              <a:rPr lang="en-US" sz="1200" dirty="0">
                <a:solidFill>
                  <a:prstClr val="white"/>
                </a:solidFill>
              </a:rPr>
              <a:t>DC P4610</a:t>
            </a:r>
          </a:p>
        </p:txBody>
      </p:sp>
      <p:sp>
        <p:nvSpPr>
          <p:cNvPr id="19" name="TextBox 18">
            <a:extLst>
              <a:ext uri="{FF2B5EF4-FFF2-40B4-BE49-F238E27FC236}">
                <a16:creationId xmlns="" xmlns:a16="http://schemas.microsoft.com/office/drawing/2014/main" id="{C1F8F57A-6DFE-43A6-B779-065B66DBE9E9}"/>
              </a:ext>
            </a:extLst>
          </p:cNvPr>
          <p:cNvSpPr txBox="1"/>
          <p:nvPr/>
        </p:nvSpPr>
        <p:spPr>
          <a:xfrm>
            <a:off x="305285" y="2953522"/>
            <a:ext cx="1252808" cy="126958"/>
          </a:xfrm>
          <a:prstGeom prst="rect">
            <a:avLst/>
          </a:prstGeom>
          <a:noFill/>
        </p:spPr>
        <p:txBody>
          <a:bodyPr vert="horz" wrap="square" lIns="0" tIns="0" rIns="0" bIns="0" rtlCol="0">
            <a:spAutoFit/>
          </a:bodyPr>
          <a:lstStyle/>
          <a:p>
            <a:pPr defTabSz="685800"/>
            <a:r>
              <a:rPr lang="en-US" sz="825" dirty="0">
                <a:solidFill>
                  <a:prstClr val="white"/>
                </a:solidFill>
              </a:rPr>
              <a:t>PCIe* 3.1 x4, </a:t>
            </a:r>
            <a:r>
              <a:rPr lang="en-US" sz="825" dirty="0" err="1">
                <a:solidFill>
                  <a:prstClr val="white"/>
                </a:solidFill>
              </a:rPr>
              <a:t>NVMe</a:t>
            </a:r>
            <a:r>
              <a:rPr lang="en-US" sz="825" dirty="0">
                <a:solidFill>
                  <a:prstClr val="white"/>
                </a:solidFill>
              </a:rPr>
              <a:t>*</a:t>
            </a:r>
          </a:p>
        </p:txBody>
      </p:sp>
      <p:sp>
        <p:nvSpPr>
          <p:cNvPr id="20" name="TextBox 19">
            <a:extLst>
              <a:ext uri="{FF2B5EF4-FFF2-40B4-BE49-F238E27FC236}">
                <a16:creationId xmlns="" xmlns:a16="http://schemas.microsoft.com/office/drawing/2014/main" id="{F422ACD5-C844-410C-8BD7-FB44D59ED030}"/>
              </a:ext>
            </a:extLst>
          </p:cNvPr>
          <p:cNvSpPr txBox="1"/>
          <p:nvPr/>
        </p:nvSpPr>
        <p:spPr>
          <a:xfrm>
            <a:off x="1383897" y="2530923"/>
            <a:ext cx="710653" cy="646331"/>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1.6TB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3.2TB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6.4TB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7.68TB</a:t>
            </a:r>
          </a:p>
        </p:txBody>
      </p:sp>
      <p:sp>
        <p:nvSpPr>
          <p:cNvPr id="21" name="TextBox 20">
            <a:extLst>
              <a:ext uri="{FF2B5EF4-FFF2-40B4-BE49-F238E27FC236}">
                <a16:creationId xmlns="" xmlns:a16="http://schemas.microsoft.com/office/drawing/2014/main" id="{58992890-4A47-4A88-9EA1-562BB91A50BD}"/>
              </a:ext>
            </a:extLst>
          </p:cNvPr>
          <p:cNvSpPr txBox="1"/>
          <p:nvPr/>
        </p:nvSpPr>
        <p:spPr>
          <a:xfrm>
            <a:off x="2480318" y="2567768"/>
            <a:ext cx="1252808" cy="369332"/>
          </a:xfrm>
          <a:prstGeom prst="rect">
            <a:avLst/>
          </a:prstGeom>
          <a:noFill/>
        </p:spPr>
        <p:txBody>
          <a:bodyPr vert="horz" wrap="square" lIns="0" tIns="0" rIns="0" bIns="0" rtlCol="0">
            <a:spAutoFit/>
          </a:bodyPr>
          <a:lstStyle/>
          <a:p>
            <a:pPr algn="ctr" defTabSz="685800"/>
            <a:r>
              <a:rPr lang="en-US" sz="1200" dirty="0">
                <a:solidFill>
                  <a:prstClr val="white"/>
                </a:solidFill>
              </a:rPr>
              <a:t>Intel®  SSD</a:t>
            </a:r>
          </a:p>
          <a:p>
            <a:pPr algn="ctr" defTabSz="685800"/>
            <a:r>
              <a:rPr lang="en-US" sz="1200" dirty="0">
                <a:solidFill>
                  <a:prstClr val="white"/>
                </a:solidFill>
              </a:rPr>
              <a:t>DC P4600</a:t>
            </a:r>
          </a:p>
        </p:txBody>
      </p:sp>
      <p:sp>
        <p:nvSpPr>
          <p:cNvPr id="22" name="TextBox 21">
            <a:extLst>
              <a:ext uri="{FF2B5EF4-FFF2-40B4-BE49-F238E27FC236}">
                <a16:creationId xmlns="" xmlns:a16="http://schemas.microsoft.com/office/drawing/2014/main" id="{1D734E9D-D6FC-4CD5-A0A9-4EC5A2CE8D1B}"/>
              </a:ext>
            </a:extLst>
          </p:cNvPr>
          <p:cNvSpPr txBox="1"/>
          <p:nvPr/>
        </p:nvSpPr>
        <p:spPr>
          <a:xfrm>
            <a:off x="2661985" y="2953522"/>
            <a:ext cx="1252808" cy="126958"/>
          </a:xfrm>
          <a:prstGeom prst="rect">
            <a:avLst/>
          </a:prstGeom>
          <a:noFill/>
        </p:spPr>
        <p:txBody>
          <a:bodyPr vert="horz" wrap="square" lIns="0" tIns="0" rIns="0" bIns="0" rtlCol="0">
            <a:spAutoFit/>
          </a:bodyPr>
          <a:lstStyle/>
          <a:p>
            <a:pPr defTabSz="685800"/>
            <a:r>
              <a:rPr lang="en-US" sz="825" dirty="0">
                <a:solidFill>
                  <a:prstClr val="white"/>
                </a:solidFill>
              </a:rPr>
              <a:t>PCIe* 3.1 x4, </a:t>
            </a:r>
            <a:r>
              <a:rPr lang="en-US" sz="825" dirty="0" err="1">
                <a:solidFill>
                  <a:prstClr val="white"/>
                </a:solidFill>
              </a:rPr>
              <a:t>NVMe</a:t>
            </a:r>
            <a:r>
              <a:rPr lang="en-US" sz="825" dirty="0">
                <a:solidFill>
                  <a:prstClr val="white"/>
                </a:solidFill>
              </a:rPr>
              <a:t>*</a:t>
            </a:r>
          </a:p>
        </p:txBody>
      </p:sp>
      <p:sp>
        <p:nvSpPr>
          <p:cNvPr id="23" name="TextBox 22">
            <a:extLst>
              <a:ext uri="{FF2B5EF4-FFF2-40B4-BE49-F238E27FC236}">
                <a16:creationId xmlns="" xmlns:a16="http://schemas.microsoft.com/office/drawing/2014/main" id="{4FDAF140-A33E-4EC3-942A-20413DEEB4E0}"/>
              </a:ext>
            </a:extLst>
          </p:cNvPr>
          <p:cNvSpPr txBox="1"/>
          <p:nvPr/>
        </p:nvSpPr>
        <p:spPr>
          <a:xfrm>
            <a:off x="3739228" y="2406570"/>
            <a:ext cx="710653" cy="807913"/>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1.6TB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2TB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3.2TB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4TB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6.4TB</a:t>
            </a:r>
          </a:p>
        </p:txBody>
      </p:sp>
      <p:sp>
        <p:nvSpPr>
          <p:cNvPr id="24" name="TextBox 23">
            <a:extLst>
              <a:ext uri="{FF2B5EF4-FFF2-40B4-BE49-F238E27FC236}">
                <a16:creationId xmlns="" xmlns:a16="http://schemas.microsoft.com/office/drawing/2014/main" id="{B70ECD17-2D66-4AC4-A2FB-CA654324BCB5}"/>
              </a:ext>
            </a:extLst>
          </p:cNvPr>
          <p:cNvSpPr txBox="1"/>
          <p:nvPr/>
        </p:nvSpPr>
        <p:spPr>
          <a:xfrm>
            <a:off x="4872328" y="2567768"/>
            <a:ext cx="1252808" cy="369332"/>
          </a:xfrm>
          <a:prstGeom prst="rect">
            <a:avLst/>
          </a:prstGeom>
          <a:noFill/>
        </p:spPr>
        <p:txBody>
          <a:bodyPr vert="horz" wrap="square" lIns="0" tIns="0" rIns="0" bIns="0" rtlCol="0">
            <a:spAutoFit/>
          </a:bodyPr>
          <a:lstStyle/>
          <a:p>
            <a:pPr algn="ctr" defTabSz="685800"/>
            <a:r>
              <a:rPr lang="en-US" sz="1200" dirty="0">
                <a:solidFill>
                  <a:prstClr val="white"/>
                </a:solidFill>
              </a:rPr>
              <a:t>Intel®  SSD</a:t>
            </a:r>
          </a:p>
          <a:p>
            <a:pPr algn="ctr" defTabSz="685800"/>
            <a:r>
              <a:rPr lang="en-US" sz="1200" dirty="0">
                <a:solidFill>
                  <a:prstClr val="white"/>
                </a:solidFill>
              </a:rPr>
              <a:t>D3-S4610</a:t>
            </a:r>
          </a:p>
        </p:txBody>
      </p:sp>
      <p:sp>
        <p:nvSpPr>
          <p:cNvPr id="25" name="TextBox 24">
            <a:extLst>
              <a:ext uri="{FF2B5EF4-FFF2-40B4-BE49-F238E27FC236}">
                <a16:creationId xmlns="" xmlns:a16="http://schemas.microsoft.com/office/drawing/2014/main" id="{95830F29-4EB2-4BD7-9BF1-B5DD0131C48D}"/>
              </a:ext>
            </a:extLst>
          </p:cNvPr>
          <p:cNvSpPr txBox="1"/>
          <p:nvPr/>
        </p:nvSpPr>
        <p:spPr>
          <a:xfrm>
            <a:off x="4888978" y="2950780"/>
            <a:ext cx="1252808" cy="126958"/>
          </a:xfrm>
          <a:prstGeom prst="rect">
            <a:avLst/>
          </a:prstGeom>
          <a:noFill/>
        </p:spPr>
        <p:txBody>
          <a:bodyPr vert="horz" wrap="square" lIns="0" tIns="0" rIns="0" bIns="0" rtlCol="0">
            <a:spAutoFit/>
          </a:bodyPr>
          <a:lstStyle/>
          <a:p>
            <a:pPr algn="ctr" defTabSz="685800"/>
            <a:r>
              <a:rPr lang="en-US" sz="825" dirty="0">
                <a:solidFill>
                  <a:prstClr val="white"/>
                </a:solidFill>
              </a:rPr>
              <a:t>SATA 6GB/s</a:t>
            </a:r>
          </a:p>
        </p:txBody>
      </p:sp>
      <p:sp>
        <p:nvSpPr>
          <p:cNvPr id="27" name="TextBox 26">
            <a:extLst>
              <a:ext uri="{FF2B5EF4-FFF2-40B4-BE49-F238E27FC236}">
                <a16:creationId xmlns="" xmlns:a16="http://schemas.microsoft.com/office/drawing/2014/main" id="{C8D950DD-2305-4148-BFA8-04DF28C879C1}"/>
              </a:ext>
            </a:extLst>
          </p:cNvPr>
          <p:cNvSpPr txBox="1"/>
          <p:nvPr/>
        </p:nvSpPr>
        <p:spPr>
          <a:xfrm>
            <a:off x="7268866" y="3630434"/>
            <a:ext cx="1252808" cy="369332"/>
          </a:xfrm>
          <a:prstGeom prst="rect">
            <a:avLst/>
          </a:prstGeom>
          <a:noFill/>
        </p:spPr>
        <p:txBody>
          <a:bodyPr vert="horz" wrap="square" lIns="0" tIns="0" rIns="0" bIns="0" rtlCol="0">
            <a:spAutoFit/>
          </a:bodyPr>
          <a:lstStyle/>
          <a:p>
            <a:pPr algn="ctr" defTabSz="685800"/>
            <a:r>
              <a:rPr lang="en-US" sz="1200" dirty="0">
                <a:solidFill>
                  <a:prstClr val="white"/>
                </a:solidFill>
              </a:rPr>
              <a:t>Intel®  SSD</a:t>
            </a:r>
          </a:p>
          <a:p>
            <a:pPr algn="ctr" defTabSz="685800"/>
            <a:r>
              <a:rPr lang="en-US" sz="1200" dirty="0">
                <a:solidFill>
                  <a:prstClr val="white"/>
                </a:solidFill>
              </a:rPr>
              <a:t>D5-P4320</a:t>
            </a:r>
          </a:p>
        </p:txBody>
      </p:sp>
      <p:sp>
        <p:nvSpPr>
          <p:cNvPr id="28" name="TextBox 27">
            <a:extLst>
              <a:ext uri="{FF2B5EF4-FFF2-40B4-BE49-F238E27FC236}">
                <a16:creationId xmlns="" xmlns:a16="http://schemas.microsoft.com/office/drawing/2014/main" id="{70C94E61-1CF2-4B29-B963-CA0D0EDD4249}"/>
              </a:ext>
            </a:extLst>
          </p:cNvPr>
          <p:cNvSpPr txBox="1"/>
          <p:nvPr/>
        </p:nvSpPr>
        <p:spPr>
          <a:xfrm>
            <a:off x="7432405" y="3992239"/>
            <a:ext cx="1252808" cy="126958"/>
          </a:xfrm>
          <a:prstGeom prst="rect">
            <a:avLst/>
          </a:prstGeom>
          <a:noFill/>
        </p:spPr>
        <p:txBody>
          <a:bodyPr vert="horz" wrap="square" lIns="0" tIns="0" rIns="0" bIns="0" rtlCol="0">
            <a:spAutoFit/>
          </a:bodyPr>
          <a:lstStyle/>
          <a:p>
            <a:pPr defTabSz="685800"/>
            <a:r>
              <a:rPr lang="en-US" sz="825" dirty="0">
                <a:solidFill>
                  <a:prstClr val="white"/>
                </a:solidFill>
              </a:rPr>
              <a:t>PCIe* 3.0 x4, </a:t>
            </a:r>
            <a:r>
              <a:rPr lang="en-US" sz="825" dirty="0" err="1">
                <a:solidFill>
                  <a:prstClr val="white"/>
                </a:solidFill>
              </a:rPr>
              <a:t>NVMe</a:t>
            </a:r>
            <a:r>
              <a:rPr lang="en-US" sz="825" dirty="0">
                <a:solidFill>
                  <a:prstClr val="white"/>
                </a:solidFill>
              </a:rPr>
              <a:t>*</a:t>
            </a:r>
          </a:p>
        </p:txBody>
      </p:sp>
      <p:sp>
        <p:nvSpPr>
          <p:cNvPr id="29" name="TextBox 28">
            <a:extLst>
              <a:ext uri="{FF2B5EF4-FFF2-40B4-BE49-F238E27FC236}">
                <a16:creationId xmlns="" xmlns:a16="http://schemas.microsoft.com/office/drawing/2014/main" id="{630D0C12-AC0C-413B-A5FA-4D64DD1C0114}"/>
              </a:ext>
            </a:extLst>
          </p:cNvPr>
          <p:cNvSpPr txBox="1"/>
          <p:nvPr/>
        </p:nvSpPr>
        <p:spPr>
          <a:xfrm>
            <a:off x="8407956" y="3662944"/>
            <a:ext cx="710653" cy="161583"/>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7.68TB</a:t>
            </a:r>
          </a:p>
        </p:txBody>
      </p:sp>
      <p:sp>
        <p:nvSpPr>
          <p:cNvPr id="30" name="TextBox 29">
            <a:extLst>
              <a:ext uri="{FF2B5EF4-FFF2-40B4-BE49-F238E27FC236}">
                <a16:creationId xmlns="" xmlns:a16="http://schemas.microsoft.com/office/drawing/2014/main" id="{0ECF3FCA-CFFE-4494-AF09-D3F929874D41}"/>
              </a:ext>
            </a:extLst>
          </p:cNvPr>
          <p:cNvSpPr txBox="1"/>
          <p:nvPr/>
        </p:nvSpPr>
        <p:spPr>
          <a:xfrm>
            <a:off x="169253" y="3628566"/>
            <a:ext cx="1252808" cy="369332"/>
          </a:xfrm>
          <a:prstGeom prst="rect">
            <a:avLst/>
          </a:prstGeom>
          <a:noFill/>
        </p:spPr>
        <p:txBody>
          <a:bodyPr vert="horz" wrap="square" lIns="0" tIns="0" rIns="0" bIns="0" rtlCol="0">
            <a:spAutoFit/>
          </a:bodyPr>
          <a:lstStyle/>
          <a:p>
            <a:pPr algn="ctr" defTabSz="685800"/>
            <a:r>
              <a:rPr lang="en-US" sz="1200" dirty="0">
                <a:solidFill>
                  <a:prstClr val="white"/>
                </a:solidFill>
              </a:rPr>
              <a:t>Intel®  SSD </a:t>
            </a:r>
          </a:p>
          <a:p>
            <a:pPr algn="ctr" defTabSz="685800"/>
            <a:r>
              <a:rPr lang="en-US" sz="1200" dirty="0">
                <a:solidFill>
                  <a:prstClr val="white"/>
                </a:solidFill>
              </a:rPr>
              <a:t>DC P4510</a:t>
            </a:r>
          </a:p>
        </p:txBody>
      </p:sp>
      <p:sp>
        <p:nvSpPr>
          <p:cNvPr id="31" name="TextBox 30">
            <a:extLst>
              <a:ext uri="{FF2B5EF4-FFF2-40B4-BE49-F238E27FC236}">
                <a16:creationId xmlns="" xmlns:a16="http://schemas.microsoft.com/office/drawing/2014/main" id="{46D22718-C7C9-4DBE-AC77-3219E8D00586}"/>
              </a:ext>
            </a:extLst>
          </p:cNvPr>
          <p:cNvSpPr txBox="1"/>
          <p:nvPr/>
        </p:nvSpPr>
        <p:spPr>
          <a:xfrm>
            <a:off x="305285" y="3992239"/>
            <a:ext cx="1252808" cy="126958"/>
          </a:xfrm>
          <a:prstGeom prst="rect">
            <a:avLst/>
          </a:prstGeom>
          <a:noFill/>
        </p:spPr>
        <p:txBody>
          <a:bodyPr vert="horz" wrap="square" lIns="0" tIns="0" rIns="0" bIns="0" rtlCol="0">
            <a:spAutoFit/>
          </a:bodyPr>
          <a:lstStyle/>
          <a:p>
            <a:pPr defTabSz="685800"/>
            <a:r>
              <a:rPr lang="en-US" sz="825" dirty="0">
                <a:solidFill>
                  <a:prstClr val="white"/>
                </a:solidFill>
              </a:rPr>
              <a:t>PCIe* 3.1 x4, </a:t>
            </a:r>
            <a:r>
              <a:rPr lang="en-US" sz="825" dirty="0" err="1">
                <a:solidFill>
                  <a:prstClr val="white"/>
                </a:solidFill>
              </a:rPr>
              <a:t>NVMe</a:t>
            </a:r>
            <a:r>
              <a:rPr lang="en-US" sz="825" dirty="0">
                <a:solidFill>
                  <a:prstClr val="white"/>
                </a:solidFill>
              </a:rPr>
              <a:t>*</a:t>
            </a:r>
          </a:p>
        </p:txBody>
      </p:sp>
      <p:sp>
        <p:nvSpPr>
          <p:cNvPr id="32" name="TextBox 31">
            <a:extLst>
              <a:ext uri="{FF2B5EF4-FFF2-40B4-BE49-F238E27FC236}">
                <a16:creationId xmlns="" xmlns:a16="http://schemas.microsoft.com/office/drawing/2014/main" id="{2519FB7E-EDD2-47CB-A7A0-6647BBC585EC}"/>
              </a:ext>
            </a:extLst>
          </p:cNvPr>
          <p:cNvSpPr txBox="1"/>
          <p:nvPr/>
        </p:nvSpPr>
        <p:spPr>
          <a:xfrm>
            <a:off x="1376426" y="3565672"/>
            <a:ext cx="710653" cy="646331"/>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1TB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2TB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4TB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8TB</a:t>
            </a:r>
          </a:p>
        </p:txBody>
      </p:sp>
      <p:sp>
        <p:nvSpPr>
          <p:cNvPr id="33" name="TextBox 32">
            <a:extLst>
              <a:ext uri="{FF2B5EF4-FFF2-40B4-BE49-F238E27FC236}">
                <a16:creationId xmlns="" xmlns:a16="http://schemas.microsoft.com/office/drawing/2014/main" id="{AB536B41-B10D-4788-B6EA-CF77B1CDFB68}"/>
              </a:ext>
            </a:extLst>
          </p:cNvPr>
          <p:cNvSpPr txBox="1"/>
          <p:nvPr/>
        </p:nvSpPr>
        <p:spPr>
          <a:xfrm>
            <a:off x="2473230" y="3624293"/>
            <a:ext cx="1252808" cy="369332"/>
          </a:xfrm>
          <a:prstGeom prst="rect">
            <a:avLst/>
          </a:prstGeom>
          <a:noFill/>
        </p:spPr>
        <p:txBody>
          <a:bodyPr vert="horz" wrap="square" lIns="0" tIns="0" rIns="0" bIns="0" rtlCol="0">
            <a:spAutoFit/>
          </a:bodyPr>
          <a:lstStyle/>
          <a:p>
            <a:pPr algn="ctr" defTabSz="685800"/>
            <a:r>
              <a:rPr lang="en-US" sz="1200" dirty="0">
                <a:solidFill>
                  <a:prstClr val="white"/>
                </a:solidFill>
              </a:rPr>
              <a:t>Intel®  SSD</a:t>
            </a:r>
          </a:p>
          <a:p>
            <a:pPr algn="ctr" defTabSz="685800"/>
            <a:r>
              <a:rPr lang="en-US" sz="1200" dirty="0">
                <a:solidFill>
                  <a:prstClr val="white"/>
                </a:solidFill>
              </a:rPr>
              <a:t>DC P4500</a:t>
            </a:r>
          </a:p>
        </p:txBody>
      </p:sp>
      <p:sp>
        <p:nvSpPr>
          <p:cNvPr id="34" name="TextBox 33">
            <a:extLst>
              <a:ext uri="{FF2B5EF4-FFF2-40B4-BE49-F238E27FC236}">
                <a16:creationId xmlns="" xmlns:a16="http://schemas.microsoft.com/office/drawing/2014/main" id="{97BCFF1C-F07D-4319-97D0-D855F1C963EF}"/>
              </a:ext>
            </a:extLst>
          </p:cNvPr>
          <p:cNvSpPr txBox="1"/>
          <p:nvPr/>
        </p:nvSpPr>
        <p:spPr>
          <a:xfrm>
            <a:off x="2654897" y="4010046"/>
            <a:ext cx="1252808" cy="126958"/>
          </a:xfrm>
          <a:prstGeom prst="rect">
            <a:avLst/>
          </a:prstGeom>
          <a:noFill/>
        </p:spPr>
        <p:txBody>
          <a:bodyPr vert="horz" wrap="square" lIns="0" tIns="0" rIns="0" bIns="0" rtlCol="0">
            <a:spAutoFit/>
          </a:bodyPr>
          <a:lstStyle/>
          <a:p>
            <a:pPr defTabSz="685800"/>
            <a:r>
              <a:rPr lang="en-US" sz="825" dirty="0">
                <a:solidFill>
                  <a:prstClr val="white"/>
                </a:solidFill>
              </a:rPr>
              <a:t>PCIe* 3.1 x4, </a:t>
            </a:r>
            <a:r>
              <a:rPr lang="en-US" sz="825" dirty="0" err="1">
                <a:solidFill>
                  <a:prstClr val="white"/>
                </a:solidFill>
              </a:rPr>
              <a:t>NVMe</a:t>
            </a:r>
            <a:r>
              <a:rPr lang="en-US" sz="825" dirty="0">
                <a:solidFill>
                  <a:prstClr val="white"/>
                </a:solidFill>
              </a:rPr>
              <a:t>*</a:t>
            </a:r>
          </a:p>
        </p:txBody>
      </p:sp>
      <p:sp>
        <p:nvSpPr>
          <p:cNvPr id="35" name="TextBox 34">
            <a:extLst>
              <a:ext uri="{FF2B5EF4-FFF2-40B4-BE49-F238E27FC236}">
                <a16:creationId xmlns="" xmlns:a16="http://schemas.microsoft.com/office/drawing/2014/main" id="{E4BF7342-E58B-493D-A044-43EB3DB068AC}"/>
              </a:ext>
            </a:extLst>
          </p:cNvPr>
          <p:cNvSpPr txBox="1"/>
          <p:nvPr/>
        </p:nvSpPr>
        <p:spPr>
          <a:xfrm>
            <a:off x="3733126" y="3579060"/>
            <a:ext cx="710653" cy="646331"/>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1TB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2TB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4TB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8TB</a:t>
            </a:r>
          </a:p>
        </p:txBody>
      </p:sp>
      <p:sp>
        <p:nvSpPr>
          <p:cNvPr id="36" name="TextBox 35">
            <a:extLst>
              <a:ext uri="{FF2B5EF4-FFF2-40B4-BE49-F238E27FC236}">
                <a16:creationId xmlns="" xmlns:a16="http://schemas.microsoft.com/office/drawing/2014/main" id="{803C1809-4624-46A4-9653-59316AE265AB}"/>
              </a:ext>
            </a:extLst>
          </p:cNvPr>
          <p:cNvSpPr txBox="1"/>
          <p:nvPr/>
        </p:nvSpPr>
        <p:spPr>
          <a:xfrm>
            <a:off x="4875117" y="2567768"/>
            <a:ext cx="1252808" cy="369332"/>
          </a:xfrm>
          <a:prstGeom prst="rect">
            <a:avLst/>
          </a:prstGeom>
          <a:noFill/>
        </p:spPr>
        <p:txBody>
          <a:bodyPr vert="horz" wrap="square" lIns="0" tIns="0" rIns="0" bIns="0" rtlCol="0">
            <a:spAutoFit/>
          </a:bodyPr>
          <a:lstStyle/>
          <a:p>
            <a:pPr algn="ctr" defTabSz="685800"/>
            <a:r>
              <a:rPr lang="en-US" sz="1200" dirty="0">
                <a:solidFill>
                  <a:prstClr val="white"/>
                </a:solidFill>
              </a:rPr>
              <a:t>Intel®  SSD</a:t>
            </a:r>
          </a:p>
          <a:p>
            <a:pPr algn="ctr" defTabSz="685800"/>
            <a:r>
              <a:rPr lang="en-US" sz="1200" dirty="0">
                <a:solidFill>
                  <a:prstClr val="white"/>
                </a:solidFill>
              </a:rPr>
              <a:t>D3-S4610</a:t>
            </a:r>
          </a:p>
        </p:txBody>
      </p:sp>
      <p:sp>
        <p:nvSpPr>
          <p:cNvPr id="37" name="TextBox 36">
            <a:extLst>
              <a:ext uri="{FF2B5EF4-FFF2-40B4-BE49-F238E27FC236}">
                <a16:creationId xmlns="" xmlns:a16="http://schemas.microsoft.com/office/drawing/2014/main" id="{6BD0C204-A07D-4504-9939-7754BC75C1D5}"/>
              </a:ext>
            </a:extLst>
          </p:cNvPr>
          <p:cNvSpPr txBox="1"/>
          <p:nvPr/>
        </p:nvSpPr>
        <p:spPr>
          <a:xfrm>
            <a:off x="4886190" y="3997898"/>
            <a:ext cx="1252808" cy="126958"/>
          </a:xfrm>
          <a:prstGeom prst="rect">
            <a:avLst/>
          </a:prstGeom>
          <a:noFill/>
        </p:spPr>
        <p:txBody>
          <a:bodyPr vert="horz" wrap="square" lIns="0" tIns="0" rIns="0" bIns="0" rtlCol="0">
            <a:spAutoFit/>
          </a:bodyPr>
          <a:lstStyle/>
          <a:p>
            <a:pPr algn="ctr" defTabSz="685800"/>
            <a:r>
              <a:rPr lang="en-US" sz="825" dirty="0">
                <a:solidFill>
                  <a:prstClr val="white"/>
                </a:solidFill>
              </a:rPr>
              <a:t>SATA 6GB/s</a:t>
            </a:r>
          </a:p>
        </p:txBody>
      </p:sp>
      <p:sp>
        <p:nvSpPr>
          <p:cNvPr id="38" name="TextBox 37">
            <a:extLst>
              <a:ext uri="{FF2B5EF4-FFF2-40B4-BE49-F238E27FC236}">
                <a16:creationId xmlns="" xmlns:a16="http://schemas.microsoft.com/office/drawing/2014/main" id="{91730993-3ED9-4D74-9EEB-CF28ACE0E9A7}"/>
              </a:ext>
            </a:extLst>
          </p:cNvPr>
          <p:cNvSpPr txBox="1"/>
          <p:nvPr/>
        </p:nvSpPr>
        <p:spPr>
          <a:xfrm>
            <a:off x="6125136" y="3630434"/>
            <a:ext cx="710653" cy="969496"/>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240GB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480GB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960GB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2TB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4TB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8TB</a:t>
            </a:r>
          </a:p>
        </p:txBody>
      </p:sp>
      <p:sp>
        <p:nvSpPr>
          <p:cNvPr id="39" name="TextBox 38">
            <a:extLst>
              <a:ext uri="{FF2B5EF4-FFF2-40B4-BE49-F238E27FC236}">
                <a16:creationId xmlns="" xmlns:a16="http://schemas.microsoft.com/office/drawing/2014/main" id="{2604204C-78DF-4E92-8213-5BF23724D3C3}"/>
              </a:ext>
            </a:extLst>
          </p:cNvPr>
          <p:cNvSpPr txBox="1"/>
          <p:nvPr/>
        </p:nvSpPr>
        <p:spPr>
          <a:xfrm>
            <a:off x="4872328" y="3627611"/>
            <a:ext cx="1252808" cy="369332"/>
          </a:xfrm>
          <a:prstGeom prst="rect">
            <a:avLst/>
          </a:prstGeom>
          <a:noFill/>
        </p:spPr>
        <p:txBody>
          <a:bodyPr vert="horz" wrap="square" lIns="0" tIns="0" rIns="0" bIns="0" rtlCol="0">
            <a:spAutoFit/>
          </a:bodyPr>
          <a:lstStyle/>
          <a:p>
            <a:pPr algn="ctr" defTabSz="685800"/>
            <a:r>
              <a:rPr lang="en-US" sz="1200" dirty="0">
                <a:solidFill>
                  <a:prstClr val="white"/>
                </a:solidFill>
              </a:rPr>
              <a:t>Intel®  SSD</a:t>
            </a:r>
          </a:p>
          <a:p>
            <a:pPr algn="ctr" defTabSz="685800"/>
            <a:r>
              <a:rPr lang="en-US" sz="1200" dirty="0">
                <a:solidFill>
                  <a:prstClr val="white"/>
                </a:solidFill>
              </a:rPr>
              <a:t>D3-S4510</a:t>
            </a:r>
          </a:p>
        </p:txBody>
      </p:sp>
      <p:sp>
        <p:nvSpPr>
          <p:cNvPr id="40" name="TextBox 39">
            <a:extLst>
              <a:ext uri="{FF2B5EF4-FFF2-40B4-BE49-F238E27FC236}">
                <a16:creationId xmlns="" xmlns:a16="http://schemas.microsoft.com/office/drawing/2014/main" id="{A00C7380-F374-4B79-BF80-A25EEE132809}"/>
              </a:ext>
            </a:extLst>
          </p:cNvPr>
          <p:cNvSpPr txBox="1"/>
          <p:nvPr/>
        </p:nvSpPr>
        <p:spPr>
          <a:xfrm>
            <a:off x="6138998" y="2454345"/>
            <a:ext cx="710653" cy="969496"/>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240GB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480GB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960GB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2TB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4TB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8TB</a:t>
            </a:r>
          </a:p>
        </p:txBody>
      </p:sp>
      <p:sp>
        <p:nvSpPr>
          <p:cNvPr id="42" name="TextBox 41">
            <a:extLst>
              <a:ext uri="{FF2B5EF4-FFF2-40B4-BE49-F238E27FC236}">
                <a16:creationId xmlns="" xmlns:a16="http://schemas.microsoft.com/office/drawing/2014/main" id="{1C6CD464-4ECF-4E5A-A599-62F5F99B9802}"/>
              </a:ext>
            </a:extLst>
          </p:cNvPr>
          <p:cNvSpPr txBox="1"/>
          <p:nvPr/>
        </p:nvSpPr>
        <p:spPr>
          <a:xfrm>
            <a:off x="169254" y="4511612"/>
            <a:ext cx="6336781" cy="276999"/>
          </a:xfrm>
          <a:prstGeom prst="rect">
            <a:avLst/>
          </a:prstGeom>
          <a:noFill/>
        </p:spPr>
        <p:txBody>
          <a:bodyPr wrap="square" rtlCol="0">
            <a:spAutoFit/>
          </a:bodyPr>
          <a:lstStyle/>
          <a:p>
            <a:pPr defTabSz="685800"/>
            <a:r>
              <a:rPr lang="en-US" sz="600" dirty="0">
                <a:solidFill>
                  <a:prstClr val="white"/>
                </a:solidFill>
              </a:rPr>
              <a:t>*Other names and brands may be claimed as the property of others.</a:t>
            </a:r>
          </a:p>
          <a:p>
            <a:pPr defTabSz="685800"/>
            <a:r>
              <a:rPr lang="en-US" sz="600" dirty="0">
                <a:solidFill>
                  <a:prstClr val="white"/>
                </a:solidFill>
              </a:rPr>
              <a:t>Copyright © 2018 Intel Corporation. All rights reserved. Intel and the Intel logo are trademarks of Intel Corporation in the U.S and/or other countries.</a:t>
            </a:r>
          </a:p>
        </p:txBody>
      </p:sp>
    </p:spTree>
    <p:extLst>
      <p:ext uri="{BB962C8B-B14F-4D97-AF65-F5344CB8AC3E}">
        <p14:creationId xmlns:p14="http://schemas.microsoft.com/office/powerpoint/2010/main" val="246745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074" y="27648"/>
            <a:ext cx="8915342" cy="461665"/>
          </a:xfrm>
          <a:prstGeom prst="rect">
            <a:avLst/>
          </a:prstGeom>
        </p:spPr>
        <p:txBody>
          <a:bodyPr wrap="square">
            <a:spAutoFit/>
          </a:bodyPr>
          <a:lstStyle/>
          <a:p>
            <a:pPr algn="ctr" defTabSz="914378"/>
            <a:r>
              <a:rPr lang="en-US" sz="24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INTEL® 3D NAND technology Product portfolio-Data center</a:t>
            </a:r>
            <a:endParaRPr lang="en-US" sz="2400" b="1" dirty="0">
              <a:solidFill>
                <a:prstClr val="white"/>
              </a:solidFill>
            </a:endParaRPr>
          </a:p>
        </p:txBody>
      </p:sp>
      <p:graphicFrame>
        <p:nvGraphicFramePr>
          <p:cNvPr id="14" name="Table 13"/>
          <p:cNvGraphicFramePr>
            <a:graphicFrameLocks noGrp="1"/>
          </p:cNvGraphicFramePr>
          <p:nvPr>
            <p:extLst/>
          </p:nvPr>
        </p:nvGraphicFramePr>
        <p:xfrm>
          <a:off x="185012" y="509821"/>
          <a:ext cx="8716255" cy="3688169"/>
        </p:xfrm>
        <a:graphic>
          <a:graphicData uri="http://schemas.openxmlformats.org/drawingml/2006/table">
            <a:tbl>
              <a:tblPr firstRow="1" bandRow="1">
                <a:tableStyleId>{5940675A-B579-460E-94D1-54222C63F5DA}</a:tableStyleId>
              </a:tblPr>
              <a:tblGrid>
                <a:gridCol w="547407">
                  <a:extLst>
                    <a:ext uri="{9D8B030D-6E8A-4147-A177-3AD203B41FA5}">
                      <a16:colId xmlns="" xmlns:a16="http://schemas.microsoft.com/office/drawing/2014/main" val="20000"/>
                    </a:ext>
                  </a:extLst>
                </a:gridCol>
                <a:gridCol w="967948">
                  <a:extLst>
                    <a:ext uri="{9D8B030D-6E8A-4147-A177-3AD203B41FA5}">
                      <a16:colId xmlns="" xmlns:a16="http://schemas.microsoft.com/office/drawing/2014/main" val="20001"/>
                    </a:ext>
                  </a:extLst>
                </a:gridCol>
                <a:gridCol w="1028700">
                  <a:extLst>
                    <a:ext uri="{9D8B030D-6E8A-4147-A177-3AD203B41FA5}">
                      <a16:colId xmlns="" xmlns:a16="http://schemas.microsoft.com/office/drawing/2014/main" val="20002"/>
                    </a:ext>
                  </a:extLst>
                </a:gridCol>
                <a:gridCol w="1028700">
                  <a:extLst>
                    <a:ext uri="{9D8B030D-6E8A-4147-A177-3AD203B41FA5}">
                      <a16:colId xmlns="" xmlns:a16="http://schemas.microsoft.com/office/drawing/2014/main" val="20003"/>
                    </a:ext>
                  </a:extLst>
                </a:gridCol>
                <a:gridCol w="1028700">
                  <a:extLst>
                    <a:ext uri="{9D8B030D-6E8A-4147-A177-3AD203B41FA5}">
                      <a16:colId xmlns="" xmlns:a16="http://schemas.microsoft.com/office/drawing/2014/main" val="20004"/>
                    </a:ext>
                  </a:extLst>
                </a:gridCol>
                <a:gridCol w="1028700">
                  <a:extLst>
                    <a:ext uri="{9D8B030D-6E8A-4147-A177-3AD203B41FA5}">
                      <a16:colId xmlns="" xmlns:a16="http://schemas.microsoft.com/office/drawing/2014/main" val="20005"/>
                    </a:ext>
                  </a:extLst>
                </a:gridCol>
                <a:gridCol w="1028700">
                  <a:extLst>
                    <a:ext uri="{9D8B030D-6E8A-4147-A177-3AD203B41FA5}">
                      <a16:colId xmlns="" xmlns:a16="http://schemas.microsoft.com/office/drawing/2014/main" val="20006"/>
                    </a:ext>
                  </a:extLst>
                </a:gridCol>
                <a:gridCol w="1028700">
                  <a:extLst>
                    <a:ext uri="{9D8B030D-6E8A-4147-A177-3AD203B41FA5}">
                      <a16:colId xmlns="" xmlns:a16="http://schemas.microsoft.com/office/drawing/2014/main" val="20007"/>
                    </a:ext>
                  </a:extLst>
                </a:gridCol>
                <a:gridCol w="1028700">
                  <a:extLst>
                    <a:ext uri="{9D8B030D-6E8A-4147-A177-3AD203B41FA5}">
                      <a16:colId xmlns="" xmlns:a16="http://schemas.microsoft.com/office/drawing/2014/main" val="20008"/>
                    </a:ext>
                  </a:extLst>
                </a:gridCol>
              </a:tblGrid>
              <a:tr h="346439">
                <a:tc>
                  <a:txBody>
                    <a:bodyPr/>
                    <a:lstStyle/>
                    <a:p>
                      <a:pPr marL="0" algn="ctr" defTabSz="1219170" rtl="0" eaLnBrk="1" latinLnBrk="0" hangingPunct="1"/>
                      <a:r>
                        <a:rPr lang="en-US" sz="700" b="1" kern="1200" dirty="0">
                          <a:solidFill>
                            <a:schemeClr val="bg1"/>
                          </a:solidFill>
                          <a:latin typeface="+mn-lt"/>
                          <a:ea typeface="+mn-ea"/>
                          <a:cs typeface="+mn-cs"/>
                        </a:rPr>
                        <a:t>Product</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mj-lt"/>
                          <a:ea typeface="Intel Clear" panose="020B0604020203020204" pitchFamily="34" charset="0"/>
                          <a:cs typeface="Intel Clear" panose="020B0604020203020204" pitchFamily="34" charset="0"/>
                        </a:rPr>
                        <a:t>Intel® SSD DC P4510/P4610</a:t>
                      </a:r>
                      <a:r>
                        <a:rPr lang="en-US" sz="700" b="1" baseline="0" dirty="0">
                          <a:solidFill>
                            <a:schemeClr val="bg1"/>
                          </a:solidFill>
                          <a:latin typeface="+mj-lt"/>
                          <a:ea typeface="Intel Clear" panose="020B0604020203020204" pitchFamily="34" charset="0"/>
                          <a:cs typeface="Intel Clear" panose="020B0604020203020204" pitchFamily="34" charset="0"/>
                        </a:rPr>
                        <a:t> </a:t>
                      </a:r>
                      <a:endParaRPr lang="en-US" sz="700" b="1" dirty="0">
                        <a:solidFill>
                          <a:schemeClr val="bg1"/>
                        </a:solidFill>
                        <a:latin typeface="+mj-lt"/>
                        <a:ea typeface="Intel Clear" panose="020B0604020203020204" pitchFamily="34" charset="0"/>
                        <a:cs typeface="Intel Clear" panose="020B060402020302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mj-lt"/>
                          <a:ea typeface="Intel Clear" panose="020B0604020203020204" pitchFamily="34" charset="0"/>
                          <a:cs typeface="Intel Clear" panose="020B0604020203020204" pitchFamily="34" charset="0"/>
                        </a:rPr>
                        <a:t>Intel® SSD DC P4500/ P4600</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mj-lt"/>
                          <a:ea typeface="Intel Clear" panose="020B0604020203020204" pitchFamily="34" charset="0"/>
                          <a:cs typeface="Intel Clear" panose="020B0604020203020204" pitchFamily="34" charset="0"/>
                        </a:rPr>
                        <a:t>Intel® SSD DC P4500  E1.L (EDSFF* Long “Ruler”)</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66818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mj-lt"/>
                          <a:ea typeface="Intel Clear" panose="020B0604020203020204" pitchFamily="34" charset="0"/>
                          <a:cs typeface="Intel Clear" panose="020B0604020203020204" pitchFamily="34" charset="0"/>
                        </a:rPr>
                        <a:t>Intel® SSD D5-P4320 &amp; D5-P4326 E1.L (EDSFF* Long “Ruler”)</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mj-lt"/>
                          <a:ea typeface="Intel Clear" panose="020B0604020203020204" pitchFamily="34" charset="0"/>
                          <a:cs typeface="Intel Clear" panose="020B0604020203020204" pitchFamily="34" charset="0"/>
                        </a:rPr>
                        <a:t>Intel® SSD D3-S4510 &amp; D3-S4610 </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mj-lt"/>
                          <a:ea typeface="Intel Clear" panose="020B0604020203020204" pitchFamily="34" charset="0"/>
                          <a:cs typeface="Intel Clear" panose="020B0604020203020204" pitchFamily="34" charset="0"/>
                        </a:rPr>
                        <a:t>Intel® SSD DC</a:t>
                      </a:r>
                      <a:r>
                        <a:rPr lang="en-US" sz="700" b="1" baseline="0" dirty="0">
                          <a:solidFill>
                            <a:schemeClr val="bg1"/>
                          </a:solidFill>
                          <a:latin typeface="+mj-lt"/>
                          <a:ea typeface="Intel Clear" panose="020B0604020203020204" pitchFamily="34" charset="0"/>
                          <a:cs typeface="Intel Clear" panose="020B0604020203020204" pitchFamily="34" charset="0"/>
                        </a:rPr>
                        <a:t> </a:t>
                      </a:r>
                      <a:r>
                        <a:rPr lang="en-US" sz="700" b="1" dirty="0">
                          <a:solidFill>
                            <a:schemeClr val="bg1"/>
                          </a:solidFill>
                          <a:latin typeface="+mj-lt"/>
                          <a:ea typeface="Intel Clear" panose="020B0604020203020204" pitchFamily="34" charset="0"/>
                          <a:cs typeface="Intel Clear" panose="020B0604020203020204" pitchFamily="34" charset="0"/>
                        </a:rPr>
                        <a:t>S4500 &amp; DC S4600</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700" b="1" kern="1200" dirty="0">
                          <a:solidFill>
                            <a:schemeClr val="bg1"/>
                          </a:solidFill>
                          <a:latin typeface="+mj-lt"/>
                          <a:ea typeface="+mn-ea"/>
                          <a:cs typeface="+mn-cs"/>
                        </a:rPr>
                        <a:t>Intel® SSD DC P3100</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700" b="1" kern="1200" dirty="0">
                          <a:solidFill>
                            <a:schemeClr val="bg1"/>
                          </a:solidFill>
                          <a:latin typeface="+mj-lt"/>
                          <a:ea typeface="+mn-ea"/>
                          <a:cs typeface="+mn-cs"/>
                        </a:rPr>
                        <a:t>Intel® SSD DC S3100</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0000"/>
                  </a:ext>
                </a:extLst>
              </a:tr>
              <a:tr h="40280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700" b="1" kern="1200" dirty="0">
                          <a:solidFill>
                            <a:schemeClr val="bg1"/>
                          </a:solidFill>
                          <a:latin typeface="+mn-lt"/>
                          <a:ea typeface="+mn-ea"/>
                          <a:cs typeface="+mn-cs"/>
                        </a:rPr>
                        <a:t>Image</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endParaRPr lang="en-US" sz="700" kern="1200" dirty="0">
                        <a:solidFill>
                          <a:schemeClr val="bg1"/>
                        </a:solidFill>
                        <a:latin typeface="+mj-lt"/>
                        <a:ea typeface="+mn-ea"/>
                        <a:cs typeface="+mn-cs"/>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endParaRPr lang="en-US" sz="700" kern="1200" dirty="0">
                        <a:solidFill>
                          <a:schemeClr val="bg1"/>
                        </a:solidFill>
                        <a:latin typeface="+mj-lt"/>
                        <a:ea typeface="+mn-ea"/>
                        <a:cs typeface="+mn-cs"/>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endParaRPr lang="en-US" sz="700" kern="1200" dirty="0">
                        <a:solidFill>
                          <a:schemeClr val="bg1"/>
                        </a:solidFill>
                        <a:latin typeface="+mj-lt"/>
                        <a:ea typeface="+mn-ea"/>
                        <a:cs typeface="+mn-cs"/>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700" dirty="0">
                        <a:latin typeface="+mj-lt"/>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700" dirty="0">
                        <a:latin typeface="+mj-lt"/>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endParaRPr lang="en-US" sz="700" kern="1200" dirty="0">
                        <a:solidFill>
                          <a:schemeClr val="bg1"/>
                        </a:solidFill>
                        <a:latin typeface="+mj-lt"/>
                        <a:ea typeface="+mn-ea"/>
                        <a:cs typeface="+mn-cs"/>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endParaRPr lang="en-US" sz="700" kern="1200" dirty="0">
                        <a:solidFill>
                          <a:schemeClr val="bg1"/>
                        </a:solidFill>
                        <a:latin typeface="+mj-lt"/>
                        <a:ea typeface="+mn-ea"/>
                        <a:cs typeface="+mn-cs"/>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endParaRPr lang="en-US" sz="700" kern="1200" dirty="0">
                        <a:solidFill>
                          <a:schemeClr val="bg1"/>
                        </a:solidFill>
                        <a:latin typeface="+mj-lt"/>
                        <a:ea typeface="+mn-ea"/>
                        <a:cs typeface="+mn-cs"/>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0001"/>
                  </a:ext>
                </a:extLst>
              </a:tr>
              <a:tr h="521609">
                <a:tc>
                  <a:txBody>
                    <a:bodyPr/>
                    <a:lstStyle>
                      <a:lvl1pPr marL="0" algn="l" defTabSz="914400" rtl="0" eaLnBrk="1" latinLnBrk="0" hangingPunct="1">
                        <a:defRPr sz="1800" kern="1200">
                          <a:solidFill>
                            <a:schemeClr val="tx1"/>
                          </a:solidFill>
                          <a:latin typeface="Intel Clear"/>
                          <a:cs typeface="Arial"/>
                        </a:defRPr>
                      </a:lvl1pPr>
                      <a:lvl2pPr marL="457200" algn="l" defTabSz="914400" rtl="0" eaLnBrk="1" latinLnBrk="0" hangingPunct="1">
                        <a:defRPr sz="1800" kern="1200">
                          <a:solidFill>
                            <a:schemeClr val="tx1"/>
                          </a:solidFill>
                          <a:latin typeface="Intel Clear"/>
                          <a:cs typeface="Arial"/>
                        </a:defRPr>
                      </a:lvl2pPr>
                      <a:lvl3pPr marL="914400" algn="l" defTabSz="914400" rtl="0" eaLnBrk="1" latinLnBrk="0" hangingPunct="1">
                        <a:defRPr sz="1800" kern="1200">
                          <a:solidFill>
                            <a:schemeClr val="tx1"/>
                          </a:solidFill>
                          <a:latin typeface="Intel Clear"/>
                          <a:cs typeface="Arial"/>
                        </a:defRPr>
                      </a:lvl3pPr>
                      <a:lvl4pPr marL="1371600" algn="l" defTabSz="914400" rtl="0" eaLnBrk="1" latinLnBrk="0" hangingPunct="1">
                        <a:defRPr sz="1800" kern="1200">
                          <a:solidFill>
                            <a:schemeClr val="tx1"/>
                          </a:solidFill>
                          <a:latin typeface="Intel Clear"/>
                          <a:cs typeface="Arial"/>
                        </a:defRPr>
                      </a:lvl4pPr>
                      <a:lvl5pPr marL="1828800" algn="l" defTabSz="914400" rtl="0" eaLnBrk="1" latinLnBrk="0" hangingPunct="1">
                        <a:defRPr sz="1800" kern="1200">
                          <a:solidFill>
                            <a:schemeClr val="tx1"/>
                          </a:solidFill>
                          <a:latin typeface="Intel Clear"/>
                          <a:cs typeface="Arial"/>
                        </a:defRPr>
                      </a:lvl5pPr>
                      <a:lvl6pPr marL="2286000" algn="l" defTabSz="914400" rtl="0" eaLnBrk="1" latinLnBrk="0" hangingPunct="1">
                        <a:defRPr sz="1800" kern="1200">
                          <a:solidFill>
                            <a:schemeClr val="tx1"/>
                          </a:solidFill>
                          <a:latin typeface="Intel Clear"/>
                          <a:cs typeface="Arial"/>
                        </a:defRPr>
                      </a:lvl6pPr>
                      <a:lvl7pPr marL="2743200" algn="l" defTabSz="914400" rtl="0" eaLnBrk="1" latinLnBrk="0" hangingPunct="1">
                        <a:defRPr sz="1800" kern="1200">
                          <a:solidFill>
                            <a:schemeClr val="tx1"/>
                          </a:solidFill>
                          <a:latin typeface="Intel Clear"/>
                          <a:cs typeface="Arial"/>
                        </a:defRPr>
                      </a:lvl7pPr>
                      <a:lvl8pPr marL="3200400" algn="l" defTabSz="914400" rtl="0" eaLnBrk="1" latinLnBrk="0" hangingPunct="1">
                        <a:defRPr sz="1800" kern="1200">
                          <a:solidFill>
                            <a:schemeClr val="tx1"/>
                          </a:solidFill>
                          <a:latin typeface="Intel Clear"/>
                          <a:cs typeface="Arial"/>
                        </a:defRPr>
                      </a:lvl8pPr>
                      <a:lvl9pPr marL="3657600" algn="l" defTabSz="914400" rtl="0" eaLnBrk="1" latinLnBrk="0" hangingPunct="1">
                        <a:defRPr sz="1800" kern="1200">
                          <a:solidFill>
                            <a:schemeClr val="tx1"/>
                          </a:solidFill>
                          <a:latin typeface="Intel Clear"/>
                          <a:cs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1" kern="1200" dirty="0">
                          <a:solidFill>
                            <a:schemeClr val="bg1"/>
                          </a:solidFill>
                          <a:latin typeface="+mn-lt"/>
                          <a:ea typeface="+mn-ea"/>
                          <a:cs typeface="+mn-cs"/>
                        </a:rPr>
                        <a:t>Audience</a:t>
                      </a:r>
                    </a:p>
                  </a:txBody>
                  <a:tcPr marL="28175" marR="28175" marT="14087" marB="14087" anchor="ctr">
                    <a:lnL w="317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latin typeface="+mj-lt"/>
                          <a:ea typeface="+mn-ea"/>
                          <a:cs typeface="+mn-cs"/>
                        </a:rPr>
                        <a:t>Data</a:t>
                      </a:r>
                      <a:r>
                        <a:rPr lang="en-US" sz="700" kern="1200" baseline="0" dirty="0">
                          <a:solidFill>
                            <a:schemeClr val="tx1"/>
                          </a:solidFill>
                          <a:latin typeface="+mj-lt"/>
                          <a:ea typeface="+mn-ea"/>
                          <a:cs typeface="+mn-cs"/>
                        </a:rPr>
                        <a:t> Center, Cloud, Enterprise. D</a:t>
                      </a:r>
                      <a:r>
                        <a:rPr lang="en-US" sz="700" b="0" i="0" kern="1200" dirty="0">
                          <a:solidFill>
                            <a:schemeClr val="tx1"/>
                          </a:solidFill>
                          <a:effectLst/>
                          <a:latin typeface="+mj-lt"/>
                          <a:ea typeface="+mn-ea"/>
                          <a:cs typeface="+mn-cs"/>
                        </a:rPr>
                        <a:t>emanding service levels.</a:t>
                      </a:r>
                    </a:p>
                  </a:txBody>
                  <a:tcPr marL="68580" marR="6858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latin typeface="+mj-lt"/>
                          <a:ea typeface="+mn-ea"/>
                          <a:cs typeface="+mn-cs"/>
                        </a:rPr>
                        <a:t>Data</a:t>
                      </a:r>
                      <a:r>
                        <a:rPr lang="en-US" sz="700" kern="1200" baseline="0" dirty="0">
                          <a:solidFill>
                            <a:schemeClr val="tx1"/>
                          </a:solidFill>
                          <a:latin typeface="+mj-lt"/>
                          <a:ea typeface="+mn-ea"/>
                          <a:cs typeface="+mn-cs"/>
                        </a:rPr>
                        <a:t> Center, Cloud, Enterprise. </a:t>
                      </a:r>
                      <a:r>
                        <a:rPr lang="en-US" sz="700" b="0" i="0" kern="1200" dirty="0">
                          <a:solidFill>
                            <a:schemeClr val="tx1"/>
                          </a:solidFill>
                          <a:effectLst/>
                          <a:latin typeface="+mj-lt"/>
                          <a:ea typeface="+mn-ea"/>
                          <a:cs typeface="+mn-cs"/>
                        </a:rPr>
                        <a:t>Caching.</a:t>
                      </a:r>
                    </a:p>
                  </a:txBody>
                  <a:tcPr marL="68580" marR="6858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latin typeface="+mj-lt"/>
                          <a:ea typeface="+mn-ea"/>
                          <a:cs typeface="+mn-cs"/>
                        </a:rPr>
                        <a:t>Data</a:t>
                      </a:r>
                      <a:r>
                        <a:rPr lang="en-US" sz="700" kern="1200" baseline="0" dirty="0">
                          <a:solidFill>
                            <a:schemeClr val="tx1"/>
                          </a:solidFill>
                          <a:latin typeface="+mj-lt"/>
                          <a:ea typeface="+mn-ea"/>
                          <a:cs typeface="+mn-cs"/>
                        </a:rPr>
                        <a:t> Center, Cloud, Enterprise. </a:t>
                      </a:r>
                      <a:r>
                        <a:rPr lang="en-US" sz="700" b="0" i="0" kern="1200" dirty="0">
                          <a:solidFill>
                            <a:schemeClr val="tx1"/>
                          </a:solidFill>
                          <a:effectLst/>
                          <a:latin typeface="+mj-lt"/>
                          <a:ea typeface="+mn-ea"/>
                          <a:cs typeface="+mn-cs"/>
                        </a:rPr>
                        <a:t>Caching.</a:t>
                      </a:r>
                    </a:p>
                  </a:txBody>
                  <a:tcPr marL="68580" marR="6858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latin typeface="+mj-lt"/>
                          <a:ea typeface="+mn-ea"/>
                          <a:cs typeface="+mn-cs"/>
                        </a:rPr>
                        <a:t>Data</a:t>
                      </a:r>
                      <a:r>
                        <a:rPr lang="en-US" sz="700" kern="1200" baseline="0" dirty="0">
                          <a:solidFill>
                            <a:schemeClr val="tx1"/>
                          </a:solidFill>
                          <a:latin typeface="+mj-lt"/>
                          <a:ea typeface="+mn-ea"/>
                          <a:cs typeface="+mn-cs"/>
                        </a:rPr>
                        <a:t> Center, Cloud, Enterprise.</a:t>
                      </a:r>
                      <a:endParaRPr lang="en-US" sz="700" kern="1200" dirty="0">
                        <a:solidFill>
                          <a:schemeClr val="tx1"/>
                        </a:solidFill>
                        <a:latin typeface="+mj-lt"/>
                        <a:ea typeface="+mn-ea"/>
                        <a:cs typeface="+mn-cs"/>
                      </a:endParaRPr>
                    </a:p>
                  </a:txBody>
                  <a:tcPr marL="68580" marR="6858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l"/>
                      <a:r>
                        <a:rPr lang="en-US" sz="700" dirty="0">
                          <a:solidFill>
                            <a:schemeClr val="tx1"/>
                          </a:solidFill>
                          <a:latin typeface="+mj-lt"/>
                        </a:rPr>
                        <a:t>Data Center, Cloud, Enterprise.</a:t>
                      </a:r>
                      <a:r>
                        <a:rPr lang="en-US" sz="700" baseline="0" dirty="0">
                          <a:solidFill>
                            <a:schemeClr val="tx1"/>
                          </a:solidFill>
                          <a:latin typeface="+mj-lt"/>
                        </a:rPr>
                        <a:t> </a:t>
                      </a:r>
                      <a:r>
                        <a:rPr lang="en-US" sz="700" b="0" i="0" u="none" strike="noStrike" kern="1200" dirty="0">
                          <a:solidFill>
                            <a:schemeClr val="tx1"/>
                          </a:solidFill>
                          <a:effectLst/>
                          <a:latin typeface="+mj-lt"/>
                          <a:ea typeface="+mn-ea"/>
                          <a:cs typeface="+mn-cs"/>
                        </a:rPr>
                        <a:t>Switch from HDDs.</a:t>
                      </a:r>
                      <a:endParaRPr lang="en-US" sz="700" dirty="0">
                        <a:solidFill>
                          <a:schemeClr val="tx1"/>
                        </a:solidFill>
                        <a:latin typeface="+mj-lt"/>
                      </a:endParaRPr>
                    </a:p>
                  </a:txBody>
                  <a:tcPr marL="68580" marR="6858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l"/>
                      <a:r>
                        <a:rPr lang="en-US" sz="700" dirty="0">
                          <a:solidFill>
                            <a:schemeClr val="tx1"/>
                          </a:solidFill>
                          <a:latin typeface="+mj-lt"/>
                        </a:rPr>
                        <a:t>Data Center, Cloud, Enterprise.</a:t>
                      </a:r>
                      <a:r>
                        <a:rPr lang="en-US" sz="700" baseline="0" dirty="0">
                          <a:solidFill>
                            <a:schemeClr val="tx1"/>
                          </a:solidFill>
                          <a:latin typeface="+mj-lt"/>
                        </a:rPr>
                        <a:t> </a:t>
                      </a:r>
                      <a:r>
                        <a:rPr lang="en-US" sz="700" b="0" i="0" u="none" strike="noStrike" kern="1200" dirty="0">
                          <a:solidFill>
                            <a:schemeClr val="tx1"/>
                          </a:solidFill>
                          <a:effectLst/>
                          <a:latin typeface="+mj-lt"/>
                          <a:ea typeface="+mn-ea"/>
                          <a:cs typeface="+mn-cs"/>
                        </a:rPr>
                        <a:t>Switch from legacy HDDs.</a:t>
                      </a:r>
                      <a:endParaRPr lang="en-US" sz="700" b="0" i="0" kern="1200" dirty="0">
                        <a:solidFill>
                          <a:schemeClr val="tx1"/>
                        </a:solidFill>
                        <a:effectLst/>
                        <a:latin typeface="+mj-lt"/>
                        <a:ea typeface="+mn-ea"/>
                        <a:cs typeface="+mn-cs"/>
                      </a:endParaRPr>
                    </a:p>
                  </a:txBody>
                  <a:tcPr marL="68580" marR="6858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l"/>
                      <a:r>
                        <a:rPr lang="en-US" sz="700" b="0" i="0" kern="1200" dirty="0">
                          <a:solidFill>
                            <a:schemeClr val="tx1"/>
                          </a:solidFill>
                          <a:effectLst/>
                          <a:latin typeface="+mj-lt"/>
                          <a:ea typeface="+mn-ea"/>
                          <a:cs typeface="+mn-cs"/>
                        </a:rPr>
                        <a:t>Boot, Storage, Edge Cache, Search Index.</a:t>
                      </a:r>
                    </a:p>
                  </a:txBody>
                  <a:tcPr marL="68580" marR="6858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700" b="0" i="0" kern="1200" dirty="0">
                          <a:solidFill>
                            <a:schemeClr val="tx1"/>
                          </a:solidFill>
                          <a:effectLst/>
                          <a:latin typeface="+mj-lt"/>
                          <a:ea typeface="+mn-ea"/>
                          <a:cs typeface="+mn-cs"/>
                        </a:rPr>
                        <a:t>Cloud, Database, Cassandra, No SQL, Boot OS.</a:t>
                      </a:r>
                    </a:p>
                  </a:txBody>
                  <a:tcPr marL="68580" marR="6858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 xmlns:a16="http://schemas.microsoft.com/office/drawing/2014/main" val="10002"/>
                  </a:ext>
                </a:extLst>
              </a:tr>
              <a:tr h="891540">
                <a:tc>
                  <a:txBody>
                    <a:bodyPr/>
                    <a:lstStyle>
                      <a:lvl1pPr marL="0" algn="l" defTabSz="914400" rtl="0" eaLnBrk="1" latinLnBrk="0" hangingPunct="1">
                        <a:defRPr sz="1800" kern="1200">
                          <a:solidFill>
                            <a:schemeClr val="tx1"/>
                          </a:solidFill>
                          <a:latin typeface="Intel Clear"/>
                          <a:cs typeface="Arial"/>
                        </a:defRPr>
                      </a:lvl1pPr>
                      <a:lvl2pPr marL="457200" algn="l" defTabSz="914400" rtl="0" eaLnBrk="1" latinLnBrk="0" hangingPunct="1">
                        <a:defRPr sz="1800" kern="1200">
                          <a:solidFill>
                            <a:schemeClr val="tx1"/>
                          </a:solidFill>
                          <a:latin typeface="Intel Clear"/>
                          <a:cs typeface="Arial"/>
                        </a:defRPr>
                      </a:lvl2pPr>
                      <a:lvl3pPr marL="914400" algn="l" defTabSz="914400" rtl="0" eaLnBrk="1" latinLnBrk="0" hangingPunct="1">
                        <a:defRPr sz="1800" kern="1200">
                          <a:solidFill>
                            <a:schemeClr val="tx1"/>
                          </a:solidFill>
                          <a:latin typeface="Intel Clear"/>
                          <a:cs typeface="Arial"/>
                        </a:defRPr>
                      </a:lvl3pPr>
                      <a:lvl4pPr marL="1371600" algn="l" defTabSz="914400" rtl="0" eaLnBrk="1" latinLnBrk="0" hangingPunct="1">
                        <a:defRPr sz="1800" kern="1200">
                          <a:solidFill>
                            <a:schemeClr val="tx1"/>
                          </a:solidFill>
                          <a:latin typeface="Intel Clear"/>
                          <a:cs typeface="Arial"/>
                        </a:defRPr>
                      </a:lvl4pPr>
                      <a:lvl5pPr marL="1828800" algn="l" defTabSz="914400" rtl="0" eaLnBrk="1" latinLnBrk="0" hangingPunct="1">
                        <a:defRPr sz="1800" kern="1200">
                          <a:solidFill>
                            <a:schemeClr val="tx1"/>
                          </a:solidFill>
                          <a:latin typeface="Intel Clear"/>
                          <a:cs typeface="Arial"/>
                        </a:defRPr>
                      </a:lvl5pPr>
                      <a:lvl6pPr marL="2286000" algn="l" defTabSz="914400" rtl="0" eaLnBrk="1" latinLnBrk="0" hangingPunct="1">
                        <a:defRPr sz="1800" kern="1200">
                          <a:solidFill>
                            <a:schemeClr val="tx1"/>
                          </a:solidFill>
                          <a:latin typeface="Intel Clear"/>
                          <a:cs typeface="Arial"/>
                        </a:defRPr>
                      </a:lvl6pPr>
                      <a:lvl7pPr marL="2743200" algn="l" defTabSz="914400" rtl="0" eaLnBrk="1" latinLnBrk="0" hangingPunct="1">
                        <a:defRPr sz="1800" kern="1200">
                          <a:solidFill>
                            <a:schemeClr val="tx1"/>
                          </a:solidFill>
                          <a:latin typeface="Intel Clear"/>
                          <a:cs typeface="Arial"/>
                        </a:defRPr>
                      </a:lvl7pPr>
                      <a:lvl8pPr marL="3200400" algn="l" defTabSz="914400" rtl="0" eaLnBrk="1" latinLnBrk="0" hangingPunct="1">
                        <a:defRPr sz="1800" kern="1200">
                          <a:solidFill>
                            <a:schemeClr val="tx1"/>
                          </a:solidFill>
                          <a:latin typeface="Intel Clear"/>
                          <a:cs typeface="Arial"/>
                        </a:defRPr>
                      </a:lvl8pPr>
                      <a:lvl9pPr marL="3657600" algn="l" defTabSz="914400" rtl="0" eaLnBrk="1" latinLnBrk="0" hangingPunct="1">
                        <a:defRPr sz="1800" kern="1200">
                          <a:solidFill>
                            <a:schemeClr val="tx1"/>
                          </a:solidFill>
                          <a:latin typeface="Intel Clear"/>
                          <a:cs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1" kern="1200" dirty="0">
                          <a:solidFill>
                            <a:schemeClr val="bg1"/>
                          </a:solidFill>
                          <a:latin typeface="+mn-lt"/>
                          <a:ea typeface="+mn-ea"/>
                          <a:cs typeface="+mn-cs"/>
                        </a:rPr>
                        <a:t>Positioning</a:t>
                      </a:r>
                    </a:p>
                  </a:txBody>
                  <a:tcPr marL="28175" marR="28175" marT="14087" marB="14087" anchor="ctr">
                    <a:lnL w="317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b="0" dirty="0">
                          <a:solidFill>
                            <a:schemeClr val="tx1"/>
                          </a:solidFill>
                          <a:latin typeface="+mj-lt"/>
                        </a:rPr>
                        <a:t>Delivers performance, </a:t>
                      </a:r>
                      <a:r>
                        <a:rPr lang="en-US" sz="600" b="0" dirty="0" err="1">
                          <a:solidFill>
                            <a:schemeClr val="tx1"/>
                          </a:solidFill>
                          <a:latin typeface="+mj-lt"/>
                        </a:rPr>
                        <a:t>QoS</a:t>
                      </a:r>
                      <a:r>
                        <a:rPr lang="en-US" sz="600" b="0" dirty="0">
                          <a:solidFill>
                            <a:schemeClr val="tx1"/>
                          </a:solidFill>
                          <a:latin typeface="+mj-lt"/>
                        </a:rPr>
                        <a:t> and capacity improvements to optimize storage efficiency:</a:t>
                      </a:r>
                      <a:r>
                        <a:rPr lang="en-US" sz="600" b="0" baseline="0" dirty="0">
                          <a:solidFill>
                            <a:schemeClr val="tx1"/>
                          </a:solidFill>
                          <a:latin typeface="+mj-lt"/>
                        </a:rPr>
                        <a:t> </a:t>
                      </a:r>
                      <a:r>
                        <a:rPr lang="en-US" sz="600" b="0" dirty="0">
                          <a:solidFill>
                            <a:schemeClr val="tx1"/>
                          </a:solidFill>
                          <a:latin typeface="+mj-lt"/>
                        </a:rPr>
                        <a:t>minimize service disruptions and efficiently manage at scale.  </a:t>
                      </a:r>
                    </a:p>
                  </a:txBody>
                  <a:tcPr marL="28175" marR="28175" marT="14087" marB="14087">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mj-lt"/>
                          <a:ea typeface="+mn-ea"/>
                          <a:cs typeface="+mn-cs"/>
                        </a:rPr>
                        <a:t>Optimized for the data caching needs of cloud storage and SDI. Modernizes the data center with a combination of performance, capacity, manageability</a:t>
                      </a:r>
                      <a:r>
                        <a:rPr lang="en-US" sz="600" b="0" i="0" u="none" strike="noStrike" kern="1200" baseline="0" dirty="0">
                          <a:solidFill>
                            <a:schemeClr val="tx1"/>
                          </a:solidFill>
                          <a:effectLst/>
                          <a:latin typeface="+mj-lt"/>
                          <a:ea typeface="+mn-ea"/>
                          <a:cs typeface="+mn-cs"/>
                        </a:rPr>
                        <a:t> &amp;</a:t>
                      </a:r>
                      <a:r>
                        <a:rPr lang="en-US" sz="600" b="0" i="0" u="none" strike="noStrike" kern="1200" dirty="0">
                          <a:solidFill>
                            <a:schemeClr val="tx1"/>
                          </a:solidFill>
                          <a:effectLst/>
                          <a:latin typeface="+mj-lt"/>
                          <a:ea typeface="+mn-ea"/>
                          <a:cs typeface="+mn-cs"/>
                        </a:rPr>
                        <a:t> reliability. </a:t>
                      </a:r>
                      <a:endParaRPr lang="en-US" sz="600" kern="1200" dirty="0">
                        <a:solidFill>
                          <a:schemeClr val="tx1"/>
                        </a:solidFill>
                        <a:effectLst/>
                        <a:latin typeface="+mj-lt"/>
                        <a:ea typeface="+mn-ea"/>
                        <a:cs typeface="+mn-cs"/>
                      </a:endParaRPr>
                    </a:p>
                  </a:txBody>
                  <a:tcPr marL="28175" marR="28175" marT="14087" marB="14087">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dirty="0">
                          <a:solidFill>
                            <a:schemeClr val="tx1"/>
                          </a:solidFill>
                          <a:latin typeface="+mj-lt"/>
                        </a:rPr>
                        <a:t>For data centers, it’s the perfect fit.</a:t>
                      </a:r>
                      <a:r>
                        <a:rPr lang="en-US" sz="600" b="0" baseline="0" dirty="0">
                          <a:solidFill>
                            <a:schemeClr val="tx1"/>
                          </a:solidFill>
                          <a:latin typeface="+mj-lt"/>
                        </a:rPr>
                        <a:t> </a:t>
                      </a:r>
                      <a:r>
                        <a:rPr lang="en-US" sz="600" b="0" kern="1200" baseline="0" dirty="0">
                          <a:solidFill>
                            <a:schemeClr val="tx1"/>
                          </a:solidFill>
                          <a:effectLst/>
                          <a:latin typeface="+mj-lt"/>
                          <a:ea typeface="+mn-ea"/>
                          <a:cs typeface="+mn-cs"/>
                        </a:rPr>
                        <a:t>T</a:t>
                      </a:r>
                      <a:r>
                        <a:rPr lang="en-US" sz="600" kern="1200" dirty="0">
                          <a:solidFill>
                            <a:schemeClr val="tx1"/>
                          </a:solidFill>
                          <a:effectLst/>
                          <a:latin typeface="+mj-lt"/>
                          <a:ea typeface="+mn-ea"/>
                          <a:cs typeface="+mn-cs"/>
                        </a:rPr>
                        <a:t>he new ruler has been designed for data center racks to deliver Space Efficient Capacity and Operational Efficiency and Efficient Management at scale.</a:t>
                      </a:r>
                    </a:p>
                  </a:txBody>
                  <a:tcPr marL="28175" marR="28175" marT="14087" marB="14087">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latin typeface="+mj-lt"/>
                          <a:ea typeface="+mn-ea"/>
                          <a:cs typeface="+mn-cs"/>
                        </a:rPr>
                        <a:t>Delivers big, affordable </a:t>
                      </a:r>
                      <a:r>
                        <a:rPr lang="en-US" sz="600" kern="1200" dirty="0" err="1">
                          <a:solidFill>
                            <a:schemeClr val="tx1"/>
                          </a:solidFill>
                          <a:latin typeface="+mj-lt"/>
                          <a:ea typeface="+mn-ea"/>
                          <a:cs typeface="+mn-cs"/>
                        </a:rPr>
                        <a:t>PCIe</a:t>
                      </a:r>
                      <a:r>
                        <a:rPr lang="en-US" sz="600" kern="1200" dirty="0">
                          <a:solidFill>
                            <a:schemeClr val="tx1"/>
                          </a:solidFill>
                          <a:latin typeface="+mj-lt"/>
                          <a:ea typeface="+mn-ea"/>
                          <a:cs typeface="+mn-cs"/>
                        </a:rPr>
                        <a:t>* drives to warm storage. Packing 33% more bits/cell than the prior generation,</a:t>
                      </a:r>
                      <a:r>
                        <a:rPr lang="en-US" sz="600" kern="1200" baseline="0" dirty="0">
                          <a:solidFill>
                            <a:schemeClr val="tx1"/>
                          </a:solidFill>
                          <a:latin typeface="+mj-lt"/>
                          <a:ea typeface="+mn-ea"/>
                          <a:cs typeface="+mn-cs"/>
                        </a:rPr>
                        <a:t> it </a:t>
                      </a:r>
                      <a:r>
                        <a:rPr lang="en-US" sz="600" kern="1200" dirty="0">
                          <a:solidFill>
                            <a:schemeClr val="tx1"/>
                          </a:solidFill>
                          <a:latin typeface="+mj-lt"/>
                          <a:ea typeface="+mn-ea"/>
                          <a:cs typeface="+mn-cs"/>
                        </a:rPr>
                        <a:t>consolidates storage footprints up to 20x.</a:t>
                      </a:r>
                      <a:r>
                        <a:rPr lang="en-US" sz="600" kern="1200" baseline="30000" dirty="0">
                          <a:solidFill>
                            <a:schemeClr val="tx1"/>
                          </a:solidFill>
                          <a:latin typeface="+mj-lt"/>
                          <a:ea typeface="+mn-ea"/>
                          <a:cs typeface="+mn-cs"/>
                        </a:rPr>
                        <a:t>2</a:t>
                      </a:r>
                      <a:r>
                        <a:rPr lang="en-US" sz="600" kern="1200" dirty="0">
                          <a:solidFill>
                            <a:schemeClr val="tx1"/>
                          </a:solidFill>
                          <a:latin typeface="+mj-lt"/>
                          <a:ea typeface="+mn-ea"/>
                          <a:cs typeface="+mn-cs"/>
                        </a:rPr>
                        <a:t>  </a:t>
                      </a:r>
                    </a:p>
                  </a:txBody>
                  <a:tcPr marL="28175" marR="28175" marT="14087" marB="14087">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lvl="0" algn="l">
                        <a:spcBef>
                          <a:spcPts val="0"/>
                        </a:spcBef>
                      </a:pPr>
                      <a:r>
                        <a:rPr lang="en-US" sz="600" kern="1200" dirty="0">
                          <a:solidFill>
                            <a:schemeClr val="tx1"/>
                          </a:solidFill>
                          <a:latin typeface="+mj-lt"/>
                          <a:ea typeface="+mn-ea"/>
                          <a:cs typeface="+mn-cs"/>
                        </a:rPr>
                        <a:t>Delivers performance, </a:t>
                      </a:r>
                      <a:r>
                        <a:rPr lang="en-US" sz="600" kern="1200" dirty="0" err="1">
                          <a:solidFill>
                            <a:schemeClr val="tx1"/>
                          </a:solidFill>
                          <a:latin typeface="+mj-lt"/>
                          <a:ea typeface="+mn-ea"/>
                          <a:cs typeface="+mn-cs"/>
                        </a:rPr>
                        <a:t>QoS</a:t>
                      </a:r>
                      <a:r>
                        <a:rPr lang="en-US" sz="600" kern="1200" dirty="0">
                          <a:solidFill>
                            <a:schemeClr val="tx1"/>
                          </a:solidFill>
                          <a:latin typeface="+mj-lt"/>
                          <a:ea typeface="+mn-ea"/>
                          <a:cs typeface="+mn-cs"/>
                        </a:rPr>
                        <a:t> and capacity improvements to optimize storage efficiency enabling data centers to do more per server, and minimize service disruptions.</a:t>
                      </a:r>
                    </a:p>
                  </a:txBody>
                  <a:tcPr marL="28175" marR="28175" marT="14087" marB="14087">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latin typeface="+mn-lt"/>
                          <a:ea typeface="+mn-ea"/>
                          <a:cs typeface="+mn-cs"/>
                        </a:rPr>
                        <a:t>Replace legacy HDDs with the Intel® SSD DC S4500 &amp; DC S4600 Series. Highly reliable, these storage inspired SSDs enable data centers to reduce costs, improve server efficiency, and minimize service disruptions.</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b="0" i="0" kern="1200" dirty="0">
                          <a:solidFill>
                            <a:schemeClr val="tx1"/>
                          </a:solidFill>
                          <a:effectLst/>
                          <a:latin typeface="+mj-lt"/>
                          <a:ea typeface="+mn-ea"/>
                          <a:cs typeface="+mn-cs"/>
                        </a:rPr>
                        <a:t>Value-based performance designed for data center</a:t>
                      </a:r>
                      <a:r>
                        <a:rPr lang="en-US" sz="600" b="0" i="0" kern="1200" baseline="0" dirty="0">
                          <a:solidFill>
                            <a:schemeClr val="tx1"/>
                          </a:solidFill>
                          <a:effectLst/>
                          <a:latin typeface="+mj-lt"/>
                          <a:ea typeface="+mn-ea"/>
                          <a:cs typeface="+mn-cs"/>
                        </a:rPr>
                        <a:t> usage. Transform the economics of data center storage with Intel® 3D NAND SSDs.</a:t>
                      </a:r>
                      <a:endParaRPr lang="en-US" sz="600" b="0" i="0" kern="1200" dirty="0">
                        <a:solidFill>
                          <a:schemeClr val="tx1"/>
                        </a:solidFill>
                        <a:effectLst/>
                        <a:latin typeface="+mj-lt"/>
                        <a:ea typeface="+mn-ea"/>
                        <a:cs typeface="+mn-cs"/>
                      </a:endParaRP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b="0" i="0" kern="1200" dirty="0">
                          <a:solidFill>
                            <a:schemeClr val="tx1"/>
                          </a:solidFill>
                          <a:effectLst/>
                          <a:latin typeface="+mj-lt"/>
                          <a:ea typeface="+mn-ea"/>
                          <a:cs typeface="+mn-cs"/>
                        </a:rPr>
                        <a:t>An entry level data center SSD that delivers consistent performance, value endurance, low latency and high reliability to cost effectively accelerate read intensive workloads.</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 xmlns:a16="http://schemas.microsoft.com/office/drawing/2014/main" val="10003"/>
                  </a:ext>
                </a:extLst>
              </a:tr>
              <a:tr h="708660">
                <a:tc>
                  <a:txBody>
                    <a:bodyPr/>
                    <a:lstStyle>
                      <a:lvl1pPr marL="0" algn="l" defTabSz="914400" rtl="0" eaLnBrk="1" latinLnBrk="0" hangingPunct="1">
                        <a:defRPr sz="1800" kern="1200">
                          <a:solidFill>
                            <a:schemeClr val="tx1"/>
                          </a:solidFill>
                          <a:latin typeface="Intel Clear"/>
                          <a:cs typeface="Arial"/>
                        </a:defRPr>
                      </a:lvl1pPr>
                      <a:lvl2pPr marL="457200" algn="l" defTabSz="914400" rtl="0" eaLnBrk="1" latinLnBrk="0" hangingPunct="1">
                        <a:defRPr sz="1800" kern="1200">
                          <a:solidFill>
                            <a:schemeClr val="tx1"/>
                          </a:solidFill>
                          <a:latin typeface="Intel Clear"/>
                          <a:cs typeface="Arial"/>
                        </a:defRPr>
                      </a:lvl2pPr>
                      <a:lvl3pPr marL="914400" algn="l" defTabSz="914400" rtl="0" eaLnBrk="1" latinLnBrk="0" hangingPunct="1">
                        <a:defRPr sz="1800" kern="1200">
                          <a:solidFill>
                            <a:schemeClr val="tx1"/>
                          </a:solidFill>
                          <a:latin typeface="Intel Clear"/>
                          <a:cs typeface="Arial"/>
                        </a:defRPr>
                      </a:lvl3pPr>
                      <a:lvl4pPr marL="1371600" algn="l" defTabSz="914400" rtl="0" eaLnBrk="1" latinLnBrk="0" hangingPunct="1">
                        <a:defRPr sz="1800" kern="1200">
                          <a:solidFill>
                            <a:schemeClr val="tx1"/>
                          </a:solidFill>
                          <a:latin typeface="Intel Clear"/>
                          <a:cs typeface="Arial"/>
                        </a:defRPr>
                      </a:lvl4pPr>
                      <a:lvl5pPr marL="1828800" algn="l" defTabSz="914400" rtl="0" eaLnBrk="1" latinLnBrk="0" hangingPunct="1">
                        <a:defRPr sz="1800" kern="1200">
                          <a:solidFill>
                            <a:schemeClr val="tx1"/>
                          </a:solidFill>
                          <a:latin typeface="Intel Clear"/>
                          <a:cs typeface="Arial"/>
                        </a:defRPr>
                      </a:lvl5pPr>
                      <a:lvl6pPr marL="2286000" algn="l" defTabSz="914400" rtl="0" eaLnBrk="1" latinLnBrk="0" hangingPunct="1">
                        <a:defRPr sz="1800" kern="1200">
                          <a:solidFill>
                            <a:schemeClr val="tx1"/>
                          </a:solidFill>
                          <a:latin typeface="Intel Clear"/>
                          <a:cs typeface="Arial"/>
                        </a:defRPr>
                      </a:lvl6pPr>
                      <a:lvl7pPr marL="2743200" algn="l" defTabSz="914400" rtl="0" eaLnBrk="1" latinLnBrk="0" hangingPunct="1">
                        <a:defRPr sz="1800" kern="1200">
                          <a:solidFill>
                            <a:schemeClr val="tx1"/>
                          </a:solidFill>
                          <a:latin typeface="Intel Clear"/>
                          <a:cs typeface="Arial"/>
                        </a:defRPr>
                      </a:lvl7pPr>
                      <a:lvl8pPr marL="3200400" algn="l" defTabSz="914400" rtl="0" eaLnBrk="1" latinLnBrk="0" hangingPunct="1">
                        <a:defRPr sz="1800" kern="1200">
                          <a:solidFill>
                            <a:schemeClr val="tx1"/>
                          </a:solidFill>
                          <a:latin typeface="Intel Clear"/>
                          <a:cs typeface="Arial"/>
                        </a:defRPr>
                      </a:lvl8pPr>
                      <a:lvl9pPr marL="3657600" algn="l" defTabSz="914400" rtl="0" eaLnBrk="1" latinLnBrk="0" hangingPunct="1">
                        <a:defRPr sz="1800" kern="1200">
                          <a:solidFill>
                            <a:schemeClr val="tx1"/>
                          </a:solidFill>
                          <a:latin typeface="Intel Clear"/>
                          <a:cs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1" kern="1200" dirty="0">
                          <a:solidFill>
                            <a:schemeClr val="bg1"/>
                          </a:solidFill>
                          <a:latin typeface="+mn-lt"/>
                          <a:ea typeface="+mn-ea"/>
                          <a:cs typeface="+mn-cs"/>
                        </a:rPr>
                        <a:t>Interface/</a:t>
                      </a:r>
                    </a:p>
                    <a:p>
                      <a:pPr marL="0" marR="0" indent="0" algn="l" defTabSz="457200" rtl="0" eaLnBrk="1" fontAlgn="auto" latinLnBrk="0" hangingPunct="1">
                        <a:lnSpc>
                          <a:spcPct val="100000"/>
                        </a:lnSpc>
                        <a:spcBef>
                          <a:spcPts val="0"/>
                        </a:spcBef>
                        <a:spcAft>
                          <a:spcPts val="0"/>
                        </a:spcAft>
                        <a:buClrTx/>
                        <a:buSzTx/>
                        <a:buFontTx/>
                        <a:buNone/>
                        <a:tabLst/>
                        <a:defRPr/>
                      </a:pPr>
                      <a:r>
                        <a:rPr lang="en-US" sz="700" b="1" kern="1200" dirty="0">
                          <a:solidFill>
                            <a:schemeClr val="bg1"/>
                          </a:solidFill>
                          <a:latin typeface="+mn-lt"/>
                          <a:ea typeface="+mn-ea"/>
                          <a:cs typeface="+mn-cs"/>
                        </a:rPr>
                        <a:t>FF/ Capacity</a:t>
                      </a:r>
                      <a:r>
                        <a:rPr lang="en-US" sz="700" b="1" kern="1200" baseline="30000" dirty="0">
                          <a:solidFill>
                            <a:schemeClr val="bg1"/>
                          </a:solidFill>
                          <a:latin typeface="+mn-lt"/>
                          <a:ea typeface="+mn-ea"/>
                          <a:cs typeface="+mn-cs"/>
                        </a:rPr>
                        <a:t>1</a:t>
                      </a:r>
                    </a:p>
                  </a:txBody>
                  <a:tcPr marL="28175" marR="28175" marT="14087" marB="14087" anchor="ctr">
                    <a:lnL w="317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err="1">
                          <a:solidFill>
                            <a:schemeClr val="tx1"/>
                          </a:solidFill>
                          <a:latin typeface="+mj-lt"/>
                          <a:ea typeface="+mn-ea"/>
                          <a:cs typeface="+mn-cs"/>
                        </a:rPr>
                        <a:t>PCIe</a:t>
                      </a:r>
                      <a:r>
                        <a:rPr lang="en-US" sz="600" b="0" i="0" kern="1200" baseline="0" dirty="0">
                          <a:solidFill>
                            <a:schemeClr val="tx1"/>
                          </a:solidFill>
                          <a:latin typeface="+mj-lt"/>
                          <a:ea typeface="+mn-ea"/>
                          <a:cs typeface="+mn-cs"/>
                        </a:rPr>
                        <a:t>* 3.1 x4, NVMe* 1.2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U.2 15mm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P4510: 1, 2, 4, 8TB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P4610: 1.6, 3.2, 6.4, 7.68TB</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600" i="0" kern="1200" baseline="0" dirty="0">
                          <a:solidFill>
                            <a:schemeClr val="tx1"/>
                          </a:solidFill>
                          <a:latin typeface="+mn-lt"/>
                          <a:ea typeface="+mn-ea"/>
                          <a:cs typeface="+mn-cs"/>
                        </a:rPr>
                        <a:t>PCIe* 3.</a:t>
                      </a:r>
                      <a:r>
                        <a:rPr lang="en-US" sz="600" i="0" kern="1200" baseline="0" dirty="0">
                          <a:solidFill>
                            <a:schemeClr val="tx1"/>
                          </a:solidFill>
                          <a:latin typeface="+mn-lt"/>
                          <a:ea typeface="+mn-ea"/>
                          <a:cs typeface="+mn-cs"/>
                        </a:rPr>
                        <a:t>1</a:t>
                      </a:r>
                      <a:r>
                        <a:rPr lang="pl-PL" sz="600" i="0" kern="1200" baseline="0" dirty="0">
                          <a:solidFill>
                            <a:schemeClr val="tx1"/>
                          </a:solidFill>
                          <a:latin typeface="+mn-lt"/>
                          <a:ea typeface="+mn-ea"/>
                          <a:cs typeface="+mn-cs"/>
                        </a:rPr>
                        <a:t> x4</a:t>
                      </a:r>
                      <a:r>
                        <a:rPr lang="en-US" sz="600" i="0" kern="1200" baseline="0" dirty="0">
                          <a:solidFill>
                            <a:schemeClr val="tx1"/>
                          </a:solidFill>
                          <a:latin typeface="+mn-lt"/>
                          <a:ea typeface="+mn-ea"/>
                          <a:cs typeface="+mn-cs"/>
                        </a:rPr>
                        <a:t>, </a:t>
                      </a:r>
                      <a:r>
                        <a:rPr lang="en-US" sz="600" i="0" kern="1200" baseline="0" dirty="0" err="1">
                          <a:solidFill>
                            <a:schemeClr val="tx1"/>
                          </a:solidFill>
                          <a:latin typeface="+mn-lt"/>
                          <a:ea typeface="+mn-ea"/>
                          <a:cs typeface="+mn-cs"/>
                        </a:rPr>
                        <a:t>NVMe</a:t>
                      </a:r>
                      <a:r>
                        <a:rPr lang="en-US" sz="600" i="0" kern="1200" baseline="0" dirty="0">
                          <a:solidFill>
                            <a:schemeClr val="tx1"/>
                          </a:solidFill>
                          <a:latin typeface="+mn-lt"/>
                          <a:ea typeface="+mn-ea"/>
                          <a:cs typeface="+mn-cs"/>
                        </a:rPr>
                        <a:t>* 1.2 U.2, 2.5in x 15mm, AIC</a:t>
                      </a:r>
                      <a:endParaRPr lang="en-US" sz="600" b="0" i="0" kern="1200" baseline="0" dirty="0">
                        <a:solidFill>
                          <a:schemeClr val="tx1"/>
                        </a:solidFill>
                        <a:latin typeface="+mj-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P4500 U.2: 1, 2, 4TB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P4500 AIC: 4, 8TB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P4600 U.2: 1.6, 2, 3.2, 6.4TB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P4600 AIC: 2, 4TB</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600" i="0" kern="1200" baseline="0" dirty="0">
                          <a:solidFill>
                            <a:schemeClr val="tx1"/>
                          </a:solidFill>
                          <a:latin typeface="+mn-lt"/>
                          <a:ea typeface="+mn-ea"/>
                          <a:cs typeface="+mn-cs"/>
                        </a:rPr>
                        <a:t>PCIe* 3.</a:t>
                      </a:r>
                      <a:r>
                        <a:rPr lang="en-US" sz="600" i="0" kern="1200" baseline="0" dirty="0">
                          <a:solidFill>
                            <a:schemeClr val="tx1"/>
                          </a:solidFill>
                          <a:latin typeface="+mn-lt"/>
                          <a:ea typeface="+mn-ea"/>
                          <a:cs typeface="+mn-cs"/>
                        </a:rPr>
                        <a:t>0</a:t>
                      </a:r>
                      <a:r>
                        <a:rPr lang="pl-PL" sz="600" i="0" kern="1200" baseline="0" dirty="0">
                          <a:solidFill>
                            <a:schemeClr val="tx1"/>
                          </a:solidFill>
                          <a:latin typeface="+mn-lt"/>
                          <a:ea typeface="+mn-ea"/>
                          <a:cs typeface="+mn-cs"/>
                        </a:rPr>
                        <a:t> x4, NVMe* 1.2</a:t>
                      </a:r>
                      <a:endParaRPr lang="en-US" sz="600" i="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n-lt"/>
                          <a:ea typeface="+mn-ea"/>
                          <a:cs typeface="+mn-cs"/>
                        </a:rPr>
                        <a:t>EDSFF 1U Long</a:t>
                      </a:r>
                      <a:endParaRPr lang="en-US" sz="600" b="0" i="0" kern="1200" baseline="0" dirty="0">
                        <a:solidFill>
                          <a:schemeClr val="tx1"/>
                        </a:solidFill>
                        <a:latin typeface="+mj-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4, 8TB</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n-lt"/>
                          <a:ea typeface="+mn-ea"/>
                          <a:cs typeface="+mn-cs"/>
                        </a:rPr>
                        <a:t>QLC </a:t>
                      </a:r>
                      <a:r>
                        <a:rPr lang="en-US" sz="600" b="0" i="0" kern="1200" baseline="0" dirty="0" err="1">
                          <a:solidFill>
                            <a:schemeClr val="tx1"/>
                          </a:solidFill>
                          <a:latin typeface="+mn-lt"/>
                          <a:ea typeface="+mn-ea"/>
                          <a:cs typeface="+mn-cs"/>
                        </a:rPr>
                        <a:t>PCIe</a:t>
                      </a:r>
                      <a:r>
                        <a:rPr lang="en-US" sz="600" b="0" i="0" kern="1200" baseline="0" dirty="0">
                          <a:solidFill>
                            <a:schemeClr val="tx1"/>
                          </a:solidFill>
                          <a:latin typeface="+mn-lt"/>
                          <a:ea typeface="+mn-ea"/>
                          <a:cs typeface="+mn-cs"/>
                        </a:rPr>
                        <a:t>* 3.0 x4. </a:t>
                      </a:r>
                      <a:r>
                        <a:rPr lang="en-US" sz="600" b="0" i="0" kern="1200" baseline="0" dirty="0" err="1">
                          <a:solidFill>
                            <a:schemeClr val="tx1"/>
                          </a:solidFill>
                          <a:latin typeface="+mn-lt"/>
                          <a:ea typeface="+mn-ea"/>
                          <a:cs typeface="+mn-cs"/>
                        </a:rPr>
                        <a:t>NVMe</a:t>
                      </a:r>
                      <a:r>
                        <a:rPr lang="en-US" sz="600" b="0" i="0" kern="1200" baseline="0" dirty="0">
                          <a:solidFill>
                            <a:schemeClr val="tx1"/>
                          </a:solidFill>
                          <a:latin typeface="+mn-lt"/>
                          <a:ea typeface="+mn-ea"/>
                          <a:cs typeface="+mn-cs"/>
                        </a:rPr>
                        <a:t>* 1.2</a:t>
                      </a:r>
                    </a:p>
                    <a:p>
                      <a:pPr marL="0" marR="0" lvl="0" indent="0" algn="l" defTabSz="66818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n-lt"/>
                          <a:ea typeface="+mn-ea"/>
                          <a:cs typeface="+mn-cs"/>
                        </a:rPr>
                        <a:t>U.2 15mm, EDSFF 1U Long</a:t>
                      </a:r>
                      <a:endParaRPr lang="en-US" sz="600" b="0" dirty="0">
                        <a:solidFill>
                          <a:schemeClr val="tx1"/>
                        </a:solidFill>
                        <a:latin typeface="+mj-lt"/>
                      </a:endParaRPr>
                    </a:p>
                    <a:p>
                      <a:pPr algn="l"/>
                      <a:r>
                        <a:rPr lang="en-US" sz="600" b="0" dirty="0">
                          <a:solidFill>
                            <a:schemeClr val="tx1"/>
                          </a:solidFill>
                          <a:latin typeface="+mj-lt"/>
                        </a:rPr>
                        <a:t>P4320 U.2: 7.68TB</a:t>
                      </a:r>
                    </a:p>
                    <a:p>
                      <a:pPr algn="l"/>
                      <a:r>
                        <a:rPr lang="en-US" sz="600" b="0" dirty="0">
                          <a:solidFill>
                            <a:schemeClr val="tx1"/>
                          </a:solidFill>
                          <a:latin typeface="+mj-lt"/>
                        </a:rPr>
                        <a:t>P4326 EDSFF: 15.36TB</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latin typeface="+mn-lt"/>
                          <a:ea typeface="+mn-ea"/>
                          <a:cs typeface="+mn-cs"/>
                        </a:rPr>
                        <a:t>SATA 6Gb/s</a:t>
                      </a:r>
                    </a:p>
                    <a:p>
                      <a:pPr marL="0" marR="0" lvl="0" indent="0" algn="l" defTabSz="668180"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latin typeface="+mn-lt"/>
                          <a:ea typeface="+mn-ea"/>
                          <a:cs typeface="+mn-cs"/>
                        </a:rPr>
                        <a:t>2.5</a:t>
                      </a:r>
                      <a:r>
                        <a:rPr lang="en-US" sz="600" kern="1200" baseline="0" dirty="0">
                          <a:solidFill>
                            <a:schemeClr val="tx1"/>
                          </a:solidFill>
                          <a:latin typeface="+mn-lt"/>
                          <a:ea typeface="+mn-ea"/>
                          <a:cs typeface="+mn-cs"/>
                        </a:rPr>
                        <a:t>in</a:t>
                      </a:r>
                      <a:endParaRPr lang="en-US" sz="600" b="0" dirty="0">
                        <a:solidFill>
                          <a:schemeClr val="tx1"/>
                        </a:solidFill>
                        <a:latin typeface="+mj-lt"/>
                      </a:endParaRPr>
                    </a:p>
                    <a:p>
                      <a:pPr algn="l"/>
                      <a:r>
                        <a:rPr lang="en-US" sz="600" b="0" dirty="0">
                          <a:solidFill>
                            <a:schemeClr val="tx1"/>
                          </a:solidFill>
                          <a:latin typeface="+mj-lt"/>
                        </a:rPr>
                        <a:t>S4510:</a:t>
                      </a:r>
                      <a:r>
                        <a:rPr lang="en-US" sz="600" b="0" baseline="0" dirty="0">
                          <a:solidFill>
                            <a:schemeClr val="tx1"/>
                          </a:solidFill>
                          <a:latin typeface="+mj-lt"/>
                        </a:rPr>
                        <a:t> </a:t>
                      </a:r>
                      <a:r>
                        <a:rPr lang="en-US" sz="600" b="0" dirty="0">
                          <a:solidFill>
                            <a:schemeClr val="tx1"/>
                          </a:solidFill>
                          <a:latin typeface="+mj-lt"/>
                        </a:rPr>
                        <a:t>240, 480, 960GB, 2, 4,</a:t>
                      </a:r>
                      <a:r>
                        <a:rPr lang="en-US" sz="600" b="0" baseline="0" dirty="0">
                          <a:solidFill>
                            <a:schemeClr val="tx1"/>
                          </a:solidFill>
                          <a:latin typeface="+mj-lt"/>
                        </a:rPr>
                        <a:t> 8TB</a:t>
                      </a:r>
                      <a:endParaRPr lang="en-US" sz="600" b="0" dirty="0">
                        <a:solidFill>
                          <a:schemeClr val="tx1"/>
                        </a:solidFill>
                        <a:latin typeface="+mj-lt"/>
                      </a:endParaRPr>
                    </a:p>
                    <a:p>
                      <a:pPr algn="l"/>
                      <a:r>
                        <a:rPr lang="en-US" sz="600" b="0" dirty="0">
                          <a:solidFill>
                            <a:schemeClr val="tx1"/>
                          </a:solidFill>
                          <a:latin typeface="+mj-lt"/>
                        </a:rPr>
                        <a:t>S4610:</a:t>
                      </a:r>
                      <a:r>
                        <a:rPr lang="en-US" sz="600" b="0" baseline="0" dirty="0">
                          <a:solidFill>
                            <a:schemeClr val="tx1"/>
                          </a:solidFill>
                          <a:latin typeface="+mj-lt"/>
                        </a:rPr>
                        <a:t> </a:t>
                      </a:r>
                      <a:r>
                        <a:rPr lang="en-US" sz="600" b="0" dirty="0">
                          <a:solidFill>
                            <a:schemeClr val="tx1"/>
                          </a:solidFill>
                          <a:latin typeface="+mj-lt"/>
                        </a:rPr>
                        <a:t>240, 480, 960GB, 2, 4, 8TB</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baseline="0" dirty="0">
                          <a:solidFill>
                            <a:schemeClr val="tx1"/>
                          </a:solidFill>
                          <a:latin typeface="+mn-lt"/>
                          <a:ea typeface="+mn-ea"/>
                          <a:cs typeface="+mn-cs"/>
                        </a:rPr>
                        <a:t>SATA 6Gb/s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n-lt"/>
                          <a:ea typeface="+mn-ea"/>
                          <a:cs typeface="+mn-cs"/>
                        </a:rPr>
                        <a:t>2.5in x 7mm</a:t>
                      </a:r>
                      <a:endParaRPr lang="en-US" sz="600" b="0" i="0" kern="1200" baseline="0" dirty="0">
                        <a:solidFill>
                          <a:schemeClr val="tx1"/>
                        </a:solidFill>
                        <a:latin typeface="+mj-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S4500: 240, 480, 960GB, 2, 4TB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S4600: 240, 480, 960GB, 2TB </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600" i="0" kern="1200" baseline="0" dirty="0">
                          <a:solidFill>
                            <a:schemeClr val="tx1"/>
                          </a:solidFill>
                          <a:latin typeface="+mn-lt"/>
                          <a:ea typeface="+mn-ea"/>
                          <a:cs typeface="+mn-cs"/>
                        </a:rPr>
                        <a:t>PCIe* 3.0 x4, NVMe* 1.2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M.2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128GB, 256GB, 512GB, 1TB </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baseline="0" dirty="0">
                          <a:solidFill>
                            <a:schemeClr val="tx1"/>
                          </a:solidFill>
                          <a:latin typeface="+mn-lt"/>
                          <a:ea typeface="+mn-ea"/>
                          <a:cs typeface="+mn-cs"/>
                        </a:rPr>
                        <a:t>SATA 6Gb/s</a:t>
                      </a:r>
                      <a:endParaRPr lang="en-US" sz="600" b="0" i="0" kern="1200" baseline="0" dirty="0">
                        <a:solidFill>
                          <a:schemeClr val="tx1"/>
                        </a:solidFill>
                        <a:latin typeface="+mj-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2.5”, M.2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kern="1200" baseline="0" dirty="0">
                          <a:solidFill>
                            <a:schemeClr val="tx1"/>
                          </a:solidFill>
                          <a:latin typeface="+mj-lt"/>
                          <a:ea typeface="+mn-ea"/>
                          <a:cs typeface="+mn-cs"/>
                        </a:rPr>
                        <a:t>128GB, 256GB, , 512GB </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 xmlns:a16="http://schemas.microsoft.com/office/drawing/2014/main" val="10004"/>
                  </a:ext>
                </a:extLst>
              </a:tr>
              <a:tr h="788670">
                <a:tc>
                  <a:txBody>
                    <a:bodyPr/>
                    <a:lstStyle>
                      <a:lvl1pPr marL="0" algn="l" defTabSz="914400" rtl="0" eaLnBrk="1" latinLnBrk="0" hangingPunct="1">
                        <a:defRPr sz="1800" kern="1200">
                          <a:solidFill>
                            <a:schemeClr val="tx1"/>
                          </a:solidFill>
                          <a:latin typeface="Intel Clear"/>
                          <a:cs typeface="Arial"/>
                        </a:defRPr>
                      </a:lvl1pPr>
                      <a:lvl2pPr marL="457200" algn="l" defTabSz="914400" rtl="0" eaLnBrk="1" latinLnBrk="0" hangingPunct="1">
                        <a:defRPr sz="1800" kern="1200">
                          <a:solidFill>
                            <a:schemeClr val="tx1"/>
                          </a:solidFill>
                          <a:latin typeface="Intel Clear"/>
                          <a:cs typeface="Arial"/>
                        </a:defRPr>
                      </a:lvl2pPr>
                      <a:lvl3pPr marL="914400" algn="l" defTabSz="914400" rtl="0" eaLnBrk="1" latinLnBrk="0" hangingPunct="1">
                        <a:defRPr sz="1800" kern="1200">
                          <a:solidFill>
                            <a:schemeClr val="tx1"/>
                          </a:solidFill>
                          <a:latin typeface="Intel Clear"/>
                          <a:cs typeface="Arial"/>
                        </a:defRPr>
                      </a:lvl3pPr>
                      <a:lvl4pPr marL="1371600" algn="l" defTabSz="914400" rtl="0" eaLnBrk="1" latinLnBrk="0" hangingPunct="1">
                        <a:defRPr sz="1800" kern="1200">
                          <a:solidFill>
                            <a:schemeClr val="tx1"/>
                          </a:solidFill>
                          <a:latin typeface="Intel Clear"/>
                          <a:cs typeface="Arial"/>
                        </a:defRPr>
                      </a:lvl4pPr>
                      <a:lvl5pPr marL="1828800" algn="l" defTabSz="914400" rtl="0" eaLnBrk="1" latinLnBrk="0" hangingPunct="1">
                        <a:defRPr sz="1800" kern="1200">
                          <a:solidFill>
                            <a:schemeClr val="tx1"/>
                          </a:solidFill>
                          <a:latin typeface="Intel Clear"/>
                          <a:cs typeface="Arial"/>
                        </a:defRPr>
                      </a:lvl5pPr>
                      <a:lvl6pPr marL="2286000" algn="l" defTabSz="914400" rtl="0" eaLnBrk="1" latinLnBrk="0" hangingPunct="1">
                        <a:defRPr sz="1800" kern="1200">
                          <a:solidFill>
                            <a:schemeClr val="tx1"/>
                          </a:solidFill>
                          <a:latin typeface="Intel Clear"/>
                          <a:cs typeface="Arial"/>
                        </a:defRPr>
                      </a:lvl6pPr>
                      <a:lvl7pPr marL="2743200" algn="l" defTabSz="914400" rtl="0" eaLnBrk="1" latinLnBrk="0" hangingPunct="1">
                        <a:defRPr sz="1800" kern="1200">
                          <a:solidFill>
                            <a:schemeClr val="tx1"/>
                          </a:solidFill>
                          <a:latin typeface="Intel Clear"/>
                          <a:cs typeface="Arial"/>
                        </a:defRPr>
                      </a:lvl7pPr>
                      <a:lvl8pPr marL="3200400" algn="l" defTabSz="914400" rtl="0" eaLnBrk="1" latinLnBrk="0" hangingPunct="1">
                        <a:defRPr sz="1800" kern="1200">
                          <a:solidFill>
                            <a:schemeClr val="tx1"/>
                          </a:solidFill>
                          <a:latin typeface="Intel Clear"/>
                          <a:cs typeface="Arial"/>
                        </a:defRPr>
                      </a:lvl8pPr>
                      <a:lvl9pPr marL="3657600" algn="l" defTabSz="914400" rtl="0" eaLnBrk="1" latinLnBrk="0" hangingPunct="1">
                        <a:defRPr sz="1800" kern="1200">
                          <a:solidFill>
                            <a:schemeClr val="tx1"/>
                          </a:solidFill>
                          <a:latin typeface="Intel Clear"/>
                          <a:cs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1" kern="1200" dirty="0">
                          <a:solidFill>
                            <a:schemeClr val="bg1"/>
                          </a:solidFill>
                          <a:latin typeface="+mn-lt"/>
                          <a:ea typeface="+mn-ea"/>
                          <a:cs typeface="+mn-cs"/>
                        </a:rPr>
                        <a:t>Additional Information</a:t>
                      </a:r>
                    </a:p>
                  </a:txBody>
                  <a:tcPr marL="28175" marR="28175" marT="14087" marB="14087" anchor="ctr">
                    <a:lnL w="317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3"/>
                        </a:rPr>
                        <a:t>P4510: Product page</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4"/>
                        </a:rPr>
                        <a:t>P4510: Product spec</a:t>
                      </a:r>
                      <a:endParaRPr lang="en-US" sz="700" kern="1200" baseline="0" dirty="0">
                        <a:solidFill>
                          <a:schemeClr val="bg2"/>
                        </a:solidFill>
                        <a:latin typeface="+mj-lt"/>
                        <a:ea typeface="+mn-ea"/>
                        <a:cs typeface="+mn-cs"/>
                        <a:hlinkClick r:id="rId5"/>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6"/>
                        </a:rPr>
                        <a:t>P4510: Product Brief</a:t>
                      </a:r>
                      <a:endParaRPr lang="en-US" sz="700" kern="1200" baseline="0" dirty="0">
                        <a:solidFill>
                          <a:schemeClr val="bg2"/>
                        </a:solidFill>
                        <a:latin typeface="+mj-lt"/>
                        <a:ea typeface="+mn-ea"/>
                        <a:cs typeface="+mn-cs"/>
                        <a:hlinkClick r:id=""/>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
                        </a:rPr>
                        <a:t>P4610: Product page </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7"/>
                        </a:rPr>
                        <a:t>P4610: Product spec</a:t>
                      </a:r>
                      <a:r>
                        <a:rPr lang="en-US" sz="700" kern="1200" baseline="0" dirty="0">
                          <a:solidFill>
                            <a:schemeClr val="bg2"/>
                          </a:solidFill>
                          <a:latin typeface="+mj-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8"/>
                        </a:rPr>
                        <a:t>P4610:Product Brief</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9"/>
                        </a:rPr>
                        <a:t>Assets</a:t>
                      </a:r>
                      <a:endParaRPr lang="en-US" sz="700" kern="1200" baseline="0" dirty="0">
                        <a:solidFill>
                          <a:schemeClr val="bg2"/>
                        </a:solidFill>
                        <a:latin typeface="+mj-lt"/>
                        <a:ea typeface="+mn-ea"/>
                        <a:cs typeface="+mn-cs"/>
                      </a:endParaRP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10"/>
                        </a:rPr>
                        <a:t>P4500: Product page</a:t>
                      </a: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11"/>
                        </a:rPr>
                        <a:t>P4500: Product spec</a:t>
                      </a:r>
                      <a:endParaRPr lang="en-US" sz="700" kern="1200" baseline="0" dirty="0">
                        <a:solidFill>
                          <a:schemeClr val="bg2"/>
                        </a:solidFill>
                        <a:latin typeface="+mj-lt"/>
                        <a:ea typeface="+mn-ea"/>
                        <a:cs typeface="+mn-cs"/>
                        <a:hlinkClick r:id="rId1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12"/>
                        </a:rPr>
                        <a:t>P4500: Product Brief</a:t>
                      </a:r>
                      <a:endParaRPr lang="en-US" sz="700" kern="1200" baseline="0" dirty="0">
                        <a:solidFill>
                          <a:schemeClr val="bg2"/>
                        </a:solidFill>
                        <a:latin typeface="+mj-lt"/>
                        <a:ea typeface="+mn-ea"/>
                        <a:cs typeface="+mn-cs"/>
                        <a:hlinkClick r:id=""/>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
                        </a:rPr>
                        <a:t>P4600: Product page </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13"/>
                        </a:rPr>
                        <a:t>P4600: Product spec </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14"/>
                        </a:rPr>
                        <a:t>P4600: Product Brief</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15"/>
                        </a:rPr>
                        <a:t>Assets</a:t>
                      </a:r>
                      <a:endParaRPr lang="en-US" sz="700" kern="1200" baseline="0" dirty="0">
                        <a:solidFill>
                          <a:schemeClr val="bg2"/>
                        </a:solidFill>
                        <a:latin typeface="+mj-lt"/>
                        <a:ea typeface="+mn-ea"/>
                        <a:cs typeface="+mn-cs"/>
                      </a:endParaRP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16"/>
                        </a:rPr>
                        <a:t>Product page </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17"/>
                        </a:rPr>
                        <a:t>Product spec </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18"/>
                        </a:rPr>
                        <a:t>Product Brief</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19"/>
                        </a:rPr>
                        <a:t>Assets</a:t>
                      </a:r>
                      <a:endParaRPr lang="en-US" sz="700" kern="1200" baseline="0" dirty="0">
                        <a:solidFill>
                          <a:schemeClr val="bg2"/>
                        </a:solidFill>
                        <a:latin typeface="+mj-lt"/>
                        <a:ea typeface="+mn-ea"/>
                        <a:cs typeface="+mn-cs"/>
                      </a:endParaRP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l"/>
                      <a:endParaRPr lang="en-US" sz="700" dirty="0">
                        <a:solidFill>
                          <a:schemeClr val="bg2"/>
                        </a:solidFill>
                        <a:latin typeface="+mj-lt"/>
                      </a:endParaRP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l"/>
                      <a:r>
                        <a:rPr lang="en-US" sz="700" dirty="0">
                          <a:solidFill>
                            <a:schemeClr val="bg2"/>
                          </a:solidFill>
                          <a:latin typeface="+mj-lt"/>
                          <a:hlinkClick r:id="rId20" action="ppaction://hlinkfile"/>
                        </a:rPr>
                        <a:t>S4510 Product page</a:t>
                      </a:r>
                      <a:r>
                        <a:rPr lang="en-US" sz="700" dirty="0">
                          <a:solidFill>
                            <a:schemeClr val="bg2"/>
                          </a:solidFill>
                          <a:latin typeface="+mj-lt"/>
                        </a:rPr>
                        <a:t>  </a:t>
                      </a:r>
                    </a:p>
                    <a:p>
                      <a:pPr algn="l"/>
                      <a:r>
                        <a:rPr lang="en-US" sz="700" dirty="0">
                          <a:solidFill>
                            <a:schemeClr val="bg2"/>
                          </a:solidFill>
                          <a:latin typeface="+mj-lt"/>
                          <a:hlinkClick r:id="rId21"/>
                        </a:rPr>
                        <a:t>S4510 Product spec</a:t>
                      </a:r>
                      <a:endParaRPr lang="en-US" sz="700" dirty="0">
                        <a:solidFill>
                          <a:schemeClr val="bg2"/>
                        </a:solidFill>
                        <a:latin typeface="+mj-lt"/>
                      </a:endParaRPr>
                    </a:p>
                    <a:p>
                      <a:pPr algn="l"/>
                      <a:r>
                        <a:rPr lang="en-US" sz="700" dirty="0">
                          <a:solidFill>
                            <a:schemeClr val="bg2"/>
                          </a:solidFill>
                          <a:latin typeface="+mj-lt"/>
                          <a:hlinkClick r:id="rId22" action="ppaction://hlinkfile"/>
                        </a:rPr>
                        <a:t>S4610 Product page</a:t>
                      </a:r>
                      <a:r>
                        <a:rPr lang="en-US" sz="700" dirty="0">
                          <a:solidFill>
                            <a:schemeClr val="bg2"/>
                          </a:solidFill>
                          <a:latin typeface="+mj-lt"/>
                        </a:rPr>
                        <a:t> </a:t>
                      </a:r>
                    </a:p>
                    <a:p>
                      <a:pPr algn="l"/>
                      <a:r>
                        <a:rPr lang="en-US" sz="700" dirty="0">
                          <a:solidFill>
                            <a:schemeClr val="bg2"/>
                          </a:solidFill>
                          <a:latin typeface="+mj-lt"/>
                          <a:hlinkClick r:id="rId23"/>
                        </a:rPr>
                        <a:t>S4610 Product spec </a:t>
                      </a:r>
                      <a:endParaRPr lang="en-US" sz="700" dirty="0">
                        <a:solidFill>
                          <a:schemeClr val="bg2"/>
                        </a:solidFill>
                        <a:latin typeface="+mj-lt"/>
                      </a:endParaRPr>
                    </a:p>
                    <a:p>
                      <a:pPr algn="l"/>
                      <a:r>
                        <a:rPr lang="en-US" sz="700" dirty="0">
                          <a:solidFill>
                            <a:schemeClr val="bg2"/>
                          </a:solidFill>
                          <a:latin typeface="+mj-lt"/>
                          <a:hlinkClick r:id="rId24"/>
                        </a:rPr>
                        <a:t>Product Brief</a:t>
                      </a:r>
                      <a:endParaRPr lang="en-US" sz="700" dirty="0">
                        <a:solidFill>
                          <a:schemeClr val="bg2"/>
                        </a:solidFill>
                        <a:latin typeface="+mj-lt"/>
                      </a:endParaRPr>
                    </a:p>
                    <a:p>
                      <a:pPr algn="l"/>
                      <a:r>
                        <a:rPr lang="en-US" sz="700" dirty="0">
                          <a:solidFill>
                            <a:schemeClr val="bg2"/>
                          </a:solidFill>
                          <a:latin typeface="+mj-lt"/>
                          <a:hlinkClick r:id="rId25"/>
                        </a:rPr>
                        <a:t>Assets</a:t>
                      </a:r>
                      <a:r>
                        <a:rPr lang="en-US" sz="700" dirty="0">
                          <a:solidFill>
                            <a:schemeClr val="bg2"/>
                          </a:solidFill>
                          <a:latin typeface="+mj-lt"/>
                        </a:rPr>
                        <a:t> </a:t>
                      </a: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26"/>
                        </a:rPr>
                        <a:t>S4500 Product page</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27"/>
                        </a:rPr>
                        <a:t>S4500 Product spec</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28"/>
                        </a:rPr>
                        <a:t>S4600 Product page   </a:t>
                      </a:r>
                      <a:r>
                        <a:rPr lang="en-US" sz="700" kern="1200" baseline="0" dirty="0">
                          <a:solidFill>
                            <a:schemeClr val="bg2"/>
                          </a:solidFill>
                          <a:latin typeface="+mj-lt"/>
                          <a:ea typeface="+mn-ea"/>
                          <a:cs typeface="+mn-cs"/>
                          <a:hlinkClick r:id="rId29"/>
                        </a:rPr>
                        <a:t>S4600 Product spec</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30"/>
                        </a:rPr>
                        <a:t>Product Brief</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31"/>
                        </a:rPr>
                        <a:t>Assets</a:t>
                      </a:r>
                      <a:endParaRPr lang="en-US" sz="700" kern="1200" baseline="0" dirty="0">
                        <a:solidFill>
                          <a:schemeClr val="bg2"/>
                        </a:solidFill>
                        <a:latin typeface="+mj-lt"/>
                        <a:ea typeface="+mn-ea"/>
                        <a:cs typeface="+mn-cs"/>
                      </a:endParaRP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32"/>
                        </a:rPr>
                        <a:t>Product page </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33"/>
                        </a:rPr>
                        <a:t>Product spec </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34"/>
                        </a:rPr>
                        <a:t>Product Brief</a:t>
                      </a:r>
                      <a:endParaRPr lang="en-US" sz="700" kern="1200" baseline="0" dirty="0">
                        <a:solidFill>
                          <a:schemeClr val="bg2"/>
                        </a:solidFill>
                        <a:latin typeface="+mj-lt"/>
                        <a:ea typeface="+mn-ea"/>
                        <a:cs typeface="+mn-cs"/>
                      </a:endParaRP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35"/>
                        </a:rPr>
                        <a:t>Product page </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36"/>
                        </a:rPr>
                        <a:t>Product spec </a:t>
                      </a:r>
                      <a:endParaRPr lang="en-US" sz="700" kern="1200" baseline="0" dirty="0">
                        <a:solidFill>
                          <a:schemeClr val="bg2"/>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700" kern="1200" baseline="0" dirty="0">
                          <a:solidFill>
                            <a:schemeClr val="bg2"/>
                          </a:solidFill>
                          <a:latin typeface="+mj-lt"/>
                          <a:ea typeface="+mn-ea"/>
                          <a:cs typeface="+mn-cs"/>
                          <a:hlinkClick r:id="rId37"/>
                        </a:rPr>
                        <a:t>Product Brief</a:t>
                      </a:r>
                      <a:endParaRPr lang="en-US" sz="700" kern="1200" baseline="0" dirty="0">
                        <a:solidFill>
                          <a:schemeClr val="bg2"/>
                        </a:solidFill>
                        <a:latin typeface="+mj-lt"/>
                        <a:ea typeface="+mn-ea"/>
                        <a:cs typeface="+mn-cs"/>
                      </a:endParaRPr>
                    </a:p>
                  </a:txBody>
                  <a:tcPr marL="34290" marR="34290" marT="34290" marB="34290">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 xmlns:a16="http://schemas.microsoft.com/office/drawing/2014/main" val="10005"/>
                  </a:ext>
                </a:extLst>
              </a:tr>
            </a:tbl>
          </a:graphicData>
        </a:graphic>
      </p:graphicFrame>
      <p:pic>
        <p:nvPicPr>
          <p:cNvPr id="19" name="Picture 18"/>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024388" y="933664"/>
            <a:ext cx="494972" cy="276875"/>
          </a:xfrm>
          <a:prstGeom prst="rect">
            <a:avLst/>
          </a:prstGeom>
        </p:spPr>
      </p:pic>
      <p:pic>
        <p:nvPicPr>
          <p:cNvPr id="29" name="Picture 2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863809" y="910348"/>
            <a:ext cx="495221" cy="278562"/>
          </a:xfrm>
          <a:prstGeom prst="rect">
            <a:avLst/>
          </a:prstGeom>
        </p:spPr>
      </p:pic>
      <p:pic>
        <p:nvPicPr>
          <p:cNvPr id="32" name="Picture 31"/>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3902517" y="928851"/>
            <a:ext cx="422448" cy="281688"/>
          </a:xfrm>
          <a:prstGeom prst="rect">
            <a:avLst/>
          </a:prstGeom>
        </p:spPr>
      </p:pic>
      <p:pic>
        <p:nvPicPr>
          <p:cNvPr id="41" name="Picture 40"/>
          <p:cNvPicPr>
            <a:picLocks noChangeAspect="1"/>
          </p:cNvPicPr>
          <p:nvPr/>
        </p:nvPicPr>
        <p:blipFill>
          <a:blip r:embed="rId41"/>
          <a:stretch>
            <a:fillRect/>
          </a:stretch>
        </p:blipFill>
        <p:spPr>
          <a:xfrm>
            <a:off x="6299803" y="926052"/>
            <a:ext cx="499324" cy="278230"/>
          </a:xfrm>
          <a:prstGeom prst="rect">
            <a:avLst/>
          </a:prstGeom>
        </p:spPr>
      </p:pic>
      <p:pic>
        <p:nvPicPr>
          <p:cNvPr id="42" name="Picture 4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8204111" y="848044"/>
            <a:ext cx="403170" cy="403170"/>
          </a:xfrm>
          <a:prstGeom prst="rect">
            <a:avLst/>
          </a:prstGeom>
        </p:spPr>
      </p:pic>
      <p:pic>
        <p:nvPicPr>
          <p:cNvPr id="43" name="Picture 42"/>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rot="16200000">
            <a:off x="7071347" y="822484"/>
            <a:ext cx="519233" cy="519233"/>
          </a:xfrm>
          <a:prstGeom prst="rect">
            <a:avLst/>
          </a:prstGeom>
        </p:spPr>
      </p:pic>
      <p:pic>
        <p:nvPicPr>
          <p:cNvPr id="17" name="Picture 1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937625" y="933664"/>
            <a:ext cx="599195" cy="335175"/>
          </a:xfrm>
          <a:prstGeom prst="rect">
            <a:avLst/>
          </a:prstGeom>
        </p:spPr>
      </p:pic>
      <p:pic>
        <p:nvPicPr>
          <p:cNvPr id="18" name="Picture 1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rot="19380729">
            <a:off x="2997515" y="942103"/>
            <a:ext cx="489785" cy="275504"/>
          </a:xfrm>
          <a:prstGeom prst="rect">
            <a:avLst/>
          </a:prstGeom>
        </p:spPr>
      </p:pic>
      <p:pic>
        <p:nvPicPr>
          <p:cNvPr id="21" name="Picture 20"/>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5059741" y="926051"/>
            <a:ext cx="422448" cy="281688"/>
          </a:xfrm>
          <a:prstGeom prst="rect">
            <a:avLst/>
          </a:prstGeom>
        </p:spPr>
      </p:pic>
      <p:sp>
        <p:nvSpPr>
          <p:cNvPr id="24" name="TextBox 23"/>
          <p:cNvSpPr txBox="1"/>
          <p:nvPr/>
        </p:nvSpPr>
        <p:spPr>
          <a:xfrm>
            <a:off x="185012" y="4443020"/>
            <a:ext cx="8977893" cy="657872"/>
          </a:xfrm>
          <a:prstGeom prst="rect">
            <a:avLst/>
          </a:prstGeom>
          <a:noFill/>
        </p:spPr>
        <p:txBody>
          <a:bodyPr wrap="square" rtlCol="0">
            <a:spAutoFit/>
          </a:bodyPr>
          <a:lstStyle/>
          <a:p>
            <a:pPr defTabSz="685800"/>
            <a:r>
              <a:rPr lang="en-US" sz="525" dirty="0">
                <a:solidFill>
                  <a:srgbClr val="FFFFFF"/>
                </a:solidFill>
              </a:rPr>
              <a:t>1. Consult OEM selling guides for capacity point qualification, as not all capacities are offered by each OEM.</a:t>
            </a:r>
          </a:p>
          <a:p>
            <a:pPr defTabSz="685800"/>
            <a:r>
              <a:rPr lang="en-US" sz="525" b="1" dirty="0">
                <a:solidFill>
                  <a:prstClr val="white"/>
                </a:solidFill>
              </a:rPr>
              <a:t>2. Consolidate storage footprints up to 20x</a:t>
            </a:r>
            <a:r>
              <a:rPr lang="en-US" sz="525" dirty="0">
                <a:solidFill>
                  <a:prstClr val="white"/>
                </a:solidFill>
              </a:rPr>
              <a:t>. Comparing 3.5’ 4TB WD Gold TB Enterprise class 7200 RPM HDD enabling up 24 HDDs per 2U to 30.72TB E1.L Intel® SSD D-5 P4326 enabling up to 32 per 1U. </a:t>
            </a:r>
          </a:p>
          <a:p>
            <a:pPr defTabSz="685800"/>
            <a:r>
              <a:rPr lang="en-US" sz="525" dirty="0">
                <a:solidFill>
                  <a:prstClr val="white"/>
                </a:solidFill>
              </a:rPr>
              <a:t>Performance results are based on testing as of July 2018 and may not reflect the publicly available security updates. See configuration disclosure for details. No product can be absolutely secure.   </a:t>
            </a:r>
          </a:p>
          <a:p>
            <a:pPr defTabSz="685800"/>
            <a:r>
              <a:rPr lang="en-US" sz="525" dirty="0">
                <a:solidFill>
                  <a:prstClr val="white"/>
                </a:solidFill>
              </a:rPr>
              <a:t>*Other names and brands may be claimed as the property of others.</a:t>
            </a:r>
          </a:p>
          <a:p>
            <a:pPr defTabSz="685800"/>
            <a:endParaRPr lang="en-US" sz="525" dirty="0">
              <a:solidFill>
                <a:prstClr val="white"/>
              </a:solidFill>
            </a:endParaRPr>
          </a:p>
          <a:p>
            <a:pPr defTabSz="685800"/>
            <a:endParaRPr lang="en-US" sz="525" dirty="0">
              <a:solidFill>
                <a:prstClr val="white"/>
              </a:solidFill>
            </a:endParaRPr>
          </a:p>
          <a:p>
            <a:pPr defTabSz="685800"/>
            <a:endParaRPr lang="en-US" sz="525" dirty="0">
              <a:solidFill>
                <a:srgbClr val="FFFFFF"/>
              </a:solidFill>
            </a:endParaRPr>
          </a:p>
        </p:txBody>
      </p:sp>
      <p:pic>
        <p:nvPicPr>
          <p:cNvPr id="15" name="Picture 14"/>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rot="19380729">
            <a:off x="4260231" y="942104"/>
            <a:ext cx="489785" cy="275504"/>
          </a:xfrm>
          <a:prstGeom prst="rect">
            <a:avLst/>
          </a:prstGeom>
        </p:spPr>
      </p:pic>
      <p:sp>
        <p:nvSpPr>
          <p:cNvPr id="2" name="Slide Number Placeholder 1">
            <a:extLst>
              <a:ext uri="{FF2B5EF4-FFF2-40B4-BE49-F238E27FC236}">
                <a16:creationId xmlns="" xmlns:a16="http://schemas.microsoft.com/office/drawing/2014/main" id="{F64A1A4D-FCC2-49F4-9F1D-9EC5ED185CD9}"/>
              </a:ext>
            </a:extLst>
          </p:cNvPr>
          <p:cNvSpPr>
            <a:spLocks noGrp="1"/>
          </p:cNvSpPr>
          <p:nvPr>
            <p:ph type="sldNum" sz="quarter" idx="12"/>
          </p:nvPr>
        </p:nvSpPr>
        <p:spPr/>
        <p:txBody>
          <a:bodyPr/>
          <a:lstStyle/>
          <a:p>
            <a:fld id="{5681FF2E-D1B7-43D5-8470-975B14004524}" type="slidenum">
              <a:rPr lang="en-US" smtClean="0">
                <a:solidFill>
                  <a:prstClr val="white"/>
                </a:solidFill>
              </a:rPr>
              <a:pPr/>
              <a:t>11</a:t>
            </a:fld>
            <a:endParaRPr lang="en-US" dirty="0">
              <a:solidFill>
                <a:prstClr val="white"/>
              </a:solidFill>
            </a:endParaRPr>
          </a:p>
        </p:txBody>
      </p:sp>
    </p:spTree>
    <p:extLst>
      <p:ext uri="{BB962C8B-B14F-4D97-AF65-F5344CB8AC3E}">
        <p14:creationId xmlns:p14="http://schemas.microsoft.com/office/powerpoint/2010/main" val="36429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4688" y="2421695"/>
            <a:ext cx="8212886" cy="1102519"/>
          </a:xfrm>
        </p:spPr>
        <p:txBody>
          <a:bodyPr/>
          <a:lstStyle/>
          <a:p>
            <a:r>
              <a:rPr lang="en-US" dirty="0"/>
              <a:t>Intel® Optane</a:t>
            </a:r>
            <a:r>
              <a:rPr lang="en-US"/>
              <a:t>™ Technology </a:t>
            </a:r>
            <a:br>
              <a:rPr lang="en-US"/>
            </a:br>
            <a:r>
              <a:rPr lang="en-US"/>
              <a:t>Product </a:t>
            </a:r>
            <a:r>
              <a:rPr lang="en-US" dirty="0"/>
              <a:t>Portfolio</a:t>
            </a:r>
          </a:p>
        </p:txBody>
      </p:sp>
    </p:spTree>
    <p:extLst>
      <p:ext uri="{BB962C8B-B14F-4D97-AF65-F5344CB8AC3E}">
        <p14:creationId xmlns:p14="http://schemas.microsoft.com/office/powerpoint/2010/main" val="88927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E78CA13-A93F-45F8-B706-01DE5D4E4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28" y="890979"/>
            <a:ext cx="4163922" cy="2960052"/>
          </a:xfrm>
          <a:prstGeom prst="rect">
            <a:avLst/>
          </a:prstGeom>
        </p:spPr>
      </p:pic>
      <p:sp>
        <p:nvSpPr>
          <p:cNvPr id="2" name="Slide Number Placeholder 1">
            <a:extLst>
              <a:ext uri="{FF2B5EF4-FFF2-40B4-BE49-F238E27FC236}">
                <a16:creationId xmlns="" xmlns:a16="http://schemas.microsoft.com/office/drawing/2014/main" id="{367E2FD9-832B-4839-8988-1D4FA1861F9E}"/>
              </a:ext>
            </a:extLst>
          </p:cNvPr>
          <p:cNvSpPr>
            <a:spLocks noGrp="1"/>
          </p:cNvSpPr>
          <p:nvPr>
            <p:ph type="sldNum" sz="quarter" idx="12"/>
          </p:nvPr>
        </p:nvSpPr>
        <p:spPr/>
        <p:txBody>
          <a:bodyPr/>
          <a:lstStyle/>
          <a:p>
            <a:fld id="{EE2556C5-CE8C-6547-B838-EA80C61A4AF7}" type="slidenum">
              <a:rPr lang="en-US" smtClean="0">
                <a:solidFill>
                  <a:prstClr val="white"/>
                </a:solidFill>
              </a:rPr>
              <a:pPr/>
              <a:t>13</a:t>
            </a:fld>
            <a:endParaRPr lang="en-US" dirty="0">
              <a:solidFill>
                <a:prstClr val="white"/>
              </a:solidFill>
            </a:endParaRPr>
          </a:p>
        </p:txBody>
      </p:sp>
      <p:sp>
        <p:nvSpPr>
          <p:cNvPr id="3" name="Title 2">
            <a:extLst>
              <a:ext uri="{FF2B5EF4-FFF2-40B4-BE49-F238E27FC236}">
                <a16:creationId xmlns="" xmlns:a16="http://schemas.microsoft.com/office/drawing/2014/main" id="{94612982-F217-4928-9C70-E520E48AF674}"/>
              </a:ext>
            </a:extLst>
          </p:cNvPr>
          <p:cNvSpPr>
            <a:spLocks noGrp="1"/>
          </p:cNvSpPr>
          <p:nvPr>
            <p:ph type="title"/>
          </p:nvPr>
        </p:nvSpPr>
        <p:spPr>
          <a:xfrm>
            <a:off x="455613" y="308848"/>
            <a:ext cx="8229600" cy="634127"/>
          </a:xfrm>
        </p:spPr>
        <p:txBody>
          <a:bodyPr/>
          <a:lstStyle/>
          <a:p>
            <a:r>
              <a:rPr lang="en-US" sz="3600" dirty="0">
                <a:latin typeface="Intel Clear Pro" panose="020B0804020202060201" pitchFamily="34" charset="0"/>
                <a:ea typeface="Intel Clear Pro" panose="020B0804020202060201" pitchFamily="34" charset="0"/>
                <a:cs typeface="Intel Clear Pro" panose="020B0804020202060201" pitchFamily="34" charset="0"/>
              </a:rPr>
              <a:t>Data Center</a:t>
            </a:r>
          </a:p>
        </p:txBody>
      </p:sp>
      <p:pic>
        <p:nvPicPr>
          <p:cNvPr id="5" name="Picture 4">
            <a:extLst>
              <a:ext uri="{FF2B5EF4-FFF2-40B4-BE49-F238E27FC236}">
                <a16:creationId xmlns="" xmlns:a16="http://schemas.microsoft.com/office/drawing/2014/main" id="{570B05B1-B4FD-45E1-90DF-27282ABB4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294" y="1807410"/>
            <a:ext cx="2848241" cy="1671446"/>
          </a:xfrm>
          <a:prstGeom prst="rect">
            <a:avLst/>
          </a:prstGeom>
        </p:spPr>
      </p:pic>
      <p:pic>
        <p:nvPicPr>
          <p:cNvPr id="7" name="Picture 6">
            <a:extLst>
              <a:ext uri="{FF2B5EF4-FFF2-40B4-BE49-F238E27FC236}">
                <a16:creationId xmlns="" xmlns:a16="http://schemas.microsoft.com/office/drawing/2014/main" id="{B1E3312C-8B2A-47C7-B6FD-B1526F726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2982" y="1525107"/>
            <a:ext cx="2257976" cy="1885336"/>
          </a:xfrm>
          <a:prstGeom prst="rect">
            <a:avLst/>
          </a:prstGeom>
        </p:spPr>
      </p:pic>
      <p:sp>
        <p:nvSpPr>
          <p:cNvPr id="10" name="TextBox 9">
            <a:extLst>
              <a:ext uri="{FF2B5EF4-FFF2-40B4-BE49-F238E27FC236}">
                <a16:creationId xmlns="" xmlns:a16="http://schemas.microsoft.com/office/drawing/2014/main" id="{E647D2D4-77F3-4DBE-93C3-AB12C6BBAD66}"/>
              </a:ext>
            </a:extLst>
          </p:cNvPr>
          <p:cNvSpPr txBox="1"/>
          <p:nvPr/>
        </p:nvSpPr>
        <p:spPr>
          <a:xfrm>
            <a:off x="1934452" y="3153804"/>
            <a:ext cx="1386127" cy="369332"/>
          </a:xfrm>
          <a:prstGeom prst="rect">
            <a:avLst/>
          </a:prstGeom>
          <a:noFill/>
        </p:spPr>
        <p:txBody>
          <a:bodyPr vert="horz" wrap="square" lIns="0" tIns="0" rIns="0" bIns="0" rtlCol="0">
            <a:spAutoFit/>
          </a:bodyPr>
          <a:lstStyle/>
          <a:p>
            <a:pPr algn="ctr" defTabSz="685800"/>
            <a:r>
              <a:rPr lang="en-US" sz="1200" dirty="0">
                <a:solidFill>
                  <a:prstClr val="white"/>
                </a:solidFill>
              </a:rPr>
              <a:t>Intel® Optane™</a:t>
            </a:r>
          </a:p>
          <a:p>
            <a:pPr algn="ctr" defTabSz="685800"/>
            <a:r>
              <a:rPr lang="en-US" sz="1200" dirty="0">
                <a:solidFill>
                  <a:prstClr val="white"/>
                </a:solidFill>
              </a:rPr>
              <a:t>SSD DC P4800X</a:t>
            </a:r>
          </a:p>
        </p:txBody>
      </p:sp>
      <p:sp>
        <p:nvSpPr>
          <p:cNvPr id="11" name="TextBox 10">
            <a:extLst>
              <a:ext uri="{FF2B5EF4-FFF2-40B4-BE49-F238E27FC236}">
                <a16:creationId xmlns="" xmlns:a16="http://schemas.microsoft.com/office/drawing/2014/main" id="{25F2B6EE-56F1-4C1D-B640-7FD72CED2D1E}"/>
              </a:ext>
            </a:extLst>
          </p:cNvPr>
          <p:cNvSpPr txBox="1"/>
          <p:nvPr/>
        </p:nvSpPr>
        <p:spPr>
          <a:xfrm>
            <a:off x="2052989" y="3498685"/>
            <a:ext cx="1252808" cy="126958"/>
          </a:xfrm>
          <a:prstGeom prst="rect">
            <a:avLst/>
          </a:prstGeom>
          <a:noFill/>
        </p:spPr>
        <p:txBody>
          <a:bodyPr vert="horz" wrap="square" lIns="0" tIns="0" rIns="0" bIns="0" rtlCol="0">
            <a:spAutoFit/>
          </a:bodyPr>
          <a:lstStyle/>
          <a:p>
            <a:pPr defTabSz="685800"/>
            <a:r>
              <a:rPr lang="en-US" sz="825" dirty="0">
                <a:solidFill>
                  <a:prstClr val="white"/>
                </a:solidFill>
              </a:rPr>
              <a:t>QLC PCIe* 3.0 x4, </a:t>
            </a:r>
            <a:r>
              <a:rPr lang="en-US" sz="825" dirty="0" err="1">
                <a:solidFill>
                  <a:prstClr val="white"/>
                </a:solidFill>
              </a:rPr>
              <a:t>NVMe</a:t>
            </a:r>
            <a:r>
              <a:rPr lang="en-US" sz="825" dirty="0">
                <a:solidFill>
                  <a:prstClr val="white"/>
                </a:solidFill>
              </a:rPr>
              <a:t>*</a:t>
            </a:r>
          </a:p>
        </p:txBody>
      </p:sp>
      <p:sp>
        <p:nvSpPr>
          <p:cNvPr id="12" name="TextBox 11">
            <a:extLst>
              <a:ext uri="{FF2B5EF4-FFF2-40B4-BE49-F238E27FC236}">
                <a16:creationId xmlns="" xmlns:a16="http://schemas.microsoft.com/office/drawing/2014/main" id="{2C378768-0318-403C-A49A-4FC2D2D3606A}"/>
              </a:ext>
            </a:extLst>
          </p:cNvPr>
          <p:cNvSpPr txBox="1"/>
          <p:nvPr/>
        </p:nvSpPr>
        <p:spPr>
          <a:xfrm>
            <a:off x="3297239" y="3168067"/>
            <a:ext cx="710653" cy="484748"/>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375GB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750GB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1.5TB</a:t>
            </a:r>
          </a:p>
        </p:txBody>
      </p:sp>
      <p:sp>
        <p:nvSpPr>
          <p:cNvPr id="13" name="TextBox 12">
            <a:extLst>
              <a:ext uri="{FF2B5EF4-FFF2-40B4-BE49-F238E27FC236}">
                <a16:creationId xmlns="" xmlns:a16="http://schemas.microsoft.com/office/drawing/2014/main" id="{FC4C5F3E-7AB5-43B4-AEDC-35ABB58E89BC}"/>
              </a:ext>
            </a:extLst>
          </p:cNvPr>
          <p:cNvSpPr txBox="1"/>
          <p:nvPr/>
        </p:nvSpPr>
        <p:spPr>
          <a:xfrm>
            <a:off x="6159871" y="3153804"/>
            <a:ext cx="1554581" cy="369332"/>
          </a:xfrm>
          <a:prstGeom prst="rect">
            <a:avLst/>
          </a:prstGeom>
          <a:noFill/>
        </p:spPr>
        <p:txBody>
          <a:bodyPr vert="horz" wrap="square" lIns="0" tIns="0" rIns="0" bIns="0" rtlCol="0">
            <a:spAutoFit/>
          </a:bodyPr>
          <a:lstStyle/>
          <a:p>
            <a:pPr algn="ctr" defTabSz="685800"/>
            <a:r>
              <a:rPr lang="en-US" sz="1200" dirty="0">
                <a:solidFill>
                  <a:prstClr val="white"/>
                </a:solidFill>
              </a:rPr>
              <a:t>Intel® Optane™ </a:t>
            </a:r>
          </a:p>
          <a:p>
            <a:pPr algn="ctr" defTabSz="685800"/>
            <a:r>
              <a:rPr lang="en-US" sz="1200" dirty="0">
                <a:solidFill>
                  <a:prstClr val="white"/>
                </a:solidFill>
              </a:rPr>
              <a:t>DC Persistent Memory</a:t>
            </a:r>
          </a:p>
        </p:txBody>
      </p:sp>
      <p:sp>
        <p:nvSpPr>
          <p:cNvPr id="17" name="TextBox 16">
            <a:extLst>
              <a:ext uri="{FF2B5EF4-FFF2-40B4-BE49-F238E27FC236}">
                <a16:creationId xmlns="" xmlns:a16="http://schemas.microsoft.com/office/drawing/2014/main" id="{67FD8EC4-0B83-40C6-A434-09DC3F1B04C2}"/>
              </a:ext>
            </a:extLst>
          </p:cNvPr>
          <p:cNvSpPr txBox="1"/>
          <p:nvPr/>
        </p:nvSpPr>
        <p:spPr>
          <a:xfrm>
            <a:off x="128848" y="4433163"/>
            <a:ext cx="6336781" cy="276999"/>
          </a:xfrm>
          <a:prstGeom prst="rect">
            <a:avLst/>
          </a:prstGeom>
          <a:noFill/>
        </p:spPr>
        <p:txBody>
          <a:bodyPr wrap="square" rtlCol="0">
            <a:spAutoFit/>
          </a:bodyPr>
          <a:lstStyle/>
          <a:p>
            <a:pPr defTabSz="685800"/>
            <a:r>
              <a:rPr lang="en-US" sz="600" dirty="0">
                <a:solidFill>
                  <a:prstClr val="white"/>
                </a:solidFill>
              </a:rPr>
              <a:t>*Other names and brands may be claimed as the property of others.</a:t>
            </a:r>
          </a:p>
          <a:p>
            <a:pPr defTabSz="685800"/>
            <a:r>
              <a:rPr lang="en-US" sz="600" dirty="0">
                <a:solidFill>
                  <a:prstClr val="white"/>
                </a:solidFill>
              </a:rPr>
              <a:t>Copyright © 2018 Intel Corporation. All rights reserved. Intel and the Intel logo are trademarks of Intel Corporation in the U.S and/or other countries.</a:t>
            </a:r>
          </a:p>
        </p:txBody>
      </p:sp>
    </p:spTree>
    <p:extLst>
      <p:ext uri="{BB962C8B-B14F-4D97-AF65-F5344CB8AC3E}">
        <p14:creationId xmlns:p14="http://schemas.microsoft.com/office/powerpoint/2010/main" val="38461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BC960E3-FEA9-4EAC-8974-F8ECBA79FD15}"/>
              </a:ext>
            </a:extLst>
          </p:cNvPr>
          <p:cNvSpPr>
            <a:spLocks noGrp="1"/>
          </p:cNvSpPr>
          <p:nvPr>
            <p:ph type="sldNum" sz="quarter" idx="12"/>
          </p:nvPr>
        </p:nvSpPr>
        <p:spPr/>
        <p:txBody>
          <a:bodyPr/>
          <a:lstStyle/>
          <a:p>
            <a:fld id="{EE2556C5-CE8C-6547-B838-EA80C61A4AF7}" type="slidenum">
              <a:rPr lang="en-US" smtClean="0">
                <a:solidFill>
                  <a:prstClr val="white"/>
                </a:solidFill>
              </a:rPr>
              <a:pPr/>
              <a:t>14</a:t>
            </a:fld>
            <a:endParaRPr lang="en-US" dirty="0">
              <a:solidFill>
                <a:prstClr val="white"/>
              </a:solidFill>
            </a:endParaRPr>
          </a:p>
        </p:txBody>
      </p:sp>
      <p:sp>
        <p:nvSpPr>
          <p:cNvPr id="4" name="Title 3">
            <a:extLst>
              <a:ext uri="{FF2B5EF4-FFF2-40B4-BE49-F238E27FC236}">
                <a16:creationId xmlns="" xmlns:a16="http://schemas.microsoft.com/office/drawing/2014/main" id="{4828E2AC-B68E-4FE0-914C-66BE6F719C28}"/>
              </a:ext>
            </a:extLst>
          </p:cNvPr>
          <p:cNvSpPr>
            <a:spLocks noGrp="1"/>
          </p:cNvSpPr>
          <p:nvPr>
            <p:ph type="title"/>
          </p:nvPr>
        </p:nvSpPr>
        <p:spPr>
          <a:xfrm>
            <a:off x="457200" y="181233"/>
            <a:ext cx="8229600" cy="868680"/>
          </a:xfrm>
        </p:spPr>
        <p:txBody>
          <a:bodyPr/>
          <a:lstStyle/>
          <a:p>
            <a:r>
              <a:rPr lang="en-US" sz="3600" dirty="0">
                <a:latin typeface="Intel Clear Pro" panose="020B0804020202060201" pitchFamily="34" charset="0"/>
                <a:ea typeface="Intel Clear Pro" panose="020B0804020202060201" pitchFamily="34" charset="0"/>
                <a:cs typeface="Intel Clear Pro" panose="020B0804020202060201" pitchFamily="34" charset="0"/>
              </a:rPr>
              <a:t>Client</a:t>
            </a:r>
          </a:p>
        </p:txBody>
      </p:sp>
      <p:pic>
        <p:nvPicPr>
          <p:cNvPr id="8" name="Picture 7">
            <a:extLst>
              <a:ext uri="{FF2B5EF4-FFF2-40B4-BE49-F238E27FC236}">
                <a16:creationId xmlns="" xmlns:a16="http://schemas.microsoft.com/office/drawing/2014/main" id="{0608C362-D0D8-485E-A079-D75C90CBB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144" y="788582"/>
            <a:ext cx="1735799" cy="845147"/>
          </a:xfrm>
          <a:prstGeom prst="rect">
            <a:avLst/>
          </a:prstGeom>
        </p:spPr>
      </p:pic>
      <p:pic>
        <p:nvPicPr>
          <p:cNvPr id="10" name="Picture 9">
            <a:extLst>
              <a:ext uri="{FF2B5EF4-FFF2-40B4-BE49-F238E27FC236}">
                <a16:creationId xmlns="" xmlns:a16="http://schemas.microsoft.com/office/drawing/2014/main" id="{A0E79C2C-5DA6-47A6-943D-79D3A4A1E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9277" y="555625"/>
            <a:ext cx="1280551" cy="1243385"/>
          </a:xfrm>
          <a:prstGeom prst="rect">
            <a:avLst/>
          </a:prstGeom>
        </p:spPr>
      </p:pic>
      <p:pic>
        <p:nvPicPr>
          <p:cNvPr id="12" name="Picture 11">
            <a:extLst>
              <a:ext uri="{FF2B5EF4-FFF2-40B4-BE49-F238E27FC236}">
                <a16:creationId xmlns="" xmlns:a16="http://schemas.microsoft.com/office/drawing/2014/main" id="{C6DC8F2E-7664-4E64-BD35-AF47F3E4B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6894" y="731548"/>
            <a:ext cx="1375809" cy="959216"/>
          </a:xfrm>
          <a:prstGeom prst="rect">
            <a:avLst/>
          </a:prstGeom>
        </p:spPr>
      </p:pic>
      <p:pic>
        <p:nvPicPr>
          <p:cNvPr id="14" name="Picture 13">
            <a:extLst>
              <a:ext uri="{FF2B5EF4-FFF2-40B4-BE49-F238E27FC236}">
                <a16:creationId xmlns="" xmlns:a16="http://schemas.microsoft.com/office/drawing/2014/main" id="{D5B767A4-BBD5-4EAD-BD0B-24E522712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6004" y="3221270"/>
            <a:ext cx="1153016" cy="800180"/>
          </a:xfrm>
          <a:prstGeom prst="rect">
            <a:avLst/>
          </a:prstGeom>
        </p:spPr>
      </p:pic>
      <p:pic>
        <p:nvPicPr>
          <p:cNvPr id="16" name="Picture 15">
            <a:extLst>
              <a:ext uri="{FF2B5EF4-FFF2-40B4-BE49-F238E27FC236}">
                <a16:creationId xmlns="" xmlns:a16="http://schemas.microsoft.com/office/drawing/2014/main" id="{9562AE4D-FB8C-4708-9B37-FE65F39F6B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5273" y="2145502"/>
            <a:ext cx="1724379" cy="1155167"/>
          </a:xfrm>
          <a:prstGeom prst="rect">
            <a:avLst/>
          </a:prstGeom>
        </p:spPr>
      </p:pic>
      <p:pic>
        <p:nvPicPr>
          <p:cNvPr id="18" name="Picture 17">
            <a:extLst>
              <a:ext uri="{FF2B5EF4-FFF2-40B4-BE49-F238E27FC236}">
                <a16:creationId xmlns="" xmlns:a16="http://schemas.microsoft.com/office/drawing/2014/main" id="{41EA22CA-A1A6-453A-B384-8AFC2D0003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893" y="3239652"/>
            <a:ext cx="1192170" cy="800180"/>
          </a:xfrm>
          <a:prstGeom prst="rect">
            <a:avLst/>
          </a:prstGeom>
        </p:spPr>
      </p:pic>
      <p:pic>
        <p:nvPicPr>
          <p:cNvPr id="20" name="Picture 19">
            <a:extLst>
              <a:ext uri="{FF2B5EF4-FFF2-40B4-BE49-F238E27FC236}">
                <a16:creationId xmlns="" xmlns:a16="http://schemas.microsoft.com/office/drawing/2014/main" id="{BCA81BF3-2FE1-4896-915D-069E4418E7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0023" y="2699355"/>
            <a:ext cx="1539609" cy="962999"/>
          </a:xfrm>
          <a:prstGeom prst="rect">
            <a:avLst/>
          </a:prstGeom>
        </p:spPr>
      </p:pic>
      <p:sp>
        <p:nvSpPr>
          <p:cNvPr id="21" name="TextBox 20">
            <a:extLst>
              <a:ext uri="{FF2B5EF4-FFF2-40B4-BE49-F238E27FC236}">
                <a16:creationId xmlns="" xmlns:a16="http://schemas.microsoft.com/office/drawing/2014/main" id="{5D2C7E5A-7C1A-4BFE-8F5E-A51F2F5ABDE2}"/>
              </a:ext>
            </a:extLst>
          </p:cNvPr>
          <p:cNvSpPr txBox="1"/>
          <p:nvPr/>
        </p:nvSpPr>
        <p:spPr>
          <a:xfrm>
            <a:off x="1478012" y="1644596"/>
            <a:ext cx="1114389" cy="369332"/>
          </a:xfrm>
          <a:prstGeom prst="rect">
            <a:avLst/>
          </a:prstGeom>
          <a:noFill/>
        </p:spPr>
        <p:txBody>
          <a:bodyPr vert="horz" wrap="square" lIns="0" tIns="0" rIns="0" bIns="0" rtlCol="0">
            <a:spAutoFit/>
          </a:bodyPr>
          <a:lstStyle/>
          <a:p>
            <a:pPr algn="ctr" defTabSz="685800"/>
            <a:r>
              <a:rPr lang="en-US" sz="1200" dirty="0">
                <a:solidFill>
                  <a:prstClr val="white"/>
                </a:solidFill>
              </a:rPr>
              <a:t>Intel® Optane™ </a:t>
            </a:r>
          </a:p>
          <a:p>
            <a:pPr algn="ctr" defTabSz="685800"/>
            <a:r>
              <a:rPr lang="en-US" sz="1200" dirty="0">
                <a:solidFill>
                  <a:prstClr val="white"/>
                </a:solidFill>
              </a:rPr>
              <a:t>SSD 800P</a:t>
            </a:r>
          </a:p>
        </p:txBody>
      </p:sp>
      <p:sp>
        <p:nvSpPr>
          <p:cNvPr id="22" name="TextBox 21">
            <a:extLst>
              <a:ext uri="{FF2B5EF4-FFF2-40B4-BE49-F238E27FC236}">
                <a16:creationId xmlns="" xmlns:a16="http://schemas.microsoft.com/office/drawing/2014/main" id="{952FA69D-DE3B-495D-ACAC-AAA0A15D949F}"/>
              </a:ext>
            </a:extLst>
          </p:cNvPr>
          <p:cNvSpPr txBox="1"/>
          <p:nvPr/>
        </p:nvSpPr>
        <p:spPr>
          <a:xfrm>
            <a:off x="1547018" y="2013928"/>
            <a:ext cx="1252808" cy="126958"/>
          </a:xfrm>
          <a:prstGeom prst="rect">
            <a:avLst/>
          </a:prstGeom>
          <a:noFill/>
        </p:spPr>
        <p:txBody>
          <a:bodyPr vert="horz" wrap="square" lIns="0" tIns="0" rIns="0" bIns="0" rtlCol="0">
            <a:spAutoFit/>
          </a:bodyPr>
          <a:lstStyle/>
          <a:p>
            <a:pPr defTabSz="685800"/>
            <a:r>
              <a:rPr lang="en-US" sz="825" dirty="0">
                <a:solidFill>
                  <a:prstClr val="white"/>
                </a:solidFill>
              </a:rPr>
              <a:t>PCIe* 3.0 x2, </a:t>
            </a:r>
            <a:r>
              <a:rPr lang="en-US" sz="825" dirty="0" err="1">
                <a:solidFill>
                  <a:prstClr val="white"/>
                </a:solidFill>
              </a:rPr>
              <a:t>NVMe</a:t>
            </a:r>
            <a:r>
              <a:rPr lang="en-US" sz="825" dirty="0">
                <a:solidFill>
                  <a:prstClr val="white"/>
                </a:solidFill>
              </a:rPr>
              <a:t>*</a:t>
            </a:r>
          </a:p>
        </p:txBody>
      </p:sp>
      <p:sp>
        <p:nvSpPr>
          <p:cNvPr id="23" name="TextBox 22">
            <a:extLst>
              <a:ext uri="{FF2B5EF4-FFF2-40B4-BE49-F238E27FC236}">
                <a16:creationId xmlns="" xmlns:a16="http://schemas.microsoft.com/office/drawing/2014/main" id="{D181FCC2-3A72-4AC3-8EA1-4B189B380081}"/>
              </a:ext>
            </a:extLst>
          </p:cNvPr>
          <p:cNvSpPr txBox="1"/>
          <p:nvPr/>
        </p:nvSpPr>
        <p:spPr>
          <a:xfrm>
            <a:off x="2661408" y="1783158"/>
            <a:ext cx="710653" cy="323165"/>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58GB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118GB</a:t>
            </a:r>
          </a:p>
        </p:txBody>
      </p:sp>
      <p:sp>
        <p:nvSpPr>
          <p:cNvPr id="24" name="TextBox 23">
            <a:extLst>
              <a:ext uri="{FF2B5EF4-FFF2-40B4-BE49-F238E27FC236}">
                <a16:creationId xmlns="" xmlns:a16="http://schemas.microsoft.com/office/drawing/2014/main" id="{0419E4DD-3302-4779-B9DB-8A548E6E8F70}"/>
              </a:ext>
            </a:extLst>
          </p:cNvPr>
          <p:cNvSpPr txBox="1"/>
          <p:nvPr/>
        </p:nvSpPr>
        <p:spPr>
          <a:xfrm>
            <a:off x="1323503" y="4078722"/>
            <a:ext cx="1853036" cy="184666"/>
          </a:xfrm>
          <a:prstGeom prst="rect">
            <a:avLst/>
          </a:prstGeom>
          <a:noFill/>
        </p:spPr>
        <p:txBody>
          <a:bodyPr vert="horz" wrap="square" lIns="0" tIns="0" rIns="0" bIns="0" rtlCol="0">
            <a:spAutoFit/>
          </a:bodyPr>
          <a:lstStyle/>
          <a:p>
            <a:pPr algn="ctr" defTabSz="685800"/>
            <a:r>
              <a:rPr lang="en-US" sz="1200" dirty="0">
                <a:solidFill>
                  <a:prstClr val="white"/>
                </a:solidFill>
              </a:rPr>
              <a:t>Intel® Optane™ SSD 905P</a:t>
            </a:r>
          </a:p>
        </p:txBody>
      </p:sp>
      <p:sp>
        <p:nvSpPr>
          <p:cNvPr id="25" name="TextBox 24">
            <a:extLst>
              <a:ext uri="{FF2B5EF4-FFF2-40B4-BE49-F238E27FC236}">
                <a16:creationId xmlns="" xmlns:a16="http://schemas.microsoft.com/office/drawing/2014/main" id="{BC792A84-3F16-483F-BEC0-7E1F83F7A1C0}"/>
              </a:ext>
            </a:extLst>
          </p:cNvPr>
          <p:cNvSpPr txBox="1"/>
          <p:nvPr/>
        </p:nvSpPr>
        <p:spPr>
          <a:xfrm>
            <a:off x="1547018" y="4279508"/>
            <a:ext cx="1252808" cy="126958"/>
          </a:xfrm>
          <a:prstGeom prst="rect">
            <a:avLst/>
          </a:prstGeom>
          <a:noFill/>
        </p:spPr>
        <p:txBody>
          <a:bodyPr vert="horz" wrap="square" lIns="0" tIns="0" rIns="0" bIns="0" rtlCol="0">
            <a:spAutoFit/>
          </a:bodyPr>
          <a:lstStyle/>
          <a:p>
            <a:pPr defTabSz="685800"/>
            <a:r>
              <a:rPr lang="en-US" sz="825" dirty="0">
                <a:solidFill>
                  <a:prstClr val="white"/>
                </a:solidFill>
              </a:rPr>
              <a:t>PCIe* 3.0 x4, </a:t>
            </a:r>
            <a:r>
              <a:rPr lang="en-US" sz="825" dirty="0" err="1">
                <a:solidFill>
                  <a:prstClr val="white"/>
                </a:solidFill>
              </a:rPr>
              <a:t>NVMe</a:t>
            </a:r>
            <a:r>
              <a:rPr lang="en-US" sz="825" dirty="0">
                <a:solidFill>
                  <a:prstClr val="white"/>
                </a:solidFill>
              </a:rPr>
              <a:t>*</a:t>
            </a:r>
          </a:p>
        </p:txBody>
      </p:sp>
      <p:sp>
        <p:nvSpPr>
          <p:cNvPr id="26" name="TextBox 25">
            <a:extLst>
              <a:ext uri="{FF2B5EF4-FFF2-40B4-BE49-F238E27FC236}">
                <a16:creationId xmlns="" xmlns:a16="http://schemas.microsoft.com/office/drawing/2014/main" id="{FBFEB44E-D362-437C-8531-BE0D7B1A6E76}"/>
              </a:ext>
            </a:extLst>
          </p:cNvPr>
          <p:cNvSpPr txBox="1"/>
          <p:nvPr/>
        </p:nvSpPr>
        <p:spPr>
          <a:xfrm>
            <a:off x="2724326" y="4269615"/>
            <a:ext cx="710653" cy="323165"/>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480GB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960GB</a:t>
            </a:r>
          </a:p>
        </p:txBody>
      </p:sp>
      <p:sp>
        <p:nvSpPr>
          <p:cNvPr id="27" name="TextBox 26">
            <a:extLst>
              <a:ext uri="{FF2B5EF4-FFF2-40B4-BE49-F238E27FC236}">
                <a16:creationId xmlns="" xmlns:a16="http://schemas.microsoft.com/office/drawing/2014/main" id="{9B0DB243-419F-4737-9424-2E438CE6AE6E}"/>
              </a:ext>
            </a:extLst>
          </p:cNvPr>
          <p:cNvSpPr txBox="1"/>
          <p:nvPr/>
        </p:nvSpPr>
        <p:spPr>
          <a:xfrm>
            <a:off x="5610024" y="1760838"/>
            <a:ext cx="1097612" cy="369332"/>
          </a:xfrm>
          <a:prstGeom prst="rect">
            <a:avLst/>
          </a:prstGeom>
          <a:noFill/>
        </p:spPr>
        <p:txBody>
          <a:bodyPr vert="horz" wrap="square" lIns="0" tIns="0" rIns="0" bIns="0" rtlCol="0">
            <a:spAutoFit/>
          </a:bodyPr>
          <a:lstStyle/>
          <a:p>
            <a:pPr algn="ctr" defTabSz="685800"/>
            <a:r>
              <a:rPr lang="en-US" sz="1200" dirty="0">
                <a:solidFill>
                  <a:prstClr val="white"/>
                </a:solidFill>
              </a:rPr>
              <a:t>Intel® Optane™ </a:t>
            </a:r>
          </a:p>
          <a:p>
            <a:pPr algn="ctr" defTabSz="685800"/>
            <a:r>
              <a:rPr lang="en-US" sz="1200" dirty="0">
                <a:solidFill>
                  <a:prstClr val="white"/>
                </a:solidFill>
              </a:rPr>
              <a:t>SSD 900P</a:t>
            </a:r>
          </a:p>
        </p:txBody>
      </p:sp>
      <p:sp>
        <p:nvSpPr>
          <p:cNvPr id="28" name="TextBox 27">
            <a:extLst>
              <a:ext uri="{FF2B5EF4-FFF2-40B4-BE49-F238E27FC236}">
                <a16:creationId xmlns="" xmlns:a16="http://schemas.microsoft.com/office/drawing/2014/main" id="{9CA3F8BF-F0B6-4C11-84C0-0FEB89885684}"/>
              </a:ext>
            </a:extLst>
          </p:cNvPr>
          <p:cNvSpPr txBox="1"/>
          <p:nvPr/>
        </p:nvSpPr>
        <p:spPr>
          <a:xfrm>
            <a:off x="5664666" y="2124048"/>
            <a:ext cx="1252808" cy="126958"/>
          </a:xfrm>
          <a:prstGeom prst="rect">
            <a:avLst/>
          </a:prstGeom>
          <a:noFill/>
        </p:spPr>
        <p:txBody>
          <a:bodyPr vert="horz" wrap="square" lIns="0" tIns="0" rIns="0" bIns="0" rtlCol="0">
            <a:spAutoFit/>
          </a:bodyPr>
          <a:lstStyle/>
          <a:p>
            <a:pPr defTabSz="685800"/>
            <a:r>
              <a:rPr lang="en-US" sz="825" dirty="0">
                <a:solidFill>
                  <a:prstClr val="white"/>
                </a:solidFill>
              </a:rPr>
              <a:t>PCIe* 3.0 x4, </a:t>
            </a:r>
            <a:r>
              <a:rPr lang="en-US" sz="825" dirty="0" err="1">
                <a:solidFill>
                  <a:prstClr val="white"/>
                </a:solidFill>
              </a:rPr>
              <a:t>NVMe</a:t>
            </a:r>
            <a:r>
              <a:rPr lang="en-US" sz="825" dirty="0">
                <a:solidFill>
                  <a:prstClr val="white"/>
                </a:solidFill>
              </a:rPr>
              <a:t>*</a:t>
            </a:r>
          </a:p>
        </p:txBody>
      </p:sp>
      <p:sp>
        <p:nvSpPr>
          <p:cNvPr id="29" name="TextBox 28">
            <a:extLst>
              <a:ext uri="{FF2B5EF4-FFF2-40B4-BE49-F238E27FC236}">
                <a16:creationId xmlns="" xmlns:a16="http://schemas.microsoft.com/office/drawing/2014/main" id="{4C897B35-9330-4410-A564-00BA0A909D80}"/>
              </a:ext>
            </a:extLst>
          </p:cNvPr>
          <p:cNvSpPr txBox="1"/>
          <p:nvPr/>
        </p:nvSpPr>
        <p:spPr>
          <a:xfrm>
            <a:off x="6779055" y="1893277"/>
            <a:ext cx="710653" cy="323165"/>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280GB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480GB</a:t>
            </a:r>
          </a:p>
        </p:txBody>
      </p:sp>
      <p:sp>
        <p:nvSpPr>
          <p:cNvPr id="30" name="TextBox 29">
            <a:extLst>
              <a:ext uri="{FF2B5EF4-FFF2-40B4-BE49-F238E27FC236}">
                <a16:creationId xmlns="" xmlns:a16="http://schemas.microsoft.com/office/drawing/2014/main" id="{F3887BFD-94F4-4836-A4B4-11AA2B97E76D}"/>
              </a:ext>
            </a:extLst>
          </p:cNvPr>
          <p:cNvSpPr txBox="1"/>
          <p:nvPr/>
        </p:nvSpPr>
        <p:spPr>
          <a:xfrm>
            <a:off x="5610351" y="3694211"/>
            <a:ext cx="1046497" cy="369332"/>
          </a:xfrm>
          <a:prstGeom prst="rect">
            <a:avLst/>
          </a:prstGeom>
          <a:noFill/>
        </p:spPr>
        <p:txBody>
          <a:bodyPr vert="horz" wrap="square" lIns="0" tIns="0" rIns="0" bIns="0" rtlCol="0">
            <a:spAutoFit/>
          </a:bodyPr>
          <a:lstStyle/>
          <a:p>
            <a:pPr algn="ctr" defTabSz="685800"/>
            <a:r>
              <a:rPr lang="en-US" sz="1200" dirty="0">
                <a:solidFill>
                  <a:prstClr val="white"/>
                </a:solidFill>
              </a:rPr>
              <a:t>Intel® Optane™ </a:t>
            </a:r>
          </a:p>
          <a:p>
            <a:pPr algn="ctr" defTabSz="685800"/>
            <a:r>
              <a:rPr lang="en-US" sz="1200" dirty="0">
                <a:solidFill>
                  <a:prstClr val="white"/>
                </a:solidFill>
              </a:rPr>
              <a:t>Memory</a:t>
            </a:r>
          </a:p>
        </p:txBody>
      </p:sp>
      <p:sp>
        <p:nvSpPr>
          <p:cNvPr id="31" name="TextBox 30">
            <a:extLst>
              <a:ext uri="{FF2B5EF4-FFF2-40B4-BE49-F238E27FC236}">
                <a16:creationId xmlns="" xmlns:a16="http://schemas.microsoft.com/office/drawing/2014/main" id="{D0DA094D-3024-4822-BE76-02AAD747D447}"/>
              </a:ext>
            </a:extLst>
          </p:cNvPr>
          <p:cNvSpPr txBox="1"/>
          <p:nvPr/>
        </p:nvSpPr>
        <p:spPr>
          <a:xfrm>
            <a:off x="5641171" y="4052872"/>
            <a:ext cx="1252808" cy="126958"/>
          </a:xfrm>
          <a:prstGeom prst="rect">
            <a:avLst/>
          </a:prstGeom>
          <a:noFill/>
        </p:spPr>
        <p:txBody>
          <a:bodyPr vert="horz" wrap="square" lIns="0" tIns="0" rIns="0" bIns="0" rtlCol="0">
            <a:spAutoFit/>
          </a:bodyPr>
          <a:lstStyle/>
          <a:p>
            <a:pPr defTabSz="685800"/>
            <a:r>
              <a:rPr lang="en-US" sz="825" dirty="0">
                <a:solidFill>
                  <a:prstClr val="white"/>
                </a:solidFill>
              </a:rPr>
              <a:t>PCIe* 3.0 x2, </a:t>
            </a:r>
            <a:r>
              <a:rPr lang="en-US" sz="825" dirty="0" err="1">
                <a:solidFill>
                  <a:prstClr val="white"/>
                </a:solidFill>
              </a:rPr>
              <a:t>NVMe</a:t>
            </a:r>
            <a:r>
              <a:rPr lang="en-US" sz="825" dirty="0">
                <a:solidFill>
                  <a:prstClr val="white"/>
                </a:solidFill>
              </a:rPr>
              <a:t>*</a:t>
            </a:r>
          </a:p>
        </p:txBody>
      </p:sp>
      <p:sp>
        <p:nvSpPr>
          <p:cNvPr id="32" name="TextBox 31">
            <a:extLst>
              <a:ext uri="{FF2B5EF4-FFF2-40B4-BE49-F238E27FC236}">
                <a16:creationId xmlns="" xmlns:a16="http://schemas.microsoft.com/office/drawing/2014/main" id="{A863C870-66CC-4C6F-8F33-334C07797FCD}"/>
              </a:ext>
            </a:extLst>
          </p:cNvPr>
          <p:cNvSpPr txBox="1"/>
          <p:nvPr/>
        </p:nvSpPr>
        <p:spPr>
          <a:xfrm>
            <a:off x="6755561" y="3822102"/>
            <a:ext cx="710653" cy="323165"/>
          </a:xfrm>
          <a:prstGeom prst="rect">
            <a:avLst/>
          </a:prstGeom>
          <a:noFill/>
        </p:spPr>
        <p:txBody>
          <a:bodyPr vert="horz" wrap="square" lIns="0" tIns="0" rIns="0" bIns="0" rtlCol="0">
            <a:spAutoFit/>
          </a:bodyPr>
          <a:lstStyle/>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16GB</a:t>
            </a:r>
          </a:p>
          <a:p>
            <a:pPr defTabSz="685800"/>
            <a:r>
              <a:rPr lang="en-US" sz="105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32GB</a:t>
            </a:r>
          </a:p>
        </p:txBody>
      </p:sp>
      <p:sp>
        <p:nvSpPr>
          <p:cNvPr id="34" name="TextBox 33">
            <a:extLst>
              <a:ext uri="{FF2B5EF4-FFF2-40B4-BE49-F238E27FC236}">
                <a16:creationId xmlns="" xmlns:a16="http://schemas.microsoft.com/office/drawing/2014/main" id="{E4D5E862-3DD2-4015-B695-18680B104B2E}"/>
              </a:ext>
            </a:extLst>
          </p:cNvPr>
          <p:cNvSpPr txBox="1"/>
          <p:nvPr/>
        </p:nvSpPr>
        <p:spPr>
          <a:xfrm>
            <a:off x="110113" y="4535855"/>
            <a:ext cx="6336781" cy="276999"/>
          </a:xfrm>
          <a:prstGeom prst="rect">
            <a:avLst/>
          </a:prstGeom>
          <a:noFill/>
        </p:spPr>
        <p:txBody>
          <a:bodyPr wrap="square" rtlCol="0">
            <a:spAutoFit/>
          </a:bodyPr>
          <a:lstStyle/>
          <a:p>
            <a:pPr defTabSz="685800"/>
            <a:r>
              <a:rPr lang="en-US" sz="600" dirty="0">
                <a:solidFill>
                  <a:prstClr val="white"/>
                </a:solidFill>
              </a:rPr>
              <a:t>*Other names and brands may be claimed as the property of others.</a:t>
            </a:r>
          </a:p>
          <a:p>
            <a:pPr defTabSz="685800"/>
            <a:r>
              <a:rPr lang="en-US" sz="600" dirty="0">
                <a:solidFill>
                  <a:prstClr val="white"/>
                </a:solidFill>
              </a:rPr>
              <a:t>Copyright © 2018 Intel Corporation. All rights reserved. Intel and the Intel logo are trademarks of Intel Corporation in the U.S and/or other countries.</a:t>
            </a:r>
          </a:p>
        </p:txBody>
      </p:sp>
    </p:spTree>
    <p:extLst>
      <p:ext uri="{BB962C8B-B14F-4D97-AF65-F5344CB8AC3E}">
        <p14:creationId xmlns:p14="http://schemas.microsoft.com/office/powerpoint/2010/main" val="1510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nvPr>
        </p:nvGraphicFramePr>
        <p:xfrm>
          <a:off x="280543" y="438348"/>
          <a:ext cx="8582856" cy="3258741"/>
        </p:xfrm>
        <a:graphic>
          <a:graphicData uri="http://schemas.openxmlformats.org/drawingml/2006/table">
            <a:tbl>
              <a:tblPr firstRow="1">
                <a:tableStyleId>{5940675A-B579-460E-94D1-54222C63F5DA}</a:tableStyleId>
              </a:tblPr>
              <a:tblGrid>
                <a:gridCol w="446943">
                  <a:extLst>
                    <a:ext uri="{9D8B030D-6E8A-4147-A177-3AD203B41FA5}">
                      <a16:colId xmlns="" xmlns:a16="http://schemas.microsoft.com/office/drawing/2014/main" val="20000"/>
                    </a:ext>
                  </a:extLst>
                </a:gridCol>
                <a:gridCol w="1480923">
                  <a:extLst>
                    <a:ext uri="{9D8B030D-6E8A-4147-A177-3AD203B41FA5}">
                      <a16:colId xmlns="" xmlns:a16="http://schemas.microsoft.com/office/drawing/2014/main" val="20001"/>
                    </a:ext>
                  </a:extLst>
                </a:gridCol>
                <a:gridCol w="1583702">
                  <a:extLst>
                    <a:ext uri="{9D8B030D-6E8A-4147-A177-3AD203B41FA5}">
                      <a16:colId xmlns="" xmlns:a16="http://schemas.microsoft.com/office/drawing/2014/main" val="20002"/>
                    </a:ext>
                  </a:extLst>
                </a:gridCol>
                <a:gridCol w="1371836">
                  <a:extLst>
                    <a:ext uri="{9D8B030D-6E8A-4147-A177-3AD203B41FA5}">
                      <a16:colId xmlns="" xmlns:a16="http://schemas.microsoft.com/office/drawing/2014/main" val="20003"/>
                    </a:ext>
                  </a:extLst>
                </a:gridCol>
                <a:gridCol w="1260605">
                  <a:extLst>
                    <a:ext uri="{9D8B030D-6E8A-4147-A177-3AD203B41FA5}">
                      <a16:colId xmlns="" xmlns:a16="http://schemas.microsoft.com/office/drawing/2014/main" val="20004"/>
                    </a:ext>
                  </a:extLst>
                </a:gridCol>
                <a:gridCol w="1167409">
                  <a:extLst>
                    <a:ext uri="{9D8B030D-6E8A-4147-A177-3AD203B41FA5}">
                      <a16:colId xmlns="" xmlns:a16="http://schemas.microsoft.com/office/drawing/2014/main" val="20005"/>
                    </a:ext>
                  </a:extLst>
                </a:gridCol>
                <a:gridCol w="1271438">
                  <a:extLst>
                    <a:ext uri="{9D8B030D-6E8A-4147-A177-3AD203B41FA5}">
                      <a16:colId xmlns="" xmlns:a16="http://schemas.microsoft.com/office/drawing/2014/main" val="20006"/>
                    </a:ext>
                  </a:extLst>
                </a:gridCol>
              </a:tblGrid>
              <a:tr h="161561">
                <a:tc>
                  <a:txBody>
                    <a:bodyPr/>
                    <a:lstStyle/>
                    <a:p>
                      <a:pPr marL="0" algn="l" defTabSz="1219170" rtl="0" eaLnBrk="1" latinLnBrk="0" hangingPunct="1"/>
                      <a:endParaRPr lang="en-US" sz="600" b="1" kern="1200" dirty="0">
                        <a:solidFill>
                          <a:schemeClr val="bg1"/>
                        </a:solidFill>
                        <a:latin typeface="Calibri" panose="020F0502020204030204" pitchFamily="34" charset="0"/>
                        <a:ea typeface="+mn-ea"/>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600" dirty="0">
                          <a:solidFill>
                            <a:schemeClr val="bg1"/>
                          </a:solidFill>
                          <a:latin typeface="Calibri" panose="020F0502020204030204" pitchFamily="34" charset="0"/>
                          <a:cs typeface="Calibri" panose="020F0502020204030204" pitchFamily="34" charset="0"/>
                        </a:rPr>
                        <a:t>DATA CENTER</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800" b="1" kern="1200" dirty="0">
                        <a:solidFill>
                          <a:schemeClr val="bg1"/>
                        </a:solidFill>
                        <a:latin typeface="Calibri" panose="020F0502020204030204" pitchFamily="34" charset="0"/>
                        <a:ea typeface="+mn-ea"/>
                        <a:cs typeface="Calibri" panose="020F0502020204030204" pitchFamily="34" charset="0"/>
                      </a:endParaRPr>
                    </a:p>
                  </a:txBody>
                  <a:tcPr marL="37567" marR="37567" marT="18783" marB="18783"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CLIENT</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marL="0" marR="0" indent="0" algn="ctr" defTabSz="1219170" rtl="0" eaLnBrk="1" fontAlgn="auto" latinLnBrk="0" hangingPunct="1">
                        <a:lnSpc>
                          <a:spcPct val="100000"/>
                        </a:lnSpc>
                        <a:spcBef>
                          <a:spcPts val="0"/>
                        </a:spcBef>
                        <a:spcAft>
                          <a:spcPts val="0"/>
                        </a:spcAft>
                        <a:buClrTx/>
                        <a:buSzTx/>
                        <a:buFontTx/>
                        <a:buNone/>
                        <a:tabLst/>
                        <a:defRPr/>
                      </a:pPr>
                      <a:endParaRPr lang="en-US" sz="800" b="0" kern="1200" dirty="0">
                        <a:solidFill>
                          <a:schemeClr val="bg1"/>
                        </a:solidFill>
                        <a:latin typeface="Calibri" panose="020F0502020204030204" pitchFamily="34" charset="0"/>
                        <a:ea typeface="+mn-ea"/>
                        <a:cs typeface="Calibri" panose="020F0502020204030204" pitchFamily="34" charset="0"/>
                      </a:endParaRPr>
                    </a:p>
                  </a:txBody>
                  <a:tcPr marL="37567" marR="37567" marT="18783" marB="18783"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marL="0" marR="0" indent="0" algn="ctr" defTabSz="1219170" rtl="0" eaLnBrk="1" fontAlgn="auto" latinLnBrk="0" hangingPunct="1">
                        <a:lnSpc>
                          <a:spcPct val="100000"/>
                        </a:lnSpc>
                        <a:spcBef>
                          <a:spcPts val="0"/>
                        </a:spcBef>
                        <a:spcAft>
                          <a:spcPts val="0"/>
                        </a:spcAft>
                        <a:buClrTx/>
                        <a:buSzTx/>
                        <a:buFontTx/>
                        <a:buNone/>
                        <a:tabLst/>
                        <a:defRPr/>
                      </a:pPr>
                      <a:endParaRPr lang="en-US" sz="800" b="0" kern="1200" baseline="30000" dirty="0">
                        <a:solidFill>
                          <a:schemeClr val="bg1"/>
                        </a:solidFill>
                        <a:latin typeface="Calibri" panose="020F0502020204030204" pitchFamily="34" charset="0"/>
                        <a:ea typeface="+mn-ea"/>
                        <a:cs typeface="Calibri" panose="020F0502020204030204" pitchFamily="34" charset="0"/>
                      </a:endParaRPr>
                    </a:p>
                  </a:txBody>
                  <a:tcPr marL="37567" marR="37567" marT="18783" marB="18783"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marL="0" marR="0" indent="0" algn="ctr" defTabSz="1219170" rtl="0" eaLnBrk="1" fontAlgn="auto" latinLnBrk="0" hangingPunct="1">
                        <a:lnSpc>
                          <a:spcPct val="100000"/>
                        </a:lnSpc>
                        <a:spcBef>
                          <a:spcPts val="0"/>
                        </a:spcBef>
                        <a:spcAft>
                          <a:spcPts val="0"/>
                        </a:spcAft>
                        <a:buClrTx/>
                        <a:buSzTx/>
                        <a:buFontTx/>
                        <a:buNone/>
                        <a:tabLst/>
                        <a:defRPr/>
                      </a:pPr>
                      <a:endParaRPr lang="en-US" sz="800" b="0" kern="1200" baseline="30000" dirty="0">
                        <a:solidFill>
                          <a:schemeClr val="bg1"/>
                        </a:solidFill>
                        <a:latin typeface="Calibri" panose="020F0502020204030204" pitchFamily="34" charset="0"/>
                        <a:ea typeface="+mn-ea"/>
                        <a:cs typeface="Calibri" panose="020F0502020204030204" pitchFamily="34" charset="0"/>
                      </a:endParaRPr>
                    </a:p>
                  </a:txBody>
                  <a:tcPr marL="37567" marR="37567" marT="18783" marB="18783"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 xmlns:a16="http://schemas.microsoft.com/office/drawing/2014/main" val="10001"/>
                  </a:ext>
                </a:extLst>
              </a:tr>
              <a:tr h="211055">
                <a:tc>
                  <a:txBody>
                    <a:bodyPr/>
                    <a:lstStyle/>
                    <a:p>
                      <a:pPr marL="0" algn="l" defTabSz="1219170" rtl="0" eaLnBrk="1" latinLnBrk="0" hangingPunct="1"/>
                      <a:r>
                        <a:rPr lang="en-US" sz="600" b="1" kern="1200" dirty="0">
                          <a:solidFill>
                            <a:schemeClr val="bg1"/>
                          </a:solidFill>
                          <a:latin typeface="Calibri" panose="020F0502020204030204" pitchFamily="34" charset="0"/>
                          <a:ea typeface="+mn-ea"/>
                          <a:cs typeface="Calibri" panose="020F0502020204030204" pitchFamily="34" charset="0"/>
                        </a:rPr>
                        <a:t>Product</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1" kern="1200" dirty="0">
                          <a:solidFill>
                            <a:schemeClr val="bg1"/>
                          </a:solidFill>
                          <a:latin typeface="Calibri" panose="020F0502020204030204" pitchFamily="34" charset="0"/>
                          <a:ea typeface="+mn-ea"/>
                          <a:cs typeface="Calibri" panose="020F0502020204030204" pitchFamily="34" charset="0"/>
                        </a:rPr>
                        <a:t>Intel® Optane™ SSD DC P4800X</a:t>
                      </a:r>
                      <a:r>
                        <a:rPr lang="en-US" sz="600" b="0" kern="1200" baseline="30000" dirty="0">
                          <a:solidFill>
                            <a:schemeClr val="bg1"/>
                          </a:solidFill>
                          <a:latin typeface="Calibri" panose="020F0502020204030204" pitchFamily="34" charset="0"/>
                          <a:ea typeface="+mn-ea"/>
                          <a:cs typeface="Calibri" panose="020F0502020204030204" pitchFamily="34" charset="0"/>
                        </a:rPr>
                        <a:t> </a:t>
                      </a:r>
                      <a:endParaRPr lang="en-US" sz="600" dirty="0">
                        <a:solidFill>
                          <a:schemeClr val="bg1"/>
                        </a:solidFill>
                        <a:latin typeface="Calibri" panose="020F0502020204030204" pitchFamily="34" charset="0"/>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Intel® Optane™ SSD DC P4800X </a:t>
                      </a:r>
                      <a:r>
                        <a:rPr lang="en-US" sz="600" b="0" kern="1200" baseline="0" dirty="0">
                          <a:solidFill>
                            <a:schemeClr val="bg1"/>
                          </a:solidFill>
                          <a:latin typeface="Calibri" panose="020F0502020204030204" pitchFamily="34" charset="0"/>
                          <a:ea typeface="+mn-ea"/>
                          <a:cs typeface="Calibri" panose="020F0502020204030204" pitchFamily="34" charset="0"/>
                        </a:rPr>
                        <a:t> </a:t>
                      </a:r>
                      <a:r>
                        <a:rPr lang="en-US" sz="600" b="1" kern="1200" baseline="0" dirty="0">
                          <a:solidFill>
                            <a:schemeClr val="bg1"/>
                          </a:solidFill>
                          <a:latin typeface="Calibri" panose="020F0502020204030204" pitchFamily="34" charset="0"/>
                          <a:ea typeface="+mn-ea"/>
                          <a:cs typeface="Calibri" panose="020F0502020204030204" pitchFamily="34" charset="0"/>
                        </a:rPr>
                        <a:t>with Intel® Memory Drive Technology</a:t>
                      </a:r>
                      <a:endParaRPr lang="en-US" sz="600" b="1" kern="1200" dirty="0">
                        <a:solidFill>
                          <a:schemeClr val="bg1"/>
                        </a:solidFill>
                        <a:latin typeface="Calibri" panose="020F0502020204030204" pitchFamily="34" charset="0"/>
                        <a:ea typeface="+mn-ea"/>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Intel® Optane™ Memory</a:t>
                      </a:r>
                      <a:endParaRPr kumimoji="0" lang="en-US" sz="6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Intel® Optane™ SSD 800P</a:t>
                      </a:r>
                      <a:endParaRPr lang="en-US" sz="600" b="0" kern="1200" dirty="0">
                        <a:solidFill>
                          <a:schemeClr val="bg1"/>
                        </a:solidFill>
                        <a:latin typeface="Calibri" panose="020F0502020204030204" pitchFamily="34" charset="0"/>
                        <a:ea typeface="+mn-ea"/>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Intel® Optane™ SSD 900P</a:t>
                      </a:r>
                      <a:endParaRPr lang="en-US" sz="600" b="0" kern="1200" baseline="30000" dirty="0">
                        <a:solidFill>
                          <a:schemeClr val="bg1"/>
                        </a:solidFill>
                        <a:latin typeface="Calibri" panose="020F0502020204030204" pitchFamily="34" charset="0"/>
                        <a:ea typeface="+mn-ea"/>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Intel® Optane™ SSD 905P</a:t>
                      </a:r>
                      <a:endParaRPr lang="en-US" sz="600" b="0" kern="1200" baseline="30000" dirty="0">
                        <a:solidFill>
                          <a:schemeClr val="bg1"/>
                        </a:solidFill>
                        <a:latin typeface="Calibri" panose="020F0502020204030204" pitchFamily="34" charset="0"/>
                        <a:ea typeface="+mn-ea"/>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 xmlns:a16="http://schemas.microsoft.com/office/drawing/2014/main" val="10000"/>
                  </a:ext>
                </a:extLst>
              </a:tr>
              <a:tr h="5110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Image</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600" dirty="0">
                        <a:latin typeface="Calibri" panose="020F0502020204030204" pitchFamily="34" charset="0"/>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600" dirty="0">
                        <a:latin typeface="Calibri" panose="020F0502020204030204" pitchFamily="34" charset="0"/>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600" dirty="0">
                        <a:latin typeface="Calibri" panose="020F0502020204030204" pitchFamily="34" charset="0"/>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600" dirty="0">
                        <a:latin typeface="Calibri" panose="020F0502020204030204" pitchFamily="34" charset="0"/>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600" dirty="0">
                        <a:latin typeface="Calibri" panose="020F0502020204030204" pitchFamily="34" charset="0"/>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600" dirty="0">
                        <a:latin typeface="Calibri" panose="020F0502020204030204" pitchFamily="34" charset="0"/>
                        <a:cs typeface="Calibri" panose="020F0502020204030204" pitchFamily="34" charset="0"/>
                      </a:endParaRP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 xmlns:a16="http://schemas.microsoft.com/office/drawing/2014/main" val="10002"/>
                  </a:ext>
                </a:extLst>
              </a:tr>
              <a:tr h="2281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Audience</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l">
                        <a:spcBef>
                          <a:spcPts val="0"/>
                        </a:spcBef>
                      </a:pPr>
                      <a:r>
                        <a:rPr lang="en-US" sz="600" kern="1200" baseline="0" dirty="0">
                          <a:solidFill>
                            <a:schemeClr val="bg2"/>
                          </a:solidFill>
                          <a:latin typeface="+mn-lt"/>
                          <a:ea typeface="+mn-ea"/>
                          <a:cs typeface="Calibri" panose="020F0502020204030204" pitchFamily="34" charset="0"/>
                        </a:rPr>
                        <a:t>Data Center, Cloud, Enterprise</a:t>
                      </a:r>
                    </a:p>
                    <a:p>
                      <a:pPr marL="0" lvl="0" algn="l">
                        <a:spcBef>
                          <a:spcPts val="0"/>
                        </a:spcBef>
                      </a:pPr>
                      <a:r>
                        <a:rPr lang="en-US" sz="600" kern="1200" dirty="0">
                          <a:solidFill>
                            <a:schemeClr val="bg2"/>
                          </a:solidFill>
                          <a:latin typeface="+mn-lt"/>
                          <a:ea typeface="+mn-ea"/>
                          <a:cs typeface="Calibri" panose="020F0502020204030204" pitchFamily="34" charset="0"/>
                        </a:rPr>
                        <a:t>Fast Storage/Cache,</a:t>
                      </a:r>
                      <a:r>
                        <a:rPr lang="en-US" sz="600" kern="1200" baseline="0" dirty="0">
                          <a:solidFill>
                            <a:schemeClr val="bg2"/>
                          </a:solidFill>
                          <a:latin typeface="+mn-lt"/>
                          <a:ea typeface="+mn-ea"/>
                          <a:cs typeface="Calibri" panose="020F0502020204030204" pitchFamily="34" charset="0"/>
                        </a:rPr>
                        <a:t> </a:t>
                      </a:r>
                      <a:r>
                        <a:rPr lang="en-US" sz="600" kern="1200" dirty="0">
                          <a:solidFill>
                            <a:schemeClr val="bg2"/>
                          </a:solidFill>
                          <a:latin typeface="+mn-lt"/>
                          <a:ea typeface="+mn-ea"/>
                          <a:cs typeface="Calibri" panose="020F0502020204030204" pitchFamily="34" charset="0"/>
                        </a:rPr>
                        <a:t>Extended Memory</a:t>
                      </a:r>
                    </a:p>
                  </a:txBody>
                  <a:tcPr marL="28175" marR="28175" marT="14087" marB="14087">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kern="1200" dirty="0">
                          <a:solidFill>
                            <a:schemeClr val="bg2"/>
                          </a:solidFill>
                          <a:latin typeface="+mn-lt"/>
                          <a:ea typeface="+mn-ea"/>
                          <a:cs typeface="Calibri" panose="020F0502020204030204" pitchFamily="34" charset="0"/>
                        </a:rPr>
                        <a:t>Data</a:t>
                      </a:r>
                      <a:r>
                        <a:rPr lang="en-US" sz="600" kern="1200" baseline="0" dirty="0">
                          <a:solidFill>
                            <a:schemeClr val="bg2"/>
                          </a:solidFill>
                          <a:latin typeface="+mn-lt"/>
                          <a:ea typeface="+mn-ea"/>
                          <a:cs typeface="Calibri" panose="020F0502020204030204" pitchFamily="34" charset="0"/>
                        </a:rPr>
                        <a:t> Center, Cloud, Enterprise</a:t>
                      </a:r>
                      <a:endParaRPr lang="en-US" sz="600" kern="1200" dirty="0">
                        <a:solidFill>
                          <a:schemeClr val="bg2"/>
                        </a:solidFill>
                        <a:latin typeface="+mn-lt"/>
                        <a:ea typeface="+mn-ea"/>
                        <a:cs typeface="Calibri" panose="020F0502020204030204" pitchFamily="34" charset="0"/>
                      </a:endParaRPr>
                    </a:p>
                  </a:txBody>
                  <a:tcPr marL="28175" marR="28175" marT="14087" marB="14087">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lvl="0" algn="l">
                        <a:spcBef>
                          <a:spcPts val="0"/>
                        </a:spcBef>
                      </a:pPr>
                      <a:r>
                        <a:rPr lang="en-US" sz="600" kern="1200" dirty="0">
                          <a:solidFill>
                            <a:schemeClr val="bg2"/>
                          </a:solidFill>
                          <a:latin typeface="+mn-lt"/>
                          <a:ea typeface="+mn-ea"/>
                          <a:cs typeface="Calibri" panose="020F0502020204030204" pitchFamily="34" charset="0"/>
                        </a:rPr>
                        <a:t>General</a:t>
                      </a:r>
                      <a:r>
                        <a:rPr lang="en-US" sz="600" kern="1200" baseline="0" dirty="0">
                          <a:solidFill>
                            <a:schemeClr val="bg2"/>
                          </a:solidFill>
                          <a:latin typeface="+mn-lt"/>
                          <a:ea typeface="+mn-ea"/>
                          <a:cs typeface="Calibri" panose="020F0502020204030204" pitchFamily="34" charset="0"/>
                        </a:rPr>
                        <a:t> Consumer</a:t>
                      </a:r>
                      <a:endParaRPr lang="en-US" sz="600" kern="1200" dirty="0">
                        <a:solidFill>
                          <a:schemeClr val="bg2"/>
                        </a:solidFill>
                        <a:latin typeface="+mn-lt"/>
                        <a:ea typeface="+mn-ea"/>
                        <a:cs typeface="Calibri" panose="020F0502020204030204" pitchFamily="34" charset="0"/>
                      </a:endParaRPr>
                    </a:p>
                  </a:txBody>
                  <a:tcPr marL="28175" marR="28175" marT="14087" marB="14087">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lvl="0" algn="l">
                        <a:spcBef>
                          <a:spcPts val="0"/>
                        </a:spcBef>
                      </a:pPr>
                      <a:r>
                        <a:rPr lang="en-US" sz="600" kern="1200" dirty="0">
                          <a:solidFill>
                            <a:schemeClr val="bg2"/>
                          </a:solidFill>
                          <a:latin typeface="+mn-lt"/>
                          <a:ea typeface="+mn-ea"/>
                          <a:cs typeface="Calibri" panose="020F0502020204030204" pitchFamily="34" charset="0"/>
                        </a:rPr>
                        <a:t>General Consumer</a:t>
                      </a:r>
                    </a:p>
                  </a:txBody>
                  <a:tcPr marL="28175" marR="28175" marT="14087" marB="14087">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kern="1200" dirty="0">
                          <a:solidFill>
                            <a:schemeClr val="bg2"/>
                          </a:solidFill>
                          <a:latin typeface="+mn-lt"/>
                          <a:ea typeface="+mn-ea"/>
                          <a:cs typeface="Calibri" panose="020F0502020204030204" pitchFamily="34" charset="0"/>
                        </a:rPr>
                        <a:t>Enthusiast/Workstation</a:t>
                      </a:r>
                    </a:p>
                  </a:txBody>
                  <a:tcPr marL="28175" marR="28175" marT="14087" marB="14087">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kern="1200" dirty="0">
                          <a:solidFill>
                            <a:schemeClr val="bg2"/>
                          </a:solidFill>
                          <a:latin typeface="+mn-lt"/>
                          <a:ea typeface="+mn-ea"/>
                          <a:cs typeface="Calibri" panose="020F0502020204030204" pitchFamily="34" charset="0"/>
                        </a:rPr>
                        <a:t>Enthusiast/Workstation</a:t>
                      </a:r>
                    </a:p>
                  </a:txBody>
                  <a:tcPr marL="28175" marR="28175" marT="14087" marB="14087">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extLst>
                  <a:ext uri="{0D108BD9-81ED-4DB2-BD59-A6C34878D82A}">
                    <a16:rowId xmlns="" xmlns:a16="http://schemas.microsoft.com/office/drawing/2014/main" val="10003"/>
                  </a:ext>
                </a:extLst>
              </a:tr>
              <a:tr h="47808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Positioning</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600" b="1" i="0" kern="1200" dirty="0">
                          <a:solidFill>
                            <a:schemeClr val="bg2"/>
                          </a:solidFill>
                          <a:effectLst/>
                          <a:latin typeface="+mn-lt"/>
                          <a:ea typeface="+mn-ea"/>
                          <a:cs typeface="Calibri" panose="020F0502020204030204" pitchFamily="34" charset="0"/>
                        </a:rPr>
                        <a:t>Highly responsive</a:t>
                      </a:r>
                      <a:r>
                        <a:rPr lang="en-US" sz="600" b="1" i="0" kern="1200" baseline="0" dirty="0">
                          <a:solidFill>
                            <a:schemeClr val="bg2"/>
                          </a:solidFill>
                          <a:effectLst/>
                          <a:latin typeface="+mn-lt"/>
                          <a:ea typeface="+mn-ea"/>
                          <a:cs typeface="Calibri" panose="020F0502020204030204" pitchFamily="34" charset="0"/>
                        </a:rPr>
                        <a:t> SSD </a:t>
                      </a:r>
                      <a:r>
                        <a:rPr lang="en-US" sz="600" i="0" kern="1200" baseline="0" dirty="0">
                          <a:solidFill>
                            <a:schemeClr val="bg2"/>
                          </a:solidFill>
                          <a:effectLst/>
                          <a:latin typeface="+mn-lt"/>
                          <a:ea typeface="+mn-ea"/>
                          <a:cs typeface="Calibri" panose="020F0502020204030204" pitchFamily="34" charset="0"/>
                        </a:rPr>
                        <a:t>delivering an  i</a:t>
                      </a:r>
                      <a:r>
                        <a:rPr lang="en-US" sz="600" i="0" kern="1200" dirty="0">
                          <a:solidFill>
                            <a:schemeClr val="bg2"/>
                          </a:solidFill>
                          <a:effectLst/>
                          <a:latin typeface="+mn-lt"/>
                          <a:ea typeface="+mn-ea"/>
                          <a:cs typeface="Calibri" panose="020F0502020204030204" pitchFamily="34" charset="0"/>
                        </a:rPr>
                        <a:t>ndustry-leading combination of high throughput, low latency, high QoS, and high endurance.</a:t>
                      </a: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668180" rtl="0" eaLnBrk="1" fontAlgn="auto" latinLnBrk="0" hangingPunct="1">
                        <a:lnSpc>
                          <a:spcPct val="100000"/>
                        </a:lnSpc>
                        <a:spcBef>
                          <a:spcPts val="0"/>
                        </a:spcBef>
                        <a:spcAft>
                          <a:spcPts val="0"/>
                        </a:spcAft>
                        <a:buClrTx/>
                        <a:buSzTx/>
                        <a:buFontTx/>
                        <a:buNone/>
                        <a:tabLst/>
                        <a:defRPr/>
                      </a:pPr>
                      <a:r>
                        <a:rPr lang="en-US" sz="600" b="1" i="0" kern="1200" dirty="0">
                          <a:solidFill>
                            <a:schemeClr val="bg2"/>
                          </a:solidFill>
                          <a:effectLst/>
                          <a:latin typeface="+mn-lt"/>
                          <a:ea typeface="+mn-ea"/>
                          <a:cs typeface="Calibri" panose="020F0502020204030204" pitchFamily="34" charset="0"/>
                        </a:rPr>
                        <a:t>Revolutionary software </a:t>
                      </a:r>
                      <a:r>
                        <a:rPr lang="en-US" sz="600" b="0" i="0" kern="1200" dirty="0">
                          <a:solidFill>
                            <a:schemeClr val="bg2"/>
                          </a:solidFill>
                          <a:effectLst/>
                          <a:latin typeface="+mn-lt"/>
                          <a:ea typeface="+mn-ea"/>
                          <a:cs typeface="Calibri" panose="020F0502020204030204" pitchFamily="34" charset="0"/>
                        </a:rPr>
                        <a:t>increases memory capacity beyond DRAM limitations and transparently delivers DRAM-like performance. </a:t>
                      </a: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600" b="1" i="0" kern="1200" dirty="0">
                          <a:solidFill>
                            <a:schemeClr val="bg2"/>
                          </a:solidFill>
                          <a:latin typeface="+mn-lt"/>
                          <a:ea typeface="+mn-ea"/>
                          <a:cs typeface="Calibri" panose="020F0502020204030204" pitchFamily="34" charset="0"/>
                        </a:rPr>
                        <a:t>Smart, adaptable system accelerator </a:t>
                      </a:r>
                      <a:r>
                        <a:rPr lang="en-US" sz="600" b="0" i="0" kern="1200" dirty="0">
                          <a:solidFill>
                            <a:schemeClr val="bg2"/>
                          </a:solidFill>
                          <a:latin typeface="+mn-lt"/>
                          <a:ea typeface="+mn-ea"/>
                          <a:cs typeface="Calibri" panose="020F0502020204030204" pitchFamily="34" charset="0"/>
                        </a:rPr>
                        <a:t>Affordably improves the responsiveness of </a:t>
                      </a:r>
                      <a:r>
                        <a:rPr lang="en-US" sz="600" b="0" i="0" kern="1200" baseline="0" dirty="0">
                          <a:solidFill>
                            <a:schemeClr val="bg2"/>
                          </a:solidFill>
                          <a:latin typeface="+mn-lt"/>
                          <a:ea typeface="+mn-ea"/>
                          <a:cs typeface="Calibri" panose="020F0502020204030204" pitchFamily="34" charset="0"/>
                        </a:rPr>
                        <a:t>HDD or SATA-based SSD </a:t>
                      </a:r>
                      <a:r>
                        <a:rPr lang="en-US" sz="600" b="0" i="0" kern="1200" dirty="0">
                          <a:solidFill>
                            <a:schemeClr val="bg2"/>
                          </a:solidFill>
                          <a:latin typeface="+mn-lt"/>
                          <a:ea typeface="+mn-ea"/>
                          <a:cs typeface="Calibri" panose="020F0502020204030204" pitchFamily="34" charset="0"/>
                        </a:rPr>
                        <a:t>mobile</a:t>
                      </a:r>
                      <a:r>
                        <a:rPr lang="en-US" sz="600" b="0" i="0" kern="1200" baseline="0" dirty="0">
                          <a:solidFill>
                            <a:schemeClr val="bg2"/>
                          </a:solidFill>
                          <a:latin typeface="+mn-lt"/>
                          <a:ea typeface="+mn-ea"/>
                          <a:cs typeface="Calibri" panose="020F0502020204030204" pitchFamily="34" charset="0"/>
                        </a:rPr>
                        <a:t> and desktop. </a:t>
                      </a: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600" b="1" i="0" kern="1200" dirty="0">
                          <a:solidFill>
                            <a:schemeClr val="bg2"/>
                          </a:solidFill>
                          <a:latin typeface="+mn-lt"/>
                          <a:ea typeface="+mn-ea"/>
                          <a:cs typeface="Calibri" panose="020F0502020204030204" pitchFamily="34" charset="0"/>
                        </a:rPr>
                        <a:t>High performing Intel® SSD in the M.2 form-factor</a:t>
                      </a:r>
                      <a:r>
                        <a:rPr lang="en-US" sz="600" b="0" i="0" kern="1200" dirty="0">
                          <a:solidFill>
                            <a:schemeClr val="bg2"/>
                          </a:solidFill>
                          <a:latin typeface="+mn-lt"/>
                          <a:ea typeface="+mn-ea"/>
                          <a:cs typeface="Calibri" panose="020F0502020204030204" pitchFamily="34" charset="0"/>
                        </a:rPr>
                        <a:t> for mobile and desktop platforms</a:t>
                      </a:r>
                      <a:endParaRPr lang="en-US" sz="600" b="0" i="0" baseline="0" dirty="0">
                        <a:solidFill>
                          <a:schemeClr val="bg2"/>
                        </a:solidFill>
                        <a:latin typeface="+mn-lt"/>
                        <a:cs typeface="Calibri" panose="020F0502020204030204" pitchFamily="34" charset="0"/>
                      </a:endParaRP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gridSpan="2">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600" b="1" i="0" kern="1200" baseline="0" dirty="0">
                          <a:solidFill>
                            <a:schemeClr val="bg2"/>
                          </a:solidFill>
                          <a:latin typeface="+mn-lt"/>
                          <a:ea typeface="+mn-ea"/>
                          <a:cs typeface="Calibri" panose="020F0502020204030204" pitchFamily="34" charset="0"/>
                        </a:rPr>
                        <a:t>High performing </a:t>
                      </a:r>
                      <a:r>
                        <a:rPr lang="en-US" sz="600" b="1" i="0" kern="1200" dirty="0">
                          <a:solidFill>
                            <a:schemeClr val="bg2"/>
                          </a:solidFill>
                          <a:latin typeface="+mn-lt"/>
                          <a:ea typeface="+mn-ea"/>
                          <a:cs typeface="Calibri" panose="020F0502020204030204" pitchFamily="34" charset="0"/>
                        </a:rPr>
                        <a:t>Intel® </a:t>
                      </a:r>
                      <a:r>
                        <a:rPr lang="en-US" sz="600" b="1" i="0" kern="1200" baseline="0" dirty="0">
                          <a:solidFill>
                            <a:schemeClr val="bg2"/>
                          </a:solidFill>
                          <a:latin typeface="+mn-lt"/>
                          <a:ea typeface="+mn-ea"/>
                          <a:cs typeface="Calibri" panose="020F0502020204030204" pitchFamily="34" charset="0"/>
                        </a:rPr>
                        <a:t>SSD </a:t>
                      </a:r>
                      <a:r>
                        <a:rPr lang="en-US" sz="600" b="1" i="0" kern="1200" baseline="30000" dirty="0">
                          <a:solidFill>
                            <a:schemeClr val="bg2"/>
                          </a:solidFill>
                          <a:latin typeface="+mn-lt"/>
                          <a:ea typeface="+mn-ea"/>
                          <a:cs typeface="Calibri" panose="020F0502020204030204" pitchFamily="34" charset="0"/>
                        </a:rPr>
                        <a:t> </a:t>
                      </a:r>
                      <a:r>
                        <a:rPr lang="en-US" sz="600" b="0" i="0" kern="1200" baseline="0" dirty="0">
                          <a:solidFill>
                            <a:schemeClr val="bg2"/>
                          </a:solidFill>
                          <a:latin typeface="+mn-lt"/>
                          <a:ea typeface="+mn-ea"/>
                          <a:cs typeface="Calibri" panose="020F0502020204030204" pitchFamily="34" charset="0"/>
                        </a:rPr>
                        <a:t>sets the precedent for high performance desktops and workstations. designed for the most storage-demanding desktop or workstation workloads.</a:t>
                      </a:r>
                      <a:r>
                        <a:rPr lang="en-US" sz="600" b="0" i="0" kern="1200" baseline="30000" dirty="0">
                          <a:solidFill>
                            <a:schemeClr val="bg2"/>
                          </a:solidFill>
                          <a:latin typeface="+mn-lt"/>
                          <a:ea typeface="+mn-ea"/>
                          <a:cs typeface="Calibri" panose="020F0502020204030204" pitchFamily="34" charset="0"/>
                        </a:rPr>
                        <a:t>1</a:t>
                      </a: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hMerge="1">
                  <a:txBody>
                    <a:bodyPr/>
                    <a:lstStyle/>
                    <a:p>
                      <a:endParaRPr lang="en-US" dirty="0"/>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7086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Use Cases</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600" b="0" i="0" kern="1200" dirty="0">
                          <a:solidFill>
                            <a:schemeClr val="bg2"/>
                          </a:solidFill>
                          <a:effectLst/>
                          <a:latin typeface="+mn-lt"/>
                          <a:ea typeface="+mn-ea"/>
                          <a:cs typeface="Calibri" panose="020F0502020204030204" pitchFamily="34" charset="0"/>
                        </a:rPr>
                        <a:t>Extend memory via Linux Swap, application</a:t>
                      </a:r>
                      <a:r>
                        <a:rPr lang="en-US" sz="600" b="0" i="0" kern="1200" baseline="0" dirty="0">
                          <a:solidFill>
                            <a:schemeClr val="bg2"/>
                          </a:solidFill>
                          <a:effectLst/>
                          <a:latin typeface="+mn-lt"/>
                          <a:ea typeface="+mn-ea"/>
                          <a:cs typeface="Calibri" panose="020F0502020204030204" pitchFamily="34" charset="0"/>
                        </a:rPr>
                        <a:t> </a:t>
                      </a:r>
                      <a:r>
                        <a:rPr lang="en-US" sz="600" b="0" i="0" kern="1200" dirty="0">
                          <a:solidFill>
                            <a:schemeClr val="bg2"/>
                          </a:solidFill>
                          <a:effectLst/>
                          <a:latin typeface="+mn-lt"/>
                          <a:ea typeface="+mn-ea"/>
                          <a:cs typeface="Calibri" panose="020F0502020204030204" pitchFamily="34" charset="0"/>
                        </a:rPr>
                        <a:t>optimization,</a:t>
                      </a:r>
                      <a:r>
                        <a:rPr lang="en-US" sz="600" b="0" i="0" kern="1200" baseline="0" dirty="0">
                          <a:solidFill>
                            <a:schemeClr val="bg2"/>
                          </a:solidFill>
                          <a:effectLst/>
                          <a:latin typeface="+mn-lt"/>
                          <a:ea typeface="+mn-ea"/>
                          <a:cs typeface="Calibri" panose="020F0502020204030204" pitchFamily="34" charset="0"/>
                        </a:rPr>
                        <a:t> and caching</a:t>
                      </a:r>
                      <a:endParaRPr lang="en-US" sz="600" b="0" i="0" kern="1200" dirty="0">
                        <a:solidFill>
                          <a:schemeClr val="bg2"/>
                        </a:solidFill>
                        <a:effectLst/>
                        <a:latin typeface="+mn-lt"/>
                        <a:ea typeface="+mn-ea"/>
                        <a:cs typeface="Calibri" panose="020F0502020204030204" pitchFamily="34" charset="0"/>
                      </a:endParaRPr>
                    </a:p>
                  </a:txBody>
                  <a:tcPr marL="68580" marR="6858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a:r>
                        <a:rPr lang="en-US" sz="600" b="0" i="0" kern="1200" dirty="0">
                          <a:solidFill>
                            <a:schemeClr val="bg2"/>
                          </a:solidFill>
                          <a:effectLst/>
                          <a:latin typeface="+mn-lt"/>
                          <a:ea typeface="+mn-ea"/>
                          <a:cs typeface="Calibri" panose="020F0502020204030204" pitchFamily="34" charset="0"/>
                        </a:rPr>
                        <a:t>Extend Linux OS virtual memory.</a:t>
                      </a:r>
                      <a:r>
                        <a:rPr lang="en-US" sz="600" b="0" i="0" kern="1200" baseline="0" dirty="0">
                          <a:solidFill>
                            <a:schemeClr val="bg2"/>
                          </a:solidFill>
                          <a:effectLst/>
                          <a:latin typeface="+mn-lt"/>
                          <a:ea typeface="+mn-ea"/>
                          <a:cs typeface="Calibri" panose="020F0502020204030204" pitchFamily="34" charset="0"/>
                        </a:rPr>
                        <a:t> </a:t>
                      </a:r>
                      <a:r>
                        <a:rPr lang="en-US" sz="600" b="0" i="0" kern="1200" dirty="0">
                          <a:solidFill>
                            <a:schemeClr val="bg2"/>
                          </a:solidFill>
                          <a:effectLst/>
                          <a:latin typeface="+mn-lt"/>
                          <a:ea typeface="+mn-ea"/>
                          <a:cs typeface="Calibri" panose="020F0502020204030204" pitchFamily="34" charset="0"/>
                        </a:rPr>
                        <a:t>Displace DRAM up to 8:1 in select workloads (i.e.: Analytic, In-memory database, HPC, Batch workloads)</a:t>
                      </a:r>
                    </a:p>
                  </a:txBody>
                  <a:tcPr marL="68580" marR="6858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a:r>
                        <a:rPr lang="en-US" sz="600" b="0" i="0" kern="1200" dirty="0">
                          <a:solidFill>
                            <a:schemeClr val="bg2"/>
                          </a:solidFill>
                          <a:latin typeface="+mn-lt"/>
                          <a:ea typeface="+mn-ea"/>
                          <a:cs typeface="Calibri" panose="020F0502020204030204" pitchFamily="34" charset="0"/>
                        </a:rPr>
                        <a:t>Accelerate  </a:t>
                      </a:r>
                      <a:r>
                        <a:rPr lang="en-US" sz="600" b="0" i="0" kern="1200" baseline="0" dirty="0">
                          <a:solidFill>
                            <a:schemeClr val="bg2"/>
                          </a:solidFill>
                          <a:latin typeface="+mn-lt"/>
                          <a:ea typeface="+mn-ea"/>
                          <a:cs typeface="Calibri" panose="020F0502020204030204" pitchFamily="34" charset="0"/>
                        </a:rPr>
                        <a:t>HDD or SATA-based SSD </a:t>
                      </a:r>
                      <a:r>
                        <a:rPr lang="en-US" sz="600" b="0" i="0" kern="1200" dirty="0">
                          <a:solidFill>
                            <a:schemeClr val="bg2"/>
                          </a:solidFill>
                          <a:latin typeface="+mn-lt"/>
                          <a:ea typeface="+mn-ea"/>
                          <a:cs typeface="Calibri" panose="020F0502020204030204" pitchFamily="34" charset="0"/>
                        </a:rPr>
                        <a:t>mobile</a:t>
                      </a:r>
                      <a:r>
                        <a:rPr lang="en-US" sz="600" b="0" i="0" kern="1200" baseline="0" dirty="0">
                          <a:solidFill>
                            <a:schemeClr val="bg2"/>
                          </a:solidFill>
                          <a:latin typeface="+mn-lt"/>
                          <a:ea typeface="+mn-ea"/>
                          <a:cs typeface="Calibri" panose="020F0502020204030204" pitchFamily="34" charset="0"/>
                        </a:rPr>
                        <a:t> and desktop platforms,  to affordably get both massive capacity and responsiveness.</a:t>
                      </a:r>
                    </a:p>
                    <a:p>
                      <a:pPr marL="0" marR="0" lvl="0" indent="0" algn="l" defTabSz="668180" rtl="0" eaLnBrk="1" fontAlgn="auto" latinLnBrk="0" hangingPunct="1">
                        <a:lnSpc>
                          <a:spcPct val="100000"/>
                        </a:lnSpc>
                        <a:spcBef>
                          <a:spcPts val="0"/>
                        </a:spcBef>
                        <a:spcAft>
                          <a:spcPts val="0"/>
                        </a:spcAft>
                        <a:buClrTx/>
                        <a:buSzTx/>
                        <a:buFontTx/>
                        <a:buNone/>
                        <a:tabLst/>
                        <a:defRPr/>
                      </a:pPr>
                      <a:r>
                        <a:rPr lang="en-US" sz="600" b="0" kern="1200" baseline="0" dirty="0">
                          <a:solidFill>
                            <a:schemeClr val="bg2"/>
                          </a:solidFill>
                          <a:latin typeface="+mn-lt"/>
                          <a:ea typeface="+mn-ea"/>
                          <a:cs typeface="Calibri" panose="020F0502020204030204" pitchFamily="34" charset="0"/>
                        </a:rPr>
                        <a:t>Windows* 10 only</a:t>
                      </a:r>
                      <a:br>
                        <a:rPr lang="en-US" sz="600" b="0" kern="1200" baseline="0" dirty="0">
                          <a:solidFill>
                            <a:schemeClr val="bg2"/>
                          </a:solidFill>
                          <a:latin typeface="+mn-lt"/>
                          <a:ea typeface="+mn-ea"/>
                          <a:cs typeface="Calibri" panose="020F0502020204030204" pitchFamily="34" charset="0"/>
                        </a:rPr>
                      </a:br>
                      <a:r>
                        <a:rPr lang="en-US" sz="600" b="0" kern="1200" baseline="0" dirty="0">
                          <a:solidFill>
                            <a:schemeClr val="bg2"/>
                          </a:solidFill>
                          <a:latin typeface="+mn-lt"/>
                          <a:ea typeface="+mn-ea"/>
                          <a:cs typeface="Calibri" panose="020F0502020204030204" pitchFamily="34" charset="0"/>
                        </a:rPr>
                        <a:t>Compatible platform required</a:t>
                      </a:r>
                      <a:endParaRPr lang="en-US" sz="600" b="0" i="1" kern="1200" baseline="0" dirty="0">
                        <a:solidFill>
                          <a:schemeClr val="bg2"/>
                        </a:solidFill>
                        <a:latin typeface="+mn-lt"/>
                        <a:ea typeface="+mn-ea"/>
                        <a:cs typeface="Calibri" panose="020F0502020204030204" pitchFamily="34" charset="0"/>
                      </a:endParaRPr>
                    </a:p>
                    <a:p>
                      <a:pPr algn="l"/>
                      <a:endParaRPr lang="en-US" sz="600" b="0" i="0" kern="1200" dirty="0">
                        <a:solidFill>
                          <a:schemeClr val="bg2"/>
                        </a:solidFill>
                        <a:effectLst/>
                        <a:latin typeface="+mn-lt"/>
                        <a:ea typeface="+mn-ea"/>
                        <a:cs typeface="Calibri" panose="020F0502020204030204" pitchFamily="34" charset="0"/>
                      </a:endParaRPr>
                    </a:p>
                  </a:txBody>
                  <a:tcPr marL="68580" marR="6858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600" b="0" i="0" baseline="0" dirty="0">
                          <a:solidFill>
                            <a:schemeClr val="bg2"/>
                          </a:solidFill>
                          <a:latin typeface="+mn-lt"/>
                          <a:cs typeface="Calibri" panose="020F0502020204030204" pitchFamily="34" charset="0"/>
                        </a:rPr>
                        <a:t>Optimized for fast application loading, RAID, and fast boot.</a:t>
                      </a: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algn="l"/>
                      <a:r>
                        <a:rPr lang="en-US" sz="600" b="0" i="0" kern="1200" baseline="0" dirty="0">
                          <a:solidFill>
                            <a:schemeClr val="bg2"/>
                          </a:solidFill>
                          <a:latin typeface="+mn-lt"/>
                          <a:ea typeface="+mn-ea"/>
                          <a:cs typeface="Calibri" panose="020F0502020204030204" pitchFamily="34" charset="0"/>
                        </a:rPr>
                        <a:t>Workstation, high-end desktop, enthusiast, digital content creation, Engineering.</a:t>
                      </a:r>
                    </a:p>
                  </a:txBody>
                  <a:tcPr marL="68580" marR="6858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algn="l"/>
                      <a:r>
                        <a:rPr lang="en-US" sz="600" b="0" i="0" kern="1200" baseline="0" dirty="0">
                          <a:solidFill>
                            <a:schemeClr val="bg2"/>
                          </a:solidFill>
                          <a:latin typeface="+mn-lt"/>
                          <a:ea typeface="+mn-ea"/>
                          <a:cs typeface="Calibri" panose="020F0502020204030204" pitchFamily="34" charset="0"/>
                        </a:rPr>
                        <a:t>Content Creation, Engineering, Video Rendering, Game Development</a:t>
                      </a:r>
                    </a:p>
                  </a:txBody>
                  <a:tcPr marL="68580" marR="6858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extLst>
                  <a:ext uri="{0D108BD9-81ED-4DB2-BD59-A6C34878D82A}">
                    <a16:rowId xmlns="" xmlns:a16="http://schemas.microsoft.com/office/drawing/2014/main" val="10005"/>
                  </a:ext>
                </a:extLst>
              </a:tr>
              <a:tr h="4343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Interface/</a:t>
                      </a:r>
                    </a:p>
                    <a:p>
                      <a:pPr marL="0" marR="0" indent="0" algn="l" defTabSz="45720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FF/ </a:t>
                      </a:r>
                    </a:p>
                    <a:p>
                      <a:pPr marL="0" marR="0" indent="0" algn="l" defTabSz="45720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Capacity</a:t>
                      </a:r>
                      <a:r>
                        <a:rPr lang="en-US" sz="600" b="1" kern="1200" baseline="30000" dirty="0">
                          <a:solidFill>
                            <a:schemeClr val="bg1"/>
                          </a:solidFill>
                          <a:latin typeface="Calibri" panose="020F0502020204030204" pitchFamily="34" charset="0"/>
                          <a:ea typeface="+mn-ea"/>
                          <a:cs typeface="Calibri" panose="020F0502020204030204" pitchFamily="34" charset="0"/>
                        </a:rPr>
                        <a:t>2</a:t>
                      </a:r>
                      <a:r>
                        <a:rPr lang="en-US" sz="600" b="1" kern="1200" dirty="0">
                          <a:solidFill>
                            <a:schemeClr val="bg1"/>
                          </a:solidFill>
                          <a:latin typeface="Calibri" panose="020F0502020204030204" pitchFamily="34" charset="0"/>
                          <a:ea typeface="+mn-ea"/>
                          <a:cs typeface="Calibri" panose="020F0502020204030204" pitchFamily="34" charset="0"/>
                        </a:rPr>
                        <a:t> </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600" i="0" kern="1200" baseline="0" dirty="0">
                          <a:solidFill>
                            <a:schemeClr val="bg2"/>
                          </a:solidFill>
                          <a:latin typeface="+mn-lt"/>
                          <a:ea typeface="+mn-ea"/>
                          <a:cs typeface="+mn-cs"/>
                        </a:rPr>
                        <a:t>PCIe* 3.0 x4, NVMe* 1.2</a:t>
                      </a:r>
                      <a:endParaRPr lang="en-US" sz="600" i="0" kern="1200" baseline="0" dirty="0">
                        <a:solidFill>
                          <a:schemeClr val="bg2"/>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baseline="0" dirty="0">
                          <a:solidFill>
                            <a:schemeClr val="bg2"/>
                          </a:solidFill>
                          <a:latin typeface="+mn-lt"/>
                          <a:ea typeface="+mn-ea"/>
                          <a:cs typeface="+mn-cs"/>
                        </a:rPr>
                        <a:t>U.2 15mm, AIC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baseline="0" dirty="0">
                          <a:solidFill>
                            <a:schemeClr val="bg2"/>
                          </a:solidFill>
                          <a:latin typeface="+mn-lt"/>
                          <a:ea typeface="+mn-ea"/>
                          <a:cs typeface="+mn-cs"/>
                        </a:rPr>
                        <a:t>375, 750GB, 1.5TB</a:t>
                      </a: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600" i="0" kern="1200" baseline="0" dirty="0">
                          <a:solidFill>
                            <a:schemeClr val="bg2"/>
                          </a:solidFill>
                          <a:latin typeface="+mn-lt"/>
                          <a:ea typeface="+mn-ea"/>
                          <a:cs typeface="+mn-cs"/>
                        </a:rPr>
                        <a:t>PCIe* 3.0 x4, NVMe* 1.2</a:t>
                      </a:r>
                      <a:endParaRPr lang="en-US" sz="600" i="0" kern="1200" baseline="0" dirty="0">
                        <a:solidFill>
                          <a:schemeClr val="bg2"/>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baseline="0" dirty="0">
                          <a:solidFill>
                            <a:schemeClr val="bg2"/>
                          </a:solidFill>
                          <a:latin typeface="+mn-lt"/>
                          <a:ea typeface="+mn-ea"/>
                          <a:cs typeface="+mn-cs"/>
                        </a:rPr>
                        <a:t>U.2 15mm, AIC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baseline="0" dirty="0">
                          <a:solidFill>
                            <a:schemeClr val="bg2"/>
                          </a:solidFill>
                          <a:latin typeface="+mn-lt"/>
                          <a:ea typeface="+mn-ea"/>
                          <a:cs typeface="+mn-cs"/>
                        </a:rPr>
                        <a:t>375 , 750GB, 1.5TB</a:t>
                      </a: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600" i="0" kern="1200" dirty="0" err="1">
                          <a:solidFill>
                            <a:schemeClr val="bg2"/>
                          </a:solidFill>
                          <a:latin typeface="Calibri" panose="020F0502020204030204" pitchFamily="34" charset="0"/>
                          <a:ea typeface="+mn-ea"/>
                          <a:cs typeface="Calibri" panose="020F0502020204030204" pitchFamily="34" charset="0"/>
                        </a:rPr>
                        <a:t>PCIe</a:t>
                      </a:r>
                      <a:r>
                        <a:rPr lang="en-US" sz="600" i="0" kern="1200" dirty="0">
                          <a:solidFill>
                            <a:schemeClr val="bg2"/>
                          </a:solidFill>
                          <a:latin typeface="Calibri" panose="020F0502020204030204" pitchFamily="34" charset="0"/>
                          <a:ea typeface="+mn-ea"/>
                          <a:cs typeface="Calibri" panose="020F0502020204030204" pitchFamily="34" charset="0"/>
                        </a:rPr>
                        <a:t>* 3.0 x2, </a:t>
                      </a:r>
                      <a:r>
                        <a:rPr lang="en-US" sz="600" i="0" kern="1200" dirty="0" err="1">
                          <a:solidFill>
                            <a:schemeClr val="bg2"/>
                          </a:solidFill>
                          <a:latin typeface="Calibri" panose="020F0502020204030204" pitchFamily="34" charset="0"/>
                          <a:ea typeface="+mn-ea"/>
                          <a:cs typeface="Calibri" panose="020F0502020204030204" pitchFamily="34" charset="0"/>
                        </a:rPr>
                        <a:t>NVMe</a:t>
                      </a:r>
                      <a:r>
                        <a:rPr lang="en-US" sz="600" i="0" kern="1200" dirty="0">
                          <a:solidFill>
                            <a:schemeClr val="bg2"/>
                          </a:solidFill>
                          <a:latin typeface="Calibri" panose="020F0502020204030204" pitchFamily="34" charset="0"/>
                          <a:ea typeface="+mn-ea"/>
                          <a:cs typeface="Calibri" panose="020F0502020204030204" pitchFamily="34" charset="0"/>
                        </a:rPr>
                        <a:t>*</a:t>
                      </a:r>
                      <a:br>
                        <a:rPr lang="en-US" sz="600" i="0" kern="1200" dirty="0">
                          <a:solidFill>
                            <a:schemeClr val="bg2"/>
                          </a:solidFill>
                          <a:latin typeface="Calibri" panose="020F0502020204030204" pitchFamily="34" charset="0"/>
                          <a:ea typeface="+mn-ea"/>
                          <a:cs typeface="Calibri" panose="020F0502020204030204" pitchFamily="34" charset="0"/>
                        </a:rPr>
                      </a:br>
                      <a:r>
                        <a:rPr lang="en-US" sz="600" i="0" kern="1200" dirty="0">
                          <a:solidFill>
                            <a:schemeClr val="bg2"/>
                          </a:solidFill>
                          <a:latin typeface="Calibri" panose="020F0502020204030204" pitchFamily="34" charset="0"/>
                          <a:ea typeface="+mn-ea"/>
                          <a:cs typeface="Calibri" panose="020F0502020204030204" pitchFamily="34" charset="0"/>
                        </a:rPr>
                        <a:t>M.2 </a:t>
                      </a:r>
                      <a:br>
                        <a:rPr lang="en-US" sz="600" i="0" kern="1200" dirty="0">
                          <a:solidFill>
                            <a:schemeClr val="bg2"/>
                          </a:solidFill>
                          <a:latin typeface="Calibri" panose="020F0502020204030204" pitchFamily="34" charset="0"/>
                          <a:ea typeface="+mn-ea"/>
                          <a:cs typeface="Calibri" panose="020F0502020204030204" pitchFamily="34" charset="0"/>
                        </a:rPr>
                      </a:br>
                      <a:r>
                        <a:rPr lang="en-US" sz="600" i="0" kern="1200" dirty="0">
                          <a:solidFill>
                            <a:schemeClr val="bg2"/>
                          </a:solidFill>
                          <a:latin typeface="Calibri" panose="020F0502020204030204" pitchFamily="34" charset="0"/>
                          <a:ea typeface="+mn-ea"/>
                          <a:cs typeface="Calibri" panose="020F0502020204030204" pitchFamily="34" charset="0"/>
                        </a:rPr>
                        <a:t>16,</a:t>
                      </a:r>
                      <a:r>
                        <a:rPr lang="en-US" sz="600" i="0" kern="1200" baseline="0" dirty="0">
                          <a:solidFill>
                            <a:schemeClr val="bg2"/>
                          </a:solidFill>
                          <a:latin typeface="Calibri" panose="020F0502020204030204" pitchFamily="34" charset="0"/>
                          <a:ea typeface="+mn-ea"/>
                          <a:cs typeface="Calibri" panose="020F0502020204030204" pitchFamily="34" charset="0"/>
                        </a:rPr>
                        <a:t> 32GB</a:t>
                      </a:r>
                      <a:endParaRPr lang="en-US" sz="600" b="1" i="0" kern="1200" baseline="30000" dirty="0">
                        <a:solidFill>
                          <a:schemeClr val="bg2"/>
                        </a:solidFill>
                        <a:latin typeface="Calibri" panose="020F0502020204030204" pitchFamily="34" charset="0"/>
                        <a:ea typeface="+mn-ea"/>
                        <a:cs typeface="Calibri" panose="020F0502020204030204" pitchFamily="34" charset="0"/>
                      </a:endParaRP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600" i="0" kern="1200" dirty="0" err="1">
                          <a:solidFill>
                            <a:schemeClr val="bg2"/>
                          </a:solidFill>
                          <a:latin typeface="+mn-lt"/>
                          <a:ea typeface="+mn-ea"/>
                          <a:cs typeface="Calibri" panose="020F0502020204030204" pitchFamily="34" charset="0"/>
                        </a:rPr>
                        <a:t>PCIe</a:t>
                      </a:r>
                      <a:r>
                        <a:rPr lang="en-US" sz="600" i="0" kern="1200" dirty="0">
                          <a:solidFill>
                            <a:schemeClr val="bg2"/>
                          </a:solidFill>
                          <a:latin typeface="+mn-lt"/>
                          <a:ea typeface="+mn-ea"/>
                          <a:cs typeface="Calibri" panose="020F0502020204030204" pitchFamily="34" charset="0"/>
                        </a:rPr>
                        <a:t>* 3.0 x2, </a:t>
                      </a:r>
                      <a:r>
                        <a:rPr lang="en-US" sz="600" i="0" kern="1200" dirty="0" err="1">
                          <a:solidFill>
                            <a:schemeClr val="bg2"/>
                          </a:solidFill>
                          <a:latin typeface="+mn-lt"/>
                          <a:ea typeface="+mn-ea"/>
                          <a:cs typeface="Calibri" panose="020F0502020204030204" pitchFamily="34" charset="0"/>
                        </a:rPr>
                        <a:t>NVMe</a:t>
                      </a:r>
                      <a:r>
                        <a:rPr lang="en-US" sz="600" i="0" kern="1200" dirty="0">
                          <a:solidFill>
                            <a:schemeClr val="bg2"/>
                          </a:solidFill>
                          <a:latin typeface="+mn-lt"/>
                          <a:ea typeface="+mn-ea"/>
                          <a:cs typeface="Calibri" panose="020F0502020204030204" pitchFamily="34" charset="0"/>
                        </a:rPr>
                        <a:t>*</a:t>
                      </a:r>
                      <a:br>
                        <a:rPr lang="en-US" sz="600" i="0" kern="1200" dirty="0">
                          <a:solidFill>
                            <a:schemeClr val="bg2"/>
                          </a:solidFill>
                          <a:latin typeface="+mn-lt"/>
                          <a:ea typeface="+mn-ea"/>
                          <a:cs typeface="Calibri" panose="020F0502020204030204" pitchFamily="34" charset="0"/>
                        </a:rPr>
                      </a:br>
                      <a:r>
                        <a:rPr lang="en-US" sz="600" i="0" kern="1200" dirty="0">
                          <a:solidFill>
                            <a:schemeClr val="bg2"/>
                          </a:solidFill>
                          <a:latin typeface="+mn-lt"/>
                          <a:ea typeface="+mn-ea"/>
                          <a:cs typeface="Calibri" panose="020F0502020204030204" pitchFamily="34" charset="0"/>
                        </a:rPr>
                        <a:t>M.2</a:t>
                      </a:r>
                      <a:br>
                        <a:rPr lang="en-US" sz="600" i="0" kern="1200" dirty="0">
                          <a:solidFill>
                            <a:schemeClr val="bg2"/>
                          </a:solidFill>
                          <a:latin typeface="+mn-lt"/>
                          <a:ea typeface="+mn-ea"/>
                          <a:cs typeface="Calibri" panose="020F0502020204030204" pitchFamily="34" charset="0"/>
                        </a:rPr>
                      </a:br>
                      <a:r>
                        <a:rPr lang="en-US" sz="600" i="0" kern="1200" dirty="0">
                          <a:solidFill>
                            <a:schemeClr val="bg2"/>
                          </a:solidFill>
                          <a:latin typeface="+mn-lt"/>
                          <a:ea typeface="+mn-ea"/>
                          <a:cs typeface="Calibri" panose="020F0502020204030204" pitchFamily="34" charset="0"/>
                        </a:rPr>
                        <a:t>58</a:t>
                      </a:r>
                      <a:r>
                        <a:rPr lang="en-US" sz="600" i="0" kern="1200" baseline="0" dirty="0">
                          <a:solidFill>
                            <a:schemeClr val="bg2"/>
                          </a:solidFill>
                          <a:latin typeface="+mn-lt"/>
                          <a:ea typeface="+mn-ea"/>
                          <a:cs typeface="Calibri" panose="020F0502020204030204" pitchFamily="34" charset="0"/>
                        </a:rPr>
                        <a:t>, 118GB</a:t>
                      </a:r>
                      <a:endParaRPr lang="en-US" sz="600" i="0" kern="1200" baseline="30000" dirty="0">
                        <a:solidFill>
                          <a:schemeClr val="bg2"/>
                        </a:solidFill>
                        <a:latin typeface="+mn-lt"/>
                        <a:ea typeface="+mn-ea"/>
                        <a:cs typeface="Calibri" panose="020F0502020204030204" pitchFamily="34" charset="0"/>
                      </a:endParaRP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dirty="0" err="1">
                          <a:solidFill>
                            <a:schemeClr val="bg2"/>
                          </a:solidFill>
                          <a:latin typeface="+mn-lt"/>
                          <a:ea typeface="+mn-ea"/>
                          <a:cs typeface="Calibri" panose="020F0502020204030204" pitchFamily="34" charset="0"/>
                        </a:rPr>
                        <a:t>PCIe</a:t>
                      </a:r>
                      <a:r>
                        <a:rPr lang="en-US" sz="600" i="0" kern="1200" dirty="0">
                          <a:solidFill>
                            <a:schemeClr val="bg2"/>
                          </a:solidFill>
                          <a:latin typeface="+mn-lt"/>
                          <a:ea typeface="+mn-ea"/>
                          <a:cs typeface="Calibri" panose="020F0502020204030204" pitchFamily="34" charset="0"/>
                        </a:rPr>
                        <a:t>* 3.0 x4, </a:t>
                      </a:r>
                      <a:r>
                        <a:rPr lang="en-US" sz="600" i="0" kern="1200" dirty="0" err="1">
                          <a:solidFill>
                            <a:schemeClr val="bg2"/>
                          </a:solidFill>
                          <a:latin typeface="+mn-lt"/>
                          <a:ea typeface="+mn-ea"/>
                          <a:cs typeface="Calibri" panose="020F0502020204030204" pitchFamily="34" charset="0"/>
                        </a:rPr>
                        <a:t>NVMe</a:t>
                      </a:r>
                      <a:r>
                        <a:rPr lang="en-US" sz="600" i="0" kern="1200" dirty="0">
                          <a:solidFill>
                            <a:schemeClr val="bg2"/>
                          </a:solidFill>
                          <a:latin typeface="+mn-lt"/>
                          <a:ea typeface="+mn-ea"/>
                          <a:cs typeface="Calibri" panose="020F0502020204030204" pitchFamily="34" charset="0"/>
                        </a:rPr>
                        <a:t>*</a:t>
                      </a:r>
                      <a:br>
                        <a:rPr lang="en-US" sz="600" i="0" kern="1200" dirty="0">
                          <a:solidFill>
                            <a:schemeClr val="bg2"/>
                          </a:solidFill>
                          <a:latin typeface="+mn-lt"/>
                          <a:ea typeface="+mn-ea"/>
                          <a:cs typeface="Calibri" panose="020F0502020204030204" pitchFamily="34" charset="0"/>
                        </a:rPr>
                      </a:br>
                      <a:r>
                        <a:rPr lang="en-US" sz="600" i="0" kern="1200" dirty="0">
                          <a:solidFill>
                            <a:schemeClr val="bg2"/>
                          </a:solidFill>
                          <a:latin typeface="+mn-lt"/>
                          <a:ea typeface="+mn-ea"/>
                          <a:cs typeface="Calibri" panose="020F0502020204030204" pitchFamily="34" charset="0"/>
                        </a:rPr>
                        <a:t>Add-in Card,</a:t>
                      </a:r>
                      <a:r>
                        <a:rPr lang="en-US" sz="600" i="0" kern="1200" baseline="0" dirty="0">
                          <a:solidFill>
                            <a:schemeClr val="bg2"/>
                          </a:solidFill>
                          <a:latin typeface="+mn-lt"/>
                          <a:ea typeface="+mn-ea"/>
                          <a:cs typeface="Calibri" panose="020F0502020204030204" pitchFamily="34" charset="0"/>
                        </a:rPr>
                        <a:t> 2.5in x 15mm</a:t>
                      </a:r>
                      <a:r>
                        <a:rPr lang="en-US" sz="600" i="0" kern="1200" dirty="0">
                          <a:solidFill>
                            <a:schemeClr val="bg2"/>
                          </a:solidFill>
                          <a:latin typeface="+mn-lt"/>
                          <a:ea typeface="+mn-ea"/>
                          <a:cs typeface="Calibri" panose="020F0502020204030204" pitchFamily="34" charset="0"/>
                        </a:rPr>
                        <a:t> U.2</a:t>
                      </a:r>
                      <a:br>
                        <a:rPr lang="en-US" sz="600" i="0" kern="1200" dirty="0">
                          <a:solidFill>
                            <a:schemeClr val="bg2"/>
                          </a:solidFill>
                          <a:latin typeface="+mn-lt"/>
                          <a:ea typeface="+mn-ea"/>
                          <a:cs typeface="Calibri" panose="020F0502020204030204" pitchFamily="34" charset="0"/>
                        </a:rPr>
                      </a:br>
                      <a:r>
                        <a:rPr lang="en-US" sz="600" i="0" kern="1200" baseline="0" dirty="0">
                          <a:solidFill>
                            <a:schemeClr val="bg2"/>
                          </a:solidFill>
                          <a:latin typeface="+mn-lt"/>
                          <a:ea typeface="+mn-ea"/>
                          <a:cs typeface="Calibri" panose="020F0502020204030204" pitchFamily="34" charset="0"/>
                        </a:rPr>
                        <a:t>AIC: 280, 480GB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baseline="0" dirty="0">
                          <a:solidFill>
                            <a:schemeClr val="bg2"/>
                          </a:solidFill>
                          <a:latin typeface="+mn-lt"/>
                          <a:ea typeface="+mn-ea"/>
                          <a:cs typeface="Calibri" panose="020F0502020204030204" pitchFamily="34" charset="0"/>
                        </a:rPr>
                        <a:t>U.2: 280GB</a:t>
                      </a: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dirty="0" err="1">
                          <a:solidFill>
                            <a:schemeClr val="bg2"/>
                          </a:solidFill>
                          <a:latin typeface="+mn-lt"/>
                          <a:ea typeface="+mn-ea"/>
                          <a:cs typeface="Calibri" panose="020F0502020204030204" pitchFamily="34" charset="0"/>
                        </a:rPr>
                        <a:t>PCIe</a:t>
                      </a:r>
                      <a:r>
                        <a:rPr lang="en-US" sz="600" i="0" kern="1200" dirty="0">
                          <a:solidFill>
                            <a:schemeClr val="bg2"/>
                          </a:solidFill>
                          <a:latin typeface="+mn-lt"/>
                          <a:ea typeface="+mn-ea"/>
                          <a:cs typeface="Calibri" panose="020F0502020204030204" pitchFamily="34" charset="0"/>
                        </a:rPr>
                        <a:t>* 3.0 x4, </a:t>
                      </a:r>
                      <a:r>
                        <a:rPr lang="en-US" sz="600" i="0" kern="1200" dirty="0" err="1">
                          <a:solidFill>
                            <a:schemeClr val="bg2"/>
                          </a:solidFill>
                          <a:latin typeface="+mn-lt"/>
                          <a:ea typeface="+mn-ea"/>
                          <a:cs typeface="Calibri" panose="020F0502020204030204" pitchFamily="34" charset="0"/>
                        </a:rPr>
                        <a:t>NVMe</a:t>
                      </a:r>
                      <a:r>
                        <a:rPr lang="en-US" sz="600" i="0" kern="1200" dirty="0">
                          <a:solidFill>
                            <a:schemeClr val="bg2"/>
                          </a:solidFill>
                          <a:latin typeface="+mn-lt"/>
                          <a:ea typeface="+mn-ea"/>
                          <a:cs typeface="Calibri" panose="020F0502020204030204" pitchFamily="34" charset="0"/>
                        </a:rPr>
                        <a:t>*</a:t>
                      </a:r>
                      <a:br>
                        <a:rPr lang="en-US" sz="600" i="0" kern="1200" dirty="0">
                          <a:solidFill>
                            <a:schemeClr val="bg2"/>
                          </a:solidFill>
                          <a:latin typeface="+mn-lt"/>
                          <a:ea typeface="+mn-ea"/>
                          <a:cs typeface="Calibri" panose="020F0502020204030204" pitchFamily="34" charset="0"/>
                        </a:rPr>
                      </a:br>
                      <a:r>
                        <a:rPr lang="en-US" sz="600" i="0" kern="1200" dirty="0">
                          <a:solidFill>
                            <a:schemeClr val="bg2"/>
                          </a:solidFill>
                          <a:latin typeface="+mn-lt"/>
                          <a:ea typeface="+mn-ea"/>
                          <a:cs typeface="Calibri" panose="020F0502020204030204" pitchFamily="34" charset="0"/>
                        </a:rPr>
                        <a:t>Add-in Card</a:t>
                      </a:r>
                      <a:r>
                        <a:rPr lang="en-US" sz="600" i="0" kern="1200" baseline="0" dirty="0">
                          <a:solidFill>
                            <a:schemeClr val="bg2"/>
                          </a:solidFill>
                          <a:latin typeface="+mn-lt"/>
                          <a:ea typeface="+mn-ea"/>
                          <a:cs typeface="Calibri" panose="020F0502020204030204" pitchFamily="34" charset="0"/>
                        </a:rPr>
                        <a:t>, 2.5in x 15mm U.2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baseline="0" dirty="0">
                          <a:solidFill>
                            <a:schemeClr val="bg2"/>
                          </a:solidFill>
                          <a:latin typeface="+mn-lt"/>
                          <a:ea typeface="+mn-ea"/>
                          <a:cs typeface="Calibri" panose="020F0502020204030204" pitchFamily="34" charset="0"/>
                        </a:rPr>
                        <a:t>AIC: 960GB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i="0" kern="1200" baseline="0" dirty="0">
                          <a:solidFill>
                            <a:schemeClr val="bg2"/>
                          </a:solidFill>
                          <a:latin typeface="+mn-lt"/>
                          <a:ea typeface="+mn-ea"/>
                          <a:cs typeface="Calibri" panose="020F0502020204030204" pitchFamily="34" charset="0"/>
                        </a:rPr>
                        <a:t>U.2: 480GB</a:t>
                      </a: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extLst>
                  <a:ext uri="{0D108BD9-81ED-4DB2-BD59-A6C34878D82A}">
                    <a16:rowId xmlns="" xmlns:a16="http://schemas.microsoft.com/office/drawing/2014/main" val="10006"/>
                  </a:ext>
                </a:extLst>
              </a:tr>
              <a:tr h="5257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b="1" kern="1200" dirty="0">
                          <a:solidFill>
                            <a:schemeClr val="bg1"/>
                          </a:solidFill>
                          <a:latin typeface="Calibri" panose="020F0502020204030204" pitchFamily="34" charset="0"/>
                          <a:ea typeface="+mn-ea"/>
                          <a:cs typeface="Calibri" panose="020F0502020204030204" pitchFamily="34" charset="0"/>
                        </a:rPr>
                        <a:t>Additional Information</a:t>
                      </a:r>
                    </a:p>
                  </a:txBody>
                  <a:tcPr marL="28175" marR="28175" marT="14087" marB="14087"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accent6"/>
                          </a:solidFill>
                          <a:latin typeface="+mn-lt"/>
                          <a:ea typeface="+mn-ea"/>
                          <a:cs typeface="Calibri" panose="020F0502020204030204" pitchFamily="34" charset="0"/>
                          <a:hlinkClick r:id="rId3"/>
                        </a:rPr>
                        <a:t>Product page </a:t>
                      </a:r>
                      <a:endParaRPr lang="en-US" sz="600" kern="1200" baseline="0" dirty="0">
                        <a:solidFill>
                          <a:schemeClr val="accent6"/>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accent6"/>
                          </a:solidFill>
                          <a:latin typeface="+mn-lt"/>
                          <a:ea typeface="+mn-ea"/>
                          <a:cs typeface="Calibri" panose="020F0502020204030204" pitchFamily="34" charset="0"/>
                          <a:hlinkClick r:id="rId4"/>
                        </a:rPr>
                        <a:t>Product spec</a:t>
                      </a:r>
                      <a:r>
                        <a:rPr lang="en-US" sz="600" kern="1200" baseline="0" dirty="0">
                          <a:solidFill>
                            <a:schemeClr val="accent6"/>
                          </a:solidFill>
                          <a:latin typeface="+mn-lt"/>
                          <a:ea typeface="+mn-ea"/>
                          <a:cs typeface="Calibri" panose="020F0502020204030204"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accent6"/>
                          </a:solidFill>
                          <a:latin typeface="+mn-lt"/>
                          <a:ea typeface="+mn-ea"/>
                          <a:cs typeface="Calibri" panose="020F0502020204030204" pitchFamily="34" charset="0"/>
                          <a:hlinkClick r:id="rId5"/>
                        </a:rPr>
                        <a:t>Product Brief</a:t>
                      </a:r>
                      <a:endParaRPr lang="en-US" sz="600" kern="1200" baseline="0" dirty="0">
                        <a:solidFill>
                          <a:schemeClr val="accent6"/>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accent6"/>
                          </a:solidFill>
                          <a:latin typeface="+mn-lt"/>
                          <a:ea typeface="+mn-ea"/>
                          <a:cs typeface="Calibri" panose="020F0502020204030204" pitchFamily="34" charset="0"/>
                          <a:hlinkClick r:id="rId6"/>
                        </a:rPr>
                        <a:t>Assets</a:t>
                      </a:r>
                      <a:endParaRPr lang="en-US" sz="600" kern="1200" baseline="0" dirty="0">
                        <a:solidFill>
                          <a:schemeClr val="accent6"/>
                        </a:solidFill>
                        <a:latin typeface="+mn-lt"/>
                        <a:ea typeface="+mn-ea"/>
                        <a:cs typeface="Calibri" panose="020F0502020204030204" pitchFamily="34" charset="0"/>
                      </a:endParaRP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accent6"/>
                          </a:solidFill>
                          <a:latin typeface="+mn-lt"/>
                          <a:ea typeface="+mn-ea"/>
                          <a:cs typeface="Calibri" panose="020F0502020204030204" pitchFamily="34" charset="0"/>
                          <a:hlinkClick r:id="rId7"/>
                        </a:rPr>
                        <a:t>Product Brief</a:t>
                      </a:r>
                      <a:endParaRPr lang="en-US" sz="600" kern="1200" baseline="0" dirty="0">
                        <a:solidFill>
                          <a:schemeClr val="accent6"/>
                        </a:solidFill>
                        <a:latin typeface="+mn-lt"/>
                        <a:ea typeface="+mn-ea"/>
                        <a:cs typeface="Calibri" panose="020F0502020204030204" pitchFamily="34" charset="0"/>
                      </a:endParaRP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accent5"/>
                          </a:solidFill>
                          <a:latin typeface="+mn-lt"/>
                          <a:ea typeface="+mn-ea"/>
                          <a:cs typeface="Calibri" panose="020F0502020204030204" pitchFamily="34" charset="0"/>
                          <a:hlinkClick r:id="rId8"/>
                        </a:rPr>
                        <a:t>Product page</a:t>
                      </a:r>
                      <a:endParaRPr lang="en-US" sz="600" kern="1200" baseline="0" dirty="0">
                        <a:solidFill>
                          <a:schemeClr val="accent5"/>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accent5"/>
                          </a:solidFill>
                          <a:latin typeface="+mn-lt"/>
                          <a:ea typeface="+mn-ea"/>
                          <a:cs typeface="Calibri" panose="020F0502020204030204" pitchFamily="34" charset="0"/>
                          <a:hlinkClick r:id="rId9"/>
                        </a:rPr>
                        <a:t>Product Brief</a:t>
                      </a:r>
                      <a:endParaRPr lang="en-US" sz="600" kern="1200" baseline="0" dirty="0">
                        <a:solidFill>
                          <a:schemeClr val="accent5"/>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accent5"/>
                          </a:solidFill>
                          <a:latin typeface="+mn-lt"/>
                          <a:ea typeface="+mn-ea"/>
                          <a:cs typeface="Calibri" panose="020F0502020204030204" pitchFamily="34" charset="0"/>
                          <a:hlinkClick r:id="rId10"/>
                        </a:rPr>
                        <a:t>Assets</a:t>
                      </a:r>
                      <a:endParaRPr lang="en-US" sz="600" kern="1200" baseline="0" dirty="0">
                        <a:solidFill>
                          <a:schemeClr val="accent5"/>
                        </a:solidFill>
                        <a:latin typeface="+mn-lt"/>
                        <a:ea typeface="+mn-ea"/>
                        <a:cs typeface="Calibri" panose="020F0502020204030204" pitchFamily="34" charset="0"/>
                      </a:endParaRP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11"/>
                        </a:rPr>
                        <a:t>Product page</a:t>
                      </a:r>
                      <a:endParaRPr lang="en-US" sz="600" kern="1200" baseline="0" dirty="0">
                        <a:solidFill>
                          <a:schemeClr val="bg2"/>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12"/>
                        </a:rPr>
                        <a:t>Product specs</a:t>
                      </a:r>
                      <a:endParaRPr lang="en-US" sz="600" kern="1200" baseline="0" dirty="0">
                        <a:solidFill>
                          <a:schemeClr val="bg2"/>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13"/>
                        </a:rPr>
                        <a:t>Product Brief</a:t>
                      </a:r>
                      <a:endParaRPr lang="en-US" sz="600" kern="1200" baseline="0" dirty="0">
                        <a:solidFill>
                          <a:schemeClr val="bg2"/>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14"/>
                        </a:rPr>
                        <a:t>Assets</a:t>
                      </a:r>
                      <a:endParaRPr lang="en-US" sz="600" kern="1200" baseline="0" dirty="0">
                        <a:solidFill>
                          <a:schemeClr val="bg2"/>
                        </a:solidFill>
                        <a:latin typeface="+mn-lt"/>
                        <a:ea typeface="+mn-ea"/>
                        <a:cs typeface="Calibri" panose="020F0502020204030204" pitchFamily="34" charset="0"/>
                      </a:endParaRP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15"/>
                        </a:rPr>
                        <a:t>Product Page</a:t>
                      </a:r>
                      <a:endParaRPr lang="en-US" sz="600" kern="1200" baseline="0" dirty="0">
                        <a:solidFill>
                          <a:schemeClr val="bg2"/>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16"/>
                        </a:rPr>
                        <a:t>Product Specs</a:t>
                      </a:r>
                      <a:endParaRPr lang="en-US" sz="600" kern="1200" baseline="0" dirty="0">
                        <a:solidFill>
                          <a:schemeClr val="bg2"/>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17"/>
                        </a:rPr>
                        <a:t>Product Brief</a:t>
                      </a:r>
                      <a:endParaRPr lang="en-US" sz="600" kern="1200" baseline="0" dirty="0">
                        <a:solidFill>
                          <a:schemeClr val="bg2"/>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18"/>
                        </a:rPr>
                        <a:t>Assets</a:t>
                      </a:r>
                      <a:endParaRPr lang="en-US" sz="600" kern="1200" baseline="0" dirty="0">
                        <a:solidFill>
                          <a:schemeClr val="bg2"/>
                        </a:solidFill>
                        <a:latin typeface="+mn-lt"/>
                        <a:ea typeface="+mn-ea"/>
                        <a:cs typeface="Calibri" panose="020F0502020204030204" pitchFamily="34" charset="0"/>
                      </a:endParaRP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19"/>
                        </a:rPr>
                        <a:t>Product </a:t>
                      </a:r>
                      <a:r>
                        <a:rPr lang="en-US" sz="600" kern="1200" baseline="0" dirty="0">
                          <a:solidFill>
                            <a:schemeClr val="bg2"/>
                          </a:solidFill>
                          <a:latin typeface="+mn-lt"/>
                          <a:ea typeface="+mn-ea"/>
                          <a:cs typeface="Calibri" panose="020F0502020204030204" pitchFamily="34" charset="0"/>
                          <a:hlinkClick r:id="rId20"/>
                        </a:rPr>
                        <a:t>Page</a:t>
                      </a:r>
                      <a:endParaRPr lang="en-US" sz="600" kern="1200" baseline="0" dirty="0">
                        <a:solidFill>
                          <a:schemeClr val="bg2"/>
                        </a:solidFill>
                        <a:latin typeface="+mn-lt"/>
                        <a:ea typeface="+mn-ea"/>
                        <a:cs typeface="Calibri" panose="020F0502020204030204" pitchFamily="34" charset="0"/>
                        <a:hlinkClick r:id="rId21"/>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22"/>
                        </a:rPr>
                        <a:t>Product spec</a:t>
                      </a:r>
                      <a:endParaRPr lang="en-US" sz="600" kern="1200" baseline="0" dirty="0">
                        <a:solidFill>
                          <a:schemeClr val="bg2"/>
                        </a:solidFill>
                        <a:latin typeface="+mn-lt"/>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23"/>
                        </a:rPr>
                        <a:t>Product Brief</a:t>
                      </a:r>
                      <a:endParaRPr lang="en-US" sz="600" kern="1200" baseline="0" dirty="0">
                        <a:solidFill>
                          <a:schemeClr val="bg2"/>
                        </a:solidFill>
                        <a:latin typeface="+mn-lt"/>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baseline="0" dirty="0">
                          <a:solidFill>
                            <a:schemeClr val="bg2"/>
                          </a:solidFill>
                          <a:latin typeface="+mn-lt"/>
                          <a:ea typeface="+mn-ea"/>
                          <a:cs typeface="Calibri" panose="020F0502020204030204" pitchFamily="34" charset="0"/>
                          <a:hlinkClick r:id="rId24"/>
                        </a:rPr>
                        <a:t>Assets</a:t>
                      </a:r>
                      <a:endParaRPr lang="en-US" sz="600" kern="1200" baseline="0" dirty="0">
                        <a:solidFill>
                          <a:schemeClr val="bg2"/>
                        </a:solidFill>
                        <a:latin typeface="+mn-lt"/>
                        <a:ea typeface="+mn-ea"/>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600" kern="1200" baseline="0" dirty="0">
                        <a:solidFill>
                          <a:schemeClr val="bg2"/>
                        </a:solidFill>
                        <a:latin typeface="+mn-lt"/>
                        <a:ea typeface="+mn-ea"/>
                        <a:cs typeface="Calibri" panose="020F0502020204030204" pitchFamily="34" charset="0"/>
                      </a:endParaRPr>
                    </a:p>
                  </a:txBody>
                  <a:tcPr marL="34290" marR="34290" marT="34290" marB="34290">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7FFD8"/>
                    </a:solidFill>
                  </a:tcPr>
                </a:tc>
                <a:extLst>
                  <a:ext uri="{0D108BD9-81ED-4DB2-BD59-A6C34878D82A}">
                    <a16:rowId xmlns="" xmlns:a16="http://schemas.microsoft.com/office/drawing/2014/main" val="10007"/>
                  </a:ext>
                </a:extLst>
              </a:tr>
            </a:tbl>
          </a:graphicData>
        </a:graphic>
      </p:graphicFrame>
      <p:sp>
        <p:nvSpPr>
          <p:cNvPr id="4" name="Rectangle 3"/>
          <p:cNvSpPr/>
          <p:nvPr/>
        </p:nvSpPr>
        <p:spPr>
          <a:xfrm>
            <a:off x="114298" y="80392"/>
            <a:ext cx="8915342" cy="415498"/>
          </a:xfrm>
          <a:prstGeom prst="rect">
            <a:avLst/>
          </a:prstGeom>
        </p:spPr>
        <p:txBody>
          <a:bodyPr wrap="square">
            <a:spAutoFit/>
          </a:bodyPr>
          <a:lstStyle/>
          <a:p>
            <a:pPr algn="ctr" defTabSz="914378"/>
            <a:r>
              <a:rPr lang="en-US" sz="21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INTEL® Optane</a:t>
            </a:r>
            <a:r>
              <a:rPr lang="en-US" baseline="38000" dirty="0">
                <a:solidFill>
                  <a:prstClr val="white"/>
                </a:solidFill>
                <a:latin typeface="Arial Narrow" panose="020B0606020202030204" pitchFamily="34" charset="0"/>
              </a:rPr>
              <a:t>™</a:t>
            </a:r>
            <a:r>
              <a:rPr lang="en-US" sz="21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 technology Product portfolio</a:t>
            </a:r>
            <a:endParaRPr lang="en-US" sz="2100" b="1" dirty="0">
              <a:solidFill>
                <a:prstClr val="white"/>
              </a:solidFill>
            </a:endParaRPr>
          </a:p>
        </p:txBody>
      </p:sp>
      <p:pic>
        <p:nvPicPr>
          <p:cNvPr id="15" name="Content Placeholder 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rot="9041585">
            <a:off x="4189021" y="965401"/>
            <a:ext cx="643116" cy="199811"/>
          </a:xfrm>
          <a:prstGeom prst="rect">
            <a:avLst/>
          </a:prstGeom>
        </p:spPr>
      </p:pic>
      <p:pic>
        <p:nvPicPr>
          <p:cNvPr id="16" name="Picture 1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548331" y="765067"/>
            <a:ext cx="790492" cy="544757"/>
          </a:xfrm>
          <a:prstGeom prst="rect">
            <a:avLst/>
          </a:prstGeom>
        </p:spPr>
      </p:pic>
      <p:pic>
        <p:nvPicPr>
          <p:cNvPr id="17" name="Picture 16"/>
          <p:cNvPicPr>
            <a:picLocks noChangeAspect="1"/>
          </p:cNvPicPr>
          <p:nvPr/>
        </p:nvPicPr>
        <p:blipFill rotWithShape="1">
          <a:blip r:embed="rId27" cstate="screen">
            <a:extLst>
              <a:ext uri="{28A0092B-C50C-407E-A947-70E740481C1C}">
                <a14:useLocalDpi xmlns:a14="http://schemas.microsoft.com/office/drawing/2010/main"/>
              </a:ext>
            </a:extLst>
          </a:blip>
          <a:srcRect l="6441" t="21027" r="7063" b="17850"/>
          <a:stretch/>
        </p:blipFill>
        <p:spPr>
          <a:xfrm>
            <a:off x="7021204" y="1020184"/>
            <a:ext cx="369767" cy="264486"/>
          </a:xfrm>
          <a:prstGeom prst="rect">
            <a:avLst/>
          </a:prstGeom>
        </p:spPr>
      </p:pic>
      <p:pic>
        <p:nvPicPr>
          <p:cNvPr id="18" name="Picture 1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19902981">
            <a:off x="5460657" y="925688"/>
            <a:ext cx="774359" cy="298625"/>
          </a:xfrm>
          <a:prstGeom prst="rect">
            <a:avLst/>
          </a:prstGeom>
        </p:spPr>
      </p:pic>
      <p:pic>
        <p:nvPicPr>
          <p:cNvPr id="19" name="Picture 18"/>
          <p:cNvPicPr>
            <a:picLocks noChangeAspect="1"/>
          </p:cNvPicPr>
          <p:nvPr/>
        </p:nvPicPr>
        <p:blipFill>
          <a:blip r:embed="rId29"/>
          <a:stretch>
            <a:fillRect/>
          </a:stretch>
        </p:blipFill>
        <p:spPr>
          <a:xfrm>
            <a:off x="2581951" y="832001"/>
            <a:ext cx="801679" cy="507155"/>
          </a:xfrm>
          <a:prstGeom prst="rect">
            <a:avLst/>
          </a:prstGeom>
        </p:spPr>
      </p:pic>
      <p:pic>
        <p:nvPicPr>
          <p:cNvPr id="20" name="Picture 19"/>
          <p:cNvPicPr>
            <a:picLocks noChangeAspect="1"/>
          </p:cNvPicPr>
          <p:nvPr/>
        </p:nvPicPr>
        <p:blipFill>
          <a:blip r:embed="rId29"/>
          <a:stretch>
            <a:fillRect/>
          </a:stretch>
        </p:blipFill>
        <p:spPr>
          <a:xfrm rot="20072335">
            <a:off x="995237" y="790661"/>
            <a:ext cx="725634" cy="459047"/>
          </a:xfrm>
          <a:prstGeom prst="rect">
            <a:avLst/>
          </a:prstGeom>
        </p:spPr>
      </p:pic>
      <p:pic>
        <p:nvPicPr>
          <p:cNvPr id="21" name="Picture 20"/>
          <p:cNvPicPr>
            <a:picLocks noChangeAspect="1"/>
          </p:cNvPicPr>
          <p:nvPr/>
        </p:nvPicPr>
        <p:blipFill>
          <a:blip r:embed="rId30"/>
          <a:stretch>
            <a:fillRect/>
          </a:stretch>
        </p:blipFill>
        <p:spPr>
          <a:xfrm>
            <a:off x="1416959" y="970024"/>
            <a:ext cx="367347" cy="279836"/>
          </a:xfrm>
          <a:prstGeom prst="rect">
            <a:avLst/>
          </a:prstGeom>
        </p:spPr>
      </p:pic>
      <p:pic>
        <p:nvPicPr>
          <p:cNvPr id="22" name="Picture 2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743475" y="788201"/>
            <a:ext cx="916165" cy="521622"/>
          </a:xfrm>
          <a:prstGeom prst="rect">
            <a:avLst/>
          </a:prstGeom>
        </p:spPr>
      </p:pic>
      <p:pic>
        <p:nvPicPr>
          <p:cNvPr id="23" name="Picture 22"/>
          <p:cNvPicPr>
            <a:picLocks noChangeAspect="1"/>
          </p:cNvPicPr>
          <p:nvPr/>
        </p:nvPicPr>
        <p:blipFill rotWithShape="1">
          <a:blip r:embed="rId27" cstate="screen">
            <a:extLst>
              <a:ext uri="{28A0092B-C50C-407E-A947-70E740481C1C}">
                <a14:useLocalDpi xmlns:a14="http://schemas.microsoft.com/office/drawing/2010/main"/>
              </a:ext>
            </a:extLst>
          </a:blip>
          <a:srcRect l="6441" t="21027" r="7063" b="17850"/>
          <a:stretch/>
        </p:blipFill>
        <p:spPr>
          <a:xfrm>
            <a:off x="8316847" y="1000572"/>
            <a:ext cx="356939" cy="255311"/>
          </a:xfrm>
          <a:prstGeom prst="rect">
            <a:avLst/>
          </a:prstGeom>
        </p:spPr>
      </p:pic>
      <p:sp>
        <p:nvSpPr>
          <p:cNvPr id="24" name="TextBox 23"/>
          <p:cNvSpPr txBox="1"/>
          <p:nvPr/>
        </p:nvSpPr>
        <p:spPr>
          <a:xfrm>
            <a:off x="166107" y="4237606"/>
            <a:ext cx="8977893" cy="830997"/>
          </a:xfrm>
          <a:prstGeom prst="rect">
            <a:avLst/>
          </a:prstGeom>
          <a:noFill/>
        </p:spPr>
        <p:txBody>
          <a:bodyPr wrap="square" rtlCol="0">
            <a:spAutoFit/>
          </a:bodyPr>
          <a:lstStyle/>
          <a:p>
            <a:pPr defTabSz="685800"/>
            <a:r>
              <a:rPr lang="en-US" sz="600" dirty="0">
                <a:solidFill>
                  <a:srgbClr val="FFFFFF"/>
                </a:solidFill>
              </a:rPr>
              <a:t>1. For Intel® Optane™ SSD 900P Series, warranty is void if used in (i) any compute, networking or storage system that supports workloads or data needs of more than one concurrent user or one or more remote client device currently, (ii) any server, networking or storage system that is capable of supporting more than one CPU per device, or any device that is designed, marketed or (iii) sold to support or be incorporated into systems covered in clauses (i) or (ii)</a:t>
            </a:r>
          </a:p>
          <a:p>
            <a:pPr defTabSz="685800"/>
            <a:r>
              <a:rPr lang="en-US" sz="600" dirty="0">
                <a:solidFill>
                  <a:srgbClr val="FFFFFF"/>
                </a:solidFill>
              </a:rPr>
              <a:t>2. Consult OEM selling guides for capacity point qualification, as not all capacities are offered by each OEM.</a:t>
            </a:r>
            <a:endParaRPr lang="en-US" sz="600" dirty="0">
              <a:solidFill>
                <a:srgbClr val="0071C5"/>
              </a:solidFill>
            </a:endParaRPr>
          </a:p>
          <a:p>
            <a:pPr defTabSz="685800"/>
            <a:r>
              <a:rPr lang="en-US" sz="600" dirty="0">
                <a:solidFill>
                  <a:srgbClr val="FFFFFF"/>
                </a:solidFill>
              </a:rPr>
              <a:t>Performance results are based on testing as of July 2018 and may not reflect the publicly available security updates. See configuration disclosure for details. No product can be absolutely secure.  </a:t>
            </a:r>
          </a:p>
          <a:p>
            <a:pPr defTabSz="685800"/>
            <a:r>
              <a:rPr lang="en-US" sz="600" dirty="0">
                <a:solidFill>
                  <a:srgbClr val="FFFFFF"/>
                </a:solidFill>
              </a:rPr>
              <a:t> *Other names and brands may be claimed as the property of others.</a:t>
            </a:r>
          </a:p>
          <a:p>
            <a:pPr defTabSz="685800"/>
            <a:endParaRPr lang="en-US" sz="600" dirty="0">
              <a:solidFill>
                <a:srgbClr val="FFFFFF"/>
              </a:solidFill>
            </a:endParaRPr>
          </a:p>
          <a:p>
            <a:pPr defTabSz="685800"/>
            <a:endParaRPr lang="en-US" sz="600" dirty="0">
              <a:solidFill>
                <a:srgbClr val="FFFFFF"/>
              </a:solidFill>
            </a:endParaRPr>
          </a:p>
          <a:p>
            <a:pPr defTabSz="685800"/>
            <a:endParaRPr lang="en-US" sz="600" dirty="0">
              <a:solidFill>
                <a:srgbClr val="FFFFFF"/>
              </a:solidFill>
            </a:endParaRPr>
          </a:p>
        </p:txBody>
      </p:sp>
      <p:sp>
        <p:nvSpPr>
          <p:cNvPr id="2" name="Slide Number Placeholder 1"/>
          <p:cNvSpPr>
            <a:spLocks noGrp="1"/>
          </p:cNvSpPr>
          <p:nvPr>
            <p:ph type="sldNum" sz="quarter" idx="12"/>
          </p:nvPr>
        </p:nvSpPr>
        <p:spPr/>
        <p:txBody>
          <a:bodyPr/>
          <a:lstStyle/>
          <a:p>
            <a:fld id="{5681FF2E-D1B7-43D5-8470-975B14004524}" type="slidenum">
              <a:rPr lang="en-US" smtClean="0">
                <a:solidFill>
                  <a:srgbClr val="FFFFFF"/>
                </a:solidFill>
              </a:rPr>
              <a:pPr/>
              <a:t>15</a:t>
            </a:fld>
            <a:endParaRPr lang="en-US" dirty="0">
              <a:solidFill>
                <a:srgbClr val="FFFFFF"/>
              </a:solidFill>
            </a:endParaRPr>
          </a:p>
        </p:txBody>
      </p:sp>
    </p:spTree>
    <p:extLst>
      <p:ext uri="{BB962C8B-B14F-4D97-AF65-F5344CB8AC3E}">
        <p14:creationId xmlns:p14="http://schemas.microsoft.com/office/powerpoint/2010/main" val="4103610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5681FF2E-D1B7-43D5-8470-975B14004524}" type="slidenum">
              <a:rPr lang="en-US" smtClean="0">
                <a:solidFill>
                  <a:prstClr val="black">
                    <a:tint val="75000"/>
                  </a:prstClr>
                </a:solidFill>
              </a:rPr>
              <a:pPr/>
              <a:t>16</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0" y="0"/>
            <a:ext cx="9144000" cy="4726051"/>
          </a:xfrm>
          <a:prstGeom prst="rect">
            <a:avLst/>
          </a:prstGeom>
        </p:spPr>
      </p:pic>
    </p:spTree>
    <p:extLst>
      <p:ext uri="{BB962C8B-B14F-4D97-AF65-F5344CB8AC3E}">
        <p14:creationId xmlns:p14="http://schemas.microsoft.com/office/powerpoint/2010/main" val="29943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872352" y="4787564"/>
            <a:ext cx="2133600" cy="321619"/>
          </a:xfrm>
        </p:spPr>
        <p:txBody>
          <a:bodyPr/>
          <a:lstStyle/>
          <a:p>
            <a:fld id="{EE2556C5-CE8C-6547-B838-EA80C61A4AF7}" type="slidenum">
              <a:rPr lang="en-US">
                <a:solidFill>
                  <a:prstClr val="white"/>
                </a:solidFill>
              </a:rPr>
              <a:pPr/>
              <a:t>17</a:t>
            </a:fld>
            <a:endParaRPr lang="en-US" dirty="0">
              <a:solidFill>
                <a:prstClr val="white"/>
              </a:solidFill>
            </a:endParaRPr>
          </a:p>
        </p:txBody>
      </p:sp>
      <p:sp>
        <p:nvSpPr>
          <p:cNvPr id="205" name="TextBox 204"/>
          <p:cNvSpPr txBox="1"/>
          <p:nvPr/>
        </p:nvSpPr>
        <p:spPr>
          <a:xfrm>
            <a:off x="967139" y="2227847"/>
            <a:ext cx="1531307" cy="738664"/>
          </a:xfrm>
          <a:prstGeom prst="rect">
            <a:avLst/>
          </a:prstGeom>
          <a:noFill/>
          <a:ln>
            <a:noFill/>
          </a:ln>
        </p:spPr>
        <p:txBody>
          <a:bodyPr vert="horz" wrap="square" lIns="0" tIns="0" rIns="0" bIns="0" rtlCol="0">
            <a:spAutoFit/>
          </a:bodyPr>
          <a:lstStyle/>
          <a:p>
            <a:pPr defTabSz="685783"/>
            <a:r>
              <a:rPr lang="en-US" sz="1200"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2x better latency than “good” configuration with the benefits of NVMe*.</a:t>
            </a:r>
            <a:endParaRPr lang="en-US" sz="1100"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275" name="TextBox 274"/>
          <p:cNvSpPr txBox="1"/>
          <p:nvPr/>
        </p:nvSpPr>
        <p:spPr>
          <a:xfrm>
            <a:off x="967139" y="3192348"/>
            <a:ext cx="1640379" cy="923330"/>
          </a:xfrm>
          <a:prstGeom prst="rect">
            <a:avLst/>
          </a:prstGeom>
          <a:noFill/>
          <a:ln>
            <a:noFill/>
          </a:ln>
        </p:spPr>
        <p:txBody>
          <a:bodyPr vert="horz" wrap="square" lIns="0" tIns="0" rIns="0" bIns="0" rtlCol="0">
            <a:spAutoFit/>
          </a:bodyPr>
          <a:lstStyle/>
          <a:p>
            <a:pPr defTabSz="685783"/>
            <a:r>
              <a:rPr lang="en-US" sz="1200"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Highest latency of shown configurations.</a:t>
            </a:r>
            <a:endParaRPr lang="en-US" sz="1050"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endParaRPr>
          </a:p>
          <a:p>
            <a:pPr defTabSz="685783"/>
            <a:r>
              <a:rPr lang="en-US" sz="1200"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Not able to transfer the IO load to the storage as effectively as NVMe*. </a:t>
            </a:r>
            <a:endParaRPr lang="en-US" sz="1050"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73" name="TextBox 72"/>
          <p:cNvSpPr txBox="1"/>
          <p:nvPr/>
        </p:nvSpPr>
        <p:spPr>
          <a:xfrm>
            <a:off x="948926" y="1072930"/>
            <a:ext cx="1632062" cy="738664"/>
          </a:xfrm>
          <a:prstGeom prst="rect">
            <a:avLst/>
          </a:prstGeom>
          <a:noFill/>
          <a:ln>
            <a:noFill/>
          </a:ln>
        </p:spPr>
        <p:txBody>
          <a:bodyPr vert="horz" wrap="square" lIns="0" tIns="0" rIns="0" bIns="0" rtlCol="0">
            <a:spAutoFit/>
          </a:bodyPr>
          <a:lstStyle/>
          <a:p>
            <a:pPr defTabSz="685783"/>
            <a:r>
              <a:rPr lang="en-US" sz="1200"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Lowest latency of the configurations shown and most efficient use of cores.</a:t>
            </a:r>
            <a:endParaRPr lang="en-US" sz="1050"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125" name="Title 2"/>
          <p:cNvSpPr txBox="1">
            <a:spLocks/>
          </p:cNvSpPr>
          <p:nvPr/>
        </p:nvSpPr>
        <p:spPr>
          <a:xfrm>
            <a:off x="409085" y="56231"/>
            <a:ext cx="8637594" cy="49401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b="0" i="0" kern="1200" baseline="0">
                <a:solidFill>
                  <a:schemeClr val="tx2"/>
                </a:solidFill>
                <a:latin typeface="Intel Clear"/>
                <a:ea typeface="+mj-ea"/>
                <a:cs typeface="Intel Clear"/>
              </a:defRPr>
            </a:lvl1pPr>
          </a:lstStyle>
          <a:p>
            <a:r>
              <a:rPr lang="en-US" sz="3600" b="1" dirty="0">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rPr>
              <a:t>M</a:t>
            </a:r>
            <a:r>
              <a:rPr lang="en-US" sz="2800" b="1" dirty="0">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rPr>
              <a:t>y</a:t>
            </a:r>
            <a:r>
              <a:rPr lang="en-US" sz="3600" b="1" dirty="0">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rPr>
              <a:t>SQL* 5.7 </a:t>
            </a:r>
            <a:r>
              <a:rPr lang="en-US" sz="3600" b="1" dirty="0" err="1">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rPr>
              <a:t>Sysbench</a:t>
            </a:r>
            <a:r>
              <a:rPr lang="en-US" sz="3600" b="1" dirty="0">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rPr>
              <a:t> benchmark</a:t>
            </a:r>
          </a:p>
        </p:txBody>
      </p:sp>
      <p:sp>
        <p:nvSpPr>
          <p:cNvPr id="5" name="Rectangle 4"/>
          <p:cNvSpPr/>
          <p:nvPr/>
        </p:nvSpPr>
        <p:spPr>
          <a:xfrm rot="16200000">
            <a:off x="153147" y="1241637"/>
            <a:ext cx="967405" cy="4856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189"/>
            <a:r>
              <a:rPr lang="en-US" sz="1600" b="1" dirty="0">
                <a:solidFill>
                  <a:prstClr val="white"/>
                </a:solidFill>
              </a:rPr>
              <a:t>BEST</a:t>
            </a:r>
          </a:p>
        </p:txBody>
      </p:sp>
      <p:sp>
        <p:nvSpPr>
          <p:cNvPr id="124" name="Rectangle 123"/>
          <p:cNvSpPr/>
          <p:nvPr/>
        </p:nvSpPr>
        <p:spPr>
          <a:xfrm rot="16200000">
            <a:off x="153147" y="2327087"/>
            <a:ext cx="967405" cy="4856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189"/>
            <a:r>
              <a:rPr lang="en-US" sz="1600" b="1" dirty="0">
                <a:solidFill>
                  <a:prstClr val="white"/>
                </a:solidFill>
              </a:rPr>
              <a:t>BETTER</a:t>
            </a:r>
          </a:p>
        </p:txBody>
      </p:sp>
      <p:sp>
        <p:nvSpPr>
          <p:cNvPr id="128" name="Rectangle 127"/>
          <p:cNvSpPr/>
          <p:nvPr/>
        </p:nvSpPr>
        <p:spPr>
          <a:xfrm rot="16200000">
            <a:off x="153147" y="3412538"/>
            <a:ext cx="967405" cy="4856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189"/>
            <a:r>
              <a:rPr lang="en-US" sz="1600" b="1" dirty="0">
                <a:solidFill>
                  <a:prstClr val="white"/>
                </a:solidFill>
              </a:rPr>
              <a:t>GOOD</a:t>
            </a:r>
          </a:p>
        </p:txBody>
      </p:sp>
      <p:sp>
        <p:nvSpPr>
          <p:cNvPr id="160" name="TextBox 159"/>
          <p:cNvSpPr txBox="1"/>
          <p:nvPr/>
        </p:nvSpPr>
        <p:spPr>
          <a:xfrm>
            <a:off x="4419512" y="706278"/>
            <a:ext cx="1071241" cy="153888"/>
          </a:xfrm>
          <a:prstGeom prst="rect">
            <a:avLst/>
          </a:prstGeom>
          <a:noFill/>
          <a:ln>
            <a:noFill/>
          </a:ln>
        </p:spPr>
        <p:txBody>
          <a:bodyPr vert="horz" wrap="square" lIns="0" tIns="0" rIns="0" bIns="0" rtlCol="0" anchor="b">
            <a:spAutoFit/>
          </a:bodyPr>
          <a:lstStyle/>
          <a:p>
            <a:pPr algn="ctr" defTabSz="685783">
              <a:lnSpc>
                <a:spcPts val="1200"/>
              </a:lnSpc>
            </a:pPr>
            <a:r>
              <a:rPr lang="en-US" sz="1400"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rPr>
              <a:t>Memory</a:t>
            </a:r>
            <a:endParaRPr lang="en-US"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endParaRPr>
          </a:p>
        </p:txBody>
      </p:sp>
      <p:cxnSp>
        <p:nvCxnSpPr>
          <p:cNvPr id="355" name="Straight Connector 354"/>
          <p:cNvCxnSpPr/>
          <p:nvPr/>
        </p:nvCxnSpPr>
        <p:spPr>
          <a:xfrm>
            <a:off x="5061590" y="1081152"/>
            <a:ext cx="0" cy="30198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3" name="TextBox 362"/>
          <p:cNvSpPr txBox="1"/>
          <p:nvPr/>
        </p:nvSpPr>
        <p:spPr>
          <a:xfrm>
            <a:off x="4574131" y="1654517"/>
            <a:ext cx="762000" cy="256480"/>
          </a:xfrm>
          <a:prstGeom prst="rect">
            <a:avLst/>
          </a:prstGeom>
          <a:noFill/>
          <a:ln>
            <a:noFill/>
          </a:ln>
        </p:spPr>
        <p:txBody>
          <a:bodyPr vert="horz" wrap="square" lIns="0" tIns="0" rIns="0" bIns="0" rtlCol="0">
            <a:spAutoFit/>
          </a:bodyPr>
          <a:lstStyle/>
          <a:p>
            <a:pPr algn="ctr" defTabSz="685783">
              <a:lnSpc>
                <a:spcPts val="1000"/>
              </a:lnSpc>
            </a:pPr>
            <a:r>
              <a:rPr lang="en-US" sz="1050" dirty="0">
                <a:solidFill>
                  <a:srgbClr val="003C71"/>
                </a:solidFill>
              </a:rPr>
              <a:t>DRAM</a:t>
            </a:r>
          </a:p>
          <a:p>
            <a:pPr algn="ctr" defTabSz="685783">
              <a:lnSpc>
                <a:spcPts val="1000"/>
              </a:lnSpc>
            </a:pPr>
            <a:r>
              <a:rPr lang="en-US" sz="1050" dirty="0">
                <a:solidFill>
                  <a:srgbClr val="003C71"/>
                </a:solidFill>
              </a:rPr>
              <a:t>256GB</a:t>
            </a:r>
          </a:p>
        </p:txBody>
      </p:sp>
      <p:grpSp>
        <p:nvGrpSpPr>
          <p:cNvPr id="12" name="Group 11"/>
          <p:cNvGrpSpPr/>
          <p:nvPr/>
        </p:nvGrpSpPr>
        <p:grpSpPr>
          <a:xfrm>
            <a:off x="4611253" y="1123676"/>
            <a:ext cx="687759" cy="386353"/>
            <a:chOff x="3022030" y="1239235"/>
            <a:chExt cx="687759" cy="386353"/>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2030" y="1239235"/>
              <a:ext cx="535359" cy="233953"/>
            </a:xfrm>
            <a:prstGeom prst="rect">
              <a:avLst/>
            </a:prstGeom>
          </p:spPr>
        </p:pic>
        <p:pic>
          <p:nvPicPr>
            <p:cNvPr id="130" name="Picture 1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30" y="1391635"/>
              <a:ext cx="535359" cy="233953"/>
            </a:xfrm>
            <a:prstGeom prst="rect">
              <a:avLst/>
            </a:prstGeom>
          </p:spPr>
        </p:pic>
      </p:grpSp>
      <p:sp>
        <p:nvSpPr>
          <p:cNvPr id="135" name="TextBox 134"/>
          <p:cNvSpPr txBox="1"/>
          <p:nvPr/>
        </p:nvSpPr>
        <p:spPr>
          <a:xfrm>
            <a:off x="4574131" y="2727068"/>
            <a:ext cx="762000" cy="256480"/>
          </a:xfrm>
          <a:prstGeom prst="rect">
            <a:avLst/>
          </a:prstGeom>
          <a:noFill/>
          <a:ln>
            <a:noFill/>
          </a:ln>
        </p:spPr>
        <p:txBody>
          <a:bodyPr vert="horz" wrap="square" lIns="0" tIns="0" rIns="0" bIns="0" rtlCol="0">
            <a:spAutoFit/>
          </a:bodyPr>
          <a:lstStyle/>
          <a:p>
            <a:pPr algn="ctr" defTabSz="685783">
              <a:lnSpc>
                <a:spcPts val="1000"/>
              </a:lnSpc>
            </a:pPr>
            <a:r>
              <a:rPr lang="en-US" sz="1050" dirty="0">
                <a:solidFill>
                  <a:srgbClr val="003C71"/>
                </a:solidFill>
              </a:rPr>
              <a:t>DRAM</a:t>
            </a:r>
          </a:p>
          <a:p>
            <a:pPr algn="ctr" defTabSz="685783">
              <a:lnSpc>
                <a:spcPts val="1000"/>
              </a:lnSpc>
            </a:pPr>
            <a:r>
              <a:rPr lang="en-US" sz="1050" dirty="0">
                <a:solidFill>
                  <a:srgbClr val="003C71"/>
                </a:solidFill>
              </a:rPr>
              <a:t>256GB</a:t>
            </a:r>
          </a:p>
        </p:txBody>
      </p:sp>
      <p:grpSp>
        <p:nvGrpSpPr>
          <p:cNvPr id="136" name="Group 135"/>
          <p:cNvGrpSpPr/>
          <p:nvPr/>
        </p:nvGrpSpPr>
        <p:grpSpPr>
          <a:xfrm>
            <a:off x="4611253" y="2192916"/>
            <a:ext cx="687759" cy="386353"/>
            <a:chOff x="3022030" y="1239235"/>
            <a:chExt cx="687759" cy="386353"/>
          </a:xfrm>
        </p:grpSpPr>
        <p:pic>
          <p:nvPicPr>
            <p:cNvPr id="137" name="Picture 1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2030" y="1239235"/>
              <a:ext cx="535359" cy="233953"/>
            </a:xfrm>
            <a:prstGeom prst="rect">
              <a:avLst/>
            </a:prstGeom>
          </p:spPr>
        </p:pic>
        <p:pic>
          <p:nvPicPr>
            <p:cNvPr id="138" name="Picture 1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30" y="1391635"/>
              <a:ext cx="535359" cy="233953"/>
            </a:xfrm>
            <a:prstGeom prst="rect">
              <a:avLst/>
            </a:prstGeom>
          </p:spPr>
        </p:pic>
      </p:grpSp>
      <p:sp>
        <p:nvSpPr>
          <p:cNvPr id="139" name="TextBox 138"/>
          <p:cNvSpPr txBox="1"/>
          <p:nvPr/>
        </p:nvSpPr>
        <p:spPr>
          <a:xfrm>
            <a:off x="4574131" y="3834574"/>
            <a:ext cx="762000" cy="256480"/>
          </a:xfrm>
          <a:prstGeom prst="rect">
            <a:avLst/>
          </a:prstGeom>
          <a:noFill/>
          <a:ln>
            <a:noFill/>
          </a:ln>
        </p:spPr>
        <p:txBody>
          <a:bodyPr vert="horz" wrap="square" lIns="0" tIns="0" rIns="0" bIns="0" rtlCol="0">
            <a:spAutoFit/>
          </a:bodyPr>
          <a:lstStyle/>
          <a:p>
            <a:pPr algn="ctr" defTabSz="685783">
              <a:lnSpc>
                <a:spcPts val="1000"/>
              </a:lnSpc>
            </a:pPr>
            <a:r>
              <a:rPr lang="en-US" sz="1050" dirty="0">
                <a:solidFill>
                  <a:srgbClr val="003C71"/>
                </a:solidFill>
              </a:rPr>
              <a:t>DRAM</a:t>
            </a:r>
          </a:p>
          <a:p>
            <a:pPr algn="ctr" defTabSz="685783">
              <a:lnSpc>
                <a:spcPts val="1000"/>
              </a:lnSpc>
            </a:pPr>
            <a:r>
              <a:rPr lang="en-US" sz="1050" dirty="0">
                <a:solidFill>
                  <a:srgbClr val="003C71"/>
                </a:solidFill>
              </a:rPr>
              <a:t>256GB</a:t>
            </a:r>
          </a:p>
        </p:txBody>
      </p:sp>
      <p:grpSp>
        <p:nvGrpSpPr>
          <p:cNvPr id="140" name="Group 139"/>
          <p:cNvGrpSpPr/>
          <p:nvPr/>
        </p:nvGrpSpPr>
        <p:grpSpPr>
          <a:xfrm>
            <a:off x="4611253" y="3300483"/>
            <a:ext cx="687759" cy="386353"/>
            <a:chOff x="3022030" y="1239235"/>
            <a:chExt cx="687759" cy="386353"/>
          </a:xfrm>
        </p:grpSpPr>
        <p:pic>
          <p:nvPicPr>
            <p:cNvPr id="141" name="Picture 1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2030" y="1239235"/>
              <a:ext cx="535359" cy="233953"/>
            </a:xfrm>
            <a:prstGeom prst="rect">
              <a:avLst/>
            </a:prstGeom>
          </p:spPr>
        </p:pic>
        <p:pic>
          <p:nvPicPr>
            <p:cNvPr id="142" name="Picture 1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30" y="1391635"/>
              <a:ext cx="535359" cy="233953"/>
            </a:xfrm>
            <a:prstGeom prst="rect">
              <a:avLst/>
            </a:prstGeom>
          </p:spPr>
        </p:pic>
      </p:grpSp>
      <p:cxnSp>
        <p:nvCxnSpPr>
          <p:cNvPr id="354" name="Straight Connector 353"/>
          <p:cNvCxnSpPr/>
          <p:nvPr/>
        </p:nvCxnSpPr>
        <p:spPr>
          <a:xfrm>
            <a:off x="4083143" y="1072930"/>
            <a:ext cx="21645" cy="303528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9" name="TextBox 358"/>
          <p:cNvSpPr txBox="1"/>
          <p:nvPr/>
        </p:nvSpPr>
        <p:spPr>
          <a:xfrm>
            <a:off x="3676538" y="706278"/>
            <a:ext cx="834856" cy="153888"/>
          </a:xfrm>
          <a:prstGeom prst="rect">
            <a:avLst/>
          </a:prstGeom>
          <a:noFill/>
          <a:ln>
            <a:noFill/>
          </a:ln>
        </p:spPr>
        <p:txBody>
          <a:bodyPr vert="horz" wrap="square" lIns="0" tIns="0" rIns="0" bIns="0" rtlCol="0" anchor="b">
            <a:spAutoFit/>
          </a:bodyPr>
          <a:lstStyle/>
          <a:p>
            <a:pPr algn="ctr" defTabSz="685783">
              <a:lnSpc>
                <a:spcPts val="1200"/>
              </a:lnSpc>
            </a:pPr>
            <a:r>
              <a:rPr lang="en-US" sz="1400"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rPr>
              <a:t>CPU</a:t>
            </a:r>
          </a:p>
        </p:txBody>
      </p:sp>
      <p:sp>
        <p:nvSpPr>
          <p:cNvPr id="126" name="TextBox 125"/>
          <p:cNvSpPr txBox="1"/>
          <p:nvPr/>
        </p:nvSpPr>
        <p:spPr>
          <a:xfrm>
            <a:off x="3636750" y="1654517"/>
            <a:ext cx="914430" cy="256480"/>
          </a:xfrm>
          <a:prstGeom prst="rect">
            <a:avLst/>
          </a:prstGeom>
          <a:noFill/>
          <a:ln>
            <a:noFill/>
          </a:ln>
        </p:spPr>
        <p:txBody>
          <a:bodyPr vert="horz" wrap="square" lIns="0" tIns="0" rIns="0" bIns="0" rtlCol="0">
            <a:spAutoFit/>
          </a:bodyPr>
          <a:lstStyle/>
          <a:p>
            <a:pPr algn="ctr" defTabSz="457189">
              <a:lnSpc>
                <a:spcPts val="1000"/>
              </a:lnSpc>
              <a:defRPr/>
            </a:pPr>
            <a:r>
              <a:rPr lang="en-US" sz="1050" dirty="0">
                <a:solidFill>
                  <a:srgbClr val="003C71"/>
                </a:solidFill>
              </a:rPr>
              <a:t>Intel® </a:t>
            </a:r>
            <a:r>
              <a:rPr lang="pt-BR" sz="1050" dirty="0">
                <a:solidFill>
                  <a:srgbClr val="003C71"/>
                </a:solidFill>
              </a:rPr>
              <a:t>Xeon</a:t>
            </a:r>
            <a:r>
              <a:rPr lang="en-US" sz="1050" dirty="0">
                <a:solidFill>
                  <a:srgbClr val="003C71"/>
                </a:solidFill>
              </a:rPr>
              <a:t>®</a:t>
            </a:r>
            <a:br>
              <a:rPr lang="en-US" sz="1050" dirty="0">
                <a:solidFill>
                  <a:srgbClr val="003C71"/>
                </a:solidFill>
              </a:rPr>
            </a:br>
            <a:r>
              <a:rPr lang="en-US" sz="1050" dirty="0">
                <a:solidFill>
                  <a:srgbClr val="003C71"/>
                </a:solidFill>
              </a:rPr>
              <a:t>v4 (</a:t>
            </a:r>
            <a:r>
              <a:rPr lang="pt-BR" sz="1050" dirty="0">
                <a:solidFill>
                  <a:srgbClr val="003C71"/>
                </a:solidFill>
              </a:rPr>
              <a:t>44 core)</a:t>
            </a:r>
            <a:endParaRPr lang="en-US" sz="1000" i="1" dirty="0">
              <a:solidFill>
                <a:srgbClr val="003C71"/>
              </a:solidFill>
              <a:ea typeface="Intel Clear Light" panose="020B0404020203020204" pitchFamily="34" charset="0"/>
              <a:cs typeface="Segoe UI" panose="020B0502040204020203" pitchFamily="34" charset="0"/>
            </a:endParaRPr>
          </a:p>
        </p:txBody>
      </p:sp>
      <p:grpSp>
        <p:nvGrpSpPr>
          <p:cNvPr id="11" name="Group 10"/>
          <p:cNvGrpSpPr/>
          <p:nvPr/>
        </p:nvGrpSpPr>
        <p:grpSpPr>
          <a:xfrm>
            <a:off x="3845925" y="1065532"/>
            <a:ext cx="496082" cy="502638"/>
            <a:chOff x="2155844" y="1154162"/>
            <a:chExt cx="496082" cy="502638"/>
          </a:xfrm>
        </p:grpSpPr>
        <p:pic>
          <p:nvPicPr>
            <p:cNvPr id="129" name="Picture 12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55844" y="1154162"/>
              <a:ext cx="496082" cy="502638"/>
            </a:xfrm>
            <a:custGeom>
              <a:avLst/>
              <a:gdLst>
                <a:gd name="connsiteX0" fmla="*/ 133659 w 496082"/>
                <a:gd name="connsiteY0" fmla="*/ 142192 h 502638"/>
                <a:gd name="connsiteX1" fmla="*/ 133659 w 496082"/>
                <a:gd name="connsiteY1" fmla="*/ 347314 h 502638"/>
                <a:gd name="connsiteX2" fmla="*/ 371893 w 496082"/>
                <a:gd name="connsiteY2" fmla="*/ 347314 h 502638"/>
                <a:gd name="connsiteX3" fmla="*/ 371893 w 496082"/>
                <a:gd name="connsiteY3" fmla="*/ 142192 h 502638"/>
                <a:gd name="connsiteX4" fmla="*/ 0 w 496082"/>
                <a:gd name="connsiteY4" fmla="*/ 0 h 502638"/>
                <a:gd name="connsiteX5" fmla="*/ 496082 w 496082"/>
                <a:gd name="connsiteY5" fmla="*/ 0 h 502638"/>
                <a:gd name="connsiteX6" fmla="*/ 496082 w 496082"/>
                <a:gd name="connsiteY6" fmla="*/ 502638 h 502638"/>
                <a:gd name="connsiteX7" fmla="*/ 0 w 496082"/>
                <a:gd name="connsiteY7" fmla="*/ 502638 h 50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082" h="502638">
                  <a:moveTo>
                    <a:pt x="133659" y="142192"/>
                  </a:moveTo>
                  <a:lnTo>
                    <a:pt x="133659" y="347314"/>
                  </a:lnTo>
                  <a:lnTo>
                    <a:pt x="371893" y="347314"/>
                  </a:lnTo>
                  <a:lnTo>
                    <a:pt x="371893" y="142192"/>
                  </a:lnTo>
                  <a:close/>
                  <a:moveTo>
                    <a:pt x="0" y="0"/>
                  </a:moveTo>
                  <a:lnTo>
                    <a:pt x="496082" y="0"/>
                  </a:lnTo>
                  <a:lnTo>
                    <a:pt x="496082" y="502638"/>
                  </a:lnTo>
                  <a:lnTo>
                    <a:pt x="0" y="502638"/>
                  </a:lnTo>
                  <a:close/>
                </a:path>
              </a:pathLst>
            </a:custGeom>
          </p:spPr>
        </p:pic>
        <p:sp>
          <p:nvSpPr>
            <p:cNvPr id="10" name="TextBox 9"/>
            <p:cNvSpPr txBox="1"/>
            <p:nvPr/>
          </p:nvSpPr>
          <p:spPr>
            <a:xfrm>
              <a:off x="2275944" y="1297423"/>
              <a:ext cx="259686" cy="215444"/>
            </a:xfrm>
            <a:prstGeom prst="rect">
              <a:avLst/>
            </a:prstGeom>
            <a:noFill/>
          </p:spPr>
          <p:txBody>
            <a:bodyPr vert="horz" wrap="none" lIns="0" tIns="0" rIns="0" bIns="0" rtlCol="0">
              <a:spAutoFit/>
            </a:bodyPr>
            <a:lstStyle/>
            <a:p>
              <a:pPr algn="ctr" defTabSz="457189"/>
              <a:r>
                <a:rPr lang="en-US" sz="700" dirty="0">
                  <a:solidFill>
                    <a:srgbClr val="0071C5"/>
                  </a:solidFill>
                </a:rPr>
                <a:t>Intel®</a:t>
              </a:r>
              <a:br>
                <a:rPr lang="en-US" sz="700" dirty="0">
                  <a:solidFill>
                    <a:srgbClr val="0071C5"/>
                  </a:solidFill>
                </a:rPr>
              </a:br>
              <a:r>
                <a:rPr lang="en-US" sz="700" dirty="0">
                  <a:solidFill>
                    <a:srgbClr val="0071C5"/>
                  </a:solidFill>
                </a:rPr>
                <a:t>Xeon™</a:t>
              </a:r>
            </a:p>
          </p:txBody>
        </p:sp>
      </p:grpSp>
      <p:sp>
        <p:nvSpPr>
          <p:cNvPr id="131" name="TextBox 130"/>
          <p:cNvSpPr txBox="1"/>
          <p:nvPr/>
        </p:nvSpPr>
        <p:spPr>
          <a:xfrm>
            <a:off x="3636750" y="2727068"/>
            <a:ext cx="914430" cy="256480"/>
          </a:xfrm>
          <a:prstGeom prst="rect">
            <a:avLst/>
          </a:prstGeom>
          <a:noFill/>
          <a:ln>
            <a:noFill/>
          </a:ln>
        </p:spPr>
        <p:txBody>
          <a:bodyPr vert="horz" wrap="square" lIns="0" tIns="0" rIns="0" bIns="0" rtlCol="0">
            <a:spAutoFit/>
          </a:bodyPr>
          <a:lstStyle/>
          <a:p>
            <a:pPr algn="ctr" defTabSz="457189">
              <a:lnSpc>
                <a:spcPts val="1000"/>
              </a:lnSpc>
              <a:defRPr/>
            </a:pPr>
            <a:r>
              <a:rPr lang="en-US" sz="1050" dirty="0">
                <a:solidFill>
                  <a:srgbClr val="003C71"/>
                </a:solidFill>
              </a:rPr>
              <a:t>Intel® </a:t>
            </a:r>
            <a:r>
              <a:rPr lang="pt-BR" sz="1050" dirty="0">
                <a:solidFill>
                  <a:srgbClr val="003C71"/>
                </a:solidFill>
              </a:rPr>
              <a:t>Xeon</a:t>
            </a:r>
            <a:r>
              <a:rPr lang="en-US" sz="1050" dirty="0">
                <a:solidFill>
                  <a:srgbClr val="003C71"/>
                </a:solidFill>
              </a:rPr>
              <a:t>®</a:t>
            </a:r>
            <a:br>
              <a:rPr lang="en-US" sz="1050" dirty="0">
                <a:solidFill>
                  <a:srgbClr val="003C71"/>
                </a:solidFill>
              </a:rPr>
            </a:br>
            <a:r>
              <a:rPr lang="en-US" sz="1050" dirty="0">
                <a:solidFill>
                  <a:srgbClr val="003C71"/>
                </a:solidFill>
              </a:rPr>
              <a:t>v4 (</a:t>
            </a:r>
            <a:r>
              <a:rPr lang="pt-BR" sz="1050" dirty="0">
                <a:solidFill>
                  <a:srgbClr val="003C71"/>
                </a:solidFill>
              </a:rPr>
              <a:t>44 core)</a:t>
            </a:r>
            <a:endParaRPr lang="en-US" sz="1000" i="1" dirty="0">
              <a:solidFill>
                <a:srgbClr val="003C71"/>
              </a:solidFill>
              <a:ea typeface="Intel Clear Light" panose="020B0404020203020204" pitchFamily="34" charset="0"/>
              <a:cs typeface="Segoe UI" panose="020B0502040204020203" pitchFamily="34" charset="0"/>
            </a:endParaRPr>
          </a:p>
        </p:txBody>
      </p:sp>
      <p:grpSp>
        <p:nvGrpSpPr>
          <p:cNvPr id="132" name="Group 131"/>
          <p:cNvGrpSpPr/>
          <p:nvPr/>
        </p:nvGrpSpPr>
        <p:grpSpPr>
          <a:xfrm>
            <a:off x="3845925" y="2134772"/>
            <a:ext cx="496082" cy="502638"/>
            <a:chOff x="2155844" y="1154162"/>
            <a:chExt cx="496082" cy="502638"/>
          </a:xfrm>
        </p:grpSpPr>
        <p:pic>
          <p:nvPicPr>
            <p:cNvPr id="133" name="Picture 13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55844" y="1154162"/>
              <a:ext cx="496082" cy="502638"/>
            </a:xfrm>
            <a:custGeom>
              <a:avLst/>
              <a:gdLst>
                <a:gd name="connsiteX0" fmla="*/ 133659 w 496082"/>
                <a:gd name="connsiteY0" fmla="*/ 142192 h 502638"/>
                <a:gd name="connsiteX1" fmla="*/ 133659 w 496082"/>
                <a:gd name="connsiteY1" fmla="*/ 347314 h 502638"/>
                <a:gd name="connsiteX2" fmla="*/ 371893 w 496082"/>
                <a:gd name="connsiteY2" fmla="*/ 347314 h 502638"/>
                <a:gd name="connsiteX3" fmla="*/ 371893 w 496082"/>
                <a:gd name="connsiteY3" fmla="*/ 142192 h 502638"/>
                <a:gd name="connsiteX4" fmla="*/ 0 w 496082"/>
                <a:gd name="connsiteY4" fmla="*/ 0 h 502638"/>
                <a:gd name="connsiteX5" fmla="*/ 496082 w 496082"/>
                <a:gd name="connsiteY5" fmla="*/ 0 h 502638"/>
                <a:gd name="connsiteX6" fmla="*/ 496082 w 496082"/>
                <a:gd name="connsiteY6" fmla="*/ 502638 h 502638"/>
                <a:gd name="connsiteX7" fmla="*/ 0 w 496082"/>
                <a:gd name="connsiteY7" fmla="*/ 502638 h 50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082" h="502638">
                  <a:moveTo>
                    <a:pt x="133659" y="142192"/>
                  </a:moveTo>
                  <a:lnTo>
                    <a:pt x="133659" y="347314"/>
                  </a:lnTo>
                  <a:lnTo>
                    <a:pt x="371893" y="347314"/>
                  </a:lnTo>
                  <a:lnTo>
                    <a:pt x="371893" y="142192"/>
                  </a:lnTo>
                  <a:close/>
                  <a:moveTo>
                    <a:pt x="0" y="0"/>
                  </a:moveTo>
                  <a:lnTo>
                    <a:pt x="496082" y="0"/>
                  </a:lnTo>
                  <a:lnTo>
                    <a:pt x="496082" y="502638"/>
                  </a:lnTo>
                  <a:lnTo>
                    <a:pt x="0" y="502638"/>
                  </a:lnTo>
                  <a:close/>
                </a:path>
              </a:pathLst>
            </a:custGeom>
          </p:spPr>
        </p:pic>
        <p:sp>
          <p:nvSpPr>
            <p:cNvPr id="134" name="TextBox 133"/>
            <p:cNvSpPr txBox="1"/>
            <p:nvPr/>
          </p:nvSpPr>
          <p:spPr>
            <a:xfrm>
              <a:off x="2275944" y="1297423"/>
              <a:ext cx="259686" cy="215444"/>
            </a:xfrm>
            <a:prstGeom prst="rect">
              <a:avLst/>
            </a:prstGeom>
            <a:noFill/>
          </p:spPr>
          <p:txBody>
            <a:bodyPr vert="horz" wrap="none" lIns="0" tIns="0" rIns="0" bIns="0" rtlCol="0">
              <a:spAutoFit/>
            </a:bodyPr>
            <a:lstStyle/>
            <a:p>
              <a:pPr algn="ctr" defTabSz="457189"/>
              <a:r>
                <a:rPr lang="en-US" sz="700" dirty="0">
                  <a:solidFill>
                    <a:srgbClr val="0071C5"/>
                  </a:solidFill>
                </a:rPr>
                <a:t>Intel®</a:t>
              </a:r>
              <a:br>
                <a:rPr lang="en-US" sz="700" dirty="0">
                  <a:solidFill>
                    <a:srgbClr val="0071C5"/>
                  </a:solidFill>
                </a:rPr>
              </a:br>
              <a:r>
                <a:rPr lang="en-US" sz="700" dirty="0">
                  <a:solidFill>
                    <a:srgbClr val="0071C5"/>
                  </a:solidFill>
                </a:rPr>
                <a:t>Xeon™</a:t>
              </a:r>
            </a:p>
          </p:txBody>
        </p:sp>
      </p:grpSp>
      <p:sp>
        <p:nvSpPr>
          <p:cNvPr id="143" name="TextBox 142"/>
          <p:cNvSpPr txBox="1"/>
          <p:nvPr/>
        </p:nvSpPr>
        <p:spPr>
          <a:xfrm>
            <a:off x="3636750" y="3834574"/>
            <a:ext cx="914430" cy="256480"/>
          </a:xfrm>
          <a:prstGeom prst="rect">
            <a:avLst/>
          </a:prstGeom>
          <a:noFill/>
          <a:ln>
            <a:noFill/>
          </a:ln>
        </p:spPr>
        <p:txBody>
          <a:bodyPr vert="horz" wrap="square" lIns="0" tIns="0" rIns="0" bIns="0" rtlCol="0">
            <a:spAutoFit/>
          </a:bodyPr>
          <a:lstStyle/>
          <a:p>
            <a:pPr algn="ctr" defTabSz="457189">
              <a:lnSpc>
                <a:spcPts val="1000"/>
              </a:lnSpc>
              <a:defRPr/>
            </a:pPr>
            <a:r>
              <a:rPr lang="en-US" sz="1050" dirty="0">
                <a:solidFill>
                  <a:srgbClr val="003C71"/>
                </a:solidFill>
              </a:rPr>
              <a:t>Intel® </a:t>
            </a:r>
            <a:r>
              <a:rPr lang="pt-BR" sz="1050" dirty="0">
                <a:solidFill>
                  <a:srgbClr val="003C71"/>
                </a:solidFill>
              </a:rPr>
              <a:t>Xeon</a:t>
            </a:r>
            <a:r>
              <a:rPr lang="en-US" sz="1050" dirty="0">
                <a:solidFill>
                  <a:srgbClr val="003C71"/>
                </a:solidFill>
              </a:rPr>
              <a:t>®</a:t>
            </a:r>
            <a:br>
              <a:rPr lang="en-US" sz="1050" dirty="0">
                <a:solidFill>
                  <a:srgbClr val="003C71"/>
                </a:solidFill>
              </a:rPr>
            </a:br>
            <a:r>
              <a:rPr lang="en-US" sz="1050" dirty="0">
                <a:solidFill>
                  <a:srgbClr val="003C71"/>
                </a:solidFill>
              </a:rPr>
              <a:t>v4 (</a:t>
            </a:r>
            <a:r>
              <a:rPr lang="pt-BR" sz="1050" dirty="0">
                <a:solidFill>
                  <a:srgbClr val="003C71"/>
                </a:solidFill>
              </a:rPr>
              <a:t>44 core)</a:t>
            </a:r>
            <a:endParaRPr lang="en-US" sz="1000" i="1" dirty="0">
              <a:solidFill>
                <a:srgbClr val="003C71"/>
              </a:solidFill>
              <a:ea typeface="Intel Clear Light" panose="020B0404020203020204" pitchFamily="34" charset="0"/>
              <a:cs typeface="Segoe UI" panose="020B0502040204020203" pitchFamily="34" charset="0"/>
            </a:endParaRPr>
          </a:p>
        </p:txBody>
      </p:sp>
      <p:grpSp>
        <p:nvGrpSpPr>
          <p:cNvPr id="144" name="Group 143"/>
          <p:cNvGrpSpPr/>
          <p:nvPr/>
        </p:nvGrpSpPr>
        <p:grpSpPr>
          <a:xfrm>
            <a:off x="3845925" y="3242339"/>
            <a:ext cx="496082" cy="502638"/>
            <a:chOff x="2155844" y="1154162"/>
            <a:chExt cx="496082" cy="502638"/>
          </a:xfrm>
        </p:grpSpPr>
        <p:pic>
          <p:nvPicPr>
            <p:cNvPr id="145" name="Picture 14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55844" y="1154162"/>
              <a:ext cx="496082" cy="502638"/>
            </a:xfrm>
            <a:custGeom>
              <a:avLst/>
              <a:gdLst>
                <a:gd name="connsiteX0" fmla="*/ 133659 w 496082"/>
                <a:gd name="connsiteY0" fmla="*/ 142192 h 502638"/>
                <a:gd name="connsiteX1" fmla="*/ 133659 w 496082"/>
                <a:gd name="connsiteY1" fmla="*/ 347314 h 502638"/>
                <a:gd name="connsiteX2" fmla="*/ 371893 w 496082"/>
                <a:gd name="connsiteY2" fmla="*/ 347314 h 502638"/>
                <a:gd name="connsiteX3" fmla="*/ 371893 w 496082"/>
                <a:gd name="connsiteY3" fmla="*/ 142192 h 502638"/>
                <a:gd name="connsiteX4" fmla="*/ 0 w 496082"/>
                <a:gd name="connsiteY4" fmla="*/ 0 h 502638"/>
                <a:gd name="connsiteX5" fmla="*/ 496082 w 496082"/>
                <a:gd name="connsiteY5" fmla="*/ 0 h 502638"/>
                <a:gd name="connsiteX6" fmla="*/ 496082 w 496082"/>
                <a:gd name="connsiteY6" fmla="*/ 502638 h 502638"/>
                <a:gd name="connsiteX7" fmla="*/ 0 w 496082"/>
                <a:gd name="connsiteY7" fmla="*/ 502638 h 50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082" h="502638">
                  <a:moveTo>
                    <a:pt x="133659" y="142192"/>
                  </a:moveTo>
                  <a:lnTo>
                    <a:pt x="133659" y="347314"/>
                  </a:lnTo>
                  <a:lnTo>
                    <a:pt x="371893" y="347314"/>
                  </a:lnTo>
                  <a:lnTo>
                    <a:pt x="371893" y="142192"/>
                  </a:lnTo>
                  <a:close/>
                  <a:moveTo>
                    <a:pt x="0" y="0"/>
                  </a:moveTo>
                  <a:lnTo>
                    <a:pt x="496082" y="0"/>
                  </a:lnTo>
                  <a:lnTo>
                    <a:pt x="496082" y="502638"/>
                  </a:lnTo>
                  <a:lnTo>
                    <a:pt x="0" y="502638"/>
                  </a:lnTo>
                  <a:close/>
                </a:path>
              </a:pathLst>
            </a:custGeom>
          </p:spPr>
        </p:pic>
        <p:sp>
          <p:nvSpPr>
            <p:cNvPr id="146" name="TextBox 145"/>
            <p:cNvSpPr txBox="1"/>
            <p:nvPr/>
          </p:nvSpPr>
          <p:spPr>
            <a:xfrm>
              <a:off x="2275944" y="1297423"/>
              <a:ext cx="259686" cy="215444"/>
            </a:xfrm>
            <a:prstGeom prst="rect">
              <a:avLst/>
            </a:prstGeom>
            <a:noFill/>
          </p:spPr>
          <p:txBody>
            <a:bodyPr vert="horz" wrap="none" lIns="0" tIns="0" rIns="0" bIns="0" rtlCol="0">
              <a:spAutoFit/>
            </a:bodyPr>
            <a:lstStyle/>
            <a:p>
              <a:pPr algn="ctr" defTabSz="457189"/>
              <a:r>
                <a:rPr lang="en-US" sz="700" dirty="0">
                  <a:solidFill>
                    <a:srgbClr val="0071C5"/>
                  </a:solidFill>
                </a:rPr>
                <a:t>Intel®</a:t>
              </a:r>
              <a:br>
                <a:rPr lang="en-US" sz="700" dirty="0">
                  <a:solidFill>
                    <a:srgbClr val="0071C5"/>
                  </a:solidFill>
                </a:rPr>
              </a:br>
              <a:r>
                <a:rPr lang="en-US" sz="700" dirty="0">
                  <a:solidFill>
                    <a:srgbClr val="0071C5"/>
                  </a:solidFill>
                </a:rPr>
                <a:t>Xeon™</a:t>
              </a:r>
            </a:p>
          </p:txBody>
        </p:sp>
      </p:grpSp>
      <p:sp>
        <p:nvSpPr>
          <p:cNvPr id="159" name="TextBox 158"/>
          <p:cNvSpPr txBox="1"/>
          <p:nvPr/>
        </p:nvSpPr>
        <p:spPr>
          <a:xfrm>
            <a:off x="2573487" y="706278"/>
            <a:ext cx="1071241" cy="153888"/>
          </a:xfrm>
          <a:prstGeom prst="rect">
            <a:avLst/>
          </a:prstGeom>
          <a:noFill/>
          <a:ln>
            <a:noFill/>
          </a:ln>
        </p:spPr>
        <p:txBody>
          <a:bodyPr vert="horz" wrap="square" lIns="0" tIns="0" rIns="0" bIns="0" rtlCol="0" anchor="b">
            <a:spAutoFit/>
          </a:bodyPr>
          <a:lstStyle/>
          <a:p>
            <a:pPr algn="ctr" defTabSz="685783">
              <a:lnSpc>
                <a:spcPts val="1200"/>
              </a:lnSpc>
            </a:pPr>
            <a:r>
              <a:rPr lang="en-US" sz="1400"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rPr>
              <a:t>Storage</a:t>
            </a:r>
            <a:endParaRPr lang="en-US"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175" name="TextBox 174"/>
          <p:cNvSpPr txBox="1"/>
          <p:nvPr/>
        </p:nvSpPr>
        <p:spPr>
          <a:xfrm>
            <a:off x="2730241" y="3834574"/>
            <a:ext cx="757733" cy="256480"/>
          </a:xfrm>
          <a:prstGeom prst="rect">
            <a:avLst/>
          </a:prstGeom>
          <a:noFill/>
          <a:ln>
            <a:noFill/>
          </a:ln>
        </p:spPr>
        <p:txBody>
          <a:bodyPr vert="horz" wrap="square" lIns="0" tIns="0" rIns="0" bIns="0" rtlCol="0">
            <a:spAutoFit/>
          </a:bodyPr>
          <a:lstStyle/>
          <a:p>
            <a:pPr algn="ctr" defTabSz="685783">
              <a:lnSpc>
                <a:spcPts val="1000"/>
              </a:lnSpc>
            </a:pPr>
            <a:r>
              <a:rPr lang="en-US" sz="1050" dirty="0">
                <a:solidFill>
                  <a:srgbClr val="003C71"/>
                </a:solidFill>
              </a:rPr>
              <a:t>Intel® SSD DC S3520</a:t>
            </a:r>
          </a:p>
        </p:txBody>
      </p:sp>
      <p:sp>
        <p:nvSpPr>
          <p:cNvPr id="309" name="TextBox 308"/>
          <p:cNvSpPr txBox="1"/>
          <p:nvPr/>
        </p:nvSpPr>
        <p:spPr>
          <a:xfrm>
            <a:off x="2730241" y="2727068"/>
            <a:ext cx="757733" cy="256480"/>
          </a:xfrm>
          <a:prstGeom prst="rect">
            <a:avLst/>
          </a:prstGeom>
          <a:noFill/>
          <a:ln>
            <a:noFill/>
          </a:ln>
        </p:spPr>
        <p:txBody>
          <a:bodyPr vert="horz" wrap="square" lIns="0" tIns="0" rIns="0" bIns="0" rtlCol="0">
            <a:spAutoFit/>
          </a:bodyPr>
          <a:lstStyle/>
          <a:p>
            <a:pPr algn="ctr" defTabSz="685783">
              <a:lnSpc>
                <a:spcPts val="1000"/>
              </a:lnSpc>
            </a:pPr>
            <a:r>
              <a:rPr lang="en-US" sz="1050" dirty="0">
                <a:solidFill>
                  <a:srgbClr val="003C71"/>
                </a:solidFill>
              </a:rPr>
              <a:t>Intel® SSD DC P4500</a:t>
            </a:r>
          </a:p>
        </p:txBody>
      </p:sp>
      <p:sp>
        <p:nvSpPr>
          <p:cNvPr id="328" name="TextBox 327"/>
          <p:cNvSpPr txBox="1"/>
          <p:nvPr/>
        </p:nvSpPr>
        <p:spPr>
          <a:xfrm>
            <a:off x="2557364" y="1654517"/>
            <a:ext cx="1103484" cy="256480"/>
          </a:xfrm>
          <a:prstGeom prst="rect">
            <a:avLst/>
          </a:prstGeom>
          <a:noFill/>
          <a:ln>
            <a:noFill/>
          </a:ln>
        </p:spPr>
        <p:txBody>
          <a:bodyPr vert="horz" wrap="square" lIns="0" tIns="0" rIns="0" bIns="0" rtlCol="0">
            <a:spAutoFit/>
          </a:bodyPr>
          <a:lstStyle/>
          <a:p>
            <a:pPr algn="ctr" defTabSz="685783">
              <a:lnSpc>
                <a:spcPts val="1000"/>
              </a:lnSpc>
            </a:pPr>
            <a:r>
              <a:rPr lang="en-US" sz="1050" dirty="0">
                <a:solidFill>
                  <a:srgbClr val="003C71"/>
                </a:solidFill>
              </a:rPr>
              <a:t>Intel® Optane™ SSD</a:t>
            </a:r>
          </a:p>
        </p:txBody>
      </p:sp>
      <p:sp>
        <p:nvSpPr>
          <p:cNvPr id="18" name="Rectangle 17"/>
          <p:cNvSpPr/>
          <p:nvPr/>
        </p:nvSpPr>
        <p:spPr>
          <a:xfrm>
            <a:off x="5562572" y="608851"/>
            <a:ext cx="1071241" cy="3530191"/>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sp>
        <p:nvSpPr>
          <p:cNvPr id="16" name="Rectangle 15"/>
          <p:cNvSpPr/>
          <p:nvPr/>
        </p:nvSpPr>
        <p:spPr>
          <a:xfrm>
            <a:off x="5816007" y="1257038"/>
            <a:ext cx="564370" cy="6725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2400">
              <a:solidFill>
                <a:prstClr val="white"/>
              </a:solidFill>
            </a:endParaRPr>
          </a:p>
        </p:txBody>
      </p:sp>
      <p:sp>
        <p:nvSpPr>
          <p:cNvPr id="153" name="Rectangle 152"/>
          <p:cNvSpPr/>
          <p:nvPr/>
        </p:nvSpPr>
        <p:spPr>
          <a:xfrm>
            <a:off x="5816007" y="3959292"/>
            <a:ext cx="564370" cy="14124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2400">
              <a:solidFill>
                <a:srgbClr val="F3D54E"/>
              </a:solidFill>
            </a:endParaRPr>
          </a:p>
        </p:txBody>
      </p:sp>
      <p:sp>
        <p:nvSpPr>
          <p:cNvPr id="154" name="Rectangle 153"/>
          <p:cNvSpPr/>
          <p:nvPr/>
        </p:nvSpPr>
        <p:spPr>
          <a:xfrm>
            <a:off x="5816007" y="2770459"/>
            <a:ext cx="564370" cy="2286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2400">
              <a:solidFill>
                <a:prstClr val="white"/>
              </a:solidFill>
            </a:endParaRPr>
          </a:p>
        </p:txBody>
      </p:sp>
      <p:sp>
        <p:nvSpPr>
          <p:cNvPr id="155" name="TextBox 154"/>
          <p:cNvSpPr txBox="1"/>
          <p:nvPr/>
        </p:nvSpPr>
        <p:spPr>
          <a:xfrm>
            <a:off x="5562572" y="706279"/>
            <a:ext cx="1071241" cy="307777"/>
          </a:xfrm>
          <a:prstGeom prst="rect">
            <a:avLst/>
          </a:prstGeom>
          <a:noFill/>
          <a:ln>
            <a:noFill/>
          </a:ln>
        </p:spPr>
        <p:txBody>
          <a:bodyPr vert="horz" wrap="square" lIns="0" tIns="0" rIns="0" bIns="0" rtlCol="0" anchor="b">
            <a:spAutoFit/>
          </a:bodyPr>
          <a:lstStyle/>
          <a:p>
            <a:pPr algn="ctr" defTabSz="685783">
              <a:lnSpc>
                <a:spcPts val="1200"/>
              </a:lnSpc>
            </a:pPr>
            <a:r>
              <a:rPr lang="en-US" sz="1400"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rPr>
              <a:t>Transactions</a:t>
            </a:r>
            <a:br>
              <a:rPr lang="en-US" sz="1400"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rPr>
            </a:br>
            <a:r>
              <a:rPr lang="en-US" sz="1400"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rPr>
              <a:t>Per Second</a:t>
            </a:r>
            <a:endParaRPr lang="en-US"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17" name="TextBox 16"/>
          <p:cNvSpPr txBox="1"/>
          <p:nvPr/>
        </p:nvSpPr>
        <p:spPr>
          <a:xfrm>
            <a:off x="5850527" y="1073068"/>
            <a:ext cx="495328" cy="184666"/>
          </a:xfrm>
          <a:prstGeom prst="rect">
            <a:avLst/>
          </a:prstGeom>
          <a:noFill/>
        </p:spPr>
        <p:txBody>
          <a:bodyPr vert="horz" wrap="none" lIns="0" tIns="0" rIns="0" bIns="0" rtlCol="0">
            <a:spAutoFit/>
          </a:bodyPr>
          <a:lstStyle/>
          <a:p>
            <a:pPr defTabSz="457189"/>
            <a:r>
              <a:rPr lang="en-US" sz="1200" b="1" dirty="0">
                <a:solidFill>
                  <a:srgbClr val="003C71"/>
                </a:solidFill>
              </a:rPr>
              <a:t>17,235</a:t>
            </a:r>
          </a:p>
        </p:txBody>
      </p:sp>
      <p:sp>
        <p:nvSpPr>
          <p:cNvPr id="170" name="TextBox 169"/>
          <p:cNvSpPr txBox="1"/>
          <p:nvPr/>
        </p:nvSpPr>
        <p:spPr>
          <a:xfrm>
            <a:off x="5896214" y="2584447"/>
            <a:ext cx="403957" cy="184666"/>
          </a:xfrm>
          <a:prstGeom prst="rect">
            <a:avLst/>
          </a:prstGeom>
          <a:noFill/>
        </p:spPr>
        <p:txBody>
          <a:bodyPr vert="horz" wrap="none" lIns="0" tIns="0" rIns="0" bIns="0" rtlCol="0">
            <a:spAutoFit/>
          </a:bodyPr>
          <a:lstStyle/>
          <a:p>
            <a:pPr defTabSz="457189"/>
            <a:r>
              <a:rPr lang="en-US" sz="1200" b="1" dirty="0">
                <a:solidFill>
                  <a:srgbClr val="003C71"/>
                </a:solidFill>
              </a:rPr>
              <a:t>5,834</a:t>
            </a:r>
          </a:p>
        </p:txBody>
      </p:sp>
      <p:sp>
        <p:nvSpPr>
          <p:cNvPr id="171" name="TextBox 170"/>
          <p:cNvSpPr txBox="1"/>
          <p:nvPr/>
        </p:nvSpPr>
        <p:spPr>
          <a:xfrm>
            <a:off x="5896214" y="3785926"/>
            <a:ext cx="403957" cy="184666"/>
          </a:xfrm>
          <a:prstGeom prst="rect">
            <a:avLst/>
          </a:prstGeom>
          <a:noFill/>
        </p:spPr>
        <p:txBody>
          <a:bodyPr vert="horz" wrap="none" lIns="0" tIns="0" rIns="0" bIns="0" rtlCol="0">
            <a:spAutoFit/>
          </a:bodyPr>
          <a:lstStyle/>
          <a:p>
            <a:pPr defTabSz="457189"/>
            <a:r>
              <a:rPr lang="en-US" sz="1200" b="1" dirty="0">
                <a:solidFill>
                  <a:srgbClr val="003C71"/>
                </a:solidFill>
              </a:rPr>
              <a:t>3,535</a:t>
            </a: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39019" y="2161630"/>
            <a:ext cx="740174" cy="51730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37392" y="1080943"/>
            <a:ext cx="743428" cy="507549"/>
          </a:xfrm>
          <a:prstGeom prst="rect">
            <a:avLst/>
          </a:prstGeom>
        </p:spPr>
      </p:pic>
      <p:pic>
        <p:nvPicPr>
          <p:cNvPr id="88" name="Picture 8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39019" y="3269136"/>
            <a:ext cx="740174" cy="517308"/>
          </a:xfrm>
          <a:prstGeom prst="rect">
            <a:avLst/>
          </a:prstGeom>
        </p:spPr>
      </p:pic>
      <p:grpSp>
        <p:nvGrpSpPr>
          <p:cNvPr id="24" name="Group 23"/>
          <p:cNvGrpSpPr/>
          <p:nvPr/>
        </p:nvGrpSpPr>
        <p:grpSpPr>
          <a:xfrm>
            <a:off x="6907163" y="1235710"/>
            <a:ext cx="619385" cy="952820"/>
            <a:chOff x="8125544" y="1251503"/>
            <a:chExt cx="619385" cy="952820"/>
          </a:xfrm>
        </p:grpSpPr>
        <p:sp>
          <p:nvSpPr>
            <p:cNvPr id="90" name="Content Placeholder 2"/>
            <p:cNvSpPr txBox="1">
              <a:spLocks/>
            </p:cNvSpPr>
            <p:nvPr/>
          </p:nvSpPr>
          <p:spPr>
            <a:xfrm>
              <a:off x="8261291" y="1941288"/>
              <a:ext cx="423420" cy="263035"/>
            </a:xfrm>
            <a:prstGeom prst="rect">
              <a:avLst/>
            </a:prstGeom>
            <a:noFill/>
          </p:spPr>
          <p:txBody>
            <a:bodyPr lIns="0" tIns="0" rIns="0" bIns="0"/>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nSpc>
                  <a:spcPts val="1200"/>
                </a:lnSpc>
                <a:spcBef>
                  <a:spcPts val="600"/>
                </a:spcBef>
                <a:buClr>
                  <a:srgbClr val="003C71"/>
                </a:buClr>
                <a:buNone/>
              </a:pPr>
              <a:r>
                <a:rPr lang="en-US" sz="1400" b="1" dirty="0">
                  <a:solidFill>
                    <a:srgbClr val="0071C5"/>
                  </a:solidFill>
                </a:rPr>
                <a:t>TPS</a:t>
              </a:r>
              <a:r>
                <a:rPr lang="en-US" sz="1200" baseline="30000" dirty="0">
                  <a:solidFill>
                    <a:srgbClr val="0071C5"/>
                  </a:solidFill>
                </a:rPr>
                <a:t>1</a:t>
              </a:r>
            </a:p>
          </p:txBody>
        </p:sp>
        <p:grpSp>
          <p:nvGrpSpPr>
            <p:cNvPr id="91" name="Group 90"/>
            <p:cNvGrpSpPr/>
            <p:nvPr/>
          </p:nvGrpSpPr>
          <p:grpSpPr>
            <a:xfrm>
              <a:off x="8125544" y="1251503"/>
              <a:ext cx="619385" cy="619385"/>
              <a:chOff x="7577090" y="786930"/>
              <a:chExt cx="619385" cy="619385"/>
            </a:xfrm>
          </p:grpSpPr>
          <p:sp>
            <p:nvSpPr>
              <p:cNvPr id="92" name="Oval 91"/>
              <p:cNvSpPr/>
              <p:nvPr/>
            </p:nvSpPr>
            <p:spPr>
              <a:xfrm>
                <a:off x="7577090" y="786930"/>
                <a:ext cx="619385" cy="619385"/>
              </a:xfrm>
              <a:prstGeom prst="ellipse">
                <a:avLst/>
              </a:prstGeom>
              <a:solidFill>
                <a:schemeClr val="accent5"/>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189">
                  <a:lnSpc>
                    <a:spcPts val="1000"/>
                  </a:lnSpc>
                </a:pPr>
                <a:r>
                  <a:rPr lang="en-US" sz="2000" b="1" spc="-180" dirty="0">
                    <a:solidFill>
                      <a:prstClr val="white"/>
                    </a:solidFill>
                  </a:rPr>
                  <a:t/>
                </a:r>
                <a:br>
                  <a:rPr lang="en-US" sz="2000" b="1" spc="-180" dirty="0">
                    <a:solidFill>
                      <a:prstClr val="white"/>
                    </a:solidFill>
                  </a:rPr>
                </a:br>
                <a:r>
                  <a:rPr lang="en-US" sz="2000" b="1" spc="-180" dirty="0">
                    <a:solidFill>
                      <a:prstClr val="white"/>
                    </a:solidFill>
                  </a:rPr>
                  <a:t>4x</a:t>
                </a:r>
                <a:br>
                  <a:rPr lang="en-US" sz="2000" b="1" spc="-180" dirty="0">
                    <a:solidFill>
                      <a:prstClr val="white"/>
                    </a:solidFill>
                  </a:rPr>
                </a:br>
                <a:r>
                  <a:rPr lang="en-US" sz="1050" dirty="0">
                    <a:solidFill>
                      <a:prstClr val="white"/>
                    </a:solidFill>
                  </a:rPr>
                  <a:t>better</a:t>
                </a:r>
              </a:p>
            </p:txBody>
          </p:sp>
          <p:sp>
            <p:nvSpPr>
              <p:cNvPr id="93" name="Rectangle 92"/>
              <p:cNvSpPr/>
              <p:nvPr/>
            </p:nvSpPr>
            <p:spPr>
              <a:xfrm>
                <a:off x="7689409" y="787646"/>
                <a:ext cx="420308" cy="200055"/>
              </a:xfrm>
              <a:prstGeom prst="rect">
                <a:avLst/>
              </a:prstGeom>
            </p:spPr>
            <p:txBody>
              <a:bodyPr wrap="none">
                <a:spAutoFit/>
              </a:bodyPr>
              <a:lstStyle/>
              <a:p>
                <a:pPr defTabSz="457189"/>
                <a:r>
                  <a:rPr lang="en-US" sz="700" dirty="0">
                    <a:solidFill>
                      <a:prstClr val="white"/>
                    </a:solidFill>
                  </a:rPr>
                  <a:t>up to </a:t>
                </a:r>
                <a:endParaRPr lang="en-US" dirty="0">
                  <a:solidFill>
                    <a:prstClr val="black"/>
                  </a:solidFill>
                </a:endParaRPr>
              </a:p>
            </p:txBody>
          </p:sp>
        </p:grpSp>
      </p:grpSp>
      <p:grpSp>
        <p:nvGrpSpPr>
          <p:cNvPr id="25" name="Group 24"/>
          <p:cNvGrpSpPr/>
          <p:nvPr/>
        </p:nvGrpSpPr>
        <p:grpSpPr>
          <a:xfrm>
            <a:off x="6888239" y="3008548"/>
            <a:ext cx="767313" cy="954458"/>
            <a:chOff x="8117188" y="3060363"/>
            <a:chExt cx="767313" cy="954458"/>
          </a:xfrm>
        </p:grpSpPr>
        <p:grpSp>
          <p:nvGrpSpPr>
            <p:cNvPr id="95" name="Group 94"/>
            <p:cNvGrpSpPr/>
            <p:nvPr/>
          </p:nvGrpSpPr>
          <p:grpSpPr>
            <a:xfrm>
              <a:off x="8136112" y="3060363"/>
              <a:ext cx="619385" cy="619385"/>
              <a:chOff x="7577090" y="786930"/>
              <a:chExt cx="619385" cy="619385"/>
            </a:xfrm>
          </p:grpSpPr>
          <p:sp>
            <p:nvSpPr>
              <p:cNvPr id="97" name="Oval 96"/>
              <p:cNvSpPr/>
              <p:nvPr/>
            </p:nvSpPr>
            <p:spPr>
              <a:xfrm>
                <a:off x="7577090" y="786930"/>
                <a:ext cx="619385" cy="619385"/>
              </a:xfrm>
              <a:prstGeom prst="ellipse">
                <a:avLst/>
              </a:prstGeom>
              <a:solidFill>
                <a:schemeClr val="accent5"/>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189">
                  <a:lnSpc>
                    <a:spcPts val="1000"/>
                  </a:lnSpc>
                </a:pPr>
                <a:r>
                  <a:rPr lang="en-US" sz="2000" b="1" spc="-180" dirty="0">
                    <a:solidFill>
                      <a:prstClr val="white"/>
                    </a:solidFill>
                  </a:rPr>
                  <a:t/>
                </a:r>
                <a:br>
                  <a:rPr lang="en-US" sz="2000" b="1" spc="-180" dirty="0">
                    <a:solidFill>
                      <a:prstClr val="white"/>
                    </a:solidFill>
                  </a:rPr>
                </a:br>
                <a:r>
                  <a:rPr lang="en-US" sz="2000" b="1" spc="-180" dirty="0">
                    <a:solidFill>
                      <a:prstClr val="white"/>
                    </a:solidFill>
                  </a:rPr>
                  <a:t>8x</a:t>
                </a:r>
                <a:br>
                  <a:rPr lang="en-US" sz="2000" b="1" spc="-180" dirty="0">
                    <a:solidFill>
                      <a:prstClr val="white"/>
                    </a:solidFill>
                  </a:rPr>
                </a:br>
                <a:r>
                  <a:rPr lang="en-US" sz="1050" dirty="0">
                    <a:solidFill>
                      <a:prstClr val="white"/>
                    </a:solidFill>
                  </a:rPr>
                  <a:t>better</a:t>
                </a:r>
              </a:p>
            </p:txBody>
          </p:sp>
          <p:sp>
            <p:nvSpPr>
              <p:cNvPr id="98" name="Rectangle 97"/>
              <p:cNvSpPr/>
              <p:nvPr/>
            </p:nvSpPr>
            <p:spPr>
              <a:xfrm>
                <a:off x="7689409" y="787646"/>
                <a:ext cx="420308" cy="200055"/>
              </a:xfrm>
              <a:prstGeom prst="rect">
                <a:avLst/>
              </a:prstGeom>
            </p:spPr>
            <p:txBody>
              <a:bodyPr wrap="none">
                <a:spAutoFit/>
              </a:bodyPr>
              <a:lstStyle/>
              <a:p>
                <a:pPr defTabSz="457189"/>
                <a:r>
                  <a:rPr lang="en-US" sz="700" dirty="0">
                    <a:solidFill>
                      <a:prstClr val="white"/>
                    </a:solidFill>
                  </a:rPr>
                  <a:t>up to </a:t>
                </a:r>
                <a:endParaRPr lang="en-US" dirty="0">
                  <a:solidFill>
                    <a:prstClr val="black"/>
                  </a:solidFill>
                </a:endParaRPr>
              </a:p>
            </p:txBody>
          </p:sp>
        </p:grpSp>
        <p:sp>
          <p:nvSpPr>
            <p:cNvPr id="96" name="Content Placeholder 2"/>
            <p:cNvSpPr txBox="1">
              <a:spLocks/>
            </p:cNvSpPr>
            <p:nvPr/>
          </p:nvSpPr>
          <p:spPr>
            <a:xfrm>
              <a:off x="8117188" y="3738199"/>
              <a:ext cx="767313" cy="276622"/>
            </a:xfrm>
            <a:prstGeom prst="rect">
              <a:avLst/>
            </a:prstGeom>
            <a:noFill/>
          </p:spPr>
          <p:txBody>
            <a:bodyPr lIns="0" tIns="0" rIns="0" bIns="0"/>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nSpc>
                  <a:spcPts val="1200"/>
                </a:lnSpc>
                <a:spcBef>
                  <a:spcPts val="600"/>
                </a:spcBef>
                <a:buClr>
                  <a:srgbClr val="003C71"/>
                </a:buClr>
                <a:buNone/>
              </a:pPr>
              <a:r>
                <a:rPr lang="en-US" sz="1400" b="1" dirty="0">
                  <a:solidFill>
                    <a:srgbClr val="0071C5"/>
                  </a:solidFill>
                </a:rPr>
                <a:t>Latency</a:t>
              </a:r>
              <a:r>
                <a:rPr lang="en-US" sz="1400" baseline="30000" dirty="0">
                  <a:solidFill>
                    <a:srgbClr val="0071C5"/>
                  </a:solidFill>
                </a:rPr>
                <a:t>1</a:t>
              </a:r>
              <a:endParaRPr lang="en-US" sz="1200" baseline="30000" dirty="0">
                <a:solidFill>
                  <a:srgbClr val="0071C5"/>
                </a:solidFill>
              </a:endParaRPr>
            </a:p>
          </p:txBody>
        </p:sp>
      </p:grpSp>
      <p:cxnSp>
        <p:nvCxnSpPr>
          <p:cNvPr id="9" name="Straight Connector 8"/>
          <p:cNvCxnSpPr/>
          <p:nvPr/>
        </p:nvCxnSpPr>
        <p:spPr>
          <a:xfrm>
            <a:off x="2604612" y="1000735"/>
            <a:ext cx="0" cy="313830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673564" y="702569"/>
            <a:ext cx="1071241" cy="307777"/>
          </a:xfrm>
          <a:prstGeom prst="rect">
            <a:avLst/>
          </a:prstGeom>
          <a:noFill/>
          <a:ln>
            <a:noFill/>
          </a:ln>
        </p:spPr>
        <p:txBody>
          <a:bodyPr vert="horz" wrap="square" lIns="0" tIns="0" rIns="0" bIns="0" rtlCol="0" anchor="b">
            <a:spAutoFit/>
          </a:bodyPr>
          <a:lstStyle/>
          <a:p>
            <a:pPr algn="ctr" defTabSz="685783">
              <a:lnSpc>
                <a:spcPts val="1200"/>
              </a:lnSpc>
            </a:pPr>
            <a:r>
              <a:rPr lang="en-US" sz="1400"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rPr>
              <a:t>Intel® Optane™ ssd</a:t>
            </a:r>
            <a:br>
              <a:rPr lang="en-US" sz="1400"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rPr>
            </a:br>
            <a:r>
              <a:rPr lang="en-US" sz="1400"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rPr>
              <a:t>vs. “good” solution</a:t>
            </a:r>
            <a:endParaRPr lang="en-US"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endParaRPr>
          </a:p>
        </p:txBody>
      </p:sp>
      <p:cxnSp>
        <p:nvCxnSpPr>
          <p:cNvPr id="102" name="Straight Connector 101"/>
          <p:cNvCxnSpPr/>
          <p:nvPr/>
        </p:nvCxnSpPr>
        <p:spPr>
          <a:xfrm>
            <a:off x="6422760" y="1456604"/>
            <a:ext cx="424087" cy="86069"/>
          </a:xfrm>
          <a:prstGeom prst="line">
            <a:avLst/>
          </a:prstGeom>
          <a:ln>
            <a:solidFill>
              <a:schemeClr val="accent5"/>
            </a:solidFill>
            <a:prstDash val="sysDash"/>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6363606" y="1542673"/>
            <a:ext cx="483240" cy="2378114"/>
          </a:xfrm>
          <a:prstGeom prst="line">
            <a:avLst/>
          </a:prstGeom>
          <a:ln>
            <a:solidFill>
              <a:schemeClr val="accent5"/>
            </a:solidFill>
            <a:prstDash val="sysDash"/>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77" name="Rectangle 176"/>
          <p:cNvSpPr/>
          <p:nvPr/>
        </p:nvSpPr>
        <p:spPr>
          <a:xfrm>
            <a:off x="7784557" y="608851"/>
            <a:ext cx="1071241" cy="3530191"/>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sp>
        <p:nvSpPr>
          <p:cNvPr id="164" name="Rectangle 163"/>
          <p:cNvSpPr/>
          <p:nvPr/>
        </p:nvSpPr>
        <p:spPr>
          <a:xfrm>
            <a:off x="8037992" y="1839223"/>
            <a:ext cx="564370" cy="904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sp>
        <p:nvSpPr>
          <p:cNvPr id="167" name="Rectangle 166"/>
          <p:cNvSpPr/>
          <p:nvPr/>
        </p:nvSpPr>
        <p:spPr>
          <a:xfrm>
            <a:off x="8037992" y="3347096"/>
            <a:ext cx="564370" cy="7534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sp>
        <p:nvSpPr>
          <p:cNvPr id="168" name="Rectangle 167"/>
          <p:cNvSpPr/>
          <p:nvPr/>
        </p:nvSpPr>
        <p:spPr>
          <a:xfrm>
            <a:off x="8037992" y="2614886"/>
            <a:ext cx="564370" cy="3842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sp>
        <p:nvSpPr>
          <p:cNvPr id="169" name="TextBox 168"/>
          <p:cNvSpPr txBox="1"/>
          <p:nvPr/>
        </p:nvSpPr>
        <p:spPr>
          <a:xfrm>
            <a:off x="7792028" y="787749"/>
            <a:ext cx="1071241" cy="153888"/>
          </a:xfrm>
          <a:prstGeom prst="rect">
            <a:avLst/>
          </a:prstGeom>
          <a:noFill/>
          <a:ln>
            <a:noFill/>
          </a:ln>
        </p:spPr>
        <p:txBody>
          <a:bodyPr vert="horz" wrap="square" lIns="0" tIns="0" rIns="0" bIns="0" rtlCol="0" anchor="b">
            <a:spAutoFit/>
          </a:bodyPr>
          <a:lstStyle/>
          <a:p>
            <a:pPr algn="ctr" defTabSz="685783">
              <a:lnSpc>
                <a:spcPts val="1200"/>
              </a:lnSpc>
            </a:pPr>
            <a:r>
              <a:rPr lang="en-US" sz="1400"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rPr>
              <a:t>P99 Latency</a:t>
            </a:r>
            <a:endParaRPr lang="en-US" b="1" dirty="0">
              <a:solidFill>
                <a:srgbClr val="0071C5"/>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172" name="TextBox 171"/>
          <p:cNvSpPr txBox="1"/>
          <p:nvPr/>
        </p:nvSpPr>
        <p:spPr>
          <a:xfrm>
            <a:off x="8104574" y="1655393"/>
            <a:ext cx="431208" cy="184666"/>
          </a:xfrm>
          <a:prstGeom prst="rect">
            <a:avLst/>
          </a:prstGeom>
          <a:noFill/>
        </p:spPr>
        <p:txBody>
          <a:bodyPr vert="horz" wrap="none" lIns="0" tIns="0" rIns="0" bIns="0" rtlCol="0">
            <a:spAutoFit/>
          </a:bodyPr>
          <a:lstStyle/>
          <a:p>
            <a:pPr algn="ctr" defTabSz="457189"/>
            <a:r>
              <a:rPr lang="en-US" sz="1200" b="1" dirty="0">
                <a:solidFill>
                  <a:srgbClr val="003C71"/>
                </a:solidFill>
              </a:rPr>
              <a:t>12 ms</a:t>
            </a:r>
          </a:p>
        </p:txBody>
      </p:sp>
      <p:sp>
        <p:nvSpPr>
          <p:cNvPr id="173" name="TextBox 172"/>
          <p:cNvSpPr txBox="1"/>
          <p:nvPr/>
        </p:nvSpPr>
        <p:spPr>
          <a:xfrm>
            <a:off x="8104574" y="2430433"/>
            <a:ext cx="431208" cy="184666"/>
          </a:xfrm>
          <a:prstGeom prst="rect">
            <a:avLst/>
          </a:prstGeom>
          <a:noFill/>
        </p:spPr>
        <p:txBody>
          <a:bodyPr vert="horz" wrap="none" lIns="0" tIns="0" rIns="0" bIns="0" rtlCol="0">
            <a:spAutoFit/>
          </a:bodyPr>
          <a:lstStyle/>
          <a:p>
            <a:pPr algn="ctr" defTabSz="457189"/>
            <a:r>
              <a:rPr lang="en-US" sz="1200" b="1" dirty="0">
                <a:solidFill>
                  <a:srgbClr val="003C71"/>
                </a:solidFill>
              </a:rPr>
              <a:t>51 ms</a:t>
            </a:r>
          </a:p>
        </p:txBody>
      </p:sp>
      <p:sp>
        <p:nvSpPr>
          <p:cNvPr id="176" name="TextBox 175"/>
          <p:cNvSpPr txBox="1"/>
          <p:nvPr/>
        </p:nvSpPr>
        <p:spPr>
          <a:xfrm>
            <a:off x="8058888" y="3165091"/>
            <a:ext cx="522579" cy="184666"/>
          </a:xfrm>
          <a:prstGeom prst="rect">
            <a:avLst/>
          </a:prstGeom>
          <a:noFill/>
        </p:spPr>
        <p:txBody>
          <a:bodyPr vert="horz" wrap="none" lIns="0" tIns="0" rIns="0" bIns="0" rtlCol="0">
            <a:spAutoFit/>
          </a:bodyPr>
          <a:lstStyle/>
          <a:p>
            <a:pPr algn="ctr" defTabSz="457189"/>
            <a:r>
              <a:rPr lang="en-US" sz="1200" b="1" dirty="0">
                <a:solidFill>
                  <a:srgbClr val="003C71"/>
                </a:solidFill>
              </a:rPr>
              <a:t>100 ms</a:t>
            </a:r>
          </a:p>
        </p:txBody>
      </p:sp>
      <p:cxnSp>
        <p:nvCxnSpPr>
          <p:cNvPr id="116" name="Straight Connector 115"/>
          <p:cNvCxnSpPr/>
          <p:nvPr/>
        </p:nvCxnSpPr>
        <p:spPr>
          <a:xfrm flipV="1">
            <a:off x="7571523" y="1945063"/>
            <a:ext cx="420784" cy="1376887"/>
          </a:xfrm>
          <a:prstGeom prst="line">
            <a:avLst/>
          </a:prstGeom>
          <a:ln>
            <a:solidFill>
              <a:schemeClr val="accent5"/>
            </a:solidFill>
            <a:prstDash val="sysDash"/>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66300" y="3318239"/>
            <a:ext cx="426007" cy="194808"/>
          </a:xfrm>
          <a:prstGeom prst="line">
            <a:avLst/>
          </a:prstGeom>
          <a:ln>
            <a:solidFill>
              <a:schemeClr val="accent5"/>
            </a:solidFill>
            <a:prstDash val="sysDash"/>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56" name="TextBox 155"/>
          <p:cNvSpPr txBox="1"/>
          <p:nvPr/>
        </p:nvSpPr>
        <p:spPr>
          <a:xfrm>
            <a:off x="134871" y="4210312"/>
            <a:ext cx="8754354" cy="623248"/>
          </a:xfrm>
          <a:prstGeom prst="rect">
            <a:avLst/>
          </a:prstGeom>
          <a:noFill/>
        </p:spPr>
        <p:txBody>
          <a:bodyPr vert="horz" wrap="square" lIns="0" tIns="0" rIns="0" bIns="0" rtlCol="0">
            <a:spAutoFit/>
          </a:bodyPr>
          <a:lstStyle/>
          <a:p>
            <a:pPr marL="58736" indent="-58736" defTabSz="457189">
              <a:buFont typeface="+mj-lt"/>
              <a:buAutoNum type="arabicPeriod"/>
            </a:pPr>
            <a:r>
              <a:rPr lang="en-US" sz="675" dirty="0">
                <a:solidFill>
                  <a:prstClr val="black"/>
                </a:solidFill>
                <a:latin typeface="Intel Clear Light" panose="020B0404020203020204" pitchFamily="34" charset="0"/>
                <a:ea typeface="Intel Clear Light" panose="020B0404020203020204" pitchFamily="34" charset="0"/>
                <a:cs typeface="Intel Clear Light" panose="020B0404020203020204" pitchFamily="34" charset="0"/>
              </a:rPr>
              <a:t>System configuration: Server Intel® Server System R2208WT2YS, 2x Intel® Xeon® E5 2699v4, 384 GB DDR4 DRAM, boot drive- 1x Intel® SSD DC S3710 Series (400 GB), database drives- 1x Intel® SSD DC P3700 Series (400 GB) and 1x Intel® Optane™ SSD DC P4800X Series (140 GB prototype), CentOS 7.2, MySQL Server 5.7.14, Sysbench 0.5 configured for 70/30 Read/Write OLTP transaction split using a 100GB database. Cost per transaction determined by total MSRP for each configuration divided by the transactions per second. </a:t>
            </a:r>
            <a:r>
              <a:rPr lang="en-US" sz="675" spc="-40" dirty="0">
                <a:solidFill>
                  <a:prstClr val="black"/>
                </a:solidFill>
                <a:latin typeface="Intel Clear Light" panose="020B0404020203020204" pitchFamily="34" charset="0"/>
                <a:ea typeface="Intel Clear Light" panose="020B0404020203020204" pitchFamily="34" charset="0"/>
                <a:cs typeface="Intel Clear Light" panose="020B0404020203020204" pitchFamily="34" charset="0"/>
              </a:rPr>
              <a:t>Estimated results were obtained prior to implementation of recent software patches and firmware updates intended to address exploits referred to as "</a:t>
            </a:r>
            <a:r>
              <a:rPr lang="en-US" sz="675" spc="-40" dirty="0" err="1">
                <a:solidFill>
                  <a:prstClr val="black"/>
                </a:solidFill>
                <a:latin typeface="Intel Clear Light" panose="020B0404020203020204" pitchFamily="34" charset="0"/>
                <a:ea typeface="Intel Clear Light" panose="020B0404020203020204" pitchFamily="34" charset="0"/>
                <a:cs typeface="Intel Clear Light" panose="020B0404020203020204" pitchFamily="34" charset="0"/>
              </a:rPr>
              <a:t>Spectre</a:t>
            </a:r>
            <a:r>
              <a:rPr lang="en-US" sz="675" spc="-40" dirty="0">
                <a:solidFill>
                  <a:prstClr val="black"/>
                </a:solidFill>
                <a:latin typeface="Intel Clear Light" panose="020B0404020203020204" pitchFamily="34" charset="0"/>
                <a:ea typeface="Intel Clear Light" panose="020B0404020203020204" pitchFamily="34" charset="0"/>
                <a:cs typeface="Intel Clear Light" panose="020B0404020203020204" pitchFamily="34" charset="0"/>
              </a:rPr>
              <a:t>" and "Meltdown". Implementation of these updates may make these results inapplicable to your device or system. </a:t>
            </a:r>
            <a:endParaRPr lang="en-US" sz="675" dirty="0">
              <a:solidFill>
                <a:prstClr val="black"/>
              </a:solidFill>
              <a:latin typeface="Intel Clear Light" panose="020B0404020203020204" pitchFamily="34" charset="0"/>
              <a:ea typeface="Intel Clear Light" panose="020B0404020203020204" pitchFamily="34" charset="0"/>
              <a:cs typeface="Intel Clear Light" panose="020B0404020203020204" pitchFamily="34" charset="0"/>
            </a:endParaRPr>
          </a:p>
          <a:p>
            <a:pPr defTabSz="457189"/>
            <a:r>
              <a:rPr lang="en-US" sz="675" dirty="0">
                <a:solidFill>
                  <a:prstClr val="black"/>
                </a:solidFill>
                <a:latin typeface="Intel Clear Light" panose="020B0404020203020204" pitchFamily="34" charset="0"/>
                <a:ea typeface="Intel Clear Light" panose="020B0404020203020204" pitchFamily="34" charset="0"/>
                <a:cs typeface="Intel Clear Light" panose="020B0404020203020204" pitchFamily="34" charset="0"/>
              </a:rPr>
              <a:t> *Other names and brands names may be claimed as the property of others</a:t>
            </a:r>
          </a:p>
          <a:p>
            <a:pPr marL="174621" indent="-174621" defTabSz="457189">
              <a:buFont typeface="+mj-lt"/>
              <a:buAutoNum type="arabicPeriod"/>
            </a:pPr>
            <a:endParaRPr lang="en-US" sz="675" dirty="0">
              <a:solidFill>
                <a:prstClr val="black"/>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pic>
        <p:nvPicPr>
          <p:cNvPr id="158" name="Picture 157">
            <a:hlinkClick r:id="" action="ppaction://noaction"/>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902311" y="4520493"/>
            <a:ext cx="207282" cy="207282"/>
          </a:xfrm>
          <a:prstGeom prst="rect">
            <a:avLst/>
          </a:prstGeom>
        </p:spPr>
      </p:pic>
      <p:sp>
        <p:nvSpPr>
          <p:cNvPr id="80" name="Rectangle 79"/>
          <p:cNvSpPr/>
          <p:nvPr/>
        </p:nvSpPr>
        <p:spPr>
          <a:xfrm>
            <a:off x="5562570" y="108054"/>
            <a:ext cx="3293228" cy="455408"/>
          </a:xfrm>
          <a:prstGeom prst="rect">
            <a:avLst/>
          </a:prstGeom>
          <a:solidFill>
            <a:srgbClr val="003C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sp>
        <p:nvSpPr>
          <p:cNvPr id="3" name="TextBox 2"/>
          <p:cNvSpPr txBox="1"/>
          <p:nvPr/>
        </p:nvSpPr>
        <p:spPr>
          <a:xfrm>
            <a:off x="5627104" y="147554"/>
            <a:ext cx="3156493" cy="380873"/>
          </a:xfrm>
          <a:prstGeom prst="rect">
            <a:avLst/>
          </a:prstGeom>
          <a:noFill/>
        </p:spPr>
        <p:txBody>
          <a:bodyPr vert="horz" wrap="square" lIns="0" tIns="0" rIns="0" bIns="0" rtlCol="0">
            <a:spAutoFit/>
          </a:bodyPr>
          <a:lstStyle/>
          <a:p>
            <a:pPr defTabSz="685800"/>
            <a:r>
              <a:rPr lang="en-US" sz="825" b="1" dirty="0">
                <a:solidFill>
                  <a:prstClr val="white"/>
                </a:solidFill>
              </a:rPr>
              <a:t>What is P99 Latency? </a:t>
            </a:r>
          </a:p>
          <a:p>
            <a:pPr defTabSz="685800"/>
            <a:r>
              <a:rPr lang="en-US" sz="825" dirty="0">
                <a:solidFill>
                  <a:prstClr val="white"/>
                </a:solidFill>
              </a:rPr>
              <a:t>This represents latency being in the 99</a:t>
            </a:r>
            <a:r>
              <a:rPr lang="en-US" sz="825" baseline="30000" dirty="0">
                <a:solidFill>
                  <a:prstClr val="white"/>
                </a:solidFill>
              </a:rPr>
              <a:t>th</a:t>
            </a:r>
            <a:r>
              <a:rPr lang="en-US" sz="825" dirty="0">
                <a:solidFill>
                  <a:prstClr val="white"/>
                </a:solidFill>
              </a:rPr>
              <a:t> percentile or 99% of the requests are faster than the given latency.</a:t>
            </a:r>
          </a:p>
        </p:txBody>
      </p:sp>
    </p:spTree>
    <p:custDataLst>
      <p:tags r:id="rId1"/>
    </p:custDataLst>
    <p:extLst>
      <p:ext uri="{BB962C8B-B14F-4D97-AF65-F5344CB8AC3E}">
        <p14:creationId xmlns:p14="http://schemas.microsoft.com/office/powerpoint/2010/main" val="301280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solidFill>
                  <a:prstClr val="white"/>
                </a:solidFill>
              </a:rPr>
              <a:pPr/>
              <a:t>18</a:t>
            </a:fld>
            <a:endParaRPr lang="en-US" dirty="0">
              <a:solidFill>
                <a:prstClr val="white"/>
              </a:solidFill>
            </a:endParaRPr>
          </a:p>
        </p:txBody>
      </p:sp>
      <p:pic>
        <p:nvPicPr>
          <p:cNvPr id="5" name="Picture 4"/>
          <p:cNvPicPr>
            <a:picLocks noChangeAspect="1"/>
          </p:cNvPicPr>
          <p:nvPr/>
        </p:nvPicPr>
        <p:blipFill>
          <a:blip r:embed="rId2"/>
          <a:stretch>
            <a:fillRect/>
          </a:stretch>
        </p:blipFill>
        <p:spPr>
          <a:xfrm>
            <a:off x="0" y="0"/>
            <a:ext cx="9144000" cy="4742146"/>
          </a:xfrm>
          <a:prstGeom prst="rect">
            <a:avLst/>
          </a:prstGeom>
        </p:spPr>
      </p:pic>
    </p:spTree>
    <p:extLst>
      <p:ext uri="{BB962C8B-B14F-4D97-AF65-F5344CB8AC3E}">
        <p14:creationId xmlns:p14="http://schemas.microsoft.com/office/powerpoint/2010/main" val="50587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AA1D3336-F43C-1541-ACC2-459467DE1C35}"/>
              </a:ext>
            </a:extLst>
          </p:cNvPr>
          <p:cNvSpPr>
            <a:spLocks noGrp="1"/>
          </p:cNvSpPr>
          <p:nvPr>
            <p:ph type="sldNum" sz="quarter" idx="12"/>
          </p:nvPr>
        </p:nvSpPr>
        <p:spPr/>
        <p:txBody>
          <a:bodyPr/>
          <a:lstStyle/>
          <a:p>
            <a:fld id="{EE2556C5-CE8C-6547-B838-EA80C61A4AF7}" type="slidenum">
              <a:rPr lang="en-US" smtClean="0"/>
              <a:pPr/>
              <a:t>19</a:t>
            </a:fld>
            <a:endParaRPr lang="en-US" dirty="0"/>
          </a:p>
        </p:txBody>
      </p:sp>
      <p:sp>
        <p:nvSpPr>
          <p:cNvPr id="3" name="Title 2">
            <a:extLst>
              <a:ext uri="{FF2B5EF4-FFF2-40B4-BE49-F238E27FC236}">
                <a16:creationId xmlns="" xmlns:a16="http://schemas.microsoft.com/office/drawing/2014/main" id="{5CE62B0C-9C5B-004B-98D6-C7BADFD8B577}"/>
              </a:ext>
            </a:extLst>
          </p:cNvPr>
          <p:cNvSpPr>
            <a:spLocks noGrp="1"/>
          </p:cNvSpPr>
          <p:nvPr>
            <p:ph type="title"/>
          </p:nvPr>
        </p:nvSpPr>
        <p:spPr>
          <a:xfrm>
            <a:off x="313108" y="150970"/>
            <a:ext cx="8229600" cy="868680"/>
          </a:xfrm>
        </p:spPr>
        <p:txBody>
          <a:bodyPr/>
          <a:lstStyle/>
          <a:p>
            <a:r>
              <a:rPr lang="en-US" dirty="0" smtClean="0"/>
              <a:t>Learn More</a:t>
            </a:r>
            <a:endParaRPr lang="en-US" dirty="0"/>
          </a:p>
        </p:txBody>
      </p:sp>
      <p:sp>
        <p:nvSpPr>
          <p:cNvPr id="4" name="Rectangle 3"/>
          <p:cNvSpPr/>
          <p:nvPr/>
        </p:nvSpPr>
        <p:spPr>
          <a:xfrm>
            <a:off x="313108" y="780927"/>
            <a:ext cx="8830891" cy="5078313"/>
          </a:xfrm>
          <a:prstGeom prst="rect">
            <a:avLst/>
          </a:prstGeom>
        </p:spPr>
        <p:txBody>
          <a:bodyPr wrap="square">
            <a:spAutoFit/>
          </a:bodyPr>
          <a:lstStyle/>
          <a:p>
            <a:pPr>
              <a:lnSpc>
                <a:spcPct val="150000"/>
              </a:lnSpc>
            </a:pPr>
            <a:r>
              <a:rPr lang="en-US" dirty="0" smtClean="0">
                <a:solidFill>
                  <a:schemeClr val="bg1"/>
                </a:solidFill>
              </a:rPr>
              <a:t>Intel </a:t>
            </a:r>
            <a:r>
              <a:rPr lang="en-US" dirty="0">
                <a:solidFill>
                  <a:schemeClr val="bg1"/>
                </a:solidFill>
              </a:rPr>
              <a:t>Xeon Scalable processors: </a:t>
            </a:r>
            <a:r>
              <a:rPr lang="en-US" dirty="0">
                <a:solidFill>
                  <a:schemeClr val="bg1"/>
                </a:solidFill>
                <a:hlinkClick r:id="rId3"/>
              </a:rPr>
              <a:t>intel.com/</a:t>
            </a:r>
            <a:r>
              <a:rPr lang="en-US" dirty="0" err="1">
                <a:solidFill>
                  <a:schemeClr val="bg1"/>
                </a:solidFill>
                <a:hlinkClick r:id="rId3"/>
              </a:rPr>
              <a:t>xeonscalable</a:t>
            </a:r>
            <a:r>
              <a:rPr lang="en-US" dirty="0">
                <a:solidFill>
                  <a:schemeClr val="bg1"/>
                </a:solidFill>
              </a:rPr>
              <a:t> </a:t>
            </a:r>
            <a:endParaRPr lang="en-US" dirty="0" smtClean="0">
              <a:solidFill>
                <a:schemeClr val="bg1"/>
              </a:solidFill>
            </a:endParaRPr>
          </a:p>
          <a:p>
            <a:pPr>
              <a:lnSpc>
                <a:spcPct val="150000"/>
              </a:lnSpc>
            </a:pPr>
            <a:r>
              <a:rPr lang="en-US" dirty="0" smtClean="0">
                <a:solidFill>
                  <a:schemeClr val="bg1"/>
                </a:solidFill>
              </a:rPr>
              <a:t>Intel </a:t>
            </a:r>
            <a:r>
              <a:rPr lang="en-US" dirty="0">
                <a:solidFill>
                  <a:schemeClr val="bg1"/>
                </a:solidFill>
              </a:rPr>
              <a:t>Omni-Path Architecture: </a:t>
            </a:r>
            <a:r>
              <a:rPr lang="en-US" dirty="0">
                <a:solidFill>
                  <a:schemeClr val="bg1"/>
                </a:solidFill>
                <a:hlinkClick r:id="rId4"/>
              </a:rPr>
              <a:t>intel.com/</a:t>
            </a:r>
            <a:r>
              <a:rPr lang="en-US" dirty="0" err="1">
                <a:solidFill>
                  <a:schemeClr val="bg1"/>
                </a:solidFill>
                <a:hlinkClick r:id="rId4"/>
              </a:rPr>
              <a:t>omnipath</a:t>
            </a:r>
            <a:r>
              <a:rPr lang="en-US" dirty="0">
                <a:solidFill>
                  <a:schemeClr val="bg1"/>
                </a:solidFill>
                <a:hlinkClick r:id="rId4"/>
              </a:rPr>
              <a:t> </a:t>
            </a:r>
            <a:endParaRPr lang="en-US" dirty="0" smtClean="0">
              <a:solidFill>
                <a:schemeClr val="bg1"/>
              </a:solidFill>
            </a:endParaRPr>
          </a:p>
          <a:p>
            <a:pPr>
              <a:lnSpc>
                <a:spcPct val="150000"/>
              </a:lnSpc>
            </a:pPr>
            <a:r>
              <a:rPr lang="en-US" dirty="0" smtClean="0">
                <a:solidFill>
                  <a:schemeClr val="bg1"/>
                </a:solidFill>
              </a:rPr>
              <a:t>Intel </a:t>
            </a:r>
            <a:r>
              <a:rPr lang="en-US" dirty="0">
                <a:solidFill>
                  <a:schemeClr val="bg1"/>
                </a:solidFill>
              </a:rPr>
              <a:t>Cluster Checker: </a:t>
            </a:r>
            <a:r>
              <a:rPr lang="en-US" dirty="0">
                <a:solidFill>
                  <a:schemeClr val="bg1"/>
                </a:solidFill>
                <a:hlinkClick r:id="rId5"/>
              </a:rPr>
              <a:t>https://software.intel.com/intel-cluster-checker </a:t>
            </a:r>
            <a:endParaRPr lang="en-US" dirty="0" smtClean="0">
              <a:solidFill>
                <a:schemeClr val="bg1"/>
              </a:solidFill>
            </a:endParaRPr>
          </a:p>
          <a:p>
            <a:pPr>
              <a:lnSpc>
                <a:spcPct val="150000"/>
              </a:lnSpc>
            </a:pPr>
            <a:r>
              <a:rPr lang="en-US" dirty="0" smtClean="0">
                <a:solidFill>
                  <a:schemeClr val="bg1"/>
                </a:solidFill>
              </a:rPr>
              <a:t>Intel </a:t>
            </a:r>
            <a:r>
              <a:rPr lang="en-US" dirty="0">
                <a:solidFill>
                  <a:schemeClr val="bg1"/>
                </a:solidFill>
              </a:rPr>
              <a:t>Parallel Studio XE: </a:t>
            </a:r>
            <a:r>
              <a:rPr lang="en-US" dirty="0">
                <a:solidFill>
                  <a:schemeClr val="bg1"/>
                </a:solidFill>
                <a:hlinkClick r:id="rId6"/>
              </a:rPr>
              <a:t>https://software.intel.com/parallel-studio-xe </a:t>
            </a:r>
            <a:endParaRPr lang="en-US" dirty="0" smtClean="0">
              <a:solidFill>
                <a:schemeClr val="bg1"/>
              </a:solidFill>
            </a:endParaRPr>
          </a:p>
          <a:p>
            <a:pPr>
              <a:lnSpc>
                <a:spcPct val="150000"/>
              </a:lnSpc>
            </a:pPr>
            <a:r>
              <a:rPr lang="en-US" dirty="0" smtClean="0">
                <a:solidFill>
                  <a:schemeClr val="bg1"/>
                </a:solidFill>
              </a:rPr>
              <a:t>Intel </a:t>
            </a:r>
            <a:r>
              <a:rPr lang="en-US" dirty="0">
                <a:solidFill>
                  <a:schemeClr val="bg1"/>
                </a:solidFill>
              </a:rPr>
              <a:t>Scalable System Framework: </a:t>
            </a:r>
            <a:r>
              <a:rPr lang="en-US" dirty="0">
                <a:solidFill>
                  <a:schemeClr val="bg1"/>
                </a:solidFill>
                <a:hlinkClick r:id="rId7"/>
              </a:rPr>
              <a:t>intel.com/</a:t>
            </a:r>
            <a:r>
              <a:rPr lang="en-US" dirty="0" err="1">
                <a:solidFill>
                  <a:schemeClr val="bg1"/>
                </a:solidFill>
                <a:hlinkClick r:id="rId7"/>
              </a:rPr>
              <a:t>ssf</a:t>
            </a:r>
            <a:r>
              <a:rPr lang="en-US" dirty="0">
                <a:solidFill>
                  <a:schemeClr val="bg1"/>
                </a:solidFill>
                <a:hlinkClick r:id="rId7"/>
              </a:rPr>
              <a:t> </a:t>
            </a:r>
            <a:endParaRPr lang="en-US" dirty="0" smtClean="0">
              <a:solidFill>
                <a:schemeClr val="bg1"/>
              </a:solidFill>
            </a:endParaRPr>
          </a:p>
          <a:p>
            <a:pPr>
              <a:lnSpc>
                <a:spcPct val="150000"/>
              </a:lnSpc>
            </a:pPr>
            <a:r>
              <a:rPr lang="en-US" dirty="0">
                <a:solidFill>
                  <a:schemeClr val="bg1"/>
                </a:solidFill>
              </a:rPr>
              <a:t>Intel Select Solutions: </a:t>
            </a:r>
            <a:r>
              <a:rPr lang="en-US" dirty="0">
                <a:solidFill>
                  <a:schemeClr val="bg1"/>
                </a:solidFill>
                <a:hlinkClick r:id="rId8"/>
              </a:rPr>
              <a:t>intel.com/</a:t>
            </a:r>
            <a:r>
              <a:rPr lang="en-US" dirty="0" err="1">
                <a:solidFill>
                  <a:schemeClr val="bg1"/>
                </a:solidFill>
                <a:hlinkClick r:id="rId8"/>
              </a:rPr>
              <a:t>selectsolutions</a:t>
            </a:r>
            <a:r>
              <a:rPr lang="en-US" dirty="0">
                <a:solidFill>
                  <a:schemeClr val="bg1"/>
                </a:solidFill>
                <a:hlinkClick r:id="rId8"/>
              </a:rPr>
              <a:t> </a:t>
            </a:r>
            <a:endParaRPr lang="en-US" dirty="0">
              <a:solidFill>
                <a:schemeClr val="bg1"/>
              </a:solidFill>
            </a:endParaRPr>
          </a:p>
          <a:p>
            <a:pPr>
              <a:lnSpc>
                <a:spcPct val="150000"/>
              </a:lnSpc>
            </a:pPr>
            <a:r>
              <a:rPr lang="en-US" dirty="0" smtClean="0">
                <a:solidFill>
                  <a:schemeClr val="bg1"/>
                </a:solidFill>
              </a:rPr>
              <a:t>Intel Software </a:t>
            </a:r>
            <a:r>
              <a:rPr lang="en-US" dirty="0">
                <a:solidFill>
                  <a:schemeClr val="bg1"/>
                </a:solidFill>
              </a:rPr>
              <a:t>Solutions Showcase: </a:t>
            </a:r>
            <a:r>
              <a:rPr lang="en-US" dirty="0" smtClean="0">
                <a:solidFill>
                  <a:schemeClr val="bg1"/>
                </a:solidFill>
                <a:hlinkClick r:id="rId9"/>
              </a:rPr>
              <a:t>intel.com/</a:t>
            </a:r>
            <a:r>
              <a:rPr lang="en-US" dirty="0" err="1" smtClean="0">
                <a:solidFill>
                  <a:schemeClr val="bg1"/>
                </a:solidFill>
                <a:hlinkClick r:id="rId9"/>
              </a:rPr>
              <a:t>softwaresolutions</a:t>
            </a:r>
            <a:endParaRPr lang="en-US" dirty="0" smtClean="0">
              <a:solidFill>
                <a:schemeClr val="bg1"/>
              </a:solidFill>
            </a:endParaRPr>
          </a:p>
          <a:p>
            <a:pPr>
              <a:lnSpc>
                <a:spcPct val="150000"/>
              </a:lnSpc>
            </a:pPr>
            <a:r>
              <a:rPr lang="en-US" dirty="0">
                <a:solidFill>
                  <a:schemeClr val="bg1"/>
                </a:solidFill>
              </a:rPr>
              <a:t>Intel Products page: </a:t>
            </a:r>
            <a:r>
              <a:rPr lang="en-US" dirty="0">
                <a:solidFill>
                  <a:schemeClr val="bg1"/>
                </a:solidFill>
                <a:hlinkClick r:id="rId10"/>
              </a:rPr>
              <a:t>https://ark.intel.com</a:t>
            </a:r>
            <a:r>
              <a:rPr lang="en-US" dirty="0" smtClean="0">
                <a:solidFill>
                  <a:schemeClr val="bg1"/>
                </a:solidFill>
                <a:hlinkClick r:id="rId10"/>
              </a:rPr>
              <a:t>/</a:t>
            </a:r>
            <a:endParaRPr lang="en-US" dirty="0" smtClean="0">
              <a:solidFill>
                <a:schemeClr val="bg1"/>
              </a:solidFill>
            </a:endParaRPr>
          </a:p>
          <a:p>
            <a:pPr>
              <a:lnSpc>
                <a:spcPct val="150000"/>
              </a:lnSpc>
            </a:pPr>
            <a:r>
              <a:rPr lang="en-US" dirty="0" smtClean="0">
                <a:solidFill>
                  <a:schemeClr val="bg1"/>
                </a:solidFill>
              </a:rPr>
              <a:t>Intel Xeon upgrade suggestions: </a:t>
            </a:r>
            <a:r>
              <a:rPr lang="en-US" dirty="0" smtClean="0">
                <a:solidFill>
                  <a:schemeClr val="bg1"/>
                </a:solidFill>
                <a:hlinkClick r:id="rId11"/>
              </a:rPr>
              <a:t>https</a:t>
            </a:r>
            <a:r>
              <a:rPr lang="en-US" dirty="0">
                <a:solidFill>
                  <a:schemeClr val="bg1"/>
                </a:solidFill>
                <a:hlinkClick r:id="rId11"/>
              </a:rPr>
              <a:t>://</a:t>
            </a:r>
            <a:r>
              <a:rPr lang="en-US" dirty="0" smtClean="0">
                <a:solidFill>
                  <a:schemeClr val="bg1"/>
                </a:solidFill>
                <a:hlinkClick r:id="rId11"/>
              </a:rPr>
              <a:t>xeonprocessoradvisor.intel.com</a:t>
            </a:r>
            <a:endParaRPr lang="en-US" dirty="0" smtClean="0">
              <a:solidFill>
                <a:schemeClr val="bg1"/>
              </a:solidFill>
            </a:endParaRPr>
          </a:p>
          <a:p>
            <a:pPr>
              <a:lnSpc>
                <a:spcPct val="150000"/>
              </a:lnSpc>
            </a:pPr>
            <a:r>
              <a:rPr lang="en-US" dirty="0" smtClean="0">
                <a:solidFill>
                  <a:schemeClr val="bg1"/>
                </a:solidFill>
              </a:rPr>
              <a:t>Intel AI</a:t>
            </a:r>
            <a:r>
              <a:rPr lang="en-US" dirty="0">
                <a:solidFill>
                  <a:schemeClr val="bg1"/>
                </a:solidFill>
              </a:rPr>
              <a:t>: </a:t>
            </a:r>
            <a:r>
              <a:rPr lang="en-US" dirty="0">
                <a:solidFill>
                  <a:schemeClr val="bg1"/>
                </a:solidFill>
                <a:hlinkClick r:id="rId12"/>
              </a:rPr>
              <a:t>https://ai.intel.com</a:t>
            </a:r>
            <a:r>
              <a:rPr lang="en-US" dirty="0" smtClean="0">
                <a:solidFill>
                  <a:schemeClr val="bg1"/>
                </a:solidFill>
                <a:hlinkClick r:id="rId12"/>
              </a:rPr>
              <a:t>/</a:t>
            </a:r>
            <a:endParaRPr lang="en-US" dirty="0" smtClean="0">
              <a:solidFill>
                <a:schemeClr val="bg1"/>
              </a:solidFill>
            </a:endParaRPr>
          </a:p>
          <a:p>
            <a:pPr>
              <a:lnSpc>
                <a:spcPct val="150000"/>
              </a:lnSpc>
            </a:pPr>
            <a:endParaRPr lang="en-US" dirty="0" smtClean="0">
              <a:solidFill>
                <a:schemeClr val="bg1"/>
              </a:solidFill>
            </a:endParaRPr>
          </a:p>
          <a:p>
            <a:pPr>
              <a:lnSpc>
                <a:spcPct val="150000"/>
              </a:lnSpc>
            </a:pPr>
            <a:endParaRPr lang="en-US" dirty="0" smtClean="0">
              <a:solidFill>
                <a:schemeClr val="bg1"/>
              </a:solidFill>
            </a:endParaRPr>
          </a:p>
        </p:txBody>
      </p:sp>
    </p:spTree>
    <p:extLst>
      <p:ext uri="{BB962C8B-B14F-4D97-AF65-F5344CB8AC3E}">
        <p14:creationId xmlns:p14="http://schemas.microsoft.com/office/powerpoint/2010/main" val="405654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ru-RU"/>
          </a:p>
        </p:txBody>
      </p:sp>
      <p:sp>
        <p:nvSpPr>
          <p:cNvPr id="5" name="Content Placeholder 4"/>
          <p:cNvSpPr>
            <a:spLocks noGrp="1"/>
          </p:cNvSpPr>
          <p:nvPr>
            <p:ph sz="quarter" idx="13"/>
          </p:nvPr>
        </p:nvSpPr>
        <p:spPr/>
        <p:txBody>
          <a:bodyPr/>
          <a:lstStyle/>
          <a:p>
            <a:endParaRPr lang="ru-RU"/>
          </a:p>
        </p:txBody>
      </p:sp>
      <p:pic>
        <p:nvPicPr>
          <p:cNvPr id="2" name="Picture 1"/>
          <p:cNvPicPr>
            <a:picLocks noChangeAspect="1"/>
          </p:cNvPicPr>
          <p:nvPr/>
        </p:nvPicPr>
        <p:blipFill>
          <a:blip r:embed="rId2"/>
          <a:stretch>
            <a:fillRect/>
          </a:stretch>
        </p:blipFill>
        <p:spPr>
          <a:xfrm>
            <a:off x="0" y="7293"/>
            <a:ext cx="9144000" cy="5128914"/>
          </a:xfrm>
          <a:prstGeom prst="rect">
            <a:avLst/>
          </a:prstGeom>
        </p:spPr>
      </p:pic>
    </p:spTree>
    <p:extLst>
      <p:ext uri="{BB962C8B-B14F-4D97-AF65-F5344CB8AC3E}">
        <p14:creationId xmlns:p14="http://schemas.microsoft.com/office/powerpoint/2010/main" val="3912294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DC39318D-C432-CF44-9CCC-FD773AEBC849}"/>
              </a:ext>
            </a:extLst>
          </p:cNvPr>
          <p:cNvSpPr>
            <a:spLocks noGrp="1"/>
          </p:cNvSpPr>
          <p:nvPr>
            <p:ph type="sldNum" sz="quarter" idx="12"/>
          </p:nvPr>
        </p:nvSpPr>
        <p:spPr/>
        <p:txBody>
          <a:bodyPr/>
          <a:lstStyle/>
          <a:p>
            <a:fld id="{EE2556C5-CE8C-6547-B838-EA80C61A4AF7}" type="slidenum">
              <a:rPr lang="en-US" smtClean="0"/>
              <a:pPr/>
              <a:t>20</a:t>
            </a:fld>
            <a:endParaRPr lang="en-US" dirty="0"/>
          </a:p>
        </p:txBody>
      </p:sp>
      <p:sp>
        <p:nvSpPr>
          <p:cNvPr id="3" name="Title 2">
            <a:extLst>
              <a:ext uri="{FF2B5EF4-FFF2-40B4-BE49-F238E27FC236}">
                <a16:creationId xmlns="" xmlns:a16="http://schemas.microsoft.com/office/drawing/2014/main" id="{E3F42A28-AA28-7748-B8B9-5742EB16EEEF}"/>
              </a:ext>
            </a:extLst>
          </p:cNvPr>
          <p:cNvSpPr>
            <a:spLocks noGrp="1"/>
          </p:cNvSpPr>
          <p:nvPr>
            <p:ph type="title"/>
          </p:nvPr>
        </p:nvSpPr>
        <p:spPr/>
        <p:txBody>
          <a:bodyPr/>
          <a:lstStyle/>
          <a:p>
            <a:r>
              <a:rPr lang="en-US" dirty="0">
                <a:latin typeface="Intel Clear Pro" panose="020B0804020202060201" pitchFamily="34" charset="0"/>
                <a:ea typeface="Intel Clear Pro" panose="020B0804020202060201" pitchFamily="34" charset="0"/>
                <a:cs typeface="Intel Clear Pro" panose="020B0804020202060201" pitchFamily="34" charset="0"/>
              </a:rPr>
              <a:t>HPC Resources – </a:t>
            </a:r>
            <a:r>
              <a:rPr lang="en-US" dirty="0" smtClean="0">
                <a:latin typeface="Intel Clear Pro" panose="020B0804020202060201" pitchFamily="34" charset="0"/>
                <a:ea typeface="Intel Clear Pro" panose="020B0804020202060201" pitchFamily="34" charset="0"/>
                <a:cs typeface="Intel Clear Pro" panose="020B0804020202060201" pitchFamily="34" charset="0"/>
              </a:rPr>
              <a:t>External  Access</a:t>
            </a:r>
            <a:endParaRPr lang="en-US" dirty="0"/>
          </a:p>
        </p:txBody>
      </p:sp>
      <p:sp>
        <p:nvSpPr>
          <p:cNvPr id="4" name="Rectangle 3"/>
          <p:cNvSpPr/>
          <p:nvPr/>
        </p:nvSpPr>
        <p:spPr>
          <a:xfrm>
            <a:off x="133165" y="863590"/>
            <a:ext cx="8735627" cy="2862322"/>
          </a:xfrm>
          <a:prstGeom prst="rect">
            <a:avLst/>
          </a:prstGeom>
        </p:spPr>
        <p:txBody>
          <a:bodyPr wrap="square">
            <a:spAutoFit/>
          </a:bodyPr>
          <a:lstStyle/>
          <a:p>
            <a:r>
              <a:rPr lang="en-US" dirty="0">
                <a:solidFill>
                  <a:schemeClr val="bg1"/>
                </a:solidFill>
              </a:rPr>
              <a:t>For more HPC material:</a:t>
            </a:r>
          </a:p>
          <a:p>
            <a:pPr>
              <a:lnSpc>
                <a:spcPct val="150000"/>
              </a:lnSpc>
            </a:pPr>
            <a:r>
              <a:rPr lang="en-US" dirty="0">
                <a:solidFill>
                  <a:schemeClr val="bg1"/>
                </a:solidFill>
              </a:rPr>
              <a:t>Hyperion - </a:t>
            </a:r>
            <a:r>
              <a:rPr lang="en-US" dirty="0">
                <a:solidFill>
                  <a:schemeClr val="bg1"/>
                </a:solidFill>
                <a:hlinkClick r:id="rId2"/>
              </a:rPr>
              <a:t>https://hyperionresearch.com/hpc-news/</a:t>
            </a:r>
            <a:endParaRPr lang="en-US" dirty="0">
              <a:solidFill>
                <a:schemeClr val="bg1"/>
              </a:solidFill>
            </a:endParaRPr>
          </a:p>
          <a:p>
            <a:pPr>
              <a:lnSpc>
                <a:spcPct val="150000"/>
              </a:lnSpc>
            </a:pPr>
            <a:r>
              <a:rPr lang="en-US" dirty="0">
                <a:solidFill>
                  <a:schemeClr val="bg1"/>
                </a:solidFill>
              </a:rPr>
              <a:t>HPC User Forum - </a:t>
            </a:r>
            <a:r>
              <a:rPr lang="en-US" dirty="0">
                <a:solidFill>
                  <a:schemeClr val="bg1"/>
                </a:solidFill>
                <a:hlinkClick r:id="rId3"/>
              </a:rPr>
              <a:t>https://hpcuserforum.com/index.html</a:t>
            </a:r>
            <a:endParaRPr lang="en-US" dirty="0">
              <a:solidFill>
                <a:schemeClr val="bg1"/>
              </a:solidFill>
            </a:endParaRPr>
          </a:p>
          <a:p>
            <a:pPr>
              <a:lnSpc>
                <a:spcPct val="150000"/>
              </a:lnSpc>
            </a:pPr>
            <a:r>
              <a:rPr lang="en-US" dirty="0">
                <a:solidFill>
                  <a:schemeClr val="bg1"/>
                </a:solidFill>
              </a:rPr>
              <a:t>Intersect360 - </a:t>
            </a:r>
            <a:r>
              <a:rPr lang="en-US" dirty="0">
                <a:solidFill>
                  <a:schemeClr val="bg1"/>
                </a:solidFill>
                <a:hlinkClick r:id="rId4"/>
              </a:rPr>
              <a:t>http://www.intersect360.com/</a:t>
            </a:r>
            <a:endParaRPr lang="en-US" dirty="0">
              <a:solidFill>
                <a:schemeClr val="bg1"/>
              </a:solidFill>
            </a:endParaRPr>
          </a:p>
          <a:p>
            <a:pPr>
              <a:lnSpc>
                <a:spcPct val="150000"/>
              </a:lnSpc>
            </a:pPr>
            <a:r>
              <a:rPr lang="en-US" dirty="0">
                <a:solidFill>
                  <a:schemeClr val="bg1"/>
                </a:solidFill>
              </a:rPr>
              <a:t>The Next Platform - </a:t>
            </a:r>
            <a:r>
              <a:rPr lang="en-US" dirty="0">
                <a:solidFill>
                  <a:schemeClr val="bg1"/>
                </a:solidFill>
                <a:hlinkClick r:id="rId5"/>
              </a:rPr>
              <a:t>https://www.nextplatform.com/category/hpc/</a:t>
            </a:r>
            <a:endParaRPr lang="en-US" dirty="0">
              <a:solidFill>
                <a:schemeClr val="bg1"/>
              </a:solidFill>
            </a:endParaRPr>
          </a:p>
          <a:p>
            <a:pPr>
              <a:lnSpc>
                <a:spcPct val="150000"/>
              </a:lnSpc>
            </a:pPr>
            <a:r>
              <a:rPr lang="en-US" dirty="0" err="1">
                <a:solidFill>
                  <a:schemeClr val="bg1"/>
                </a:solidFill>
              </a:rPr>
              <a:t>HPCwire</a:t>
            </a:r>
            <a:r>
              <a:rPr lang="en-US" dirty="0">
                <a:solidFill>
                  <a:schemeClr val="bg1"/>
                </a:solidFill>
              </a:rPr>
              <a:t> - </a:t>
            </a:r>
            <a:r>
              <a:rPr lang="en-US" dirty="0">
                <a:solidFill>
                  <a:schemeClr val="bg1"/>
                </a:solidFill>
                <a:hlinkClick r:id="rId6"/>
              </a:rPr>
              <a:t>https://www.hpcwire.com/</a:t>
            </a:r>
            <a:endParaRPr lang="en-US" dirty="0">
              <a:solidFill>
                <a:schemeClr val="bg1"/>
              </a:solidFill>
            </a:endParaRPr>
          </a:p>
          <a:p>
            <a:pPr>
              <a:lnSpc>
                <a:spcPct val="150000"/>
              </a:lnSpc>
            </a:pPr>
            <a:r>
              <a:rPr lang="en-US" dirty="0" err="1">
                <a:solidFill>
                  <a:schemeClr val="bg1"/>
                </a:solidFill>
              </a:rPr>
              <a:t>insideHPC</a:t>
            </a:r>
            <a:r>
              <a:rPr lang="en-US" dirty="0">
                <a:solidFill>
                  <a:schemeClr val="bg1"/>
                </a:solidFill>
              </a:rPr>
              <a:t> - </a:t>
            </a:r>
            <a:r>
              <a:rPr lang="en-US" dirty="0">
                <a:solidFill>
                  <a:schemeClr val="bg1"/>
                </a:solidFill>
                <a:hlinkClick r:id="rId7"/>
              </a:rPr>
              <a:t>https://insidehpc.com/</a:t>
            </a:r>
            <a:endParaRPr lang="en-US" dirty="0">
              <a:solidFill>
                <a:schemeClr val="bg1"/>
              </a:solidFill>
            </a:endParaRPr>
          </a:p>
        </p:txBody>
      </p:sp>
    </p:spTree>
    <p:extLst>
      <p:ext uri="{BB962C8B-B14F-4D97-AF65-F5344CB8AC3E}">
        <p14:creationId xmlns:p14="http://schemas.microsoft.com/office/powerpoint/2010/main" val="180915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21</a:t>
            </a:fld>
            <a:endParaRPr lang="en-US" dirty="0">
              <a:solidFill>
                <a:prstClr val="white"/>
              </a:solidFill>
            </a:endParaRPr>
          </a:p>
        </p:txBody>
      </p:sp>
      <p:sp>
        <p:nvSpPr>
          <p:cNvPr id="6" name="Content Placeholder 2"/>
          <p:cNvSpPr txBox="1">
            <a:spLocks/>
          </p:cNvSpPr>
          <p:nvPr/>
        </p:nvSpPr>
        <p:spPr>
          <a:xfrm>
            <a:off x="234176" y="510168"/>
            <a:ext cx="8706315" cy="4001915"/>
          </a:xfrm>
          <a:prstGeom prst="rect">
            <a:avLst/>
          </a:prstGeom>
        </p:spPr>
        <p:txBody>
          <a:bodyPr vert="horz" lIns="68580" tIns="34290" rIns="68580" bIns="34290" rtlCol="0">
            <a:noAutofit/>
          </a:bodyPr>
          <a:lstStyle>
            <a:lvl1pPr marL="171450" indent="-171450" algn="l" defTabSz="914400" rtl="0" eaLnBrk="1" latinLnBrk="0" hangingPunct="1">
              <a:spcBef>
                <a:spcPts val="600"/>
              </a:spcBef>
              <a:buClr>
                <a:schemeClr val="tx1"/>
              </a:buClr>
              <a:buFont typeface="Arial" pitchFamily="34" charset="0"/>
              <a:buChar char="•"/>
              <a:defRPr sz="2000" kern="1200">
                <a:solidFill>
                  <a:schemeClr val="tx1"/>
                </a:solidFill>
                <a:latin typeface="+mn-lt"/>
                <a:ea typeface="+mn-ea"/>
                <a:cs typeface="+mn-cs"/>
              </a:defRPr>
            </a:lvl1pPr>
            <a:lvl2pPr marL="400050" indent="-171450" algn="l" defTabSz="914400" rtl="0" eaLnBrk="1" latinLnBrk="0" hangingPunct="1">
              <a:spcBef>
                <a:spcPts val="600"/>
              </a:spcBef>
              <a:buClr>
                <a:schemeClr val="tx2">
                  <a:lumMod val="40000"/>
                  <a:lumOff val="60000"/>
                </a:schemeClr>
              </a:buClr>
              <a:buFont typeface="Arial" pitchFamily="34" charset="0"/>
              <a:buChar char="−"/>
              <a:defRPr sz="1800" kern="1200">
                <a:solidFill>
                  <a:schemeClr val="tx1"/>
                </a:solidFill>
                <a:latin typeface="+mn-lt"/>
                <a:ea typeface="+mn-ea"/>
                <a:cs typeface="+mn-cs"/>
              </a:defRPr>
            </a:lvl2pPr>
            <a:lvl3pPr marL="628650" indent="-171450" algn="l" defTabSz="914400" rtl="0" eaLnBrk="1" latinLnBrk="0" hangingPunct="1">
              <a:spcBef>
                <a:spcPts val="600"/>
              </a:spcBef>
              <a:buClr>
                <a:schemeClr val="tx2">
                  <a:lumMod val="40000"/>
                  <a:lumOff val="60000"/>
                </a:schemeClr>
              </a:buClr>
              <a:buFont typeface="Verdana" pitchFamily="34" charset="0"/>
              <a:buChar char="−"/>
              <a:defRPr sz="1800" kern="1200">
                <a:solidFill>
                  <a:schemeClr val="tx1"/>
                </a:solidFill>
                <a:latin typeface="+mn-lt"/>
                <a:ea typeface="+mn-ea"/>
                <a:cs typeface="+mn-cs"/>
              </a:defRPr>
            </a:lvl3pPr>
            <a:lvl4pPr marL="857250" indent="-171450" algn="l" defTabSz="914400" rtl="0" eaLnBrk="1" latinLnBrk="0" hangingPunct="1">
              <a:spcBef>
                <a:spcPts val="600"/>
              </a:spcBef>
              <a:buClr>
                <a:schemeClr val="tx2">
                  <a:lumMod val="40000"/>
                  <a:lumOff val="60000"/>
                </a:schemeClr>
              </a:buClr>
              <a:buFont typeface="Arial" pitchFamily="34" charset="0"/>
              <a:buChar char="−"/>
              <a:defRPr sz="1800" kern="1200">
                <a:solidFill>
                  <a:schemeClr val="tx1"/>
                </a:solidFill>
                <a:latin typeface="+mn-lt"/>
                <a:ea typeface="+mn-ea"/>
                <a:cs typeface="+mn-cs"/>
              </a:defRPr>
            </a:lvl4pPr>
            <a:lvl5pPr marL="1085850" indent="-171450" algn="l" defTabSz="914400" rtl="0" eaLnBrk="1" latinLnBrk="0" hangingPunct="1">
              <a:spcBef>
                <a:spcPts val="600"/>
              </a:spcBef>
              <a:buClr>
                <a:schemeClr val="tx2">
                  <a:lumMod val="40000"/>
                  <a:lumOff val="60000"/>
                </a:schemeClr>
              </a:buClr>
              <a:buFont typeface="Verdana"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61922"/>
              </a:buClr>
              <a:buFont typeface="Arial" pitchFamily="34" charset="0"/>
              <a:buNone/>
              <a:defRPr/>
            </a:pPr>
            <a:endParaRPr lang="en-US" sz="1350" dirty="0">
              <a:solidFill>
                <a:srgbClr val="061922"/>
              </a:solidFill>
            </a:endParaRPr>
          </a:p>
        </p:txBody>
      </p:sp>
      <p:sp>
        <p:nvSpPr>
          <p:cNvPr id="7" name="Title 2"/>
          <p:cNvSpPr txBox="1">
            <a:spLocks/>
          </p:cNvSpPr>
          <p:nvPr/>
        </p:nvSpPr>
        <p:spPr>
          <a:xfrm>
            <a:off x="310243" y="65315"/>
            <a:ext cx="8630248" cy="4572000"/>
          </a:xfrm>
          <a:prstGeom prst="rect">
            <a:avLst/>
          </a:prstGeom>
        </p:spPr>
        <p:txBody>
          <a:bodyPr/>
          <a:lstStyle>
            <a:lvl1pPr algn="l" defTabSz="609585" rtl="0" eaLnBrk="1" latinLnBrk="0" hangingPunct="1">
              <a:lnSpc>
                <a:spcPct val="100000"/>
              </a:lnSpc>
              <a:spcBef>
                <a:spcPct val="0"/>
              </a:spcBef>
              <a:buNone/>
              <a:defRPr sz="3733" b="0" i="0" kern="1200" spc="0" baseline="0">
                <a:solidFill>
                  <a:schemeClr val="tx2"/>
                </a:solidFill>
                <a:latin typeface="Intel Clear"/>
                <a:ea typeface="Intel Clear"/>
                <a:cs typeface="Intel Clear"/>
              </a:defRPr>
            </a:lvl1pPr>
          </a:lstStyle>
          <a:p>
            <a:pPr>
              <a:spcAft>
                <a:spcPts val="1350"/>
              </a:spcAft>
            </a:pPr>
            <a:r>
              <a:rPr lang="en-US" sz="3300" dirty="0">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rPr>
              <a:t>Want to see more Intel® Xeon® Scalable processors proof points? </a:t>
            </a:r>
          </a:p>
          <a:p>
            <a:pPr marL="260747" indent="-260747">
              <a:spcAft>
                <a:spcPts val="450"/>
              </a:spcAft>
              <a:buFont typeface="Wingdings" panose="05000000000000000000" pitchFamily="2" charset="2"/>
              <a:buChar char="§"/>
            </a:pPr>
            <a:r>
              <a:rPr lang="en-US" sz="1650" dirty="0">
                <a:solidFill>
                  <a:srgbClr val="003C71"/>
                </a:solidFill>
                <a:ea typeface="Intel Clear Pro" panose="020B0804020202060201" pitchFamily="34" charset="0"/>
                <a:cs typeface="Intel Clear Pro" panose="020B0804020202060201" pitchFamily="34" charset="0"/>
              </a:rPr>
              <a:t>Cloud segment: </a:t>
            </a:r>
            <a:r>
              <a:rPr lang="en-US" sz="1650" dirty="0">
                <a:solidFill>
                  <a:srgbClr val="0070C0"/>
                </a:solidFill>
                <a:ea typeface="Intel Clear Pro" panose="020B0804020202060201" pitchFamily="34" charset="0"/>
                <a:cs typeface="Intel Clear Pro" panose="020B0804020202060201" pitchFamily="34" charset="0"/>
                <a:hlinkClick r:id="rId2"/>
              </a:rPr>
              <a:t>goto.intel.com/XeonCloudEAMG</a:t>
            </a:r>
            <a:endParaRPr lang="en-US" sz="1650" dirty="0">
              <a:solidFill>
                <a:srgbClr val="0070C0"/>
              </a:solidFill>
              <a:ea typeface="Intel Clear Pro" panose="020B0804020202060201" pitchFamily="34" charset="0"/>
              <a:cs typeface="Intel Clear Pro" panose="020B0804020202060201" pitchFamily="34" charset="0"/>
            </a:endParaRPr>
          </a:p>
          <a:p>
            <a:pPr marL="603647" lvl="1" indent="-260747" defTabSz="685800">
              <a:spcAft>
                <a:spcPts val="450"/>
              </a:spcAft>
              <a:buFont typeface="Wingdings" panose="05000000000000000000" pitchFamily="2" charset="2"/>
              <a:buChar char="§"/>
            </a:pPr>
            <a:r>
              <a:rPr lang="en-US" sz="1650" i="1" dirty="0">
                <a:solidFill>
                  <a:srgbClr val="0070C0"/>
                </a:solidFill>
              </a:rPr>
              <a:t>Qihoo, Huawei, Virtuozzo, Zizo …..and more.</a:t>
            </a:r>
            <a:endParaRPr lang="en-US" sz="1650" dirty="0">
              <a:solidFill>
                <a:srgbClr val="0070C0"/>
              </a:solidFill>
              <a:ea typeface="Intel Clear Pro" panose="020B0804020202060201" pitchFamily="34" charset="0"/>
              <a:cs typeface="Intel Clear Pro" panose="020B0804020202060201" pitchFamily="34" charset="0"/>
            </a:endParaRPr>
          </a:p>
          <a:p>
            <a:pPr marL="260747" indent="-260747">
              <a:spcAft>
                <a:spcPts val="450"/>
              </a:spcAft>
              <a:buFont typeface="Wingdings" panose="05000000000000000000" pitchFamily="2" charset="2"/>
              <a:buChar char="§"/>
            </a:pPr>
            <a:r>
              <a:rPr lang="en-US" sz="1650" dirty="0">
                <a:solidFill>
                  <a:srgbClr val="003C71"/>
                </a:solidFill>
                <a:ea typeface="Intel Clear Pro" panose="020B0804020202060201" pitchFamily="34" charset="0"/>
                <a:cs typeface="Intel Clear Pro" panose="020B0804020202060201" pitchFamily="34" charset="0"/>
              </a:rPr>
              <a:t>Comms segment:</a:t>
            </a:r>
            <a:r>
              <a:rPr lang="en-US" sz="1650" dirty="0">
                <a:solidFill>
                  <a:srgbClr val="0070C0"/>
                </a:solidFill>
                <a:ea typeface="Intel Clear Pro" panose="020B0804020202060201" pitchFamily="34" charset="0"/>
                <a:cs typeface="Intel Clear Pro" panose="020B0804020202060201" pitchFamily="34" charset="0"/>
              </a:rPr>
              <a:t> </a:t>
            </a:r>
            <a:r>
              <a:rPr lang="en-US" sz="1650" dirty="0">
                <a:solidFill>
                  <a:srgbClr val="0070C0"/>
                </a:solidFill>
                <a:ea typeface="Intel Clear Pro" panose="020B0804020202060201" pitchFamily="34" charset="0"/>
                <a:cs typeface="Intel Clear Pro" panose="020B0804020202060201" pitchFamily="34" charset="0"/>
                <a:hlinkClick r:id="rId3"/>
              </a:rPr>
              <a:t>goto.intel.com/XeonCommsEAMG</a:t>
            </a:r>
            <a:endParaRPr lang="en-US" sz="1650" dirty="0">
              <a:solidFill>
                <a:srgbClr val="0070C0"/>
              </a:solidFill>
              <a:ea typeface="Intel Clear Pro" panose="020B0804020202060201" pitchFamily="34" charset="0"/>
              <a:cs typeface="Intel Clear Pro" panose="020B0804020202060201" pitchFamily="34" charset="0"/>
            </a:endParaRPr>
          </a:p>
          <a:p>
            <a:pPr marL="603647" lvl="1" indent="-260747" defTabSz="685800">
              <a:spcAft>
                <a:spcPts val="450"/>
              </a:spcAft>
              <a:buFont typeface="Wingdings" panose="05000000000000000000" pitchFamily="2" charset="2"/>
              <a:buChar char="§"/>
            </a:pPr>
            <a:r>
              <a:rPr lang="en-US" sz="1650" i="1" dirty="0">
                <a:solidFill>
                  <a:srgbClr val="0070C0"/>
                </a:solidFill>
              </a:rPr>
              <a:t>Ericsson, 6Wind, Sandvine, Pexip…..and more.</a:t>
            </a:r>
            <a:endParaRPr lang="en-US" sz="1650" dirty="0">
              <a:solidFill>
                <a:srgbClr val="0070C0"/>
              </a:solidFill>
              <a:ea typeface="Intel Clear Pro" panose="020B0804020202060201" pitchFamily="34" charset="0"/>
              <a:cs typeface="Intel Clear Pro" panose="020B0804020202060201" pitchFamily="34" charset="0"/>
            </a:endParaRPr>
          </a:p>
          <a:p>
            <a:pPr marL="260747" indent="-260747">
              <a:spcAft>
                <a:spcPts val="450"/>
              </a:spcAft>
              <a:buFont typeface="Wingdings" panose="05000000000000000000" pitchFamily="2" charset="2"/>
              <a:buChar char="§"/>
            </a:pPr>
            <a:r>
              <a:rPr lang="en-US" sz="1650" dirty="0">
                <a:solidFill>
                  <a:srgbClr val="003C71"/>
                </a:solidFill>
                <a:ea typeface="Intel Clear Pro" panose="020B0804020202060201" pitchFamily="34" charset="0"/>
                <a:cs typeface="Intel Clear Pro" panose="020B0804020202060201" pitchFamily="34" charset="0"/>
              </a:rPr>
              <a:t>Enterprise segment: </a:t>
            </a:r>
            <a:r>
              <a:rPr lang="en-US" sz="1650" dirty="0">
                <a:solidFill>
                  <a:srgbClr val="0070C0"/>
                </a:solidFill>
                <a:ea typeface="Intel Clear Pro" panose="020B0804020202060201" pitchFamily="34" charset="0"/>
                <a:cs typeface="Intel Clear Pro" panose="020B0804020202060201" pitchFamily="34" charset="0"/>
                <a:hlinkClick r:id="rId4"/>
              </a:rPr>
              <a:t>goto.intel.com/XeonEnterpriseEAMG</a:t>
            </a:r>
            <a:endParaRPr lang="en-US" sz="1650" dirty="0">
              <a:solidFill>
                <a:srgbClr val="0070C0"/>
              </a:solidFill>
              <a:ea typeface="Intel Clear Pro" panose="020B0804020202060201" pitchFamily="34" charset="0"/>
              <a:cs typeface="Intel Clear Pro" panose="020B0804020202060201" pitchFamily="34" charset="0"/>
            </a:endParaRPr>
          </a:p>
          <a:p>
            <a:pPr marL="603647" lvl="1" indent="-260747" defTabSz="685800">
              <a:spcAft>
                <a:spcPts val="450"/>
              </a:spcAft>
              <a:buFont typeface="Wingdings" panose="05000000000000000000" pitchFamily="2" charset="2"/>
              <a:buChar char="§"/>
            </a:pPr>
            <a:r>
              <a:rPr lang="en-US" sz="1650" i="1" dirty="0">
                <a:solidFill>
                  <a:srgbClr val="0070C0"/>
                </a:solidFill>
              </a:rPr>
              <a:t>IBM, Oracle, Qlik, Altibase, Innovatrics…..and more.</a:t>
            </a:r>
          </a:p>
          <a:p>
            <a:pPr marL="260747" indent="-260747">
              <a:spcAft>
                <a:spcPts val="450"/>
              </a:spcAft>
              <a:buFont typeface="Wingdings" panose="05000000000000000000" pitchFamily="2" charset="2"/>
              <a:buChar char="§"/>
            </a:pPr>
            <a:r>
              <a:rPr lang="en-US" sz="1650" dirty="0">
                <a:solidFill>
                  <a:srgbClr val="003C71"/>
                </a:solidFill>
                <a:ea typeface="Intel Clear Pro" panose="020B0804020202060201" pitchFamily="34" charset="0"/>
                <a:cs typeface="Intel Clear Pro" panose="020B0804020202060201" pitchFamily="34" charset="0"/>
              </a:rPr>
              <a:t>Intel® Xeon® Scalable processors EAMG: </a:t>
            </a:r>
            <a:r>
              <a:rPr lang="en-US" sz="1650" dirty="0">
                <a:solidFill>
                  <a:srgbClr val="003C71"/>
                </a:solidFill>
                <a:ea typeface="Intel Clear Pro" panose="020B0804020202060201" pitchFamily="34" charset="0"/>
                <a:cs typeface="Intel Clear Pro" panose="020B0804020202060201" pitchFamily="34" charset="0"/>
                <a:hlinkClick r:id="rId5"/>
              </a:rPr>
              <a:t>goto.intel.com/XeonScalableEAMG</a:t>
            </a:r>
            <a:endParaRPr lang="en-US" sz="1650" dirty="0">
              <a:solidFill>
                <a:srgbClr val="003C71"/>
              </a:solidFill>
              <a:ea typeface="Intel Clear Pro" panose="020B0804020202060201" pitchFamily="34" charset="0"/>
              <a:cs typeface="Intel Clear Pro" panose="020B0804020202060201" pitchFamily="34" charset="0"/>
            </a:endParaRPr>
          </a:p>
          <a:p>
            <a:pPr marL="600075" lvl="1" indent="-257175" defTabSz="685800">
              <a:buFont typeface="Wingdings" panose="05000000000000000000" pitchFamily="2" charset="2"/>
              <a:buChar char="§"/>
            </a:pPr>
            <a:r>
              <a:rPr lang="en-US" sz="1650" i="1" dirty="0">
                <a:solidFill>
                  <a:srgbClr val="0070C0"/>
                </a:solidFill>
                <a:ea typeface="Intel Clear Pro" panose="020B0804020202060201" pitchFamily="34" charset="0"/>
                <a:cs typeface="Intel Clear Pro" panose="020B0804020202060201" pitchFamily="34" charset="0"/>
              </a:rPr>
              <a:t>An overall and summarized presentation of each segment; links for each segment.</a:t>
            </a:r>
          </a:p>
        </p:txBody>
      </p:sp>
      <p:sp>
        <p:nvSpPr>
          <p:cNvPr id="8" name="TextBox 7"/>
          <p:cNvSpPr txBox="1"/>
          <p:nvPr/>
        </p:nvSpPr>
        <p:spPr>
          <a:xfrm>
            <a:off x="89807" y="4883624"/>
            <a:ext cx="2514600" cy="166199"/>
          </a:xfrm>
          <a:prstGeom prst="rect">
            <a:avLst/>
          </a:prstGeom>
          <a:noFill/>
        </p:spPr>
        <p:txBody>
          <a:bodyPr wrap="square" rtlCol="0">
            <a:spAutoFit/>
          </a:bodyPr>
          <a:lstStyle/>
          <a:p>
            <a:pPr defTabSz="457178">
              <a:lnSpc>
                <a:spcPct val="80000"/>
              </a:lnSpc>
            </a:pPr>
            <a:r>
              <a:rPr lang="en-US" sz="600" dirty="0">
                <a:solidFill>
                  <a:prstClr val="white"/>
                </a:solidFill>
                <a:cs typeface="Neo Sans Intel"/>
              </a:rPr>
              <a:t>*Other names and brands may be claimed as the property of others</a:t>
            </a:r>
          </a:p>
        </p:txBody>
      </p:sp>
      <p:cxnSp>
        <p:nvCxnSpPr>
          <p:cNvPr id="5" name="Straight Connector 4"/>
          <p:cNvCxnSpPr/>
          <p:nvPr/>
        </p:nvCxnSpPr>
        <p:spPr>
          <a:xfrm>
            <a:off x="131747" y="3265826"/>
            <a:ext cx="8846820" cy="8165"/>
          </a:xfrm>
          <a:prstGeom prst="line">
            <a:avLst/>
          </a:prstGeom>
          <a:ln>
            <a:solidFill>
              <a:srgbClr val="003C7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7578" y="3622514"/>
            <a:ext cx="9075107" cy="918200"/>
          </a:xfrm>
          <a:prstGeom prst="rect">
            <a:avLst/>
          </a:prstGeom>
        </p:spPr>
        <p:txBody>
          <a:bodyPr wrap="square">
            <a:spAutoFit/>
          </a:bodyPr>
          <a:lstStyle/>
          <a:p>
            <a:pPr marL="257175" indent="-257175" defTabSz="685783">
              <a:spcBef>
                <a:spcPts val="450"/>
              </a:spcBef>
              <a:buFont typeface="Wingdings" panose="05000000000000000000" pitchFamily="2" charset="2"/>
              <a:buChar char="Ø"/>
            </a:pPr>
            <a:r>
              <a:rPr lang="en-US" sz="1650" dirty="0">
                <a:solidFill>
                  <a:srgbClr val="003C71"/>
                </a:solidFill>
                <a:ea typeface="Intel Clear Pro" panose="020B0804020202060201" pitchFamily="34" charset="0"/>
                <a:cs typeface="Intel Clear Pro" panose="020B0804020202060201" pitchFamily="34" charset="0"/>
              </a:rPr>
              <a:t>See more enabled software performance content </a:t>
            </a:r>
            <a:r>
              <a:rPr lang="en-US" sz="1650">
                <a:solidFill>
                  <a:srgbClr val="003C71"/>
                </a:solidFill>
                <a:ea typeface="Intel Clear Pro" panose="020B0804020202060201" pitchFamily="34" charset="0"/>
                <a:cs typeface="Intel Clear Pro" panose="020B0804020202060201" pitchFamily="34" charset="0"/>
              </a:rPr>
              <a:t>at </a:t>
            </a:r>
            <a:r>
              <a:rPr lang="en-US" sz="1650">
                <a:solidFill>
                  <a:srgbClr val="0070C0"/>
                </a:solidFill>
                <a:ea typeface="Intel Clear Pro" panose="020B0804020202060201" pitchFamily="34" charset="0"/>
                <a:cs typeface="Intel Clear Pro" panose="020B0804020202060201" pitchFamily="34" charset="0"/>
                <a:hlinkClick r:id="rId6"/>
              </a:rPr>
              <a:t>www.intel.com/XeonSoftwareSolutions</a:t>
            </a:r>
            <a:r>
              <a:rPr lang="en-US" sz="1650">
                <a:solidFill>
                  <a:srgbClr val="0070C0"/>
                </a:solidFill>
                <a:ea typeface="Intel Clear Pro" panose="020B0804020202060201" pitchFamily="34" charset="0"/>
                <a:cs typeface="Intel Clear Pro" panose="020B0804020202060201" pitchFamily="34" charset="0"/>
              </a:rPr>
              <a:t> </a:t>
            </a:r>
            <a:endParaRPr lang="en-US" sz="1650" dirty="0">
              <a:solidFill>
                <a:srgbClr val="0070C0"/>
              </a:solidFill>
              <a:ea typeface="Intel Clear Pro" panose="020B0804020202060201" pitchFamily="34" charset="0"/>
              <a:cs typeface="Intel Clear Pro" panose="020B0804020202060201" pitchFamily="34" charset="0"/>
            </a:endParaRPr>
          </a:p>
          <a:p>
            <a:pPr marL="257175" indent="-257175" defTabSz="685783">
              <a:spcBef>
                <a:spcPts val="450"/>
              </a:spcBef>
              <a:buFont typeface="Wingdings" panose="05000000000000000000" pitchFamily="2" charset="2"/>
              <a:buChar char="Ø"/>
            </a:pPr>
            <a:r>
              <a:rPr lang="en-US" sz="1650" dirty="0">
                <a:solidFill>
                  <a:srgbClr val="003C71"/>
                </a:solidFill>
                <a:ea typeface="Intel Clear Pro" panose="020B0804020202060201" pitchFamily="34" charset="0"/>
                <a:cs typeface="Intel Clear Pro" panose="020B0804020202060201" pitchFamily="34" charset="0"/>
              </a:rPr>
              <a:t>Learn more about the Intel® Xeon® Scalable Processors at </a:t>
            </a:r>
            <a:r>
              <a:rPr lang="en-US" sz="1650" dirty="0">
                <a:solidFill>
                  <a:srgbClr val="0070C0"/>
                </a:solidFill>
                <a:ea typeface="Intel Clear Pro" panose="020B0804020202060201" pitchFamily="34" charset="0"/>
                <a:cs typeface="Intel Clear Pro" panose="020B0804020202060201" pitchFamily="34" charset="0"/>
                <a:hlinkClick r:id="rId7"/>
              </a:rPr>
              <a:t>www.intel.com/XeonScalable</a:t>
            </a:r>
            <a:endParaRPr lang="en-US" sz="1650" dirty="0">
              <a:solidFill>
                <a:srgbClr val="0070C0"/>
              </a:solidFill>
              <a:ea typeface="Intel Clear Pro" panose="020B0804020202060201" pitchFamily="34" charset="0"/>
              <a:cs typeface="Intel Clear Pro" panose="020B0804020202060201" pitchFamily="34" charset="0"/>
            </a:endParaRPr>
          </a:p>
        </p:txBody>
      </p:sp>
    </p:spTree>
    <p:extLst>
      <p:ext uri="{BB962C8B-B14F-4D97-AF65-F5344CB8AC3E}">
        <p14:creationId xmlns:p14="http://schemas.microsoft.com/office/powerpoint/2010/main" val="85719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941" y="1892909"/>
            <a:ext cx="3106271" cy="1021556"/>
          </a:xfrm>
        </p:spPr>
        <p:txBody>
          <a:bodyPr/>
          <a:lstStyle/>
          <a:p>
            <a:r>
              <a:rPr lang="en-US" sz="8000" dirty="0" smtClean="0"/>
              <a:t>Thank you!</a:t>
            </a:r>
            <a:endParaRPr lang="en-US" sz="8000" dirty="0"/>
          </a:p>
        </p:txBody>
      </p:sp>
    </p:spTree>
    <p:extLst>
      <p:ext uri="{BB962C8B-B14F-4D97-AF65-F5344CB8AC3E}">
        <p14:creationId xmlns:p14="http://schemas.microsoft.com/office/powerpoint/2010/main" val="851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510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240269" y="4831079"/>
            <a:ext cx="364235" cy="239268"/>
          </a:xfrm>
          <a:prstGeom prst="rect">
            <a:avLst/>
          </a:prstGeom>
          <a:blipFill>
            <a:blip r:embed="rId3" cstate="print"/>
            <a:stretch>
              <a:fillRect/>
            </a:stretch>
          </a:blipFill>
        </p:spPr>
        <p:txBody>
          <a:bodyPr wrap="square" lIns="0" tIns="0" rIns="0" bIns="0" rtlCol="0"/>
          <a:lstStyle/>
          <a:p>
            <a:pPr defTabSz="685800"/>
            <a:endParaRPr>
              <a:solidFill>
                <a:prstClr val="black"/>
              </a:solidFill>
            </a:endParaRPr>
          </a:p>
        </p:txBody>
      </p:sp>
      <p:sp>
        <p:nvSpPr>
          <p:cNvPr id="4" name="object 4"/>
          <p:cNvSpPr/>
          <p:nvPr/>
        </p:nvSpPr>
        <p:spPr>
          <a:xfrm>
            <a:off x="8718805" y="4824985"/>
            <a:ext cx="2540" cy="238125"/>
          </a:xfrm>
          <a:custGeom>
            <a:avLst/>
            <a:gdLst/>
            <a:ahLst/>
            <a:cxnLst/>
            <a:rect l="l" t="t" r="r" b="b"/>
            <a:pathLst>
              <a:path w="2540" h="238125">
                <a:moveTo>
                  <a:pt x="0" y="0"/>
                </a:moveTo>
                <a:lnTo>
                  <a:pt x="2413" y="237743"/>
                </a:lnTo>
              </a:path>
            </a:pathLst>
          </a:custGeom>
          <a:ln w="9144">
            <a:solidFill>
              <a:srgbClr val="FFFFFF"/>
            </a:solidFill>
          </a:ln>
        </p:spPr>
        <p:txBody>
          <a:bodyPr wrap="square" lIns="0" tIns="0" rIns="0" bIns="0" rtlCol="0"/>
          <a:lstStyle/>
          <a:p>
            <a:pPr defTabSz="685800"/>
            <a:endParaRPr>
              <a:solidFill>
                <a:prstClr val="black"/>
              </a:solidFill>
            </a:endParaRPr>
          </a:p>
        </p:txBody>
      </p:sp>
      <p:sp>
        <p:nvSpPr>
          <p:cNvPr id="6" name="object 6"/>
          <p:cNvSpPr txBox="1">
            <a:spLocks noGrp="1"/>
          </p:cNvSpPr>
          <p:nvPr>
            <p:ph type="title"/>
          </p:nvPr>
        </p:nvSpPr>
        <p:spPr>
          <a:xfrm>
            <a:off x="455613" y="308849"/>
            <a:ext cx="8229600" cy="635430"/>
          </a:xfrm>
          <a:prstGeom prst="rect">
            <a:avLst/>
          </a:prstGeom>
        </p:spPr>
        <p:txBody>
          <a:bodyPr vert="horz" wrap="square" lIns="0" tIns="12065" rIns="0" bIns="0" rtlCol="0" anchor="t" anchorCtr="0">
            <a:spAutoFit/>
          </a:bodyPr>
          <a:lstStyle/>
          <a:p>
            <a:pPr marL="12700">
              <a:spcBef>
                <a:spcPts val="95"/>
              </a:spcBef>
            </a:pPr>
            <a:r>
              <a:rPr sz="4050" spc="-5" dirty="0">
                <a:latin typeface="Intel Clear Pro" panose="020B0804020202060201" pitchFamily="34" charset="0"/>
                <a:ea typeface="Intel Clear Pro" panose="020B0804020202060201" pitchFamily="34" charset="0"/>
                <a:cs typeface="Intel Clear Pro" panose="020B0804020202060201" pitchFamily="34" charset="0"/>
              </a:rPr>
              <a:t>Legal</a:t>
            </a:r>
            <a:r>
              <a:rPr sz="4050" spc="-30" dirty="0">
                <a:latin typeface="Intel Clear Pro" panose="020B0804020202060201" pitchFamily="34" charset="0"/>
                <a:ea typeface="Intel Clear Pro" panose="020B0804020202060201" pitchFamily="34" charset="0"/>
                <a:cs typeface="Intel Clear Pro" panose="020B0804020202060201" pitchFamily="34" charset="0"/>
              </a:rPr>
              <a:t> </a:t>
            </a:r>
            <a:r>
              <a:rPr sz="4050" spc="-5" dirty="0">
                <a:latin typeface="Intel Clear Pro" panose="020B0804020202060201" pitchFamily="34" charset="0"/>
                <a:ea typeface="Intel Clear Pro" panose="020B0804020202060201" pitchFamily="34" charset="0"/>
                <a:cs typeface="Intel Clear Pro" panose="020B0804020202060201" pitchFamily="34" charset="0"/>
              </a:rPr>
              <a:t>Disclaimer</a:t>
            </a:r>
          </a:p>
        </p:txBody>
      </p:sp>
      <p:sp>
        <p:nvSpPr>
          <p:cNvPr id="7" name="object 7"/>
          <p:cNvSpPr txBox="1"/>
          <p:nvPr/>
        </p:nvSpPr>
        <p:spPr>
          <a:xfrm>
            <a:off x="475894" y="1098041"/>
            <a:ext cx="8130540" cy="3368230"/>
          </a:xfrm>
          <a:prstGeom prst="rect">
            <a:avLst/>
          </a:prstGeom>
          <a:noFill/>
          <a:effectLst>
            <a:glow rad="228600">
              <a:schemeClr val="accent3">
                <a:satMod val="175000"/>
                <a:alpha val="40000"/>
              </a:schemeClr>
            </a:glow>
          </a:effectLst>
        </p:spPr>
        <p:txBody>
          <a:bodyPr vert="horz" wrap="square" lIns="0" tIns="13335" rIns="0" bIns="0" rtlCol="0">
            <a:spAutoFit/>
          </a:bodyPr>
          <a:lstStyle/>
          <a:p>
            <a:pPr marL="12700" marR="68579" defTabSz="685800">
              <a:spcBef>
                <a:spcPts val="600"/>
              </a:spcBef>
            </a:pPr>
            <a:r>
              <a:rPr sz="800" dirty="0">
                <a:solidFill>
                  <a:prstClr val="white"/>
                </a:solidFill>
                <a:ea typeface="Intel Clear" panose="020B0604020203020204" pitchFamily="34" charset="0"/>
                <a:cs typeface="Intel Clear" panose="020B0604020203020204" pitchFamily="34" charset="0"/>
              </a:rPr>
              <a:t>Intel may make changes to </a:t>
            </a:r>
            <a:r>
              <a:rPr sz="800" spc="-5" dirty="0">
                <a:solidFill>
                  <a:prstClr val="white"/>
                </a:solidFill>
                <a:ea typeface="Intel Clear" panose="020B0604020203020204" pitchFamily="34" charset="0"/>
                <a:cs typeface="Intel Clear" panose="020B0604020203020204" pitchFamily="34" charset="0"/>
              </a:rPr>
              <a:t>specifications </a:t>
            </a:r>
            <a:r>
              <a:rPr sz="800" dirty="0">
                <a:solidFill>
                  <a:prstClr val="white"/>
                </a:solidFill>
                <a:ea typeface="Intel Clear" panose="020B0604020203020204" pitchFamily="34" charset="0"/>
                <a:cs typeface="Intel Clear" panose="020B0604020203020204" pitchFamily="34" charset="0"/>
              </a:rPr>
              <a:t>and product </a:t>
            </a:r>
            <a:r>
              <a:rPr sz="800" spc="-5" dirty="0">
                <a:solidFill>
                  <a:prstClr val="white"/>
                </a:solidFill>
                <a:ea typeface="Intel Clear" panose="020B0604020203020204" pitchFamily="34" charset="0"/>
                <a:cs typeface="Intel Clear" panose="020B0604020203020204" pitchFamily="34" charset="0"/>
              </a:rPr>
              <a:t>descriptions </a:t>
            </a:r>
            <a:r>
              <a:rPr sz="800" dirty="0">
                <a:solidFill>
                  <a:prstClr val="white"/>
                </a:solidFill>
                <a:ea typeface="Intel Clear" panose="020B0604020203020204" pitchFamily="34" charset="0"/>
                <a:cs typeface="Intel Clear" panose="020B0604020203020204" pitchFamily="34" charset="0"/>
              </a:rPr>
              <a:t>at any time, without notice. Designers must not </a:t>
            </a:r>
            <a:r>
              <a:rPr sz="800" spc="-5" dirty="0">
                <a:solidFill>
                  <a:prstClr val="white"/>
                </a:solidFill>
                <a:ea typeface="Intel Clear" panose="020B0604020203020204" pitchFamily="34" charset="0"/>
                <a:cs typeface="Intel Clear" panose="020B0604020203020204" pitchFamily="34" charset="0"/>
              </a:rPr>
              <a:t>rely </a:t>
            </a:r>
            <a:r>
              <a:rPr sz="800" dirty="0">
                <a:solidFill>
                  <a:prstClr val="white"/>
                </a:solidFill>
                <a:ea typeface="Intel Clear" panose="020B0604020203020204" pitchFamily="34" charset="0"/>
                <a:cs typeface="Intel Clear" panose="020B0604020203020204" pitchFamily="34" charset="0"/>
              </a:rPr>
              <a:t>on the absence or </a:t>
            </a:r>
            <a:r>
              <a:rPr sz="800" spc="-5" dirty="0">
                <a:solidFill>
                  <a:prstClr val="white"/>
                </a:solidFill>
                <a:ea typeface="Intel Clear" panose="020B0604020203020204" pitchFamily="34" charset="0"/>
                <a:cs typeface="Intel Clear" panose="020B0604020203020204" pitchFamily="34" charset="0"/>
              </a:rPr>
              <a:t>characteristics </a:t>
            </a:r>
            <a:r>
              <a:rPr sz="800" dirty="0">
                <a:solidFill>
                  <a:prstClr val="white"/>
                </a:solidFill>
                <a:ea typeface="Intel Clear" panose="020B0604020203020204" pitchFamily="34" charset="0"/>
                <a:cs typeface="Intel Clear" panose="020B0604020203020204" pitchFamily="34" charset="0"/>
              </a:rPr>
              <a:t>of any features or </a:t>
            </a:r>
            <a:r>
              <a:rPr sz="800" spc="-5" dirty="0">
                <a:solidFill>
                  <a:prstClr val="white"/>
                </a:solidFill>
                <a:ea typeface="Intel Clear" panose="020B0604020203020204" pitchFamily="34" charset="0"/>
                <a:cs typeface="Intel Clear" panose="020B0604020203020204" pitchFamily="34" charset="0"/>
              </a:rPr>
              <a:t>instructions  </a:t>
            </a:r>
            <a:r>
              <a:rPr sz="800" dirty="0">
                <a:solidFill>
                  <a:prstClr val="white"/>
                </a:solidFill>
                <a:ea typeface="Intel Clear" panose="020B0604020203020204" pitchFamily="34" charset="0"/>
                <a:cs typeface="Intel Clear" panose="020B0604020203020204" pitchFamily="34" charset="0"/>
              </a:rPr>
              <a:t>marked "reserved" or "undefined". Intel reserves these for </a:t>
            </a:r>
            <a:r>
              <a:rPr sz="800" spc="-5" dirty="0">
                <a:solidFill>
                  <a:prstClr val="white"/>
                </a:solidFill>
                <a:ea typeface="Intel Clear" panose="020B0604020203020204" pitchFamily="34" charset="0"/>
                <a:cs typeface="Intel Clear" panose="020B0604020203020204" pitchFamily="34" charset="0"/>
              </a:rPr>
              <a:t>future definition </a:t>
            </a:r>
            <a:r>
              <a:rPr sz="800" dirty="0">
                <a:solidFill>
                  <a:prstClr val="white"/>
                </a:solidFill>
                <a:ea typeface="Intel Clear" panose="020B0604020203020204" pitchFamily="34" charset="0"/>
                <a:cs typeface="Intel Clear" panose="020B0604020203020204" pitchFamily="34" charset="0"/>
              </a:rPr>
              <a:t>and </a:t>
            </a:r>
            <a:r>
              <a:rPr sz="800" spc="-5" dirty="0">
                <a:solidFill>
                  <a:prstClr val="white"/>
                </a:solidFill>
                <a:ea typeface="Intel Clear" panose="020B0604020203020204" pitchFamily="34" charset="0"/>
                <a:cs typeface="Intel Clear" panose="020B0604020203020204" pitchFamily="34" charset="0"/>
              </a:rPr>
              <a:t>shall </a:t>
            </a:r>
            <a:r>
              <a:rPr sz="800" dirty="0">
                <a:solidFill>
                  <a:prstClr val="white"/>
                </a:solidFill>
                <a:ea typeface="Intel Clear" panose="020B0604020203020204" pitchFamily="34" charset="0"/>
                <a:cs typeface="Intel Clear" panose="020B0604020203020204" pitchFamily="34" charset="0"/>
              </a:rPr>
              <a:t>have no </a:t>
            </a:r>
            <a:r>
              <a:rPr sz="800" spc="-5" dirty="0">
                <a:solidFill>
                  <a:prstClr val="white"/>
                </a:solidFill>
                <a:ea typeface="Intel Clear" panose="020B0604020203020204" pitchFamily="34" charset="0"/>
                <a:cs typeface="Intel Clear" panose="020B0604020203020204" pitchFamily="34" charset="0"/>
              </a:rPr>
              <a:t>responsibility whatsoever </a:t>
            </a:r>
            <a:r>
              <a:rPr sz="800" dirty="0">
                <a:solidFill>
                  <a:prstClr val="white"/>
                </a:solidFill>
                <a:ea typeface="Intel Clear" panose="020B0604020203020204" pitchFamily="34" charset="0"/>
                <a:cs typeface="Intel Clear" panose="020B0604020203020204" pitchFamily="34" charset="0"/>
              </a:rPr>
              <a:t>for </a:t>
            </a:r>
            <a:r>
              <a:rPr sz="800" spc="-5" dirty="0">
                <a:solidFill>
                  <a:prstClr val="white"/>
                </a:solidFill>
                <a:ea typeface="Intel Clear" panose="020B0604020203020204" pitchFamily="34" charset="0"/>
                <a:cs typeface="Intel Clear" panose="020B0604020203020204" pitchFamily="34" charset="0"/>
              </a:rPr>
              <a:t>conflicts </a:t>
            </a:r>
            <a:r>
              <a:rPr sz="800" dirty="0">
                <a:solidFill>
                  <a:prstClr val="white"/>
                </a:solidFill>
                <a:ea typeface="Intel Clear" panose="020B0604020203020204" pitchFamily="34" charset="0"/>
                <a:cs typeface="Intel Clear" panose="020B0604020203020204" pitchFamily="34" charset="0"/>
              </a:rPr>
              <a:t>or </a:t>
            </a:r>
            <a:r>
              <a:rPr sz="800" spc="-5" dirty="0">
                <a:solidFill>
                  <a:prstClr val="white"/>
                </a:solidFill>
                <a:ea typeface="Intel Clear" panose="020B0604020203020204" pitchFamily="34" charset="0"/>
                <a:cs typeface="Intel Clear" panose="020B0604020203020204" pitchFamily="34" charset="0"/>
              </a:rPr>
              <a:t>incompatibilities arising </a:t>
            </a:r>
            <a:r>
              <a:rPr sz="800" dirty="0">
                <a:solidFill>
                  <a:prstClr val="white"/>
                </a:solidFill>
                <a:ea typeface="Intel Clear" panose="020B0604020203020204" pitchFamily="34" charset="0"/>
                <a:cs typeface="Intel Clear" panose="020B0604020203020204" pitchFamily="34" charset="0"/>
              </a:rPr>
              <a:t>from </a:t>
            </a:r>
            <a:r>
              <a:rPr sz="800" spc="-5" dirty="0">
                <a:solidFill>
                  <a:prstClr val="white"/>
                </a:solidFill>
                <a:ea typeface="Intel Clear" panose="020B0604020203020204" pitchFamily="34" charset="0"/>
                <a:cs typeface="Intel Clear" panose="020B0604020203020204" pitchFamily="34" charset="0"/>
              </a:rPr>
              <a:t>future </a:t>
            </a:r>
            <a:r>
              <a:rPr sz="800" dirty="0">
                <a:solidFill>
                  <a:prstClr val="white"/>
                </a:solidFill>
                <a:ea typeface="Intel Clear" panose="020B0604020203020204" pitchFamily="34" charset="0"/>
                <a:cs typeface="Intel Clear" panose="020B0604020203020204" pitchFamily="34" charset="0"/>
              </a:rPr>
              <a:t>changes to them.  The </a:t>
            </a:r>
            <a:r>
              <a:rPr sz="800" spc="-5" dirty="0">
                <a:solidFill>
                  <a:prstClr val="white"/>
                </a:solidFill>
                <a:ea typeface="Intel Clear" panose="020B0604020203020204" pitchFamily="34" charset="0"/>
                <a:cs typeface="Intel Clear" panose="020B0604020203020204" pitchFamily="34" charset="0"/>
              </a:rPr>
              <a:t>information </a:t>
            </a:r>
            <a:r>
              <a:rPr sz="800" dirty="0">
                <a:solidFill>
                  <a:prstClr val="white"/>
                </a:solidFill>
                <a:ea typeface="Intel Clear" panose="020B0604020203020204" pitchFamily="34" charset="0"/>
                <a:cs typeface="Intel Clear" panose="020B0604020203020204" pitchFamily="34" charset="0"/>
              </a:rPr>
              <a:t>here </a:t>
            </a:r>
            <a:r>
              <a:rPr sz="800" spc="-5" dirty="0">
                <a:solidFill>
                  <a:prstClr val="white"/>
                </a:solidFill>
                <a:ea typeface="Intel Clear" panose="020B0604020203020204" pitchFamily="34" charset="0"/>
                <a:cs typeface="Intel Clear" panose="020B0604020203020204" pitchFamily="34" charset="0"/>
              </a:rPr>
              <a:t>is subject </a:t>
            </a:r>
            <a:r>
              <a:rPr sz="800" dirty="0">
                <a:solidFill>
                  <a:prstClr val="white"/>
                </a:solidFill>
                <a:ea typeface="Intel Clear" panose="020B0604020203020204" pitchFamily="34" charset="0"/>
                <a:cs typeface="Intel Clear" panose="020B0604020203020204" pitchFamily="34" charset="0"/>
              </a:rPr>
              <a:t>to change without notice. Do not </a:t>
            </a:r>
            <a:r>
              <a:rPr sz="800" spc="-5" dirty="0">
                <a:solidFill>
                  <a:prstClr val="white"/>
                </a:solidFill>
                <a:ea typeface="Intel Clear" panose="020B0604020203020204" pitchFamily="34" charset="0"/>
                <a:cs typeface="Intel Clear" panose="020B0604020203020204" pitchFamily="34" charset="0"/>
              </a:rPr>
              <a:t>finalize </a:t>
            </a:r>
            <a:r>
              <a:rPr sz="800" dirty="0">
                <a:solidFill>
                  <a:prstClr val="white"/>
                </a:solidFill>
                <a:ea typeface="Intel Clear" panose="020B0604020203020204" pitchFamily="34" charset="0"/>
                <a:cs typeface="Intel Clear" panose="020B0604020203020204" pitchFamily="34" charset="0"/>
              </a:rPr>
              <a:t>a design with </a:t>
            </a:r>
            <a:r>
              <a:rPr sz="800" spc="-5" dirty="0">
                <a:solidFill>
                  <a:prstClr val="white"/>
                </a:solidFill>
                <a:ea typeface="Intel Clear" panose="020B0604020203020204" pitchFamily="34" charset="0"/>
                <a:cs typeface="Intel Clear" panose="020B0604020203020204" pitchFamily="34" charset="0"/>
              </a:rPr>
              <a:t>this</a:t>
            </a:r>
            <a:r>
              <a:rPr sz="800" spc="-50" dirty="0">
                <a:solidFill>
                  <a:prstClr val="white"/>
                </a:solidFill>
                <a:ea typeface="Intel Clear" panose="020B0604020203020204" pitchFamily="34" charset="0"/>
                <a:cs typeface="Intel Clear" panose="020B0604020203020204" pitchFamily="34" charset="0"/>
              </a:rPr>
              <a:t> </a:t>
            </a:r>
            <a:r>
              <a:rPr sz="800" spc="-5" dirty="0">
                <a:solidFill>
                  <a:prstClr val="white"/>
                </a:solidFill>
                <a:ea typeface="Intel Clear" panose="020B0604020203020204" pitchFamily="34" charset="0"/>
                <a:cs typeface="Intel Clear" panose="020B0604020203020204" pitchFamily="34" charset="0"/>
              </a:rPr>
              <a:t>information.</a:t>
            </a:r>
            <a:endParaRPr sz="800" dirty="0">
              <a:solidFill>
                <a:prstClr val="white"/>
              </a:solidFill>
              <a:ea typeface="Intel Clear" panose="020B0604020203020204" pitchFamily="34" charset="0"/>
              <a:cs typeface="Intel Clear" panose="020B0604020203020204" pitchFamily="34" charset="0"/>
            </a:endParaRPr>
          </a:p>
          <a:p>
            <a:pPr marL="12700" marR="59054" defTabSz="685800">
              <a:spcBef>
                <a:spcPts val="600"/>
              </a:spcBef>
            </a:pPr>
            <a:r>
              <a:rPr sz="800" dirty="0">
                <a:solidFill>
                  <a:prstClr val="white"/>
                </a:solidFill>
                <a:ea typeface="Intel Clear" panose="020B0604020203020204" pitchFamily="34" charset="0"/>
                <a:cs typeface="Intel Clear" panose="020B0604020203020204" pitchFamily="34" charset="0"/>
              </a:rPr>
              <a:t>The products described </a:t>
            </a:r>
            <a:r>
              <a:rPr sz="800" spc="-5" dirty="0">
                <a:solidFill>
                  <a:prstClr val="white"/>
                </a:solidFill>
                <a:ea typeface="Intel Clear" panose="020B0604020203020204" pitchFamily="34" charset="0"/>
                <a:cs typeface="Intel Clear" panose="020B0604020203020204" pitchFamily="34" charset="0"/>
              </a:rPr>
              <a:t>in this </a:t>
            </a:r>
            <a:r>
              <a:rPr sz="800" dirty="0">
                <a:solidFill>
                  <a:prstClr val="white"/>
                </a:solidFill>
                <a:ea typeface="Intel Clear" panose="020B0604020203020204" pitchFamily="34" charset="0"/>
                <a:cs typeface="Intel Clear" panose="020B0604020203020204" pitchFamily="34" charset="0"/>
              </a:rPr>
              <a:t>document may contain design defects or </a:t>
            </a:r>
            <a:r>
              <a:rPr sz="800" spc="-5" dirty="0">
                <a:solidFill>
                  <a:prstClr val="white"/>
                </a:solidFill>
                <a:ea typeface="Intel Clear" panose="020B0604020203020204" pitchFamily="34" charset="0"/>
                <a:cs typeface="Intel Clear" panose="020B0604020203020204" pitchFamily="34" charset="0"/>
              </a:rPr>
              <a:t>errors </a:t>
            </a:r>
            <a:r>
              <a:rPr sz="800" dirty="0">
                <a:solidFill>
                  <a:prstClr val="white"/>
                </a:solidFill>
                <a:ea typeface="Intel Clear" panose="020B0604020203020204" pitchFamily="34" charset="0"/>
                <a:cs typeface="Intel Clear" panose="020B0604020203020204" pitchFamily="34" charset="0"/>
              </a:rPr>
              <a:t>known as errata which may cause the product to deviate from </a:t>
            </a:r>
            <a:r>
              <a:rPr sz="800" spc="-5" dirty="0">
                <a:solidFill>
                  <a:prstClr val="white"/>
                </a:solidFill>
                <a:ea typeface="Intel Clear" panose="020B0604020203020204" pitchFamily="34" charset="0"/>
                <a:cs typeface="Intel Clear" panose="020B0604020203020204" pitchFamily="34" charset="0"/>
              </a:rPr>
              <a:t>published specifications. </a:t>
            </a:r>
            <a:r>
              <a:rPr sz="800" dirty="0">
                <a:solidFill>
                  <a:prstClr val="white"/>
                </a:solidFill>
                <a:ea typeface="Intel Clear" panose="020B0604020203020204" pitchFamily="34" charset="0"/>
                <a:cs typeface="Intel Clear" panose="020B0604020203020204" pitchFamily="34" charset="0"/>
              </a:rPr>
              <a:t>Current </a:t>
            </a:r>
            <a:r>
              <a:rPr sz="800" spc="-5" dirty="0">
                <a:solidFill>
                  <a:prstClr val="white"/>
                </a:solidFill>
                <a:ea typeface="Intel Clear" panose="020B0604020203020204" pitchFamily="34" charset="0"/>
                <a:cs typeface="Intel Clear" panose="020B0604020203020204" pitchFamily="34" charset="0"/>
              </a:rPr>
              <a:t>characterized  </a:t>
            </a:r>
            <a:r>
              <a:rPr sz="800" dirty="0">
                <a:solidFill>
                  <a:prstClr val="white"/>
                </a:solidFill>
                <a:ea typeface="Intel Clear" panose="020B0604020203020204" pitchFamily="34" charset="0"/>
                <a:cs typeface="Intel Clear" panose="020B0604020203020204" pitchFamily="34" charset="0"/>
              </a:rPr>
              <a:t>errata </a:t>
            </a:r>
            <a:r>
              <a:rPr sz="800" spc="-5" dirty="0">
                <a:solidFill>
                  <a:prstClr val="white"/>
                </a:solidFill>
                <a:ea typeface="Intel Clear" panose="020B0604020203020204" pitchFamily="34" charset="0"/>
                <a:cs typeface="Intel Clear" panose="020B0604020203020204" pitchFamily="34" charset="0"/>
              </a:rPr>
              <a:t>are available </a:t>
            </a:r>
            <a:r>
              <a:rPr sz="800" dirty="0">
                <a:solidFill>
                  <a:prstClr val="white"/>
                </a:solidFill>
                <a:ea typeface="Intel Clear" panose="020B0604020203020204" pitchFamily="34" charset="0"/>
                <a:cs typeface="Intel Clear" panose="020B0604020203020204" pitchFamily="34" charset="0"/>
              </a:rPr>
              <a:t>on</a:t>
            </a:r>
            <a:r>
              <a:rPr sz="800" spc="-9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request.</a:t>
            </a:r>
          </a:p>
          <a:p>
            <a:pPr marL="12700" marR="344162" defTabSz="685800">
              <a:spcBef>
                <a:spcPts val="600"/>
              </a:spcBef>
            </a:pPr>
            <a:r>
              <a:rPr sz="800" dirty="0">
                <a:solidFill>
                  <a:prstClr val="white"/>
                </a:solidFill>
                <a:ea typeface="Intel Clear" panose="020B0604020203020204" pitchFamily="34" charset="0"/>
                <a:cs typeface="Intel Clear" panose="020B0604020203020204" pitchFamily="34" charset="0"/>
              </a:rPr>
              <a:t>Intel </a:t>
            </a:r>
            <a:r>
              <a:rPr sz="800" spc="-5" dirty="0">
                <a:solidFill>
                  <a:prstClr val="white"/>
                </a:solidFill>
                <a:ea typeface="Intel Clear" panose="020B0604020203020204" pitchFamily="34" charset="0"/>
                <a:cs typeface="Intel Clear" panose="020B0604020203020204" pitchFamily="34" charset="0"/>
              </a:rPr>
              <a:t>technologies’ </a:t>
            </a:r>
            <a:r>
              <a:rPr sz="800" dirty="0">
                <a:solidFill>
                  <a:prstClr val="white"/>
                </a:solidFill>
                <a:ea typeface="Intel Clear" panose="020B0604020203020204" pitchFamily="34" charset="0"/>
                <a:cs typeface="Intel Clear" panose="020B0604020203020204" pitchFamily="34" charset="0"/>
              </a:rPr>
              <a:t>features and benefits depend on system </a:t>
            </a:r>
            <a:r>
              <a:rPr sz="800" spc="-5" dirty="0">
                <a:solidFill>
                  <a:prstClr val="white"/>
                </a:solidFill>
                <a:ea typeface="Intel Clear" panose="020B0604020203020204" pitchFamily="34" charset="0"/>
                <a:cs typeface="Intel Clear" panose="020B0604020203020204" pitchFamily="34" charset="0"/>
              </a:rPr>
              <a:t>configuration </a:t>
            </a:r>
            <a:r>
              <a:rPr sz="800" dirty="0">
                <a:solidFill>
                  <a:prstClr val="white"/>
                </a:solidFill>
                <a:ea typeface="Intel Clear" panose="020B0604020203020204" pitchFamily="34" charset="0"/>
                <a:cs typeface="Intel Clear" panose="020B0604020203020204" pitchFamily="34" charset="0"/>
              </a:rPr>
              <a:t>and may </a:t>
            </a:r>
            <a:r>
              <a:rPr sz="800" spc="-5" dirty="0">
                <a:solidFill>
                  <a:prstClr val="white"/>
                </a:solidFill>
                <a:ea typeface="Intel Clear" panose="020B0604020203020204" pitchFamily="34" charset="0"/>
                <a:cs typeface="Intel Clear" panose="020B0604020203020204" pitchFamily="34" charset="0"/>
              </a:rPr>
              <a:t>require </a:t>
            </a:r>
            <a:r>
              <a:rPr sz="800" dirty="0">
                <a:solidFill>
                  <a:prstClr val="white"/>
                </a:solidFill>
                <a:ea typeface="Intel Clear" panose="020B0604020203020204" pitchFamily="34" charset="0"/>
                <a:cs typeface="Intel Clear" panose="020B0604020203020204" pitchFamily="34" charset="0"/>
              </a:rPr>
              <a:t>enabled </a:t>
            </a:r>
            <a:r>
              <a:rPr sz="800" spc="-5" dirty="0">
                <a:solidFill>
                  <a:prstClr val="white"/>
                </a:solidFill>
                <a:ea typeface="Intel Clear" panose="020B0604020203020204" pitchFamily="34" charset="0"/>
                <a:cs typeface="Intel Clear" panose="020B0604020203020204" pitchFamily="34" charset="0"/>
              </a:rPr>
              <a:t>hardware, </a:t>
            </a:r>
            <a:r>
              <a:rPr sz="800" dirty="0">
                <a:solidFill>
                  <a:prstClr val="white"/>
                </a:solidFill>
                <a:ea typeface="Intel Clear" panose="020B0604020203020204" pitchFamily="34" charset="0"/>
                <a:cs typeface="Intel Clear" panose="020B0604020203020204" pitchFamily="34" charset="0"/>
              </a:rPr>
              <a:t>software or service activation. </a:t>
            </a:r>
            <a:r>
              <a:rPr sz="800" spc="-5" dirty="0">
                <a:solidFill>
                  <a:prstClr val="white"/>
                </a:solidFill>
                <a:ea typeface="Intel Clear" panose="020B0604020203020204" pitchFamily="34" charset="0"/>
                <a:cs typeface="Intel Clear" panose="020B0604020203020204" pitchFamily="34" charset="0"/>
              </a:rPr>
              <a:t>Performance varies </a:t>
            </a:r>
            <a:r>
              <a:rPr sz="800" dirty="0">
                <a:solidFill>
                  <a:prstClr val="white"/>
                </a:solidFill>
                <a:ea typeface="Intel Clear" panose="020B0604020203020204" pitchFamily="34" charset="0"/>
                <a:cs typeface="Intel Clear" panose="020B0604020203020204" pitchFamily="34" charset="0"/>
              </a:rPr>
              <a:t>depending on system  </a:t>
            </a:r>
            <a:r>
              <a:rPr sz="800" spc="-5" dirty="0">
                <a:solidFill>
                  <a:prstClr val="white"/>
                </a:solidFill>
                <a:ea typeface="Intel Clear" panose="020B0604020203020204" pitchFamily="34" charset="0"/>
                <a:cs typeface="Intel Clear" panose="020B0604020203020204" pitchFamily="34" charset="0"/>
              </a:rPr>
              <a:t>configuration. No </a:t>
            </a:r>
            <a:r>
              <a:rPr sz="800" dirty="0">
                <a:solidFill>
                  <a:prstClr val="white"/>
                </a:solidFill>
                <a:ea typeface="Intel Clear" panose="020B0604020203020204" pitchFamily="34" charset="0"/>
                <a:cs typeface="Intel Clear" panose="020B0604020203020204" pitchFamily="34" charset="0"/>
              </a:rPr>
              <a:t>computer system can be </a:t>
            </a:r>
            <a:r>
              <a:rPr sz="800" spc="-5" dirty="0">
                <a:solidFill>
                  <a:prstClr val="white"/>
                </a:solidFill>
                <a:ea typeface="Intel Clear" panose="020B0604020203020204" pitchFamily="34" charset="0"/>
                <a:cs typeface="Intel Clear" panose="020B0604020203020204" pitchFamily="34" charset="0"/>
              </a:rPr>
              <a:t>absolutely </a:t>
            </a:r>
            <a:r>
              <a:rPr sz="800" dirty="0">
                <a:solidFill>
                  <a:prstClr val="white"/>
                </a:solidFill>
                <a:ea typeface="Intel Clear" panose="020B0604020203020204" pitchFamily="34" charset="0"/>
                <a:cs typeface="Intel Clear" panose="020B0604020203020204" pitchFamily="34" charset="0"/>
              </a:rPr>
              <a:t>secure</a:t>
            </a:r>
            <a:r>
              <a:rPr sz="800" b="1"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Check with your system manufacturer or </a:t>
            </a:r>
            <a:r>
              <a:rPr sz="800" spc="-5" dirty="0">
                <a:solidFill>
                  <a:prstClr val="white"/>
                </a:solidFill>
                <a:ea typeface="Intel Clear" panose="020B0604020203020204" pitchFamily="34" charset="0"/>
                <a:cs typeface="Intel Clear" panose="020B0604020203020204" pitchFamily="34" charset="0"/>
              </a:rPr>
              <a:t>retailer </a:t>
            </a:r>
            <a:r>
              <a:rPr sz="800" dirty="0">
                <a:solidFill>
                  <a:prstClr val="white"/>
                </a:solidFill>
                <a:ea typeface="Intel Clear" panose="020B0604020203020204" pitchFamily="34" charset="0"/>
                <a:cs typeface="Intel Clear" panose="020B0604020203020204" pitchFamily="34" charset="0"/>
              </a:rPr>
              <a:t>or </a:t>
            </a:r>
            <a:r>
              <a:rPr sz="800" spc="-5" dirty="0">
                <a:solidFill>
                  <a:prstClr val="white"/>
                </a:solidFill>
                <a:ea typeface="Intel Clear" panose="020B0604020203020204" pitchFamily="34" charset="0"/>
                <a:cs typeface="Intel Clear" panose="020B0604020203020204" pitchFamily="34" charset="0"/>
              </a:rPr>
              <a:t>learn </a:t>
            </a:r>
            <a:r>
              <a:rPr sz="800" dirty="0">
                <a:solidFill>
                  <a:prstClr val="white"/>
                </a:solidFill>
                <a:ea typeface="Intel Clear" panose="020B0604020203020204" pitchFamily="34" charset="0"/>
                <a:cs typeface="Intel Clear" panose="020B0604020203020204" pitchFamily="34" charset="0"/>
              </a:rPr>
              <a:t>more at</a:t>
            </a:r>
            <a:r>
              <a:rPr sz="800" spc="-12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intel.com.</a:t>
            </a:r>
          </a:p>
          <a:p>
            <a:pPr marL="12700" defTabSz="685800">
              <a:spcBef>
                <a:spcPts val="600"/>
              </a:spcBef>
            </a:pPr>
            <a:r>
              <a:rPr sz="800" dirty="0">
                <a:solidFill>
                  <a:prstClr val="white"/>
                </a:solidFill>
                <a:ea typeface="Intel Clear" panose="020B0604020203020204" pitchFamily="34" charset="0"/>
                <a:cs typeface="Intel Clear" panose="020B0604020203020204" pitchFamily="34" charset="0"/>
              </a:rPr>
              <a:t>Intel </a:t>
            </a:r>
            <a:r>
              <a:rPr sz="800" spc="-5" dirty="0">
                <a:solidFill>
                  <a:prstClr val="white"/>
                </a:solidFill>
                <a:ea typeface="Intel Clear" panose="020B0604020203020204" pitchFamily="34" charset="0"/>
                <a:cs typeface="Intel Clear" panose="020B0604020203020204" pitchFamily="34" charset="0"/>
              </a:rPr>
              <a:t>disclaims all </a:t>
            </a:r>
            <a:r>
              <a:rPr sz="800" dirty="0">
                <a:solidFill>
                  <a:prstClr val="white"/>
                </a:solidFill>
                <a:ea typeface="Intel Clear" panose="020B0604020203020204" pitchFamily="34" charset="0"/>
                <a:cs typeface="Intel Clear" panose="020B0604020203020204" pitchFamily="34" charset="0"/>
              </a:rPr>
              <a:t>express and </a:t>
            </a:r>
            <a:r>
              <a:rPr sz="800" spc="-5" dirty="0">
                <a:solidFill>
                  <a:prstClr val="white"/>
                </a:solidFill>
                <a:ea typeface="Intel Clear" panose="020B0604020203020204" pitchFamily="34" charset="0"/>
                <a:cs typeface="Intel Clear" panose="020B0604020203020204" pitchFamily="34" charset="0"/>
              </a:rPr>
              <a:t>implied warranties, including without limitation, </a:t>
            </a:r>
            <a:r>
              <a:rPr sz="800" dirty="0">
                <a:solidFill>
                  <a:prstClr val="white"/>
                </a:solidFill>
                <a:ea typeface="Intel Clear" panose="020B0604020203020204" pitchFamily="34" charset="0"/>
                <a:cs typeface="Intel Clear" panose="020B0604020203020204" pitchFamily="34" charset="0"/>
              </a:rPr>
              <a:t>the </a:t>
            </a:r>
            <a:r>
              <a:rPr sz="800" spc="-5" dirty="0">
                <a:solidFill>
                  <a:prstClr val="white"/>
                </a:solidFill>
                <a:ea typeface="Intel Clear" panose="020B0604020203020204" pitchFamily="34" charset="0"/>
                <a:cs typeface="Intel Clear" panose="020B0604020203020204" pitchFamily="34" charset="0"/>
              </a:rPr>
              <a:t>implied warranties </a:t>
            </a:r>
            <a:r>
              <a:rPr sz="800" spc="8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of </a:t>
            </a:r>
            <a:r>
              <a:rPr sz="800" spc="-5" dirty="0">
                <a:solidFill>
                  <a:prstClr val="white"/>
                </a:solidFill>
                <a:ea typeface="Intel Clear" panose="020B0604020203020204" pitchFamily="34" charset="0"/>
                <a:cs typeface="Intel Clear" panose="020B0604020203020204" pitchFamily="34" charset="0"/>
              </a:rPr>
              <a:t>merchantability, fitness </a:t>
            </a:r>
            <a:r>
              <a:rPr sz="800" dirty="0">
                <a:solidFill>
                  <a:prstClr val="white"/>
                </a:solidFill>
                <a:ea typeface="Intel Clear" panose="020B0604020203020204" pitchFamily="34" charset="0"/>
                <a:cs typeface="Intel Clear" panose="020B0604020203020204" pitchFamily="34" charset="0"/>
              </a:rPr>
              <a:t>for a </a:t>
            </a:r>
            <a:r>
              <a:rPr sz="800" spc="-5" dirty="0">
                <a:solidFill>
                  <a:prstClr val="white"/>
                </a:solidFill>
                <a:ea typeface="Intel Clear" panose="020B0604020203020204" pitchFamily="34" charset="0"/>
                <a:cs typeface="Intel Clear" panose="020B0604020203020204" pitchFamily="34" charset="0"/>
              </a:rPr>
              <a:t>particular purpose, </a:t>
            </a:r>
            <a:r>
              <a:rPr sz="800" dirty="0">
                <a:solidFill>
                  <a:prstClr val="white"/>
                </a:solidFill>
                <a:ea typeface="Intel Clear" panose="020B0604020203020204" pitchFamily="34" charset="0"/>
                <a:cs typeface="Intel Clear" panose="020B0604020203020204" pitchFamily="34" charset="0"/>
              </a:rPr>
              <a:t>and </a:t>
            </a:r>
            <a:r>
              <a:rPr sz="800" spc="-5" dirty="0">
                <a:solidFill>
                  <a:prstClr val="white"/>
                </a:solidFill>
                <a:ea typeface="Intel Clear" panose="020B0604020203020204" pitchFamily="34" charset="0"/>
                <a:cs typeface="Intel Clear" panose="020B0604020203020204" pitchFamily="34" charset="0"/>
              </a:rPr>
              <a:t>non-infringement, </a:t>
            </a:r>
            <a:r>
              <a:rPr sz="800" dirty="0">
                <a:solidFill>
                  <a:prstClr val="white"/>
                </a:solidFill>
                <a:ea typeface="Intel Clear" panose="020B0604020203020204" pitchFamily="34" charset="0"/>
                <a:cs typeface="Intel Clear" panose="020B0604020203020204" pitchFamily="34" charset="0"/>
              </a:rPr>
              <a:t>as well as</a:t>
            </a:r>
            <a:r>
              <a:rPr lang="en-US" sz="80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any </a:t>
            </a:r>
            <a:r>
              <a:rPr sz="800" spc="-5" dirty="0">
                <a:solidFill>
                  <a:prstClr val="white"/>
                </a:solidFill>
                <a:ea typeface="Intel Clear" panose="020B0604020203020204" pitchFamily="34" charset="0"/>
                <a:cs typeface="Intel Clear" panose="020B0604020203020204" pitchFamily="34" charset="0"/>
              </a:rPr>
              <a:t>warranty arising </a:t>
            </a:r>
            <a:r>
              <a:rPr sz="800" dirty="0">
                <a:solidFill>
                  <a:prstClr val="white"/>
                </a:solidFill>
                <a:ea typeface="Intel Clear" panose="020B0604020203020204" pitchFamily="34" charset="0"/>
                <a:cs typeface="Intel Clear" panose="020B0604020203020204" pitchFamily="34" charset="0"/>
              </a:rPr>
              <a:t>from </a:t>
            </a:r>
            <a:r>
              <a:rPr sz="800" spc="-5" dirty="0">
                <a:solidFill>
                  <a:prstClr val="white"/>
                </a:solidFill>
                <a:ea typeface="Intel Clear" panose="020B0604020203020204" pitchFamily="34" charset="0"/>
                <a:cs typeface="Intel Clear" panose="020B0604020203020204" pitchFamily="34" charset="0"/>
              </a:rPr>
              <a:t>course </a:t>
            </a:r>
            <a:r>
              <a:rPr sz="800" dirty="0">
                <a:solidFill>
                  <a:prstClr val="white"/>
                </a:solidFill>
                <a:ea typeface="Intel Clear" panose="020B0604020203020204" pitchFamily="34" charset="0"/>
                <a:cs typeface="Intel Clear" panose="020B0604020203020204" pitchFamily="34" charset="0"/>
              </a:rPr>
              <a:t>of </a:t>
            </a:r>
            <a:r>
              <a:rPr sz="800" spc="-5" dirty="0">
                <a:solidFill>
                  <a:prstClr val="white"/>
                </a:solidFill>
                <a:ea typeface="Intel Clear" panose="020B0604020203020204" pitchFamily="34" charset="0"/>
                <a:cs typeface="Intel Clear" panose="020B0604020203020204" pitchFamily="34" charset="0"/>
              </a:rPr>
              <a:t>performance, course </a:t>
            </a:r>
            <a:r>
              <a:rPr sz="800" dirty="0">
                <a:solidFill>
                  <a:prstClr val="white"/>
                </a:solidFill>
                <a:ea typeface="Intel Clear" panose="020B0604020203020204" pitchFamily="34" charset="0"/>
                <a:cs typeface="Intel Clear" panose="020B0604020203020204" pitchFamily="34" charset="0"/>
              </a:rPr>
              <a:t>of dealing, or usage </a:t>
            </a:r>
            <a:r>
              <a:rPr sz="800" spc="-5" dirty="0">
                <a:solidFill>
                  <a:prstClr val="white"/>
                </a:solidFill>
                <a:ea typeface="Intel Clear" panose="020B0604020203020204" pitchFamily="34" charset="0"/>
                <a:cs typeface="Intel Clear" panose="020B0604020203020204" pitchFamily="34" charset="0"/>
              </a:rPr>
              <a:t>in</a:t>
            </a:r>
            <a:r>
              <a:rPr sz="800" spc="-10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trade.</a:t>
            </a:r>
            <a:endParaRPr lang="en-US" sz="800" dirty="0">
              <a:solidFill>
                <a:prstClr val="white"/>
              </a:solidFill>
              <a:ea typeface="Intel Clear" panose="020B0604020203020204" pitchFamily="34" charset="0"/>
              <a:cs typeface="Intel Clear" panose="020B0604020203020204" pitchFamily="34" charset="0"/>
            </a:endParaRPr>
          </a:p>
          <a:p>
            <a:pPr marL="12700" defTabSz="685800">
              <a:spcBef>
                <a:spcPts val="600"/>
              </a:spcBef>
            </a:pPr>
            <a:r>
              <a:rPr lang="en-US" sz="800" dirty="0">
                <a:solidFill>
                  <a:prstClr val="white"/>
                </a:solidFill>
              </a:rPr>
              <a:t>Performance results are based on testing as of July 2018 and may not reflect all publicly available security updates. See configuration disclosure for details. No product can be absolutely secure.</a:t>
            </a:r>
          </a:p>
          <a:p>
            <a:pPr marL="12700" defTabSz="685800">
              <a:spcBef>
                <a:spcPts val="600"/>
              </a:spcBef>
            </a:pPr>
            <a:r>
              <a:rPr sz="800" dirty="0">
                <a:solidFill>
                  <a:prstClr val="white"/>
                </a:solidFill>
                <a:ea typeface="Intel Clear" panose="020B0604020203020204" pitchFamily="34" charset="0"/>
                <a:cs typeface="Intel Clear" panose="020B0604020203020204" pitchFamily="34" charset="0"/>
              </a:rPr>
              <a:t>Tests document </a:t>
            </a:r>
            <a:r>
              <a:rPr sz="800" spc="-5" dirty="0">
                <a:solidFill>
                  <a:prstClr val="white"/>
                </a:solidFill>
                <a:ea typeface="Intel Clear" panose="020B0604020203020204" pitchFamily="34" charset="0"/>
                <a:cs typeface="Intel Clear" panose="020B0604020203020204" pitchFamily="34" charset="0"/>
              </a:rPr>
              <a:t>performance </a:t>
            </a:r>
            <a:r>
              <a:rPr sz="800" dirty="0">
                <a:solidFill>
                  <a:prstClr val="white"/>
                </a:solidFill>
                <a:ea typeface="Intel Clear" panose="020B0604020203020204" pitchFamily="34" charset="0"/>
                <a:cs typeface="Intel Clear" panose="020B0604020203020204" pitchFamily="34" charset="0"/>
              </a:rPr>
              <a:t>of </a:t>
            </a:r>
            <a:r>
              <a:rPr sz="800" spc="-5" dirty="0">
                <a:solidFill>
                  <a:prstClr val="white"/>
                </a:solidFill>
                <a:ea typeface="Intel Clear" panose="020B0604020203020204" pitchFamily="34" charset="0"/>
                <a:cs typeface="Intel Clear" panose="020B0604020203020204" pitchFamily="34" charset="0"/>
              </a:rPr>
              <a:t>components </a:t>
            </a:r>
            <a:r>
              <a:rPr sz="800" dirty="0">
                <a:solidFill>
                  <a:prstClr val="white"/>
                </a:solidFill>
                <a:ea typeface="Intel Clear" panose="020B0604020203020204" pitchFamily="34" charset="0"/>
                <a:cs typeface="Intel Clear" panose="020B0604020203020204" pitchFamily="34" charset="0"/>
              </a:rPr>
              <a:t>on a </a:t>
            </a:r>
            <a:r>
              <a:rPr sz="800" spc="-5" dirty="0">
                <a:solidFill>
                  <a:prstClr val="white"/>
                </a:solidFill>
                <a:ea typeface="Intel Clear" panose="020B0604020203020204" pitchFamily="34" charset="0"/>
                <a:cs typeface="Intel Clear" panose="020B0604020203020204" pitchFamily="34" charset="0"/>
              </a:rPr>
              <a:t>particular </a:t>
            </a:r>
            <a:r>
              <a:rPr sz="800" dirty="0">
                <a:solidFill>
                  <a:prstClr val="white"/>
                </a:solidFill>
                <a:ea typeface="Intel Clear" panose="020B0604020203020204" pitchFamily="34" charset="0"/>
                <a:cs typeface="Intel Clear" panose="020B0604020203020204" pitchFamily="34" charset="0"/>
              </a:rPr>
              <a:t>test, </a:t>
            </a:r>
            <a:r>
              <a:rPr sz="800" spc="-5" dirty="0">
                <a:solidFill>
                  <a:prstClr val="white"/>
                </a:solidFill>
                <a:ea typeface="Intel Clear" panose="020B0604020203020204" pitchFamily="34" charset="0"/>
                <a:cs typeface="Intel Clear" panose="020B0604020203020204" pitchFamily="34" charset="0"/>
              </a:rPr>
              <a:t>in specific </a:t>
            </a:r>
            <a:r>
              <a:rPr sz="800" dirty="0">
                <a:solidFill>
                  <a:prstClr val="white"/>
                </a:solidFill>
                <a:ea typeface="Intel Clear" panose="020B0604020203020204" pitchFamily="34" charset="0"/>
                <a:cs typeface="Intel Clear" panose="020B0604020203020204" pitchFamily="34" charset="0"/>
              </a:rPr>
              <a:t>systems. Differences </a:t>
            </a:r>
            <a:r>
              <a:rPr sz="800" spc="-5" dirty="0">
                <a:solidFill>
                  <a:prstClr val="white"/>
                </a:solidFill>
                <a:ea typeface="Intel Clear" panose="020B0604020203020204" pitchFamily="34" charset="0"/>
                <a:cs typeface="Intel Clear" panose="020B0604020203020204" pitchFamily="34" charset="0"/>
              </a:rPr>
              <a:t>in hardware, software, </a:t>
            </a:r>
            <a:r>
              <a:rPr sz="800" dirty="0">
                <a:solidFill>
                  <a:prstClr val="white"/>
                </a:solidFill>
                <a:ea typeface="Intel Clear" panose="020B0604020203020204" pitchFamily="34" charset="0"/>
                <a:cs typeface="Intel Clear" panose="020B0604020203020204" pitchFamily="34" charset="0"/>
              </a:rPr>
              <a:t>or configuration </a:t>
            </a:r>
            <a:r>
              <a:rPr sz="800" spc="-5" dirty="0">
                <a:solidFill>
                  <a:prstClr val="white"/>
                </a:solidFill>
                <a:ea typeface="Intel Clear" panose="020B0604020203020204" pitchFamily="34" charset="0"/>
                <a:cs typeface="Intel Clear" panose="020B0604020203020204" pitchFamily="34" charset="0"/>
              </a:rPr>
              <a:t>will </a:t>
            </a:r>
            <a:r>
              <a:rPr sz="800" dirty="0">
                <a:solidFill>
                  <a:prstClr val="white"/>
                </a:solidFill>
                <a:ea typeface="Intel Clear" panose="020B0604020203020204" pitchFamily="34" charset="0"/>
                <a:cs typeface="Intel Clear" panose="020B0604020203020204" pitchFamily="34" charset="0"/>
              </a:rPr>
              <a:t>affect actual </a:t>
            </a:r>
            <a:r>
              <a:rPr sz="800" spc="-5" dirty="0">
                <a:solidFill>
                  <a:prstClr val="white"/>
                </a:solidFill>
                <a:ea typeface="Intel Clear" panose="020B0604020203020204" pitchFamily="34" charset="0"/>
                <a:cs typeface="Intel Clear" panose="020B0604020203020204" pitchFamily="34" charset="0"/>
              </a:rPr>
              <a:t>performance. Consult </a:t>
            </a:r>
            <a:r>
              <a:rPr sz="800" dirty="0">
                <a:solidFill>
                  <a:prstClr val="white"/>
                </a:solidFill>
                <a:ea typeface="Intel Clear" panose="020B0604020203020204" pitchFamily="34" charset="0"/>
                <a:cs typeface="Intel Clear" panose="020B0604020203020204" pitchFamily="34" charset="0"/>
              </a:rPr>
              <a:t>other </a:t>
            </a:r>
            <a:r>
              <a:rPr sz="800" spc="-5" dirty="0">
                <a:solidFill>
                  <a:prstClr val="white"/>
                </a:solidFill>
                <a:ea typeface="Intel Clear" panose="020B0604020203020204" pitchFamily="34" charset="0"/>
                <a:cs typeface="Intel Clear" panose="020B0604020203020204" pitchFamily="34" charset="0"/>
              </a:rPr>
              <a:t>sources  </a:t>
            </a:r>
            <a:r>
              <a:rPr sz="800" dirty="0">
                <a:solidFill>
                  <a:prstClr val="white"/>
                </a:solidFill>
                <a:ea typeface="Intel Clear" panose="020B0604020203020204" pitchFamily="34" charset="0"/>
                <a:cs typeface="Intel Clear" panose="020B0604020203020204" pitchFamily="34" charset="0"/>
              </a:rPr>
              <a:t>of </a:t>
            </a:r>
            <a:r>
              <a:rPr sz="800" spc="-5" dirty="0">
                <a:solidFill>
                  <a:prstClr val="white"/>
                </a:solidFill>
                <a:ea typeface="Intel Clear" panose="020B0604020203020204" pitchFamily="34" charset="0"/>
                <a:cs typeface="Intel Clear" panose="020B0604020203020204" pitchFamily="34" charset="0"/>
              </a:rPr>
              <a:t>information </a:t>
            </a:r>
            <a:r>
              <a:rPr sz="800" dirty="0">
                <a:solidFill>
                  <a:prstClr val="white"/>
                </a:solidFill>
                <a:ea typeface="Intel Clear" panose="020B0604020203020204" pitchFamily="34" charset="0"/>
                <a:cs typeface="Intel Clear" panose="020B0604020203020204" pitchFamily="34" charset="0"/>
              </a:rPr>
              <a:t>to evaluate </a:t>
            </a:r>
            <a:r>
              <a:rPr sz="800" spc="-5" dirty="0">
                <a:solidFill>
                  <a:prstClr val="white"/>
                </a:solidFill>
                <a:ea typeface="Intel Clear" panose="020B0604020203020204" pitchFamily="34" charset="0"/>
                <a:cs typeface="Intel Clear" panose="020B0604020203020204" pitchFamily="34" charset="0"/>
              </a:rPr>
              <a:t>performance </a:t>
            </a:r>
            <a:r>
              <a:rPr sz="800" dirty="0">
                <a:solidFill>
                  <a:prstClr val="white"/>
                </a:solidFill>
                <a:ea typeface="Intel Clear" panose="020B0604020203020204" pitchFamily="34" charset="0"/>
                <a:cs typeface="Intel Clear" panose="020B0604020203020204" pitchFamily="34" charset="0"/>
              </a:rPr>
              <a:t>as you consider your</a:t>
            </a:r>
            <a:r>
              <a:rPr sz="800" spc="-12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purchase.</a:t>
            </a:r>
          </a:p>
          <a:p>
            <a:pPr marL="12700" marR="14604" defTabSz="685800">
              <a:spcBef>
                <a:spcPts val="600"/>
              </a:spcBef>
            </a:pPr>
            <a:r>
              <a:rPr sz="800" dirty="0">
                <a:solidFill>
                  <a:prstClr val="white"/>
                </a:solidFill>
                <a:ea typeface="Intel Clear" panose="020B0604020203020204" pitchFamily="34" charset="0"/>
                <a:cs typeface="Intel Clear" panose="020B0604020203020204" pitchFamily="34" charset="0"/>
              </a:rPr>
              <a:t>Cost reduction scenarios described </a:t>
            </a:r>
            <a:r>
              <a:rPr sz="800" spc="-5" dirty="0">
                <a:solidFill>
                  <a:prstClr val="white"/>
                </a:solidFill>
                <a:ea typeface="Intel Clear" panose="020B0604020203020204" pitchFamily="34" charset="0"/>
                <a:cs typeface="Intel Clear" panose="020B0604020203020204" pitchFamily="34" charset="0"/>
              </a:rPr>
              <a:t>are </a:t>
            </a:r>
            <a:r>
              <a:rPr sz="800" dirty="0">
                <a:solidFill>
                  <a:prstClr val="white"/>
                </a:solidFill>
                <a:ea typeface="Intel Clear" panose="020B0604020203020204" pitchFamily="34" charset="0"/>
                <a:cs typeface="Intel Clear" panose="020B0604020203020204" pitchFamily="34" charset="0"/>
              </a:rPr>
              <a:t>intended as examples of how a given Intel-based product, </a:t>
            </a:r>
            <a:r>
              <a:rPr sz="800" spc="-5" dirty="0">
                <a:solidFill>
                  <a:prstClr val="white"/>
                </a:solidFill>
                <a:ea typeface="Intel Clear" panose="020B0604020203020204" pitchFamily="34" charset="0"/>
                <a:cs typeface="Intel Clear" panose="020B0604020203020204" pitchFamily="34" charset="0"/>
              </a:rPr>
              <a:t>in </a:t>
            </a:r>
            <a:r>
              <a:rPr sz="800" dirty="0">
                <a:solidFill>
                  <a:prstClr val="white"/>
                </a:solidFill>
                <a:ea typeface="Intel Clear" panose="020B0604020203020204" pitchFamily="34" charset="0"/>
                <a:cs typeface="Intel Clear" panose="020B0604020203020204" pitchFamily="34" charset="0"/>
              </a:rPr>
              <a:t>the </a:t>
            </a:r>
            <a:r>
              <a:rPr sz="800" spc="-5" dirty="0">
                <a:solidFill>
                  <a:prstClr val="white"/>
                </a:solidFill>
                <a:ea typeface="Intel Clear" panose="020B0604020203020204" pitchFamily="34" charset="0"/>
                <a:cs typeface="Intel Clear" panose="020B0604020203020204" pitchFamily="34" charset="0"/>
              </a:rPr>
              <a:t>specified circumstances </a:t>
            </a:r>
            <a:r>
              <a:rPr sz="800" dirty="0">
                <a:solidFill>
                  <a:prstClr val="white"/>
                </a:solidFill>
                <a:ea typeface="Intel Clear" panose="020B0604020203020204" pitchFamily="34" charset="0"/>
                <a:cs typeface="Intel Clear" panose="020B0604020203020204" pitchFamily="34" charset="0"/>
              </a:rPr>
              <a:t>and </a:t>
            </a:r>
            <a:r>
              <a:rPr sz="800" spc="-5" dirty="0">
                <a:solidFill>
                  <a:prstClr val="white"/>
                </a:solidFill>
                <a:ea typeface="Intel Clear" panose="020B0604020203020204" pitchFamily="34" charset="0"/>
                <a:cs typeface="Intel Clear" panose="020B0604020203020204" pitchFamily="34" charset="0"/>
              </a:rPr>
              <a:t>configurations, </a:t>
            </a:r>
            <a:r>
              <a:rPr sz="800" dirty="0">
                <a:solidFill>
                  <a:prstClr val="white"/>
                </a:solidFill>
                <a:ea typeface="Intel Clear" panose="020B0604020203020204" pitchFamily="34" charset="0"/>
                <a:cs typeface="Intel Clear" panose="020B0604020203020204" pitchFamily="34" charset="0"/>
              </a:rPr>
              <a:t>may affect </a:t>
            </a:r>
            <a:r>
              <a:rPr sz="800" spc="-5" dirty="0">
                <a:solidFill>
                  <a:prstClr val="white"/>
                </a:solidFill>
                <a:ea typeface="Intel Clear" panose="020B0604020203020204" pitchFamily="34" charset="0"/>
                <a:cs typeface="Intel Clear" panose="020B0604020203020204" pitchFamily="34" charset="0"/>
              </a:rPr>
              <a:t>future </a:t>
            </a:r>
            <a:r>
              <a:rPr sz="800" dirty="0">
                <a:solidFill>
                  <a:prstClr val="white"/>
                </a:solidFill>
                <a:ea typeface="Intel Clear" panose="020B0604020203020204" pitchFamily="34" charset="0"/>
                <a:cs typeface="Intel Clear" panose="020B0604020203020204" pitchFamily="34" charset="0"/>
              </a:rPr>
              <a:t>costs and provide cost  savings.</a:t>
            </a:r>
            <a:r>
              <a:rPr sz="800" spc="-2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Circumstances</a:t>
            </a:r>
            <a:r>
              <a:rPr sz="800" spc="-35" dirty="0">
                <a:solidFill>
                  <a:prstClr val="white"/>
                </a:solidFill>
                <a:ea typeface="Intel Clear" panose="020B0604020203020204" pitchFamily="34" charset="0"/>
                <a:cs typeface="Intel Clear" panose="020B0604020203020204" pitchFamily="34" charset="0"/>
              </a:rPr>
              <a:t> </a:t>
            </a:r>
            <a:r>
              <a:rPr sz="800" spc="-5" dirty="0">
                <a:solidFill>
                  <a:prstClr val="white"/>
                </a:solidFill>
                <a:ea typeface="Intel Clear" panose="020B0604020203020204" pitchFamily="34" charset="0"/>
                <a:cs typeface="Intel Clear" panose="020B0604020203020204" pitchFamily="34" charset="0"/>
              </a:rPr>
              <a:t>will</a:t>
            </a:r>
            <a:r>
              <a:rPr sz="800" dirty="0">
                <a:solidFill>
                  <a:prstClr val="white"/>
                </a:solidFill>
                <a:ea typeface="Intel Clear" panose="020B0604020203020204" pitchFamily="34" charset="0"/>
                <a:cs typeface="Intel Clear" panose="020B0604020203020204" pitchFamily="34" charset="0"/>
              </a:rPr>
              <a:t> vary.</a:t>
            </a:r>
            <a:r>
              <a:rPr sz="800" spc="-2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Intel</a:t>
            </a:r>
            <a:r>
              <a:rPr sz="800" spc="-1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does</a:t>
            </a:r>
            <a:r>
              <a:rPr sz="800" spc="-2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not</a:t>
            </a:r>
            <a:r>
              <a:rPr sz="800" spc="-2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guarantee</a:t>
            </a:r>
            <a:r>
              <a:rPr sz="800" spc="-4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any</a:t>
            </a:r>
            <a:r>
              <a:rPr sz="800" spc="-2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costs</a:t>
            </a:r>
            <a:r>
              <a:rPr sz="800" spc="-2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or</a:t>
            </a:r>
            <a:r>
              <a:rPr sz="800" spc="-1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cost</a:t>
            </a:r>
            <a:r>
              <a:rPr sz="800" spc="-5" dirty="0">
                <a:solidFill>
                  <a:prstClr val="white"/>
                </a:solidFill>
                <a:ea typeface="Intel Clear" panose="020B0604020203020204" pitchFamily="34" charset="0"/>
                <a:cs typeface="Intel Clear" panose="020B0604020203020204" pitchFamily="34" charset="0"/>
              </a:rPr>
              <a:t> reduction.</a:t>
            </a:r>
            <a:endParaRPr sz="800" dirty="0">
              <a:solidFill>
                <a:prstClr val="white"/>
              </a:solidFill>
              <a:ea typeface="Intel Clear" panose="020B0604020203020204" pitchFamily="34" charset="0"/>
              <a:cs typeface="Intel Clear" panose="020B0604020203020204" pitchFamily="34" charset="0"/>
            </a:endParaRPr>
          </a:p>
          <a:p>
            <a:pPr marL="12700" marR="330827" defTabSz="685800">
              <a:spcBef>
                <a:spcPts val="600"/>
              </a:spcBef>
            </a:pPr>
            <a:r>
              <a:rPr sz="800" dirty="0">
                <a:solidFill>
                  <a:prstClr val="white"/>
                </a:solidFill>
                <a:ea typeface="Intel Clear" panose="020B0604020203020204" pitchFamily="34" charset="0"/>
                <a:cs typeface="Intel Clear" panose="020B0604020203020204" pitchFamily="34" charset="0"/>
              </a:rPr>
              <a:t>Intel does not control or </a:t>
            </a:r>
            <a:r>
              <a:rPr sz="800" spc="-5" dirty="0">
                <a:solidFill>
                  <a:prstClr val="white"/>
                </a:solidFill>
                <a:ea typeface="Intel Clear" panose="020B0604020203020204" pitchFamily="34" charset="0"/>
                <a:cs typeface="Intel Clear" panose="020B0604020203020204" pitchFamily="34" charset="0"/>
              </a:rPr>
              <a:t>audit </a:t>
            </a:r>
            <a:r>
              <a:rPr sz="800" dirty="0">
                <a:solidFill>
                  <a:prstClr val="white"/>
                </a:solidFill>
                <a:ea typeface="Intel Clear" panose="020B0604020203020204" pitchFamily="34" charset="0"/>
                <a:cs typeface="Intel Clear" panose="020B0604020203020204" pitchFamily="34" charset="0"/>
              </a:rPr>
              <a:t>the design or implementation of </a:t>
            </a:r>
            <a:r>
              <a:rPr sz="800" spc="-5" dirty="0">
                <a:solidFill>
                  <a:prstClr val="white"/>
                </a:solidFill>
                <a:ea typeface="Intel Clear" panose="020B0604020203020204" pitchFamily="34" charset="0"/>
                <a:cs typeface="Intel Clear" panose="020B0604020203020204" pitchFamily="34" charset="0"/>
              </a:rPr>
              <a:t>third </a:t>
            </a:r>
            <a:r>
              <a:rPr sz="800" dirty="0">
                <a:solidFill>
                  <a:prstClr val="white"/>
                </a:solidFill>
                <a:ea typeface="Intel Clear" panose="020B0604020203020204" pitchFamily="34" charset="0"/>
                <a:cs typeface="Intel Clear" panose="020B0604020203020204" pitchFamily="34" charset="0"/>
              </a:rPr>
              <a:t>party </a:t>
            </a:r>
            <a:r>
              <a:rPr sz="800" spc="-5" dirty="0">
                <a:solidFill>
                  <a:prstClr val="white"/>
                </a:solidFill>
                <a:ea typeface="Intel Clear" panose="020B0604020203020204" pitchFamily="34" charset="0"/>
                <a:cs typeface="Intel Clear" panose="020B0604020203020204" pitchFamily="34" charset="0"/>
              </a:rPr>
              <a:t>benchmark </a:t>
            </a:r>
            <a:r>
              <a:rPr sz="800" dirty="0">
                <a:solidFill>
                  <a:prstClr val="white"/>
                </a:solidFill>
                <a:ea typeface="Intel Clear" panose="020B0604020203020204" pitchFamily="34" charset="0"/>
                <a:cs typeface="Intel Clear" panose="020B0604020203020204" pitchFamily="34" charset="0"/>
              </a:rPr>
              <a:t>data or Web </a:t>
            </a:r>
            <a:r>
              <a:rPr sz="800" spc="-5" dirty="0">
                <a:solidFill>
                  <a:prstClr val="white"/>
                </a:solidFill>
                <a:ea typeface="Intel Clear" panose="020B0604020203020204" pitchFamily="34" charset="0"/>
                <a:cs typeface="Intel Clear" panose="020B0604020203020204" pitchFamily="34" charset="0"/>
              </a:rPr>
              <a:t>sites </a:t>
            </a:r>
            <a:r>
              <a:rPr sz="800" dirty="0">
                <a:solidFill>
                  <a:prstClr val="white"/>
                </a:solidFill>
                <a:ea typeface="Intel Clear" panose="020B0604020203020204" pitchFamily="34" charset="0"/>
                <a:cs typeface="Intel Clear" panose="020B0604020203020204" pitchFamily="34" charset="0"/>
              </a:rPr>
              <a:t>referenced </a:t>
            </a:r>
            <a:r>
              <a:rPr sz="800" spc="-5" dirty="0">
                <a:solidFill>
                  <a:prstClr val="white"/>
                </a:solidFill>
                <a:ea typeface="Intel Clear" panose="020B0604020203020204" pitchFamily="34" charset="0"/>
                <a:cs typeface="Intel Clear" panose="020B0604020203020204" pitchFamily="34" charset="0"/>
              </a:rPr>
              <a:t>in this </a:t>
            </a:r>
            <a:r>
              <a:rPr sz="800" dirty="0">
                <a:solidFill>
                  <a:prstClr val="white"/>
                </a:solidFill>
                <a:ea typeface="Intel Clear" panose="020B0604020203020204" pitchFamily="34" charset="0"/>
                <a:cs typeface="Intel Clear" panose="020B0604020203020204" pitchFamily="34" charset="0"/>
              </a:rPr>
              <a:t>document. </a:t>
            </a:r>
            <a:r>
              <a:rPr sz="800" spc="-5" dirty="0">
                <a:solidFill>
                  <a:prstClr val="white"/>
                </a:solidFill>
                <a:ea typeface="Intel Clear" panose="020B0604020203020204" pitchFamily="34" charset="0"/>
                <a:cs typeface="Intel Clear" panose="020B0604020203020204" pitchFamily="34" charset="0"/>
              </a:rPr>
              <a:t>Intel </a:t>
            </a:r>
            <a:r>
              <a:rPr sz="800" dirty="0">
                <a:solidFill>
                  <a:prstClr val="white"/>
                </a:solidFill>
                <a:ea typeface="Intel Clear" panose="020B0604020203020204" pitchFamily="34" charset="0"/>
                <a:cs typeface="Intel Clear" panose="020B0604020203020204" pitchFamily="34" charset="0"/>
              </a:rPr>
              <a:t>encourages </a:t>
            </a:r>
            <a:r>
              <a:rPr sz="800" spc="-5" dirty="0">
                <a:solidFill>
                  <a:prstClr val="white"/>
                </a:solidFill>
                <a:ea typeface="Intel Clear" panose="020B0604020203020204" pitchFamily="34" charset="0"/>
                <a:cs typeface="Intel Clear" panose="020B0604020203020204" pitchFamily="34" charset="0"/>
              </a:rPr>
              <a:t>all </a:t>
            </a:r>
            <a:r>
              <a:rPr sz="800" dirty="0">
                <a:solidFill>
                  <a:prstClr val="white"/>
                </a:solidFill>
                <a:ea typeface="Intel Clear" panose="020B0604020203020204" pitchFamily="34" charset="0"/>
                <a:cs typeface="Intel Clear" panose="020B0604020203020204" pitchFamily="34" charset="0"/>
              </a:rPr>
              <a:t>of </a:t>
            </a:r>
            <a:r>
              <a:rPr sz="800" spc="-5" dirty="0">
                <a:solidFill>
                  <a:prstClr val="white"/>
                </a:solidFill>
                <a:ea typeface="Intel Clear" panose="020B0604020203020204" pitchFamily="34" charset="0"/>
                <a:cs typeface="Intel Clear" panose="020B0604020203020204" pitchFamily="34" charset="0"/>
              </a:rPr>
              <a:t>its </a:t>
            </a:r>
            <a:r>
              <a:rPr sz="800" dirty="0">
                <a:solidFill>
                  <a:prstClr val="white"/>
                </a:solidFill>
                <a:ea typeface="Intel Clear" panose="020B0604020203020204" pitchFamily="34" charset="0"/>
                <a:cs typeface="Intel Clear" panose="020B0604020203020204" pitchFamily="34" charset="0"/>
              </a:rPr>
              <a:t>customers to </a:t>
            </a:r>
            <a:r>
              <a:rPr sz="800" spc="-5" dirty="0">
                <a:solidFill>
                  <a:prstClr val="white"/>
                </a:solidFill>
                <a:ea typeface="Intel Clear" panose="020B0604020203020204" pitchFamily="34" charset="0"/>
                <a:cs typeface="Intel Clear" panose="020B0604020203020204" pitchFamily="34" charset="0"/>
              </a:rPr>
              <a:t>visit </a:t>
            </a:r>
            <a:r>
              <a:rPr sz="800" dirty="0">
                <a:solidFill>
                  <a:prstClr val="white"/>
                </a:solidFill>
                <a:ea typeface="Intel Clear" panose="020B0604020203020204" pitchFamily="34" charset="0"/>
                <a:cs typeface="Intel Clear" panose="020B0604020203020204" pitchFamily="34" charset="0"/>
              </a:rPr>
              <a:t>the  referenced </a:t>
            </a:r>
            <a:r>
              <a:rPr sz="800" spc="-5" dirty="0">
                <a:solidFill>
                  <a:prstClr val="white"/>
                </a:solidFill>
                <a:ea typeface="Intel Clear" panose="020B0604020203020204" pitchFamily="34" charset="0"/>
                <a:cs typeface="Intel Clear" panose="020B0604020203020204" pitchFamily="34" charset="0"/>
              </a:rPr>
              <a:t>Web sites </a:t>
            </a:r>
            <a:r>
              <a:rPr sz="800" dirty="0">
                <a:solidFill>
                  <a:prstClr val="white"/>
                </a:solidFill>
                <a:ea typeface="Intel Clear" panose="020B0604020203020204" pitchFamily="34" charset="0"/>
                <a:cs typeface="Intel Clear" panose="020B0604020203020204" pitchFamily="34" charset="0"/>
              </a:rPr>
              <a:t>or others where </a:t>
            </a:r>
            <a:r>
              <a:rPr sz="800" spc="-5" dirty="0">
                <a:solidFill>
                  <a:prstClr val="white"/>
                </a:solidFill>
                <a:ea typeface="Intel Clear" panose="020B0604020203020204" pitchFamily="34" charset="0"/>
                <a:cs typeface="Intel Clear" panose="020B0604020203020204" pitchFamily="34" charset="0"/>
              </a:rPr>
              <a:t>similar performance benchmark </a:t>
            </a:r>
            <a:r>
              <a:rPr sz="800" dirty="0">
                <a:solidFill>
                  <a:prstClr val="white"/>
                </a:solidFill>
                <a:ea typeface="Intel Clear" panose="020B0604020203020204" pitchFamily="34" charset="0"/>
                <a:cs typeface="Intel Clear" panose="020B0604020203020204" pitchFamily="34" charset="0"/>
              </a:rPr>
              <a:t>data </a:t>
            </a:r>
            <a:r>
              <a:rPr sz="800" spc="-5" dirty="0">
                <a:solidFill>
                  <a:prstClr val="white"/>
                </a:solidFill>
                <a:ea typeface="Intel Clear" panose="020B0604020203020204" pitchFamily="34" charset="0"/>
                <a:cs typeface="Intel Clear" panose="020B0604020203020204" pitchFamily="34" charset="0"/>
              </a:rPr>
              <a:t>are </a:t>
            </a:r>
            <a:r>
              <a:rPr sz="800" dirty="0">
                <a:solidFill>
                  <a:prstClr val="white"/>
                </a:solidFill>
                <a:ea typeface="Intel Clear" panose="020B0604020203020204" pitchFamily="34" charset="0"/>
                <a:cs typeface="Intel Clear" panose="020B0604020203020204" pitchFamily="34" charset="0"/>
              </a:rPr>
              <a:t>reported and </a:t>
            </a:r>
            <a:r>
              <a:rPr sz="800" spc="-5" dirty="0">
                <a:solidFill>
                  <a:prstClr val="white"/>
                </a:solidFill>
                <a:ea typeface="Intel Clear" panose="020B0604020203020204" pitchFamily="34" charset="0"/>
                <a:cs typeface="Intel Clear" panose="020B0604020203020204" pitchFamily="34" charset="0"/>
              </a:rPr>
              <a:t>confirm </a:t>
            </a:r>
            <a:r>
              <a:rPr sz="800" dirty="0">
                <a:solidFill>
                  <a:prstClr val="white"/>
                </a:solidFill>
                <a:ea typeface="Intel Clear" panose="020B0604020203020204" pitchFamily="34" charset="0"/>
                <a:cs typeface="Intel Clear" panose="020B0604020203020204" pitchFamily="34" charset="0"/>
              </a:rPr>
              <a:t>whether the referenced </a:t>
            </a:r>
            <a:r>
              <a:rPr sz="800" spc="-5" dirty="0">
                <a:solidFill>
                  <a:prstClr val="white"/>
                </a:solidFill>
                <a:ea typeface="Intel Clear" panose="020B0604020203020204" pitchFamily="34" charset="0"/>
                <a:cs typeface="Intel Clear" panose="020B0604020203020204" pitchFamily="34" charset="0"/>
              </a:rPr>
              <a:t>benchmark </a:t>
            </a:r>
            <a:r>
              <a:rPr sz="800" dirty="0">
                <a:solidFill>
                  <a:prstClr val="white"/>
                </a:solidFill>
                <a:ea typeface="Intel Clear" panose="020B0604020203020204" pitchFamily="34" charset="0"/>
                <a:cs typeface="Intel Clear" panose="020B0604020203020204" pitchFamily="34" charset="0"/>
              </a:rPr>
              <a:t>data </a:t>
            </a:r>
            <a:r>
              <a:rPr sz="800" spc="-5" dirty="0">
                <a:solidFill>
                  <a:prstClr val="white"/>
                </a:solidFill>
                <a:ea typeface="Intel Clear" panose="020B0604020203020204" pitchFamily="34" charset="0"/>
                <a:cs typeface="Intel Clear" panose="020B0604020203020204" pitchFamily="34" charset="0"/>
              </a:rPr>
              <a:t>are </a:t>
            </a:r>
            <a:r>
              <a:rPr sz="800" dirty="0">
                <a:solidFill>
                  <a:prstClr val="white"/>
                </a:solidFill>
                <a:ea typeface="Intel Clear" panose="020B0604020203020204" pitchFamily="34" charset="0"/>
                <a:cs typeface="Intel Clear" panose="020B0604020203020204" pitchFamily="34" charset="0"/>
              </a:rPr>
              <a:t>accurate and </a:t>
            </a:r>
            <a:r>
              <a:rPr sz="800" spc="-5" dirty="0">
                <a:solidFill>
                  <a:prstClr val="white"/>
                </a:solidFill>
                <a:ea typeface="Intel Clear" panose="020B0604020203020204" pitchFamily="34" charset="0"/>
                <a:cs typeface="Intel Clear" panose="020B0604020203020204" pitchFamily="34" charset="0"/>
              </a:rPr>
              <a:t>reflect performance </a:t>
            </a:r>
            <a:r>
              <a:rPr sz="800" dirty="0">
                <a:solidFill>
                  <a:prstClr val="white"/>
                </a:solidFill>
                <a:ea typeface="Intel Clear" panose="020B0604020203020204" pitchFamily="34" charset="0"/>
                <a:cs typeface="Intel Clear" panose="020B0604020203020204" pitchFamily="34" charset="0"/>
              </a:rPr>
              <a:t>of  systems </a:t>
            </a:r>
            <a:r>
              <a:rPr sz="800" spc="-5" dirty="0">
                <a:solidFill>
                  <a:prstClr val="white"/>
                </a:solidFill>
                <a:ea typeface="Intel Clear" panose="020B0604020203020204" pitchFamily="34" charset="0"/>
                <a:cs typeface="Intel Clear" panose="020B0604020203020204" pitchFamily="34" charset="0"/>
              </a:rPr>
              <a:t>available </a:t>
            </a:r>
            <a:r>
              <a:rPr sz="800" dirty="0">
                <a:solidFill>
                  <a:prstClr val="white"/>
                </a:solidFill>
                <a:ea typeface="Intel Clear" panose="020B0604020203020204" pitchFamily="34" charset="0"/>
                <a:cs typeface="Intel Clear" panose="020B0604020203020204" pitchFamily="34" charset="0"/>
              </a:rPr>
              <a:t>for</a:t>
            </a:r>
            <a:r>
              <a:rPr sz="800" spc="-9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purchase.</a:t>
            </a:r>
          </a:p>
          <a:p>
            <a:pPr marL="12700" defTabSz="685800">
              <a:spcBef>
                <a:spcPts val="600"/>
              </a:spcBef>
            </a:pPr>
            <a:r>
              <a:rPr sz="800" dirty="0">
                <a:solidFill>
                  <a:prstClr val="white"/>
                </a:solidFill>
                <a:ea typeface="Intel Clear" panose="020B0604020203020204" pitchFamily="34" charset="0"/>
                <a:cs typeface="Intel Clear" panose="020B0604020203020204" pitchFamily="34" charset="0"/>
              </a:rPr>
              <a:t>Intel,</a:t>
            </a:r>
            <a:r>
              <a:rPr sz="800" spc="-1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the</a:t>
            </a:r>
            <a:r>
              <a:rPr sz="800" spc="-1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Intel</a:t>
            </a:r>
            <a:r>
              <a:rPr sz="800" spc="-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logo,</a:t>
            </a:r>
            <a:r>
              <a:rPr lang="en-US" sz="800" dirty="0">
                <a:solidFill>
                  <a:prstClr val="white"/>
                </a:solidFill>
                <a:ea typeface="Intel Clear" panose="020B0604020203020204" pitchFamily="34" charset="0"/>
                <a:cs typeface="Intel Clear" panose="020B0604020203020204" pitchFamily="34" charset="0"/>
              </a:rPr>
              <a:t> Intel Optane, </a:t>
            </a:r>
            <a:r>
              <a:rPr sz="800" dirty="0">
                <a:solidFill>
                  <a:prstClr val="white"/>
                </a:solidFill>
                <a:ea typeface="Intel Clear" panose="020B0604020203020204" pitchFamily="34" charset="0"/>
                <a:cs typeface="Intel Clear" panose="020B0604020203020204" pitchFamily="34" charset="0"/>
              </a:rPr>
              <a:t>and</a:t>
            </a:r>
            <a:r>
              <a:rPr sz="800" spc="-1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others</a:t>
            </a:r>
            <a:r>
              <a:rPr sz="800" spc="-15" dirty="0">
                <a:solidFill>
                  <a:prstClr val="white"/>
                </a:solidFill>
                <a:ea typeface="Intel Clear" panose="020B0604020203020204" pitchFamily="34" charset="0"/>
                <a:cs typeface="Intel Clear" panose="020B0604020203020204" pitchFamily="34" charset="0"/>
              </a:rPr>
              <a:t> </a:t>
            </a:r>
            <a:r>
              <a:rPr sz="800" spc="-5" dirty="0">
                <a:solidFill>
                  <a:prstClr val="white"/>
                </a:solidFill>
                <a:ea typeface="Intel Clear" panose="020B0604020203020204" pitchFamily="34" charset="0"/>
                <a:cs typeface="Intel Clear" panose="020B0604020203020204" pitchFamily="34" charset="0"/>
              </a:rPr>
              <a:t>are</a:t>
            </a:r>
            <a:r>
              <a:rPr sz="800" spc="-1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trademarks</a:t>
            </a:r>
            <a:r>
              <a:rPr sz="800" spc="-3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of</a:t>
            </a:r>
            <a:r>
              <a:rPr sz="800" spc="-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Intel</a:t>
            </a:r>
            <a:r>
              <a:rPr sz="800" spc="-20" dirty="0">
                <a:solidFill>
                  <a:prstClr val="white"/>
                </a:solidFill>
                <a:ea typeface="Intel Clear" panose="020B0604020203020204" pitchFamily="34" charset="0"/>
                <a:cs typeface="Intel Clear" panose="020B0604020203020204" pitchFamily="34" charset="0"/>
              </a:rPr>
              <a:t> </a:t>
            </a:r>
            <a:r>
              <a:rPr sz="800" spc="-5" dirty="0">
                <a:solidFill>
                  <a:prstClr val="white"/>
                </a:solidFill>
                <a:ea typeface="Intel Clear" panose="020B0604020203020204" pitchFamily="34" charset="0"/>
                <a:cs typeface="Intel Clear" panose="020B0604020203020204" pitchFamily="34" charset="0"/>
              </a:rPr>
              <a:t>Corporation</a:t>
            </a:r>
            <a:r>
              <a:rPr sz="800" spc="-40" dirty="0">
                <a:solidFill>
                  <a:prstClr val="white"/>
                </a:solidFill>
                <a:ea typeface="Intel Clear" panose="020B0604020203020204" pitchFamily="34" charset="0"/>
                <a:cs typeface="Intel Clear" panose="020B0604020203020204" pitchFamily="34" charset="0"/>
              </a:rPr>
              <a:t> </a:t>
            </a:r>
            <a:r>
              <a:rPr sz="800" spc="-5" dirty="0">
                <a:solidFill>
                  <a:prstClr val="white"/>
                </a:solidFill>
                <a:ea typeface="Intel Clear" panose="020B0604020203020204" pitchFamily="34" charset="0"/>
                <a:cs typeface="Intel Clear" panose="020B0604020203020204" pitchFamily="34" charset="0"/>
              </a:rPr>
              <a:t>in</a:t>
            </a:r>
            <a:r>
              <a:rPr sz="800" spc="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the</a:t>
            </a:r>
            <a:r>
              <a:rPr sz="800" spc="-15" dirty="0">
                <a:solidFill>
                  <a:prstClr val="white"/>
                </a:solidFill>
                <a:ea typeface="Intel Clear" panose="020B0604020203020204" pitchFamily="34" charset="0"/>
                <a:cs typeface="Intel Clear" panose="020B0604020203020204" pitchFamily="34" charset="0"/>
              </a:rPr>
              <a:t> </a:t>
            </a:r>
            <a:r>
              <a:rPr sz="800" spc="-5" dirty="0">
                <a:solidFill>
                  <a:prstClr val="white"/>
                </a:solidFill>
                <a:ea typeface="Intel Clear" panose="020B0604020203020204" pitchFamily="34" charset="0"/>
                <a:cs typeface="Intel Clear" panose="020B0604020203020204" pitchFamily="34" charset="0"/>
              </a:rPr>
              <a:t>U.S.</a:t>
            </a:r>
            <a:r>
              <a:rPr sz="800" dirty="0">
                <a:solidFill>
                  <a:prstClr val="white"/>
                </a:solidFill>
                <a:ea typeface="Intel Clear" panose="020B0604020203020204" pitchFamily="34" charset="0"/>
                <a:cs typeface="Intel Clear" panose="020B0604020203020204" pitchFamily="34" charset="0"/>
              </a:rPr>
              <a:t> and/or</a:t>
            </a:r>
            <a:r>
              <a:rPr sz="800" spc="-2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other</a:t>
            </a:r>
            <a:r>
              <a:rPr sz="800" spc="-30" dirty="0">
                <a:solidFill>
                  <a:prstClr val="white"/>
                </a:solidFill>
                <a:ea typeface="Intel Clear" panose="020B0604020203020204" pitchFamily="34" charset="0"/>
                <a:cs typeface="Intel Clear" panose="020B0604020203020204" pitchFamily="34" charset="0"/>
              </a:rPr>
              <a:t> </a:t>
            </a:r>
            <a:r>
              <a:rPr sz="800" spc="-5" dirty="0">
                <a:solidFill>
                  <a:prstClr val="white"/>
                </a:solidFill>
                <a:ea typeface="Intel Clear" panose="020B0604020203020204" pitchFamily="34" charset="0"/>
                <a:cs typeface="Intel Clear" panose="020B0604020203020204" pitchFamily="34" charset="0"/>
              </a:rPr>
              <a:t>countries.</a:t>
            </a:r>
            <a:endParaRPr sz="800" dirty="0">
              <a:solidFill>
                <a:prstClr val="white"/>
              </a:solidFill>
              <a:ea typeface="Intel Clear" panose="020B0604020203020204" pitchFamily="34" charset="0"/>
              <a:cs typeface="Intel Clear" panose="020B0604020203020204" pitchFamily="34" charset="0"/>
            </a:endParaRPr>
          </a:p>
          <a:p>
            <a:pPr marL="12700" defTabSz="685800">
              <a:spcBef>
                <a:spcPts val="600"/>
              </a:spcBef>
            </a:pPr>
            <a:r>
              <a:rPr sz="800" dirty="0">
                <a:solidFill>
                  <a:prstClr val="white"/>
                </a:solidFill>
                <a:ea typeface="Intel Clear" panose="020B0604020203020204" pitchFamily="34" charset="0"/>
                <a:cs typeface="Intel Clear" panose="020B0604020203020204" pitchFamily="34" charset="0"/>
              </a:rPr>
              <a:t>© </a:t>
            </a:r>
            <a:r>
              <a:rPr sz="800" spc="-5" dirty="0">
                <a:solidFill>
                  <a:prstClr val="white"/>
                </a:solidFill>
                <a:ea typeface="Intel Clear" panose="020B0604020203020204" pitchFamily="34" charset="0"/>
                <a:cs typeface="Intel Clear" panose="020B0604020203020204" pitchFamily="34" charset="0"/>
              </a:rPr>
              <a:t>201</a:t>
            </a:r>
            <a:r>
              <a:rPr lang="en-US" sz="800" spc="-5" dirty="0">
                <a:solidFill>
                  <a:prstClr val="white"/>
                </a:solidFill>
                <a:ea typeface="Intel Clear" panose="020B0604020203020204" pitchFamily="34" charset="0"/>
                <a:cs typeface="Intel Clear" panose="020B0604020203020204" pitchFamily="34" charset="0"/>
              </a:rPr>
              <a:t>8</a:t>
            </a:r>
            <a:r>
              <a:rPr sz="800" spc="-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Intel </a:t>
            </a:r>
            <a:r>
              <a:rPr sz="800" spc="-5" dirty="0">
                <a:solidFill>
                  <a:prstClr val="white"/>
                </a:solidFill>
                <a:ea typeface="Intel Clear" panose="020B0604020203020204" pitchFamily="34" charset="0"/>
                <a:cs typeface="Intel Clear" panose="020B0604020203020204" pitchFamily="34" charset="0"/>
              </a:rPr>
              <a:t>Corporation. </a:t>
            </a:r>
            <a:r>
              <a:rPr sz="800" dirty="0">
                <a:solidFill>
                  <a:prstClr val="white"/>
                </a:solidFill>
                <a:ea typeface="Intel Clear" panose="020B0604020203020204" pitchFamily="34" charset="0"/>
                <a:cs typeface="Intel Clear" panose="020B0604020203020204" pitchFamily="34" charset="0"/>
              </a:rPr>
              <a:t>All </a:t>
            </a:r>
            <a:r>
              <a:rPr sz="800" spc="-5" dirty="0">
                <a:solidFill>
                  <a:prstClr val="white"/>
                </a:solidFill>
                <a:ea typeface="Intel Clear" panose="020B0604020203020204" pitchFamily="34" charset="0"/>
                <a:cs typeface="Intel Clear" panose="020B0604020203020204" pitchFamily="34" charset="0"/>
              </a:rPr>
              <a:t>rights</a:t>
            </a:r>
            <a:r>
              <a:rPr sz="800" spc="-3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reserved.</a:t>
            </a:r>
          </a:p>
          <a:p>
            <a:pPr marL="12700" defTabSz="685800">
              <a:spcBef>
                <a:spcPts val="600"/>
              </a:spcBef>
            </a:pPr>
            <a:r>
              <a:rPr sz="800" dirty="0">
                <a:solidFill>
                  <a:prstClr val="white"/>
                </a:solidFill>
                <a:ea typeface="Intel Clear" panose="020B0604020203020204" pitchFamily="34" charset="0"/>
                <a:cs typeface="Intel Clear" panose="020B0604020203020204" pitchFamily="34" charset="0"/>
              </a:rPr>
              <a:t>*Other</a:t>
            </a:r>
            <a:r>
              <a:rPr sz="800" spc="-2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names</a:t>
            </a:r>
            <a:r>
              <a:rPr sz="800" spc="-3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and</a:t>
            </a:r>
            <a:r>
              <a:rPr sz="800" spc="-2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brands</a:t>
            </a:r>
            <a:r>
              <a:rPr sz="800" spc="-25"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may</a:t>
            </a:r>
            <a:r>
              <a:rPr sz="800" spc="-3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be</a:t>
            </a:r>
            <a:r>
              <a:rPr sz="800" spc="-2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claimed</a:t>
            </a:r>
            <a:r>
              <a:rPr sz="800" spc="-2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as</a:t>
            </a:r>
            <a:r>
              <a:rPr sz="800" spc="-1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the</a:t>
            </a:r>
            <a:r>
              <a:rPr sz="800" spc="-2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property</a:t>
            </a:r>
            <a:r>
              <a:rPr sz="800" spc="-3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of</a:t>
            </a:r>
            <a:r>
              <a:rPr sz="800" spc="-10" dirty="0">
                <a:solidFill>
                  <a:prstClr val="white"/>
                </a:solidFill>
                <a:ea typeface="Intel Clear" panose="020B0604020203020204" pitchFamily="34" charset="0"/>
                <a:cs typeface="Intel Clear" panose="020B0604020203020204" pitchFamily="34" charset="0"/>
              </a:rPr>
              <a:t> </a:t>
            </a:r>
            <a:r>
              <a:rPr sz="800" dirty="0">
                <a:solidFill>
                  <a:prstClr val="white"/>
                </a:solidFill>
                <a:ea typeface="Intel Clear" panose="020B0604020203020204" pitchFamily="34" charset="0"/>
                <a:cs typeface="Intel Clear" panose="020B0604020203020204" pitchFamily="34" charset="0"/>
              </a:rPr>
              <a:t>others.</a:t>
            </a:r>
          </a:p>
        </p:txBody>
      </p:sp>
      <p:sp>
        <p:nvSpPr>
          <p:cNvPr id="9" name="Slide Number Placeholder 8"/>
          <p:cNvSpPr>
            <a:spLocks noGrp="1"/>
          </p:cNvSpPr>
          <p:nvPr>
            <p:ph type="sldNum" sz="quarter" idx="12"/>
          </p:nvPr>
        </p:nvSpPr>
        <p:spPr/>
        <p:txBody>
          <a:bodyPr/>
          <a:lstStyle/>
          <a:p>
            <a:fld id="{EE2556C5-CE8C-6547-B838-EA80C61A4AF7}" type="slidenum">
              <a:rPr lang="en-US" smtClean="0">
                <a:solidFill>
                  <a:prstClr val="white"/>
                </a:solidFill>
              </a:rPr>
              <a:pPr/>
              <a:t>24</a:t>
            </a:fld>
            <a:endParaRPr lang="en-US" dirty="0">
              <a:solidFill>
                <a:prstClr val="white"/>
              </a:solidFill>
            </a:endParaRPr>
          </a:p>
        </p:txBody>
      </p:sp>
    </p:spTree>
    <p:extLst>
      <p:ext uri="{BB962C8B-B14F-4D97-AF65-F5344CB8AC3E}">
        <p14:creationId xmlns:p14="http://schemas.microsoft.com/office/powerpoint/2010/main" val="140021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ntagon 19">
            <a:extLst>
              <a:ext uri="{FF2B5EF4-FFF2-40B4-BE49-F238E27FC236}">
                <a16:creationId xmlns="" xmlns:a16="http://schemas.microsoft.com/office/drawing/2014/main" id="{69BDB78D-B033-D54D-BD17-1BB65ED95F9F}"/>
              </a:ext>
            </a:extLst>
          </p:cNvPr>
          <p:cNvSpPr/>
          <p:nvPr/>
        </p:nvSpPr>
        <p:spPr>
          <a:xfrm>
            <a:off x="-4584" y="1120003"/>
            <a:ext cx="9144000" cy="3230121"/>
          </a:xfrm>
          <a:prstGeom prst="homePlate">
            <a:avLst>
              <a:gd name="adj" fmla="val 0"/>
            </a:avLst>
          </a:prstGeom>
          <a:solidFill>
            <a:srgbClr val="003C7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endParaRPr lang="en-US" dirty="0">
              <a:solidFill>
                <a:prstClr val="white"/>
              </a:solidFill>
            </a:endParaRPr>
          </a:p>
        </p:txBody>
      </p:sp>
      <p:sp>
        <p:nvSpPr>
          <p:cNvPr id="35" name="Pentagon 34">
            <a:extLst>
              <a:ext uri="{FF2B5EF4-FFF2-40B4-BE49-F238E27FC236}">
                <a16:creationId xmlns="" xmlns:a16="http://schemas.microsoft.com/office/drawing/2014/main" id="{E19A9EEA-8C72-F847-A13C-9726D2015044}"/>
              </a:ext>
            </a:extLst>
          </p:cNvPr>
          <p:cNvSpPr/>
          <p:nvPr/>
        </p:nvSpPr>
        <p:spPr>
          <a:xfrm>
            <a:off x="0" y="1124835"/>
            <a:ext cx="9144000" cy="949859"/>
          </a:xfrm>
          <a:prstGeom prst="homePlate">
            <a:avLst>
              <a:gd name="adj" fmla="val 0"/>
            </a:avLst>
          </a:prstGeom>
          <a:solidFill>
            <a:srgbClr val="003C7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endParaRPr lang="en-US" dirty="0">
              <a:solidFill>
                <a:prstClr val="white"/>
              </a:solidFill>
            </a:endParaRPr>
          </a:p>
        </p:txBody>
      </p:sp>
      <p:sp>
        <p:nvSpPr>
          <p:cNvPr id="5" name="Slide Number Placeholder 4"/>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3</a:t>
            </a:fld>
            <a:endParaRPr lang="en-US" dirty="0"/>
          </a:p>
        </p:txBody>
      </p:sp>
      <p:sp>
        <p:nvSpPr>
          <p:cNvPr id="13" name="Title 12">
            <a:extLst>
              <a:ext uri="{FF2B5EF4-FFF2-40B4-BE49-F238E27FC236}">
                <a16:creationId xmlns="" xmlns:a16="http://schemas.microsoft.com/office/drawing/2014/main" id="{323C497E-6F8E-B245-A107-24FAE25BDAA7}"/>
              </a:ext>
            </a:extLst>
          </p:cNvPr>
          <p:cNvSpPr>
            <a:spLocks noGrp="1"/>
          </p:cNvSpPr>
          <p:nvPr>
            <p:ph type="title"/>
          </p:nvPr>
        </p:nvSpPr>
        <p:spPr>
          <a:xfrm>
            <a:off x="313109" y="150970"/>
            <a:ext cx="8229600" cy="868680"/>
          </a:xfrm>
        </p:spPr>
        <p:txBody>
          <a:bodyPr/>
          <a:lstStyle/>
          <a:p>
            <a:r>
              <a:rPr lang="en-US" dirty="0"/>
              <a:t>Technologies driving HPC innovation</a:t>
            </a:r>
          </a:p>
        </p:txBody>
      </p:sp>
      <p:pic>
        <p:nvPicPr>
          <p:cNvPr id="14" name="Picture 13">
            <a:extLst>
              <a:ext uri="{FF2B5EF4-FFF2-40B4-BE49-F238E27FC236}">
                <a16:creationId xmlns="" xmlns:a16="http://schemas.microsoft.com/office/drawing/2014/main" id="{054B259A-0E3A-9748-BED7-730AD15B8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4827" y="196170"/>
            <a:ext cx="743525" cy="743525"/>
          </a:xfrm>
          <a:prstGeom prst="rect">
            <a:avLst/>
          </a:prstGeom>
        </p:spPr>
      </p:pic>
      <p:sp>
        <p:nvSpPr>
          <p:cNvPr id="21" name="TextBox 20">
            <a:extLst>
              <a:ext uri="{FF2B5EF4-FFF2-40B4-BE49-F238E27FC236}">
                <a16:creationId xmlns="" xmlns:a16="http://schemas.microsoft.com/office/drawing/2014/main" id="{C0236B05-FDA6-4045-9F91-9BC617D8340F}"/>
              </a:ext>
            </a:extLst>
          </p:cNvPr>
          <p:cNvSpPr txBox="1"/>
          <p:nvPr/>
        </p:nvSpPr>
        <p:spPr>
          <a:xfrm>
            <a:off x="422517" y="1508277"/>
            <a:ext cx="8229599" cy="469359"/>
          </a:xfrm>
          <a:prstGeom prst="rect">
            <a:avLst/>
          </a:prstGeom>
          <a:noFill/>
        </p:spPr>
        <p:txBody>
          <a:bodyPr vert="horz" wrap="square" lIns="91440" tIns="45720" rIns="91440" bIns="45720" rtlCol="0">
            <a:spAutoFit/>
          </a:bodyPr>
          <a:lstStyle/>
          <a:p>
            <a:pPr algn="ctr">
              <a:spcAft>
                <a:spcPts val="300"/>
              </a:spcAft>
            </a:pPr>
            <a:r>
              <a:rPr lang="en-US" sz="1100" dirty="0">
                <a:solidFill>
                  <a:schemeClr val="bg1"/>
                </a:solidFill>
              </a:rPr>
              <a:t>The </a:t>
            </a:r>
            <a:r>
              <a:rPr lang="en-US" sz="1100" b="1" dirty="0">
                <a:solidFill>
                  <a:schemeClr val="bg1"/>
                </a:solidFill>
              </a:rPr>
              <a:t>Intel® Xeon® Scalable processor family </a:t>
            </a:r>
            <a:r>
              <a:rPr lang="en-US" sz="1100" dirty="0">
                <a:solidFill>
                  <a:schemeClr val="bg1"/>
                </a:solidFill>
              </a:rPr>
              <a:t>is a powerful platform that has been designed to deliver advanced HPC. </a:t>
            </a:r>
          </a:p>
          <a:p>
            <a:pPr algn="ctr">
              <a:spcAft>
                <a:spcPts val="300"/>
              </a:spcAft>
            </a:pPr>
            <a:r>
              <a:rPr lang="en-US" sz="1100" dirty="0">
                <a:solidFill>
                  <a:schemeClr val="bg1"/>
                </a:solidFill>
              </a:rPr>
              <a:t>This platform represents a significant leap forward in the performance and efficiency of cutting-edge HPC systems</a:t>
            </a:r>
            <a:r>
              <a:rPr lang="en-US" sz="1000" dirty="0">
                <a:solidFill>
                  <a:schemeClr val="bg1"/>
                </a:solidFill>
              </a:rPr>
              <a:t>.</a:t>
            </a:r>
            <a:endParaRPr lang="en-US" sz="1000" baseline="30000" dirty="0">
              <a:solidFill>
                <a:schemeClr val="bg1"/>
              </a:solidFill>
            </a:endParaRPr>
          </a:p>
        </p:txBody>
      </p:sp>
      <p:sp>
        <p:nvSpPr>
          <p:cNvPr id="22" name="TextBox 21">
            <a:extLst>
              <a:ext uri="{FF2B5EF4-FFF2-40B4-BE49-F238E27FC236}">
                <a16:creationId xmlns="" xmlns:a16="http://schemas.microsoft.com/office/drawing/2014/main" id="{279AD52F-8475-0C49-B1D2-2AA942CC6F42}"/>
              </a:ext>
            </a:extLst>
          </p:cNvPr>
          <p:cNvSpPr txBox="1"/>
          <p:nvPr/>
        </p:nvSpPr>
        <p:spPr>
          <a:xfrm>
            <a:off x="17985" y="1189794"/>
            <a:ext cx="9110800" cy="338554"/>
          </a:xfrm>
          <a:prstGeom prst="rect">
            <a:avLst/>
          </a:prstGeom>
          <a:noFill/>
        </p:spPr>
        <p:txBody>
          <a:bodyPr vert="horz" wrap="square" lIns="91440" tIns="45720" rIns="91440" bIns="45720" rtlCol="0">
            <a:spAutoFit/>
          </a:bodyPr>
          <a:lstStyle/>
          <a:p>
            <a:pPr algn="ctr"/>
            <a:r>
              <a:rPr lang="en-US" sz="1600" b="1" dirty="0">
                <a:solidFill>
                  <a:srgbClr val="C4D600"/>
                </a:solidFill>
                <a:ea typeface="Intel Clear Pro" panose="020B0804020202060201" pitchFamily="34" charset="77"/>
                <a:cs typeface="Intel Clear Pro" panose="020B0804020202060201" pitchFamily="34" charset="77"/>
              </a:rPr>
              <a:t>More performance, flexibility, and energy efficiency</a:t>
            </a:r>
          </a:p>
        </p:txBody>
      </p:sp>
      <p:sp>
        <p:nvSpPr>
          <p:cNvPr id="26" name="Content Placeholder 2">
            <a:extLst>
              <a:ext uri="{FF2B5EF4-FFF2-40B4-BE49-F238E27FC236}">
                <a16:creationId xmlns="" xmlns:a16="http://schemas.microsoft.com/office/drawing/2014/main" id="{52CA41F4-0F5C-3643-852E-2741D4EBBB46}"/>
              </a:ext>
            </a:extLst>
          </p:cNvPr>
          <p:cNvSpPr txBox="1">
            <a:spLocks/>
          </p:cNvSpPr>
          <p:nvPr/>
        </p:nvSpPr>
        <p:spPr>
          <a:xfrm>
            <a:off x="428041" y="2332200"/>
            <a:ext cx="1951513" cy="1244166"/>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defRPr/>
            </a:pPr>
            <a:r>
              <a:rPr lang="en-US" sz="1300" b="1" dirty="0">
                <a:solidFill>
                  <a:srgbClr val="C4D600"/>
                </a:solidFill>
                <a:ea typeface="Intel Clear Pro" panose="020B0804020202060201" pitchFamily="34" charset="77"/>
                <a:cs typeface="Intel Clear Pro" panose="020B0804020202060201" pitchFamily="34" charset="77"/>
              </a:rPr>
              <a:t>Boost floating point performance</a:t>
            </a:r>
          </a:p>
          <a:p>
            <a:pPr lvl="0">
              <a:spcBef>
                <a:spcPts val="600"/>
              </a:spcBef>
              <a:defRPr/>
            </a:pPr>
            <a:r>
              <a:rPr lang="en-US" sz="1200" dirty="0">
                <a:solidFill>
                  <a:srgbClr val="FFFFFF"/>
                </a:solidFill>
              </a:rPr>
              <a:t>Intel® Advanced </a:t>
            </a:r>
            <a:br>
              <a:rPr lang="en-US" sz="1200" dirty="0">
                <a:solidFill>
                  <a:srgbClr val="FFFFFF"/>
                </a:solidFill>
              </a:rPr>
            </a:br>
            <a:r>
              <a:rPr lang="en-US" sz="1200" dirty="0">
                <a:solidFill>
                  <a:srgbClr val="FFFFFF"/>
                </a:solidFill>
              </a:rPr>
              <a:t>Vector Extensions 512</a:t>
            </a:r>
            <a:br>
              <a:rPr lang="en-US" sz="1200" dirty="0">
                <a:solidFill>
                  <a:srgbClr val="FFFFFF"/>
                </a:solidFill>
              </a:rPr>
            </a:br>
            <a:r>
              <a:rPr lang="en-US" sz="1000" dirty="0">
                <a:solidFill>
                  <a:srgbClr val="FFFFFF"/>
                </a:solidFill>
              </a:rPr>
              <a:t>(Intel® AVX-512)</a:t>
            </a:r>
          </a:p>
        </p:txBody>
      </p:sp>
      <p:sp>
        <p:nvSpPr>
          <p:cNvPr id="29" name="Content Placeholder 2">
            <a:extLst>
              <a:ext uri="{FF2B5EF4-FFF2-40B4-BE49-F238E27FC236}">
                <a16:creationId xmlns="" xmlns:a16="http://schemas.microsoft.com/office/drawing/2014/main" id="{508C8FA6-3B3F-9342-A1AB-3E1A7E4025DE}"/>
              </a:ext>
            </a:extLst>
          </p:cNvPr>
          <p:cNvSpPr txBox="1">
            <a:spLocks/>
          </p:cNvSpPr>
          <p:nvPr/>
        </p:nvSpPr>
        <p:spPr>
          <a:xfrm>
            <a:off x="2664177" y="2329359"/>
            <a:ext cx="1759571" cy="1304389"/>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spcBef>
                <a:spcPts val="0"/>
              </a:spcBef>
              <a:defRPr/>
            </a:pPr>
            <a:r>
              <a:rPr lang="en-US" sz="1300" b="1" dirty="0">
                <a:solidFill>
                  <a:srgbClr val="C4D600"/>
                </a:solidFill>
                <a:ea typeface="Intel Clear Pro" panose="020B0804020202060201" pitchFamily="34" charset="77"/>
                <a:cs typeface="Intel Clear Pro" panose="020B0804020202060201" pitchFamily="34" charset="77"/>
              </a:rPr>
              <a:t>Reduce latency and power</a:t>
            </a:r>
          </a:p>
          <a:p>
            <a:pPr lvl="0">
              <a:spcBef>
                <a:spcPts val="600"/>
              </a:spcBef>
              <a:defRPr/>
            </a:pPr>
            <a:r>
              <a:rPr lang="en-US" sz="1200" dirty="0">
                <a:solidFill>
                  <a:srgbClr val="FFFFFF"/>
                </a:solidFill>
              </a:rPr>
              <a:t>Intel® Mesh Architecture</a:t>
            </a:r>
          </a:p>
          <a:p>
            <a:pPr lvl="0">
              <a:spcBef>
                <a:spcPts val="600"/>
              </a:spcBef>
              <a:defRPr/>
            </a:pPr>
            <a:r>
              <a:rPr lang="en-US" sz="1200" dirty="0">
                <a:solidFill>
                  <a:srgbClr val="FFFFFF"/>
                </a:solidFill>
              </a:rPr>
              <a:t>Intel® Ultra </a:t>
            </a:r>
            <a:br>
              <a:rPr lang="en-US" sz="1200" dirty="0">
                <a:solidFill>
                  <a:srgbClr val="FFFFFF"/>
                </a:solidFill>
              </a:rPr>
            </a:br>
            <a:r>
              <a:rPr lang="en-US" sz="1200" dirty="0">
                <a:solidFill>
                  <a:srgbClr val="FFFFFF"/>
                </a:solidFill>
              </a:rPr>
              <a:t>Path Interconnect </a:t>
            </a:r>
            <a:br>
              <a:rPr lang="en-US" sz="1200" dirty="0">
                <a:solidFill>
                  <a:srgbClr val="FFFFFF"/>
                </a:solidFill>
              </a:rPr>
            </a:br>
            <a:r>
              <a:rPr lang="en-US" sz="1000" dirty="0">
                <a:solidFill>
                  <a:srgbClr val="FFFFFF"/>
                </a:solidFill>
              </a:rPr>
              <a:t>(Intel® UPI)</a:t>
            </a:r>
          </a:p>
        </p:txBody>
      </p:sp>
      <p:sp>
        <p:nvSpPr>
          <p:cNvPr id="31" name="Content Placeholder 2">
            <a:extLst>
              <a:ext uri="{FF2B5EF4-FFF2-40B4-BE49-F238E27FC236}">
                <a16:creationId xmlns="" xmlns:a16="http://schemas.microsoft.com/office/drawing/2014/main" id="{E5C8C40D-8172-AF46-A1F3-41433797349E}"/>
              </a:ext>
            </a:extLst>
          </p:cNvPr>
          <p:cNvSpPr txBox="1">
            <a:spLocks/>
          </p:cNvSpPr>
          <p:nvPr/>
        </p:nvSpPr>
        <p:spPr>
          <a:xfrm>
            <a:off x="4738649" y="2329360"/>
            <a:ext cx="1986845" cy="1145362"/>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defRPr/>
            </a:pPr>
            <a:r>
              <a:rPr lang="en-US" sz="1300" b="1" dirty="0">
                <a:solidFill>
                  <a:srgbClr val="C4D600"/>
                </a:solidFill>
                <a:ea typeface="Intel Clear Pro" panose="020B0804020202060201" pitchFamily="34" charset="77"/>
                <a:cs typeface="Intel Clear Pro" panose="020B0804020202060201" pitchFamily="34" charset="77"/>
              </a:rPr>
              <a:t>Efficient fabric</a:t>
            </a:r>
          </a:p>
          <a:p>
            <a:pPr lvl="0">
              <a:spcBef>
                <a:spcPts val="600"/>
              </a:spcBef>
              <a:defRPr/>
            </a:pPr>
            <a:r>
              <a:rPr lang="en-US" sz="1200" dirty="0">
                <a:solidFill>
                  <a:srgbClr val="FFFFFF"/>
                </a:solidFill>
              </a:rPr>
              <a:t>Intel® Omni-Path Architecture </a:t>
            </a:r>
            <a:r>
              <a:rPr lang="en-US" sz="1000" dirty="0">
                <a:solidFill>
                  <a:srgbClr val="FFFFFF"/>
                </a:solidFill>
              </a:rPr>
              <a:t>(Intel® OPA) </a:t>
            </a:r>
          </a:p>
          <a:p>
            <a:pPr lvl="0">
              <a:spcBef>
                <a:spcPts val="600"/>
              </a:spcBef>
              <a:defRPr/>
            </a:pPr>
            <a:r>
              <a:rPr lang="en-US" sz="1200" dirty="0">
                <a:solidFill>
                  <a:srgbClr val="FFFFFF"/>
                </a:solidFill>
              </a:rPr>
              <a:t>Host Fabric Interface </a:t>
            </a:r>
            <a:r>
              <a:rPr lang="en-US" sz="1000" dirty="0">
                <a:solidFill>
                  <a:srgbClr val="FFFFFF"/>
                </a:solidFill>
              </a:rPr>
              <a:t>(HFI)</a:t>
            </a:r>
          </a:p>
        </p:txBody>
      </p:sp>
      <p:sp>
        <p:nvSpPr>
          <p:cNvPr id="32" name="Content Placeholder 2">
            <a:extLst>
              <a:ext uri="{FF2B5EF4-FFF2-40B4-BE49-F238E27FC236}">
                <a16:creationId xmlns="" xmlns:a16="http://schemas.microsoft.com/office/drawing/2014/main" id="{7F370E49-22E4-454D-8B7C-A8539094927B}"/>
              </a:ext>
            </a:extLst>
          </p:cNvPr>
          <p:cNvSpPr txBox="1">
            <a:spLocks/>
          </p:cNvSpPr>
          <p:nvPr/>
        </p:nvSpPr>
        <p:spPr>
          <a:xfrm>
            <a:off x="6954583" y="2329360"/>
            <a:ext cx="1919073" cy="1073800"/>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defRPr/>
            </a:pPr>
            <a:r>
              <a:rPr lang="en-US" sz="1300" b="1" dirty="0">
                <a:solidFill>
                  <a:srgbClr val="C4D600"/>
                </a:solidFill>
                <a:ea typeface="Intel Clear Pro" panose="020B0804020202060201" pitchFamily="34" charset="77"/>
                <a:cs typeface="Intel Clear Pro" panose="020B0804020202060201" pitchFamily="34" charset="77"/>
              </a:rPr>
              <a:t>Accelerate compression</a:t>
            </a:r>
          </a:p>
          <a:p>
            <a:pPr lvl="0">
              <a:spcBef>
                <a:spcPts val="600"/>
              </a:spcBef>
              <a:defRPr/>
            </a:pPr>
            <a:r>
              <a:rPr lang="en-US" sz="1200" dirty="0">
                <a:solidFill>
                  <a:srgbClr val="FFFFFF"/>
                </a:solidFill>
              </a:rPr>
              <a:t>Intel® </a:t>
            </a:r>
            <a:r>
              <a:rPr lang="en-US" sz="1200" dirty="0" err="1">
                <a:solidFill>
                  <a:srgbClr val="FFFFFF"/>
                </a:solidFill>
              </a:rPr>
              <a:t>QuickAssist</a:t>
            </a:r>
            <a:r>
              <a:rPr lang="en-US" sz="1200" dirty="0">
                <a:solidFill>
                  <a:srgbClr val="FFFFFF"/>
                </a:solidFill>
              </a:rPr>
              <a:t> Technology </a:t>
            </a:r>
            <a:r>
              <a:rPr lang="en-US" sz="1000" dirty="0">
                <a:solidFill>
                  <a:srgbClr val="FFFFFF"/>
                </a:solidFill>
              </a:rPr>
              <a:t>(Intel® QAT)</a:t>
            </a:r>
          </a:p>
        </p:txBody>
      </p:sp>
      <p:sp>
        <p:nvSpPr>
          <p:cNvPr id="34" name="Rectangle 20">
            <a:extLst>
              <a:ext uri="{FF2B5EF4-FFF2-40B4-BE49-F238E27FC236}">
                <a16:creationId xmlns="" xmlns:a16="http://schemas.microsoft.com/office/drawing/2014/main" id="{72F66DCF-0AE3-CE4C-BC44-E1F6D3E8C684}"/>
              </a:ext>
            </a:extLst>
          </p:cNvPr>
          <p:cNvSpPr/>
          <p:nvPr/>
        </p:nvSpPr>
        <p:spPr>
          <a:xfrm>
            <a:off x="28616" y="3831030"/>
            <a:ext cx="9115384" cy="519093"/>
          </a:xfrm>
          <a:custGeom>
            <a:avLst/>
            <a:gdLst>
              <a:gd name="connsiteX0" fmla="*/ 0 w 6779092"/>
              <a:gd name="connsiteY0" fmla="*/ 0 h 788354"/>
              <a:gd name="connsiteX1" fmla="*/ 6779092 w 6779092"/>
              <a:gd name="connsiteY1" fmla="*/ 0 h 788354"/>
              <a:gd name="connsiteX2" fmla="*/ 6779092 w 6779092"/>
              <a:gd name="connsiteY2" fmla="*/ 788354 h 788354"/>
              <a:gd name="connsiteX3" fmla="*/ 0 w 6779092"/>
              <a:gd name="connsiteY3" fmla="*/ 788354 h 788354"/>
              <a:gd name="connsiteX4" fmla="*/ 0 w 6779092"/>
              <a:gd name="connsiteY4" fmla="*/ 0 h 788354"/>
              <a:gd name="connsiteX0" fmla="*/ 6779092 w 6870532"/>
              <a:gd name="connsiteY0" fmla="*/ 788354 h 879794"/>
              <a:gd name="connsiteX1" fmla="*/ 0 w 6870532"/>
              <a:gd name="connsiteY1" fmla="*/ 788354 h 879794"/>
              <a:gd name="connsiteX2" fmla="*/ 0 w 6870532"/>
              <a:gd name="connsiteY2" fmla="*/ 0 h 879794"/>
              <a:gd name="connsiteX3" fmla="*/ 6779092 w 6870532"/>
              <a:gd name="connsiteY3" fmla="*/ 0 h 879794"/>
              <a:gd name="connsiteX4" fmla="*/ 6870532 w 6870532"/>
              <a:gd name="connsiteY4" fmla="*/ 879794 h 879794"/>
              <a:gd name="connsiteX0" fmla="*/ 6779092 w 6779092"/>
              <a:gd name="connsiteY0" fmla="*/ 788354 h 788354"/>
              <a:gd name="connsiteX1" fmla="*/ 0 w 6779092"/>
              <a:gd name="connsiteY1" fmla="*/ 788354 h 788354"/>
              <a:gd name="connsiteX2" fmla="*/ 0 w 6779092"/>
              <a:gd name="connsiteY2" fmla="*/ 0 h 788354"/>
              <a:gd name="connsiteX3" fmla="*/ 6779092 w 6779092"/>
              <a:gd name="connsiteY3" fmla="*/ 0 h 788354"/>
            </a:gdLst>
            <a:ahLst/>
            <a:cxnLst>
              <a:cxn ang="0">
                <a:pos x="connsiteX0" y="connsiteY0"/>
              </a:cxn>
              <a:cxn ang="0">
                <a:pos x="connsiteX1" y="connsiteY1"/>
              </a:cxn>
              <a:cxn ang="0">
                <a:pos x="connsiteX2" y="connsiteY2"/>
              </a:cxn>
              <a:cxn ang="0">
                <a:pos x="connsiteX3" y="connsiteY3"/>
              </a:cxn>
            </a:cxnLst>
            <a:rect l="l" t="t" r="r" b="b"/>
            <a:pathLst>
              <a:path w="6779092" h="788354">
                <a:moveTo>
                  <a:pt x="6779092" y="788354"/>
                </a:moveTo>
                <a:lnTo>
                  <a:pt x="0" y="788354"/>
                </a:lnTo>
                <a:lnTo>
                  <a:pt x="0" y="0"/>
                </a:lnTo>
                <a:lnTo>
                  <a:pt x="6779092" y="0"/>
                </a:lnTo>
              </a:path>
            </a:pathLst>
          </a:custGeom>
          <a:gradFill flip="none" rotWithShape="1">
            <a:gsLst>
              <a:gs pos="0">
                <a:schemeClr val="accent1">
                  <a:tint val="66000"/>
                  <a:satMod val="160000"/>
                  <a:alpha val="0"/>
                </a:schemeClr>
              </a:gs>
              <a:gs pos="60000">
                <a:schemeClr val="accent1">
                  <a:alpha val="80000"/>
                </a:schemeClr>
              </a:gs>
            </a:gsLst>
            <a:lin ang="0" scaled="1"/>
            <a:tileRect/>
          </a:gradFill>
          <a:ln>
            <a:gradFill flip="none" rotWithShape="1">
              <a:gsLst>
                <a:gs pos="100000">
                  <a:srgbClr val="00AEEF">
                    <a:alpha val="0"/>
                  </a:srgbClr>
                </a:gs>
                <a:gs pos="0">
                  <a:schemeClr val="accent2">
                    <a:alpha val="0"/>
                  </a:schemeClr>
                </a:gs>
                <a:gs pos="60000">
                  <a:schemeClr val="accent2"/>
                </a:gs>
              </a:gsLst>
              <a:lin ang="0" scaled="1"/>
              <a:tileRect/>
            </a:gradFill>
          </a:ln>
        </p:spPr>
        <p:txBody>
          <a:bodyPr wrap="square" lIns="91440" tIns="64008" rtlCol="0" anchor="ctr" anchorCtr="0">
            <a:noAutofit/>
          </a:bodyPr>
          <a:lstStyle/>
          <a:p>
            <a:pPr lvl="0" algn="ctr">
              <a:lnSpc>
                <a:spcPct val="80000"/>
              </a:lnSpc>
              <a:tabLst>
                <a:tab pos="914400" algn="r"/>
              </a:tabLst>
              <a:defRPr/>
            </a:pPr>
            <a:r>
              <a:rPr lang="en-US" sz="2800" dirty="0">
                <a:solidFill>
                  <a:prstClr val="white"/>
                </a:solidFill>
                <a:latin typeface="Intel Clear Pro"/>
              </a:rPr>
              <a:t>rethink the impossible with breakthrough HPC innovation</a:t>
            </a:r>
            <a:endParaRPr kumimoji="0" lang="en-US" sz="2800" b="0" i="0" u="none" strike="noStrike" kern="1200" cap="none" spc="0" normalizeH="0" baseline="50000" noProof="0" dirty="0">
              <a:ln>
                <a:noFill/>
              </a:ln>
              <a:solidFill>
                <a:prstClr val="white"/>
              </a:solidFill>
              <a:effectLst/>
              <a:uLnTx/>
              <a:uFillTx/>
              <a:latin typeface="Intel Clear"/>
              <a:ea typeface="+mn-ea"/>
              <a:cs typeface="+mn-cs"/>
            </a:endParaRPr>
          </a:p>
        </p:txBody>
      </p:sp>
      <p:cxnSp>
        <p:nvCxnSpPr>
          <p:cNvPr id="37" name="Straight Connector 36">
            <a:extLst>
              <a:ext uri="{FF2B5EF4-FFF2-40B4-BE49-F238E27FC236}">
                <a16:creationId xmlns="" xmlns:a16="http://schemas.microsoft.com/office/drawing/2014/main" id="{81223618-D4DA-2A4E-A1BE-AB0DC82381DB}"/>
              </a:ext>
            </a:extLst>
          </p:cNvPr>
          <p:cNvCxnSpPr>
            <a:cxnSpLocks/>
          </p:cNvCxnSpPr>
          <p:nvPr/>
        </p:nvCxnSpPr>
        <p:spPr>
          <a:xfrm>
            <a:off x="6788241" y="2181994"/>
            <a:ext cx="0" cy="1450029"/>
          </a:xfrm>
          <a:prstGeom prst="line">
            <a:avLst/>
          </a:prstGeom>
          <a:ln w="19050">
            <a:solidFill>
              <a:srgbClr val="0071C5">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 xmlns:a16="http://schemas.microsoft.com/office/drawing/2014/main" id="{0F00B2EA-C911-BC46-B5A1-2A14BC9E1E7B}"/>
              </a:ext>
            </a:extLst>
          </p:cNvPr>
          <p:cNvCxnSpPr>
            <a:cxnSpLocks/>
          </p:cNvCxnSpPr>
          <p:nvPr/>
        </p:nvCxnSpPr>
        <p:spPr>
          <a:xfrm>
            <a:off x="4560720" y="2181994"/>
            <a:ext cx="0" cy="1450029"/>
          </a:xfrm>
          <a:prstGeom prst="line">
            <a:avLst/>
          </a:prstGeom>
          <a:ln w="19050">
            <a:solidFill>
              <a:srgbClr val="0071C5">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 xmlns:a16="http://schemas.microsoft.com/office/drawing/2014/main" id="{A104913E-7F7A-2E46-A5ED-1D8D98F13B61}"/>
              </a:ext>
            </a:extLst>
          </p:cNvPr>
          <p:cNvCxnSpPr>
            <a:cxnSpLocks/>
          </p:cNvCxnSpPr>
          <p:nvPr/>
        </p:nvCxnSpPr>
        <p:spPr>
          <a:xfrm>
            <a:off x="2482056" y="2181994"/>
            <a:ext cx="0" cy="1450029"/>
          </a:xfrm>
          <a:prstGeom prst="line">
            <a:avLst/>
          </a:prstGeom>
          <a:ln w="19050">
            <a:solidFill>
              <a:srgbClr val="0071C5">
                <a:alpha val="3000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4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entagon 18">
            <a:extLst>
              <a:ext uri="{FF2B5EF4-FFF2-40B4-BE49-F238E27FC236}">
                <a16:creationId xmlns="" xmlns:a16="http://schemas.microsoft.com/office/drawing/2014/main" id="{627959E2-D151-5F43-BE51-781B59A66809}"/>
              </a:ext>
            </a:extLst>
          </p:cNvPr>
          <p:cNvSpPr/>
          <p:nvPr/>
        </p:nvSpPr>
        <p:spPr>
          <a:xfrm>
            <a:off x="0" y="1505201"/>
            <a:ext cx="9144000" cy="2868565"/>
          </a:xfrm>
          <a:prstGeom prst="homePlate">
            <a:avLst>
              <a:gd name="adj" fmla="val 0"/>
            </a:avLst>
          </a:prstGeom>
          <a:solidFill>
            <a:srgbClr val="00AEEF">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endParaRPr lang="en-US" dirty="0">
              <a:solidFill>
                <a:prstClr val="white"/>
              </a:solidFill>
            </a:endParaRPr>
          </a:p>
        </p:txBody>
      </p:sp>
      <p:sp>
        <p:nvSpPr>
          <p:cNvPr id="4" name="Slide Number Placeholder 3"/>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solidFill>
                  <a:prstClr val="white"/>
                </a:solidFill>
              </a:rPr>
              <a:pPr eaLnBrk="0" fontAlgn="base" hangingPunct="0">
                <a:spcBef>
                  <a:spcPct val="50000"/>
                </a:spcBef>
                <a:spcAft>
                  <a:spcPct val="0"/>
                </a:spcAft>
              </a:pPr>
              <a:t>4</a:t>
            </a:fld>
            <a:endParaRPr lang="en-US" dirty="0">
              <a:solidFill>
                <a:prstClr val="white"/>
              </a:solidFill>
            </a:endParaRPr>
          </a:p>
        </p:txBody>
      </p:sp>
      <p:sp>
        <p:nvSpPr>
          <p:cNvPr id="11" name="Pentagon 10"/>
          <p:cNvSpPr/>
          <p:nvPr/>
        </p:nvSpPr>
        <p:spPr>
          <a:xfrm>
            <a:off x="2983795" y="1509282"/>
            <a:ext cx="1645921" cy="2870271"/>
          </a:xfrm>
          <a:prstGeom prst="homePlate">
            <a:avLst>
              <a:gd name="adj" fmla="val 26000"/>
            </a:avLst>
          </a:prstGeom>
          <a:gradFill flip="none" rotWithShape="1">
            <a:gsLst>
              <a:gs pos="0">
                <a:schemeClr val="accent2">
                  <a:alpha val="50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endParaRPr lang="en-US" dirty="0">
              <a:solidFill>
                <a:prstClr val="white"/>
              </a:solidFill>
            </a:endParaRPr>
          </a:p>
        </p:txBody>
      </p:sp>
      <p:graphicFrame>
        <p:nvGraphicFramePr>
          <p:cNvPr id="12" name="Chart 11"/>
          <p:cNvGraphicFramePr/>
          <p:nvPr>
            <p:extLst/>
          </p:nvPr>
        </p:nvGraphicFramePr>
        <p:xfrm>
          <a:off x="284174" y="1762533"/>
          <a:ext cx="3940060" cy="2410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nvPr>
        </p:nvGraphicFramePr>
        <p:xfrm>
          <a:off x="4884355" y="1567152"/>
          <a:ext cx="3940060" cy="13311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nvPr>
        </p:nvGraphicFramePr>
        <p:xfrm>
          <a:off x="4884355" y="2980347"/>
          <a:ext cx="3940059" cy="1376058"/>
        </p:xfrm>
        <a:graphic>
          <a:graphicData uri="http://schemas.openxmlformats.org/drawingml/2006/chart">
            <c:chart xmlns:c="http://schemas.openxmlformats.org/drawingml/2006/chart" xmlns:r="http://schemas.openxmlformats.org/officeDocument/2006/relationships" r:id="rId5"/>
          </a:graphicData>
        </a:graphic>
      </p:graphicFrame>
      <p:sp>
        <p:nvSpPr>
          <p:cNvPr id="15" name="Title 3">
            <a:extLst>
              <a:ext uri="{FF2B5EF4-FFF2-40B4-BE49-F238E27FC236}">
                <a16:creationId xmlns="" xmlns:a16="http://schemas.microsoft.com/office/drawing/2014/main" id="{20256A50-F161-144A-83E9-85FF29009576}"/>
              </a:ext>
            </a:extLst>
          </p:cNvPr>
          <p:cNvSpPr txBox="1">
            <a:spLocks/>
          </p:cNvSpPr>
          <p:nvPr/>
        </p:nvSpPr>
        <p:spPr>
          <a:xfrm>
            <a:off x="313109" y="307144"/>
            <a:ext cx="7653354" cy="868680"/>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4000" b="0" i="0" kern="1200" spc="0" baseline="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stStyle>
          <a:p>
            <a:pPr>
              <a:lnSpc>
                <a:spcPts val="3600"/>
              </a:lnSpc>
            </a:pPr>
            <a:r>
              <a:rPr lang="en-US" dirty="0"/>
              <a:t>Intel® AVX-512 delivers significant performance and efficiency gains</a:t>
            </a:r>
          </a:p>
        </p:txBody>
      </p:sp>
      <p:sp>
        <p:nvSpPr>
          <p:cNvPr id="16" name="Rectangle 15">
            <a:extLst>
              <a:ext uri="{FF2B5EF4-FFF2-40B4-BE49-F238E27FC236}">
                <a16:creationId xmlns="" xmlns:a16="http://schemas.microsoft.com/office/drawing/2014/main" id="{B6629D40-A8EC-9E49-AB01-8052166911F8}"/>
              </a:ext>
            </a:extLst>
          </p:cNvPr>
          <p:cNvSpPr/>
          <p:nvPr/>
        </p:nvSpPr>
        <p:spPr>
          <a:xfrm>
            <a:off x="-34119" y="4704577"/>
            <a:ext cx="8630913" cy="438582"/>
          </a:xfrm>
          <a:prstGeom prst="rect">
            <a:avLst/>
          </a:prstGeom>
        </p:spPr>
        <p:txBody>
          <a:bodyPr wrap="square">
            <a:spAutoFit/>
          </a:bodyPr>
          <a:lstStyle/>
          <a:p>
            <a:pPr marL="228600" lvl="0" indent="-228600">
              <a:buFont typeface="+mj-lt"/>
              <a:buAutoNum type="arabicPeriod"/>
            </a:pPr>
            <a:r>
              <a:rPr lang="en-US" sz="450" dirty="0">
                <a:solidFill>
                  <a:schemeClr val="bg1"/>
                </a:solidFill>
              </a:rPr>
              <a:t>Source as of June 2017: Intel internal measurements on platform with Xeon® Platinum 8180, Turbo enabled, UPI=10.4, SNC1, 6x32GB DDR4-2666 per CPU, 1 DPC. Software and workloads used in performance tests may have been optimized for performance only on Intel microprocessors.</a:t>
            </a:r>
          </a:p>
          <a:p>
            <a:pPr marL="228600" lvl="0" indent="-228600">
              <a:buFont typeface="+mj-lt"/>
              <a:buAutoNum type="arabicPeriod"/>
            </a:pPr>
            <a:r>
              <a:rPr lang="en-US" sz="450" dirty="0">
                <a:solidFill>
                  <a:schemeClr val="bg1"/>
                </a:solidFill>
              </a:rPr>
              <a:t>For additional disclaimers and configuration, see following slides. </a:t>
            </a:r>
          </a:p>
          <a:p>
            <a:pPr marL="228600" lvl="0" indent="-228600">
              <a:buFont typeface="+mj-lt"/>
              <a:buAutoNum type="arabicPeriod"/>
            </a:pPr>
            <a:r>
              <a:rPr lang="en-US" sz="450" dirty="0">
                <a:solidFill>
                  <a:schemeClr val="bg1"/>
                </a:solidFill>
              </a:rPr>
              <a:t>Tests document performance of components on a particular test, in specific systems. Differences in hardware, software, or configuration will affect actual performance. Consult other sources of information to evaluate performance as you consider your purchase.  For more complete information about performance and benchmark results, visit </a:t>
            </a:r>
            <a:r>
              <a:rPr lang="en-US" sz="450" u="sng" dirty="0">
                <a:solidFill>
                  <a:schemeClr val="bg1"/>
                </a:solidFill>
                <a:hlinkClick r:id="rId6"/>
              </a:rPr>
              <a:t>www.intel.com/benchmarks</a:t>
            </a:r>
            <a:r>
              <a:rPr lang="en-US" sz="450" u="sng" dirty="0">
                <a:solidFill>
                  <a:schemeClr val="bg1"/>
                </a:solidFill>
              </a:rPr>
              <a:t> </a:t>
            </a:r>
            <a:endParaRPr lang="en-US" sz="450" dirty="0">
              <a:solidFill>
                <a:schemeClr val="bg1"/>
              </a:solidFill>
            </a:endParaRPr>
          </a:p>
          <a:p>
            <a:pPr marL="228600" lvl="0" indent="-228600">
              <a:buFont typeface="+mj-lt"/>
              <a:buAutoNum type="arabicPeriod"/>
            </a:pPr>
            <a:r>
              <a:rPr lang="en-US" sz="450" dirty="0">
                <a:solidFill>
                  <a:schemeClr val="bg1"/>
                </a:solidFill>
              </a:rPr>
              <a:t>Benchmark results were obtained prior to implementation of recent software patches and firmware updates intended to address exploits referred to as "</a:t>
            </a:r>
            <a:r>
              <a:rPr lang="en-US" sz="450" dirty="0" err="1">
                <a:solidFill>
                  <a:schemeClr val="bg1"/>
                </a:solidFill>
              </a:rPr>
              <a:t>Spectre</a:t>
            </a:r>
            <a:r>
              <a:rPr lang="en-US" sz="450" dirty="0">
                <a:solidFill>
                  <a:schemeClr val="bg1"/>
                </a:solidFill>
              </a:rPr>
              <a:t>" and "Meltdown."  Implementation of these updates may make these results inapplicable to your device or system.</a:t>
            </a:r>
          </a:p>
        </p:txBody>
      </p:sp>
    </p:spTree>
    <p:extLst>
      <p:ext uri="{BB962C8B-B14F-4D97-AF65-F5344CB8AC3E}">
        <p14:creationId xmlns:p14="http://schemas.microsoft.com/office/powerpoint/2010/main" val="67625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E2556C5-CE8C-6547-B838-EA80C61A4AF7}" type="slidenum">
              <a:rPr lang="en-US" smtClean="0"/>
              <a:pPr/>
              <a:t>5</a:t>
            </a:fld>
            <a:endParaRPr lang="en-US"/>
          </a:p>
        </p:txBody>
      </p:sp>
      <p:pic>
        <p:nvPicPr>
          <p:cNvPr id="4" name="Picture 3"/>
          <p:cNvPicPr>
            <a:picLocks noChangeAspect="1"/>
          </p:cNvPicPr>
          <p:nvPr/>
        </p:nvPicPr>
        <p:blipFill>
          <a:blip r:embed="rId3"/>
          <a:stretch>
            <a:fillRect/>
          </a:stretch>
        </p:blipFill>
        <p:spPr>
          <a:xfrm>
            <a:off x="1685487" y="94649"/>
            <a:ext cx="5363110" cy="4834652"/>
          </a:xfrm>
          <a:prstGeom prst="rect">
            <a:avLst/>
          </a:prstGeom>
        </p:spPr>
      </p:pic>
      <p:sp>
        <p:nvSpPr>
          <p:cNvPr id="2" name="Rectangle 1"/>
          <p:cNvSpPr/>
          <p:nvPr/>
        </p:nvSpPr>
        <p:spPr>
          <a:xfrm>
            <a:off x="6207967" y="2452886"/>
            <a:ext cx="2797985" cy="646331"/>
          </a:xfrm>
          <a:prstGeom prst="rect">
            <a:avLst/>
          </a:prstGeom>
        </p:spPr>
        <p:txBody>
          <a:bodyPr wrap="square">
            <a:spAutoFit/>
          </a:bodyPr>
          <a:lstStyle/>
          <a:p>
            <a:pPr lvl="0"/>
            <a:r>
              <a:rPr lang="en-US" sz="1200" dirty="0">
                <a:solidFill>
                  <a:prstClr val="black"/>
                </a:solidFill>
                <a:latin typeface="Calibri"/>
              </a:rPr>
              <a:t>https://fudzilla.com/news/ai/46258-intel-xeon-aws-ai-can-read-4x-faster-than-nvidia</a:t>
            </a:r>
          </a:p>
        </p:txBody>
      </p:sp>
    </p:spTree>
    <p:extLst>
      <p:ext uri="{BB962C8B-B14F-4D97-AF65-F5344CB8AC3E}">
        <p14:creationId xmlns:p14="http://schemas.microsoft.com/office/powerpoint/2010/main" val="10350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tagon 23">
            <a:extLst>
              <a:ext uri="{FF2B5EF4-FFF2-40B4-BE49-F238E27FC236}">
                <a16:creationId xmlns="" xmlns:a16="http://schemas.microsoft.com/office/drawing/2014/main" id="{33BE3083-2072-274A-A17E-12ABF70BA041}"/>
              </a:ext>
            </a:extLst>
          </p:cNvPr>
          <p:cNvSpPr/>
          <p:nvPr/>
        </p:nvSpPr>
        <p:spPr>
          <a:xfrm>
            <a:off x="0" y="1066902"/>
            <a:ext cx="9139416" cy="2958833"/>
          </a:xfrm>
          <a:prstGeom prst="homePlate">
            <a:avLst>
              <a:gd name="adj" fmla="val 0"/>
            </a:avLst>
          </a:prstGeom>
          <a:solidFill>
            <a:srgbClr val="003C7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endParaRPr lang="en-US" dirty="0">
              <a:solidFill>
                <a:prstClr val="white"/>
              </a:solidFill>
            </a:endParaRPr>
          </a:p>
        </p:txBody>
      </p:sp>
      <p:sp>
        <p:nvSpPr>
          <p:cNvPr id="42" name="Rectangle 41">
            <a:extLst>
              <a:ext uri="{FF2B5EF4-FFF2-40B4-BE49-F238E27FC236}">
                <a16:creationId xmlns="" xmlns:a16="http://schemas.microsoft.com/office/drawing/2014/main" id="{506859C2-6E53-5B49-A6FC-022019582313}"/>
              </a:ext>
            </a:extLst>
          </p:cNvPr>
          <p:cNvSpPr/>
          <p:nvPr/>
        </p:nvSpPr>
        <p:spPr>
          <a:xfrm>
            <a:off x="1079159" y="2049266"/>
            <a:ext cx="2655632" cy="1327695"/>
          </a:xfrm>
          <a:prstGeom prst="rect">
            <a:avLst/>
          </a:prstGeom>
          <a:solidFill>
            <a:srgbClr val="0071C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prstClr val="white"/>
              </a:solidFill>
            </a:endParaRPr>
          </a:p>
        </p:txBody>
      </p:sp>
      <p:sp>
        <p:nvSpPr>
          <p:cNvPr id="4" name="Title 3">
            <a:extLst>
              <a:ext uri="{FF2B5EF4-FFF2-40B4-BE49-F238E27FC236}">
                <a16:creationId xmlns="" xmlns:a16="http://schemas.microsoft.com/office/drawing/2014/main" id="{F8F21797-C299-7449-81CF-64BE29AA5E9C}"/>
              </a:ext>
            </a:extLst>
          </p:cNvPr>
          <p:cNvSpPr>
            <a:spLocks noGrp="1"/>
          </p:cNvSpPr>
          <p:nvPr>
            <p:ph type="title"/>
          </p:nvPr>
        </p:nvSpPr>
        <p:spPr>
          <a:xfrm>
            <a:off x="313109" y="150970"/>
            <a:ext cx="8229600" cy="868680"/>
          </a:xfrm>
        </p:spPr>
        <p:txBody>
          <a:bodyPr/>
          <a:lstStyle/>
          <a:p>
            <a:r>
              <a:rPr lang="en-US" dirty="0"/>
              <a:t>Intel® QuickAssist Technology benchmarks </a:t>
            </a:r>
          </a:p>
        </p:txBody>
      </p:sp>
      <p:sp>
        <p:nvSpPr>
          <p:cNvPr id="25" name="Slide Number Placeholder 3">
            <a:extLst>
              <a:ext uri="{FF2B5EF4-FFF2-40B4-BE49-F238E27FC236}">
                <a16:creationId xmlns="" xmlns:a16="http://schemas.microsoft.com/office/drawing/2014/main" id="{1BEC6138-140E-CB42-B4B3-6AC59B77A408}"/>
              </a:ext>
            </a:extLst>
          </p:cNvPr>
          <p:cNvSpPr>
            <a:spLocks noGrp="1"/>
          </p:cNvSpPr>
          <p:nvPr>
            <p:ph type="sldNum" sz="quarter" idx="12"/>
          </p:nvPr>
        </p:nvSpPr>
        <p:spPr>
          <a:xfrm>
            <a:off x="6872352" y="4824387"/>
            <a:ext cx="2133600" cy="273844"/>
          </a:xfrm>
        </p:spPr>
        <p:txBody>
          <a:bodyPr/>
          <a:lstStyle/>
          <a:p>
            <a:fld id="{B41F42F8-25E4-4D1B-BD30-C90591184289}" type="slidenum">
              <a:rPr lang="en-US" smtClean="0">
                <a:solidFill>
                  <a:prstClr val="white"/>
                </a:solidFill>
              </a:rPr>
              <a:pPr/>
              <a:t>6</a:t>
            </a:fld>
            <a:endParaRPr lang="en-US" dirty="0">
              <a:solidFill>
                <a:prstClr val="white"/>
              </a:solidFill>
            </a:endParaRPr>
          </a:p>
        </p:txBody>
      </p:sp>
      <p:sp>
        <p:nvSpPr>
          <p:cNvPr id="30" name="Rectangle 29">
            <a:extLst>
              <a:ext uri="{FF2B5EF4-FFF2-40B4-BE49-F238E27FC236}">
                <a16:creationId xmlns="" xmlns:a16="http://schemas.microsoft.com/office/drawing/2014/main" id="{2F5F68FE-51E5-8E46-864E-907C60B82BDC}"/>
              </a:ext>
            </a:extLst>
          </p:cNvPr>
          <p:cNvSpPr/>
          <p:nvPr/>
        </p:nvSpPr>
        <p:spPr>
          <a:xfrm>
            <a:off x="0" y="4427919"/>
            <a:ext cx="7609711" cy="715581"/>
          </a:xfrm>
          <a:prstGeom prst="rect">
            <a:avLst/>
          </a:prstGeom>
        </p:spPr>
        <p:txBody>
          <a:bodyPr wrap="square">
            <a:spAutoFit/>
          </a:bodyPr>
          <a:lstStyle/>
          <a:p>
            <a:pPr marL="228600" lvl="0" indent="-228600">
              <a:buFont typeface="+mj-lt"/>
              <a:buAutoNum type="arabicPeriod"/>
            </a:pPr>
            <a:r>
              <a:rPr lang="en-US" sz="450" dirty="0">
                <a:solidFill>
                  <a:schemeClr val="bg1"/>
                </a:solidFill>
              </a:rPr>
              <a:t>NGINX* and OpenSSL* connections/second. Conducted by Intel Applications Integration Team. Claim is actual performance measurement. Intel® microprocessor. Processor: Intel® Xeon® processor Scalable family with C6xxB0 ES2 Performance tests use cores from a single CPU, Memory configuration:, DDR4–2400. Populated with 1 (16 GB) DIMM per channel, total of 6 DIMMs Intel® QuickAssist Technology driver: QAT1.7.Upstream.L.0.8.0-37 Fedora* 22 (Kernel 4.2.7) BIOS: PLYDCRB1.86B.0088.D09.1606011736.</a:t>
            </a:r>
          </a:p>
          <a:p>
            <a:pPr marL="228600" lvl="0" indent="-228600">
              <a:buFont typeface="+mj-lt"/>
              <a:buAutoNum type="arabicPeriod"/>
            </a:pPr>
            <a:r>
              <a:rPr lang="en-US" sz="450" dirty="0">
                <a:solidFill>
                  <a:schemeClr val="bg1"/>
                </a:solidFill>
              </a:rPr>
              <a:t>Cloudera* 5.4.2 with Snappy* Software vs. Intel® QuickAssist Technology hardware solution. Conducted by Intel Applications Integration Team. Claim is actual performance measurement. Intel® Xeon® processor E5-2699 v4 (56 cores enabled) 256 GB DDR4 1.6 TB NVMe SSD 1 Intel® C6xxx-based card (24x) 10 Gbps CentOS* 6.7 w/ 2.6.32 kernel Cloudera* 5.4.2 QAT driver 0.9.1 Snappy* 1.1.2 (popular, fast compression codec) One </a:t>
            </a:r>
            <a:r>
              <a:rPr lang="en-US" sz="450" dirty="0" err="1">
                <a:solidFill>
                  <a:schemeClr val="bg1"/>
                </a:solidFill>
              </a:rPr>
              <a:t>NameNode</a:t>
            </a:r>
            <a:r>
              <a:rPr lang="en-US" sz="450" dirty="0">
                <a:solidFill>
                  <a:schemeClr val="bg1"/>
                </a:solidFill>
              </a:rPr>
              <a:t> Eight </a:t>
            </a:r>
            <a:r>
              <a:rPr lang="en-US" sz="450" dirty="0" err="1">
                <a:solidFill>
                  <a:schemeClr val="bg1"/>
                </a:solidFill>
              </a:rPr>
              <a:t>DataNodes</a:t>
            </a:r>
            <a:r>
              <a:rPr lang="en-US" sz="450" dirty="0">
                <a:solidFill>
                  <a:schemeClr val="bg1"/>
                </a:solidFill>
              </a:rPr>
              <a:t> 10 Gbps network.</a:t>
            </a:r>
          </a:p>
          <a:p>
            <a:pPr marL="228600" lvl="0" indent="-228600">
              <a:buFont typeface="+mj-lt"/>
              <a:buAutoNum type="arabicPeriod"/>
            </a:pPr>
            <a:r>
              <a:rPr lang="en-US" sz="450" dirty="0">
                <a:solidFill>
                  <a:schemeClr val="bg1"/>
                </a:solidFill>
              </a:rPr>
              <a:t>3- 24 Core Intel(r) Xeon® Scalable Platform -SP @1.8GHz, Single (UP) Processor configuration. Intel(r) C627 PCH with crypto acceleration capability (in x16 mode) Neon City platform. DDR4 2400MHz RDIMMs 6x16GB(total 96 GB), 6 Channels, 1 x Intel® Corporation Red Rock Canyon 100GbE Ethernet Switch in the x16 PCIe* slot on Socket 0. 8 cache ways allocated for DDIO.</a:t>
            </a:r>
          </a:p>
          <a:p>
            <a:pPr marL="228600" lvl="0" indent="-228600">
              <a:buFont typeface="+mj-lt"/>
              <a:buAutoNum type="arabicPeriod"/>
            </a:pPr>
            <a:r>
              <a:rPr lang="en-US" sz="450" dirty="0">
                <a:solidFill>
                  <a:schemeClr val="bg1"/>
                </a:solidFill>
              </a:rPr>
              <a:t>Tests document performance of components on a particular test, in specific systems. Differences in hardware, software, or configuration will affect actual performance. Consult other sources of information to evaluate performance as you consider your purchase.  For more complete information about performance and benchmark results, visit </a:t>
            </a:r>
            <a:r>
              <a:rPr lang="en-US" sz="450" u="sng" dirty="0">
                <a:solidFill>
                  <a:schemeClr val="bg1"/>
                </a:solidFill>
                <a:hlinkClick r:id="rId3"/>
              </a:rPr>
              <a:t>www.intel.com/benchmarks</a:t>
            </a:r>
            <a:r>
              <a:rPr lang="en-US" sz="450" u="sng" dirty="0">
                <a:solidFill>
                  <a:schemeClr val="bg1"/>
                </a:solidFill>
              </a:rPr>
              <a:t> </a:t>
            </a:r>
            <a:endParaRPr lang="en-US" sz="450" dirty="0">
              <a:solidFill>
                <a:schemeClr val="bg1"/>
              </a:solidFill>
            </a:endParaRPr>
          </a:p>
          <a:p>
            <a:pPr marL="228600" lvl="0" indent="-228600">
              <a:buFont typeface="+mj-lt"/>
              <a:buAutoNum type="arabicPeriod"/>
            </a:pPr>
            <a:r>
              <a:rPr lang="en-US" sz="450" dirty="0">
                <a:solidFill>
                  <a:schemeClr val="bg1"/>
                </a:solidFill>
              </a:rPr>
              <a:t>Benchmark results were obtained prior to implementation of recent software patches and firmware updates intended to address exploits referred to as "</a:t>
            </a:r>
            <a:r>
              <a:rPr lang="en-US" sz="450" dirty="0" err="1">
                <a:solidFill>
                  <a:schemeClr val="bg1"/>
                </a:solidFill>
              </a:rPr>
              <a:t>Spectre</a:t>
            </a:r>
            <a:r>
              <a:rPr lang="en-US" sz="450" dirty="0">
                <a:solidFill>
                  <a:schemeClr val="bg1"/>
                </a:solidFill>
              </a:rPr>
              <a:t>" and "Meltdown."  Implementation of these updates may make these results inapplicable to your device or system.</a:t>
            </a:r>
          </a:p>
        </p:txBody>
      </p:sp>
      <p:sp>
        <p:nvSpPr>
          <p:cNvPr id="31" name="TextBox 30">
            <a:extLst>
              <a:ext uri="{FF2B5EF4-FFF2-40B4-BE49-F238E27FC236}">
                <a16:creationId xmlns="" xmlns:a16="http://schemas.microsoft.com/office/drawing/2014/main" id="{053D0580-83B1-9C4D-B20F-6BCC1924A366}"/>
              </a:ext>
            </a:extLst>
          </p:cNvPr>
          <p:cNvSpPr txBox="1"/>
          <p:nvPr/>
        </p:nvSpPr>
        <p:spPr>
          <a:xfrm>
            <a:off x="1377452" y="1281065"/>
            <a:ext cx="1811946" cy="261610"/>
          </a:xfrm>
          <a:prstGeom prst="rect">
            <a:avLst/>
          </a:prstGeom>
          <a:noFill/>
        </p:spPr>
        <p:txBody>
          <a:bodyPr wrap="square" rtlCol="0">
            <a:spAutoFit/>
          </a:bodyPr>
          <a:lstStyle/>
          <a:p>
            <a:pPr algn="ctr"/>
            <a:r>
              <a:rPr lang="en-US" sz="1100" b="1" dirty="0">
                <a:solidFill>
                  <a:srgbClr val="00AEEF"/>
                </a:solidFill>
              </a:rPr>
              <a:t>Security benchmarks</a:t>
            </a:r>
          </a:p>
        </p:txBody>
      </p:sp>
      <p:sp>
        <p:nvSpPr>
          <p:cNvPr id="36" name="TextBox 35">
            <a:extLst>
              <a:ext uri="{FF2B5EF4-FFF2-40B4-BE49-F238E27FC236}">
                <a16:creationId xmlns="" xmlns:a16="http://schemas.microsoft.com/office/drawing/2014/main" id="{43994EB5-AEB8-2B4E-BC5E-840784FE3EBA}"/>
              </a:ext>
            </a:extLst>
          </p:cNvPr>
          <p:cNvSpPr txBox="1"/>
          <p:nvPr/>
        </p:nvSpPr>
        <p:spPr>
          <a:xfrm>
            <a:off x="6416819" y="1281065"/>
            <a:ext cx="1811946" cy="430887"/>
          </a:xfrm>
          <a:prstGeom prst="rect">
            <a:avLst/>
          </a:prstGeom>
          <a:noFill/>
        </p:spPr>
        <p:txBody>
          <a:bodyPr wrap="square" rtlCol="0">
            <a:spAutoFit/>
          </a:bodyPr>
          <a:lstStyle/>
          <a:p>
            <a:pPr algn="ctr"/>
            <a:r>
              <a:rPr lang="en-US" sz="1100" b="1" dirty="0">
                <a:solidFill>
                  <a:srgbClr val="00AEEF"/>
                </a:solidFill>
              </a:rPr>
              <a:t>Compression ratio</a:t>
            </a:r>
            <a:r>
              <a:rPr lang="en-US" sz="1100" b="1" baseline="30000" dirty="0">
                <a:solidFill>
                  <a:srgbClr val="00AEEF"/>
                </a:solidFill>
              </a:rPr>
              <a:t>2</a:t>
            </a:r>
            <a:r>
              <a:rPr lang="en-US" sz="1100" b="1" dirty="0">
                <a:solidFill>
                  <a:srgbClr val="00AEEF"/>
                </a:solidFill>
              </a:rPr>
              <a:t> </a:t>
            </a:r>
          </a:p>
          <a:p>
            <a:pPr algn="ctr"/>
            <a:r>
              <a:rPr lang="en-US" sz="1100" b="1" dirty="0">
                <a:solidFill>
                  <a:srgbClr val="00AEEF"/>
                </a:solidFill>
              </a:rPr>
              <a:t>big data example</a:t>
            </a:r>
          </a:p>
        </p:txBody>
      </p:sp>
      <p:graphicFrame>
        <p:nvGraphicFramePr>
          <p:cNvPr id="38" name="Chart 37">
            <a:extLst>
              <a:ext uri="{FF2B5EF4-FFF2-40B4-BE49-F238E27FC236}">
                <a16:creationId xmlns="" xmlns:a16="http://schemas.microsoft.com/office/drawing/2014/main" id="{864C57A5-ADB4-F042-93B1-B1B92BF4AD47}"/>
              </a:ext>
            </a:extLst>
          </p:cNvPr>
          <p:cNvGraphicFramePr/>
          <p:nvPr>
            <p:extLst/>
          </p:nvPr>
        </p:nvGraphicFramePr>
        <p:xfrm>
          <a:off x="725662" y="1634441"/>
          <a:ext cx="3115526" cy="2239337"/>
        </p:xfrm>
        <a:graphic>
          <a:graphicData uri="http://schemas.openxmlformats.org/drawingml/2006/chart">
            <c:chart xmlns:c="http://schemas.openxmlformats.org/drawingml/2006/chart" xmlns:r="http://schemas.openxmlformats.org/officeDocument/2006/relationships" r:id="rId4"/>
          </a:graphicData>
        </a:graphic>
      </p:graphicFrame>
      <p:sp>
        <p:nvSpPr>
          <p:cNvPr id="39" name="TextBox 38">
            <a:extLst>
              <a:ext uri="{FF2B5EF4-FFF2-40B4-BE49-F238E27FC236}">
                <a16:creationId xmlns="" xmlns:a16="http://schemas.microsoft.com/office/drawing/2014/main" id="{1AC49ED7-0145-9146-80CC-0FCB7250421E}"/>
              </a:ext>
            </a:extLst>
          </p:cNvPr>
          <p:cNvSpPr txBox="1"/>
          <p:nvPr/>
        </p:nvSpPr>
        <p:spPr>
          <a:xfrm>
            <a:off x="3420170" y="3534065"/>
            <a:ext cx="219932" cy="164148"/>
          </a:xfrm>
          <a:prstGeom prst="rect">
            <a:avLst/>
          </a:prstGeom>
          <a:noFill/>
        </p:spPr>
        <p:txBody>
          <a:bodyPr wrap="none" rtlCol="0">
            <a:spAutoFit/>
          </a:bodyPr>
          <a:lstStyle/>
          <a:p>
            <a:r>
              <a:rPr lang="en-US" sz="700" baseline="30000" dirty="0">
                <a:solidFill>
                  <a:schemeClr val="bg1"/>
                </a:solidFill>
              </a:rPr>
              <a:t>1</a:t>
            </a:r>
          </a:p>
        </p:txBody>
      </p:sp>
      <p:sp>
        <p:nvSpPr>
          <p:cNvPr id="40" name="TextBox 39">
            <a:extLst>
              <a:ext uri="{FF2B5EF4-FFF2-40B4-BE49-F238E27FC236}">
                <a16:creationId xmlns="" xmlns:a16="http://schemas.microsoft.com/office/drawing/2014/main" id="{2324A3FD-B5A1-114C-9BC8-7C9CBFBBE2F5}"/>
              </a:ext>
            </a:extLst>
          </p:cNvPr>
          <p:cNvSpPr txBox="1"/>
          <p:nvPr/>
        </p:nvSpPr>
        <p:spPr>
          <a:xfrm>
            <a:off x="1607556" y="3534966"/>
            <a:ext cx="219932" cy="164148"/>
          </a:xfrm>
          <a:prstGeom prst="rect">
            <a:avLst/>
          </a:prstGeom>
          <a:noFill/>
        </p:spPr>
        <p:txBody>
          <a:bodyPr wrap="none" rtlCol="0">
            <a:spAutoFit/>
          </a:bodyPr>
          <a:lstStyle/>
          <a:p>
            <a:r>
              <a:rPr lang="en-US" sz="700" baseline="30000" dirty="0">
                <a:solidFill>
                  <a:schemeClr val="bg1"/>
                </a:solidFill>
              </a:rPr>
              <a:t>1</a:t>
            </a:r>
          </a:p>
        </p:txBody>
      </p:sp>
      <p:sp>
        <p:nvSpPr>
          <p:cNvPr id="41" name="TextBox 40">
            <a:extLst>
              <a:ext uri="{FF2B5EF4-FFF2-40B4-BE49-F238E27FC236}">
                <a16:creationId xmlns="" xmlns:a16="http://schemas.microsoft.com/office/drawing/2014/main" id="{F9AE2600-1034-4041-83A5-AC35D9EB47F8}"/>
              </a:ext>
            </a:extLst>
          </p:cNvPr>
          <p:cNvSpPr txBox="1"/>
          <p:nvPr/>
        </p:nvSpPr>
        <p:spPr>
          <a:xfrm>
            <a:off x="2560191" y="3543573"/>
            <a:ext cx="219932" cy="164148"/>
          </a:xfrm>
          <a:prstGeom prst="rect">
            <a:avLst/>
          </a:prstGeom>
          <a:noFill/>
        </p:spPr>
        <p:txBody>
          <a:bodyPr wrap="none" rtlCol="0">
            <a:spAutoFit/>
          </a:bodyPr>
          <a:lstStyle/>
          <a:p>
            <a:r>
              <a:rPr lang="en-US" sz="700" baseline="30000" dirty="0">
                <a:solidFill>
                  <a:schemeClr val="bg1"/>
                </a:solidFill>
              </a:rPr>
              <a:t>3</a:t>
            </a:r>
          </a:p>
        </p:txBody>
      </p:sp>
      <p:graphicFrame>
        <p:nvGraphicFramePr>
          <p:cNvPr id="43" name="Chart 42">
            <a:extLst>
              <a:ext uri="{FF2B5EF4-FFF2-40B4-BE49-F238E27FC236}">
                <a16:creationId xmlns="" xmlns:a16="http://schemas.microsoft.com/office/drawing/2014/main" id="{D43440F2-E2CF-CE4D-AD49-35C22B374B47}"/>
              </a:ext>
            </a:extLst>
          </p:cNvPr>
          <p:cNvGraphicFramePr/>
          <p:nvPr>
            <p:extLst/>
          </p:nvPr>
        </p:nvGraphicFramePr>
        <p:xfrm>
          <a:off x="4092975" y="1764926"/>
          <a:ext cx="1915368" cy="2095998"/>
        </p:xfrm>
        <a:graphic>
          <a:graphicData uri="http://schemas.openxmlformats.org/drawingml/2006/chart">
            <c:chart xmlns:c="http://schemas.openxmlformats.org/drawingml/2006/chart" xmlns:r="http://schemas.openxmlformats.org/officeDocument/2006/relationships" r:id="rId5"/>
          </a:graphicData>
        </a:graphic>
      </p:graphicFrame>
      <p:sp>
        <p:nvSpPr>
          <p:cNvPr id="47" name="Oval 46">
            <a:extLst>
              <a:ext uri="{FF2B5EF4-FFF2-40B4-BE49-F238E27FC236}">
                <a16:creationId xmlns="" xmlns:a16="http://schemas.microsoft.com/office/drawing/2014/main" id="{B5287FFD-57AD-B643-AC96-4D471B83A029}"/>
              </a:ext>
            </a:extLst>
          </p:cNvPr>
          <p:cNvSpPr/>
          <p:nvPr/>
        </p:nvSpPr>
        <p:spPr>
          <a:xfrm>
            <a:off x="5131678" y="2225453"/>
            <a:ext cx="806134" cy="806134"/>
          </a:xfrm>
          <a:prstGeom prst="ellipse">
            <a:avLst/>
          </a:prstGeom>
          <a:solidFill>
            <a:srgbClr val="003C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 xmlns:a16="http://schemas.microsoft.com/office/drawing/2014/main" id="{BAD6A14B-7866-7F42-9A00-36F833432F69}"/>
              </a:ext>
            </a:extLst>
          </p:cNvPr>
          <p:cNvSpPr txBox="1"/>
          <p:nvPr/>
        </p:nvSpPr>
        <p:spPr>
          <a:xfrm>
            <a:off x="4171405" y="1281064"/>
            <a:ext cx="1758508" cy="430887"/>
          </a:xfrm>
          <a:prstGeom prst="rect">
            <a:avLst/>
          </a:prstGeom>
          <a:noFill/>
        </p:spPr>
        <p:txBody>
          <a:bodyPr wrap="square" rtlCol="0">
            <a:spAutoFit/>
          </a:bodyPr>
          <a:lstStyle/>
          <a:p>
            <a:pPr algn="ctr"/>
            <a:r>
              <a:rPr lang="en-US" sz="1100" b="1" dirty="0">
                <a:solidFill>
                  <a:srgbClr val="00AEEF"/>
                </a:solidFill>
              </a:rPr>
              <a:t>Big data benchmarks with compression</a:t>
            </a:r>
            <a:r>
              <a:rPr lang="en-US" sz="1100" b="1" baseline="30000" dirty="0">
                <a:solidFill>
                  <a:srgbClr val="00AEEF"/>
                </a:solidFill>
              </a:rPr>
              <a:t>2</a:t>
            </a:r>
          </a:p>
        </p:txBody>
      </p:sp>
      <p:sp>
        <p:nvSpPr>
          <p:cNvPr id="48" name="TextBox 47">
            <a:extLst>
              <a:ext uri="{FF2B5EF4-FFF2-40B4-BE49-F238E27FC236}">
                <a16:creationId xmlns="" xmlns:a16="http://schemas.microsoft.com/office/drawing/2014/main" id="{A600B8C3-549F-294D-B0B3-9E871A4093D2}"/>
              </a:ext>
            </a:extLst>
          </p:cNvPr>
          <p:cNvSpPr txBox="1"/>
          <p:nvPr/>
        </p:nvSpPr>
        <p:spPr>
          <a:xfrm>
            <a:off x="5131678" y="2297398"/>
            <a:ext cx="806134" cy="577081"/>
          </a:xfrm>
          <a:prstGeom prst="rect">
            <a:avLst/>
          </a:prstGeom>
          <a:noFill/>
        </p:spPr>
        <p:txBody>
          <a:bodyPr vert="horz" wrap="square" lIns="0" tIns="0" rIns="0" bIns="0" rtlCol="0">
            <a:spAutoFit/>
          </a:bodyPr>
          <a:lstStyle/>
          <a:p>
            <a:pPr lvl="0" algn="ctr" defTabSz="571486" fontAlgn="base">
              <a:lnSpc>
                <a:spcPts val="880"/>
              </a:lnSpc>
              <a:spcAft>
                <a:spcPct val="0"/>
              </a:spcAft>
              <a:buClr>
                <a:prstClr val="white"/>
              </a:buClr>
              <a:defRPr/>
            </a:pPr>
            <a:r>
              <a:rPr lang="en-US" sz="800" b="1" dirty="0">
                <a:solidFill>
                  <a:schemeClr val="bg1"/>
                </a:solidFill>
              </a:rPr>
              <a:t>Apache </a:t>
            </a:r>
            <a:r>
              <a:rPr lang="en-US" sz="800" b="1" dirty="0" err="1">
                <a:solidFill>
                  <a:schemeClr val="bg1"/>
                </a:solidFill>
              </a:rPr>
              <a:t>Accumulo</a:t>
            </a:r>
            <a:r>
              <a:rPr lang="en-US" sz="800" b="1" dirty="0">
                <a:solidFill>
                  <a:schemeClr val="bg1"/>
                </a:solidFill>
              </a:rPr>
              <a:t>* </a:t>
            </a:r>
            <a:br>
              <a:rPr lang="en-US" sz="800" b="1" dirty="0">
                <a:solidFill>
                  <a:schemeClr val="bg1"/>
                </a:solidFill>
              </a:rPr>
            </a:br>
            <a:r>
              <a:rPr lang="en-US" sz="800" b="1" dirty="0">
                <a:solidFill>
                  <a:schemeClr val="bg1"/>
                </a:solidFill>
              </a:rPr>
              <a:t>run time reduced significantly</a:t>
            </a:r>
            <a:endParaRPr lang="en-US" sz="1100" dirty="0">
              <a:solidFill>
                <a:schemeClr val="bg1"/>
              </a:solidFill>
            </a:endParaRPr>
          </a:p>
        </p:txBody>
      </p:sp>
      <p:grpSp>
        <p:nvGrpSpPr>
          <p:cNvPr id="52" name="Group 51">
            <a:extLst>
              <a:ext uri="{FF2B5EF4-FFF2-40B4-BE49-F238E27FC236}">
                <a16:creationId xmlns="" xmlns:a16="http://schemas.microsoft.com/office/drawing/2014/main" id="{D24CCDBD-502C-0A4B-B350-6D746EE7F9B9}"/>
              </a:ext>
            </a:extLst>
          </p:cNvPr>
          <p:cNvGrpSpPr/>
          <p:nvPr/>
        </p:nvGrpSpPr>
        <p:grpSpPr>
          <a:xfrm>
            <a:off x="6995171" y="2558518"/>
            <a:ext cx="605137" cy="824706"/>
            <a:chOff x="8344526" y="2552255"/>
            <a:chExt cx="605137" cy="824706"/>
          </a:xfrm>
        </p:grpSpPr>
        <p:sp>
          <p:nvSpPr>
            <p:cNvPr id="10" name="Rectangle 9">
              <a:extLst>
                <a:ext uri="{FF2B5EF4-FFF2-40B4-BE49-F238E27FC236}">
                  <a16:creationId xmlns="" xmlns:a16="http://schemas.microsoft.com/office/drawing/2014/main" id="{44FCE439-4B48-044B-886D-42B07D9D6A24}"/>
                </a:ext>
              </a:extLst>
            </p:cNvPr>
            <p:cNvSpPr/>
            <p:nvPr/>
          </p:nvSpPr>
          <p:spPr>
            <a:xfrm>
              <a:off x="8344526" y="2594759"/>
              <a:ext cx="213756" cy="782202"/>
            </a:xfrm>
            <a:prstGeom prst="rect">
              <a:avLst/>
            </a:prstGeom>
            <a:solidFill>
              <a:srgbClr val="C4D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 xmlns:a16="http://schemas.microsoft.com/office/drawing/2014/main" id="{8FED97F6-BDAA-3C48-8AB9-6649F9C76712}"/>
                </a:ext>
              </a:extLst>
            </p:cNvPr>
            <p:cNvSpPr/>
            <p:nvPr/>
          </p:nvSpPr>
          <p:spPr>
            <a:xfrm>
              <a:off x="8735907" y="2833141"/>
              <a:ext cx="213756" cy="543820"/>
            </a:xfrm>
            <a:prstGeom prst="rect">
              <a:avLst/>
            </a:prstGeom>
            <a:solidFill>
              <a:srgbClr val="007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 xmlns:a16="http://schemas.microsoft.com/office/drawing/2014/main" id="{2BE83721-7116-F84B-B70C-12FC238186CD}"/>
                </a:ext>
              </a:extLst>
            </p:cNvPr>
            <p:cNvSpPr txBox="1"/>
            <p:nvPr/>
          </p:nvSpPr>
          <p:spPr>
            <a:xfrm rot="16200000">
              <a:off x="8316319" y="2610271"/>
              <a:ext cx="269919" cy="153888"/>
            </a:xfrm>
            <a:prstGeom prst="rect">
              <a:avLst/>
            </a:prstGeom>
            <a:noFill/>
          </p:spPr>
          <p:txBody>
            <a:bodyPr vert="horz" wrap="square" lIns="0" tIns="0" rIns="0" bIns="0" rtlCol="0">
              <a:spAutoFit/>
            </a:bodyPr>
            <a:lstStyle/>
            <a:p>
              <a:r>
                <a:rPr lang="en-US" sz="1000" dirty="0">
                  <a:solidFill>
                    <a:schemeClr val="bg1"/>
                  </a:solidFill>
                </a:rPr>
                <a:t>60</a:t>
              </a:r>
            </a:p>
          </p:txBody>
        </p:sp>
        <p:sp>
          <p:nvSpPr>
            <p:cNvPr id="54" name="TextBox 53">
              <a:extLst>
                <a:ext uri="{FF2B5EF4-FFF2-40B4-BE49-F238E27FC236}">
                  <a16:creationId xmlns="" xmlns:a16="http://schemas.microsoft.com/office/drawing/2014/main" id="{11334140-5E4E-9640-A63D-D9A65C4D62BB}"/>
                </a:ext>
              </a:extLst>
            </p:cNvPr>
            <p:cNvSpPr txBox="1"/>
            <p:nvPr/>
          </p:nvSpPr>
          <p:spPr>
            <a:xfrm rot="16200000">
              <a:off x="8708207" y="2849373"/>
              <a:ext cx="269919" cy="153888"/>
            </a:xfrm>
            <a:prstGeom prst="rect">
              <a:avLst/>
            </a:prstGeom>
            <a:noFill/>
          </p:spPr>
          <p:txBody>
            <a:bodyPr vert="horz" wrap="square" lIns="0" tIns="0" rIns="0" bIns="0" rtlCol="0">
              <a:spAutoFit/>
            </a:bodyPr>
            <a:lstStyle/>
            <a:p>
              <a:r>
                <a:rPr lang="en-US" sz="1000" dirty="0">
                  <a:solidFill>
                    <a:schemeClr val="bg1"/>
                  </a:solidFill>
                </a:rPr>
                <a:t>42</a:t>
              </a:r>
            </a:p>
          </p:txBody>
        </p:sp>
      </p:grpSp>
      <p:sp>
        <p:nvSpPr>
          <p:cNvPr id="13" name="TextBox 12">
            <a:extLst>
              <a:ext uri="{FF2B5EF4-FFF2-40B4-BE49-F238E27FC236}">
                <a16:creationId xmlns="" xmlns:a16="http://schemas.microsoft.com/office/drawing/2014/main" id="{3A73320C-7EFC-7147-8AB7-EE97A4953121}"/>
              </a:ext>
            </a:extLst>
          </p:cNvPr>
          <p:cNvSpPr txBox="1"/>
          <p:nvPr/>
        </p:nvSpPr>
        <p:spPr>
          <a:xfrm>
            <a:off x="6440570" y="3459208"/>
            <a:ext cx="1745279" cy="246221"/>
          </a:xfrm>
          <a:prstGeom prst="rect">
            <a:avLst/>
          </a:prstGeom>
          <a:noFill/>
        </p:spPr>
        <p:txBody>
          <a:bodyPr vert="horz" wrap="square" lIns="0" tIns="0" rIns="0" bIns="0" rtlCol="0">
            <a:spAutoFit/>
          </a:bodyPr>
          <a:lstStyle/>
          <a:p>
            <a:pPr algn="ctr"/>
            <a:r>
              <a:rPr lang="en-US" sz="800" dirty="0">
                <a:solidFill>
                  <a:schemeClr val="bg1"/>
                </a:solidFill>
              </a:rPr>
              <a:t>Compression Ratio Output/Input</a:t>
            </a:r>
            <a:br>
              <a:rPr lang="en-US" sz="800" dirty="0">
                <a:solidFill>
                  <a:schemeClr val="bg1"/>
                </a:solidFill>
              </a:rPr>
            </a:br>
            <a:r>
              <a:rPr lang="en-US" sz="800" dirty="0">
                <a:solidFill>
                  <a:schemeClr val="bg1"/>
                </a:solidFill>
              </a:rPr>
              <a:t>Lower is better</a:t>
            </a:r>
          </a:p>
        </p:txBody>
      </p:sp>
      <p:grpSp>
        <p:nvGrpSpPr>
          <p:cNvPr id="16" name="Group 15">
            <a:extLst>
              <a:ext uri="{FF2B5EF4-FFF2-40B4-BE49-F238E27FC236}">
                <a16:creationId xmlns="" xmlns:a16="http://schemas.microsoft.com/office/drawing/2014/main" id="{E5E8F8F3-5787-6F4E-A083-12B05FA26D77}"/>
              </a:ext>
            </a:extLst>
          </p:cNvPr>
          <p:cNvGrpSpPr/>
          <p:nvPr/>
        </p:nvGrpSpPr>
        <p:grpSpPr>
          <a:xfrm>
            <a:off x="6502826" y="1789844"/>
            <a:ext cx="1827118" cy="351315"/>
            <a:chOff x="8191200" y="1796107"/>
            <a:chExt cx="1827118" cy="351315"/>
          </a:xfrm>
        </p:grpSpPr>
        <p:sp>
          <p:nvSpPr>
            <p:cNvPr id="56" name="TextBox 55">
              <a:extLst>
                <a:ext uri="{FF2B5EF4-FFF2-40B4-BE49-F238E27FC236}">
                  <a16:creationId xmlns="" xmlns:a16="http://schemas.microsoft.com/office/drawing/2014/main" id="{F087742F-1EDC-3E41-A389-034FEB41EAB7}"/>
                </a:ext>
              </a:extLst>
            </p:cNvPr>
            <p:cNvSpPr txBox="1"/>
            <p:nvPr/>
          </p:nvSpPr>
          <p:spPr>
            <a:xfrm>
              <a:off x="8273039" y="1796107"/>
              <a:ext cx="1745279" cy="351315"/>
            </a:xfrm>
            <a:prstGeom prst="rect">
              <a:avLst/>
            </a:prstGeom>
            <a:noFill/>
          </p:spPr>
          <p:txBody>
            <a:bodyPr vert="horz" wrap="square" lIns="0" tIns="0" rIns="0" bIns="0" rtlCol="0">
              <a:spAutoFit/>
            </a:bodyPr>
            <a:lstStyle/>
            <a:p>
              <a:pPr>
                <a:lnSpc>
                  <a:spcPct val="150000"/>
                </a:lnSpc>
              </a:pPr>
              <a:r>
                <a:rPr lang="en-US" sz="800" dirty="0">
                  <a:solidFill>
                    <a:schemeClr val="bg1"/>
                  </a:solidFill>
                </a:rPr>
                <a:t>SW Snappy Compression</a:t>
              </a:r>
            </a:p>
            <a:p>
              <a:pPr>
                <a:lnSpc>
                  <a:spcPct val="150000"/>
                </a:lnSpc>
              </a:pPr>
              <a:r>
                <a:rPr lang="en-US" sz="800" dirty="0">
                  <a:solidFill>
                    <a:schemeClr val="bg1"/>
                  </a:solidFill>
                </a:rPr>
                <a:t>Intel® QAT Level 1 Compression</a:t>
              </a:r>
            </a:p>
          </p:txBody>
        </p:sp>
        <p:sp>
          <p:nvSpPr>
            <p:cNvPr id="14" name="Rectangle 13">
              <a:extLst>
                <a:ext uri="{FF2B5EF4-FFF2-40B4-BE49-F238E27FC236}">
                  <a16:creationId xmlns="" xmlns:a16="http://schemas.microsoft.com/office/drawing/2014/main" id="{2CA5FB26-754A-C34D-89A1-09E235B9E4CA}"/>
                </a:ext>
              </a:extLst>
            </p:cNvPr>
            <p:cNvSpPr/>
            <p:nvPr/>
          </p:nvSpPr>
          <p:spPr>
            <a:xfrm>
              <a:off x="8191200" y="1872860"/>
              <a:ext cx="54864" cy="54864"/>
            </a:xfrm>
            <a:prstGeom prst="rect">
              <a:avLst/>
            </a:prstGeom>
            <a:solidFill>
              <a:srgbClr val="C4D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 xmlns:a16="http://schemas.microsoft.com/office/drawing/2014/main" id="{FF5D4109-1910-514D-B909-8DC263D52166}"/>
                </a:ext>
              </a:extLst>
            </p:cNvPr>
            <p:cNvSpPr/>
            <p:nvPr/>
          </p:nvSpPr>
          <p:spPr>
            <a:xfrm>
              <a:off x="8191200" y="2048568"/>
              <a:ext cx="54864" cy="54864"/>
            </a:xfrm>
            <a:prstGeom prst="rect">
              <a:avLst/>
            </a:prstGeom>
            <a:solidFill>
              <a:srgbClr val="007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57" name="Straight Connector 56">
            <a:extLst>
              <a:ext uri="{FF2B5EF4-FFF2-40B4-BE49-F238E27FC236}">
                <a16:creationId xmlns="" xmlns:a16="http://schemas.microsoft.com/office/drawing/2014/main" id="{849C99F1-A841-F241-B1AA-B195F6AF4537}"/>
              </a:ext>
            </a:extLst>
          </p:cNvPr>
          <p:cNvCxnSpPr>
            <a:cxnSpLocks/>
          </p:cNvCxnSpPr>
          <p:nvPr/>
        </p:nvCxnSpPr>
        <p:spPr>
          <a:xfrm>
            <a:off x="6416819" y="3388150"/>
            <a:ext cx="1762020" cy="0"/>
          </a:xfrm>
          <a:prstGeom prst="line">
            <a:avLst/>
          </a:prstGeom>
          <a:ln w="9525">
            <a:solidFill>
              <a:srgbClr val="0071C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031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entagon 54">
            <a:extLst>
              <a:ext uri="{FF2B5EF4-FFF2-40B4-BE49-F238E27FC236}">
                <a16:creationId xmlns="" xmlns:a16="http://schemas.microsoft.com/office/drawing/2014/main" id="{DB0A2BC3-6047-3140-B94E-A17CB04010C6}"/>
              </a:ext>
            </a:extLst>
          </p:cNvPr>
          <p:cNvSpPr/>
          <p:nvPr/>
        </p:nvSpPr>
        <p:spPr>
          <a:xfrm>
            <a:off x="-4584" y="1060623"/>
            <a:ext cx="9144000" cy="3230121"/>
          </a:xfrm>
          <a:prstGeom prst="homePlate">
            <a:avLst>
              <a:gd name="adj" fmla="val 0"/>
            </a:avLst>
          </a:prstGeom>
          <a:solidFill>
            <a:srgbClr val="003C7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endParaRPr lang="en-US" dirty="0">
              <a:solidFill>
                <a:prstClr val="white"/>
              </a:solidFill>
            </a:endParaRPr>
          </a:p>
        </p:txBody>
      </p:sp>
      <p:sp>
        <p:nvSpPr>
          <p:cNvPr id="56" name="Rectangle 20">
            <a:extLst>
              <a:ext uri="{FF2B5EF4-FFF2-40B4-BE49-F238E27FC236}">
                <a16:creationId xmlns="" xmlns:a16="http://schemas.microsoft.com/office/drawing/2014/main" id="{CE2E125B-6235-3E46-8AFF-732263FF1AA0}"/>
              </a:ext>
            </a:extLst>
          </p:cNvPr>
          <p:cNvSpPr/>
          <p:nvPr/>
        </p:nvSpPr>
        <p:spPr>
          <a:xfrm>
            <a:off x="-4584" y="3771650"/>
            <a:ext cx="9148584" cy="519093"/>
          </a:xfrm>
          <a:custGeom>
            <a:avLst/>
            <a:gdLst>
              <a:gd name="connsiteX0" fmla="*/ 0 w 6779092"/>
              <a:gd name="connsiteY0" fmla="*/ 0 h 788354"/>
              <a:gd name="connsiteX1" fmla="*/ 6779092 w 6779092"/>
              <a:gd name="connsiteY1" fmla="*/ 0 h 788354"/>
              <a:gd name="connsiteX2" fmla="*/ 6779092 w 6779092"/>
              <a:gd name="connsiteY2" fmla="*/ 788354 h 788354"/>
              <a:gd name="connsiteX3" fmla="*/ 0 w 6779092"/>
              <a:gd name="connsiteY3" fmla="*/ 788354 h 788354"/>
              <a:gd name="connsiteX4" fmla="*/ 0 w 6779092"/>
              <a:gd name="connsiteY4" fmla="*/ 0 h 788354"/>
              <a:gd name="connsiteX0" fmla="*/ 6779092 w 6870532"/>
              <a:gd name="connsiteY0" fmla="*/ 788354 h 879794"/>
              <a:gd name="connsiteX1" fmla="*/ 0 w 6870532"/>
              <a:gd name="connsiteY1" fmla="*/ 788354 h 879794"/>
              <a:gd name="connsiteX2" fmla="*/ 0 w 6870532"/>
              <a:gd name="connsiteY2" fmla="*/ 0 h 879794"/>
              <a:gd name="connsiteX3" fmla="*/ 6779092 w 6870532"/>
              <a:gd name="connsiteY3" fmla="*/ 0 h 879794"/>
              <a:gd name="connsiteX4" fmla="*/ 6870532 w 6870532"/>
              <a:gd name="connsiteY4" fmla="*/ 879794 h 879794"/>
              <a:gd name="connsiteX0" fmla="*/ 6779092 w 6779092"/>
              <a:gd name="connsiteY0" fmla="*/ 788354 h 788354"/>
              <a:gd name="connsiteX1" fmla="*/ 0 w 6779092"/>
              <a:gd name="connsiteY1" fmla="*/ 788354 h 788354"/>
              <a:gd name="connsiteX2" fmla="*/ 0 w 6779092"/>
              <a:gd name="connsiteY2" fmla="*/ 0 h 788354"/>
              <a:gd name="connsiteX3" fmla="*/ 6779092 w 6779092"/>
              <a:gd name="connsiteY3" fmla="*/ 0 h 788354"/>
            </a:gdLst>
            <a:ahLst/>
            <a:cxnLst>
              <a:cxn ang="0">
                <a:pos x="connsiteX0" y="connsiteY0"/>
              </a:cxn>
              <a:cxn ang="0">
                <a:pos x="connsiteX1" y="connsiteY1"/>
              </a:cxn>
              <a:cxn ang="0">
                <a:pos x="connsiteX2" y="connsiteY2"/>
              </a:cxn>
              <a:cxn ang="0">
                <a:pos x="connsiteX3" y="connsiteY3"/>
              </a:cxn>
            </a:cxnLst>
            <a:rect l="l" t="t" r="r" b="b"/>
            <a:pathLst>
              <a:path w="6779092" h="788354">
                <a:moveTo>
                  <a:pt x="6779092" y="788354"/>
                </a:moveTo>
                <a:lnTo>
                  <a:pt x="0" y="788354"/>
                </a:lnTo>
                <a:lnTo>
                  <a:pt x="0" y="0"/>
                </a:lnTo>
                <a:lnTo>
                  <a:pt x="6779092" y="0"/>
                </a:lnTo>
              </a:path>
            </a:pathLst>
          </a:custGeom>
          <a:gradFill flip="none" rotWithShape="1">
            <a:gsLst>
              <a:gs pos="0">
                <a:schemeClr val="accent1">
                  <a:tint val="66000"/>
                  <a:satMod val="160000"/>
                  <a:alpha val="0"/>
                </a:schemeClr>
              </a:gs>
              <a:gs pos="60000">
                <a:schemeClr val="accent1">
                  <a:alpha val="80000"/>
                </a:schemeClr>
              </a:gs>
            </a:gsLst>
            <a:lin ang="0" scaled="1"/>
            <a:tileRect/>
          </a:gradFill>
          <a:ln>
            <a:gradFill flip="none" rotWithShape="1">
              <a:gsLst>
                <a:gs pos="100000">
                  <a:srgbClr val="00AEEF">
                    <a:alpha val="0"/>
                  </a:srgbClr>
                </a:gs>
                <a:gs pos="0">
                  <a:schemeClr val="accent2">
                    <a:alpha val="0"/>
                  </a:schemeClr>
                </a:gs>
                <a:gs pos="60000">
                  <a:schemeClr val="accent2"/>
                </a:gs>
              </a:gsLst>
              <a:lin ang="0" scaled="1"/>
              <a:tileRect/>
            </a:gradFill>
          </a:ln>
        </p:spPr>
        <p:txBody>
          <a:bodyPr wrap="square" lIns="91440" tIns="64008" rtlCol="0" anchor="ctr" anchorCtr="0">
            <a:noAutofit/>
          </a:bodyPr>
          <a:lstStyle/>
          <a:p>
            <a:pPr lvl="0" algn="ctr">
              <a:lnSpc>
                <a:spcPct val="80000"/>
              </a:lnSpc>
              <a:tabLst>
                <a:tab pos="914400" algn="r"/>
              </a:tabLst>
              <a:defRPr/>
            </a:pPr>
            <a:r>
              <a:rPr lang="en-US" sz="2200" dirty="0">
                <a:solidFill>
                  <a:prstClr val="white"/>
                </a:solidFill>
                <a:latin typeface="Intel Clear Pro"/>
              </a:rPr>
              <a:t>Maximize price/performance, freeing up cluster budgets for increased compute and storage capability</a:t>
            </a:r>
          </a:p>
        </p:txBody>
      </p:sp>
      <p:sp>
        <p:nvSpPr>
          <p:cNvPr id="18" name="Content Placeholder 6"/>
          <p:cNvSpPr txBox="1">
            <a:spLocks/>
          </p:cNvSpPr>
          <p:nvPr/>
        </p:nvSpPr>
        <p:spPr>
          <a:xfrm>
            <a:off x="800711" y="1302332"/>
            <a:ext cx="4250539" cy="2206676"/>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200"/>
              </a:spcAft>
            </a:pPr>
            <a:r>
              <a:rPr lang="en-US" sz="1300" b="1" dirty="0">
                <a:solidFill>
                  <a:srgbClr val="C4D600"/>
                </a:solidFill>
                <a:latin typeface="Intel Clear" panose="020B0604020203020204" pitchFamily="34" charset="0"/>
                <a:cs typeface="Neo Sans Intel"/>
              </a:rPr>
              <a:t>End-to-end HPC fabric solution that </a:t>
            </a:r>
            <a:br>
              <a:rPr lang="en-US" sz="1300" b="1" dirty="0">
                <a:solidFill>
                  <a:srgbClr val="C4D600"/>
                </a:solidFill>
                <a:latin typeface="Intel Clear" panose="020B0604020203020204" pitchFamily="34" charset="0"/>
                <a:cs typeface="Neo Sans Intel"/>
              </a:rPr>
            </a:br>
            <a:r>
              <a:rPr lang="en-US" sz="1300" b="1" dirty="0">
                <a:solidFill>
                  <a:srgbClr val="C4D600"/>
                </a:solidFill>
                <a:latin typeface="Intel Clear" panose="020B0604020203020204" pitchFamily="34" charset="0"/>
                <a:cs typeface="Neo Sans Intel"/>
              </a:rPr>
              <a:t>cost-effectively scales from entry clusters to </a:t>
            </a:r>
            <a:br>
              <a:rPr lang="en-US" sz="1300" b="1" dirty="0">
                <a:solidFill>
                  <a:srgbClr val="C4D600"/>
                </a:solidFill>
                <a:latin typeface="Intel Clear" panose="020B0604020203020204" pitchFamily="34" charset="0"/>
                <a:cs typeface="Neo Sans Intel"/>
              </a:rPr>
            </a:br>
            <a:r>
              <a:rPr lang="en-US" sz="1300" b="1" dirty="0">
                <a:solidFill>
                  <a:srgbClr val="C4D600"/>
                </a:solidFill>
                <a:latin typeface="Intel Clear" panose="020B0604020203020204" pitchFamily="34" charset="0"/>
                <a:cs typeface="Neo Sans Intel"/>
              </a:rPr>
              <a:t>the largest supercomputers</a:t>
            </a:r>
            <a:endParaRPr lang="en-US" sz="1300" b="1" dirty="0">
              <a:solidFill>
                <a:schemeClr val="bg1"/>
              </a:solidFill>
            </a:endParaRPr>
          </a:p>
          <a:p>
            <a:pPr>
              <a:spcAft>
                <a:spcPts val="200"/>
              </a:spcAft>
            </a:pPr>
            <a:r>
              <a:rPr lang="en-US" sz="1100" b="1" dirty="0">
                <a:solidFill>
                  <a:schemeClr val="bg1"/>
                </a:solidFill>
              </a:rPr>
              <a:t>Builds on the industry’s best technologies</a:t>
            </a:r>
          </a:p>
          <a:p>
            <a:pPr marL="285750" lvl="1" indent="-171450">
              <a:spcBef>
                <a:spcPts val="0"/>
              </a:spcBef>
              <a:spcAft>
                <a:spcPts val="200"/>
              </a:spcAft>
              <a:buClr>
                <a:schemeClr val="bg1"/>
              </a:buClr>
            </a:pPr>
            <a:r>
              <a:rPr lang="en-US" sz="1100" dirty="0">
                <a:solidFill>
                  <a:schemeClr val="bg1"/>
                </a:solidFill>
              </a:rPr>
              <a:t>Highly leverage existing Aries and Intel® True Scale Fabric</a:t>
            </a:r>
          </a:p>
          <a:p>
            <a:pPr marL="285750" lvl="1" indent="-171450">
              <a:spcBef>
                <a:spcPts val="0"/>
              </a:spcBef>
              <a:spcAft>
                <a:spcPts val="200"/>
              </a:spcAft>
              <a:buClr>
                <a:schemeClr val="bg1"/>
              </a:buClr>
            </a:pPr>
            <a:r>
              <a:rPr lang="en-US" sz="1100" dirty="0">
                <a:solidFill>
                  <a:schemeClr val="bg1"/>
                </a:solidFill>
              </a:rPr>
              <a:t>Adds innovative new features and capabilities to improve performance, reliability, and QoS</a:t>
            </a:r>
          </a:p>
          <a:p>
            <a:pPr>
              <a:spcAft>
                <a:spcPts val="200"/>
              </a:spcAft>
            </a:pPr>
            <a:r>
              <a:rPr lang="en-US" sz="1100" b="1" dirty="0">
                <a:solidFill>
                  <a:schemeClr val="bg1"/>
                </a:solidFill>
              </a:rPr>
              <a:t>Robust product offerings and ecosystem</a:t>
            </a:r>
          </a:p>
          <a:p>
            <a:pPr marL="285750" lvl="1" indent="-171450">
              <a:spcBef>
                <a:spcPts val="0"/>
              </a:spcBef>
              <a:spcAft>
                <a:spcPts val="200"/>
              </a:spcAft>
              <a:buClr>
                <a:schemeClr val="bg1"/>
              </a:buClr>
            </a:pPr>
            <a:r>
              <a:rPr lang="en-US" sz="1100" dirty="0">
                <a:solidFill>
                  <a:schemeClr val="bg1"/>
                </a:solidFill>
              </a:rPr>
              <a:t>&gt;100 OEM designs</a:t>
            </a:r>
            <a:r>
              <a:rPr lang="en-US" sz="1100" baseline="30000" dirty="0">
                <a:solidFill>
                  <a:schemeClr val="bg1"/>
                </a:solidFill>
              </a:rPr>
              <a:t>1</a:t>
            </a:r>
            <a:r>
              <a:rPr lang="en-US" sz="1100" dirty="0">
                <a:solidFill>
                  <a:schemeClr val="bg1"/>
                </a:solidFill>
              </a:rPr>
              <a:t> </a:t>
            </a:r>
          </a:p>
          <a:p>
            <a:pPr marL="285750" lvl="1" indent="-171450">
              <a:spcBef>
                <a:spcPts val="0"/>
              </a:spcBef>
              <a:spcAft>
                <a:spcPts val="200"/>
              </a:spcAft>
              <a:buClr>
                <a:schemeClr val="bg1"/>
              </a:buClr>
            </a:pPr>
            <a:r>
              <a:rPr lang="en-US" sz="1100" dirty="0">
                <a:solidFill>
                  <a:schemeClr val="bg1"/>
                </a:solidFill>
              </a:rPr>
              <a:t>Strong ecosystem with 80+ Fabric Builders members</a:t>
            </a:r>
          </a:p>
          <a:p>
            <a:pPr lvl="1" indent="-111125">
              <a:spcBef>
                <a:spcPts val="0"/>
              </a:spcBef>
              <a:spcAft>
                <a:spcPts val="200"/>
              </a:spcAft>
              <a:buClr>
                <a:schemeClr val="bg2"/>
              </a:buClr>
            </a:pPr>
            <a:endParaRPr lang="en-US" sz="1100" dirty="0">
              <a:solidFill>
                <a:schemeClr val="bg1"/>
              </a:solidFill>
            </a:endParaRPr>
          </a:p>
        </p:txBody>
      </p:sp>
      <p:grpSp>
        <p:nvGrpSpPr>
          <p:cNvPr id="35" name="Group 34">
            <a:extLst>
              <a:ext uri="{FF2B5EF4-FFF2-40B4-BE49-F238E27FC236}">
                <a16:creationId xmlns="" xmlns:a16="http://schemas.microsoft.com/office/drawing/2014/main" id="{33F4FB25-2743-7B47-9AD8-0CF37DB5879B}"/>
              </a:ext>
            </a:extLst>
          </p:cNvPr>
          <p:cNvGrpSpPr/>
          <p:nvPr/>
        </p:nvGrpSpPr>
        <p:grpSpPr>
          <a:xfrm>
            <a:off x="5000382" y="1232476"/>
            <a:ext cx="3345635" cy="2380861"/>
            <a:chOff x="4756307" y="1291856"/>
            <a:chExt cx="3345635" cy="2380861"/>
          </a:xfrm>
        </p:grpSpPr>
        <p:sp>
          <p:nvSpPr>
            <p:cNvPr id="20" name="Rectangle 19"/>
            <p:cNvSpPr/>
            <p:nvPr/>
          </p:nvSpPr>
          <p:spPr>
            <a:xfrm>
              <a:off x="5944440" y="2518766"/>
              <a:ext cx="1037366" cy="1153951"/>
            </a:xfrm>
            <a:prstGeom prst="rect">
              <a:avLst/>
            </a:prstGeom>
            <a:solidFill>
              <a:schemeClr val="bg1"/>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Content Placeholder 6"/>
            <p:cNvSpPr txBox="1">
              <a:spLocks/>
            </p:cNvSpPr>
            <p:nvPr/>
          </p:nvSpPr>
          <p:spPr>
            <a:xfrm>
              <a:off x="5979241" y="2553394"/>
              <a:ext cx="975279" cy="529640"/>
            </a:xfrm>
            <a:prstGeom prst="rect">
              <a:avLst/>
            </a:prstGeom>
          </p:spPr>
          <p:txBody>
            <a:bodyPr vert="horz" lIns="0" tIns="0" rIns="0" bIns="0" rtlCol="0">
              <a:normAutofit fontScale="92500"/>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200"/>
                </a:spcAft>
                <a:buFont typeface="Wingdings" charset="2"/>
                <a:buNone/>
              </a:pPr>
              <a:r>
                <a:rPr lang="en-US" sz="1000" b="1" dirty="0">
                  <a:solidFill>
                    <a:srgbClr val="00AEEF"/>
                  </a:solidFill>
                </a:rPr>
                <a:t>Software</a:t>
              </a:r>
            </a:p>
            <a:p>
              <a:pPr marL="0" lvl="1" indent="0" algn="ctr">
                <a:spcBef>
                  <a:spcPts val="0"/>
                </a:spcBef>
                <a:buNone/>
              </a:pPr>
              <a:r>
                <a:rPr lang="en-US" sz="900" i="1" dirty="0"/>
                <a:t>Open Source</a:t>
              </a:r>
            </a:p>
            <a:p>
              <a:pPr marL="0" lvl="1" indent="0" algn="ctr">
                <a:spcBef>
                  <a:spcPts val="0"/>
                </a:spcBef>
                <a:buNone/>
              </a:pPr>
              <a:r>
                <a:rPr lang="en-US" sz="900" b="1" dirty="0"/>
                <a:t>Host Software and </a:t>
              </a:r>
              <a:br>
                <a:rPr lang="en-US" sz="900" b="1" dirty="0"/>
              </a:br>
              <a:r>
                <a:rPr lang="en-US" sz="900" b="1" dirty="0"/>
                <a:t>Fabric Manager</a:t>
              </a:r>
            </a:p>
            <a:p>
              <a:pPr marL="0" lvl="1" indent="0" algn="ctr">
                <a:spcBef>
                  <a:spcPts val="0"/>
                </a:spcBef>
                <a:spcAft>
                  <a:spcPts val="200"/>
                </a:spcAft>
                <a:buFont typeface="Wingdings" charset="2"/>
                <a:buNone/>
              </a:pPr>
              <a:endParaRPr lang="en-US" sz="1100" b="1" dirty="0">
                <a:solidFill>
                  <a:schemeClr val="bg1"/>
                </a:solidFill>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00881" y="3138765"/>
              <a:ext cx="527636" cy="438875"/>
            </a:xfrm>
            <a:prstGeom prst="rect">
              <a:avLst/>
            </a:prstGeom>
            <a:ln>
              <a:noFill/>
              <a:prstDash val="solid"/>
            </a:ln>
          </p:spPr>
        </p:pic>
        <p:sp>
          <p:nvSpPr>
            <p:cNvPr id="22" name="Rectangle 21"/>
            <p:cNvSpPr/>
            <p:nvPr/>
          </p:nvSpPr>
          <p:spPr>
            <a:xfrm>
              <a:off x="4756307" y="1293284"/>
              <a:ext cx="1101878" cy="1153951"/>
            </a:xfrm>
            <a:prstGeom prst="rect">
              <a:avLst/>
            </a:prstGeom>
            <a:solidFill>
              <a:schemeClr val="bg1"/>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Content Placeholder 6"/>
            <p:cNvSpPr txBox="1">
              <a:spLocks/>
            </p:cNvSpPr>
            <p:nvPr/>
          </p:nvSpPr>
          <p:spPr>
            <a:xfrm>
              <a:off x="4768176" y="1326485"/>
              <a:ext cx="1076162" cy="446044"/>
            </a:xfrm>
            <a:prstGeom prst="rect">
              <a:avLst/>
            </a:prstGeom>
          </p:spPr>
          <p:txBody>
            <a:bodyPr vert="horz" lIns="0" tIns="0" rIns="0" bIns="0" rtlCol="0">
              <a:norm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buFont typeface="Wingdings" charset="2"/>
                <a:buNone/>
              </a:pPr>
              <a:r>
                <a:rPr lang="en-US" sz="900" b="1" dirty="0">
                  <a:solidFill>
                    <a:srgbClr val="00AEEF"/>
                  </a:solidFill>
                </a:rPr>
                <a:t>HFI Adapters</a:t>
              </a:r>
            </a:p>
            <a:p>
              <a:pPr marL="0" lvl="1" indent="0" algn="ctr">
                <a:spcBef>
                  <a:spcPts val="0"/>
                </a:spcBef>
                <a:buNone/>
              </a:pPr>
              <a:r>
                <a:rPr lang="en-US" sz="900" i="1" dirty="0"/>
                <a:t>Single port</a:t>
              </a:r>
            </a:p>
            <a:p>
              <a:pPr marL="0" lvl="1" indent="0" algn="ctr">
                <a:spcBef>
                  <a:spcPts val="0"/>
                </a:spcBef>
                <a:buNone/>
              </a:pPr>
              <a:r>
                <a:rPr lang="en-US" sz="900" b="1" dirty="0"/>
                <a:t>x8 and x16</a:t>
              </a:r>
            </a:p>
            <a:p>
              <a:pPr marL="0" lvl="1" indent="0" algn="ctr">
                <a:spcBef>
                  <a:spcPts val="0"/>
                </a:spcBef>
                <a:spcAft>
                  <a:spcPts val="200"/>
                </a:spcAft>
                <a:buFont typeface="Wingdings" charset="2"/>
                <a:buNone/>
              </a:pPr>
              <a:endParaRPr lang="en-US" sz="900" b="1" dirty="0">
                <a:solidFill>
                  <a:schemeClr val="bg1"/>
                </a:solidFill>
              </a:endParaRPr>
            </a:p>
          </p:txBody>
        </p:sp>
        <p:sp>
          <p:nvSpPr>
            <p:cNvPr id="42" name="TextBox 41"/>
            <p:cNvSpPr txBox="1"/>
            <p:nvPr/>
          </p:nvSpPr>
          <p:spPr>
            <a:xfrm>
              <a:off x="5344480" y="2133242"/>
              <a:ext cx="448725" cy="156578"/>
            </a:xfrm>
            <a:prstGeom prst="rect">
              <a:avLst/>
            </a:prstGeom>
            <a:noFill/>
            <a:ln>
              <a:noFill/>
            </a:ln>
          </p:spPr>
          <p:txBody>
            <a:bodyPr vert="horz" wrap="square" lIns="0" tIns="0" rIns="0" bIns="0" rtlCol="0">
              <a:noAutofit/>
            </a:bodyPr>
            <a:lstStyle/>
            <a:p>
              <a:r>
                <a:rPr lang="en-US" sz="600" b="1" dirty="0">
                  <a:solidFill>
                    <a:srgbClr val="003C71"/>
                  </a:solidFill>
                </a:rPr>
                <a:t>x8 Adapter</a:t>
              </a:r>
              <a:br>
                <a:rPr lang="en-US" sz="600" b="1" dirty="0">
                  <a:solidFill>
                    <a:srgbClr val="003C71"/>
                  </a:solidFill>
                </a:rPr>
              </a:br>
              <a:r>
                <a:rPr lang="en-US" sz="600" b="1" dirty="0">
                  <a:solidFill>
                    <a:srgbClr val="003C71"/>
                  </a:solidFill>
                </a:rPr>
                <a:t>(58 Gb/s)</a:t>
              </a:r>
            </a:p>
          </p:txBody>
        </p:sp>
        <p:sp>
          <p:nvSpPr>
            <p:cNvPr id="44" name="TextBox 43"/>
            <p:cNvSpPr txBox="1"/>
            <p:nvPr/>
          </p:nvSpPr>
          <p:spPr>
            <a:xfrm>
              <a:off x="5344480" y="1844985"/>
              <a:ext cx="448725" cy="156578"/>
            </a:xfrm>
            <a:prstGeom prst="rect">
              <a:avLst/>
            </a:prstGeom>
            <a:noFill/>
            <a:ln>
              <a:noFill/>
            </a:ln>
          </p:spPr>
          <p:txBody>
            <a:bodyPr vert="horz" wrap="square" lIns="0" tIns="0" rIns="0" bIns="0" rtlCol="0">
              <a:noAutofit/>
            </a:bodyPr>
            <a:lstStyle/>
            <a:p>
              <a:r>
                <a:rPr lang="en-US" sz="600" b="1" dirty="0">
                  <a:solidFill>
                    <a:srgbClr val="003C71"/>
                  </a:solidFill>
                </a:rPr>
                <a:t>x16 Adapter</a:t>
              </a:r>
              <a:br>
                <a:rPr lang="en-US" sz="600" b="1" dirty="0">
                  <a:solidFill>
                    <a:srgbClr val="003C71"/>
                  </a:solidFill>
                </a:rPr>
              </a:br>
              <a:r>
                <a:rPr lang="en-US" sz="600" b="1" dirty="0">
                  <a:solidFill>
                    <a:srgbClr val="003C71"/>
                  </a:solidFill>
                </a:rPr>
                <a:t>(100 Gb/s)</a:t>
              </a:r>
            </a:p>
          </p:txBody>
        </p:sp>
        <p:pic>
          <p:nvPicPr>
            <p:cNvPr id="4" name="Picture 3" descr="x16 HFI_low.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5219" y="1779568"/>
              <a:ext cx="454882" cy="348314"/>
            </a:xfrm>
            <a:prstGeom prst="rect">
              <a:avLst/>
            </a:prstGeom>
          </p:spPr>
        </p:pic>
        <p:pic>
          <p:nvPicPr>
            <p:cNvPr id="6" name="Picture 5" descr="x8 HFI_low.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72401" y="2086122"/>
              <a:ext cx="441767" cy="343739"/>
            </a:xfrm>
            <a:prstGeom prst="rect">
              <a:avLst/>
            </a:prstGeom>
          </p:spPr>
        </p:pic>
        <p:sp>
          <p:nvSpPr>
            <p:cNvPr id="3" name="Rectangle 2"/>
            <p:cNvSpPr/>
            <p:nvPr/>
          </p:nvSpPr>
          <p:spPr>
            <a:xfrm>
              <a:off x="5938387" y="1291856"/>
              <a:ext cx="1043419" cy="1153951"/>
            </a:xfrm>
            <a:prstGeom prst="rect">
              <a:avLst/>
            </a:prstGeom>
            <a:solidFill>
              <a:schemeClr val="bg1"/>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Content Placeholder 6"/>
            <p:cNvSpPr txBox="1">
              <a:spLocks/>
            </p:cNvSpPr>
            <p:nvPr/>
          </p:nvSpPr>
          <p:spPr>
            <a:xfrm>
              <a:off x="5944080" y="1326485"/>
              <a:ext cx="1037974" cy="432112"/>
            </a:xfrm>
            <a:prstGeom prst="rect">
              <a:avLst/>
            </a:prstGeom>
          </p:spPr>
          <p:txBody>
            <a:bodyPr vert="horz" lIns="0" tIns="0" rIns="0" bIns="0" rtlCol="0">
              <a:norm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buFont typeface="Wingdings" charset="2"/>
                <a:buNone/>
              </a:pPr>
              <a:r>
                <a:rPr lang="en-US" sz="900" b="1" dirty="0">
                  <a:solidFill>
                    <a:srgbClr val="00AEEF"/>
                  </a:solidFill>
                </a:rPr>
                <a:t>Edge Switches</a:t>
              </a:r>
            </a:p>
            <a:p>
              <a:pPr marL="0" lvl="1" indent="0" algn="ctr">
                <a:spcBef>
                  <a:spcPts val="0"/>
                </a:spcBef>
                <a:buNone/>
              </a:pPr>
              <a:r>
                <a:rPr lang="en-US" sz="900" i="1" dirty="0"/>
                <a:t>1U Form Factor</a:t>
              </a:r>
            </a:p>
            <a:p>
              <a:pPr marL="0" lvl="1" indent="0" algn="ctr">
                <a:spcBef>
                  <a:spcPts val="0"/>
                </a:spcBef>
                <a:buNone/>
              </a:pPr>
              <a:r>
                <a:rPr lang="en-US" sz="900" b="1" dirty="0"/>
                <a:t>24 and 48 port</a:t>
              </a:r>
            </a:p>
            <a:p>
              <a:pPr marL="0" lvl="1" indent="0" algn="ctr">
                <a:spcBef>
                  <a:spcPts val="0"/>
                </a:spcBef>
                <a:spcAft>
                  <a:spcPts val="200"/>
                </a:spcAft>
                <a:buFont typeface="Wingdings" charset="2"/>
                <a:buNone/>
              </a:pPr>
              <a:endParaRPr lang="en-US" sz="900" b="1" dirty="0">
                <a:solidFill>
                  <a:schemeClr val="bg1"/>
                </a:solidFill>
              </a:endParaRPr>
            </a:p>
          </p:txBody>
        </p:sp>
        <p:sp>
          <p:nvSpPr>
            <p:cNvPr id="46" name="TextBox 45"/>
            <p:cNvSpPr txBox="1"/>
            <p:nvPr/>
          </p:nvSpPr>
          <p:spPr>
            <a:xfrm>
              <a:off x="6508164" y="2119899"/>
              <a:ext cx="512287" cy="183650"/>
            </a:xfrm>
            <a:prstGeom prst="rect">
              <a:avLst/>
            </a:prstGeom>
            <a:noFill/>
            <a:ln>
              <a:noFill/>
            </a:ln>
          </p:spPr>
          <p:txBody>
            <a:bodyPr vert="horz" wrap="square" lIns="0" tIns="0" rIns="0" bIns="0" rtlCol="0">
              <a:noAutofit/>
            </a:bodyPr>
            <a:lstStyle/>
            <a:p>
              <a:r>
                <a:rPr lang="en-US" sz="600" b="1" dirty="0">
                  <a:solidFill>
                    <a:srgbClr val="003C71"/>
                  </a:solidFill>
                </a:rPr>
                <a:t>24-port</a:t>
              </a:r>
              <a:br>
                <a:rPr lang="en-US" sz="600" b="1" dirty="0">
                  <a:solidFill>
                    <a:srgbClr val="003C71"/>
                  </a:solidFill>
                </a:rPr>
              </a:br>
              <a:r>
                <a:rPr lang="en-US" sz="600" b="1" dirty="0">
                  <a:solidFill>
                    <a:srgbClr val="003C71"/>
                  </a:solidFill>
                </a:rPr>
                <a:t>Edge Switch</a:t>
              </a:r>
            </a:p>
          </p:txBody>
        </p:sp>
        <p:sp>
          <p:nvSpPr>
            <p:cNvPr id="47" name="TextBox 46"/>
            <p:cNvSpPr txBox="1"/>
            <p:nvPr/>
          </p:nvSpPr>
          <p:spPr>
            <a:xfrm>
              <a:off x="6515131" y="1864644"/>
              <a:ext cx="505321" cy="215251"/>
            </a:xfrm>
            <a:prstGeom prst="rect">
              <a:avLst/>
            </a:prstGeom>
            <a:noFill/>
            <a:ln>
              <a:noFill/>
            </a:ln>
          </p:spPr>
          <p:txBody>
            <a:bodyPr vert="horz" wrap="square" lIns="0" tIns="0" rIns="0" bIns="0" rtlCol="0">
              <a:noAutofit/>
            </a:bodyPr>
            <a:lstStyle/>
            <a:p>
              <a:r>
                <a:rPr lang="en-US" sz="600" b="1" dirty="0">
                  <a:solidFill>
                    <a:srgbClr val="003C71"/>
                  </a:solidFill>
                </a:rPr>
                <a:t>48-port</a:t>
              </a:r>
              <a:br>
                <a:rPr lang="en-US" sz="600" b="1" dirty="0">
                  <a:solidFill>
                    <a:srgbClr val="003C71"/>
                  </a:solidFill>
                </a:rPr>
              </a:br>
              <a:r>
                <a:rPr lang="en-US" sz="600" b="1" dirty="0">
                  <a:solidFill>
                    <a:srgbClr val="003C71"/>
                  </a:solidFill>
                </a:rPr>
                <a:t>Edge Switch</a:t>
              </a:r>
            </a:p>
          </p:txBody>
        </p:sp>
        <p:pic>
          <p:nvPicPr>
            <p:cNvPr id="7" name="Picture 6" descr="edge 24 angle port_low.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66263" y="2101496"/>
              <a:ext cx="515504" cy="227447"/>
            </a:xfrm>
            <a:prstGeom prst="rect">
              <a:avLst/>
            </a:prstGeom>
          </p:spPr>
        </p:pic>
        <p:pic>
          <p:nvPicPr>
            <p:cNvPr id="9" name="Picture 8" descr="edge 48 angle port_low.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80195" y="1839743"/>
              <a:ext cx="525056" cy="231661"/>
            </a:xfrm>
            <a:prstGeom prst="rect">
              <a:avLst/>
            </a:prstGeom>
          </p:spPr>
        </p:pic>
        <p:sp>
          <p:nvSpPr>
            <p:cNvPr id="16" name="Rectangle 15"/>
            <p:cNvSpPr/>
            <p:nvPr/>
          </p:nvSpPr>
          <p:spPr>
            <a:xfrm>
              <a:off x="7058522" y="1293284"/>
              <a:ext cx="1043420" cy="1153951"/>
            </a:xfrm>
            <a:prstGeom prst="rect">
              <a:avLst/>
            </a:prstGeom>
            <a:solidFill>
              <a:schemeClr val="bg1"/>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Content Placeholder 6"/>
            <p:cNvSpPr txBox="1">
              <a:spLocks/>
            </p:cNvSpPr>
            <p:nvPr/>
          </p:nvSpPr>
          <p:spPr>
            <a:xfrm>
              <a:off x="7082177" y="1326485"/>
              <a:ext cx="1004623" cy="425146"/>
            </a:xfrm>
            <a:prstGeom prst="rect">
              <a:avLst/>
            </a:prstGeom>
          </p:spPr>
          <p:txBody>
            <a:bodyPr vert="horz" lIns="0" tIns="0" rIns="0" bIns="0" rtlCol="0">
              <a:normAutofit fontScale="92500"/>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buFont typeface="Wingdings" charset="2"/>
                <a:buNone/>
              </a:pPr>
              <a:r>
                <a:rPr lang="en-US" sz="1000" b="1" dirty="0">
                  <a:solidFill>
                    <a:srgbClr val="00AEEF"/>
                  </a:solidFill>
                </a:rPr>
                <a:t>Director Switches</a:t>
              </a:r>
            </a:p>
            <a:p>
              <a:pPr marL="0" lvl="1" indent="0" algn="ctr">
                <a:spcBef>
                  <a:spcPts val="0"/>
                </a:spcBef>
                <a:buNone/>
              </a:pPr>
              <a:r>
                <a:rPr lang="en-US" sz="900" i="1" dirty="0"/>
                <a:t>QSFP-based</a:t>
              </a:r>
            </a:p>
            <a:p>
              <a:pPr marL="0" lvl="1" indent="0" algn="ctr">
                <a:spcBef>
                  <a:spcPts val="0"/>
                </a:spcBef>
                <a:buNone/>
              </a:pPr>
              <a:r>
                <a:rPr lang="en-US" sz="900" b="1" dirty="0"/>
                <a:t>192 and 768 port</a:t>
              </a:r>
            </a:p>
            <a:p>
              <a:pPr marL="0" lvl="1" indent="0" algn="ctr">
                <a:spcBef>
                  <a:spcPts val="0"/>
                </a:spcBef>
                <a:spcAft>
                  <a:spcPts val="200"/>
                </a:spcAft>
                <a:buFont typeface="Wingdings" charset="2"/>
                <a:buNone/>
              </a:pPr>
              <a:endParaRPr lang="en-US" sz="1100" b="1" dirty="0">
                <a:solidFill>
                  <a:schemeClr val="bg1"/>
                </a:solidFill>
              </a:endParaRPr>
            </a:p>
          </p:txBody>
        </p:sp>
        <p:sp>
          <p:nvSpPr>
            <p:cNvPr id="45" name="TextBox 44"/>
            <p:cNvSpPr txBox="1"/>
            <p:nvPr/>
          </p:nvSpPr>
          <p:spPr>
            <a:xfrm>
              <a:off x="7487092" y="2122539"/>
              <a:ext cx="561658" cy="187386"/>
            </a:xfrm>
            <a:prstGeom prst="rect">
              <a:avLst/>
            </a:prstGeom>
            <a:noFill/>
            <a:ln>
              <a:noFill/>
            </a:ln>
          </p:spPr>
          <p:txBody>
            <a:bodyPr vert="horz" wrap="square" lIns="0" tIns="0" rIns="0" bIns="0" rtlCol="0">
              <a:noAutofit/>
            </a:bodyPr>
            <a:lstStyle/>
            <a:p>
              <a:r>
                <a:rPr lang="en-US" sz="600" b="1" dirty="0">
                  <a:solidFill>
                    <a:srgbClr val="003C71"/>
                  </a:solidFill>
                </a:rPr>
                <a:t>192-port</a:t>
              </a:r>
              <a:br>
                <a:rPr lang="en-US" sz="600" b="1" dirty="0">
                  <a:solidFill>
                    <a:srgbClr val="003C71"/>
                  </a:solidFill>
                </a:rPr>
              </a:br>
              <a:r>
                <a:rPr lang="en-US" sz="600" b="1" dirty="0">
                  <a:solidFill>
                    <a:srgbClr val="003C71"/>
                  </a:solidFill>
                </a:rPr>
                <a:t>Director Switch</a:t>
              </a:r>
              <a:br>
                <a:rPr lang="en-US" sz="600" b="1" dirty="0">
                  <a:solidFill>
                    <a:srgbClr val="003C71"/>
                  </a:solidFill>
                </a:rPr>
              </a:br>
              <a:r>
                <a:rPr lang="en-US" sz="600" b="1" dirty="0">
                  <a:solidFill>
                    <a:srgbClr val="003C71"/>
                  </a:solidFill>
                </a:rPr>
                <a:t>(7U chassis)</a:t>
              </a:r>
            </a:p>
          </p:txBody>
        </p:sp>
        <p:sp>
          <p:nvSpPr>
            <p:cNvPr id="48" name="TextBox 47"/>
            <p:cNvSpPr txBox="1"/>
            <p:nvPr/>
          </p:nvSpPr>
          <p:spPr>
            <a:xfrm>
              <a:off x="7487092" y="1795489"/>
              <a:ext cx="561658" cy="187386"/>
            </a:xfrm>
            <a:prstGeom prst="rect">
              <a:avLst/>
            </a:prstGeom>
            <a:noFill/>
            <a:ln>
              <a:noFill/>
            </a:ln>
          </p:spPr>
          <p:txBody>
            <a:bodyPr vert="horz" wrap="square" lIns="0" tIns="0" rIns="0" bIns="0" rtlCol="0">
              <a:noAutofit/>
            </a:bodyPr>
            <a:lstStyle/>
            <a:p>
              <a:r>
                <a:rPr lang="en-US" sz="600" b="1" dirty="0">
                  <a:solidFill>
                    <a:srgbClr val="003C71"/>
                  </a:solidFill>
                </a:rPr>
                <a:t>768-port</a:t>
              </a:r>
              <a:br>
                <a:rPr lang="en-US" sz="600" b="1" dirty="0">
                  <a:solidFill>
                    <a:srgbClr val="003C71"/>
                  </a:solidFill>
                </a:rPr>
              </a:br>
              <a:r>
                <a:rPr lang="en-US" sz="600" b="1" dirty="0">
                  <a:solidFill>
                    <a:srgbClr val="003C71"/>
                  </a:solidFill>
                </a:rPr>
                <a:t>Director Switch</a:t>
              </a:r>
              <a:br>
                <a:rPr lang="en-US" sz="600" b="1" dirty="0">
                  <a:solidFill>
                    <a:srgbClr val="003C71"/>
                  </a:solidFill>
                </a:rPr>
              </a:br>
              <a:r>
                <a:rPr lang="en-US" sz="600" b="1" dirty="0">
                  <a:solidFill>
                    <a:srgbClr val="003C71"/>
                  </a:solidFill>
                </a:rPr>
                <a:t>(20U chassis)</a:t>
              </a:r>
            </a:p>
          </p:txBody>
        </p:sp>
        <p:pic>
          <p:nvPicPr>
            <p:cNvPr id="10" name="Picture 9" descr="24_slot_director_low.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49856" y="1756695"/>
              <a:ext cx="280012" cy="387872"/>
            </a:xfrm>
            <a:prstGeom prst="rect">
              <a:avLst/>
            </a:prstGeom>
          </p:spPr>
        </p:pic>
        <p:pic>
          <p:nvPicPr>
            <p:cNvPr id="12" name="Picture 11" descr="6_slot_director_low.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54090" y="2190294"/>
              <a:ext cx="275778" cy="164911"/>
            </a:xfrm>
            <a:prstGeom prst="rect">
              <a:avLst/>
            </a:prstGeom>
          </p:spPr>
        </p:pic>
        <p:sp>
          <p:nvSpPr>
            <p:cNvPr id="21" name="Rectangle 20"/>
            <p:cNvSpPr/>
            <p:nvPr/>
          </p:nvSpPr>
          <p:spPr>
            <a:xfrm>
              <a:off x="7058522" y="2518766"/>
              <a:ext cx="1043420" cy="1153951"/>
            </a:xfrm>
            <a:prstGeom prst="rect">
              <a:avLst/>
            </a:prstGeom>
            <a:solidFill>
              <a:schemeClr val="bg1"/>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Content Placeholder 6"/>
            <p:cNvSpPr txBox="1">
              <a:spLocks/>
            </p:cNvSpPr>
            <p:nvPr/>
          </p:nvSpPr>
          <p:spPr>
            <a:xfrm>
              <a:off x="7091831" y="2553394"/>
              <a:ext cx="961349" cy="529640"/>
            </a:xfrm>
            <a:prstGeom prst="rect">
              <a:avLst/>
            </a:prstGeom>
          </p:spPr>
          <p:txBody>
            <a:bodyPr vert="horz" lIns="0" tIns="0" rIns="0" bIns="0" rtlCol="0">
              <a:normAutofit fontScale="92500"/>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200"/>
                </a:spcAft>
                <a:buFont typeface="Wingdings" charset="2"/>
                <a:buNone/>
              </a:pPr>
              <a:r>
                <a:rPr lang="en-US" sz="1000" b="1" dirty="0">
                  <a:solidFill>
                    <a:srgbClr val="00AEEF"/>
                  </a:solidFill>
                </a:rPr>
                <a:t>Cables</a:t>
              </a:r>
            </a:p>
            <a:p>
              <a:pPr marL="0" lvl="1" indent="0" algn="ctr">
                <a:spcBef>
                  <a:spcPts val="0"/>
                </a:spcBef>
                <a:buNone/>
              </a:pPr>
              <a:r>
                <a:rPr lang="en-US" sz="900" i="1" dirty="0"/>
                <a:t>Third Party Vendors</a:t>
              </a:r>
            </a:p>
            <a:p>
              <a:pPr marL="0" lvl="1" indent="0" algn="ctr">
                <a:spcBef>
                  <a:spcPts val="0"/>
                </a:spcBef>
                <a:buNone/>
              </a:pPr>
              <a:r>
                <a:rPr lang="en-US" sz="900" b="1" dirty="0"/>
                <a:t>Passive Copper Active Optical</a:t>
              </a:r>
            </a:p>
            <a:p>
              <a:pPr marL="0" lvl="1" indent="0" algn="ctr">
                <a:spcBef>
                  <a:spcPts val="0"/>
                </a:spcBef>
                <a:spcAft>
                  <a:spcPts val="200"/>
                </a:spcAft>
                <a:buFont typeface="Wingdings" charset="2"/>
                <a:buNone/>
              </a:pPr>
              <a:endParaRPr lang="en-US" sz="1100" b="1" dirty="0">
                <a:solidFill>
                  <a:schemeClr val="bg1"/>
                </a:solidFill>
              </a:endParaRPr>
            </a:p>
          </p:txBody>
        </p:sp>
        <p:pic>
          <p:nvPicPr>
            <p:cNvPr id="34" name="Picture 33"/>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519645" y="3258473"/>
              <a:ext cx="526564" cy="352832"/>
            </a:xfrm>
            <a:prstGeom prst="rect">
              <a:avLst/>
            </a:prstGeom>
          </p:spPr>
        </p:pic>
        <p:pic>
          <p:nvPicPr>
            <p:cNvPr id="5" name="Picture 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125203" y="3131798"/>
              <a:ext cx="483664" cy="262268"/>
            </a:xfrm>
            <a:prstGeom prst="rect">
              <a:avLst/>
            </a:prstGeom>
          </p:spPr>
        </p:pic>
        <p:sp>
          <p:nvSpPr>
            <p:cNvPr id="17" name="Rectangle 16"/>
            <p:cNvSpPr/>
            <p:nvPr/>
          </p:nvSpPr>
          <p:spPr>
            <a:xfrm>
              <a:off x="4756307" y="2518766"/>
              <a:ext cx="1099505" cy="1153951"/>
            </a:xfrm>
            <a:prstGeom prst="rect">
              <a:avLst/>
            </a:prstGeom>
            <a:solidFill>
              <a:schemeClr val="bg1"/>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Content Placeholder 6"/>
            <p:cNvSpPr txBox="1">
              <a:spLocks/>
            </p:cNvSpPr>
            <p:nvPr/>
          </p:nvSpPr>
          <p:spPr>
            <a:xfrm>
              <a:off x="4785992" y="2553394"/>
              <a:ext cx="1051907" cy="529640"/>
            </a:xfrm>
            <a:prstGeom prst="rect">
              <a:avLst/>
            </a:prstGeom>
          </p:spPr>
          <p:txBody>
            <a:bodyPr vert="horz" lIns="0" tIns="0" rIns="0" bIns="0" rtlCol="0">
              <a:normAutofit fontScale="92500"/>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200"/>
                </a:spcAft>
                <a:buFont typeface="Wingdings" charset="2"/>
                <a:buNone/>
              </a:pPr>
              <a:r>
                <a:rPr lang="en-US" sz="1000" b="1" dirty="0">
                  <a:solidFill>
                    <a:srgbClr val="00AEEF"/>
                  </a:solidFill>
                </a:rPr>
                <a:t>Silicon</a:t>
              </a:r>
            </a:p>
            <a:p>
              <a:pPr marL="0" lvl="1" indent="0" algn="ctr">
                <a:spcBef>
                  <a:spcPts val="0"/>
                </a:spcBef>
                <a:buNone/>
              </a:pPr>
              <a:r>
                <a:rPr lang="en-US" sz="900" i="1" dirty="0"/>
                <a:t>OEM custom designs</a:t>
              </a:r>
            </a:p>
            <a:p>
              <a:pPr marL="0" lvl="1" indent="0" algn="ctr">
                <a:spcBef>
                  <a:spcPts val="0"/>
                </a:spcBef>
                <a:buNone/>
              </a:pPr>
              <a:r>
                <a:rPr lang="en-US" sz="900" b="1" dirty="0"/>
                <a:t>HFI and Switch ASICs</a:t>
              </a:r>
            </a:p>
            <a:p>
              <a:pPr marL="0" lvl="1" indent="0" algn="ctr">
                <a:spcBef>
                  <a:spcPts val="0"/>
                </a:spcBef>
                <a:spcAft>
                  <a:spcPts val="200"/>
                </a:spcAft>
                <a:buFont typeface="Wingdings" charset="2"/>
                <a:buNone/>
              </a:pPr>
              <a:endParaRPr lang="en-US" sz="1100" b="1" dirty="0">
                <a:solidFill>
                  <a:schemeClr val="bg1"/>
                </a:solidFill>
              </a:endParaRPr>
            </a:p>
          </p:txBody>
        </p:sp>
        <p:pic>
          <p:nvPicPr>
            <p:cNvPr id="32" name="Picture 31"/>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814046" y="3044720"/>
              <a:ext cx="202959" cy="21247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814048" y="3344582"/>
              <a:ext cx="202959" cy="215644"/>
            </a:xfrm>
            <a:prstGeom prst="rect">
              <a:avLst/>
            </a:prstGeom>
          </p:spPr>
        </p:pic>
        <p:sp>
          <p:nvSpPr>
            <p:cNvPr id="39" name="TextBox 38"/>
            <p:cNvSpPr txBox="1"/>
            <p:nvPr/>
          </p:nvSpPr>
          <p:spPr>
            <a:xfrm>
              <a:off x="5066479" y="3342087"/>
              <a:ext cx="809239" cy="283006"/>
            </a:xfrm>
            <a:prstGeom prst="rect">
              <a:avLst/>
            </a:prstGeom>
            <a:noFill/>
            <a:ln>
              <a:noFill/>
            </a:ln>
          </p:spPr>
          <p:txBody>
            <a:bodyPr vert="horz" wrap="square" lIns="0" tIns="0" rIns="0" bIns="0" rtlCol="0">
              <a:noAutofit/>
            </a:bodyPr>
            <a:lstStyle/>
            <a:p>
              <a:r>
                <a:rPr lang="en-US" sz="600" b="1" dirty="0">
                  <a:solidFill>
                    <a:srgbClr val="003C71"/>
                  </a:solidFill>
                </a:rPr>
                <a:t>Switch silicon</a:t>
              </a:r>
            </a:p>
            <a:p>
              <a:r>
                <a:rPr lang="en-US" sz="600" b="1" dirty="0">
                  <a:solidFill>
                    <a:srgbClr val="003C71"/>
                  </a:solidFill>
                </a:rPr>
                <a:t>up to 48 ports</a:t>
              </a:r>
            </a:p>
            <a:p>
              <a:r>
                <a:rPr lang="en-US" sz="600" b="1" dirty="0">
                  <a:solidFill>
                    <a:srgbClr val="003C71"/>
                  </a:solidFill>
                </a:rPr>
                <a:t>(1200 GB/s total b/w</a:t>
              </a:r>
            </a:p>
          </p:txBody>
        </p:sp>
        <p:sp>
          <p:nvSpPr>
            <p:cNvPr id="49" name="TextBox 48"/>
            <p:cNvSpPr txBox="1"/>
            <p:nvPr/>
          </p:nvSpPr>
          <p:spPr>
            <a:xfrm>
              <a:off x="5066479" y="3010085"/>
              <a:ext cx="732608" cy="283006"/>
            </a:xfrm>
            <a:prstGeom prst="rect">
              <a:avLst/>
            </a:prstGeom>
            <a:noFill/>
            <a:ln>
              <a:noFill/>
            </a:ln>
          </p:spPr>
          <p:txBody>
            <a:bodyPr vert="horz" wrap="square" lIns="0" tIns="0" rIns="0" bIns="0" rtlCol="0">
              <a:noAutofit/>
            </a:bodyPr>
            <a:lstStyle/>
            <a:p>
              <a:r>
                <a:rPr lang="en-US" sz="600" b="1" dirty="0">
                  <a:solidFill>
                    <a:srgbClr val="003C71"/>
                  </a:solidFill>
                </a:rPr>
                <a:t>HFI silicon</a:t>
              </a:r>
            </a:p>
            <a:p>
              <a:r>
                <a:rPr lang="en-US" sz="600" b="1" dirty="0">
                  <a:solidFill>
                    <a:srgbClr val="003C71"/>
                  </a:solidFill>
                </a:rPr>
                <a:t>Up to 2 ports</a:t>
              </a:r>
              <a:br>
                <a:rPr lang="en-US" sz="600" b="1" dirty="0">
                  <a:solidFill>
                    <a:srgbClr val="003C71"/>
                  </a:solidFill>
                </a:rPr>
              </a:br>
              <a:r>
                <a:rPr lang="en-US" sz="600" b="1" dirty="0">
                  <a:solidFill>
                    <a:srgbClr val="003C71"/>
                  </a:solidFill>
                </a:rPr>
                <a:t>(50 GB/s total b/w)</a:t>
              </a:r>
            </a:p>
          </p:txBody>
        </p:sp>
      </p:grpSp>
      <p:sp>
        <p:nvSpPr>
          <p:cNvPr id="52" name="Slide Number Placeholder 3">
            <a:extLst>
              <a:ext uri="{FF2B5EF4-FFF2-40B4-BE49-F238E27FC236}">
                <a16:creationId xmlns="" xmlns:a16="http://schemas.microsoft.com/office/drawing/2014/main" id="{A0E27A42-1193-CF4E-962B-FF5967073127}"/>
              </a:ext>
            </a:extLst>
          </p:cNvPr>
          <p:cNvSpPr>
            <a:spLocks noGrp="1"/>
          </p:cNvSpPr>
          <p:nvPr>
            <p:ph type="sldNum" sz="quarter" idx="12"/>
          </p:nvPr>
        </p:nvSpPr>
        <p:spPr>
          <a:xfrm>
            <a:off x="6872352" y="4824387"/>
            <a:ext cx="2133600" cy="273844"/>
          </a:xfrm>
          <a:prstGeom prst="rect">
            <a:avLst/>
          </a:prstGeom>
        </p:spPr>
        <p:txBody>
          <a:bodyPr/>
          <a:lstStyle/>
          <a:p>
            <a:pPr eaLnBrk="0" fontAlgn="base" hangingPunct="0">
              <a:spcBef>
                <a:spcPct val="50000"/>
              </a:spcBef>
              <a:spcAft>
                <a:spcPct val="0"/>
              </a:spcAft>
            </a:pPr>
            <a:fld id="{FD44707B-D922-47D5-BD24-D96E91B70543}" type="slidenum">
              <a:rPr lang="ga-IE" smtClean="0"/>
              <a:pPr eaLnBrk="0" fontAlgn="base" hangingPunct="0">
                <a:spcBef>
                  <a:spcPct val="50000"/>
                </a:spcBef>
                <a:spcAft>
                  <a:spcPct val="0"/>
                </a:spcAft>
              </a:pPr>
              <a:t>7</a:t>
            </a:fld>
            <a:endParaRPr lang="ga-IE" dirty="0"/>
          </a:p>
        </p:txBody>
      </p:sp>
      <p:sp>
        <p:nvSpPr>
          <p:cNvPr id="19" name="Title 18">
            <a:extLst>
              <a:ext uri="{FF2B5EF4-FFF2-40B4-BE49-F238E27FC236}">
                <a16:creationId xmlns="" xmlns:a16="http://schemas.microsoft.com/office/drawing/2014/main" id="{A53B1DB1-F987-8B49-818F-C1C5D4394F5F}"/>
              </a:ext>
            </a:extLst>
          </p:cNvPr>
          <p:cNvSpPr>
            <a:spLocks noGrp="1"/>
          </p:cNvSpPr>
          <p:nvPr>
            <p:ph type="title"/>
          </p:nvPr>
        </p:nvSpPr>
        <p:spPr>
          <a:xfrm>
            <a:off x="313109" y="150970"/>
            <a:ext cx="8229600" cy="868680"/>
          </a:xfrm>
        </p:spPr>
        <p:txBody>
          <a:bodyPr/>
          <a:lstStyle/>
          <a:p>
            <a:r>
              <a:rPr lang="en-US" dirty="0"/>
              <a:t>Intel® Omni-Path Architecture (Intel® OPA)</a:t>
            </a:r>
          </a:p>
        </p:txBody>
      </p:sp>
      <p:sp>
        <p:nvSpPr>
          <p:cNvPr id="54" name="Rectangle 53">
            <a:extLst>
              <a:ext uri="{FF2B5EF4-FFF2-40B4-BE49-F238E27FC236}">
                <a16:creationId xmlns="" xmlns:a16="http://schemas.microsoft.com/office/drawing/2014/main" id="{31059E06-D10A-6B4F-948A-16260C51636D}"/>
              </a:ext>
            </a:extLst>
          </p:cNvPr>
          <p:cNvSpPr/>
          <p:nvPr/>
        </p:nvSpPr>
        <p:spPr>
          <a:xfrm>
            <a:off x="165751" y="4760413"/>
            <a:ext cx="7981231" cy="276999"/>
          </a:xfrm>
          <a:prstGeom prst="rect">
            <a:avLst/>
          </a:prstGeom>
        </p:spPr>
        <p:txBody>
          <a:bodyPr wrap="square">
            <a:spAutoFit/>
          </a:bodyPr>
          <a:lstStyle/>
          <a:p>
            <a:pPr marL="114300" lvl="0" indent="-114300">
              <a:buFont typeface="+mj-lt"/>
              <a:buAutoNum type="arabicPeriod"/>
              <a:defRPr/>
            </a:pPr>
            <a:r>
              <a:rPr lang="en-US" sz="600" dirty="0">
                <a:solidFill>
                  <a:prstClr val="white">
                    <a:lumMod val="85000"/>
                  </a:prstClr>
                </a:solidFill>
                <a:ea typeface="Intel Clear Light" panose="020B0404020203020204" pitchFamily="34" charset="0"/>
                <a:cs typeface="Intel Clear Light" panose="020B0404020203020204" pitchFamily="34" charset="0"/>
              </a:rPr>
              <a:t>Intel internal information. Design win count based on OEM and HPC storage vendors who are planning to offer either Intel-branded or custom switch products, along with the total number of OEM platforms that are currently planned to support custom and/or standard Intel® OPA adapters. Design win count as of November 1, 2015 and subject to change without notice based on vendor product plans. </a:t>
            </a:r>
            <a:endParaRPr lang="en-US" sz="600" dirty="0" smtClean="0">
              <a:solidFill>
                <a:prstClr val="white">
                  <a:lumMod val="85000"/>
                </a:prstClr>
              </a:solidFill>
              <a:ea typeface="Intel Clear Light" panose="020B0404020203020204" pitchFamily="34" charset="0"/>
              <a:cs typeface="Intel Clear Light" panose="020B0404020203020204" pitchFamily="34" charset="0"/>
            </a:endParaRPr>
          </a:p>
        </p:txBody>
      </p:sp>
    </p:spTree>
    <p:extLst>
      <p:ext uri="{BB962C8B-B14F-4D97-AF65-F5344CB8AC3E}">
        <p14:creationId xmlns:p14="http://schemas.microsoft.com/office/powerpoint/2010/main" val="24185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tagon 23">
            <a:extLst>
              <a:ext uri="{FF2B5EF4-FFF2-40B4-BE49-F238E27FC236}">
                <a16:creationId xmlns="" xmlns:a16="http://schemas.microsoft.com/office/drawing/2014/main" id="{856E9960-5F48-C24D-BF60-C4E4EDF784F0}"/>
              </a:ext>
            </a:extLst>
          </p:cNvPr>
          <p:cNvSpPr/>
          <p:nvPr/>
        </p:nvSpPr>
        <p:spPr>
          <a:xfrm>
            <a:off x="0" y="1505201"/>
            <a:ext cx="9144000" cy="2868565"/>
          </a:xfrm>
          <a:prstGeom prst="homePlate">
            <a:avLst>
              <a:gd name="adj" fmla="val 0"/>
            </a:avLst>
          </a:prstGeom>
          <a:solidFill>
            <a:srgbClr val="00AEE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endParaRPr lang="en-US" dirty="0">
              <a:solidFill>
                <a:prstClr val="white"/>
              </a:solidFill>
            </a:endParaRPr>
          </a:p>
        </p:txBody>
      </p:sp>
      <p:sp>
        <p:nvSpPr>
          <p:cNvPr id="15" name="Slide Number Placeholder 4"/>
          <p:cNvSpPr>
            <a:spLocks noGrp="1"/>
          </p:cNvSpPr>
          <p:nvPr>
            <p:ph type="sldNum" sz="quarter" idx="12"/>
          </p:nvPr>
        </p:nvSpPr>
        <p:spPr/>
        <p:txBody>
          <a:bodyPr/>
          <a:lstStyle/>
          <a:p>
            <a:fld id="{FD44707B-D922-47D5-BD24-D96E91B70543}" type="slidenum">
              <a:rPr lang="en-US" smtClean="0"/>
              <a:pPr/>
              <a:t>8</a:t>
            </a:fld>
            <a:endParaRPr lang="en-US" dirty="0"/>
          </a:p>
        </p:txBody>
      </p:sp>
      <p:sp>
        <p:nvSpPr>
          <p:cNvPr id="20" name="Title 3">
            <a:extLst>
              <a:ext uri="{FF2B5EF4-FFF2-40B4-BE49-F238E27FC236}">
                <a16:creationId xmlns="" xmlns:a16="http://schemas.microsoft.com/office/drawing/2014/main" id="{77B0E9A1-2A14-D149-9BF0-10F868226373}"/>
              </a:ext>
            </a:extLst>
          </p:cNvPr>
          <p:cNvSpPr txBox="1">
            <a:spLocks/>
          </p:cNvSpPr>
          <p:nvPr/>
        </p:nvSpPr>
        <p:spPr>
          <a:xfrm>
            <a:off x="313109" y="307144"/>
            <a:ext cx="7653354" cy="868680"/>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4000" b="0" i="0" kern="1200" spc="0" baseline="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stStyle>
          <a:p>
            <a:pPr>
              <a:lnSpc>
                <a:spcPts val="3600"/>
              </a:lnSpc>
            </a:pPr>
            <a:r>
              <a:rPr lang="en-US" dirty="0"/>
              <a:t>More performance , flexibility, and energy efficiency Intel® Omni-Path Architecture (Intel® OPA)</a:t>
            </a:r>
          </a:p>
        </p:txBody>
      </p:sp>
      <p:sp>
        <p:nvSpPr>
          <p:cNvPr id="21" name="Rectangle 20">
            <a:extLst>
              <a:ext uri="{FF2B5EF4-FFF2-40B4-BE49-F238E27FC236}">
                <a16:creationId xmlns="" xmlns:a16="http://schemas.microsoft.com/office/drawing/2014/main" id="{0BF18042-C0B1-FC4C-B0DE-A6F29DA5E7EC}"/>
              </a:ext>
            </a:extLst>
          </p:cNvPr>
          <p:cNvSpPr/>
          <p:nvPr/>
        </p:nvSpPr>
        <p:spPr>
          <a:xfrm>
            <a:off x="0" y="4579527"/>
            <a:ext cx="8188426" cy="577081"/>
          </a:xfrm>
          <a:prstGeom prst="rect">
            <a:avLst/>
          </a:prstGeom>
        </p:spPr>
        <p:txBody>
          <a:bodyPr wrap="square">
            <a:spAutoFit/>
          </a:bodyPr>
          <a:lstStyle/>
          <a:p>
            <a:pPr marL="114300" lvl="0" indent="-114300">
              <a:buFont typeface="+mj-lt"/>
              <a:buAutoNum type="arabicPeriod"/>
              <a:tabLst>
                <a:tab pos="1997075" algn="l"/>
              </a:tabLst>
              <a:defRPr/>
            </a:pPr>
            <a:r>
              <a:rPr lang="en-US" sz="450" dirty="0">
                <a:solidFill>
                  <a:schemeClr val="bg1"/>
                </a:solidFill>
                <a:ea typeface="Intel Clear Light" panose="020B0404020203020204" pitchFamily="34" charset="0"/>
                <a:cs typeface="Intel Clear Light" panose="020B0404020203020204" pitchFamily="34" charset="0"/>
              </a:rPr>
              <a:t>Configuration assumes a 750-node cluster, and number of switch chips required is based on a full bisectional bandwidth (FBB) Fat-Tree configuration. Intel® OPA uses one fully-populated 768-port director switch, and Mellanox EDR solution uses a combination of 648-port director switches and </a:t>
            </a:r>
            <a:r>
              <a:rPr lang="en-US" sz="450" dirty="0" smtClean="0">
                <a:solidFill>
                  <a:schemeClr val="bg1"/>
                </a:solidFill>
                <a:ea typeface="Intel Clear Light" panose="020B0404020203020204" pitchFamily="34" charset="0"/>
                <a:cs typeface="Intel Clear Light" panose="020B0404020203020204" pitchFamily="34" charset="0"/>
              </a:rPr>
              <a:t>36-port </a:t>
            </a:r>
            <a:r>
              <a:rPr lang="en-US" sz="450" dirty="0">
                <a:solidFill>
                  <a:schemeClr val="bg1"/>
                </a:solidFill>
                <a:ea typeface="Intel Clear Light" panose="020B0404020203020204" pitchFamily="34" charset="0"/>
                <a:cs typeface="Intel Clear Light" panose="020B0404020203020204" pitchFamily="34" charset="0"/>
              </a:rPr>
              <a:t>edge switches. Mellanox component pricing from </a:t>
            </a:r>
            <a:r>
              <a:rPr lang="en-US" sz="450" u="sng" dirty="0">
                <a:solidFill>
                  <a:schemeClr val="bg1"/>
                </a:solidFill>
                <a:ea typeface="Intel Clear Light" panose="020B0404020203020204" pitchFamily="34" charset="0"/>
                <a:cs typeface="Intel Clear Light" panose="020B0404020203020204" pitchFamily="34" charset="0"/>
              </a:rPr>
              <a:t>www.kernelsoftware.com</a:t>
            </a:r>
            <a:r>
              <a:rPr lang="en-US" sz="450" dirty="0">
                <a:solidFill>
                  <a:schemeClr val="bg1"/>
                </a:solidFill>
                <a:ea typeface="Intel Clear Light" panose="020B0404020203020204" pitchFamily="34" charset="0"/>
                <a:cs typeface="Intel Clear Light" panose="020B0404020203020204" pitchFamily="34" charset="0"/>
              </a:rPr>
              <a:t>, with prices as of April 4, 2017. Compute node pricing based on Dell PowerEdge R730 server from www.dell.com, with prices as of April 4, 2017. Intel® OPA pricing based on pricing from </a:t>
            </a:r>
            <a:r>
              <a:rPr lang="en-US" sz="450" u="sng" dirty="0">
                <a:solidFill>
                  <a:schemeClr val="bg1"/>
                </a:solidFill>
                <a:ea typeface="Intel Clear Light" panose="020B0404020203020204" pitchFamily="34" charset="0"/>
                <a:cs typeface="Intel Clear Light" panose="020B0404020203020204" pitchFamily="34" charset="0"/>
              </a:rPr>
              <a:t>www.kernelsoftware.com</a:t>
            </a:r>
            <a:r>
              <a:rPr lang="en-US" sz="450" dirty="0">
                <a:solidFill>
                  <a:schemeClr val="bg1"/>
                </a:solidFill>
                <a:ea typeface="Intel Clear Light" panose="020B0404020203020204" pitchFamily="34" charset="0"/>
                <a:cs typeface="Intel Clear Light" panose="020B0404020203020204" pitchFamily="34" charset="0"/>
              </a:rPr>
              <a:t> as of August 15, 2017 </a:t>
            </a:r>
            <a:endParaRPr lang="en-US" sz="450" dirty="0" smtClean="0">
              <a:solidFill>
                <a:schemeClr val="bg1"/>
              </a:solidFill>
              <a:ea typeface="Intel Clear Light" panose="020B0404020203020204" pitchFamily="34" charset="0"/>
              <a:cs typeface="Intel Clear Light" panose="020B0404020203020204" pitchFamily="34" charset="0"/>
            </a:endParaRPr>
          </a:p>
          <a:p>
            <a:pPr marL="114300" indent="-114300">
              <a:buFont typeface="+mj-lt"/>
              <a:buAutoNum type="arabicPeriod"/>
              <a:tabLst>
                <a:tab pos="1997075" algn="l"/>
              </a:tabLst>
              <a:defRPr/>
            </a:pPr>
            <a:r>
              <a:rPr lang="en-US" sz="450" dirty="0">
                <a:solidFill>
                  <a:schemeClr val="bg1"/>
                </a:solidFill>
              </a:rPr>
              <a:t>Tests document performance of components on a particular test, in specific systems. Differences in hardware, software, or configuration will affect actual performance. Consult other sources of information to evaluate performance as you consider your purchase.  For more complete information about performance and benchmark results, visit </a:t>
            </a:r>
            <a:r>
              <a:rPr lang="en-US" sz="450" u="sng" dirty="0" smtClean="0">
                <a:solidFill>
                  <a:schemeClr val="bg1"/>
                </a:solidFill>
                <a:hlinkClick r:id="rId3"/>
              </a:rPr>
              <a:t>www.intel.com/benchmarks</a:t>
            </a:r>
            <a:endParaRPr lang="en-US" sz="450" u="sng" dirty="0" smtClean="0">
              <a:solidFill>
                <a:schemeClr val="bg1"/>
              </a:solidFill>
            </a:endParaRPr>
          </a:p>
          <a:p>
            <a:pPr marL="114300" indent="-114300">
              <a:buFont typeface="+mj-lt"/>
              <a:buAutoNum type="arabicPeriod"/>
              <a:tabLst>
                <a:tab pos="1997075" algn="l"/>
              </a:tabLst>
              <a:defRPr/>
            </a:pPr>
            <a:r>
              <a:rPr lang="en-US" sz="450" dirty="0">
                <a:solidFill>
                  <a:schemeClr val="bg1"/>
                </a:solidFill>
              </a:rPr>
              <a:t>Benchmark results were obtained prior to implementation of recent software patches and firmware updates intended to address exploits referred to as "</a:t>
            </a:r>
            <a:r>
              <a:rPr lang="en-US" sz="450" dirty="0" err="1">
                <a:solidFill>
                  <a:schemeClr val="bg1"/>
                </a:solidFill>
              </a:rPr>
              <a:t>Spectre</a:t>
            </a:r>
            <a:r>
              <a:rPr lang="en-US" sz="450" dirty="0">
                <a:solidFill>
                  <a:schemeClr val="bg1"/>
                </a:solidFill>
              </a:rPr>
              <a:t>" and "Meltdown."  Implementation of these updates may make these results inapplicable to your device or system</a:t>
            </a:r>
            <a:r>
              <a:rPr lang="en-US" sz="450" dirty="0" smtClean="0">
                <a:solidFill>
                  <a:schemeClr val="bg1"/>
                </a:solidFill>
              </a:rPr>
              <a:t>.</a:t>
            </a:r>
            <a:endParaRPr lang="en-US" sz="450" dirty="0">
              <a:solidFill>
                <a:schemeClr val="bg1"/>
              </a:solidFill>
            </a:endParaRPr>
          </a:p>
          <a:p>
            <a:pPr marL="114300" lvl="0" indent="-114300">
              <a:buFont typeface="+mj-lt"/>
              <a:buAutoNum type="arabicPeriod"/>
              <a:defRPr/>
            </a:pPr>
            <a:r>
              <a:rPr lang="en-US" sz="450" dirty="0" smtClean="0">
                <a:solidFill>
                  <a:schemeClr val="bg1"/>
                </a:solidFill>
                <a:ea typeface="Intel Clear Light" panose="020B0404020203020204" pitchFamily="34" charset="0"/>
                <a:cs typeface="Intel Clear Light" panose="020B0404020203020204" pitchFamily="34" charset="0"/>
              </a:rPr>
              <a:t>See Performance/Configuration </a:t>
            </a:r>
            <a:r>
              <a:rPr lang="en-US" sz="450" dirty="0">
                <a:solidFill>
                  <a:schemeClr val="bg1"/>
                </a:solidFill>
                <a:ea typeface="Intel Clear Light" panose="020B0404020203020204" pitchFamily="34" charset="0"/>
                <a:cs typeface="Intel Clear Light" panose="020B0404020203020204" pitchFamily="34" charset="0"/>
              </a:rPr>
              <a:t>slide for configuration </a:t>
            </a:r>
            <a:r>
              <a:rPr lang="en-US" sz="450" dirty="0" smtClean="0">
                <a:solidFill>
                  <a:schemeClr val="bg1"/>
                </a:solidFill>
                <a:ea typeface="Intel Clear Light" panose="020B0404020203020204" pitchFamily="34" charset="0"/>
                <a:cs typeface="Intel Clear Light" panose="020B0404020203020204" pitchFamily="34" charset="0"/>
              </a:rPr>
              <a:t>information </a:t>
            </a:r>
            <a:endParaRPr kumimoji="0" lang="en-US" sz="450" b="0" i="0" u="none" strike="noStrike" kern="1200" cap="none" spc="0" normalizeH="0" baseline="0" noProof="0" dirty="0">
              <a:ln>
                <a:noFill/>
              </a:ln>
              <a:solidFill>
                <a:schemeClr val="bg1"/>
              </a:solidFill>
              <a:effectLst/>
              <a:uLnTx/>
              <a:uFillTx/>
              <a:latin typeface="Intel Clear"/>
            </a:endParaRPr>
          </a:p>
        </p:txBody>
      </p:sp>
      <p:pic>
        <p:nvPicPr>
          <p:cNvPr id="23" name="Picture 22">
            <a:extLst>
              <a:ext uri="{FF2B5EF4-FFF2-40B4-BE49-F238E27FC236}">
                <a16:creationId xmlns="" xmlns:a16="http://schemas.microsoft.com/office/drawing/2014/main" id="{4CA50952-08B1-1A44-8149-84D9DCEB9682}"/>
              </a:ext>
            </a:extLst>
          </p:cNvPr>
          <p:cNvPicPr>
            <a:picLocks/>
          </p:cNvPicPr>
          <p:nvPr/>
        </p:nvPicPr>
        <p:blipFill>
          <a:blip r:embed="rId4"/>
          <a:stretch>
            <a:fillRect/>
          </a:stretch>
        </p:blipFill>
        <p:spPr>
          <a:xfrm>
            <a:off x="231850" y="1701676"/>
            <a:ext cx="5134087" cy="2148539"/>
          </a:xfrm>
          <a:prstGeom prst="rect">
            <a:avLst/>
          </a:prstGeom>
          <a:ln>
            <a:noFill/>
          </a:ln>
          <a:effectLst/>
        </p:spPr>
      </p:pic>
      <p:grpSp>
        <p:nvGrpSpPr>
          <p:cNvPr id="37" name="Group 36">
            <a:extLst>
              <a:ext uri="{FF2B5EF4-FFF2-40B4-BE49-F238E27FC236}">
                <a16:creationId xmlns="" xmlns:a16="http://schemas.microsoft.com/office/drawing/2014/main" id="{416425A7-CEE8-6041-81B5-DDE3F2D056FD}"/>
              </a:ext>
            </a:extLst>
          </p:cNvPr>
          <p:cNvGrpSpPr/>
          <p:nvPr/>
        </p:nvGrpSpPr>
        <p:grpSpPr>
          <a:xfrm>
            <a:off x="5561623" y="1878068"/>
            <a:ext cx="3171900" cy="2418682"/>
            <a:chOff x="5098643" y="1842641"/>
            <a:chExt cx="3171900" cy="2418682"/>
          </a:xfrm>
        </p:grpSpPr>
        <p:grpSp>
          <p:nvGrpSpPr>
            <p:cNvPr id="35" name="Group 34">
              <a:extLst>
                <a:ext uri="{FF2B5EF4-FFF2-40B4-BE49-F238E27FC236}">
                  <a16:creationId xmlns="" xmlns:a16="http://schemas.microsoft.com/office/drawing/2014/main" id="{49191725-A5EC-AA40-8205-E3B4D86DD6BA}"/>
                </a:ext>
              </a:extLst>
            </p:cNvPr>
            <p:cNvGrpSpPr/>
            <p:nvPr/>
          </p:nvGrpSpPr>
          <p:grpSpPr>
            <a:xfrm>
              <a:off x="5098643" y="1842641"/>
              <a:ext cx="3171900" cy="2418682"/>
              <a:chOff x="5098643" y="1842641"/>
              <a:chExt cx="3171900" cy="2418682"/>
            </a:xfrm>
          </p:grpSpPr>
          <p:pic>
            <p:nvPicPr>
              <p:cNvPr id="27" name="Picture 26">
                <a:extLst>
                  <a:ext uri="{FF2B5EF4-FFF2-40B4-BE49-F238E27FC236}">
                    <a16:creationId xmlns="" xmlns:a16="http://schemas.microsoft.com/office/drawing/2014/main" id="{41827FD6-562A-1D43-8BCF-5AA400755B35}"/>
                  </a:ext>
                </a:extLst>
              </p:cNvPr>
              <p:cNvPicPr>
                <a:picLocks noChangeAspect="1"/>
              </p:cNvPicPr>
              <p:nvPr/>
            </p:nvPicPr>
            <p:blipFill rotWithShape="1">
              <a:blip r:embed="rId5"/>
              <a:srcRect l="2222" t="-289" r="637" b="3538"/>
              <a:stretch/>
            </p:blipFill>
            <p:spPr>
              <a:xfrm>
                <a:off x="5116001" y="1842641"/>
                <a:ext cx="3131797" cy="1160925"/>
              </a:xfrm>
              <a:prstGeom prst="rect">
                <a:avLst/>
              </a:prstGeom>
              <a:solidFill>
                <a:schemeClr val="bg1"/>
              </a:solidFill>
            </p:spPr>
          </p:pic>
          <p:pic>
            <p:nvPicPr>
              <p:cNvPr id="26" name="Picture 25">
                <a:extLst>
                  <a:ext uri="{FF2B5EF4-FFF2-40B4-BE49-F238E27FC236}">
                    <a16:creationId xmlns="" xmlns:a16="http://schemas.microsoft.com/office/drawing/2014/main" id="{E9E1C731-5368-3248-B8A2-171B5B86E1E7}"/>
                  </a:ext>
                </a:extLst>
              </p:cNvPr>
              <p:cNvPicPr>
                <a:picLocks/>
              </p:cNvPicPr>
              <p:nvPr/>
            </p:nvPicPr>
            <p:blipFill>
              <a:blip r:embed="rId6"/>
              <a:stretch>
                <a:fillRect/>
              </a:stretch>
            </p:blipFill>
            <p:spPr>
              <a:xfrm>
                <a:off x="5098643" y="3000895"/>
                <a:ext cx="1876012" cy="1250674"/>
              </a:xfrm>
              <a:prstGeom prst="rect">
                <a:avLst/>
              </a:prstGeom>
            </p:spPr>
          </p:pic>
          <p:grpSp>
            <p:nvGrpSpPr>
              <p:cNvPr id="28" name="Group 27">
                <a:extLst>
                  <a:ext uri="{FF2B5EF4-FFF2-40B4-BE49-F238E27FC236}">
                    <a16:creationId xmlns="" xmlns:a16="http://schemas.microsoft.com/office/drawing/2014/main" id="{F332743E-CF8F-8C42-BFCB-4ADF076CEFEE}"/>
                  </a:ext>
                </a:extLst>
              </p:cNvPr>
              <p:cNvGrpSpPr/>
              <p:nvPr/>
            </p:nvGrpSpPr>
            <p:grpSpPr>
              <a:xfrm>
                <a:off x="6948574" y="2996831"/>
                <a:ext cx="1321969" cy="1264492"/>
                <a:chOff x="7424604" y="1782133"/>
                <a:chExt cx="1577340" cy="1508760"/>
              </a:xfrm>
              <a:effectLst/>
            </p:grpSpPr>
            <p:pic>
              <p:nvPicPr>
                <p:cNvPr id="29" name="Picture 28">
                  <a:extLst>
                    <a:ext uri="{FF2B5EF4-FFF2-40B4-BE49-F238E27FC236}">
                      <a16:creationId xmlns="" xmlns:a16="http://schemas.microsoft.com/office/drawing/2014/main" id="{5700EA42-E2E4-854F-A6AF-93DBE63E7D38}"/>
                    </a:ext>
                  </a:extLst>
                </p:cNvPr>
                <p:cNvPicPr>
                  <a:picLocks/>
                </p:cNvPicPr>
                <p:nvPr/>
              </p:nvPicPr>
              <p:blipFill>
                <a:blip r:embed="rId7"/>
                <a:stretch>
                  <a:fillRect/>
                </a:stretch>
              </p:blipFill>
              <p:spPr>
                <a:xfrm>
                  <a:off x="7424604" y="1782133"/>
                  <a:ext cx="1577340" cy="1508760"/>
                </a:xfrm>
                <a:prstGeom prst="rect">
                  <a:avLst/>
                </a:prstGeom>
              </p:spPr>
            </p:pic>
            <p:sp>
              <p:nvSpPr>
                <p:cNvPr id="30" name="Rectangle 29">
                  <a:extLst>
                    <a:ext uri="{FF2B5EF4-FFF2-40B4-BE49-F238E27FC236}">
                      <a16:creationId xmlns="" xmlns:a16="http://schemas.microsoft.com/office/drawing/2014/main" id="{49E77081-CADA-D149-88AF-C6A50DF43F15}"/>
                    </a:ext>
                  </a:extLst>
                </p:cNvPr>
                <p:cNvSpPr/>
                <p:nvPr/>
              </p:nvSpPr>
              <p:spPr>
                <a:xfrm>
                  <a:off x="7767635" y="2969746"/>
                  <a:ext cx="278811" cy="1803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 xmlns:a16="http://schemas.microsoft.com/office/drawing/2014/main" id="{7A296804-E017-6145-AE9A-42F9B897C641}"/>
                    </a:ext>
                  </a:extLst>
                </p:cNvPr>
                <p:cNvPicPr>
                  <a:picLocks noChangeAspect="1"/>
                </p:cNvPicPr>
                <p:nvPr/>
              </p:nvPicPr>
              <p:blipFill>
                <a:blip r:embed="rId8"/>
                <a:stretch>
                  <a:fillRect/>
                </a:stretch>
              </p:blipFill>
              <p:spPr>
                <a:xfrm>
                  <a:off x="7683203" y="2970792"/>
                  <a:ext cx="457200" cy="225846"/>
                </a:xfrm>
                <a:prstGeom prst="rect">
                  <a:avLst/>
                </a:prstGeom>
              </p:spPr>
            </p:pic>
          </p:grpSp>
        </p:grpSp>
        <p:sp>
          <p:nvSpPr>
            <p:cNvPr id="36" name="Rectangle 35">
              <a:extLst>
                <a:ext uri="{FF2B5EF4-FFF2-40B4-BE49-F238E27FC236}">
                  <a16:creationId xmlns="" xmlns:a16="http://schemas.microsoft.com/office/drawing/2014/main" id="{93E54669-916B-8845-B624-276EB8396C3D}"/>
                </a:ext>
              </a:extLst>
            </p:cNvPr>
            <p:cNvSpPr/>
            <p:nvPr/>
          </p:nvSpPr>
          <p:spPr>
            <a:xfrm>
              <a:off x="5110616" y="1842641"/>
              <a:ext cx="3137181" cy="2385780"/>
            </a:xfrm>
            <a:prstGeom prst="rect">
              <a:avLst/>
            </a:prstGeom>
            <a:noFill/>
            <a:ln w="12700">
              <a:solidFill>
                <a:srgbClr val="003C7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09"/>
              <a:endParaRPr lang="en-US" kern="0" dirty="0">
                <a:solidFill>
                  <a:prstClr val="white"/>
                </a:solidFill>
              </a:endParaRPr>
            </a:p>
          </p:txBody>
        </p:sp>
      </p:grpSp>
      <p:sp>
        <p:nvSpPr>
          <p:cNvPr id="25" name="TextBox 24">
            <a:extLst>
              <a:ext uri="{FF2B5EF4-FFF2-40B4-BE49-F238E27FC236}">
                <a16:creationId xmlns="" xmlns:a16="http://schemas.microsoft.com/office/drawing/2014/main" id="{74085459-C19C-144A-A7C4-A8A1913F3658}"/>
              </a:ext>
            </a:extLst>
          </p:cNvPr>
          <p:cNvSpPr txBox="1"/>
          <p:nvPr/>
        </p:nvSpPr>
        <p:spPr>
          <a:xfrm>
            <a:off x="5556236" y="1517010"/>
            <a:ext cx="3154541" cy="369332"/>
          </a:xfrm>
          <a:prstGeom prst="rect">
            <a:avLst/>
          </a:prstGeom>
          <a:noFill/>
        </p:spPr>
        <p:txBody>
          <a:bodyPr wrap="square" rtlCol="0">
            <a:spAutoFit/>
          </a:bodyPr>
          <a:lstStyle/>
          <a:p>
            <a:pPr algn="ctr"/>
            <a:r>
              <a:rPr lang="en-US" dirty="0">
                <a:solidFill>
                  <a:srgbClr val="C4D600"/>
                </a:solidFill>
                <a:latin typeface="Intel Clear Pro" panose="020B0804020202060201" pitchFamily="34" charset="77"/>
                <a:ea typeface="Intel Clear Pro" panose="020B0804020202060201" pitchFamily="34" charset="77"/>
                <a:cs typeface="Intel Clear Pro" panose="020B0804020202060201" pitchFamily="34" charset="77"/>
              </a:rPr>
              <a:t>Skylake Performance</a:t>
            </a:r>
          </a:p>
        </p:txBody>
      </p:sp>
      <p:sp>
        <p:nvSpPr>
          <p:cNvPr id="33" name="Rectangle 32">
            <a:extLst>
              <a:ext uri="{FF2B5EF4-FFF2-40B4-BE49-F238E27FC236}">
                <a16:creationId xmlns="" xmlns:a16="http://schemas.microsoft.com/office/drawing/2014/main" id="{C1727B30-40C0-6948-9184-A97DFFBB7563}"/>
              </a:ext>
            </a:extLst>
          </p:cNvPr>
          <p:cNvSpPr/>
          <p:nvPr/>
        </p:nvSpPr>
        <p:spPr>
          <a:xfrm>
            <a:off x="5492190" y="1577257"/>
            <a:ext cx="3298775" cy="1461736"/>
          </a:xfrm>
          <a:prstGeom prst="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09"/>
            <a:endParaRPr lang="en-US" kern="0" dirty="0">
              <a:solidFill>
                <a:prstClr val="white"/>
              </a:solidFill>
            </a:endParaRPr>
          </a:p>
        </p:txBody>
      </p:sp>
    </p:spTree>
    <p:extLst>
      <p:ext uri="{BB962C8B-B14F-4D97-AF65-F5344CB8AC3E}">
        <p14:creationId xmlns:p14="http://schemas.microsoft.com/office/powerpoint/2010/main" val="50918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4688" y="2421695"/>
            <a:ext cx="8212886" cy="1102519"/>
          </a:xfrm>
        </p:spPr>
        <p:txBody>
          <a:bodyPr/>
          <a:lstStyle/>
          <a:p>
            <a:r>
              <a:rPr lang="en-US" dirty="0"/>
              <a:t>Intel® 3D NAND </a:t>
            </a:r>
            <a:br>
              <a:rPr lang="en-US" dirty="0"/>
            </a:br>
            <a:r>
              <a:rPr lang="en-US" dirty="0"/>
              <a:t>Product Portfolio</a:t>
            </a:r>
          </a:p>
        </p:txBody>
      </p:sp>
    </p:spTree>
    <p:extLst>
      <p:ext uri="{BB962C8B-B14F-4D97-AF65-F5344CB8AC3E}">
        <p14:creationId xmlns:p14="http://schemas.microsoft.com/office/powerpoint/2010/main" val="12880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SLIDE_GUID" val="4bb4df32-1886-49d7-b0dc-ae49d3bde8a2"/>
</p:tagLst>
</file>

<file path=ppt/theme/theme1.xml><?xml version="1.0" encoding="utf-8"?>
<a:theme xmlns:a="http://schemas.openxmlformats.org/drawingml/2006/main" name="Intel_Presentation Template_16x9_CLEAR_040114">
  <a:themeElements>
    <a:clrScheme name="Intel Clear Jan 2014">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00AEEF"/>
      </a:hlink>
      <a:folHlink>
        <a:srgbClr val="0071C5"/>
      </a:folHlink>
    </a:clrScheme>
    <a:fontScheme name="IntelClearPPT">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000" dirty="0" smtClean="0">
            <a:solidFill>
              <a:schemeClr val="tx2"/>
            </a:solidFill>
            <a:cs typeface="Neo Sans Intel"/>
          </a:defRPr>
        </a:defPPr>
      </a:lstStyle>
    </a:txDef>
  </a:objectDefaults>
  <a:extraClrSchemeLst/>
  <a:extLst>
    <a:ext uri="{05A4C25C-085E-4340-85A3-A5531E510DB2}">
      <thm15:themeFamily xmlns:thm15="http://schemas.microsoft.com/office/thememl/2012/main" name="intel clear.potx" id="{9A747A02-AB74-43F8-B9A3-EF3F13090BA3}" vid="{016C1381-734F-4DD8-9263-01A0E37AC41C}"/>
    </a:ext>
  </a:extLst>
</a:theme>
</file>

<file path=ppt/theme/theme10.xml><?xml version="1.0" encoding="utf-8"?>
<a:theme xmlns:a="http://schemas.openxmlformats.org/drawingml/2006/main" name="11_Int_PPT Template_ClearPro_16x9">
  <a:themeElements>
    <a:clrScheme name="Custom 24">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0C0"/>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11.xml><?xml version="1.0" encoding="utf-8"?>
<a:theme xmlns:a="http://schemas.openxmlformats.org/drawingml/2006/main" name="6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extLst>
    <a:ext uri="{05A4C25C-085E-4340-85A3-A5531E510DB2}">
      <thm15:themeFamily xmlns:thm15="http://schemas.microsoft.com/office/thememl/2012/main" name="TEMPLATE_NSG_Blue_Intel_PUBLIC_w_Legal_Disclaimers_022818.potx.pptx" id="{599205E5-274A-4629-93C0-3499E07F3980}" vid="{AB0102B3-5A58-4FE7-9942-39050840C8F0}"/>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el CP Wide">
  <a:themeElements>
    <a:clrScheme name="Custom 1">
      <a:dk1>
        <a:srgbClr val="000000"/>
      </a:dk1>
      <a:lt1>
        <a:srgbClr val="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F3D54E"/>
      </a:hlink>
      <a:folHlink>
        <a:srgbClr val="F3D44D"/>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extLst>
    <a:ext uri="{05A4C25C-085E-4340-85A3-A5531E510DB2}">
      <thm15:themeFamily xmlns:thm15="http://schemas.microsoft.com/office/thememl/2012/main" name="Intel CP Wide" id="{214D6E7F-C85A-4F4F-A456-D06CAFA9F04E}" vid="{CEC8A29A-10E9-45B6-9D5B-A4B6C1ED9D70}"/>
    </a:ext>
  </a:extLst>
</a:theme>
</file>

<file path=ppt/theme/theme3.xml><?xml version="1.0" encoding="utf-8"?>
<a:theme xmlns:a="http://schemas.openxmlformats.org/drawingml/2006/main" name="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extLst>
    <a:ext uri="{05A4C25C-085E-4340-85A3-A5531E510DB2}">
      <thm15:themeFamily xmlns:thm15="http://schemas.microsoft.com/office/thememl/2012/main" name="TEMPLATE_NSG_Blue_Intel_PUBLIC_w_Legal_Disclaimers_022818.potx.pptx" id="{599205E5-274A-4629-93C0-3499E07F3980}" vid="{AB0102B3-5A58-4FE7-9942-39050840C8F0}"/>
    </a:ext>
  </a:extLst>
</a:theme>
</file>

<file path=ppt/theme/theme4.xml><?xml version="1.0" encoding="utf-8"?>
<a:theme xmlns:a="http://schemas.openxmlformats.org/drawingml/2006/main" name="1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extLst>
    <a:ext uri="{05A4C25C-085E-4340-85A3-A5531E510DB2}">
      <thm15:themeFamily xmlns:thm15="http://schemas.microsoft.com/office/thememl/2012/main" name="TEMPLATE_NSG_Blue_Intel_PUBLIC_w_Legal_Disclaimers_022818.potx.pptx" id="{599205E5-274A-4629-93C0-3499E07F3980}" vid="{AB0102B3-5A58-4FE7-9942-39050840C8F0}"/>
    </a:ext>
  </a:extLst>
</a:theme>
</file>

<file path=ppt/theme/theme5.xml><?xml version="1.0" encoding="utf-8"?>
<a:theme xmlns:a="http://schemas.openxmlformats.org/drawingml/2006/main" name="2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extLst>
    <a:ext uri="{05A4C25C-085E-4340-85A3-A5531E510DB2}">
      <thm15:themeFamily xmlns:thm15="http://schemas.microsoft.com/office/thememl/2012/main" name="TEMPLATE_NSG_Blue_Intel_PUBLIC_w_Legal_Disclaimers_022818.potx.pptx" id="{599205E5-274A-4629-93C0-3499E07F3980}" vid="{AB0102B3-5A58-4FE7-9942-39050840C8F0}"/>
    </a:ext>
  </a:extLst>
</a:theme>
</file>

<file path=ppt/theme/theme6.xml><?xml version="1.0" encoding="utf-8"?>
<a:theme xmlns:a="http://schemas.openxmlformats.org/drawingml/2006/main" name="3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extLst>
    <a:ext uri="{05A4C25C-085E-4340-85A3-A5531E510DB2}">
      <thm15:themeFamily xmlns:thm15="http://schemas.microsoft.com/office/thememl/2012/main" name="TEMPLATE_NSG_Blue_Intel_PUBLIC_w_Legal_Disclaimers_022818.potx.pptx" id="{599205E5-274A-4629-93C0-3499E07F3980}" vid="{AB0102B3-5A58-4FE7-9942-39050840C8F0}"/>
    </a:ext>
  </a:extLst>
</a:theme>
</file>

<file path=ppt/theme/theme7.xml><?xml version="1.0" encoding="utf-8"?>
<a:theme xmlns:a="http://schemas.openxmlformats.org/drawingml/2006/main" name="3_intel16x9">
  <a:themeElements>
    <a:clrScheme name="Custom 6">
      <a:dk1>
        <a:sysClr val="windowText" lastClr="000000"/>
      </a:dk1>
      <a:lt1>
        <a:srgbClr val="0071C5"/>
      </a:lt1>
      <a:dk2>
        <a:srgbClr val="FFFFFF"/>
      </a:dk2>
      <a:lt2>
        <a:srgbClr val="7ED3F7"/>
      </a:lt2>
      <a:accent1>
        <a:srgbClr val="00AEEF"/>
      </a:accent1>
      <a:accent2>
        <a:srgbClr val="A6CE39"/>
      </a:accent2>
      <a:accent3>
        <a:srgbClr val="FFDA00"/>
      </a:accent3>
      <a:accent4>
        <a:srgbClr val="FDBB13"/>
      </a:accent4>
      <a:accent5>
        <a:srgbClr val="ED1C24"/>
      </a:accent5>
      <a:accent6>
        <a:srgbClr val="004280"/>
      </a:accent6>
      <a:hlink>
        <a:srgbClr val="004280"/>
      </a:hlink>
      <a:folHlink>
        <a:srgbClr val="FFDA00"/>
      </a:folHlink>
    </a:clrScheme>
    <a:fontScheme name="Custom 1">
      <a:majorFont>
        <a:latin typeface="Intel Clear"/>
        <a:ea typeface=""/>
        <a:cs typeface="Arial"/>
      </a:majorFont>
      <a:minorFont>
        <a:latin typeface="Intel Clear"/>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C BCP Template.potx" id="{49C692D5-2DBF-4EE0-96EC-21C2615335F1}" vid="{AEA82144-D35D-4E69-89BA-686249F129A3}"/>
    </a:ext>
  </a:extLst>
</a:theme>
</file>

<file path=ppt/theme/theme8.xml><?xml version="1.0" encoding="utf-8"?>
<a:theme xmlns:a="http://schemas.openxmlformats.org/drawingml/2006/main" name="4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9.xml><?xml version="1.0" encoding="utf-8"?>
<a:theme xmlns:a="http://schemas.openxmlformats.org/drawingml/2006/main" name="5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extLst>
    <a:ext uri="{05A4C25C-085E-4340-85A3-A5531E510DB2}">
      <thm15:themeFamily xmlns:thm15="http://schemas.microsoft.com/office/thememl/2012/main" name="TEMPLATE_NSG_Blue_Intel_PUBLIC_w_Legal_Disclaimers_022818.potx.pptx" id="{599205E5-274A-4629-93C0-3499E07F3980}" vid="{AB0102B3-5A58-4FE7-9942-39050840C8F0}"/>
    </a:ext>
  </a:extLst>
</a:theme>
</file>

<file path=docProps/app.xml><?xml version="1.0" encoding="utf-8"?>
<Properties xmlns="http://schemas.openxmlformats.org/officeDocument/2006/extended-properties" xmlns:vt="http://schemas.openxmlformats.org/officeDocument/2006/docPropsVTypes">
  <Template/>
  <TotalTime>213</TotalTime>
  <Words>3477</Words>
  <Application>Microsoft Office PowerPoint</Application>
  <PresentationFormat>On-screen Show (16:9)</PresentationFormat>
  <Paragraphs>508</Paragraphs>
  <Slides>24</Slides>
  <Notes>11</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24</vt:i4>
      </vt:variant>
    </vt:vector>
  </HeadingPairs>
  <TitlesOfParts>
    <vt:vector size="49" baseType="lpstr">
      <vt:lpstr>Arial</vt:lpstr>
      <vt:lpstr>Arial Narrow</vt:lpstr>
      <vt:lpstr>Calibri</vt:lpstr>
      <vt:lpstr>Cambria</vt:lpstr>
      <vt:lpstr>Intel Clear</vt:lpstr>
      <vt:lpstr>Intel Clear Light</vt:lpstr>
      <vt:lpstr>Intel Clear Pro</vt:lpstr>
      <vt:lpstr>Lucida Grande</vt:lpstr>
      <vt:lpstr>ＭＳ 明朝</vt:lpstr>
      <vt:lpstr>Neo Sans Intel</vt:lpstr>
      <vt:lpstr>Neo Sans Intel Medium</vt:lpstr>
      <vt:lpstr>Segoe UI</vt:lpstr>
      <vt:lpstr>Times New Roman</vt:lpstr>
      <vt:lpstr>Wingdings</vt:lpstr>
      <vt:lpstr>Intel_Presentation Template_16x9_CLEAR_040114</vt:lpstr>
      <vt:lpstr>Intel CP Wide</vt:lpstr>
      <vt:lpstr>Int_PPT Template_ClearPro_16x9</vt:lpstr>
      <vt:lpstr>1_Int_PPT Template_ClearPro_16x9</vt:lpstr>
      <vt:lpstr>2_Int_PPT Template_ClearPro_16x9</vt:lpstr>
      <vt:lpstr>3_Int_PPT Template_ClearPro_16x9</vt:lpstr>
      <vt:lpstr>3_intel16x9</vt:lpstr>
      <vt:lpstr>4_Int_PPT Template_ClearPro_16x9</vt:lpstr>
      <vt:lpstr>5_Int_PPT Template_ClearPro_16x9</vt:lpstr>
      <vt:lpstr>11_Int_PPT Template_ClearPro_16x9</vt:lpstr>
      <vt:lpstr>6_Int_PPT Template_ClearPro_16x9</vt:lpstr>
      <vt:lpstr>Intel Data Center Products</vt:lpstr>
      <vt:lpstr>PowerPoint Presentation</vt:lpstr>
      <vt:lpstr>Technologies driving HPC innovation</vt:lpstr>
      <vt:lpstr>PowerPoint Presentation</vt:lpstr>
      <vt:lpstr>PowerPoint Presentation</vt:lpstr>
      <vt:lpstr>Intel® QuickAssist Technology benchmarks </vt:lpstr>
      <vt:lpstr>Intel® Omni-Path Architecture (Intel® OPA)</vt:lpstr>
      <vt:lpstr>PowerPoint Presentation</vt:lpstr>
      <vt:lpstr>Intel® 3D NAND  Product Portfolio</vt:lpstr>
      <vt:lpstr>Data Center</vt:lpstr>
      <vt:lpstr>PowerPoint Presentation</vt:lpstr>
      <vt:lpstr>Intel® Optane™ Technology  Product Portfolio</vt:lpstr>
      <vt:lpstr>Data Center</vt:lpstr>
      <vt:lpstr>Client</vt:lpstr>
      <vt:lpstr>PowerPoint Presentation</vt:lpstr>
      <vt:lpstr>PowerPoint Presentation</vt:lpstr>
      <vt:lpstr>PowerPoint Presentation</vt:lpstr>
      <vt:lpstr>PowerPoint Presentation</vt:lpstr>
      <vt:lpstr>Learn More</vt:lpstr>
      <vt:lpstr>HPC Resources – External  Access</vt:lpstr>
      <vt:lpstr>PowerPoint Presentation</vt:lpstr>
      <vt:lpstr>Thank you!</vt:lpstr>
      <vt:lpstr>PowerPoint Presentation</vt:lpstr>
      <vt:lpstr>Legal Disclaimer</vt:lpstr>
    </vt:vector>
  </TitlesOfParts>
  <Company>Intel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Voelker, Aaron</dc:creator>
  <cp:keywords>CTPClassification=CTP_NT</cp:keywords>
  <cp:lastModifiedBy>Voelker, Aaron</cp:lastModifiedBy>
  <cp:revision>18</cp:revision>
  <dcterms:created xsi:type="dcterms:W3CDTF">2015-02-24T15:36:33Z</dcterms:created>
  <dcterms:modified xsi:type="dcterms:W3CDTF">2018-09-20T13:18:46Z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b1442ece-d499-4fa2-9ed2-4a18438e8637</vt:lpwstr>
  </property>
  <property fmtid="{D5CDD505-2E9C-101B-9397-08002B2CF9AE}" pid="3" name="CTP_TimeStamp">
    <vt:lpwstr>2018-09-20 13:18:45Z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ies>
</file>