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  <p:sldMasterId id="2147483660" r:id="rId2"/>
    <p:sldMasterId id="2147483867" r:id="rId3"/>
  </p:sldMasterIdLst>
  <p:notesMasterIdLst>
    <p:notesMasterId r:id="rId21"/>
  </p:notesMasterIdLst>
  <p:sldIdLst>
    <p:sldId id="690" r:id="rId4"/>
    <p:sldId id="705" r:id="rId5"/>
    <p:sldId id="667" r:id="rId6"/>
    <p:sldId id="654" r:id="rId7"/>
    <p:sldId id="701" r:id="rId8"/>
    <p:sldId id="702" r:id="rId9"/>
    <p:sldId id="703" r:id="rId10"/>
    <p:sldId id="655" r:id="rId11"/>
    <p:sldId id="694" r:id="rId12"/>
    <p:sldId id="704" r:id="rId13"/>
    <p:sldId id="695" r:id="rId14"/>
    <p:sldId id="697" r:id="rId15"/>
    <p:sldId id="698" r:id="rId16"/>
    <p:sldId id="699" r:id="rId17"/>
    <p:sldId id="700" r:id="rId18"/>
    <p:sldId id="688" r:id="rId19"/>
    <p:sldId id="63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859"/>
    <a:srgbClr val="FFFFFF"/>
    <a:srgbClr val="000000"/>
    <a:srgbClr val="FF0000"/>
    <a:srgbClr val="FFFD78"/>
    <a:srgbClr val="FFF4D0"/>
    <a:srgbClr val="FFE4E4"/>
    <a:srgbClr val="131117"/>
    <a:srgbClr val="19DA0D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1" autoAdjust="0"/>
    <p:restoredTop sz="85627"/>
  </p:normalViewPr>
  <p:slideViewPr>
    <p:cSldViewPr snapToGrid="0">
      <p:cViewPr>
        <p:scale>
          <a:sx n="70" d="100"/>
          <a:sy n="70" d="100"/>
        </p:scale>
        <p:origin x="-2124" y="-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A76F7-3FDF-4FD7-8944-1D44C88D7BBE}" type="datetimeFigureOut">
              <a:rPr lang="en-CA" smtClean="0"/>
              <a:t>25/09/2018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CD447-444F-4F16-BD0D-4A0E55CAC2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06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* The</a:t>
            </a:r>
            <a:r>
              <a:rPr lang="en-US" baseline="0" dirty="0" smtClean="0"/>
              <a:t> simple answer:  A consistent policy across your entire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CD447-444F-4F16-BD0D-4A0E55CAC24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155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CD447-444F-4F16-BD0D-4A0E55CAC24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813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CD447-444F-4F16-BD0D-4A0E55CAC24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383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CD447-444F-4F16-BD0D-4A0E55CAC24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425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gi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0" y="1333"/>
            <a:ext cx="12197751" cy="68594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2425616"/>
            <a:ext cx="10363200" cy="947817"/>
          </a:xfrm>
        </p:spPr>
        <p:txBody>
          <a:bodyPr lIns="0" bIns="0" anchor="b" anchorCtr="0"/>
          <a:lstStyle>
            <a:lvl1pPr>
              <a:defRPr sz="3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3508246"/>
            <a:ext cx="10375725" cy="49802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70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006268"/>
            <a:ext cx="10388600" cy="31588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0451" y="6366846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Copyright Fortinet</a:t>
            </a:r>
            <a:r>
              <a:rPr lang="en-US" sz="800" baseline="0" dirty="0">
                <a:solidFill>
                  <a:srgbClr val="FFFFFF"/>
                </a:solidFill>
              </a:rPr>
              <a:t> Inc. All rights reserved.</a:t>
            </a:r>
            <a:r>
              <a:rPr lang="en-US" sz="800" dirty="0">
                <a:solidFill>
                  <a:srgbClr val="FFFFFF"/>
                </a:solidFill>
              </a:rPr>
              <a:t> 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2" y="983228"/>
            <a:ext cx="10838146" cy="5230761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7"/>
            <a:ext cx="12191999" cy="64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5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243F3A-7477-4E68-982E-DAD5AC906C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463B5-3D17-407C-8365-60295428F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859" y="3961975"/>
            <a:ext cx="5288204" cy="1588127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5000"/>
              </a:lnSpc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A1E1E1-9119-44CE-B1E3-110A2A9E59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1859" y="5646127"/>
            <a:ext cx="5288204" cy="3693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ctr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6CAAAA2-7CBF-4503-B68B-1123E23FECD2}"/>
              </a:ext>
            </a:extLst>
          </p:cNvPr>
          <p:cNvGrpSpPr/>
          <p:nvPr userDrawn="1"/>
        </p:nvGrpSpPr>
        <p:grpSpPr>
          <a:xfrm>
            <a:off x="196612" y="3359772"/>
            <a:ext cx="2157795" cy="603796"/>
            <a:chOff x="196612" y="5240314"/>
            <a:chExt cx="2157795" cy="603796"/>
          </a:xfrm>
          <a:solidFill>
            <a:schemeClr val="bg1">
              <a:alpha val="30000"/>
            </a:schemeClr>
          </a:solidFill>
        </p:grpSpPr>
        <p:sp>
          <p:nvSpPr>
            <p:cNvPr id="11" name="Cross 10">
              <a:extLst>
                <a:ext uri="{FF2B5EF4-FFF2-40B4-BE49-F238E27FC236}">
                  <a16:creationId xmlns:a16="http://schemas.microsoft.com/office/drawing/2014/main" xmlns="" id="{95EAB23D-B630-4AA4-BD44-19FCBFB24E6D}"/>
                </a:ext>
              </a:extLst>
            </p:cNvPr>
            <p:cNvSpPr/>
            <p:nvPr/>
          </p:nvSpPr>
          <p:spPr>
            <a:xfrm>
              <a:off x="19661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xmlns="" id="{F176BE55-6FE7-4035-90E1-CBDE9E1F1E0F}"/>
                </a:ext>
              </a:extLst>
            </p:cNvPr>
            <p:cNvSpPr/>
            <p:nvPr/>
          </p:nvSpPr>
          <p:spPr>
            <a:xfrm>
              <a:off x="19661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xmlns="" id="{D7F3D579-1AB0-411A-A3EC-3CC0B92AA576}"/>
                </a:ext>
              </a:extLst>
            </p:cNvPr>
            <p:cNvSpPr/>
            <p:nvPr/>
          </p:nvSpPr>
          <p:spPr>
            <a:xfrm>
              <a:off x="455617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3E4CB6DB-A1F2-4185-8992-53EBB5EB7DD0}"/>
                </a:ext>
              </a:extLst>
            </p:cNvPr>
            <p:cNvSpPr/>
            <p:nvPr/>
          </p:nvSpPr>
          <p:spPr>
            <a:xfrm>
              <a:off x="455617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5029E072-61B6-4D70-A083-289F88CF423F}"/>
                </a:ext>
              </a:extLst>
            </p:cNvPr>
            <p:cNvSpPr/>
            <p:nvPr/>
          </p:nvSpPr>
          <p:spPr>
            <a:xfrm>
              <a:off x="19661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6" name="Cross 15">
              <a:extLst>
                <a:ext uri="{FF2B5EF4-FFF2-40B4-BE49-F238E27FC236}">
                  <a16:creationId xmlns:a16="http://schemas.microsoft.com/office/drawing/2014/main" xmlns="" id="{8B1F9D94-B2C7-45B6-94FC-4184B2650BCE}"/>
                </a:ext>
              </a:extLst>
            </p:cNvPr>
            <p:cNvSpPr/>
            <p:nvPr/>
          </p:nvSpPr>
          <p:spPr>
            <a:xfrm>
              <a:off x="455617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xmlns="" id="{A51E921C-A582-4D9A-AC8E-2EF98188729C}"/>
                </a:ext>
              </a:extLst>
            </p:cNvPr>
            <p:cNvSpPr/>
            <p:nvPr/>
          </p:nvSpPr>
          <p:spPr>
            <a:xfrm>
              <a:off x="71462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xmlns="" id="{81CB6933-4CEF-48D0-AF4E-20C275B1D11A}"/>
                </a:ext>
              </a:extLst>
            </p:cNvPr>
            <p:cNvSpPr/>
            <p:nvPr/>
          </p:nvSpPr>
          <p:spPr>
            <a:xfrm>
              <a:off x="71462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xmlns="" id="{B975DBBE-6DE8-4E44-96C0-D089DF98AA78}"/>
                </a:ext>
              </a:extLst>
            </p:cNvPr>
            <p:cNvSpPr/>
            <p:nvPr/>
          </p:nvSpPr>
          <p:spPr>
            <a:xfrm>
              <a:off x="71462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xmlns="" id="{7FCFEEC7-D3DF-4918-AD5F-984FCF778B8F}"/>
                </a:ext>
              </a:extLst>
            </p:cNvPr>
            <p:cNvSpPr/>
            <p:nvPr/>
          </p:nvSpPr>
          <p:spPr>
            <a:xfrm>
              <a:off x="973627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xmlns="" id="{6966E2A7-3077-4C66-A8F9-DC0F0377AA5A}"/>
                </a:ext>
              </a:extLst>
            </p:cNvPr>
            <p:cNvSpPr/>
            <p:nvPr/>
          </p:nvSpPr>
          <p:spPr>
            <a:xfrm>
              <a:off x="973627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xmlns="" id="{BD7FCE1F-D9AF-4597-B75C-335B552095A6}"/>
                </a:ext>
              </a:extLst>
            </p:cNvPr>
            <p:cNvSpPr/>
            <p:nvPr/>
          </p:nvSpPr>
          <p:spPr>
            <a:xfrm>
              <a:off x="973627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xmlns="" id="{6CA55BCD-089E-478E-871E-1CA38A7B5A30}"/>
                </a:ext>
              </a:extLst>
            </p:cNvPr>
            <p:cNvSpPr/>
            <p:nvPr/>
          </p:nvSpPr>
          <p:spPr>
            <a:xfrm>
              <a:off x="123263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xmlns="" id="{FC7E056F-5627-4B62-A059-1D151F77F63E}"/>
                </a:ext>
              </a:extLst>
            </p:cNvPr>
            <p:cNvSpPr/>
            <p:nvPr/>
          </p:nvSpPr>
          <p:spPr>
            <a:xfrm>
              <a:off x="123263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xmlns="" id="{C26ABCAA-4B1E-447E-83C0-A5D119ECAFA7}"/>
                </a:ext>
              </a:extLst>
            </p:cNvPr>
            <p:cNvSpPr/>
            <p:nvPr/>
          </p:nvSpPr>
          <p:spPr>
            <a:xfrm>
              <a:off x="123263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xmlns="" id="{1CFFF821-F11F-4CC7-93B9-0BF2171737E2}"/>
                </a:ext>
              </a:extLst>
            </p:cNvPr>
            <p:cNvSpPr/>
            <p:nvPr/>
          </p:nvSpPr>
          <p:spPr>
            <a:xfrm>
              <a:off x="1491604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xmlns="" id="{D3791932-97A7-4301-A9A2-07C3E7364C82}"/>
                </a:ext>
              </a:extLst>
            </p:cNvPr>
            <p:cNvSpPr/>
            <p:nvPr/>
          </p:nvSpPr>
          <p:spPr>
            <a:xfrm>
              <a:off x="1491604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8" name="Cross 27">
              <a:extLst>
                <a:ext uri="{FF2B5EF4-FFF2-40B4-BE49-F238E27FC236}">
                  <a16:creationId xmlns:a16="http://schemas.microsoft.com/office/drawing/2014/main" xmlns="" id="{3395D7AD-2C5E-4AD0-B107-923A9D242BCB}"/>
                </a:ext>
              </a:extLst>
            </p:cNvPr>
            <p:cNvSpPr/>
            <p:nvPr/>
          </p:nvSpPr>
          <p:spPr>
            <a:xfrm>
              <a:off x="1491604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xmlns="" id="{354A21D8-F752-4672-9E87-7ADE89634CC5}"/>
                </a:ext>
              </a:extLst>
            </p:cNvPr>
            <p:cNvSpPr/>
            <p:nvPr/>
          </p:nvSpPr>
          <p:spPr>
            <a:xfrm>
              <a:off x="1750609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0" name="Cross 29">
              <a:extLst>
                <a:ext uri="{FF2B5EF4-FFF2-40B4-BE49-F238E27FC236}">
                  <a16:creationId xmlns:a16="http://schemas.microsoft.com/office/drawing/2014/main" xmlns="" id="{702F4D72-7FF0-4E40-997F-4FF21CBF0143}"/>
                </a:ext>
              </a:extLst>
            </p:cNvPr>
            <p:cNvSpPr/>
            <p:nvPr/>
          </p:nvSpPr>
          <p:spPr>
            <a:xfrm>
              <a:off x="1750609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xmlns="" id="{E81AE480-7BCB-4992-B813-F949AADABF19}"/>
                </a:ext>
              </a:extLst>
            </p:cNvPr>
            <p:cNvSpPr/>
            <p:nvPr/>
          </p:nvSpPr>
          <p:spPr>
            <a:xfrm>
              <a:off x="1750609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2" name="Cross 31">
              <a:extLst>
                <a:ext uri="{FF2B5EF4-FFF2-40B4-BE49-F238E27FC236}">
                  <a16:creationId xmlns:a16="http://schemas.microsoft.com/office/drawing/2014/main" xmlns="" id="{E290DBB0-4D3C-4FEC-B949-D3722D813B2C}"/>
                </a:ext>
              </a:extLst>
            </p:cNvPr>
            <p:cNvSpPr/>
            <p:nvPr/>
          </p:nvSpPr>
          <p:spPr>
            <a:xfrm>
              <a:off x="2009614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3" name="Cross 32">
              <a:extLst>
                <a:ext uri="{FF2B5EF4-FFF2-40B4-BE49-F238E27FC236}">
                  <a16:creationId xmlns:a16="http://schemas.microsoft.com/office/drawing/2014/main" xmlns="" id="{59906C36-AFA3-4222-910B-741A2774311D}"/>
                </a:ext>
              </a:extLst>
            </p:cNvPr>
            <p:cNvSpPr/>
            <p:nvPr/>
          </p:nvSpPr>
          <p:spPr>
            <a:xfrm>
              <a:off x="2009614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4" name="Cross 33">
              <a:extLst>
                <a:ext uri="{FF2B5EF4-FFF2-40B4-BE49-F238E27FC236}">
                  <a16:creationId xmlns:a16="http://schemas.microsoft.com/office/drawing/2014/main" xmlns="" id="{78972BE8-668B-4CD9-A6A3-E9754BB1B28D}"/>
                </a:ext>
              </a:extLst>
            </p:cNvPr>
            <p:cNvSpPr/>
            <p:nvPr/>
          </p:nvSpPr>
          <p:spPr>
            <a:xfrm>
              <a:off x="2009614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5" name="Cross 34">
              <a:extLst>
                <a:ext uri="{FF2B5EF4-FFF2-40B4-BE49-F238E27FC236}">
                  <a16:creationId xmlns:a16="http://schemas.microsoft.com/office/drawing/2014/main" xmlns="" id="{EF7803D4-114A-49D9-9F73-683F1B39A827}"/>
                </a:ext>
              </a:extLst>
            </p:cNvPr>
            <p:cNvSpPr/>
            <p:nvPr/>
          </p:nvSpPr>
          <p:spPr>
            <a:xfrm>
              <a:off x="2268619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6" name="Cross 35">
              <a:extLst>
                <a:ext uri="{FF2B5EF4-FFF2-40B4-BE49-F238E27FC236}">
                  <a16:creationId xmlns:a16="http://schemas.microsoft.com/office/drawing/2014/main" xmlns="" id="{505B656B-6B0F-4C3C-A79C-1625790C35C6}"/>
                </a:ext>
              </a:extLst>
            </p:cNvPr>
            <p:cNvSpPr/>
            <p:nvPr/>
          </p:nvSpPr>
          <p:spPr>
            <a:xfrm>
              <a:off x="2268619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7" name="Cross 36">
              <a:extLst>
                <a:ext uri="{FF2B5EF4-FFF2-40B4-BE49-F238E27FC236}">
                  <a16:creationId xmlns:a16="http://schemas.microsoft.com/office/drawing/2014/main" xmlns="" id="{59B180E8-A03D-45BB-99AC-F695ECBE1B3E}"/>
                </a:ext>
              </a:extLst>
            </p:cNvPr>
            <p:cNvSpPr/>
            <p:nvPr/>
          </p:nvSpPr>
          <p:spPr>
            <a:xfrm>
              <a:off x="2268619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FF94407-A413-447B-84A8-17F98CB4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9" y="1575896"/>
            <a:ext cx="1684641" cy="19541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E4FE6CDD-5870-40DC-BED4-44B1F8448115}"/>
              </a:ext>
            </a:extLst>
          </p:cNvPr>
          <p:cNvGrpSpPr/>
          <p:nvPr userDrawn="1"/>
        </p:nvGrpSpPr>
        <p:grpSpPr>
          <a:xfrm>
            <a:off x="793750" y="2097087"/>
            <a:ext cx="3354387" cy="468312"/>
            <a:chOff x="793750" y="2097087"/>
            <a:chExt cx="3354387" cy="468312"/>
          </a:xfrm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xmlns="" id="{55AC7F15-5A72-4572-8F8C-2060E0642D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3750" y="2097087"/>
              <a:ext cx="719137" cy="58737"/>
            </a:xfrm>
            <a:prstGeom prst="rect">
              <a:avLst/>
            </a:prstGeom>
            <a:solidFill>
              <a:srgbClr val="DC3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xmlns="" id="{2DBAF74B-E6D3-46E6-BBDF-4A2F873D9E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3750" y="2255837"/>
              <a:ext cx="295275" cy="304800"/>
            </a:xfrm>
            <a:custGeom>
              <a:avLst/>
              <a:gdLst>
                <a:gd name="T0" fmla="*/ 93 w 186"/>
                <a:gd name="T1" fmla="*/ 68 h 192"/>
                <a:gd name="T2" fmla="*/ 93 w 186"/>
                <a:gd name="T3" fmla="*/ 68 h 192"/>
                <a:gd name="T4" fmla="*/ 49 w 186"/>
                <a:gd name="T5" fmla="*/ 192 h 192"/>
                <a:gd name="T6" fmla="*/ 0 w 186"/>
                <a:gd name="T7" fmla="*/ 192 h 192"/>
                <a:gd name="T8" fmla="*/ 80 w 186"/>
                <a:gd name="T9" fmla="*/ 0 h 192"/>
                <a:gd name="T10" fmla="*/ 114 w 186"/>
                <a:gd name="T11" fmla="*/ 0 h 192"/>
                <a:gd name="T12" fmla="*/ 186 w 186"/>
                <a:gd name="T13" fmla="*/ 192 h 192"/>
                <a:gd name="T14" fmla="*/ 135 w 186"/>
                <a:gd name="T15" fmla="*/ 192 h 192"/>
                <a:gd name="T16" fmla="*/ 93 w 186"/>
                <a:gd name="T17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92">
                  <a:moveTo>
                    <a:pt x="93" y="68"/>
                  </a:moveTo>
                  <a:lnTo>
                    <a:pt x="93" y="68"/>
                  </a:lnTo>
                  <a:lnTo>
                    <a:pt x="49" y="192"/>
                  </a:lnTo>
                  <a:lnTo>
                    <a:pt x="0" y="192"/>
                  </a:lnTo>
                  <a:lnTo>
                    <a:pt x="80" y="0"/>
                  </a:lnTo>
                  <a:lnTo>
                    <a:pt x="114" y="0"/>
                  </a:lnTo>
                  <a:lnTo>
                    <a:pt x="186" y="192"/>
                  </a:lnTo>
                  <a:lnTo>
                    <a:pt x="135" y="192"/>
                  </a:lnTo>
                  <a:lnTo>
                    <a:pt x="93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3FD3CE53-C593-47A1-9F9B-BD7BC91D48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3750" y="2255837"/>
              <a:ext cx="295275" cy="304800"/>
            </a:xfrm>
            <a:custGeom>
              <a:avLst/>
              <a:gdLst>
                <a:gd name="T0" fmla="*/ 93 w 186"/>
                <a:gd name="T1" fmla="*/ 68 h 192"/>
                <a:gd name="T2" fmla="*/ 93 w 186"/>
                <a:gd name="T3" fmla="*/ 68 h 192"/>
                <a:gd name="T4" fmla="*/ 49 w 186"/>
                <a:gd name="T5" fmla="*/ 192 h 192"/>
                <a:gd name="T6" fmla="*/ 0 w 186"/>
                <a:gd name="T7" fmla="*/ 192 h 192"/>
                <a:gd name="T8" fmla="*/ 80 w 186"/>
                <a:gd name="T9" fmla="*/ 0 h 192"/>
                <a:gd name="T10" fmla="*/ 114 w 186"/>
                <a:gd name="T11" fmla="*/ 0 h 192"/>
                <a:gd name="T12" fmla="*/ 186 w 186"/>
                <a:gd name="T13" fmla="*/ 192 h 192"/>
                <a:gd name="T14" fmla="*/ 135 w 186"/>
                <a:gd name="T15" fmla="*/ 192 h 192"/>
                <a:gd name="T16" fmla="*/ 93 w 186"/>
                <a:gd name="T17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6" h="192">
                  <a:moveTo>
                    <a:pt x="93" y="68"/>
                  </a:moveTo>
                  <a:lnTo>
                    <a:pt x="93" y="68"/>
                  </a:lnTo>
                  <a:lnTo>
                    <a:pt x="49" y="192"/>
                  </a:lnTo>
                  <a:lnTo>
                    <a:pt x="0" y="192"/>
                  </a:lnTo>
                  <a:lnTo>
                    <a:pt x="80" y="0"/>
                  </a:lnTo>
                  <a:lnTo>
                    <a:pt x="114" y="0"/>
                  </a:lnTo>
                  <a:lnTo>
                    <a:pt x="186" y="192"/>
                  </a:lnTo>
                  <a:lnTo>
                    <a:pt x="135" y="192"/>
                  </a:lnTo>
                  <a:lnTo>
                    <a:pt x="93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626B6C06-9D45-47A1-8C13-0BBA1D16F3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28912" y="2255837"/>
              <a:ext cx="296862" cy="304800"/>
            </a:xfrm>
            <a:custGeom>
              <a:avLst/>
              <a:gdLst>
                <a:gd name="T0" fmla="*/ 95 w 187"/>
                <a:gd name="T1" fmla="*/ 68 h 192"/>
                <a:gd name="T2" fmla="*/ 93 w 187"/>
                <a:gd name="T3" fmla="*/ 68 h 192"/>
                <a:gd name="T4" fmla="*/ 49 w 187"/>
                <a:gd name="T5" fmla="*/ 192 h 192"/>
                <a:gd name="T6" fmla="*/ 0 w 187"/>
                <a:gd name="T7" fmla="*/ 192 h 192"/>
                <a:gd name="T8" fmla="*/ 80 w 187"/>
                <a:gd name="T9" fmla="*/ 0 h 192"/>
                <a:gd name="T10" fmla="*/ 115 w 187"/>
                <a:gd name="T11" fmla="*/ 0 h 192"/>
                <a:gd name="T12" fmla="*/ 187 w 187"/>
                <a:gd name="T13" fmla="*/ 192 h 192"/>
                <a:gd name="T14" fmla="*/ 135 w 187"/>
                <a:gd name="T15" fmla="*/ 192 h 192"/>
                <a:gd name="T16" fmla="*/ 95 w 187"/>
                <a:gd name="T17" fmla="*/ 6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192">
                  <a:moveTo>
                    <a:pt x="95" y="68"/>
                  </a:moveTo>
                  <a:lnTo>
                    <a:pt x="93" y="68"/>
                  </a:lnTo>
                  <a:lnTo>
                    <a:pt x="49" y="192"/>
                  </a:lnTo>
                  <a:lnTo>
                    <a:pt x="0" y="192"/>
                  </a:lnTo>
                  <a:lnTo>
                    <a:pt x="80" y="0"/>
                  </a:lnTo>
                  <a:lnTo>
                    <a:pt x="115" y="0"/>
                  </a:lnTo>
                  <a:lnTo>
                    <a:pt x="187" y="192"/>
                  </a:lnTo>
                  <a:lnTo>
                    <a:pt x="135" y="192"/>
                  </a:lnTo>
                  <a:lnTo>
                    <a:pt x="95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xmlns="" id="{60BAB43F-9ED3-492E-9AB1-DC49B5F46E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8075" y="2249487"/>
              <a:ext cx="265112" cy="315912"/>
            </a:xfrm>
            <a:custGeom>
              <a:avLst/>
              <a:gdLst>
                <a:gd name="T0" fmla="*/ 135 w 159"/>
                <a:gd name="T1" fmla="*/ 52 h 189"/>
                <a:gd name="T2" fmla="*/ 97 w 159"/>
                <a:gd name="T3" fmla="*/ 37 h 189"/>
                <a:gd name="T4" fmla="*/ 45 w 159"/>
                <a:gd name="T5" fmla="*/ 95 h 189"/>
                <a:gd name="T6" fmla="*/ 97 w 159"/>
                <a:gd name="T7" fmla="*/ 152 h 189"/>
                <a:gd name="T8" fmla="*/ 135 w 159"/>
                <a:gd name="T9" fmla="*/ 137 h 189"/>
                <a:gd name="T10" fmla="*/ 159 w 159"/>
                <a:gd name="T11" fmla="*/ 167 h 189"/>
                <a:gd name="T12" fmla="*/ 95 w 159"/>
                <a:gd name="T13" fmla="*/ 189 h 189"/>
                <a:gd name="T14" fmla="*/ 0 w 159"/>
                <a:gd name="T15" fmla="*/ 95 h 189"/>
                <a:gd name="T16" fmla="*/ 97 w 159"/>
                <a:gd name="T17" fmla="*/ 0 h 189"/>
                <a:gd name="T18" fmla="*/ 156 w 159"/>
                <a:gd name="T19" fmla="*/ 20 h 189"/>
                <a:gd name="T20" fmla="*/ 135 w 159"/>
                <a:gd name="T2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89">
                  <a:moveTo>
                    <a:pt x="135" y="52"/>
                  </a:moveTo>
                  <a:cubicBezTo>
                    <a:pt x="124" y="43"/>
                    <a:pt x="111" y="37"/>
                    <a:pt x="97" y="37"/>
                  </a:cubicBezTo>
                  <a:cubicBezTo>
                    <a:pt x="67" y="37"/>
                    <a:pt x="45" y="63"/>
                    <a:pt x="45" y="95"/>
                  </a:cubicBezTo>
                  <a:cubicBezTo>
                    <a:pt x="45" y="128"/>
                    <a:pt x="63" y="152"/>
                    <a:pt x="97" y="152"/>
                  </a:cubicBezTo>
                  <a:cubicBezTo>
                    <a:pt x="111" y="152"/>
                    <a:pt x="125" y="146"/>
                    <a:pt x="135" y="137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40" y="181"/>
                    <a:pt x="118" y="189"/>
                    <a:pt x="95" y="189"/>
                  </a:cubicBezTo>
                  <a:cubicBezTo>
                    <a:pt x="40" y="189"/>
                    <a:pt x="0" y="150"/>
                    <a:pt x="0" y="95"/>
                  </a:cubicBezTo>
                  <a:cubicBezTo>
                    <a:pt x="0" y="42"/>
                    <a:pt x="43" y="0"/>
                    <a:pt x="97" y="0"/>
                  </a:cubicBezTo>
                  <a:cubicBezTo>
                    <a:pt x="119" y="0"/>
                    <a:pt x="136" y="7"/>
                    <a:pt x="156" y="20"/>
                  </a:cubicBezTo>
                  <a:lnTo>
                    <a:pt x="135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xmlns="" id="{9AB144D6-EB77-4F5E-B957-7CFF7D846E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00175" y="2249487"/>
              <a:ext cx="265112" cy="315912"/>
            </a:xfrm>
            <a:custGeom>
              <a:avLst/>
              <a:gdLst>
                <a:gd name="T0" fmla="*/ 135 w 159"/>
                <a:gd name="T1" fmla="*/ 52 h 189"/>
                <a:gd name="T2" fmla="*/ 97 w 159"/>
                <a:gd name="T3" fmla="*/ 37 h 189"/>
                <a:gd name="T4" fmla="*/ 45 w 159"/>
                <a:gd name="T5" fmla="*/ 95 h 189"/>
                <a:gd name="T6" fmla="*/ 97 w 159"/>
                <a:gd name="T7" fmla="*/ 152 h 189"/>
                <a:gd name="T8" fmla="*/ 135 w 159"/>
                <a:gd name="T9" fmla="*/ 137 h 189"/>
                <a:gd name="T10" fmla="*/ 159 w 159"/>
                <a:gd name="T11" fmla="*/ 167 h 189"/>
                <a:gd name="T12" fmla="*/ 95 w 159"/>
                <a:gd name="T13" fmla="*/ 189 h 189"/>
                <a:gd name="T14" fmla="*/ 0 w 159"/>
                <a:gd name="T15" fmla="*/ 95 h 189"/>
                <a:gd name="T16" fmla="*/ 97 w 159"/>
                <a:gd name="T17" fmla="*/ 0 h 189"/>
                <a:gd name="T18" fmla="*/ 156 w 159"/>
                <a:gd name="T19" fmla="*/ 20 h 189"/>
                <a:gd name="T20" fmla="*/ 135 w 159"/>
                <a:gd name="T21" fmla="*/ 5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89">
                  <a:moveTo>
                    <a:pt x="135" y="52"/>
                  </a:moveTo>
                  <a:cubicBezTo>
                    <a:pt x="124" y="43"/>
                    <a:pt x="111" y="37"/>
                    <a:pt x="97" y="37"/>
                  </a:cubicBezTo>
                  <a:cubicBezTo>
                    <a:pt x="67" y="37"/>
                    <a:pt x="45" y="63"/>
                    <a:pt x="45" y="95"/>
                  </a:cubicBezTo>
                  <a:cubicBezTo>
                    <a:pt x="45" y="128"/>
                    <a:pt x="63" y="152"/>
                    <a:pt x="97" y="152"/>
                  </a:cubicBezTo>
                  <a:cubicBezTo>
                    <a:pt x="111" y="152"/>
                    <a:pt x="125" y="146"/>
                    <a:pt x="135" y="137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40" y="181"/>
                    <a:pt x="118" y="189"/>
                    <a:pt x="95" y="189"/>
                  </a:cubicBezTo>
                  <a:cubicBezTo>
                    <a:pt x="40" y="189"/>
                    <a:pt x="0" y="150"/>
                    <a:pt x="0" y="95"/>
                  </a:cubicBezTo>
                  <a:cubicBezTo>
                    <a:pt x="0" y="42"/>
                    <a:pt x="43" y="0"/>
                    <a:pt x="97" y="0"/>
                  </a:cubicBezTo>
                  <a:cubicBezTo>
                    <a:pt x="119" y="0"/>
                    <a:pt x="136" y="7"/>
                    <a:pt x="156" y="20"/>
                  </a:cubicBezTo>
                  <a:lnTo>
                    <a:pt x="135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xmlns="" id="{931B4B30-C52A-4FF7-BCF2-DD42EF395F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500" y="2255837"/>
              <a:ext cx="200025" cy="304800"/>
            </a:xfrm>
            <a:custGeom>
              <a:avLst/>
              <a:gdLst>
                <a:gd name="T0" fmla="*/ 0 w 126"/>
                <a:gd name="T1" fmla="*/ 192 h 192"/>
                <a:gd name="T2" fmla="*/ 0 w 126"/>
                <a:gd name="T3" fmla="*/ 0 h 192"/>
                <a:gd name="T4" fmla="*/ 126 w 126"/>
                <a:gd name="T5" fmla="*/ 0 h 192"/>
                <a:gd name="T6" fmla="*/ 126 w 126"/>
                <a:gd name="T7" fmla="*/ 36 h 192"/>
                <a:gd name="T8" fmla="*/ 44 w 126"/>
                <a:gd name="T9" fmla="*/ 36 h 192"/>
                <a:gd name="T10" fmla="*/ 44 w 126"/>
                <a:gd name="T11" fmla="*/ 75 h 192"/>
                <a:gd name="T12" fmla="*/ 126 w 126"/>
                <a:gd name="T13" fmla="*/ 75 h 192"/>
                <a:gd name="T14" fmla="*/ 126 w 126"/>
                <a:gd name="T15" fmla="*/ 112 h 192"/>
                <a:gd name="T16" fmla="*/ 44 w 126"/>
                <a:gd name="T17" fmla="*/ 112 h 192"/>
                <a:gd name="T18" fmla="*/ 44 w 126"/>
                <a:gd name="T19" fmla="*/ 155 h 192"/>
                <a:gd name="T20" fmla="*/ 126 w 126"/>
                <a:gd name="T21" fmla="*/ 155 h 192"/>
                <a:gd name="T22" fmla="*/ 126 w 126"/>
                <a:gd name="T23" fmla="*/ 192 h 192"/>
                <a:gd name="T24" fmla="*/ 0 w 126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92">
                  <a:moveTo>
                    <a:pt x="0" y="19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36"/>
                  </a:lnTo>
                  <a:lnTo>
                    <a:pt x="44" y="36"/>
                  </a:lnTo>
                  <a:lnTo>
                    <a:pt x="44" y="75"/>
                  </a:lnTo>
                  <a:lnTo>
                    <a:pt x="126" y="75"/>
                  </a:lnTo>
                  <a:lnTo>
                    <a:pt x="126" y="112"/>
                  </a:lnTo>
                  <a:lnTo>
                    <a:pt x="44" y="112"/>
                  </a:lnTo>
                  <a:lnTo>
                    <a:pt x="44" y="155"/>
                  </a:lnTo>
                  <a:lnTo>
                    <a:pt x="126" y="155"/>
                  </a:lnTo>
                  <a:lnTo>
                    <a:pt x="12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>
              <a:extLst>
                <a:ext uri="{FF2B5EF4-FFF2-40B4-BE49-F238E27FC236}">
                  <a16:creationId xmlns:a16="http://schemas.microsoft.com/office/drawing/2014/main" xmlns="" id="{D12DF6DA-E1D2-40E6-B47F-CB52A032C0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5962" y="2255837"/>
              <a:ext cx="192087" cy="304800"/>
            </a:xfrm>
            <a:custGeom>
              <a:avLst/>
              <a:gdLst>
                <a:gd name="T0" fmla="*/ 0 w 121"/>
                <a:gd name="T1" fmla="*/ 192 h 192"/>
                <a:gd name="T2" fmla="*/ 0 w 121"/>
                <a:gd name="T3" fmla="*/ 0 h 192"/>
                <a:gd name="T4" fmla="*/ 45 w 121"/>
                <a:gd name="T5" fmla="*/ 0 h 192"/>
                <a:gd name="T6" fmla="*/ 45 w 121"/>
                <a:gd name="T7" fmla="*/ 155 h 192"/>
                <a:gd name="T8" fmla="*/ 121 w 121"/>
                <a:gd name="T9" fmla="*/ 155 h 192"/>
                <a:gd name="T10" fmla="*/ 121 w 121"/>
                <a:gd name="T11" fmla="*/ 192 h 192"/>
                <a:gd name="T12" fmla="*/ 0 w 121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92">
                  <a:moveTo>
                    <a:pt x="0" y="192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55"/>
                  </a:lnTo>
                  <a:lnTo>
                    <a:pt x="121" y="155"/>
                  </a:lnTo>
                  <a:lnTo>
                    <a:pt x="121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xmlns="" id="{685104A3-86EF-40D7-981A-882D83E52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22500" y="2255837"/>
              <a:ext cx="200025" cy="304800"/>
            </a:xfrm>
            <a:custGeom>
              <a:avLst/>
              <a:gdLst>
                <a:gd name="T0" fmla="*/ 0 w 126"/>
                <a:gd name="T1" fmla="*/ 192 h 192"/>
                <a:gd name="T2" fmla="*/ 0 w 126"/>
                <a:gd name="T3" fmla="*/ 0 h 192"/>
                <a:gd name="T4" fmla="*/ 126 w 126"/>
                <a:gd name="T5" fmla="*/ 0 h 192"/>
                <a:gd name="T6" fmla="*/ 126 w 126"/>
                <a:gd name="T7" fmla="*/ 36 h 192"/>
                <a:gd name="T8" fmla="*/ 45 w 126"/>
                <a:gd name="T9" fmla="*/ 36 h 192"/>
                <a:gd name="T10" fmla="*/ 45 w 126"/>
                <a:gd name="T11" fmla="*/ 75 h 192"/>
                <a:gd name="T12" fmla="*/ 126 w 126"/>
                <a:gd name="T13" fmla="*/ 75 h 192"/>
                <a:gd name="T14" fmla="*/ 126 w 126"/>
                <a:gd name="T15" fmla="*/ 112 h 192"/>
                <a:gd name="T16" fmla="*/ 45 w 126"/>
                <a:gd name="T17" fmla="*/ 112 h 192"/>
                <a:gd name="T18" fmla="*/ 45 w 126"/>
                <a:gd name="T19" fmla="*/ 155 h 192"/>
                <a:gd name="T20" fmla="*/ 126 w 126"/>
                <a:gd name="T21" fmla="*/ 155 h 192"/>
                <a:gd name="T22" fmla="*/ 126 w 126"/>
                <a:gd name="T23" fmla="*/ 192 h 192"/>
                <a:gd name="T24" fmla="*/ 0 w 126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92">
                  <a:moveTo>
                    <a:pt x="0" y="19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36"/>
                  </a:lnTo>
                  <a:lnTo>
                    <a:pt x="45" y="36"/>
                  </a:lnTo>
                  <a:lnTo>
                    <a:pt x="45" y="75"/>
                  </a:lnTo>
                  <a:lnTo>
                    <a:pt x="126" y="75"/>
                  </a:lnTo>
                  <a:lnTo>
                    <a:pt x="126" y="112"/>
                  </a:lnTo>
                  <a:lnTo>
                    <a:pt x="45" y="112"/>
                  </a:lnTo>
                  <a:lnTo>
                    <a:pt x="45" y="155"/>
                  </a:lnTo>
                  <a:lnTo>
                    <a:pt x="126" y="155"/>
                  </a:lnTo>
                  <a:lnTo>
                    <a:pt x="12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xmlns="" id="{5744B2BB-B58E-456B-BE90-35B49F5F1E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95550" y="2255837"/>
              <a:ext cx="241300" cy="304800"/>
            </a:xfrm>
            <a:custGeom>
              <a:avLst/>
              <a:gdLst>
                <a:gd name="T0" fmla="*/ 0 w 145"/>
                <a:gd name="T1" fmla="*/ 0 h 182"/>
                <a:gd name="T2" fmla="*/ 59 w 145"/>
                <a:gd name="T3" fmla="*/ 0 h 182"/>
                <a:gd name="T4" fmla="*/ 127 w 145"/>
                <a:gd name="T5" fmla="*/ 55 h 182"/>
                <a:gd name="T6" fmla="*/ 90 w 145"/>
                <a:gd name="T7" fmla="*/ 106 h 182"/>
                <a:gd name="T8" fmla="*/ 145 w 145"/>
                <a:gd name="T9" fmla="*/ 182 h 182"/>
                <a:gd name="T10" fmla="*/ 92 w 145"/>
                <a:gd name="T11" fmla="*/ 182 h 182"/>
                <a:gd name="T12" fmla="*/ 44 w 145"/>
                <a:gd name="T13" fmla="*/ 111 h 182"/>
                <a:gd name="T14" fmla="*/ 42 w 145"/>
                <a:gd name="T15" fmla="*/ 111 h 182"/>
                <a:gd name="T16" fmla="*/ 42 w 145"/>
                <a:gd name="T17" fmla="*/ 182 h 182"/>
                <a:gd name="T18" fmla="*/ 0 w 145"/>
                <a:gd name="T19" fmla="*/ 182 h 182"/>
                <a:gd name="T20" fmla="*/ 0 w 145"/>
                <a:gd name="T21" fmla="*/ 0 h 182"/>
                <a:gd name="T22" fmla="*/ 42 w 145"/>
                <a:gd name="T23" fmla="*/ 76 h 182"/>
                <a:gd name="T24" fmla="*/ 53 w 145"/>
                <a:gd name="T25" fmla="*/ 76 h 182"/>
                <a:gd name="T26" fmla="*/ 83 w 145"/>
                <a:gd name="T27" fmla="*/ 56 h 182"/>
                <a:gd name="T28" fmla="*/ 58 w 145"/>
                <a:gd name="T29" fmla="*/ 34 h 182"/>
                <a:gd name="T30" fmla="*/ 42 w 145"/>
                <a:gd name="T31" fmla="*/ 34 h 182"/>
                <a:gd name="T32" fmla="*/ 42 w 145"/>
                <a:gd name="T33" fmla="*/ 7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5" h="182">
                  <a:moveTo>
                    <a:pt x="0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89" y="0"/>
                    <a:pt x="127" y="15"/>
                    <a:pt x="127" y="55"/>
                  </a:cubicBezTo>
                  <a:cubicBezTo>
                    <a:pt x="127" y="82"/>
                    <a:pt x="110" y="98"/>
                    <a:pt x="90" y="106"/>
                  </a:cubicBezTo>
                  <a:cubicBezTo>
                    <a:pt x="106" y="128"/>
                    <a:pt x="132" y="165"/>
                    <a:pt x="145" y="182"/>
                  </a:cubicBezTo>
                  <a:cubicBezTo>
                    <a:pt x="92" y="182"/>
                    <a:pt x="92" y="182"/>
                    <a:pt x="92" y="182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2" y="182"/>
                    <a:pt x="42" y="182"/>
                    <a:pt x="42" y="182"/>
                  </a:cubicBezTo>
                  <a:cubicBezTo>
                    <a:pt x="0" y="182"/>
                    <a:pt x="0" y="182"/>
                    <a:pt x="0" y="182"/>
                  </a:cubicBezTo>
                  <a:lnTo>
                    <a:pt x="0" y="0"/>
                  </a:lnTo>
                  <a:close/>
                  <a:moveTo>
                    <a:pt x="42" y="76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0" y="76"/>
                    <a:pt x="83" y="70"/>
                    <a:pt x="83" y="56"/>
                  </a:cubicBezTo>
                  <a:cubicBezTo>
                    <a:pt x="83" y="43"/>
                    <a:pt x="73" y="34"/>
                    <a:pt x="58" y="34"/>
                  </a:cubicBezTo>
                  <a:cubicBezTo>
                    <a:pt x="42" y="34"/>
                    <a:pt x="42" y="34"/>
                    <a:pt x="42" y="34"/>
                  </a:cubicBezTo>
                  <a:lnTo>
                    <a:pt x="42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xmlns="" id="{07C5703B-1F32-4C7D-B39F-B8B78A863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19425" y="2255837"/>
              <a:ext cx="209550" cy="304800"/>
            </a:xfrm>
            <a:custGeom>
              <a:avLst/>
              <a:gdLst>
                <a:gd name="T0" fmla="*/ 88 w 132"/>
                <a:gd name="T1" fmla="*/ 36 h 192"/>
                <a:gd name="T2" fmla="*/ 88 w 132"/>
                <a:gd name="T3" fmla="*/ 192 h 192"/>
                <a:gd name="T4" fmla="*/ 44 w 132"/>
                <a:gd name="T5" fmla="*/ 192 h 192"/>
                <a:gd name="T6" fmla="*/ 44 w 132"/>
                <a:gd name="T7" fmla="*/ 36 h 192"/>
                <a:gd name="T8" fmla="*/ 0 w 132"/>
                <a:gd name="T9" fmla="*/ 36 h 192"/>
                <a:gd name="T10" fmla="*/ 0 w 132"/>
                <a:gd name="T11" fmla="*/ 0 h 192"/>
                <a:gd name="T12" fmla="*/ 132 w 132"/>
                <a:gd name="T13" fmla="*/ 0 h 192"/>
                <a:gd name="T14" fmla="*/ 132 w 132"/>
                <a:gd name="T15" fmla="*/ 36 h 192"/>
                <a:gd name="T16" fmla="*/ 88 w 132"/>
                <a:gd name="T17" fmla="*/ 3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92">
                  <a:moveTo>
                    <a:pt x="88" y="36"/>
                  </a:moveTo>
                  <a:lnTo>
                    <a:pt x="88" y="192"/>
                  </a:lnTo>
                  <a:lnTo>
                    <a:pt x="44" y="192"/>
                  </a:lnTo>
                  <a:lnTo>
                    <a:pt x="44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132" y="0"/>
                  </a:lnTo>
                  <a:lnTo>
                    <a:pt x="132" y="36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xmlns="" id="{211290C5-C03F-4F06-9151-6EFFA67F48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73425" y="2255837"/>
              <a:ext cx="200025" cy="304800"/>
            </a:xfrm>
            <a:custGeom>
              <a:avLst/>
              <a:gdLst>
                <a:gd name="T0" fmla="*/ 0 w 126"/>
                <a:gd name="T1" fmla="*/ 192 h 192"/>
                <a:gd name="T2" fmla="*/ 0 w 126"/>
                <a:gd name="T3" fmla="*/ 0 h 192"/>
                <a:gd name="T4" fmla="*/ 126 w 126"/>
                <a:gd name="T5" fmla="*/ 0 h 192"/>
                <a:gd name="T6" fmla="*/ 126 w 126"/>
                <a:gd name="T7" fmla="*/ 36 h 192"/>
                <a:gd name="T8" fmla="*/ 44 w 126"/>
                <a:gd name="T9" fmla="*/ 36 h 192"/>
                <a:gd name="T10" fmla="*/ 44 w 126"/>
                <a:gd name="T11" fmla="*/ 75 h 192"/>
                <a:gd name="T12" fmla="*/ 126 w 126"/>
                <a:gd name="T13" fmla="*/ 75 h 192"/>
                <a:gd name="T14" fmla="*/ 126 w 126"/>
                <a:gd name="T15" fmla="*/ 112 h 192"/>
                <a:gd name="T16" fmla="*/ 44 w 126"/>
                <a:gd name="T17" fmla="*/ 112 h 192"/>
                <a:gd name="T18" fmla="*/ 44 w 126"/>
                <a:gd name="T19" fmla="*/ 155 h 192"/>
                <a:gd name="T20" fmla="*/ 126 w 126"/>
                <a:gd name="T21" fmla="*/ 155 h 192"/>
                <a:gd name="T22" fmla="*/ 126 w 126"/>
                <a:gd name="T23" fmla="*/ 192 h 192"/>
                <a:gd name="T24" fmla="*/ 0 w 126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6" h="192">
                  <a:moveTo>
                    <a:pt x="0" y="19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36"/>
                  </a:lnTo>
                  <a:lnTo>
                    <a:pt x="44" y="36"/>
                  </a:lnTo>
                  <a:lnTo>
                    <a:pt x="44" y="75"/>
                  </a:lnTo>
                  <a:lnTo>
                    <a:pt x="126" y="75"/>
                  </a:lnTo>
                  <a:lnTo>
                    <a:pt x="126" y="112"/>
                  </a:lnTo>
                  <a:lnTo>
                    <a:pt x="44" y="112"/>
                  </a:lnTo>
                  <a:lnTo>
                    <a:pt x="44" y="155"/>
                  </a:lnTo>
                  <a:lnTo>
                    <a:pt x="126" y="155"/>
                  </a:lnTo>
                  <a:lnTo>
                    <a:pt x="12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xmlns="" id="{CE285306-500D-474C-8F95-A801B136AC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2050" y="2255837"/>
              <a:ext cx="122237" cy="304800"/>
            </a:xfrm>
            <a:custGeom>
              <a:avLst/>
              <a:gdLst>
                <a:gd name="T0" fmla="*/ 77 w 77"/>
                <a:gd name="T1" fmla="*/ 192 h 192"/>
                <a:gd name="T2" fmla="*/ 34 w 77"/>
                <a:gd name="T3" fmla="*/ 192 h 192"/>
                <a:gd name="T4" fmla="*/ 34 w 77"/>
                <a:gd name="T5" fmla="*/ 31 h 192"/>
                <a:gd name="T6" fmla="*/ 0 w 77"/>
                <a:gd name="T7" fmla="*/ 31 h 192"/>
                <a:gd name="T8" fmla="*/ 0 w 77"/>
                <a:gd name="T9" fmla="*/ 0 h 192"/>
                <a:gd name="T10" fmla="*/ 77 w 77"/>
                <a:gd name="T11" fmla="*/ 0 h 192"/>
                <a:gd name="T12" fmla="*/ 77 w 77"/>
                <a:gd name="T13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92">
                  <a:moveTo>
                    <a:pt x="77" y="192"/>
                  </a:moveTo>
                  <a:lnTo>
                    <a:pt x="34" y="192"/>
                  </a:lnTo>
                  <a:lnTo>
                    <a:pt x="34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77" y="0"/>
                  </a:lnTo>
                  <a:lnTo>
                    <a:pt x="77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xmlns="" id="{96A52502-5960-4598-BB00-666BDBD4A0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16362" y="2251074"/>
              <a:ext cx="231775" cy="314325"/>
            </a:xfrm>
            <a:custGeom>
              <a:avLst/>
              <a:gdLst>
                <a:gd name="T0" fmla="*/ 70 w 139"/>
                <a:gd name="T1" fmla="*/ 188 h 188"/>
                <a:gd name="T2" fmla="*/ 0 w 139"/>
                <a:gd name="T3" fmla="*/ 133 h 188"/>
                <a:gd name="T4" fmla="*/ 33 w 139"/>
                <a:gd name="T5" fmla="*/ 90 h 188"/>
                <a:gd name="T6" fmla="*/ 33 w 139"/>
                <a:gd name="T7" fmla="*/ 89 h 188"/>
                <a:gd name="T8" fmla="*/ 5 w 139"/>
                <a:gd name="T9" fmla="*/ 50 h 188"/>
                <a:gd name="T10" fmla="*/ 70 w 139"/>
                <a:gd name="T11" fmla="*/ 0 h 188"/>
                <a:gd name="T12" fmla="*/ 134 w 139"/>
                <a:gd name="T13" fmla="*/ 50 h 188"/>
                <a:gd name="T14" fmla="*/ 107 w 139"/>
                <a:gd name="T15" fmla="*/ 89 h 188"/>
                <a:gd name="T16" fmla="*/ 107 w 139"/>
                <a:gd name="T17" fmla="*/ 90 h 188"/>
                <a:gd name="T18" fmla="*/ 139 w 139"/>
                <a:gd name="T19" fmla="*/ 133 h 188"/>
                <a:gd name="T20" fmla="*/ 70 w 139"/>
                <a:gd name="T21" fmla="*/ 188 h 188"/>
                <a:gd name="T22" fmla="*/ 70 w 139"/>
                <a:gd name="T23" fmla="*/ 103 h 188"/>
                <a:gd name="T24" fmla="*/ 41 w 139"/>
                <a:gd name="T25" fmla="*/ 129 h 188"/>
                <a:gd name="T26" fmla="*/ 70 w 139"/>
                <a:gd name="T27" fmla="*/ 155 h 188"/>
                <a:gd name="T28" fmla="*/ 98 w 139"/>
                <a:gd name="T29" fmla="*/ 129 h 188"/>
                <a:gd name="T30" fmla="*/ 70 w 139"/>
                <a:gd name="T31" fmla="*/ 103 h 188"/>
                <a:gd name="T32" fmla="*/ 70 w 139"/>
                <a:gd name="T33" fmla="*/ 31 h 188"/>
                <a:gd name="T34" fmla="*/ 46 w 139"/>
                <a:gd name="T35" fmla="*/ 53 h 188"/>
                <a:gd name="T36" fmla="*/ 70 w 139"/>
                <a:gd name="T37" fmla="*/ 75 h 188"/>
                <a:gd name="T38" fmla="*/ 94 w 139"/>
                <a:gd name="T39" fmla="*/ 53 h 188"/>
                <a:gd name="T40" fmla="*/ 70 w 139"/>
                <a:gd name="T41" fmla="*/ 3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88">
                  <a:moveTo>
                    <a:pt x="70" y="188"/>
                  </a:moveTo>
                  <a:cubicBezTo>
                    <a:pt x="32" y="188"/>
                    <a:pt x="0" y="170"/>
                    <a:pt x="0" y="133"/>
                  </a:cubicBezTo>
                  <a:cubicBezTo>
                    <a:pt x="0" y="111"/>
                    <a:pt x="13" y="96"/>
                    <a:pt x="33" y="90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19" y="84"/>
                    <a:pt x="5" y="74"/>
                    <a:pt x="5" y="50"/>
                  </a:cubicBezTo>
                  <a:cubicBezTo>
                    <a:pt x="5" y="17"/>
                    <a:pt x="35" y="0"/>
                    <a:pt x="70" y="0"/>
                  </a:cubicBezTo>
                  <a:cubicBezTo>
                    <a:pt x="104" y="0"/>
                    <a:pt x="134" y="17"/>
                    <a:pt x="134" y="50"/>
                  </a:cubicBezTo>
                  <a:cubicBezTo>
                    <a:pt x="134" y="74"/>
                    <a:pt x="120" y="85"/>
                    <a:pt x="107" y="89"/>
                  </a:cubicBezTo>
                  <a:cubicBezTo>
                    <a:pt x="107" y="90"/>
                    <a:pt x="107" y="90"/>
                    <a:pt x="107" y="90"/>
                  </a:cubicBezTo>
                  <a:cubicBezTo>
                    <a:pt x="126" y="96"/>
                    <a:pt x="139" y="111"/>
                    <a:pt x="139" y="133"/>
                  </a:cubicBezTo>
                  <a:cubicBezTo>
                    <a:pt x="139" y="170"/>
                    <a:pt x="108" y="188"/>
                    <a:pt x="70" y="188"/>
                  </a:cubicBezTo>
                  <a:close/>
                  <a:moveTo>
                    <a:pt x="70" y="103"/>
                  </a:moveTo>
                  <a:cubicBezTo>
                    <a:pt x="54" y="103"/>
                    <a:pt x="41" y="113"/>
                    <a:pt x="41" y="129"/>
                  </a:cubicBezTo>
                  <a:cubicBezTo>
                    <a:pt x="41" y="146"/>
                    <a:pt x="54" y="155"/>
                    <a:pt x="70" y="155"/>
                  </a:cubicBezTo>
                  <a:cubicBezTo>
                    <a:pt x="85" y="155"/>
                    <a:pt x="98" y="146"/>
                    <a:pt x="98" y="129"/>
                  </a:cubicBezTo>
                  <a:cubicBezTo>
                    <a:pt x="98" y="113"/>
                    <a:pt x="85" y="103"/>
                    <a:pt x="70" y="103"/>
                  </a:cubicBezTo>
                  <a:close/>
                  <a:moveTo>
                    <a:pt x="70" y="31"/>
                  </a:moveTo>
                  <a:cubicBezTo>
                    <a:pt x="55" y="31"/>
                    <a:pt x="46" y="39"/>
                    <a:pt x="46" y="53"/>
                  </a:cubicBezTo>
                  <a:cubicBezTo>
                    <a:pt x="46" y="67"/>
                    <a:pt x="55" y="75"/>
                    <a:pt x="70" y="75"/>
                  </a:cubicBezTo>
                  <a:cubicBezTo>
                    <a:pt x="84" y="75"/>
                    <a:pt x="94" y="67"/>
                    <a:pt x="94" y="53"/>
                  </a:cubicBezTo>
                  <a:cubicBezTo>
                    <a:pt x="94" y="39"/>
                    <a:pt x="84" y="31"/>
                    <a:pt x="70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E4088319-4FCE-449A-8D70-D86B9AF2A85D}"/>
              </a:ext>
            </a:extLst>
          </p:cNvPr>
          <p:cNvGrpSpPr/>
          <p:nvPr userDrawn="1"/>
        </p:nvGrpSpPr>
        <p:grpSpPr>
          <a:xfrm>
            <a:off x="793750" y="2698749"/>
            <a:ext cx="2517775" cy="173037"/>
            <a:chOff x="793750" y="2698749"/>
            <a:chExt cx="2517775" cy="173037"/>
          </a:xfrm>
          <a:noFill/>
        </p:grpSpPr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xmlns="" id="{BEB6EE63-69F0-4568-A069-400E6B75FC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3750" y="2698749"/>
              <a:ext cx="125412" cy="173037"/>
            </a:xfrm>
            <a:custGeom>
              <a:avLst/>
              <a:gdLst>
                <a:gd name="T0" fmla="*/ 66 w 75"/>
                <a:gd name="T1" fmla="*/ 22 h 103"/>
                <a:gd name="T2" fmla="*/ 46 w 75"/>
                <a:gd name="T3" fmla="*/ 12 h 103"/>
                <a:gd name="T4" fmla="*/ 27 w 75"/>
                <a:gd name="T5" fmla="*/ 28 h 103"/>
                <a:gd name="T6" fmla="*/ 67 w 75"/>
                <a:gd name="T7" fmla="*/ 69 h 103"/>
                <a:gd name="T8" fmla="*/ 29 w 75"/>
                <a:gd name="T9" fmla="*/ 103 h 103"/>
                <a:gd name="T10" fmla="*/ 0 w 75"/>
                <a:gd name="T11" fmla="*/ 86 h 103"/>
                <a:gd name="T12" fmla="*/ 9 w 75"/>
                <a:gd name="T13" fmla="*/ 77 h 103"/>
                <a:gd name="T14" fmla="*/ 32 w 75"/>
                <a:gd name="T15" fmla="*/ 91 h 103"/>
                <a:gd name="T16" fmla="*/ 53 w 75"/>
                <a:gd name="T17" fmla="*/ 72 h 103"/>
                <a:gd name="T18" fmla="*/ 13 w 75"/>
                <a:gd name="T19" fmla="*/ 32 h 103"/>
                <a:gd name="T20" fmla="*/ 49 w 75"/>
                <a:gd name="T21" fmla="*/ 0 h 103"/>
                <a:gd name="T22" fmla="*/ 75 w 75"/>
                <a:gd name="T23" fmla="*/ 13 h 103"/>
                <a:gd name="T24" fmla="*/ 66 w 75"/>
                <a:gd name="T25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03">
                  <a:moveTo>
                    <a:pt x="66" y="22"/>
                  </a:moveTo>
                  <a:cubicBezTo>
                    <a:pt x="61" y="16"/>
                    <a:pt x="55" y="12"/>
                    <a:pt x="46" y="12"/>
                  </a:cubicBezTo>
                  <a:cubicBezTo>
                    <a:pt x="36" y="12"/>
                    <a:pt x="27" y="18"/>
                    <a:pt x="27" y="28"/>
                  </a:cubicBezTo>
                  <a:cubicBezTo>
                    <a:pt x="27" y="47"/>
                    <a:pt x="67" y="42"/>
                    <a:pt x="67" y="69"/>
                  </a:cubicBezTo>
                  <a:cubicBezTo>
                    <a:pt x="67" y="90"/>
                    <a:pt x="49" y="103"/>
                    <a:pt x="29" y="103"/>
                  </a:cubicBezTo>
                  <a:cubicBezTo>
                    <a:pt x="16" y="103"/>
                    <a:pt x="7" y="97"/>
                    <a:pt x="0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85"/>
                    <a:pt x="22" y="91"/>
                    <a:pt x="32" y="91"/>
                  </a:cubicBezTo>
                  <a:cubicBezTo>
                    <a:pt x="42" y="91"/>
                    <a:pt x="53" y="84"/>
                    <a:pt x="53" y="72"/>
                  </a:cubicBezTo>
                  <a:cubicBezTo>
                    <a:pt x="53" y="53"/>
                    <a:pt x="13" y="58"/>
                    <a:pt x="13" y="32"/>
                  </a:cubicBezTo>
                  <a:cubicBezTo>
                    <a:pt x="13" y="12"/>
                    <a:pt x="30" y="0"/>
                    <a:pt x="49" y="0"/>
                  </a:cubicBezTo>
                  <a:cubicBezTo>
                    <a:pt x="59" y="0"/>
                    <a:pt x="68" y="5"/>
                    <a:pt x="75" y="13"/>
                  </a:cubicBezTo>
                  <a:lnTo>
                    <a:pt x="66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xmlns="" id="{6411E332-508E-4C7D-A4D0-0D3281E82A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0275" y="2701924"/>
              <a:ext cx="115887" cy="168275"/>
            </a:xfrm>
            <a:custGeom>
              <a:avLst/>
              <a:gdLst>
                <a:gd name="T0" fmla="*/ 73 w 73"/>
                <a:gd name="T1" fmla="*/ 0 h 106"/>
                <a:gd name="T2" fmla="*/ 71 w 73"/>
                <a:gd name="T3" fmla="*/ 12 h 106"/>
                <a:gd name="T4" fmla="*/ 43 w 73"/>
                <a:gd name="T5" fmla="*/ 12 h 106"/>
                <a:gd name="T6" fmla="*/ 28 w 73"/>
                <a:gd name="T7" fmla="*/ 106 h 106"/>
                <a:gd name="T8" fmla="*/ 14 w 73"/>
                <a:gd name="T9" fmla="*/ 106 h 106"/>
                <a:gd name="T10" fmla="*/ 28 w 73"/>
                <a:gd name="T11" fmla="*/ 12 h 106"/>
                <a:gd name="T12" fmla="*/ 0 w 73"/>
                <a:gd name="T13" fmla="*/ 12 h 106"/>
                <a:gd name="T14" fmla="*/ 2 w 73"/>
                <a:gd name="T15" fmla="*/ 0 h 106"/>
                <a:gd name="T16" fmla="*/ 73 w 73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106">
                  <a:moveTo>
                    <a:pt x="73" y="0"/>
                  </a:moveTo>
                  <a:lnTo>
                    <a:pt x="71" y="12"/>
                  </a:lnTo>
                  <a:lnTo>
                    <a:pt x="43" y="12"/>
                  </a:lnTo>
                  <a:lnTo>
                    <a:pt x="28" y="106"/>
                  </a:lnTo>
                  <a:lnTo>
                    <a:pt x="14" y="106"/>
                  </a:lnTo>
                  <a:lnTo>
                    <a:pt x="28" y="12"/>
                  </a:lnTo>
                  <a:lnTo>
                    <a:pt x="0" y="12"/>
                  </a:lnTo>
                  <a:lnTo>
                    <a:pt x="2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xmlns="" id="{A2F6DBA9-6241-4CC2-B8E2-5CB9D852EA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9812" y="2701924"/>
              <a:ext cx="120650" cy="168275"/>
            </a:xfrm>
            <a:custGeom>
              <a:avLst/>
              <a:gdLst>
                <a:gd name="T0" fmla="*/ 45 w 72"/>
                <a:gd name="T1" fmla="*/ 56 h 101"/>
                <a:gd name="T2" fmla="*/ 66 w 72"/>
                <a:gd name="T3" fmla="*/ 101 h 101"/>
                <a:gd name="T4" fmla="*/ 49 w 72"/>
                <a:gd name="T5" fmla="*/ 101 h 101"/>
                <a:gd name="T6" fmla="*/ 31 w 72"/>
                <a:gd name="T7" fmla="*/ 57 h 101"/>
                <a:gd name="T8" fmla="*/ 20 w 72"/>
                <a:gd name="T9" fmla="*/ 57 h 101"/>
                <a:gd name="T10" fmla="*/ 14 w 72"/>
                <a:gd name="T11" fmla="*/ 101 h 101"/>
                <a:gd name="T12" fmla="*/ 0 w 72"/>
                <a:gd name="T13" fmla="*/ 101 h 101"/>
                <a:gd name="T14" fmla="*/ 16 w 72"/>
                <a:gd name="T15" fmla="*/ 0 h 101"/>
                <a:gd name="T16" fmla="*/ 43 w 72"/>
                <a:gd name="T17" fmla="*/ 0 h 101"/>
                <a:gd name="T18" fmla="*/ 72 w 72"/>
                <a:gd name="T19" fmla="*/ 23 h 101"/>
                <a:gd name="T20" fmla="*/ 45 w 72"/>
                <a:gd name="T21" fmla="*/ 56 h 101"/>
                <a:gd name="T22" fmla="*/ 39 w 72"/>
                <a:gd name="T23" fmla="*/ 12 h 101"/>
                <a:gd name="T24" fmla="*/ 28 w 72"/>
                <a:gd name="T25" fmla="*/ 12 h 101"/>
                <a:gd name="T26" fmla="*/ 22 w 72"/>
                <a:gd name="T27" fmla="*/ 46 h 101"/>
                <a:gd name="T28" fmla="*/ 33 w 72"/>
                <a:gd name="T29" fmla="*/ 46 h 101"/>
                <a:gd name="T30" fmla="*/ 57 w 72"/>
                <a:gd name="T31" fmla="*/ 25 h 101"/>
                <a:gd name="T32" fmla="*/ 39 w 72"/>
                <a:gd name="T33" fmla="*/ 1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1">
                  <a:moveTo>
                    <a:pt x="45" y="56"/>
                  </a:moveTo>
                  <a:cubicBezTo>
                    <a:pt x="66" y="101"/>
                    <a:pt x="66" y="101"/>
                    <a:pt x="66" y="101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8" y="0"/>
                    <a:pt x="72" y="7"/>
                    <a:pt x="72" y="23"/>
                  </a:cubicBezTo>
                  <a:cubicBezTo>
                    <a:pt x="72" y="40"/>
                    <a:pt x="62" y="53"/>
                    <a:pt x="45" y="56"/>
                  </a:cubicBezTo>
                  <a:close/>
                  <a:moveTo>
                    <a:pt x="39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46" y="46"/>
                    <a:pt x="57" y="40"/>
                    <a:pt x="57" y="25"/>
                  </a:cubicBezTo>
                  <a:cubicBezTo>
                    <a:pt x="57" y="14"/>
                    <a:pt x="48" y="12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xmlns="" id="{76848DB0-FE71-45DC-A809-6DD8EB92D2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5225" y="2698749"/>
              <a:ext cx="122237" cy="173037"/>
            </a:xfrm>
            <a:custGeom>
              <a:avLst/>
              <a:gdLst>
                <a:gd name="T0" fmla="*/ 54 w 73"/>
                <a:gd name="T1" fmla="*/ 49 h 103"/>
                <a:gd name="T2" fmla="*/ 54 w 73"/>
                <a:gd name="T3" fmla="*/ 49 h 103"/>
                <a:gd name="T4" fmla="*/ 69 w 73"/>
                <a:gd name="T5" fmla="*/ 69 h 103"/>
                <a:gd name="T6" fmla="*/ 29 w 73"/>
                <a:gd name="T7" fmla="*/ 103 h 103"/>
                <a:gd name="T8" fmla="*/ 0 w 73"/>
                <a:gd name="T9" fmla="*/ 86 h 103"/>
                <a:gd name="T10" fmla="*/ 9 w 73"/>
                <a:gd name="T11" fmla="*/ 78 h 103"/>
                <a:gd name="T12" fmla="*/ 31 w 73"/>
                <a:gd name="T13" fmla="*/ 91 h 103"/>
                <a:gd name="T14" fmla="*/ 55 w 73"/>
                <a:gd name="T15" fmla="*/ 69 h 103"/>
                <a:gd name="T16" fmla="*/ 31 w 73"/>
                <a:gd name="T17" fmla="*/ 55 h 103"/>
                <a:gd name="T18" fmla="*/ 32 w 73"/>
                <a:gd name="T19" fmla="*/ 43 h 103"/>
                <a:gd name="T20" fmla="*/ 60 w 73"/>
                <a:gd name="T21" fmla="*/ 25 h 103"/>
                <a:gd name="T22" fmla="*/ 44 w 73"/>
                <a:gd name="T23" fmla="*/ 11 h 103"/>
                <a:gd name="T24" fmla="*/ 19 w 73"/>
                <a:gd name="T25" fmla="*/ 23 h 103"/>
                <a:gd name="T26" fmla="*/ 14 w 73"/>
                <a:gd name="T27" fmla="*/ 14 h 103"/>
                <a:gd name="T28" fmla="*/ 47 w 73"/>
                <a:gd name="T29" fmla="*/ 0 h 103"/>
                <a:gd name="T30" fmla="*/ 73 w 73"/>
                <a:gd name="T31" fmla="*/ 22 h 103"/>
                <a:gd name="T32" fmla="*/ 54 w 73"/>
                <a:gd name="T33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03">
                  <a:moveTo>
                    <a:pt x="54" y="49"/>
                  </a:moveTo>
                  <a:cubicBezTo>
                    <a:pt x="54" y="49"/>
                    <a:pt x="54" y="49"/>
                    <a:pt x="54" y="49"/>
                  </a:cubicBezTo>
                  <a:cubicBezTo>
                    <a:pt x="63" y="51"/>
                    <a:pt x="69" y="59"/>
                    <a:pt x="69" y="69"/>
                  </a:cubicBezTo>
                  <a:cubicBezTo>
                    <a:pt x="69" y="90"/>
                    <a:pt x="49" y="103"/>
                    <a:pt x="29" y="103"/>
                  </a:cubicBezTo>
                  <a:cubicBezTo>
                    <a:pt x="17" y="103"/>
                    <a:pt x="6" y="97"/>
                    <a:pt x="0" y="86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85"/>
                    <a:pt x="21" y="91"/>
                    <a:pt x="31" y="91"/>
                  </a:cubicBezTo>
                  <a:cubicBezTo>
                    <a:pt x="44" y="91"/>
                    <a:pt x="55" y="84"/>
                    <a:pt x="55" y="69"/>
                  </a:cubicBezTo>
                  <a:cubicBezTo>
                    <a:pt x="55" y="55"/>
                    <a:pt x="41" y="55"/>
                    <a:pt x="31" y="5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46" y="43"/>
                    <a:pt x="60" y="42"/>
                    <a:pt x="60" y="25"/>
                  </a:cubicBezTo>
                  <a:cubicBezTo>
                    <a:pt x="60" y="16"/>
                    <a:pt x="52" y="11"/>
                    <a:pt x="44" y="11"/>
                  </a:cubicBezTo>
                  <a:cubicBezTo>
                    <a:pt x="34" y="11"/>
                    <a:pt x="26" y="17"/>
                    <a:pt x="19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2" y="5"/>
                    <a:pt x="33" y="0"/>
                    <a:pt x="47" y="0"/>
                  </a:cubicBezTo>
                  <a:cubicBezTo>
                    <a:pt x="60" y="0"/>
                    <a:pt x="73" y="7"/>
                    <a:pt x="73" y="22"/>
                  </a:cubicBezTo>
                  <a:cubicBezTo>
                    <a:pt x="73" y="36"/>
                    <a:pt x="66" y="44"/>
                    <a:pt x="54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>
              <a:extLst>
                <a:ext uri="{FF2B5EF4-FFF2-40B4-BE49-F238E27FC236}">
                  <a16:creationId xmlns:a16="http://schemas.microsoft.com/office/drawing/2014/main" xmlns="" id="{747EC697-61C1-4BC9-84AD-535FB8A656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4925" y="2701924"/>
              <a:ext cx="163512" cy="168275"/>
            </a:xfrm>
            <a:custGeom>
              <a:avLst/>
              <a:gdLst>
                <a:gd name="T0" fmla="*/ 98 w 98"/>
                <a:gd name="T1" fmla="*/ 0 h 101"/>
                <a:gd name="T2" fmla="*/ 82 w 98"/>
                <a:gd name="T3" fmla="*/ 101 h 101"/>
                <a:gd name="T4" fmla="*/ 68 w 98"/>
                <a:gd name="T5" fmla="*/ 101 h 101"/>
                <a:gd name="T6" fmla="*/ 26 w 98"/>
                <a:gd name="T7" fmla="*/ 21 h 101"/>
                <a:gd name="T8" fmla="*/ 13 w 98"/>
                <a:gd name="T9" fmla="*/ 101 h 101"/>
                <a:gd name="T10" fmla="*/ 0 w 98"/>
                <a:gd name="T11" fmla="*/ 101 h 101"/>
                <a:gd name="T12" fmla="*/ 16 w 98"/>
                <a:gd name="T13" fmla="*/ 0 h 101"/>
                <a:gd name="T14" fmla="*/ 30 w 98"/>
                <a:gd name="T15" fmla="*/ 0 h 101"/>
                <a:gd name="T16" fmla="*/ 72 w 98"/>
                <a:gd name="T17" fmla="*/ 79 h 101"/>
                <a:gd name="T18" fmla="*/ 84 w 98"/>
                <a:gd name="T19" fmla="*/ 0 h 101"/>
                <a:gd name="T20" fmla="*/ 98 w 98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101">
                  <a:moveTo>
                    <a:pt x="98" y="0"/>
                  </a:moveTo>
                  <a:cubicBezTo>
                    <a:pt x="82" y="101"/>
                    <a:pt x="82" y="101"/>
                    <a:pt x="82" y="101"/>
                  </a:cubicBezTo>
                  <a:cubicBezTo>
                    <a:pt x="68" y="101"/>
                    <a:pt x="68" y="101"/>
                    <a:pt x="68" y="10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48"/>
                    <a:pt x="18" y="74"/>
                    <a:pt x="13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52"/>
                    <a:pt x="80" y="26"/>
                    <a:pt x="84" y="0"/>
                  </a:cubicBez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xmlns="" id="{175FAF0E-5894-4B61-858C-580D497230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1137" y="2698749"/>
              <a:ext cx="157162" cy="173037"/>
            </a:xfrm>
            <a:custGeom>
              <a:avLst/>
              <a:gdLst>
                <a:gd name="T0" fmla="*/ 83 w 94"/>
                <a:gd name="T1" fmla="*/ 26 h 103"/>
                <a:gd name="T2" fmla="*/ 56 w 94"/>
                <a:gd name="T3" fmla="*/ 12 h 103"/>
                <a:gd name="T4" fmla="*/ 14 w 94"/>
                <a:gd name="T5" fmla="*/ 60 h 103"/>
                <a:gd name="T6" fmla="*/ 44 w 94"/>
                <a:gd name="T7" fmla="*/ 91 h 103"/>
                <a:gd name="T8" fmla="*/ 73 w 94"/>
                <a:gd name="T9" fmla="*/ 82 h 103"/>
                <a:gd name="T10" fmla="*/ 76 w 94"/>
                <a:gd name="T11" fmla="*/ 60 h 103"/>
                <a:gd name="T12" fmla="*/ 50 w 94"/>
                <a:gd name="T13" fmla="*/ 60 h 103"/>
                <a:gd name="T14" fmla="*/ 52 w 94"/>
                <a:gd name="T15" fmla="*/ 48 h 103"/>
                <a:gd name="T16" fmla="*/ 91 w 94"/>
                <a:gd name="T17" fmla="*/ 48 h 103"/>
                <a:gd name="T18" fmla="*/ 85 w 94"/>
                <a:gd name="T19" fmla="*/ 87 h 103"/>
                <a:gd name="T20" fmla="*/ 41 w 94"/>
                <a:gd name="T21" fmla="*/ 103 h 103"/>
                <a:gd name="T22" fmla="*/ 0 w 94"/>
                <a:gd name="T23" fmla="*/ 61 h 103"/>
                <a:gd name="T24" fmla="*/ 58 w 94"/>
                <a:gd name="T25" fmla="*/ 0 h 103"/>
                <a:gd name="T26" fmla="*/ 94 w 94"/>
                <a:gd name="T27" fmla="*/ 17 h 103"/>
                <a:gd name="T28" fmla="*/ 83 w 94"/>
                <a:gd name="T29" fmla="*/ 2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103">
                  <a:moveTo>
                    <a:pt x="83" y="26"/>
                  </a:moveTo>
                  <a:cubicBezTo>
                    <a:pt x="77" y="17"/>
                    <a:pt x="68" y="12"/>
                    <a:pt x="56" y="12"/>
                  </a:cubicBezTo>
                  <a:cubicBezTo>
                    <a:pt x="30" y="12"/>
                    <a:pt x="14" y="36"/>
                    <a:pt x="14" y="60"/>
                  </a:cubicBezTo>
                  <a:cubicBezTo>
                    <a:pt x="14" y="78"/>
                    <a:pt x="25" y="91"/>
                    <a:pt x="44" y="91"/>
                  </a:cubicBezTo>
                  <a:cubicBezTo>
                    <a:pt x="53" y="91"/>
                    <a:pt x="66" y="88"/>
                    <a:pt x="73" y="82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48"/>
                    <a:pt x="52" y="48"/>
                    <a:pt x="52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72" y="98"/>
                    <a:pt x="58" y="103"/>
                    <a:pt x="41" y="103"/>
                  </a:cubicBezTo>
                  <a:cubicBezTo>
                    <a:pt x="16" y="103"/>
                    <a:pt x="0" y="86"/>
                    <a:pt x="0" y="61"/>
                  </a:cubicBezTo>
                  <a:cubicBezTo>
                    <a:pt x="0" y="29"/>
                    <a:pt x="24" y="0"/>
                    <a:pt x="58" y="0"/>
                  </a:cubicBezTo>
                  <a:cubicBezTo>
                    <a:pt x="73" y="0"/>
                    <a:pt x="85" y="5"/>
                    <a:pt x="94" y="17"/>
                  </a:cubicBezTo>
                  <a:lnTo>
                    <a:pt x="8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xmlns="" id="{830DA81D-6928-4DD5-BE48-8B3472245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55762" y="2701924"/>
              <a:ext cx="117475" cy="168275"/>
            </a:xfrm>
            <a:custGeom>
              <a:avLst/>
              <a:gdLst>
                <a:gd name="T0" fmla="*/ 74 w 74"/>
                <a:gd name="T1" fmla="*/ 0 h 106"/>
                <a:gd name="T2" fmla="*/ 72 w 74"/>
                <a:gd name="T3" fmla="*/ 12 h 106"/>
                <a:gd name="T4" fmla="*/ 43 w 74"/>
                <a:gd name="T5" fmla="*/ 12 h 106"/>
                <a:gd name="T6" fmla="*/ 29 w 74"/>
                <a:gd name="T7" fmla="*/ 106 h 106"/>
                <a:gd name="T8" fmla="*/ 14 w 74"/>
                <a:gd name="T9" fmla="*/ 106 h 106"/>
                <a:gd name="T10" fmla="*/ 29 w 74"/>
                <a:gd name="T11" fmla="*/ 12 h 106"/>
                <a:gd name="T12" fmla="*/ 0 w 74"/>
                <a:gd name="T13" fmla="*/ 12 h 106"/>
                <a:gd name="T14" fmla="*/ 3 w 74"/>
                <a:gd name="T15" fmla="*/ 0 h 106"/>
                <a:gd name="T16" fmla="*/ 74 w 74"/>
                <a:gd name="T1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" h="106">
                  <a:moveTo>
                    <a:pt x="74" y="0"/>
                  </a:moveTo>
                  <a:lnTo>
                    <a:pt x="72" y="12"/>
                  </a:lnTo>
                  <a:lnTo>
                    <a:pt x="43" y="12"/>
                  </a:lnTo>
                  <a:lnTo>
                    <a:pt x="29" y="106"/>
                  </a:lnTo>
                  <a:lnTo>
                    <a:pt x="14" y="106"/>
                  </a:lnTo>
                  <a:lnTo>
                    <a:pt x="29" y="12"/>
                  </a:lnTo>
                  <a:lnTo>
                    <a:pt x="0" y="12"/>
                  </a:lnTo>
                  <a:lnTo>
                    <a:pt x="3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xmlns="" id="{D0490B10-B075-449C-8AE9-D4F4E95960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6887" y="2701924"/>
              <a:ext cx="155575" cy="168275"/>
            </a:xfrm>
            <a:custGeom>
              <a:avLst/>
              <a:gdLst>
                <a:gd name="T0" fmla="*/ 98 w 98"/>
                <a:gd name="T1" fmla="*/ 0 h 106"/>
                <a:gd name="T2" fmla="*/ 83 w 98"/>
                <a:gd name="T3" fmla="*/ 106 h 106"/>
                <a:gd name="T4" fmla="*/ 68 w 98"/>
                <a:gd name="T5" fmla="*/ 106 h 106"/>
                <a:gd name="T6" fmla="*/ 75 w 98"/>
                <a:gd name="T7" fmla="*/ 56 h 106"/>
                <a:gd name="T8" fmla="*/ 22 w 98"/>
                <a:gd name="T9" fmla="*/ 56 h 106"/>
                <a:gd name="T10" fmla="*/ 14 w 98"/>
                <a:gd name="T11" fmla="*/ 106 h 106"/>
                <a:gd name="T12" fmla="*/ 0 w 98"/>
                <a:gd name="T13" fmla="*/ 106 h 106"/>
                <a:gd name="T14" fmla="*/ 16 w 98"/>
                <a:gd name="T15" fmla="*/ 0 h 106"/>
                <a:gd name="T16" fmla="*/ 31 w 98"/>
                <a:gd name="T17" fmla="*/ 0 h 106"/>
                <a:gd name="T18" fmla="*/ 24 w 98"/>
                <a:gd name="T19" fmla="*/ 44 h 106"/>
                <a:gd name="T20" fmla="*/ 77 w 98"/>
                <a:gd name="T21" fmla="*/ 44 h 106"/>
                <a:gd name="T22" fmla="*/ 85 w 98"/>
                <a:gd name="T23" fmla="*/ 0 h 106"/>
                <a:gd name="T24" fmla="*/ 98 w 98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06">
                  <a:moveTo>
                    <a:pt x="98" y="0"/>
                  </a:moveTo>
                  <a:lnTo>
                    <a:pt x="83" y="106"/>
                  </a:lnTo>
                  <a:lnTo>
                    <a:pt x="68" y="106"/>
                  </a:lnTo>
                  <a:lnTo>
                    <a:pt x="75" y="56"/>
                  </a:lnTo>
                  <a:lnTo>
                    <a:pt x="22" y="56"/>
                  </a:lnTo>
                  <a:lnTo>
                    <a:pt x="14" y="106"/>
                  </a:lnTo>
                  <a:lnTo>
                    <a:pt x="0" y="106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24" y="44"/>
                  </a:lnTo>
                  <a:lnTo>
                    <a:pt x="77" y="44"/>
                  </a:lnTo>
                  <a:lnTo>
                    <a:pt x="85" y="0"/>
                  </a:ln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xmlns="" id="{A5916C8B-3C04-4C79-9E5B-B9883C84C5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81200" y="2701924"/>
              <a:ext cx="47625" cy="168275"/>
            </a:xfrm>
            <a:custGeom>
              <a:avLst/>
              <a:gdLst>
                <a:gd name="T0" fmla="*/ 30 w 30"/>
                <a:gd name="T1" fmla="*/ 0 h 106"/>
                <a:gd name="T2" fmla="*/ 14 w 30"/>
                <a:gd name="T3" fmla="*/ 106 h 106"/>
                <a:gd name="T4" fmla="*/ 0 w 30"/>
                <a:gd name="T5" fmla="*/ 106 h 106"/>
                <a:gd name="T6" fmla="*/ 17 w 30"/>
                <a:gd name="T7" fmla="*/ 0 h 106"/>
                <a:gd name="T8" fmla="*/ 30 w 3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6">
                  <a:moveTo>
                    <a:pt x="30" y="0"/>
                  </a:moveTo>
                  <a:lnTo>
                    <a:pt x="14" y="106"/>
                  </a:lnTo>
                  <a:lnTo>
                    <a:pt x="0" y="106"/>
                  </a:lnTo>
                  <a:lnTo>
                    <a:pt x="1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xmlns="" id="{21A616A2-8C55-4B45-8CA1-CFA32BEAB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9937" y="2701924"/>
              <a:ext cx="163512" cy="168275"/>
            </a:xfrm>
            <a:custGeom>
              <a:avLst/>
              <a:gdLst>
                <a:gd name="T0" fmla="*/ 98 w 98"/>
                <a:gd name="T1" fmla="*/ 0 h 101"/>
                <a:gd name="T2" fmla="*/ 82 w 98"/>
                <a:gd name="T3" fmla="*/ 101 h 101"/>
                <a:gd name="T4" fmla="*/ 69 w 98"/>
                <a:gd name="T5" fmla="*/ 101 h 101"/>
                <a:gd name="T6" fmla="*/ 26 w 98"/>
                <a:gd name="T7" fmla="*/ 21 h 101"/>
                <a:gd name="T8" fmla="*/ 13 w 98"/>
                <a:gd name="T9" fmla="*/ 101 h 101"/>
                <a:gd name="T10" fmla="*/ 0 w 98"/>
                <a:gd name="T11" fmla="*/ 101 h 101"/>
                <a:gd name="T12" fmla="*/ 16 w 98"/>
                <a:gd name="T13" fmla="*/ 0 h 101"/>
                <a:gd name="T14" fmla="*/ 30 w 98"/>
                <a:gd name="T15" fmla="*/ 0 h 101"/>
                <a:gd name="T16" fmla="*/ 72 w 98"/>
                <a:gd name="T17" fmla="*/ 79 h 101"/>
                <a:gd name="T18" fmla="*/ 84 w 98"/>
                <a:gd name="T19" fmla="*/ 0 h 101"/>
                <a:gd name="T20" fmla="*/ 98 w 98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101">
                  <a:moveTo>
                    <a:pt x="98" y="0"/>
                  </a:moveTo>
                  <a:cubicBezTo>
                    <a:pt x="82" y="101"/>
                    <a:pt x="82" y="101"/>
                    <a:pt x="82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48"/>
                    <a:pt x="18" y="74"/>
                    <a:pt x="13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52"/>
                    <a:pt x="80" y="26"/>
                    <a:pt x="84" y="0"/>
                  </a:cubicBez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xmlns="" id="{CBB0C113-AD16-4FB3-BF65-1C88A85A65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59012" y="2701924"/>
              <a:ext cx="163512" cy="168275"/>
            </a:xfrm>
            <a:custGeom>
              <a:avLst/>
              <a:gdLst>
                <a:gd name="T0" fmla="*/ 98 w 98"/>
                <a:gd name="T1" fmla="*/ 0 h 101"/>
                <a:gd name="T2" fmla="*/ 82 w 98"/>
                <a:gd name="T3" fmla="*/ 101 h 101"/>
                <a:gd name="T4" fmla="*/ 69 w 98"/>
                <a:gd name="T5" fmla="*/ 101 h 101"/>
                <a:gd name="T6" fmla="*/ 26 w 98"/>
                <a:gd name="T7" fmla="*/ 21 h 101"/>
                <a:gd name="T8" fmla="*/ 14 w 98"/>
                <a:gd name="T9" fmla="*/ 101 h 101"/>
                <a:gd name="T10" fmla="*/ 0 w 98"/>
                <a:gd name="T11" fmla="*/ 101 h 101"/>
                <a:gd name="T12" fmla="*/ 16 w 98"/>
                <a:gd name="T13" fmla="*/ 0 h 101"/>
                <a:gd name="T14" fmla="*/ 31 w 98"/>
                <a:gd name="T15" fmla="*/ 0 h 101"/>
                <a:gd name="T16" fmla="*/ 72 w 98"/>
                <a:gd name="T17" fmla="*/ 79 h 101"/>
                <a:gd name="T18" fmla="*/ 85 w 98"/>
                <a:gd name="T19" fmla="*/ 0 h 101"/>
                <a:gd name="T20" fmla="*/ 98 w 98"/>
                <a:gd name="T2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101">
                  <a:moveTo>
                    <a:pt x="98" y="0"/>
                  </a:moveTo>
                  <a:cubicBezTo>
                    <a:pt x="82" y="101"/>
                    <a:pt x="82" y="101"/>
                    <a:pt x="82" y="101"/>
                  </a:cubicBezTo>
                  <a:cubicBezTo>
                    <a:pt x="69" y="101"/>
                    <a:pt x="69" y="101"/>
                    <a:pt x="69" y="10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2" y="48"/>
                    <a:pt x="18" y="74"/>
                    <a:pt x="14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6" y="52"/>
                    <a:pt x="81" y="26"/>
                    <a:pt x="85" y="0"/>
                  </a:cubicBezTo>
                  <a:lnTo>
                    <a:pt x="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xmlns="" id="{7332348E-F7F8-43AA-A557-E1D5095CC4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41575" y="2701924"/>
              <a:ext cx="139700" cy="169862"/>
            </a:xfrm>
            <a:custGeom>
              <a:avLst/>
              <a:gdLst>
                <a:gd name="T0" fmla="*/ 84 w 84"/>
                <a:gd name="T1" fmla="*/ 0 h 102"/>
                <a:gd name="T2" fmla="*/ 75 w 84"/>
                <a:gd name="T3" fmla="*/ 60 h 102"/>
                <a:gd name="T4" fmla="*/ 31 w 84"/>
                <a:gd name="T5" fmla="*/ 102 h 102"/>
                <a:gd name="T6" fmla="*/ 0 w 84"/>
                <a:gd name="T7" fmla="*/ 74 h 102"/>
                <a:gd name="T8" fmla="*/ 1 w 84"/>
                <a:gd name="T9" fmla="*/ 60 h 102"/>
                <a:gd name="T10" fmla="*/ 11 w 84"/>
                <a:gd name="T11" fmla="*/ 0 h 102"/>
                <a:gd name="T12" fmla="*/ 25 w 84"/>
                <a:gd name="T13" fmla="*/ 0 h 102"/>
                <a:gd name="T14" fmla="*/ 15 w 84"/>
                <a:gd name="T15" fmla="*/ 58 h 102"/>
                <a:gd name="T16" fmla="*/ 14 w 84"/>
                <a:gd name="T17" fmla="*/ 71 h 102"/>
                <a:gd name="T18" fmla="*/ 33 w 84"/>
                <a:gd name="T19" fmla="*/ 90 h 102"/>
                <a:gd name="T20" fmla="*/ 61 w 84"/>
                <a:gd name="T21" fmla="*/ 58 h 102"/>
                <a:gd name="T22" fmla="*/ 70 w 84"/>
                <a:gd name="T23" fmla="*/ 0 h 102"/>
                <a:gd name="T24" fmla="*/ 84 w 84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2">
                  <a:moveTo>
                    <a:pt x="84" y="0"/>
                  </a:moveTo>
                  <a:cubicBezTo>
                    <a:pt x="75" y="60"/>
                    <a:pt x="75" y="60"/>
                    <a:pt x="75" y="60"/>
                  </a:cubicBezTo>
                  <a:cubicBezTo>
                    <a:pt x="71" y="85"/>
                    <a:pt x="59" y="102"/>
                    <a:pt x="31" y="102"/>
                  </a:cubicBezTo>
                  <a:cubicBezTo>
                    <a:pt x="13" y="102"/>
                    <a:pt x="0" y="93"/>
                    <a:pt x="0" y="74"/>
                  </a:cubicBezTo>
                  <a:cubicBezTo>
                    <a:pt x="0" y="69"/>
                    <a:pt x="1" y="64"/>
                    <a:pt x="1" y="6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15" y="62"/>
                    <a:pt x="14" y="66"/>
                    <a:pt x="14" y="71"/>
                  </a:cubicBezTo>
                  <a:cubicBezTo>
                    <a:pt x="14" y="83"/>
                    <a:pt x="21" y="90"/>
                    <a:pt x="33" y="90"/>
                  </a:cubicBezTo>
                  <a:cubicBezTo>
                    <a:pt x="53" y="90"/>
                    <a:pt x="59" y="75"/>
                    <a:pt x="61" y="58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xmlns="" id="{2C9E25C1-30C8-4A0C-B611-F6A7F528EC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2862" y="2701924"/>
              <a:ext cx="188912" cy="168275"/>
            </a:xfrm>
            <a:custGeom>
              <a:avLst/>
              <a:gdLst>
                <a:gd name="T0" fmla="*/ 119 w 119"/>
                <a:gd name="T1" fmla="*/ 0 h 106"/>
                <a:gd name="T2" fmla="*/ 112 w 119"/>
                <a:gd name="T3" fmla="*/ 106 h 106"/>
                <a:gd name="T4" fmla="*/ 97 w 119"/>
                <a:gd name="T5" fmla="*/ 106 h 106"/>
                <a:gd name="T6" fmla="*/ 105 w 119"/>
                <a:gd name="T7" fmla="*/ 23 h 106"/>
                <a:gd name="T8" fmla="*/ 104 w 119"/>
                <a:gd name="T9" fmla="*/ 23 h 106"/>
                <a:gd name="T10" fmla="*/ 60 w 119"/>
                <a:gd name="T11" fmla="*/ 106 h 106"/>
                <a:gd name="T12" fmla="*/ 52 w 119"/>
                <a:gd name="T13" fmla="*/ 106 h 106"/>
                <a:gd name="T14" fmla="*/ 34 w 119"/>
                <a:gd name="T15" fmla="*/ 23 h 106"/>
                <a:gd name="T16" fmla="*/ 34 w 119"/>
                <a:gd name="T17" fmla="*/ 23 h 106"/>
                <a:gd name="T18" fmla="*/ 14 w 119"/>
                <a:gd name="T19" fmla="*/ 106 h 106"/>
                <a:gd name="T20" fmla="*/ 0 w 119"/>
                <a:gd name="T21" fmla="*/ 106 h 106"/>
                <a:gd name="T22" fmla="*/ 26 w 119"/>
                <a:gd name="T23" fmla="*/ 0 h 106"/>
                <a:gd name="T24" fmla="*/ 44 w 119"/>
                <a:gd name="T25" fmla="*/ 0 h 106"/>
                <a:gd name="T26" fmla="*/ 60 w 119"/>
                <a:gd name="T27" fmla="*/ 81 h 106"/>
                <a:gd name="T28" fmla="*/ 60 w 119"/>
                <a:gd name="T29" fmla="*/ 81 h 106"/>
                <a:gd name="T30" fmla="*/ 102 w 119"/>
                <a:gd name="T31" fmla="*/ 0 h 106"/>
                <a:gd name="T32" fmla="*/ 119 w 119"/>
                <a:gd name="T3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9" h="106">
                  <a:moveTo>
                    <a:pt x="119" y="0"/>
                  </a:moveTo>
                  <a:lnTo>
                    <a:pt x="112" y="106"/>
                  </a:lnTo>
                  <a:lnTo>
                    <a:pt x="97" y="106"/>
                  </a:lnTo>
                  <a:lnTo>
                    <a:pt x="105" y="23"/>
                  </a:lnTo>
                  <a:lnTo>
                    <a:pt x="104" y="23"/>
                  </a:lnTo>
                  <a:lnTo>
                    <a:pt x="60" y="106"/>
                  </a:lnTo>
                  <a:lnTo>
                    <a:pt x="52" y="106"/>
                  </a:lnTo>
                  <a:lnTo>
                    <a:pt x="34" y="23"/>
                  </a:lnTo>
                  <a:lnTo>
                    <a:pt x="34" y="23"/>
                  </a:lnTo>
                  <a:lnTo>
                    <a:pt x="14" y="106"/>
                  </a:lnTo>
                  <a:lnTo>
                    <a:pt x="0" y="106"/>
                  </a:lnTo>
                  <a:lnTo>
                    <a:pt x="26" y="0"/>
                  </a:lnTo>
                  <a:lnTo>
                    <a:pt x="44" y="0"/>
                  </a:lnTo>
                  <a:lnTo>
                    <a:pt x="60" y="81"/>
                  </a:lnTo>
                  <a:lnTo>
                    <a:pt x="60" y="81"/>
                  </a:lnTo>
                  <a:lnTo>
                    <a:pt x="102" y="0"/>
                  </a:lnTo>
                  <a:lnTo>
                    <a:pt x="1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xmlns="" id="{0A801AAC-38E4-47DD-B919-713A1FE431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0825" y="2701924"/>
              <a:ext cx="119062" cy="168275"/>
            </a:xfrm>
            <a:custGeom>
              <a:avLst/>
              <a:gdLst>
                <a:gd name="T0" fmla="*/ 53 w 72"/>
                <a:gd name="T1" fmla="*/ 48 h 101"/>
                <a:gd name="T2" fmla="*/ 71 w 72"/>
                <a:gd name="T3" fmla="*/ 68 h 101"/>
                <a:gd name="T4" fmla="*/ 31 w 72"/>
                <a:gd name="T5" fmla="*/ 101 h 101"/>
                <a:gd name="T6" fmla="*/ 0 w 72"/>
                <a:gd name="T7" fmla="*/ 101 h 101"/>
                <a:gd name="T8" fmla="*/ 16 w 72"/>
                <a:gd name="T9" fmla="*/ 0 h 101"/>
                <a:gd name="T10" fmla="*/ 42 w 72"/>
                <a:gd name="T11" fmla="*/ 0 h 101"/>
                <a:gd name="T12" fmla="*/ 72 w 72"/>
                <a:gd name="T13" fmla="*/ 20 h 101"/>
                <a:gd name="T14" fmla="*/ 53 w 72"/>
                <a:gd name="T15" fmla="*/ 48 h 101"/>
                <a:gd name="T16" fmla="*/ 35 w 72"/>
                <a:gd name="T17" fmla="*/ 54 h 101"/>
                <a:gd name="T18" fmla="*/ 21 w 72"/>
                <a:gd name="T19" fmla="*/ 54 h 101"/>
                <a:gd name="T20" fmla="*/ 16 w 72"/>
                <a:gd name="T21" fmla="*/ 89 h 101"/>
                <a:gd name="T22" fmla="*/ 31 w 72"/>
                <a:gd name="T23" fmla="*/ 89 h 101"/>
                <a:gd name="T24" fmla="*/ 57 w 72"/>
                <a:gd name="T25" fmla="*/ 68 h 101"/>
                <a:gd name="T26" fmla="*/ 35 w 72"/>
                <a:gd name="T27" fmla="*/ 54 h 101"/>
                <a:gd name="T28" fmla="*/ 40 w 72"/>
                <a:gd name="T29" fmla="*/ 12 h 101"/>
                <a:gd name="T30" fmla="*/ 28 w 72"/>
                <a:gd name="T31" fmla="*/ 12 h 101"/>
                <a:gd name="T32" fmla="*/ 23 w 72"/>
                <a:gd name="T33" fmla="*/ 43 h 101"/>
                <a:gd name="T34" fmla="*/ 34 w 72"/>
                <a:gd name="T35" fmla="*/ 43 h 101"/>
                <a:gd name="T36" fmla="*/ 58 w 72"/>
                <a:gd name="T37" fmla="*/ 24 h 101"/>
                <a:gd name="T38" fmla="*/ 40 w 72"/>
                <a:gd name="T39" fmla="*/ 1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101">
                  <a:moveTo>
                    <a:pt x="53" y="48"/>
                  </a:moveTo>
                  <a:cubicBezTo>
                    <a:pt x="63" y="50"/>
                    <a:pt x="71" y="56"/>
                    <a:pt x="71" y="68"/>
                  </a:cubicBezTo>
                  <a:cubicBezTo>
                    <a:pt x="71" y="90"/>
                    <a:pt x="52" y="101"/>
                    <a:pt x="31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6" y="0"/>
                    <a:pt x="72" y="3"/>
                    <a:pt x="72" y="20"/>
                  </a:cubicBezTo>
                  <a:cubicBezTo>
                    <a:pt x="72" y="32"/>
                    <a:pt x="65" y="44"/>
                    <a:pt x="53" y="48"/>
                  </a:cubicBezTo>
                  <a:close/>
                  <a:moveTo>
                    <a:pt x="35" y="54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16" y="89"/>
                    <a:pt x="16" y="89"/>
                    <a:pt x="16" y="89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44" y="89"/>
                    <a:pt x="57" y="84"/>
                    <a:pt x="57" y="68"/>
                  </a:cubicBezTo>
                  <a:cubicBezTo>
                    <a:pt x="57" y="56"/>
                    <a:pt x="45" y="54"/>
                    <a:pt x="35" y="54"/>
                  </a:cubicBezTo>
                  <a:close/>
                  <a:moveTo>
                    <a:pt x="40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47" y="43"/>
                    <a:pt x="58" y="38"/>
                    <a:pt x="58" y="24"/>
                  </a:cubicBezTo>
                  <a:cubicBezTo>
                    <a:pt x="58" y="13"/>
                    <a:pt x="49" y="12"/>
                    <a:pt x="4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xmlns="" id="{EFEA0E6D-9585-4BC6-AE5F-DD5210D0C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27350" y="2698749"/>
              <a:ext cx="122237" cy="173037"/>
            </a:xfrm>
            <a:custGeom>
              <a:avLst/>
              <a:gdLst>
                <a:gd name="T0" fmla="*/ 53 w 73"/>
                <a:gd name="T1" fmla="*/ 49 h 103"/>
                <a:gd name="T2" fmla="*/ 53 w 73"/>
                <a:gd name="T3" fmla="*/ 49 h 103"/>
                <a:gd name="T4" fmla="*/ 68 w 73"/>
                <a:gd name="T5" fmla="*/ 69 h 103"/>
                <a:gd name="T6" fmla="*/ 29 w 73"/>
                <a:gd name="T7" fmla="*/ 103 h 103"/>
                <a:gd name="T8" fmla="*/ 0 w 73"/>
                <a:gd name="T9" fmla="*/ 86 h 103"/>
                <a:gd name="T10" fmla="*/ 9 w 73"/>
                <a:gd name="T11" fmla="*/ 78 h 103"/>
                <a:gd name="T12" fmla="*/ 30 w 73"/>
                <a:gd name="T13" fmla="*/ 91 h 103"/>
                <a:gd name="T14" fmla="*/ 55 w 73"/>
                <a:gd name="T15" fmla="*/ 69 h 103"/>
                <a:gd name="T16" fmla="*/ 30 w 73"/>
                <a:gd name="T17" fmla="*/ 55 h 103"/>
                <a:gd name="T18" fmla="*/ 32 w 73"/>
                <a:gd name="T19" fmla="*/ 43 h 103"/>
                <a:gd name="T20" fmla="*/ 59 w 73"/>
                <a:gd name="T21" fmla="*/ 25 h 103"/>
                <a:gd name="T22" fmla="*/ 44 w 73"/>
                <a:gd name="T23" fmla="*/ 11 h 103"/>
                <a:gd name="T24" fmla="*/ 19 w 73"/>
                <a:gd name="T25" fmla="*/ 23 h 103"/>
                <a:gd name="T26" fmla="*/ 14 w 73"/>
                <a:gd name="T27" fmla="*/ 14 h 103"/>
                <a:gd name="T28" fmla="*/ 47 w 73"/>
                <a:gd name="T29" fmla="*/ 0 h 103"/>
                <a:gd name="T30" fmla="*/ 73 w 73"/>
                <a:gd name="T31" fmla="*/ 22 h 103"/>
                <a:gd name="T32" fmla="*/ 53 w 73"/>
                <a:gd name="T33" fmla="*/ 4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03">
                  <a:moveTo>
                    <a:pt x="53" y="49"/>
                  </a:moveTo>
                  <a:cubicBezTo>
                    <a:pt x="53" y="49"/>
                    <a:pt x="53" y="49"/>
                    <a:pt x="53" y="49"/>
                  </a:cubicBezTo>
                  <a:cubicBezTo>
                    <a:pt x="63" y="51"/>
                    <a:pt x="68" y="59"/>
                    <a:pt x="68" y="69"/>
                  </a:cubicBezTo>
                  <a:cubicBezTo>
                    <a:pt x="68" y="90"/>
                    <a:pt x="49" y="103"/>
                    <a:pt x="29" y="103"/>
                  </a:cubicBezTo>
                  <a:cubicBezTo>
                    <a:pt x="16" y="103"/>
                    <a:pt x="5" y="97"/>
                    <a:pt x="0" y="86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85"/>
                    <a:pt x="21" y="91"/>
                    <a:pt x="30" y="91"/>
                  </a:cubicBezTo>
                  <a:cubicBezTo>
                    <a:pt x="43" y="91"/>
                    <a:pt x="55" y="84"/>
                    <a:pt x="55" y="69"/>
                  </a:cubicBezTo>
                  <a:cubicBezTo>
                    <a:pt x="55" y="55"/>
                    <a:pt x="41" y="55"/>
                    <a:pt x="30" y="5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45" y="43"/>
                    <a:pt x="59" y="42"/>
                    <a:pt x="59" y="25"/>
                  </a:cubicBezTo>
                  <a:cubicBezTo>
                    <a:pt x="59" y="16"/>
                    <a:pt x="52" y="11"/>
                    <a:pt x="44" y="11"/>
                  </a:cubicBezTo>
                  <a:cubicBezTo>
                    <a:pt x="34" y="11"/>
                    <a:pt x="26" y="17"/>
                    <a:pt x="19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2" y="5"/>
                    <a:pt x="32" y="0"/>
                    <a:pt x="47" y="0"/>
                  </a:cubicBezTo>
                  <a:cubicBezTo>
                    <a:pt x="60" y="0"/>
                    <a:pt x="73" y="7"/>
                    <a:pt x="73" y="22"/>
                  </a:cubicBezTo>
                  <a:cubicBezTo>
                    <a:pt x="73" y="36"/>
                    <a:pt x="66" y="44"/>
                    <a:pt x="5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xmlns="" id="{5BBDEA74-212E-4BD5-89CD-BE27FCFE20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65462" y="2701924"/>
              <a:ext cx="120650" cy="168275"/>
            </a:xfrm>
            <a:custGeom>
              <a:avLst/>
              <a:gdLst>
                <a:gd name="T0" fmla="*/ 46 w 72"/>
                <a:gd name="T1" fmla="*/ 56 h 101"/>
                <a:gd name="T2" fmla="*/ 66 w 72"/>
                <a:gd name="T3" fmla="*/ 101 h 101"/>
                <a:gd name="T4" fmla="*/ 49 w 72"/>
                <a:gd name="T5" fmla="*/ 101 h 101"/>
                <a:gd name="T6" fmla="*/ 31 w 72"/>
                <a:gd name="T7" fmla="*/ 57 h 101"/>
                <a:gd name="T8" fmla="*/ 21 w 72"/>
                <a:gd name="T9" fmla="*/ 57 h 101"/>
                <a:gd name="T10" fmla="*/ 14 w 72"/>
                <a:gd name="T11" fmla="*/ 101 h 101"/>
                <a:gd name="T12" fmla="*/ 0 w 72"/>
                <a:gd name="T13" fmla="*/ 101 h 101"/>
                <a:gd name="T14" fmla="*/ 16 w 72"/>
                <a:gd name="T15" fmla="*/ 0 h 101"/>
                <a:gd name="T16" fmla="*/ 44 w 72"/>
                <a:gd name="T17" fmla="*/ 0 h 101"/>
                <a:gd name="T18" fmla="*/ 72 w 72"/>
                <a:gd name="T19" fmla="*/ 23 h 101"/>
                <a:gd name="T20" fmla="*/ 46 w 72"/>
                <a:gd name="T21" fmla="*/ 56 h 101"/>
                <a:gd name="T22" fmla="*/ 39 w 72"/>
                <a:gd name="T23" fmla="*/ 12 h 101"/>
                <a:gd name="T24" fmla="*/ 28 w 72"/>
                <a:gd name="T25" fmla="*/ 12 h 101"/>
                <a:gd name="T26" fmla="*/ 23 w 72"/>
                <a:gd name="T27" fmla="*/ 46 h 101"/>
                <a:gd name="T28" fmla="*/ 34 w 72"/>
                <a:gd name="T29" fmla="*/ 46 h 101"/>
                <a:gd name="T30" fmla="*/ 58 w 72"/>
                <a:gd name="T31" fmla="*/ 25 h 101"/>
                <a:gd name="T32" fmla="*/ 39 w 72"/>
                <a:gd name="T33" fmla="*/ 1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101">
                  <a:moveTo>
                    <a:pt x="46" y="56"/>
                  </a:moveTo>
                  <a:cubicBezTo>
                    <a:pt x="66" y="101"/>
                    <a:pt x="66" y="101"/>
                    <a:pt x="66" y="101"/>
                  </a:cubicBezTo>
                  <a:cubicBezTo>
                    <a:pt x="49" y="101"/>
                    <a:pt x="49" y="101"/>
                    <a:pt x="49" y="101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9" y="0"/>
                    <a:pt x="72" y="7"/>
                    <a:pt x="72" y="23"/>
                  </a:cubicBezTo>
                  <a:cubicBezTo>
                    <a:pt x="72" y="40"/>
                    <a:pt x="62" y="53"/>
                    <a:pt x="46" y="56"/>
                  </a:cubicBezTo>
                  <a:close/>
                  <a:moveTo>
                    <a:pt x="39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47" y="46"/>
                    <a:pt x="58" y="40"/>
                    <a:pt x="58" y="25"/>
                  </a:cubicBezTo>
                  <a:cubicBezTo>
                    <a:pt x="58" y="14"/>
                    <a:pt x="48" y="12"/>
                    <a:pt x="3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xmlns="" id="{52BA30BD-961D-4ED5-8BE2-A39671ABD3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7700" y="2698749"/>
              <a:ext cx="123825" cy="173037"/>
            </a:xfrm>
            <a:custGeom>
              <a:avLst/>
              <a:gdLst>
                <a:gd name="T0" fmla="*/ 67 w 75"/>
                <a:gd name="T1" fmla="*/ 22 h 103"/>
                <a:gd name="T2" fmla="*/ 47 w 75"/>
                <a:gd name="T3" fmla="*/ 12 h 103"/>
                <a:gd name="T4" fmla="*/ 28 w 75"/>
                <a:gd name="T5" fmla="*/ 28 h 103"/>
                <a:gd name="T6" fmla="*/ 68 w 75"/>
                <a:gd name="T7" fmla="*/ 69 h 103"/>
                <a:gd name="T8" fmla="*/ 29 w 75"/>
                <a:gd name="T9" fmla="*/ 103 h 103"/>
                <a:gd name="T10" fmla="*/ 0 w 75"/>
                <a:gd name="T11" fmla="*/ 86 h 103"/>
                <a:gd name="T12" fmla="*/ 9 w 75"/>
                <a:gd name="T13" fmla="*/ 77 h 103"/>
                <a:gd name="T14" fmla="*/ 32 w 75"/>
                <a:gd name="T15" fmla="*/ 91 h 103"/>
                <a:gd name="T16" fmla="*/ 53 w 75"/>
                <a:gd name="T17" fmla="*/ 72 h 103"/>
                <a:gd name="T18" fmla="*/ 13 w 75"/>
                <a:gd name="T19" fmla="*/ 32 h 103"/>
                <a:gd name="T20" fmla="*/ 49 w 75"/>
                <a:gd name="T21" fmla="*/ 0 h 103"/>
                <a:gd name="T22" fmla="*/ 75 w 75"/>
                <a:gd name="T23" fmla="*/ 13 h 103"/>
                <a:gd name="T24" fmla="*/ 67 w 75"/>
                <a:gd name="T25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103">
                  <a:moveTo>
                    <a:pt x="67" y="22"/>
                  </a:moveTo>
                  <a:cubicBezTo>
                    <a:pt x="61" y="16"/>
                    <a:pt x="55" y="12"/>
                    <a:pt x="47" y="12"/>
                  </a:cubicBezTo>
                  <a:cubicBezTo>
                    <a:pt x="37" y="12"/>
                    <a:pt x="28" y="18"/>
                    <a:pt x="28" y="28"/>
                  </a:cubicBezTo>
                  <a:cubicBezTo>
                    <a:pt x="28" y="47"/>
                    <a:pt x="68" y="42"/>
                    <a:pt x="68" y="69"/>
                  </a:cubicBezTo>
                  <a:cubicBezTo>
                    <a:pt x="68" y="90"/>
                    <a:pt x="49" y="103"/>
                    <a:pt x="29" y="103"/>
                  </a:cubicBezTo>
                  <a:cubicBezTo>
                    <a:pt x="16" y="103"/>
                    <a:pt x="7" y="97"/>
                    <a:pt x="0" y="86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4" y="85"/>
                    <a:pt x="22" y="91"/>
                    <a:pt x="32" y="91"/>
                  </a:cubicBezTo>
                  <a:cubicBezTo>
                    <a:pt x="43" y="91"/>
                    <a:pt x="53" y="84"/>
                    <a:pt x="53" y="72"/>
                  </a:cubicBezTo>
                  <a:cubicBezTo>
                    <a:pt x="53" y="53"/>
                    <a:pt x="13" y="58"/>
                    <a:pt x="13" y="32"/>
                  </a:cubicBezTo>
                  <a:cubicBezTo>
                    <a:pt x="13" y="12"/>
                    <a:pt x="30" y="0"/>
                    <a:pt x="49" y="0"/>
                  </a:cubicBezTo>
                  <a:cubicBezTo>
                    <a:pt x="59" y="0"/>
                    <a:pt x="69" y="5"/>
                    <a:pt x="75" y="13"/>
                  </a:cubicBezTo>
                  <a:lnTo>
                    <a:pt x="67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DDE5E-3262-4C1B-83D8-529F47C6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0F101D-223F-4D60-A2DE-995B2D67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6229"/>
            <a:ext cx="11125200" cy="445199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76AF90F-A7C3-45F7-B752-1F66C946BE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>
              <a:buFont typeface="Arial" panose="020B0604020202020204" pitchFamily="34" charset="0"/>
              <a:buChar char="⁞"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l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DDE5E-3262-4C1B-83D8-529F47C6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0F101D-223F-4D60-A2DE-995B2D67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56229"/>
            <a:ext cx="11125200" cy="445199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76AF90F-A7C3-45F7-B752-1F66C946BE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⁞"/>
              <a:defRPr lang="en-US" sz="1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DDE5E-3262-4C1B-83D8-529F47C6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0F101D-223F-4D60-A2DE-995B2D67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70161"/>
            <a:ext cx="9814933" cy="413805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76AF90F-A7C3-45F7-B752-1F66C946BED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>
              <a:buFont typeface="Arial" panose="020B0604020202020204" pitchFamily="34" charset="0"/>
              <a:buChar char="⁞"/>
              <a:defRPr sz="16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6E9067-EA62-46C7-ABEE-EAFB3844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35591"/>
            <a:ext cx="10515600" cy="1626885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405D46-C774-4246-884E-E51BE89B2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7245350" cy="517065"/>
          </a:xfrm>
          <a:solidFill>
            <a:schemeClr val="bg1">
              <a:alpha val="30000"/>
            </a:schemeClr>
          </a:solidFill>
        </p:spPr>
        <p:txBody>
          <a:bodyPr lIns="91440" tIns="91440" rIns="91440" bIns="91440">
            <a:noAutofit/>
          </a:bodyPr>
          <a:lstStyle>
            <a:lvl1pPr marL="166688" indent="-166688">
              <a:buFont typeface="Arial" panose="020B0604020202020204" pitchFamily="34" charset="0"/>
              <a:buChar char="⁞"/>
              <a:defRPr sz="2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D19B6C1-9DAD-4BCE-9434-16E9E5D392DC}"/>
              </a:ext>
            </a:extLst>
          </p:cNvPr>
          <p:cNvGrpSpPr/>
          <p:nvPr userDrawn="1"/>
        </p:nvGrpSpPr>
        <p:grpSpPr>
          <a:xfrm>
            <a:off x="196612" y="2590800"/>
            <a:ext cx="2157795" cy="603796"/>
            <a:chOff x="196612" y="5240314"/>
            <a:chExt cx="2157795" cy="603796"/>
          </a:xfrm>
          <a:solidFill>
            <a:schemeClr val="bg1">
              <a:alpha val="30000"/>
            </a:schemeClr>
          </a:solidFill>
        </p:grpSpPr>
        <p:sp>
          <p:nvSpPr>
            <p:cNvPr id="5" name="Cross 4">
              <a:extLst>
                <a:ext uri="{FF2B5EF4-FFF2-40B4-BE49-F238E27FC236}">
                  <a16:creationId xmlns:a16="http://schemas.microsoft.com/office/drawing/2014/main" xmlns="" id="{D35A8FE7-F459-40C5-9174-0EA0CC527842}"/>
                </a:ext>
              </a:extLst>
            </p:cNvPr>
            <p:cNvSpPr/>
            <p:nvPr/>
          </p:nvSpPr>
          <p:spPr>
            <a:xfrm>
              <a:off x="19661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6" name="Cross 5">
              <a:extLst>
                <a:ext uri="{FF2B5EF4-FFF2-40B4-BE49-F238E27FC236}">
                  <a16:creationId xmlns:a16="http://schemas.microsoft.com/office/drawing/2014/main" xmlns="" id="{230B14CD-B200-4D1E-B512-6851F5A94E68}"/>
                </a:ext>
              </a:extLst>
            </p:cNvPr>
            <p:cNvSpPr/>
            <p:nvPr/>
          </p:nvSpPr>
          <p:spPr>
            <a:xfrm>
              <a:off x="19661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7" name="Cross 6">
              <a:extLst>
                <a:ext uri="{FF2B5EF4-FFF2-40B4-BE49-F238E27FC236}">
                  <a16:creationId xmlns:a16="http://schemas.microsoft.com/office/drawing/2014/main" xmlns="" id="{A54921AA-4885-494F-9452-364CE808261F}"/>
                </a:ext>
              </a:extLst>
            </p:cNvPr>
            <p:cNvSpPr/>
            <p:nvPr/>
          </p:nvSpPr>
          <p:spPr>
            <a:xfrm>
              <a:off x="455617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8" name="Cross 7">
              <a:extLst>
                <a:ext uri="{FF2B5EF4-FFF2-40B4-BE49-F238E27FC236}">
                  <a16:creationId xmlns:a16="http://schemas.microsoft.com/office/drawing/2014/main" xmlns="" id="{3CD4D2D4-858A-4141-8B4B-99CD7CAC44BC}"/>
                </a:ext>
              </a:extLst>
            </p:cNvPr>
            <p:cNvSpPr/>
            <p:nvPr/>
          </p:nvSpPr>
          <p:spPr>
            <a:xfrm>
              <a:off x="455617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9" name="Cross 8">
              <a:extLst>
                <a:ext uri="{FF2B5EF4-FFF2-40B4-BE49-F238E27FC236}">
                  <a16:creationId xmlns:a16="http://schemas.microsoft.com/office/drawing/2014/main" xmlns="" id="{A5E441AD-80A3-4D7C-8362-71638C386F88}"/>
                </a:ext>
              </a:extLst>
            </p:cNvPr>
            <p:cNvSpPr/>
            <p:nvPr/>
          </p:nvSpPr>
          <p:spPr>
            <a:xfrm>
              <a:off x="19661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0" name="Cross 9">
              <a:extLst>
                <a:ext uri="{FF2B5EF4-FFF2-40B4-BE49-F238E27FC236}">
                  <a16:creationId xmlns:a16="http://schemas.microsoft.com/office/drawing/2014/main" xmlns="" id="{933B05EF-222F-4DD9-8470-3DF7F2E1518F}"/>
                </a:ext>
              </a:extLst>
            </p:cNvPr>
            <p:cNvSpPr/>
            <p:nvPr/>
          </p:nvSpPr>
          <p:spPr>
            <a:xfrm>
              <a:off x="455617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1" name="Cross 10">
              <a:extLst>
                <a:ext uri="{FF2B5EF4-FFF2-40B4-BE49-F238E27FC236}">
                  <a16:creationId xmlns:a16="http://schemas.microsoft.com/office/drawing/2014/main" xmlns="" id="{51504E14-CDAE-4304-977A-4C482F38DC6F}"/>
                </a:ext>
              </a:extLst>
            </p:cNvPr>
            <p:cNvSpPr/>
            <p:nvPr/>
          </p:nvSpPr>
          <p:spPr>
            <a:xfrm>
              <a:off x="71462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2" name="Cross 11">
              <a:extLst>
                <a:ext uri="{FF2B5EF4-FFF2-40B4-BE49-F238E27FC236}">
                  <a16:creationId xmlns:a16="http://schemas.microsoft.com/office/drawing/2014/main" xmlns="" id="{49C68F44-E2F2-4822-BC1A-C56E3ADCFF9B}"/>
                </a:ext>
              </a:extLst>
            </p:cNvPr>
            <p:cNvSpPr/>
            <p:nvPr/>
          </p:nvSpPr>
          <p:spPr>
            <a:xfrm>
              <a:off x="71462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3" name="Cross 12">
              <a:extLst>
                <a:ext uri="{FF2B5EF4-FFF2-40B4-BE49-F238E27FC236}">
                  <a16:creationId xmlns:a16="http://schemas.microsoft.com/office/drawing/2014/main" xmlns="" id="{20773D49-2AA8-4D03-A3CC-BEDD21CA54B7}"/>
                </a:ext>
              </a:extLst>
            </p:cNvPr>
            <p:cNvSpPr/>
            <p:nvPr/>
          </p:nvSpPr>
          <p:spPr>
            <a:xfrm>
              <a:off x="71462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4" name="Cross 13">
              <a:extLst>
                <a:ext uri="{FF2B5EF4-FFF2-40B4-BE49-F238E27FC236}">
                  <a16:creationId xmlns:a16="http://schemas.microsoft.com/office/drawing/2014/main" xmlns="" id="{695E8C23-0862-434F-B3AC-07A2B1A826B9}"/>
                </a:ext>
              </a:extLst>
            </p:cNvPr>
            <p:cNvSpPr/>
            <p:nvPr/>
          </p:nvSpPr>
          <p:spPr>
            <a:xfrm>
              <a:off x="973627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5" name="Cross 14">
              <a:extLst>
                <a:ext uri="{FF2B5EF4-FFF2-40B4-BE49-F238E27FC236}">
                  <a16:creationId xmlns:a16="http://schemas.microsoft.com/office/drawing/2014/main" xmlns="" id="{F1E529A2-00B1-4B63-BFE0-2E4A36C37CF8}"/>
                </a:ext>
              </a:extLst>
            </p:cNvPr>
            <p:cNvSpPr/>
            <p:nvPr/>
          </p:nvSpPr>
          <p:spPr>
            <a:xfrm>
              <a:off x="973627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6" name="Cross 15">
              <a:extLst>
                <a:ext uri="{FF2B5EF4-FFF2-40B4-BE49-F238E27FC236}">
                  <a16:creationId xmlns:a16="http://schemas.microsoft.com/office/drawing/2014/main" xmlns="" id="{025B5825-DEA1-4268-AFDB-CDCB5E91B81C}"/>
                </a:ext>
              </a:extLst>
            </p:cNvPr>
            <p:cNvSpPr/>
            <p:nvPr/>
          </p:nvSpPr>
          <p:spPr>
            <a:xfrm>
              <a:off x="973627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7" name="Cross 16">
              <a:extLst>
                <a:ext uri="{FF2B5EF4-FFF2-40B4-BE49-F238E27FC236}">
                  <a16:creationId xmlns:a16="http://schemas.microsoft.com/office/drawing/2014/main" xmlns="" id="{6A0C07D0-4610-4BDC-ABBF-595F38473AD8}"/>
                </a:ext>
              </a:extLst>
            </p:cNvPr>
            <p:cNvSpPr/>
            <p:nvPr/>
          </p:nvSpPr>
          <p:spPr>
            <a:xfrm>
              <a:off x="1232632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8" name="Cross 17">
              <a:extLst>
                <a:ext uri="{FF2B5EF4-FFF2-40B4-BE49-F238E27FC236}">
                  <a16:creationId xmlns:a16="http://schemas.microsoft.com/office/drawing/2014/main" xmlns="" id="{F2B98E87-60C8-4026-BC78-CF32B09F912D}"/>
                </a:ext>
              </a:extLst>
            </p:cNvPr>
            <p:cNvSpPr/>
            <p:nvPr/>
          </p:nvSpPr>
          <p:spPr>
            <a:xfrm>
              <a:off x="1232632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19" name="Cross 18">
              <a:extLst>
                <a:ext uri="{FF2B5EF4-FFF2-40B4-BE49-F238E27FC236}">
                  <a16:creationId xmlns:a16="http://schemas.microsoft.com/office/drawing/2014/main" xmlns="" id="{F4CE4BB1-6474-4F8E-8731-07D67A75028F}"/>
                </a:ext>
              </a:extLst>
            </p:cNvPr>
            <p:cNvSpPr/>
            <p:nvPr/>
          </p:nvSpPr>
          <p:spPr>
            <a:xfrm>
              <a:off x="1232632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0" name="Cross 19">
              <a:extLst>
                <a:ext uri="{FF2B5EF4-FFF2-40B4-BE49-F238E27FC236}">
                  <a16:creationId xmlns:a16="http://schemas.microsoft.com/office/drawing/2014/main" xmlns="" id="{91ECE516-CF5D-4CE3-8E67-DFF7638724E2}"/>
                </a:ext>
              </a:extLst>
            </p:cNvPr>
            <p:cNvSpPr/>
            <p:nvPr/>
          </p:nvSpPr>
          <p:spPr>
            <a:xfrm>
              <a:off x="1491604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1" name="Cross 20">
              <a:extLst>
                <a:ext uri="{FF2B5EF4-FFF2-40B4-BE49-F238E27FC236}">
                  <a16:creationId xmlns:a16="http://schemas.microsoft.com/office/drawing/2014/main" xmlns="" id="{27527347-A421-4686-8965-A7BE6429FC82}"/>
                </a:ext>
              </a:extLst>
            </p:cNvPr>
            <p:cNvSpPr/>
            <p:nvPr/>
          </p:nvSpPr>
          <p:spPr>
            <a:xfrm>
              <a:off x="1491604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2" name="Cross 21">
              <a:extLst>
                <a:ext uri="{FF2B5EF4-FFF2-40B4-BE49-F238E27FC236}">
                  <a16:creationId xmlns:a16="http://schemas.microsoft.com/office/drawing/2014/main" xmlns="" id="{C135F939-9A80-4469-879C-9DE620D1EECC}"/>
                </a:ext>
              </a:extLst>
            </p:cNvPr>
            <p:cNvSpPr/>
            <p:nvPr/>
          </p:nvSpPr>
          <p:spPr>
            <a:xfrm>
              <a:off x="1491604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3" name="Cross 22">
              <a:extLst>
                <a:ext uri="{FF2B5EF4-FFF2-40B4-BE49-F238E27FC236}">
                  <a16:creationId xmlns:a16="http://schemas.microsoft.com/office/drawing/2014/main" xmlns="" id="{7B78EA68-FD23-4ED1-8A59-A8EC3E81C575}"/>
                </a:ext>
              </a:extLst>
            </p:cNvPr>
            <p:cNvSpPr/>
            <p:nvPr/>
          </p:nvSpPr>
          <p:spPr>
            <a:xfrm>
              <a:off x="1750609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4" name="Cross 23">
              <a:extLst>
                <a:ext uri="{FF2B5EF4-FFF2-40B4-BE49-F238E27FC236}">
                  <a16:creationId xmlns:a16="http://schemas.microsoft.com/office/drawing/2014/main" xmlns="" id="{874BBE0C-C0DF-4DF3-B06A-D6EE656D62C5}"/>
                </a:ext>
              </a:extLst>
            </p:cNvPr>
            <p:cNvSpPr/>
            <p:nvPr/>
          </p:nvSpPr>
          <p:spPr>
            <a:xfrm>
              <a:off x="1750609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5" name="Cross 24">
              <a:extLst>
                <a:ext uri="{FF2B5EF4-FFF2-40B4-BE49-F238E27FC236}">
                  <a16:creationId xmlns:a16="http://schemas.microsoft.com/office/drawing/2014/main" xmlns="" id="{A775D57A-0BC4-486B-9D23-6BC3231D9D90}"/>
                </a:ext>
              </a:extLst>
            </p:cNvPr>
            <p:cNvSpPr/>
            <p:nvPr/>
          </p:nvSpPr>
          <p:spPr>
            <a:xfrm>
              <a:off x="1750609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6" name="Cross 25">
              <a:extLst>
                <a:ext uri="{FF2B5EF4-FFF2-40B4-BE49-F238E27FC236}">
                  <a16:creationId xmlns:a16="http://schemas.microsoft.com/office/drawing/2014/main" xmlns="" id="{842DF6F8-3D11-47DD-A380-52C9665770C6}"/>
                </a:ext>
              </a:extLst>
            </p:cNvPr>
            <p:cNvSpPr/>
            <p:nvPr/>
          </p:nvSpPr>
          <p:spPr>
            <a:xfrm>
              <a:off x="2009614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7" name="Cross 26">
              <a:extLst>
                <a:ext uri="{FF2B5EF4-FFF2-40B4-BE49-F238E27FC236}">
                  <a16:creationId xmlns:a16="http://schemas.microsoft.com/office/drawing/2014/main" xmlns="" id="{71CB8D4B-1807-4D8F-8215-26F3448ADE4D}"/>
                </a:ext>
              </a:extLst>
            </p:cNvPr>
            <p:cNvSpPr/>
            <p:nvPr/>
          </p:nvSpPr>
          <p:spPr>
            <a:xfrm>
              <a:off x="2009614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8" name="Cross 27">
              <a:extLst>
                <a:ext uri="{FF2B5EF4-FFF2-40B4-BE49-F238E27FC236}">
                  <a16:creationId xmlns:a16="http://schemas.microsoft.com/office/drawing/2014/main" xmlns="" id="{B53DB5BC-F8F4-402D-AB37-141D8F36FEEF}"/>
                </a:ext>
              </a:extLst>
            </p:cNvPr>
            <p:cNvSpPr/>
            <p:nvPr/>
          </p:nvSpPr>
          <p:spPr>
            <a:xfrm>
              <a:off x="2009614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29" name="Cross 28">
              <a:extLst>
                <a:ext uri="{FF2B5EF4-FFF2-40B4-BE49-F238E27FC236}">
                  <a16:creationId xmlns:a16="http://schemas.microsoft.com/office/drawing/2014/main" xmlns="" id="{714FFD43-5625-47EF-980B-35FD6BDDDBB2}"/>
                </a:ext>
              </a:extLst>
            </p:cNvPr>
            <p:cNvSpPr/>
            <p:nvPr/>
          </p:nvSpPr>
          <p:spPr>
            <a:xfrm>
              <a:off x="2268619" y="575832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0" name="Cross 29">
              <a:extLst>
                <a:ext uri="{FF2B5EF4-FFF2-40B4-BE49-F238E27FC236}">
                  <a16:creationId xmlns:a16="http://schemas.microsoft.com/office/drawing/2014/main" xmlns="" id="{3AF0C4D1-DB43-4DCA-B1F2-ACF1614B486A}"/>
                </a:ext>
              </a:extLst>
            </p:cNvPr>
            <p:cNvSpPr/>
            <p:nvPr/>
          </p:nvSpPr>
          <p:spPr>
            <a:xfrm>
              <a:off x="2268619" y="5499319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  <p:sp>
          <p:nvSpPr>
            <p:cNvPr id="31" name="Cross 30">
              <a:extLst>
                <a:ext uri="{FF2B5EF4-FFF2-40B4-BE49-F238E27FC236}">
                  <a16:creationId xmlns:a16="http://schemas.microsoft.com/office/drawing/2014/main" xmlns="" id="{A8B22DDD-0718-4D03-B0C0-5FD08C5AE8FD}"/>
                </a:ext>
              </a:extLst>
            </p:cNvPr>
            <p:cNvSpPr/>
            <p:nvPr/>
          </p:nvSpPr>
          <p:spPr>
            <a:xfrm>
              <a:off x="2268619" y="5240314"/>
              <a:ext cx="85788" cy="85786"/>
            </a:xfrm>
            <a:prstGeom prst="plus">
              <a:avLst>
                <a:gd name="adj" fmla="val 42053"/>
              </a:avLst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2000" b="1">
                <a:solidFill>
                  <a:schemeClr val="bg2"/>
                </a:solidFill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4FF9B71-3F5D-45B6-95FD-B6EB259682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575896"/>
            <a:ext cx="1684641" cy="19541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1C757-D1FD-402B-A19D-FFAC1D96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A3A5F7-D71E-46A6-B4C2-FCE6C1607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56229"/>
            <a:ext cx="5366658" cy="445199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3C1717-E490-42CB-B77F-DAE0BFACD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1942" y="1756229"/>
            <a:ext cx="5366658" cy="44519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4F9093EB-DD5A-49A8-BBBA-F337084FC76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⁞"/>
              <a:defRPr lang="en-US" sz="1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Fl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C1C757-D1FD-402B-A19D-FFAC1D96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A3A5F7-D71E-46A6-B4C2-FCE6C1607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756229"/>
            <a:ext cx="5366658" cy="445199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3C1717-E490-42CB-B77F-DAE0BFACD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1942" y="1756229"/>
            <a:ext cx="5366658" cy="44519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4F9093EB-DD5A-49A8-BBBA-F337084FC76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⁞"/>
              <a:defRPr lang="en-US" sz="1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63BD-FBB7-4747-8A6B-B64DD98CD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F56660A7-D7B5-43FC-BA2B-DE88F84D1DA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⁞"/>
              <a:defRPr lang="en-US" sz="1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Fl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F56660A7-D7B5-43FC-BA2B-DE88F84D1DA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533399" y="1109440"/>
            <a:ext cx="6524625" cy="313932"/>
          </a:xfrm>
          <a:solidFill>
            <a:schemeClr val="bg1">
              <a:alpha val="30000"/>
            </a:schemeClr>
          </a:solidFill>
        </p:spPr>
        <p:txBody>
          <a:bodyPr wrap="square" lIns="91440" tIns="45720" rIns="91440" bIns="45720" anchor="t">
            <a:noAutofit/>
          </a:bodyPr>
          <a:lstStyle>
            <a:lvl1pPr marL="111125" indent="-1111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⁞"/>
              <a:defRPr lang="en-US" sz="1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name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F09BF42-2901-4AF4-9703-662543A4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0" y="984212"/>
            <a:ext cx="2913347" cy="5141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2" y="984211"/>
            <a:ext cx="7619998" cy="514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Fl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D Blank Fla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031F06-050D-48F4-A0EB-5C7858FC5D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95" y="3018309"/>
            <a:ext cx="4966012" cy="57605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CB5D31C-854B-44AA-9D56-045CAB4CA697}"/>
              </a:ext>
            </a:extLst>
          </p:cNvPr>
          <p:cNvSpPr/>
          <p:nvPr userDrawn="1"/>
        </p:nvSpPr>
        <p:spPr>
          <a:xfrm>
            <a:off x="3302619" y="4137102"/>
            <a:ext cx="5586762" cy="546410"/>
          </a:xfrm>
          <a:prstGeom prst="ellipse">
            <a:avLst/>
          </a:prstGeom>
          <a:gradFill flip="none" rotWithShape="1">
            <a:gsLst>
              <a:gs pos="0">
                <a:srgbClr val="000000">
                  <a:alpha val="12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_Live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ve area">
            <a:extLst>
              <a:ext uri="{FF2B5EF4-FFF2-40B4-BE49-F238E27FC236}">
                <a16:creationId xmlns:a16="http://schemas.microsoft.com/office/drawing/2014/main" xmlns="" id="{8C907849-B4CB-4230-BAC1-52379A021C2F}"/>
              </a:ext>
            </a:extLst>
          </p:cNvPr>
          <p:cNvSpPr/>
          <p:nvPr userDrawn="1"/>
        </p:nvSpPr>
        <p:spPr>
          <a:xfrm>
            <a:off x="533400" y="1756229"/>
            <a:ext cx="11125200" cy="4451990"/>
          </a:xfrm>
          <a:custGeom>
            <a:avLst/>
            <a:gdLst>
              <a:gd name="connsiteX0" fmla="*/ 0 w 10931999"/>
              <a:gd name="connsiteY0" fmla="*/ 0 h 5537797"/>
              <a:gd name="connsiteX1" fmla="*/ 10931999 w 10931999"/>
              <a:gd name="connsiteY1" fmla="*/ 0 h 5537797"/>
              <a:gd name="connsiteX2" fmla="*/ 10931999 w 10931999"/>
              <a:gd name="connsiteY2" fmla="*/ 5537797 h 5537797"/>
              <a:gd name="connsiteX3" fmla="*/ 0 w 10931999"/>
              <a:gd name="connsiteY3" fmla="*/ 5537797 h 55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1999" h="5537797">
                <a:moveTo>
                  <a:pt x="0" y="0"/>
                </a:moveTo>
                <a:lnTo>
                  <a:pt x="10931999" y="0"/>
                </a:lnTo>
                <a:lnTo>
                  <a:pt x="10931999" y="5537797"/>
                </a:lnTo>
                <a:lnTo>
                  <a:pt x="0" y="5537797"/>
                </a:lnTo>
                <a:close/>
              </a:path>
            </a:pathLst>
          </a:custGeom>
          <a:noFill/>
          <a:ln w="9525">
            <a:solidFill>
              <a:schemeClr val="bg2">
                <a:alpha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Live area">
            <a:extLst>
              <a:ext uri="{FF2B5EF4-FFF2-40B4-BE49-F238E27FC236}">
                <a16:creationId xmlns:a16="http://schemas.microsoft.com/office/drawing/2014/main" xmlns="" id="{D5C886CC-B668-44BA-9B82-51E86778AA8F}"/>
              </a:ext>
            </a:extLst>
          </p:cNvPr>
          <p:cNvSpPr/>
          <p:nvPr userDrawn="1"/>
        </p:nvSpPr>
        <p:spPr>
          <a:xfrm>
            <a:off x="533400" y="573936"/>
            <a:ext cx="11125200" cy="443198"/>
          </a:xfrm>
          <a:custGeom>
            <a:avLst/>
            <a:gdLst>
              <a:gd name="connsiteX0" fmla="*/ 0 w 10931999"/>
              <a:gd name="connsiteY0" fmla="*/ 0 h 5537797"/>
              <a:gd name="connsiteX1" fmla="*/ 10931999 w 10931999"/>
              <a:gd name="connsiteY1" fmla="*/ 0 h 5537797"/>
              <a:gd name="connsiteX2" fmla="*/ 10931999 w 10931999"/>
              <a:gd name="connsiteY2" fmla="*/ 5537797 h 5537797"/>
              <a:gd name="connsiteX3" fmla="*/ 0 w 10931999"/>
              <a:gd name="connsiteY3" fmla="*/ 5537797 h 55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31999" h="5537797">
                <a:moveTo>
                  <a:pt x="0" y="0"/>
                </a:moveTo>
                <a:lnTo>
                  <a:pt x="10931999" y="0"/>
                </a:lnTo>
                <a:lnTo>
                  <a:pt x="10931999" y="5537797"/>
                </a:lnTo>
                <a:lnTo>
                  <a:pt x="0" y="5537797"/>
                </a:lnTo>
                <a:close/>
              </a:path>
            </a:pathLst>
          </a:custGeom>
          <a:noFill/>
          <a:ln w="9525">
            <a:solidFill>
              <a:schemeClr val="bg2">
                <a:alpha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0" y="1554480"/>
            <a:ext cx="2913347" cy="45947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  <a:prstGeom prst="rect">
            <a:avLst/>
          </a:prstGeo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2" y="1554480"/>
            <a:ext cx="7619998" cy="4594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2" y="994043"/>
            <a:ext cx="7619998" cy="5190447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534400" y="994043"/>
            <a:ext cx="2913347" cy="5190447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  <a:prstGeom prst="rect">
            <a:avLst/>
          </a:prstGeo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9602" y="1554480"/>
            <a:ext cx="7619998" cy="45947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534400" y="1554480"/>
            <a:ext cx="2913347" cy="45947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6197600" y="1013705"/>
            <a:ext cx="5250147" cy="5042966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013705"/>
            <a:ext cx="5250147" cy="5042966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043928"/>
            <a:ext cx="5250147" cy="6182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0" y="1043928"/>
            <a:ext cx="5250147" cy="6182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197600" y="1768822"/>
            <a:ext cx="5250147" cy="44156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09600" y="1768822"/>
            <a:ext cx="5250147" cy="44156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heading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  <a:prstGeom prst="rect">
            <a:avLst/>
          </a:prstGeom>
        </p:spPr>
        <p:txBody>
          <a:bodyPr vert="horz" lIns="121899" tIns="0" rIns="121899" bIns="0" rtlCol="0">
            <a:normAutofit/>
          </a:bodyPr>
          <a:lstStyle>
            <a:lvl1pPr marL="0" indent="0">
              <a:buClr>
                <a:schemeClr val="accent6"/>
              </a:buClr>
              <a:buFont typeface="Arial" panose="020B0604020202020204" pitchFamily="34" charset="0"/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5250147" cy="6182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0" y="1378226"/>
            <a:ext cx="5250147" cy="61821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6197600" y="2103120"/>
            <a:ext cx="5250147" cy="4046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609600" y="2103120"/>
            <a:ext cx="5250147" cy="4046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33987" y="1082530"/>
            <a:ext cx="3413760" cy="5082296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321794" y="1082530"/>
            <a:ext cx="3413760" cy="5082296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609599" y="1082530"/>
            <a:ext cx="3413760" cy="5082296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024265"/>
            <a:ext cx="3413760" cy="643790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21794" y="1024265"/>
            <a:ext cx="3413760" cy="643790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033988" y="1024265"/>
            <a:ext cx="3413760" cy="643790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033987" y="1749160"/>
            <a:ext cx="3413760" cy="44254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9"/>
          </p:nvPr>
        </p:nvSpPr>
        <p:spPr>
          <a:xfrm>
            <a:off x="4321794" y="1749160"/>
            <a:ext cx="3413760" cy="44254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0"/>
          </p:nvPr>
        </p:nvSpPr>
        <p:spPr>
          <a:xfrm>
            <a:off x="609599" y="1749159"/>
            <a:ext cx="3413760" cy="4425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3054097"/>
            <a:ext cx="10363200" cy="947817"/>
          </a:xfrm>
        </p:spPr>
        <p:txBody>
          <a:bodyPr lIns="0" bIns="0" anchor="b" anchorCtr="0"/>
          <a:lstStyle>
            <a:lvl1pPr>
              <a:defRPr sz="37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4133089"/>
            <a:ext cx="10375725" cy="49802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700">
                <a:solidFill>
                  <a:schemeClr val="accent3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636009"/>
            <a:ext cx="10388600" cy="31588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Copyright Fortinet</a:t>
            </a:r>
            <a:r>
              <a:rPr lang="en-US" sz="800" baseline="0" dirty="0">
                <a:solidFill>
                  <a:schemeClr val="tx1"/>
                </a:solidFill>
              </a:rPr>
              <a:t> Inc. All rights reserved.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eading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  <a:prstGeom prst="rect">
            <a:avLst/>
          </a:prstGeo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3413760" cy="618214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21794" y="1378226"/>
            <a:ext cx="3413760" cy="618214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033988" y="1378226"/>
            <a:ext cx="3413760" cy="618214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>
                <a:solidFill>
                  <a:schemeClr val="tx1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5"/>
          </p:nvPr>
        </p:nvSpPr>
        <p:spPr>
          <a:xfrm>
            <a:off x="8033987" y="2103120"/>
            <a:ext cx="3413760" cy="4046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9"/>
          </p:nvPr>
        </p:nvSpPr>
        <p:spPr>
          <a:xfrm>
            <a:off x="4321794" y="2103120"/>
            <a:ext cx="3413760" cy="4046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20"/>
          </p:nvPr>
        </p:nvSpPr>
        <p:spPr>
          <a:xfrm>
            <a:off x="609599" y="2103120"/>
            <a:ext cx="3413760" cy="4046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18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812758"/>
            <a:ext cx="2534351" cy="263892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145464" y="1812758"/>
            <a:ext cx="2534351" cy="263892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592052"/>
            <a:ext cx="2534351" cy="930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145464" y="4592052"/>
            <a:ext cx="2534351" cy="930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3377532" y="1812758"/>
            <a:ext cx="2534351" cy="263892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8913397" y="1812758"/>
            <a:ext cx="2534351" cy="2638927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377532" y="4592052"/>
            <a:ext cx="2534351" cy="930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913396" y="4592052"/>
            <a:ext cx="2534351" cy="9304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791679"/>
            <a:ext cx="10838147" cy="369332"/>
          </a:xfrm>
          <a:prstGeom prst="rect">
            <a:avLst/>
          </a:prstGeo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201273" cy="6862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"/>
            <a:ext cx="12201273" cy="6860056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1427" cy="6858000"/>
          </a:xfrm>
          <a:prstGeom prst="rect">
            <a:avLst/>
          </a:prstGeom>
        </p:spPr>
      </p:pic>
      <p:sp>
        <p:nvSpPr>
          <p:cNvPr id="5" name="Oval 4"/>
          <p:cNvSpPr/>
          <p:nvPr userDrawn="1"/>
        </p:nvSpPr>
        <p:spPr bwMode="invGray">
          <a:xfrm>
            <a:off x="5480276" y="4453568"/>
            <a:ext cx="1850835" cy="1850835"/>
          </a:xfrm>
          <a:prstGeom prst="ellipse">
            <a:avLst/>
          </a:prstGeom>
          <a:solidFill>
            <a:srgbClr val="0070C0">
              <a:alpha val="94902"/>
            </a:srgb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 bwMode="invGray">
          <a:xfrm>
            <a:off x="7538594" y="4453567"/>
            <a:ext cx="1850835" cy="1850835"/>
          </a:xfrm>
          <a:prstGeom prst="ellipse">
            <a:avLst/>
          </a:prstGeom>
          <a:solidFill>
            <a:schemeClr val="accent2">
              <a:lumMod val="60000"/>
              <a:lumOff val="40000"/>
              <a:alpha val="94902"/>
            </a:scheme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 bwMode="invGray">
          <a:xfrm>
            <a:off x="9596912" y="4453567"/>
            <a:ext cx="1850835" cy="1850835"/>
          </a:xfrm>
          <a:prstGeom prst="ellipse">
            <a:avLst/>
          </a:prstGeom>
          <a:solidFill>
            <a:schemeClr val="accent2">
              <a:alpha val="94902"/>
            </a:scheme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0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" y="0"/>
            <a:ext cx="121814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54226" y="93982"/>
            <a:ext cx="10157891" cy="776351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188" y="6135738"/>
            <a:ext cx="6557337" cy="406953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914240"/>
            <a:r>
              <a:rPr lang="en-US" sz="800" dirty="0">
                <a:solidFill>
                  <a:srgbClr val="FFFFFF"/>
                </a:solidFill>
              </a:rPr>
              <a:t>© Copyright Fortinet Inc. All rights reserved.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817911" y="6496524"/>
            <a:ext cx="13635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11" name="Oval 10"/>
          <p:cNvSpPr/>
          <p:nvPr userDrawn="1"/>
        </p:nvSpPr>
        <p:spPr bwMode="invGray">
          <a:xfrm>
            <a:off x="5436209" y="4284904"/>
            <a:ext cx="1850835" cy="1850835"/>
          </a:xfrm>
          <a:prstGeom prst="ellipse">
            <a:avLst/>
          </a:prstGeom>
          <a:solidFill>
            <a:srgbClr val="0070C0">
              <a:alpha val="94902"/>
            </a:srgb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 bwMode="invGray">
          <a:xfrm>
            <a:off x="7494527" y="4284903"/>
            <a:ext cx="1850835" cy="1850835"/>
          </a:xfrm>
          <a:prstGeom prst="ellipse">
            <a:avLst/>
          </a:prstGeom>
          <a:solidFill>
            <a:schemeClr val="accent2">
              <a:lumMod val="60000"/>
              <a:lumOff val="40000"/>
              <a:alpha val="94902"/>
            </a:scheme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 bwMode="invGray">
          <a:xfrm>
            <a:off x="9552845" y="4284903"/>
            <a:ext cx="1850835" cy="1850835"/>
          </a:xfrm>
          <a:prstGeom prst="ellipse">
            <a:avLst/>
          </a:prstGeom>
          <a:solidFill>
            <a:schemeClr val="accent2">
              <a:alpha val="94902"/>
            </a:schemeClr>
          </a:solidFill>
          <a:ln w="28575">
            <a:solidFill>
              <a:schemeClr val="accent2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436208" y="4814370"/>
            <a:ext cx="1850835" cy="85314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TOPIC #1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494527" y="4794761"/>
            <a:ext cx="1850835" cy="85314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TOPIC #2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552845" y="4783745"/>
            <a:ext cx="1850835" cy="85314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TOPIC #3</a:t>
            </a:r>
          </a:p>
        </p:txBody>
      </p:sp>
    </p:spTree>
    <p:extLst>
      <p:ext uri="{BB962C8B-B14F-4D97-AF65-F5344CB8AC3E}">
        <p14:creationId xmlns:p14="http://schemas.microsoft.com/office/powerpoint/2010/main" val="1685261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 rot="16848409">
            <a:off x="5019265" y="3240505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rm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bg1">
                    <a:lumMod val="95000"/>
                  </a:schemeClr>
                </a:solidFill>
              </a:rPr>
              <a:t>Performance</a:t>
            </a:r>
            <a:endParaRPr lang="en-US" sz="2800" b="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0"/>
            <a:ext cx="12192000" cy="6876000"/>
            <a:chOff x="0" y="0"/>
            <a:chExt cx="12192000" cy="687600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04" b="-221"/>
            <a:stretch/>
          </p:blipFill>
          <p:spPr>
            <a:xfrm>
              <a:off x="0" y="0"/>
              <a:ext cx="12192000" cy="6876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0" t="25814" r="33516" b="9510"/>
            <a:stretch/>
          </p:blipFill>
          <p:spPr>
            <a:xfrm>
              <a:off x="6632391" y="849459"/>
              <a:ext cx="1476000" cy="5256000"/>
            </a:xfrm>
            <a:prstGeom prst="rect">
              <a:avLst/>
            </a:prstGeom>
          </p:spPr>
        </p:pic>
      </p:grp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9138" y="196205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139" y="1278835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389"/>
            <a:ext cx="12227069" cy="814938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74" y="-473909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475" y="608721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389"/>
            <a:ext cx="12227069" cy="814938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74" y="-473909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475" y="608721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 rot="16848409">
            <a:off x="5019265" y="3240505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rm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bg1">
                    <a:lumMod val="95000"/>
                  </a:schemeClr>
                </a:solidFill>
              </a:rPr>
              <a:t>Performance</a:t>
            </a:r>
            <a:endParaRPr lang="en-US" sz="28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 rot="15976518">
            <a:off x="6254510" y="3288632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Security</a:t>
            </a:r>
            <a:r>
              <a:rPr lang="en-US" sz="3200" baseline="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en-US" sz="3200" baseline="0" dirty="0" err="1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F@bric</a:t>
            </a:r>
            <a:endParaRPr lang="en-US" sz="32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6200000">
            <a:off x="7046915" y="3267366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SaaS</a:t>
            </a:r>
            <a:r>
              <a:rPr lang="en-US" sz="3200" baseline="0" dirty="0" smtClean="0">
                <a:solidFill>
                  <a:schemeClr val="bg1">
                    <a:lumMod val="95000"/>
                  </a:schemeClr>
                </a:solidFill>
              </a:rPr>
              <a:t>  &amp;  IaaS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 rot="16200000">
            <a:off x="7764519" y="3192938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bg1">
                    <a:lumMod val="95000"/>
                  </a:schemeClr>
                </a:solidFill>
              </a:rPr>
              <a:t>Operations @ Scale</a:t>
            </a:r>
            <a:endParaRPr lang="en-US" sz="3200" b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 rot="16848409">
            <a:off x="5019265" y="3240505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rm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smtClean="0">
                <a:solidFill>
                  <a:schemeClr val="bg1">
                    <a:lumMod val="95000"/>
                  </a:schemeClr>
                </a:solidFill>
              </a:rPr>
              <a:t>Performance</a:t>
            </a:r>
            <a:endParaRPr lang="en-US" sz="2800" b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 rot="15976518">
            <a:off x="6254510" y="3288632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Security</a:t>
            </a:r>
            <a:r>
              <a:rPr lang="en-US" sz="3200" baseline="0" dirty="0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en-US" sz="3200" baseline="0" dirty="0" err="1" smtClean="0">
                <a:solidFill>
                  <a:schemeClr val="tx2">
                    <a:lumMod val="10000"/>
                    <a:lumOff val="90000"/>
                  </a:schemeClr>
                </a:solidFill>
              </a:rPr>
              <a:t>F@bric</a:t>
            </a:r>
            <a:endParaRPr lang="en-US" sz="3200" dirty="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3054097"/>
            <a:ext cx="10363200" cy="947817"/>
          </a:xfrm>
        </p:spPr>
        <p:txBody>
          <a:bodyPr lIns="0" bIns="0" anchor="b" anchorCtr="0"/>
          <a:lstStyle>
            <a:lvl1pPr>
              <a:defRPr sz="37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4133089"/>
            <a:ext cx="10375725" cy="49802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700">
                <a:solidFill>
                  <a:schemeClr val="accent3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636009"/>
            <a:ext cx="10388600" cy="31588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Copyright Fortinet</a:t>
            </a:r>
            <a:r>
              <a:rPr lang="en-US" sz="800" baseline="0" dirty="0">
                <a:solidFill>
                  <a:schemeClr val="tx1"/>
                </a:solidFill>
              </a:rPr>
              <a:t> Inc. All rights reserved.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016"/>
            <a:ext cx="12192000" cy="812601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 rot="16200000">
            <a:off x="7046915" y="3267366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SaaS</a:t>
            </a:r>
            <a:r>
              <a:rPr lang="en-US" sz="3200" baseline="0" dirty="0" smtClean="0">
                <a:solidFill>
                  <a:schemeClr val="bg1">
                    <a:lumMod val="95000"/>
                  </a:schemeClr>
                </a:solidFill>
              </a:rPr>
              <a:t>  &amp;  IaaS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8017"/>
            <a:ext cx="12192001" cy="81260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 rot="16200000">
            <a:off x="7764519" y="3192938"/>
            <a:ext cx="4702252" cy="473908"/>
          </a:xfrm>
          <a:prstGeom prst="rect">
            <a:avLst/>
          </a:prstGeom>
        </p:spPr>
        <p:txBody>
          <a:bodyPr vert="horz" lIns="0" tIns="60949" rIns="121899" bIns="0" rtlCol="0" anchor="b" anchorCtr="0">
            <a:noAutofit/>
          </a:bodyPr>
          <a:lstStyle>
            <a:lvl1pPr algn="ctr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2400" b="1" kern="1200" spc="-7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bg1">
                    <a:lumMod val="95000"/>
                  </a:schemeClr>
                </a:solidFill>
              </a:rPr>
              <a:t>Operations @ Scale</a:t>
            </a:r>
            <a:endParaRPr lang="en-US" sz="3200" b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TNT_PPT_16x9_HD_Rebrand-111716_240pm-title-r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201273" cy="6862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2425616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3508246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006268"/>
            <a:ext cx="10388600" cy="315881"/>
          </a:xfrm>
        </p:spPr>
        <p:txBody>
          <a:bodyPr lIns="0" tIns="0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914240"/>
            <a:r>
              <a:rPr lang="en-US" sz="800" dirty="0">
                <a:solidFill>
                  <a:srgbClr val="FFFFFF"/>
                </a:solidFill>
              </a:rPr>
              <a:t>© Copyright Fortinet Inc. All rights reserved.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248603" y="421697"/>
            <a:ext cx="13635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554480"/>
            <a:ext cx="10838146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73" cy="6862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2425616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3508246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006268"/>
            <a:ext cx="10388600" cy="315881"/>
          </a:xfrm>
        </p:spPr>
        <p:txBody>
          <a:bodyPr lIns="0" tIns="0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914240"/>
            <a:r>
              <a:rPr lang="en-US" sz="800" dirty="0">
                <a:solidFill>
                  <a:srgbClr val="FFFFFF"/>
                </a:solidFill>
              </a:rPr>
              <a:t>© Copyright Fortinet Inc. All rights reserved.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248603" y="421697"/>
            <a:ext cx="13635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236774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roadmap-dark-grey.jpg"/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86"/>
            <a:ext cx="12192000" cy="68562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invGray">
          <a:xfrm>
            <a:off x="1" y="2101273"/>
            <a:ext cx="12192000" cy="252845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2106539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Break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3369272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rgbClr val="FFFFFF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8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3054097"/>
            <a:ext cx="10363200" cy="947817"/>
          </a:xfrm>
        </p:spPr>
        <p:txBody>
          <a:bodyPr lIns="0" bIns="0" anchor="b" anchorCtr="0"/>
          <a:lstStyle>
            <a:lvl1pPr>
              <a:defRPr sz="37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4133089"/>
            <a:ext cx="10375725" cy="498021"/>
          </a:xfrm>
          <a:prstGeom prst="rect">
            <a:avLst/>
          </a:prstGeom>
        </p:spPr>
        <p:txBody>
          <a:bodyPr lIns="0" tIns="0"/>
          <a:lstStyle>
            <a:lvl1pPr marL="0" indent="0" algn="l">
              <a:buNone/>
              <a:defRPr sz="2700">
                <a:solidFill>
                  <a:schemeClr val="accent3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636009"/>
            <a:ext cx="10388600" cy="315881"/>
          </a:xfrm>
          <a:prstGeom prst="rect">
            <a:avLst/>
          </a:prstGeom>
        </p:spPr>
        <p:txBody>
          <a:bodyPr lIns="0" tIns="0"/>
          <a:lstStyle>
            <a:lvl1pPr marL="0" indent="0">
              <a:buNone/>
              <a:defRPr sz="2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© Copyright Fortinet</a:t>
            </a:r>
            <a:r>
              <a:rPr lang="en-US" sz="800" baseline="0" dirty="0">
                <a:solidFill>
                  <a:schemeClr val="tx1"/>
                </a:solidFill>
              </a:rPr>
              <a:t> Inc. All rights reserved.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554480"/>
            <a:ext cx="10838146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roadmap-dark-grey.jpg"/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86"/>
            <a:ext cx="12192000" cy="68562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invGray">
          <a:xfrm>
            <a:off x="1" y="2101273"/>
            <a:ext cx="12192000" cy="252845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2106539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Break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3369272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rgbClr val="FFFFFF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7030A0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7030A0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554480"/>
            <a:ext cx="10838146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7030A0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solidFill>
            <a:srgbClr val="097B38"/>
          </a:soli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roadmap-dark-grey.jpg"/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86"/>
            <a:ext cx="12192000" cy="68562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invGray">
          <a:xfrm>
            <a:off x="1" y="2101273"/>
            <a:ext cx="12192000" cy="252845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2106539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Break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3369272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rgbClr val="FFFFFF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097B38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097B38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554480"/>
            <a:ext cx="10838146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 bwMode="invGray">
          <a:xfrm>
            <a:off x="0" y="0"/>
            <a:ext cx="12192000" cy="88150"/>
          </a:xfrm>
          <a:prstGeom prst="rect">
            <a:avLst/>
          </a:prstGeom>
          <a:solidFill>
            <a:srgbClr val="097B38"/>
          </a:soli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201273" cy="6862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9558" y="2425616"/>
            <a:ext cx="10363200" cy="947817"/>
          </a:xfrm>
        </p:spPr>
        <p:txBody>
          <a:bodyPr lIns="0" bIns="0" anchor="b" anchorCtr="0"/>
          <a:lstStyle>
            <a:lvl1pPr>
              <a:defRPr sz="3700" b="1" spc="-7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559" y="3508246"/>
            <a:ext cx="10375725" cy="498021"/>
          </a:xfrm>
        </p:spPr>
        <p:txBody>
          <a:bodyPr lIns="0" tIns="0"/>
          <a:lstStyle>
            <a:lvl1pPr marL="0" indent="0" algn="l">
              <a:buNone/>
              <a:defRPr sz="2700" spc="-50">
                <a:solidFill>
                  <a:srgbClr val="FFFFFF"/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58" y="4006268"/>
            <a:ext cx="10388600" cy="315881"/>
          </a:xfrm>
        </p:spPr>
        <p:txBody>
          <a:bodyPr lIns="0" tIns="0"/>
          <a:lstStyle>
            <a:lvl1pPr marL="0" indent="0">
              <a:buNone/>
              <a:defRPr sz="21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7267" y="6542691"/>
            <a:ext cx="3211494" cy="24622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defTabSz="914240"/>
            <a:r>
              <a:rPr lang="en-US" sz="800" dirty="0">
                <a:solidFill>
                  <a:srgbClr val="FFFFFF"/>
                </a:solidFill>
              </a:rPr>
              <a:t>© Copyright Fortinet Inc. All rights reserved.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248603" y="421697"/>
            <a:ext cx="13635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10943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5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70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1" y="0"/>
            <a:ext cx="12191999" cy="6858000"/>
          </a:xfrm>
          <a:prstGeom prst="rect">
            <a:avLst/>
          </a:prstGeom>
          <a:gradFill>
            <a:gsLst>
              <a:gs pos="0">
                <a:srgbClr val="A22B2A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roadmap-dark-grey.jpg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invGray">
          <a:xfrm>
            <a:off x="1" y="2101273"/>
            <a:ext cx="12192000" cy="252845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2106539"/>
            <a:ext cx="10363200" cy="1202499"/>
          </a:xfrm>
        </p:spPr>
        <p:txBody>
          <a:bodyPr anchor="b" anchorCtr="0"/>
          <a:lstStyle>
            <a:lvl1pPr algn="l">
              <a:defRPr sz="4300" b="1" cap="none" spc="-7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Break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3369272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rgbClr val="FFFFFF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6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roadmap-dark-grey.jpg"/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62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invGray">
          <a:xfrm>
            <a:off x="1" y="2101273"/>
            <a:ext cx="12192000" cy="2528454"/>
          </a:xfrm>
          <a:prstGeom prst="rect">
            <a:avLst/>
          </a:prstGeom>
          <a:solidFill>
            <a:schemeClr val="tx1">
              <a:alpha val="2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2106539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Section Break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3369272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rgbClr val="FFFFFF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>
              <a:tabLst>
                <a:tab pos="1258888" algn="l"/>
              </a:tabLst>
            </a:pPr>
            <a:r>
              <a:rPr lang="en-US" sz="1300" spc="-60" dirty="0">
                <a:solidFill>
                  <a:srgbClr val="FFFFFF"/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226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sclaimer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7" y="-19420"/>
            <a:ext cx="12242146" cy="6890788"/>
          </a:xfrm>
          <a:prstGeom prst="rect">
            <a:avLst/>
          </a:prstGeom>
        </p:spPr>
      </p:pic>
      <p:pic>
        <p:nvPicPr>
          <p:cNvPr id="4" name="Picture 3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kern="800" spc="-5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4833564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91"/>
            <a:ext cx="12191999" cy="640548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A closer </a:t>
            </a:r>
            <a:br>
              <a:rPr lang="en-US" dirty="0" smtClean="0"/>
            </a:br>
            <a:r>
              <a:rPr lang="en-US" dirty="0" smtClean="0"/>
              <a:t>look at </a:t>
            </a:r>
            <a:br>
              <a:rPr lang="en-US" dirty="0" smtClean="0"/>
            </a:br>
            <a:r>
              <a:rPr lang="en-US" dirty="0" smtClean="0"/>
              <a:t>the challenge</a:t>
            </a:r>
            <a:br>
              <a:rPr lang="en-US" dirty="0" smtClean="0"/>
            </a:br>
            <a:r>
              <a:rPr lang="en-US" dirty="0" smtClean="0"/>
              <a:t>ahead…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37907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90"/>
            <a:ext cx="12191999" cy="64054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A closer </a:t>
            </a:r>
            <a:br>
              <a:rPr lang="en-US" dirty="0" smtClean="0"/>
            </a:br>
            <a:r>
              <a:rPr lang="en-US" dirty="0" smtClean="0"/>
              <a:t>look at </a:t>
            </a:r>
            <a:br>
              <a:rPr lang="en-US" dirty="0" smtClean="0"/>
            </a:br>
            <a:r>
              <a:rPr lang="en-US" dirty="0" smtClean="0"/>
              <a:t>The details…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8724771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verview-BG-Grey.jpg"/>
          <p:cNvPicPr>
            <a:picLocks noChangeAspect="1"/>
          </p:cNvPicPr>
          <p:nvPr userDrawn="1"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3091"/>
            <a:ext cx="12192000" cy="640548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rm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An overview</a:t>
            </a:r>
            <a:br>
              <a:rPr lang="en-US" dirty="0" smtClean="0"/>
            </a:br>
            <a:r>
              <a:rPr lang="en-US" dirty="0" smtClean="0"/>
              <a:t>of subject</a:t>
            </a:r>
            <a:br>
              <a:rPr lang="en-US" dirty="0" smtClean="0"/>
            </a:br>
            <a:r>
              <a:rPr lang="en-US" dirty="0" smtClean="0"/>
              <a:t>matter etc…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7153447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invGray">
          <a:xfrm>
            <a:off x="1" y="0"/>
            <a:ext cx="12191999" cy="6858000"/>
          </a:xfrm>
          <a:prstGeom prst="rect">
            <a:avLst/>
          </a:prstGeom>
          <a:gradFill>
            <a:gsLst>
              <a:gs pos="0">
                <a:srgbClr val="A22B2A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" y="0"/>
            <a:ext cx="12180721" cy="68562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closer </a:t>
            </a:r>
            <a:br>
              <a:rPr lang="en-US" dirty="0" smtClean="0"/>
            </a:br>
            <a:r>
              <a:rPr lang="en-US" dirty="0" smtClean="0"/>
              <a:t>look at </a:t>
            </a:r>
            <a:br>
              <a:rPr lang="en-US" dirty="0" smtClean="0"/>
            </a:br>
            <a:r>
              <a:rPr lang="en-US" dirty="0" smtClean="0"/>
              <a:t>the details…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89295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86"/>
            <a:ext cx="12180721" cy="68562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closer </a:t>
            </a:r>
            <a:br>
              <a:rPr lang="en-US" dirty="0" smtClean="0"/>
            </a:br>
            <a:r>
              <a:rPr lang="en-US" dirty="0" smtClean="0"/>
              <a:t>look at </a:t>
            </a:r>
            <a:br>
              <a:rPr lang="en-US" dirty="0" smtClean="0"/>
            </a:br>
            <a:r>
              <a:rPr lang="en-US" dirty="0" smtClean="0"/>
              <a:t>the details…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79603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invGray"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342879"/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" y="0"/>
            <a:ext cx="12180721" cy="68562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97055" y="621730"/>
            <a:ext cx="10287323" cy="5236371"/>
          </a:xfrm>
        </p:spPr>
        <p:txBody>
          <a:bodyPr anchor="b" anchorCtr="0">
            <a:noAutofit/>
          </a:bodyPr>
          <a:lstStyle>
            <a:lvl1pPr algn="l">
              <a:lnSpc>
                <a:spcPts val="6800"/>
              </a:lnSpc>
              <a:defRPr sz="7200" b="1" kern="1200" cap="all" spc="-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 closer </a:t>
            </a:r>
            <a:br>
              <a:rPr lang="en-US" dirty="0" smtClean="0"/>
            </a:br>
            <a:r>
              <a:rPr lang="en-US" dirty="0" smtClean="0"/>
              <a:t>look at </a:t>
            </a:r>
            <a:br>
              <a:rPr lang="en-US" dirty="0" smtClean="0"/>
            </a:br>
            <a:r>
              <a:rPr lang="en-US" dirty="0" smtClean="0"/>
              <a:t>the details…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pic>
        <p:nvPicPr>
          <p:cNvPr id="8" name="Picture 7" descr="fortinet-logo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82" y="6530546"/>
            <a:ext cx="1028383" cy="12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009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597056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78826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4309598" y="1370012"/>
            <a:ext cx="3428306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 bwMode="invGray">
          <a:xfrm>
            <a:off x="8022139" y="1370012"/>
            <a:ext cx="3428306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</a:p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08010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8028332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9599" y="4355879"/>
            <a:ext cx="3413760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9"/>
          </p:nvPr>
        </p:nvSpPr>
        <p:spPr>
          <a:xfrm>
            <a:off x="4308010" y="4355879"/>
            <a:ext cx="3413760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8022140" y="4355879"/>
            <a:ext cx="3413760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 bwMode="invGray">
          <a:xfrm>
            <a:off x="597056" y="4308573"/>
            <a:ext cx="3426717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0" name="Rectangle 19"/>
          <p:cNvSpPr/>
          <p:nvPr userDrawn="1"/>
        </p:nvSpPr>
        <p:spPr bwMode="invGray">
          <a:xfrm>
            <a:off x="4309597" y="4308574"/>
            <a:ext cx="3428306" cy="1269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8022138" y="4308573"/>
            <a:ext cx="3428306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00635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5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70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597056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78826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4309598" y="1370012"/>
            <a:ext cx="3428306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 bwMode="invGray">
          <a:xfrm>
            <a:off x="8022139" y="1370012"/>
            <a:ext cx="3428306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</a:p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308010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8028332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989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2463144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-429175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6172510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475688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174098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8"/>
          </p:nvPr>
        </p:nvSpPr>
        <p:spPr>
          <a:xfrm>
            <a:off x="2476329" y="4355879"/>
            <a:ext cx="3413760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Rectangle 15"/>
          <p:cNvSpPr/>
          <p:nvPr userDrawn="1"/>
        </p:nvSpPr>
        <p:spPr bwMode="invGray">
          <a:xfrm>
            <a:off x="2463786" y="4308573"/>
            <a:ext cx="3426717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/>
          </p:nvPr>
        </p:nvSpPr>
        <p:spPr>
          <a:xfrm>
            <a:off x="6184222" y="4355879"/>
            <a:ext cx="3413760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9" name="Rectangle 18"/>
          <p:cNvSpPr/>
          <p:nvPr userDrawn="1"/>
        </p:nvSpPr>
        <p:spPr bwMode="invGray">
          <a:xfrm>
            <a:off x="6171679" y="4308573"/>
            <a:ext cx="3426717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834981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2463144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-429175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6172510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475688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174098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3909531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597055" y="1370012"/>
            <a:ext cx="2548602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78826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97056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3374317" y="1370012"/>
            <a:ext cx="2540662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74319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6134110" y="1370012"/>
            <a:ext cx="2548601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134112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8901845" y="1370012"/>
            <a:ext cx="2548601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901845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8"/>
          </p:nvPr>
        </p:nvSpPr>
        <p:spPr>
          <a:xfrm>
            <a:off x="597055" y="4355879"/>
            <a:ext cx="2548603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5" name="Rectangle 24"/>
          <p:cNvSpPr/>
          <p:nvPr userDrawn="1"/>
        </p:nvSpPr>
        <p:spPr bwMode="invGray">
          <a:xfrm>
            <a:off x="597055" y="4308573"/>
            <a:ext cx="2548602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" name="Rectangle 25"/>
          <p:cNvSpPr/>
          <p:nvPr userDrawn="1"/>
        </p:nvSpPr>
        <p:spPr bwMode="invGray">
          <a:xfrm>
            <a:off x="3374317" y="4308573"/>
            <a:ext cx="2540662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" name="Rectangle 26"/>
          <p:cNvSpPr/>
          <p:nvPr userDrawn="1"/>
        </p:nvSpPr>
        <p:spPr bwMode="invGray">
          <a:xfrm>
            <a:off x="6134111" y="4308573"/>
            <a:ext cx="2548601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8" name="Rectangle 27"/>
          <p:cNvSpPr/>
          <p:nvPr userDrawn="1"/>
        </p:nvSpPr>
        <p:spPr bwMode="invGray">
          <a:xfrm>
            <a:off x="8901843" y="4308573"/>
            <a:ext cx="2548602" cy="127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2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4"/>
          </p:nvPr>
        </p:nvSpPr>
        <p:spPr>
          <a:xfrm>
            <a:off x="3374317" y="4355879"/>
            <a:ext cx="2548603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5"/>
          </p:nvPr>
        </p:nvSpPr>
        <p:spPr>
          <a:xfrm>
            <a:off x="6134111" y="4355879"/>
            <a:ext cx="2548603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6"/>
          </p:nvPr>
        </p:nvSpPr>
        <p:spPr>
          <a:xfrm>
            <a:off x="8901844" y="4355879"/>
            <a:ext cx="2548603" cy="1896418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758147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597055" y="1370012"/>
            <a:ext cx="2548602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78826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97056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3374317" y="1370012"/>
            <a:ext cx="2540662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3374319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invGray">
          <a:xfrm>
            <a:off x="6134110" y="1370012"/>
            <a:ext cx="2548601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6134112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invGray">
          <a:xfrm>
            <a:off x="8901845" y="1370012"/>
            <a:ext cx="2548601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8901845" y="1474571"/>
            <a:ext cx="2548602" cy="107418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2064554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invGray">
          <a:xfrm>
            <a:off x="597056" y="1370012"/>
            <a:ext cx="3426717" cy="4778376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 w="6350">
            <a:gradFill flip="none" rotWithShape="1">
              <a:gsLst>
                <a:gs pos="48000">
                  <a:schemeClr val="bg1">
                    <a:alpha val="0"/>
                  </a:schemeClr>
                </a:gs>
                <a:gs pos="100000">
                  <a:prstClr val="white">
                    <a:alpha val="20000"/>
                  </a:prstClr>
                </a:gs>
              </a:gsLst>
              <a:lin ang="16200000" scaled="0"/>
              <a:tileRect/>
            </a:gradFill>
            <a:round/>
            <a:headEnd/>
            <a:tailEnd/>
          </a:ln>
          <a:extLst/>
        </p:spPr>
        <p:txBody>
          <a:bodyPr wrap="square" rtlCol="0" anchor="ctr"/>
          <a:lstStyle/>
          <a:p>
            <a:pPr algn="ctr" defTabSz="257194">
              <a:lnSpc>
                <a:spcPts val="1600"/>
              </a:lnSpc>
            </a:pPr>
            <a:r>
              <a:rPr lang="en-US" sz="15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474571"/>
            <a:ext cx="3414173" cy="1074188"/>
          </a:xfrm>
        </p:spPr>
        <p:txBody>
          <a:bodyPr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200" b="1" spc="-7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</a:t>
            </a:r>
            <a:r>
              <a:rPr lang="en-US" dirty="0" smtClean="0"/>
              <a:t>Heading</a:t>
            </a:r>
            <a:br>
              <a:rPr lang="en-US" dirty="0" smtClean="0"/>
            </a:br>
            <a:r>
              <a:rPr lang="en-US" dirty="0" smtClean="0"/>
              <a:t>Second Line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609599" y="2328863"/>
            <a:ext cx="3413760" cy="3819525"/>
          </a:xfrm>
        </p:spPr>
        <p:txBody>
          <a:bodyPr/>
          <a:lstStyle>
            <a:lvl1pPr marL="126000" indent="-126000">
              <a:buClr>
                <a:schemeClr val="accent6"/>
              </a:buClr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645" y="1372974"/>
            <a:ext cx="8600140" cy="47752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9"/>
          </p:nvPr>
        </p:nvSpPr>
        <p:spPr>
          <a:xfrm>
            <a:off x="5185643" y="1629615"/>
            <a:ext cx="6486098" cy="4070444"/>
          </a:xfrm>
        </p:spPr>
        <p:txBody>
          <a:bodyPr/>
          <a:lstStyle>
            <a:lvl1pPr marL="0" indent="0">
              <a:buClr>
                <a:schemeClr val="accent6"/>
              </a:buClr>
              <a:buNone/>
              <a:defRPr sz="1400" kern="700" spc="-50"/>
            </a:lvl1pPr>
            <a:lvl2pPr marL="255600" indent="-111600">
              <a:buClr>
                <a:schemeClr val="accent6"/>
              </a:buClr>
              <a:defRPr sz="1200" kern="700" spc="-50"/>
            </a:lvl2pPr>
            <a:lvl3pPr>
              <a:buClr>
                <a:schemeClr val="accent6"/>
              </a:buClr>
              <a:defRPr sz="1600" kern="700" spc="-50"/>
            </a:lvl3pPr>
            <a:lvl4pPr>
              <a:buClr>
                <a:schemeClr val="accent6"/>
              </a:buClr>
              <a:defRPr sz="1400" kern="700" spc="-50"/>
            </a:lvl4pPr>
            <a:lvl5pPr>
              <a:buClr>
                <a:schemeClr val="accent6"/>
              </a:buClr>
              <a:defRPr sz="1200" kern="700" spc="-50"/>
            </a:lvl5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16691309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585"/>
            <a:ext cx="12201273" cy="6862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39551407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584"/>
            <a:ext cx="12201273" cy="6862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9731385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584"/>
            <a:ext cx="12201273" cy="6862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 spc="-7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</p:spPr>
        <p:txBody>
          <a:bodyPr anchor="t" anchorCtr="0"/>
          <a:lstStyle>
            <a:lvl1pPr marL="0" indent="0" algn="l">
              <a:buNone/>
              <a:defRPr sz="2700" spc="-5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638728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-bg.png"/>
          <p:cNvPicPr>
            <a:picLocks noChangeAspect="1"/>
          </p:cNvPicPr>
          <p:nvPr userDrawn="1"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61" y="78826"/>
            <a:ext cx="9070162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480490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5"/>
            <a:ext cx="12201273" cy="686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9522" y="1621630"/>
            <a:ext cx="10363200" cy="1202499"/>
          </a:xfrm>
        </p:spPr>
        <p:txBody>
          <a:bodyPr anchor="b" anchorCtr="0"/>
          <a:lstStyle>
            <a:lvl1pPr algn="l">
              <a:defRPr sz="4300" b="1" cap="none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9522" y="2884363"/>
            <a:ext cx="10363200" cy="274320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700" baseline="0">
                <a:solidFill>
                  <a:schemeClr val="tx1"/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83" y="0"/>
            <a:ext cx="11350406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8568553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61" y="95290"/>
            <a:ext cx="12025729" cy="67627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3826655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39" y="0"/>
            <a:ext cx="9143361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invGray">
          <a:xfrm>
            <a:off x="3056964" y="57355"/>
            <a:ext cx="721215" cy="63418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6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3676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402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3178" y="1370013"/>
            <a:ext cx="12191999" cy="21336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 w="9525">
            <a:noFill/>
            <a:round/>
            <a:headEnd/>
            <a:tailEnd/>
          </a:ln>
          <a:extLst/>
        </p:spPr>
        <p:txBody>
          <a:bodyPr wrap="square" lIns="91208" tIns="45605" rIns="91208" bIns="45605" rtlCol="0" anchor="ctr"/>
          <a:lstStyle/>
          <a:p>
            <a:pPr algn="ctr" defTabSz="342047"/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23419" y="1518182"/>
            <a:ext cx="0" cy="4630207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900" y="1"/>
            <a:ext cx="1844627" cy="1844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25576" y="6494357"/>
            <a:ext cx="3743702" cy="230641"/>
          </a:xfrm>
          <a:prstGeom prst="rect">
            <a:avLst/>
          </a:prstGeom>
          <a:noFill/>
        </p:spPr>
        <p:txBody>
          <a:bodyPr wrap="none" lIns="91248" tIns="45625" rIns="91248" bIns="45625" rtlCol="0">
            <a:spAutoFit/>
          </a:bodyPr>
          <a:lstStyle/>
          <a:p>
            <a:pPr defTabSz="914240"/>
            <a:r>
              <a:rPr lang="en-US" sz="900" i="1" kern="900" spc="-50" dirty="0">
                <a:solidFill>
                  <a:srgbClr val="FFFFFF">
                    <a:lumMod val="65000"/>
                  </a:srgbClr>
                </a:solidFill>
                <a:cs typeface="Arial"/>
                <a:sym typeface="BentonSans Black"/>
              </a:rPr>
              <a:t>* Values shown are design goals, published data sheet provides final numbers.</a:t>
            </a:r>
          </a:p>
        </p:txBody>
      </p:sp>
    </p:spTree>
    <p:extLst>
      <p:ext uri="{BB962C8B-B14F-4D97-AF65-F5344CB8AC3E}">
        <p14:creationId xmlns:p14="http://schemas.microsoft.com/office/powerpoint/2010/main" val="3154992461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5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3178" y="1370013"/>
            <a:ext cx="12191999" cy="21336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 w="9525">
            <a:noFill/>
            <a:round/>
            <a:headEnd/>
            <a:tailEnd/>
          </a:ln>
          <a:extLst/>
        </p:spPr>
        <p:txBody>
          <a:bodyPr wrap="square" lIns="91208" tIns="45605" rIns="91208" bIns="45605" rtlCol="0" anchor="ctr"/>
          <a:lstStyle/>
          <a:p>
            <a:pPr algn="ctr" defTabSz="342047"/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23419" y="1518182"/>
            <a:ext cx="0" cy="4630207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125576" y="6494357"/>
            <a:ext cx="3743702" cy="230641"/>
          </a:xfrm>
          <a:prstGeom prst="rect">
            <a:avLst/>
          </a:prstGeom>
          <a:noFill/>
        </p:spPr>
        <p:txBody>
          <a:bodyPr wrap="none" lIns="91248" tIns="45625" rIns="91248" bIns="45625" rtlCol="0">
            <a:spAutoFit/>
          </a:bodyPr>
          <a:lstStyle/>
          <a:p>
            <a:pPr defTabSz="914240"/>
            <a:r>
              <a:rPr lang="en-US" sz="900" i="1" kern="900" spc="-50" dirty="0">
                <a:solidFill>
                  <a:srgbClr val="FFFFFF">
                    <a:lumMod val="65000"/>
                  </a:srgbClr>
                </a:solidFill>
                <a:cs typeface="Arial"/>
                <a:sym typeface="BentonSans Black"/>
              </a:rPr>
              <a:t>* Values shown are design goals, published data sheet provides final numbers.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900" y="1648"/>
            <a:ext cx="1844627" cy="18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42223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rgbClr val="246090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3178" y="1370013"/>
            <a:ext cx="12191999" cy="2133600"/>
          </a:xfrm>
          <a:prstGeom prst="rect">
            <a:avLst/>
          </a:prstGeom>
          <a:solidFill>
            <a:schemeClr val="bg1">
              <a:lumMod val="85000"/>
              <a:alpha val="44000"/>
            </a:schemeClr>
          </a:solidFill>
          <a:ln w="9525">
            <a:noFill/>
            <a:round/>
            <a:headEnd/>
            <a:tailEnd/>
          </a:ln>
          <a:extLst/>
        </p:spPr>
        <p:txBody>
          <a:bodyPr wrap="square" lIns="91208" tIns="45605" rIns="91208" bIns="45605" rtlCol="0" anchor="ctr"/>
          <a:lstStyle/>
          <a:p>
            <a:pPr algn="ctr" defTabSz="342047"/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223419" y="1518182"/>
            <a:ext cx="0" cy="4630207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125576" y="6494357"/>
            <a:ext cx="3743702" cy="230641"/>
          </a:xfrm>
          <a:prstGeom prst="rect">
            <a:avLst/>
          </a:prstGeom>
          <a:noFill/>
        </p:spPr>
        <p:txBody>
          <a:bodyPr wrap="none" lIns="91248" tIns="45625" rIns="91248" bIns="45625" rtlCol="0">
            <a:spAutoFit/>
          </a:bodyPr>
          <a:lstStyle/>
          <a:p>
            <a:pPr defTabSz="914240"/>
            <a:r>
              <a:rPr lang="en-US" sz="900" i="1" kern="900" spc="-50" dirty="0">
                <a:solidFill>
                  <a:srgbClr val="FFFFFF">
                    <a:lumMod val="65000"/>
                  </a:srgbClr>
                </a:solidFill>
                <a:cs typeface="Arial"/>
                <a:sym typeface="BentonSans Black"/>
              </a:rPr>
              <a:t>* Values shown are design goals, published data sheet provides final numbers.</a:t>
            </a:r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99" y="1648"/>
            <a:ext cx="1844626" cy="18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23204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900" y="1"/>
            <a:ext cx="1844627" cy="18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8412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5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900" y="1648"/>
            <a:ext cx="1844627" cy="18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6434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spc="-50" dirty="0">
                <a:solidFill>
                  <a:schemeClr val="accent2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518174" y="6444276"/>
            <a:ext cx="23982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40"/>
            <a:r>
              <a:rPr lang="en-US" sz="1300" spc="-60" dirty="0">
                <a:solidFill>
                  <a:srgbClr val="FFFFFF">
                    <a:lumMod val="50000"/>
                  </a:srgbClr>
                </a:solidFill>
              </a:rPr>
              <a:t>CONFIDENTIAL</a:t>
            </a: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" y="0"/>
            <a:ext cx="12192000" cy="762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40"/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99" y="1648"/>
            <a:ext cx="1844626" cy="18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01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6396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43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554480"/>
            <a:ext cx="10838146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1325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0" y="1554480"/>
            <a:ext cx="2913347" cy="459478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9602" y="1554480"/>
            <a:ext cx="7619998" cy="459478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06935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2" y="1554480"/>
            <a:ext cx="7619998" cy="4594784"/>
          </a:xfrm>
        </p:spPr>
        <p:txBody>
          <a:bodyPr/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534400" y="1554480"/>
            <a:ext cx="2913347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08501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ullet capti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09602" y="1554480"/>
            <a:ext cx="7619998" cy="4594784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800"/>
            </a:lvl1pPr>
            <a:lvl2pPr>
              <a:buClr>
                <a:schemeClr val="accent6"/>
              </a:buClr>
              <a:defRPr sz="24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534400" y="1554480"/>
            <a:ext cx="2913347" cy="459478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34645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6197600" y="1554480"/>
            <a:ext cx="5250147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609600" y="1554480"/>
            <a:ext cx="5250147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9996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5250147" cy="6182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0" y="1378226"/>
            <a:ext cx="5250147" cy="6182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197600" y="2103120"/>
            <a:ext cx="5250147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09600" y="2103120"/>
            <a:ext cx="5250147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12175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heading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Clr>
                <a:schemeClr val="accent6"/>
              </a:buClr>
              <a:buFont typeface="Arial" panose="020B0604020202020204" pitchFamily="34" charset="0"/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5250147" cy="6182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0" y="1378226"/>
            <a:ext cx="5250147" cy="618214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>
            <a:off x="6197600" y="2103120"/>
            <a:ext cx="5250147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>
            <a:off x="609600" y="2103120"/>
            <a:ext cx="5250147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17617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33987" y="1554480"/>
            <a:ext cx="3413760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321794" y="1554480"/>
            <a:ext cx="3413760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609599" y="1554480"/>
            <a:ext cx="3413760" cy="4594783"/>
          </a:xfrm>
        </p:spPr>
        <p:txBody>
          <a:bodyPr/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988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21794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033988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8033987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9"/>
          </p:nvPr>
        </p:nvSpPr>
        <p:spPr>
          <a:xfrm>
            <a:off x="4321794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0"/>
          </p:nvPr>
        </p:nvSpPr>
        <p:spPr>
          <a:xfrm>
            <a:off x="609599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83986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heading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0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21794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033988" y="1378226"/>
            <a:ext cx="3413760" cy="618214"/>
          </a:xfrm>
        </p:spPr>
        <p:txBody>
          <a:bodyPr vert="horz" lIns="121899" tIns="60949" rIns="121899" bIns="60949" rtlCol="0" anchor="b" anchorCtr="0">
            <a:normAutofit/>
          </a:bodyPr>
          <a:lstStyle>
            <a:lvl1pPr marL="0" indent="0">
              <a:buNone/>
              <a:defRPr lang="en-US" sz="2200" b="1" dirty="0" smtClean="0"/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Heading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5"/>
          </p:nvPr>
        </p:nvSpPr>
        <p:spPr>
          <a:xfrm>
            <a:off x="8033987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9"/>
          </p:nvPr>
        </p:nvSpPr>
        <p:spPr>
          <a:xfrm>
            <a:off x="4321794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20"/>
          </p:nvPr>
        </p:nvSpPr>
        <p:spPr>
          <a:xfrm>
            <a:off x="609599" y="2103120"/>
            <a:ext cx="3413760" cy="4046142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200"/>
            </a:lvl1pPr>
            <a:lvl2pPr>
              <a:buClr>
                <a:schemeClr val="accent6"/>
              </a:buClr>
              <a:defRPr sz="1800"/>
            </a:lvl2pPr>
            <a:lvl3pPr>
              <a:buClr>
                <a:schemeClr val="accent6"/>
              </a:buClr>
              <a:defRPr sz="1600"/>
            </a:lvl3pPr>
            <a:lvl4pPr>
              <a:buClr>
                <a:schemeClr val="accent6"/>
              </a:buClr>
              <a:defRPr sz="1400"/>
            </a:lvl4pPr>
            <a:lvl5pPr>
              <a:buClr>
                <a:schemeClr val="accent6"/>
              </a:buCl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13762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812758"/>
            <a:ext cx="2534351" cy="2638927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6145464" y="1812758"/>
            <a:ext cx="2534351" cy="2638927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592052"/>
            <a:ext cx="2534351" cy="9304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/>
          </p:nvPr>
        </p:nvSpPr>
        <p:spPr>
          <a:xfrm>
            <a:off x="6145464" y="4592052"/>
            <a:ext cx="2534351" cy="9304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3377532" y="1812758"/>
            <a:ext cx="2534351" cy="2638927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6"/>
          </p:nvPr>
        </p:nvSpPr>
        <p:spPr>
          <a:xfrm>
            <a:off x="8913397" y="1812758"/>
            <a:ext cx="2534351" cy="2638927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3377532" y="4592052"/>
            <a:ext cx="2534351" cy="9304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913396" y="4592052"/>
            <a:ext cx="2534351" cy="9304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8150"/>
            <a:ext cx="10838147" cy="729997"/>
          </a:xfrm>
        </p:spPr>
        <p:txBody>
          <a:bodyPr>
            <a:normAutofit/>
          </a:bodyPr>
          <a:lstStyle>
            <a:lvl1pPr algn="l" defTabSz="91424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791679"/>
            <a:ext cx="10838147" cy="369332"/>
          </a:xfrm>
        </p:spPr>
        <p:txBody>
          <a:bodyPr vert="horz" lIns="121899" tIns="0" rIns="121899" bIns="0" rtlCol="0">
            <a:normAutofit/>
          </a:bodyPr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marL="234910" lvl="0" indent="-234910">
              <a:spcBef>
                <a:spcPts val="0"/>
              </a:spcBef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79458748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201273" cy="68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0850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01273" cy="686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44346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201272" cy="68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589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-27383"/>
            <a:ext cx="10972801" cy="10561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31371" y="1508787"/>
            <a:ext cx="10972801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492971" y="6507352"/>
            <a:ext cx="636555" cy="384043"/>
          </a:xfrm>
          <a:prstGeom prst="rect">
            <a:avLst/>
          </a:prstGeom>
        </p:spPr>
        <p:txBody>
          <a:bodyPr anchor="ctr"/>
          <a:lstStyle>
            <a:lvl1pPr algn="ctr">
              <a:defRPr sz="1066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defTabSz="914240"/>
            <a:fld id="{B10D5614-B734-4280-8F57-1D4947433C97}" type="slidenum">
              <a:rPr lang="en-US" smtClean="0">
                <a:solidFill>
                  <a:srgbClr val="FFFFFF"/>
                </a:solidFill>
              </a:rPr>
              <a:pPr defTabSz="914240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7605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4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7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" y="0"/>
            <a:ext cx="12191997" cy="64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1996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" y="1"/>
            <a:ext cx="12191993" cy="640547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invGray">
          <a:xfrm>
            <a:off x="1" y="1"/>
            <a:ext cx="12192000" cy="1462216"/>
          </a:xfrm>
          <a:prstGeom prst="rect">
            <a:avLst/>
          </a:prstGeom>
          <a:gradFill flip="none" rotWithShape="1">
            <a:gsLst>
              <a:gs pos="9000">
                <a:schemeClr val="bg1">
                  <a:alpha val="0"/>
                </a:schemeClr>
              </a:gs>
              <a:gs pos="79000">
                <a:srgbClr val="FFFFFF">
                  <a:alpha val="75000"/>
                </a:srgbClr>
              </a:gs>
              <a:gs pos="100000">
                <a:schemeClr val="bg1">
                  <a:alpha val="71000"/>
                </a:schemeClr>
              </a:gs>
            </a:gsLst>
            <a:lin ang="16200000" scaled="0"/>
            <a:tileRect/>
          </a:gradFill>
          <a:ln w="9525">
            <a:noFill/>
            <a:round/>
            <a:headEnd/>
            <a:tailEnd/>
          </a:ln>
          <a:extLst/>
        </p:spPr>
        <p:txBody>
          <a:bodyPr wrap="square" lIns="91240" tIns="45621" rIns="91240" bIns="45621" rtlCol="0" anchor="ctr"/>
          <a:lstStyle/>
          <a:p>
            <a:pPr algn="ctr" defTabSz="342164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96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85.xml"/><Relationship Id="rId68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96.xml"/><Relationship Id="rId79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61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64" Type="http://schemas.openxmlformats.org/officeDocument/2006/relationships/slideLayout" Target="../slideLayouts/slideLayout86.xml"/><Relationship Id="rId69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94.xml"/><Relationship Id="rId80" Type="http://schemas.openxmlformats.org/officeDocument/2006/relationships/image" Target="../media/image11.jpeg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84.xml"/><Relationship Id="rId70" Type="http://schemas.openxmlformats.org/officeDocument/2006/relationships/slideLayout" Target="../slideLayouts/slideLayout92.xml"/><Relationship Id="rId75" Type="http://schemas.openxmlformats.org/officeDocument/2006/relationships/slideLayout" Target="../slideLayouts/slideLayout97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2.xml"/><Relationship Id="rId65" Type="http://schemas.openxmlformats.org/officeDocument/2006/relationships/slideLayout" Target="../slideLayouts/slideLayout87.xml"/><Relationship Id="rId73" Type="http://schemas.openxmlformats.org/officeDocument/2006/relationships/slideLayout" Target="../slideLayouts/slideLayout95.xml"/><Relationship Id="rId78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29.xml"/><Relationship Id="rId7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1590434" y="6493537"/>
            <a:ext cx="387344" cy="261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1899" tIns="60949" rIns="121899" bIns="60949" anchor="ctr" anchorCtr="0">
            <a:spAutoFit/>
          </a:bodyPr>
          <a:lstStyle/>
          <a:p>
            <a:pPr algn="r" eaLnBrk="0" hangingPunct="0"/>
            <a:fld id="{283C04FB-A394-5443-BF22-752C5A00CCA1}" type="slidenum">
              <a:rPr lang="en-US" sz="9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pPr algn="r" eaLnBrk="0" hangingPunct="0"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150"/>
            <a:ext cx="10838147" cy="729997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0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240" rtl="0" eaLnBrk="1" latinLnBrk="0" hangingPunct="1">
        <a:lnSpc>
          <a:spcPct val="94000"/>
        </a:lnSpc>
        <a:spcBef>
          <a:spcPct val="0"/>
        </a:spcBef>
        <a:buNone/>
        <a:defRPr lang="en-US" sz="32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910" indent="-234910" algn="l" defTabSz="914240" rtl="0" eaLnBrk="1" latinLnBrk="0" hangingPunct="1">
        <a:lnSpc>
          <a:spcPct val="100000"/>
        </a:lnSpc>
        <a:spcBef>
          <a:spcPts val="900"/>
        </a:spcBef>
        <a:buClr>
          <a:schemeClr val="accent6"/>
        </a:buClr>
        <a:buFont typeface="Wingdings" panose="05000000000000000000" pitchFamily="2" charset="2"/>
        <a:buChar char="§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15843" indent="-256073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Arial" panose="020B0604020202020204" pitchFamily="34" charset="0"/>
        <a:buChar char="»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84078" indent="-241258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67127" indent="-256073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Arial" panose="020B0604020202020204" pitchFamily="34" charset="0"/>
        <a:buChar char="»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73991" indent="-243375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1494712" y="6461638"/>
            <a:ext cx="387344" cy="261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1899" tIns="60949" rIns="121899" bIns="60949" anchor="ctr" anchorCtr="0">
            <a:spAutoFit/>
          </a:bodyPr>
          <a:lstStyle/>
          <a:p>
            <a:pPr algn="r" defTabSz="914240" eaLnBrk="0" hangingPunct="0"/>
            <a:fld id="{283C04FB-A394-5443-BF22-752C5A00CCA1}" type="slidenum">
              <a:rPr lang="en-US" sz="900">
                <a:solidFill>
                  <a:srgbClr val="FFFFFF">
                    <a:lumMod val="65000"/>
                  </a:srgbClr>
                </a:solidFill>
              </a:rPr>
              <a:pPr algn="r" defTabSz="914240" eaLnBrk="0" hangingPunct="0"/>
              <a:t>‹#›</a:t>
            </a:fld>
            <a:endParaRPr lang="en-US" sz="1200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8150"/>
            <a:ext cx="10838147" cy="729997"/>
          </a:xfrm>
          <a:prstGeom prst="rect">
            <a:avLst/>
          </a:prstGeom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62794"/>
            <a:ext cx="10838146" cy="459478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8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661" r:id="rId2"/>
    <p:sldLayoutId id="2147483838" r:id="rId3"/>
    <p:sldLayoutId id="2147483837" r:id="rId4"/>
    <p:sldLayoutId id="2147483842" r:id="rId5"/>
    <p:sldLayoutId id="2147483843" r:id="rId6"/>
    <p:sldLayoutId id="2147483839" r:id="rId7"/>
    <p:sldLayoutId id="2147483840" r:id="rId8"/>
    <p:sldLayoutId id="2147483841" r:id="rId9"/>
    <p:sldLayoutId id="2147483813" r:id="rId10"/>
    <p:sldLayoutId id="2147483824" r:id="rId11"/>
    <p:sldLayoutId id="2147483825" r:id="rId12"/>
    <p:sldLayoutId id="2147483826" r:id="rId13"/>
    <p:sldLayoutId id="2147483662" r:id="rId14"/>
    <p:sldLayoutId id="2147483665" r:id="rId15"/>
    <p:sldLayoutId id="2147483827" r:id="rId16"/>
    <p:sldLayoutId id="2147483828" r:id="rId17"/>
    <p:sldLayoutId id="2147483829" r:id="rId18"/>
    <p:sldLayoutId id="2147483844" r:id="rId19"/>
    <p:sldLayoutId id="2147483830" r:id="rId20"/>
    <p:sldLayoutId id="2147483831" r:id="rId21"/>
    <p:sldLayoutId id="2147483832" r:id="rId22"/>
    <p:sldLayoutId id="2147483833" r:id="rId23"/>
    <p:sldLayoutId id="2147483834" r:id="rId24"/>
    <p:sldLayoutId id="2147483835" r:id="rId25"/>
    <p:sldLayoutId id="2147483836" r:id="rId26"/>
    <p:sldLayoutId id="2147483663" r:id="rId27"/>
    <p:sldLayoutId id="2147483664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  <p:sldLayoutId id="2147483680" r:id="rId43"/>
    <p:sldLayoutId id="2147483681" r:id="rId44"/>
    <p:sldLayoutId id="2147483682" r:id="rId45"/>
    <p:sldLayoutId id="2147483683" r:id="rId46"/>
    <p:sldLayoutId id="2147483684" r:id="rId47"/>
    <p:sldLayoutId id="2147483685" r:id="rId48"/>
    <p:sldLayoutId id="2147483686" r:id="rId49"/>
    <p:sldLayoutId id="2147483687" r:id="rId50"/>
    <p:sldLayoutId id="2147483688" r:id="rId51"/>
    <p:sldLayoutId id="2147483689" r:id="rId52"/>
    <p:sldLayoutId id="2147483690" r:id="rId53"/>
    <p:sldLayoutId id="2147483691" r:id="rId54"/>
    <p:sldLayoutId id="2147483692" r:id="rId55"/>
    <p:sldLayoutId id="2147483693" r:id="rId56"/>
    <p:sldLayoutId id="2147483694" r:id="rId57"/>
    <p:sldLayoutId id="2147483695" r:id="rId58"/>
    <p:sldLayoutId id="2147483696" r:id="rId59"/>
    <p:sldLayoutId id="2147483697" r:id="rId60"/>
    <p:sldLayoutId id="2147483699" r:id="rId61"/>
    <p:sldLayoutId id="2147483700" r:id="rId62"/>
    <p:sldLayoutId id="2147483701" r:id="rId63"/>
    <p:sldLayoutId id="2147483702" r:id="rId64"/>
    <p:sldLayoutId id="2147483703" r:id="rId65"/>
    <p:sldLayoutId id="2147483704" r:id="rId66"/>
    <p:sldLayoutId id="2147483705" r:id="rId67"/>
    <p:sldLayoutId id="2147483706" r:id="rId68"/>
    <p:sldLayoutId id="2147483707" r:id="rId69"/>
    <p:sldLayoutId id="2147483708" r:id="rId70"/>
    <p:sldLayoutId id="2147483709" r:id="rId71"/>
    <p:sldLayoutId id="2147483710" r:id="rId72"/>
    <p:sldLayoutId id="2147483711" r:id="rId73"/>
    <p:sldLayoutId id="2147483712" r:id="rId74"/>
    <p:sldLayoutId id="2147483713" r:id="rId75"/>
    <p:sldLayoutId id="2147483714" r:id="rId76"/>
    <p:sldLayoutId id="2147483715" r:id="rId77"/>
    <p:sldLayoutId id="2147483716" r:id="rId78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240" rtl="0" eaLnBrk="1" latinLnBrk="0" hangingPunct="1">
        <a:lnSpc>
          <a:spcPct val="94000"/>
        </a:lnSpc>
        <a:spcBef>
          <a:spcPct val="0"/>
        </a:spcBef>
        <a:buNone/>
        <a:defRPr lang="en-US" sz="32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910" indent="-234910" algn="l" defTabSz="914240" rtl="0" eaLnBrk="1" latinLnBrk="0" hangingPunct="1">
        <a:lnSpc>
          <a:spcPct val="100000"/>
        </a:lnSpc>
        <a:spcBef>
          <a:spcPts val="900"/>
        </a:spcBef>
        <a:buClr>
          <a:schemeClr val="accent6"/>
        </a:buClr>
        <a:buFont typeface="Wingdings" panose="05000000000000000000" pitchFamily="2" charset="2"/>
        <a:buChar char="§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15843" indent="-256073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Arial" panose="020B0604020202020204" pitchFamily="34" charset="0"/>
        <a:buChar char="»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84078" indent="-241258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67127" indent="-256073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Arial" panose="020B0604020202020204" pitchFamily="34" charset="0"/>
        <a:buChar char="»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673991" indent="-243375" algn="l" defTabSz="914240" rtl="0" eaLnBrk="1" latinLnBrk="0" hangingPunct="1">
        <a:lnSpc>
          <a:spcPct val="100000"/>
        </a:lnSpc>
        <a:spcBef>
          <a:spcPts val="400"/>
        </a:spcBef>
        <a:buClr>
          <a:schemeClr val="accent6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D188B3-41AA-4411-B581-85036979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63144"/>
            <a:ext cx="11125200" cy="4431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267A90-FC46-417B-8439-6A756E3CA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756229"/>
            <a:ext cx="11125200" cy="44519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1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​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166688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85000"/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346075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SzPct val="100000"/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400"/>
        </a:spcBef>
        <a:spcAft>
          <a:spcPts val="600"/>
        </a:spcAft>
        <a:buFont typeface="Arial" panose="020B0604020202020204" pitchFamily="34" charset="0"/>
        <a:buChar char="​"/>
        <a:defRPr sz="1400" b="1" kern="1200" cap="all" baseline="0">
          <a:solidFill>
            <a:schemeClr val="bg1"/>
          </a:solidFill>
          <a:latin typeface="+mn-lt"/>
          <a:ea typeface="+mn-ea"/>
          <a:cs typeface="+mn-cs"/>
        </a:defRPr>
      </a:lvl4pPr>
      <a:lvl5pPr marL="568325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―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6.emf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8.emf"/><Relationship Id="rId11" Type="http://schemas.openxmlformats.org/officeDocument/2006/relationships/image" Target="../media/image103.png"/><Relationship Id="rId5" Type="http://schemas.openxmlformats.org/officeDocument/2006/relationships/image" Target="../media/image97.emf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1.emf"/><Relationship Id="rId7" Type="http://schemas.openxmlformats.org/officeDocument/2006/relationships/image" Target="../media/image73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77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5.emf"/><Relationship Id="rId10" Type="http://schemas.openxmlformats.org/officeDocument/2006/relationships/image" Target="../media/image84.gif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Security Automation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319" y="4845727"/>
            <a:ext cx="10375725" cy="498021"/>
          </a:xfrm>
        </p:spPr>
        <p:txBody>
          <a:bodyPr/>
          <a:lstStyle/>
          <a:p>
            <a:r>
              <a:rPr lang="en-US" dirty="0" smtClean="0"/>
              <a:t>Madalin Vasile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04967" y="5398339"/>
            <a:ext cx="10388600" cy="3158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Systems Engineer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8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invGray">
          <a:xfrm>
            <a:off x="0" y="72379"/>
            <a:ext cx="4274288" cy="988513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11110" y="270240"/>
            <a:ext cx="2423476" cy="61392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99" bIns="60949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charset="0"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RESPOND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854" y="155552"/>
            <a:ext cx="505214" cy="78075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invGray">
          <a:xfrm>
            <a:off x="247154" y="1076928"/>
            <a:ext cx="3579779" cy="5086803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DETECT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620" y="1358173"/>
            <a:ext cx="282818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Incidents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ITSM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Automation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Workflow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API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63" y="933304"/>
            <a:ext cx="2986699" cy="291152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invGray">
          <a:xfrm>
            <a:off x="5916941" y="3828069"/>
            <a:ext cx="568219" cy="562128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52" tIns="45727" rIns="91452" bIns="457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8"/>
            <a:endParaRPr lang="en-CA" sz="240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26933" y="4565712"/>
            <a:ext cx="3426060" cy="1598019"/>
            <a:chOff x="1985557" y="4590246"/>
            <a:chExt cx="3425168" cy="1598019"/>
          </a:xfrm>
        </p:grpSpPr>
        <p:sp>
          <p:nvSpPr>
            <p:cNvPr id="11" name="Cloud 10"/>
            <p:cNvSpPr/>
            <p:nvPr/>
          </p:nvSpPr>
          <p:spPr bwMode="invGray">
            <a:xfrm rot="11313064">
              <a:off x="3347555" y="4590246"/>
              <a:ext cx="2063170" cy="1232951"/>
            </a:xfrm>
            <a:prstGeom prst="cloud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8"/>
              <a:endParaRPr lang="en-CA" sz="2400">
                <a:solidFill>
                  <a:srgbClr val="000000"/>
                </a:solidFill>
              </a:endParaRPr>
            </a:p>
          </p:txBody>
        </p:sp>
        <p:pic>
          <p:nvPicPr>
            <p:cNvPr id="12" name="Picture 2" descr="Image result for serviceno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839" y="5907180"/>
              <a:ext cx="2515484" cy="281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workflow icon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091" y="4693512"/>
              <a:ext cx="980098" cy="96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85557" y="4727209"/>
              <a:ext cx="15920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8"/>
              <a:r>
                <a:rPr lang="en-US" sz="2000" dirty="0">
                  <a:solidFill>
                    <a:srgbClr val="A12D2D"/>
                  </a:solidFill>
                </a:rPr>
                <a:t>Incident Response Workflows</a:t>
              </a:r>
              <a:endParaRPr lang="en-CA" sz="2000" dirty="0">
                <a:solidFill>
                  <a:srgbClr val="A12D2D"/>
                </a:solidFill>
              </a:endParaRPr>
            </a:p>
          </p:txBody>
        </p:sp>
      </p:grpSp>
      <p:sp>
        <p:nvSpPr>
          <p:cNvPr id="15" name="Down Arrow 14"/>
          <p:cNvSpPr/>
          <p:nvPr/>
        </p:nvSpPr>
        <p:spPr bwMode="invGray">
          <a:xfrm>
            <a:off x="9328899" y="2734813"/>
            <a:ext cx="523828" cy="1210483"/>
          </a:xfrm>
          <a:prstGeom prst="downArrow">
            <a:avLst/>
          </a:prstGeom>
          <a:solidFill>
            <a:schemeClr val="accent6"/>
          </a:solidFill>
          <a:ln w="9525">
            <a:solidFill>
              <a:schemeClr val="accent6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52" tIns="45727" rIns="91452" bIns="457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38"/>
            <a:endParaRPr lang="en-CA" sz="240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45388" y="973917"/>
            <a:ext cx="3746241" cy="1726667"/>
            <a:chOff x="6802756" y="998452"/>
            <a:chExt cx="3439148" cy="1726667"/>
          </a:xfrm>
        </p:grpSpPr>
        <p:sp>
          <p:nvSpPr>
            <p:cNvPr id="17" name="Cloud 16"/>
            <p:cNvSpPr/>
            <p:nvPr/>
          </p:nvSpPr>
          <p:spPr bwMode="invGray">
            <a:xfrm rot="11313064">
              <a:off x="6802756" y="1435948"/>
              <a:ext cx="1901985" cy="1289171"/>
            </a:xfrm>
            <a:prstGeom prst="cloud">
              <a:avLst/>
            </a:prstGeom>
            <a:solidFill>
              <a:schemeClr val="accent6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8"/>
              <a:endParaRPr lang="en-CA" sz="2400">
                <a:solidFill>
                  <a:srgbClr val="000000"/>
                </a:solidFill>
              </a:endParaRPr>
            </a:p>
          </p:txBody>
        </p:sp>
        <p:pic>
          <p:nvPicPr>
            <p:cNvPr id="18" name="Picture 4" descr="Image result for workflow icon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1985" y="1543922"/>
              <a:ext cx="903528" cy="1010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age result for serviceno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971" y="998452"/>
              <a:ext cx="2318962" cy="29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692103" y="1691273"/>
              <a:ext cx="15498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8"/>
              <a:r>
                <a:rPr lang="en-US" sz="2000" dirty="0">
                  <a:solidFill>
                    <a:srgbClr val="A12D2D"/>
                  </a:solidFill>
                </a:rPr>
                <a:t>Change Management Workflows</a:t>
              </a:r>
              <a:endParaRPr lang="en-CA" sz="2000" dirty="0">
                <a:solidFill>
                  <a:srgbClr val="A12D2D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459315" y="4087163"/>
            <a:ext cx="3842800" cy="1395956"/>
            <a:chOff x="6616734" y="4111699"/>
            <a:chExt cx="3841799" cy="1395956"/>
          </a:xfrm>
        </p:grpSpPr>
        <p:sp>
          <p:nvSpPr>
            <p:cNvPr id="22" name="Rounded Rectangle 21"/>
            <p:cNvSpPr/>
            <p:nvPr/>
          </p:nvSpPr>
          <p:spPr bwMode="invGray">
            <a:xfrm>
              <a:off x="6616734" y="4111699"/>
              <a:ext cx="2340446" cy="1395956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6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38"/>
              <a:endParaRPr lang="en-CA" sz="2400">
                <a:solidFill>
                  <a:srgbClr val="000000"/>
                </a:solidFill>
              </a:endParaRPr>
            </a:p>
          </p:txBody>
        </p:sp>
        <p:pic>
          <p:nvPicPr>
            <p:cNvPr id="23" name="Picture 20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353" y="4367425"/>
              <a:ext cx="771491" cy="86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2504" y="4367425"/>
              <a:ext cx="771491" cy="86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8990906" y="4367426"/>
              <a:ext cx="14676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38"/>
              <a:r>
                <a:rPr lang="en-US" sz="2000" dirty="0">
                  <a:solidFill>
                    <a:srgbClr val="A12D2D"/>
                  </a:solidFill>
                </a:rPr>
                <a:t>Defined Change Controls</a:t>
              </a:r>
              <a:endParaRPr lang="en-CA" sz="2000" dirty="0">
                <a:solidFill>
                  <a:srgbClr val="A12D2D"/>
                </a:solidFill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 flipV="1">
            <a:off x="8089297" y="973917"/>
            <a:ext cx="0" cy="5049271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3" idx="2"/>
            <a:endCxn id="26" idx="0"/>
          </p:cNvCxnSpPr>
          <p:nvPr/>
        </p:nvCxnSpPr>
        <p:spPr>
          <a:xfrm flipV="1">
            <a:off x="7235192" y="1902263"/>
            <a:ext cx="1423417" cy="343235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95073" y="3881978"/>
            <a:ext cx="126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tx2">
                    <a:lumMod val="25000"/>
                  </a:schemeClr>
                </a:solidFill>
              </a:rPr>
              <a:t>FAZ API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93" y="1419253"/>
            <a:ext cx="8403522" cy="4448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93" y="2108746"/>
            <a:ext cx="8331332" cy="3320938"/>
          </a:xfrm>
          <a:prstGeom prst="rect">
            <a:avLst/>
          </a:prstGeom>
        </p:spPr>
      </p:pic>
      <p:sp>
        <p:nvSpPr>
          <p:cNvPr id="4" name="Down Arrow Callout 3"/>
          <p:cNvSpPr/>
          <p:nvPr/>
        </p:nvSpPr>
        <p:spPr bwMode="invGray">
          <a:xfrm>
            <a:off x="4698053" y="711838"/>
            <a:ext cx="1916243" cy="1916243"/>
          </a:xfrm>
          <a:prstGeom prst="downArrowCallou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Automate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2" name="Down Arrow Callout 31"/>
          <p:cNvSpPr/>
          <p:nvPr/>
        </p:nvSpPr>
        <p:spPr bwMode="invGray">
          <a:xfrm>
            <a:off x="7593196" y="715328"/>
            <a:ext cx="1916243" cy="1916243"/>
          </a:xfrm>
          <a:prstGeom prst="downArrowCallou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Automate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4" name="Up Arrow Callout 33"/>
          <p:cNvSpPr/>
          <p:nvPr/>
        </p:nvSpPr>
        <p:spPr bwMode="invGray">
          <a:xfrm>
            <a:off x="10049320" y="4827848"/>
            <a:ext cx="2128229" cy="1841550"/>
          </a:xfrm>
          <a:prstGeom prst="upArrowCallou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Integrate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82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25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5" grpId="0" animBg="1"/>
      <p:bldP spid="28" grpId="0"/>
      <p:bldP spid="4" grpId="0" animBg="1"/>
      <p:bldP spid="4" grpId="1" animBg="1"/>
      <p:bldP spid="32" grpId="0" animBg="1"/>
      <p:bldP spid="32" grpId="1" animBg="1"/>
      <p:bldP spid="34" grpId="0" animBg="1"/>
      <p:bldP spid="3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invGray">
          <a:xfrm>
            <a:off x="0" y="73253"/>
            <a:ext cx="4274288" cy="988256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511110" y="271064"/>
            <a:ext cx="2423476" cy="613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67" bIns="60933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indent="-457063" defTabSz="914126">
              <a:spcBef>
                <a:spcPts val="0"/>
              </a:spcBef>
              <a:buClr>
                <a:schemeClr val="bg1"/>
              </a:buClr>
              <a:defRPr/>
            </a:pPr>
            <a:r>
              <a:rPr lang="en-US" sz="3199" b="1" dirty="0">
                <a:solidFill>
                  <a:schemeClr val="bg1"/>
                </a:solidFill>
              </a:rPr>
              <a:t>AUTOMATE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379" y="229908"/>
            <a:ext cx="599057" cy="6320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invGray">
          <a:xfrm>
            <a:off x="247154" y="1077541"/>
            <a:ext cx="4375646" cy="5085478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</a:rPr>
              <a:t>DETECT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8619" y="1358713"/>
            <a:ext cx="3454713" cy="4523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Remediation 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Framework </a:t>
            </a:r>
            <a:r>
              <a:rPr lang="en-US" sz="1600" b="1" dirty="0">
                <a:solidFill>
                  <a:srgbClr val="FF0000"/>
                </a:solidFill>
              </a:rPr>
              <a:t>(Stitches)</a:t>
            </a:r>
            <a:endParaRPr lang="en-US" sz="3199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Fabric Inputs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Fabric Outputs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IFTTT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Endless</a:t>
            </a:r>
          </a:p>
        </p:txBody>
      </p:sp>
      <p:sp>
        <p:nvSpPr>
          <p:cNvPr id="29" name="Oval 28"/>
          <p:cNvSpPr/>
          <p:nvPr/>
        </p:nvSpPr>
        <p:spPr bwMode="invGray">
          <a:xfrm>
            <a:off x="6445659" y="1574683"/>
            <a:ext cx="1314451" cy="131410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sx="114000" sy="114000" algn="ctr" rotWithShape="0">
              <a:schemeClr val="bg1">
                <a:alpha val="40000"/>
              </a:scheme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99" b="1" dirty="0">
                <a:solidFill>
                  <a:schemeClr val="bg1"/>
                </a:solidFill>
              </a:rPr>
              <a:t>Event</a:t>
            </a:r>
            <a:endParaRPr lang="en-CA" sz="1799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 bwMode="invGray">
          <a:xfrm>
            <a:off x="6427873" y="4147334"/>
            <a:ext cx="1314451" cy="131410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>
            <a:outerShdw blurRad="63500" sx="114000" sy="114000" algn="ctr" rotWithShape="0">
              <a:schemeClr val="bg1">
                <a:alpha val="40000"/>
              </a:scheme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99" b="1" dirty="0">
                <a:solidFill>
                  <a:schemeClr val="bg1"/>
                </a:solidFill>
              </a:rPr>
              <a:t>Action</a:t>
            </a:r>
            <a:endParaRPr lang="en-CA" sz="1799" b="1" dirty="0">
              <a:solidFill>
                <a:schemeClr val="bg1"/>
              </a:solidFill>
            </a:endParaRPr>
          </a:p>
        </p:txBody>
      </p:sp>
      <p:sp>
        <p:nvSpPr>
          <p:cNvPr id="31" name="Down Arrow 30"/>
          <p:cNvSpPr/>
          <p:nvPr/>
        </p:nvSpPr>
        <p:spPr bwMode="invGray">
          <a:xfrm>
            <a:off x="6928665" y="3230381"/>
            <a:ext cx="336884" cy="625479"/>
          </a:xfrm>
          <a:prstGeom prst="downArrow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sz="1799"/>
          </a:p>
        </p:txBody>
      </p:sp>
      <p:grpSp>
        <p:nvGrpSpPr>
          <p:cNvPr id="32" name="Group 31"/>
          <p:cNvGrpSpPr/>
          <p:nvPr/>
        </p:nvGrpSpPr>
        <p:grpSpPr>
          <a:xfrm>
            <a:off x="8259217" y="1193039"/>
            <a:ext cx="3230089" cy="1815409"/>
            <a:chOff x="1677081" y="858619"/>
            <a:chExt cx="3230089" cy="1815882"/>
          </a:xfrm>
        </p:grpSpPr>
        <p:sp>
          <p:nvSpPr>
            <p:cNvPr id="33" name="TextBox 32"/>
            <p:cNvSpPr txBox="1"/>
            <p:nvPr/>
          </p:nvSpPr>
          <p:spPr>
            <a:xfrm>
              <a:off x="2891875" y="858619"/>
              <a:ext cx="2015295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Any Source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Audit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Real-time detection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 err="1"/>
                <a:t>FortiAnalzyer</a:t>
              </a:r>
              <a:endParaRPr lang="en-US" sz="1400" dirty="0"/>
            </a:p>
            <a:p>
              <a:pPr marL="742647" lvl="1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IOC</a:t>
              </a:r>
            </a:p>
            <a:p>
              <a:pPr marL="742647" lvl="1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EVENTS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REST API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…</a:t>
              </a:r>
            </a:p>
          </p:txBody>
        </p:sp>
        <p:pic>
          <p:nvPicPr>
            <p:cNvPr id="35" name="Picture 2" descr="Image result for automation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081" y="876317"/>
              <a:ext cx="1214793" cy="129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8340786" y="4265817"/>
            <a:ext cx="3043054" cy="1600021"/>
            <a:chOff x="2022814" y="4881925"/>
            <a:chExt cx="3043054" cy="1600438"/>
          </a:xfrm>
        </p:grpSpPr>
        <p:sp>
          <p:nvSpPr>
            <p:cNvPr id="37" name="TextBox 36"/>
            <p:cNvSpPr txBox="1"/>
            <p:nvPr/>
          </p:nvSpPr>
          <p:spPr>
            <a:xfrm>
              <a:off x="2891875" y="4881925"/>
              <a:ext cx="2173993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Any Destination</a:t>
              </a:r>
              <a:endParaRPr lang="en-US" sz="1400" dirty="0"/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Fabric </a:t>
              </a:r>
              <a:r>
                <a:rPr lang="en-US" sz="1400" dirty="0" err="1"/>
                <a:t>Config</a:t>
              </a:r>
              <a:endParaRPr lang="en-US" sz="1400" dirty="0"/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Push Notification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Configuration change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Endpoint Actions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REST API</a:t>
              </a:r>
            </a:p>
            <a:p>
              <a:pPr marL="285664" indent="-285664">
                <a:buFont typeface="Arial" panose="020B0604020202020204" pitchFamily="34" charset="0"/>
                <a:buChar char="•"/>
              </a:pPr>
              <a:r>
                <a:rPr lang="en-US" sz="1400" dirty="0"/>
                <a:t>…</a:t>
              </a:r>
            </a:p>
          </p:txBody>
        </p:sp>
        <p:pic>
          <p:nvPicPr>
            <p:cNvPr id="39" name="Picture 4" descr="Image result for automation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2814" y="5415364"/>
              <a:ext cx="980112" cy="85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6305441" y="245487"/>
            <a:ext cx="5635507" cy="6512518"/>
            <a:chOff x="6308400" y="262270"/>
            <a:chExt cx="5635507" cy="6514214"/>
          </a:xfrm>
        </p:grpSpPr>
        <p:sp>
          <p:nvSpPr>
            <p:cNvPr id="42" name="Rectangle 41"/>
            <p:cNvSpPr/>
            <p:nvPr/>
          </p:nvSpPr>
          <p:spPr bwMode="invGray">
            <a:xfrm>
              <a:off x="6308400" y="262270"/>
              <a:ext cx="5635507" cy="65142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1799"/>
            </a:p>
          </p:txBody>
        </p:sp>
        <p:pic>
          <p:nvPicPr>
            <p:cNvPr id="43" name="Picture 3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3299" y="434418"/>
              <a:ext cx="714336" cy="71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43"/>
            <p:cNvSpPr/>
            <p:nvPr/>
          </p:nvSpPr>
          <p:spPr bwMode="invGray">
            <a:xfrm>
              <a:off x="6445576" y="1590996"/>
              <a:ext cx="1314451" cy="1314451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chemeClr val="accent6"/>
              </a:solidFill>
              <a:round/>
              <a:headEnd/>
              <a:tailEnd/>
            </a:ln>
            <a:effectLst>
              <a:outerShdw blurRad="63500" sx="114000" sy="114000" algn="ctr" rotWithShape="0">
                <a:schemeClr val="bg1">
                  <a:alpha val="40000"/>
                </a:schemeClr>
              </a:outerShd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1799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 bwMode="invGray">
            <a:xfrm>
              <a:off x="6445576" y="4147520"/>
              <a:ext cx="1314451" cy="1314451"/>
            </a:xfrm>
            <a:prstGeom prst="ellipse">
              <a:avLst/>
            </a:prstGeom>
            <a:solidFill>
              <a:srgbClr val="0070C0"/>
            </a:solidFill>
            <a:ln w="57150">
              <a:solidFill>
                <a:srgbClr val="0070C0"/>
              </a:solidFill>
              <a:round/>
              <a:headEnd/>
              <a:tailEnd/>
            </a:ln>
            <a:effectLst>
              <a:outerShdw blurRad="63500" sx="114000" sy="114000" algn="ctr" rotWithShape="0">
                <a:schemeClr val="bg1">
                  <a:alpha val="40000"/>
                </a:schemeClr>
              </a:outerShd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1799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Down Arrow 45"/>
            <p:cNvSpPr/>
            <p:nvPr/>
          </p:nvSpPr>
          <p:spPr bwMode="invGray">
            <a:xfrm>
              <a:off x="6932855" y="3213662"/>
              <a:ext cx="336884" cy="625642"/>
            </a:xfrm>
            <a:prstGeom prst="downArrow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 sz="1799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40435" y="2078565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99" b="1" dirty="0">
                  <a:solidFill>
                    <a:schemeClr val="bg1"/>
                  </a:solidFill>
                </a:rPr>
                <a:t>Infected IP</a:t>
              </a:r>
              <a:endParaRPr lang="en-CA" sz="1799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394045" y="4620079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99" b="1" dirty="0">
                  <a:solidFill>
                    <a:schemeClr val="bg1"/>
                  </a:solidFill>
                </a:rPr>
                <a:t>Quarantine</a:t>
              </a:r>
              <a:endParaRPr lang="en-CA" sz="1799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644515" y="1123035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0-day</a:t>
              </a:r>
              <a:endParaRPr lang="en-CA" sz="1400" b="1" dirty="0"/>
            </a:p>
          </p:txBody>
        </p:sp>
        <p:pic>
          <p:nvPicPr>
            <p:cNvPr id="50" name="Picture 2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3299" y="1516903"/>
              <a:ext cx="717629" cy="71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10680427" y="2223372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IOC</a:t>
              </a:r>
              <a:endParaRPr lang="en-CA" sz="14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370400" y="3292156"/>
              <a:ext cx="12763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Bot Infection</a:t>
              </a:r>
              <a:endParaRPr lang="en-CA" sz="1400" b="1" dirty="0"/>
            </a:p>
          </p:txBody>
        </p:sp>
        <p:pic>
          <p:nvPicPr>
            <p:cNvPr id="53" name="Picture 26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5504" y="2592840"/>
              <a:ext cx="689925" cy="690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Left Bracket 53"/>
            <p:cNvSpPr/>
            <p:nvPr/>
          </p:nvSpPr>
          <p:spPr>
            <a:xfrm>
              <a:off x="10160318" y="827356"/>
              <a:ext cx="237056" cy="2102153"/>
            </a:xfrm>
            <a:prstGeom prst="leftBracket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1799"/>
            </a:p>
          </p:txBody>
        </p:sp>
        <p:cxnSp>
          <p:nvCxnSpPr>
            <p:cNvPr id="55" name="Straight Arrow Connector 54"/>
            <p:cNvCxnSpPr>
              <a:stCxn id="56" idx="1"/>
              <a:endCxn id="49" idx="6"/>
            </p:cNvCxnSpPr>
            <p:nvPr/>
          </p:nvCxnSpPr>
          <p:spPr>
            <a:xfrm flipH="1">
              <a:off x="7760027" y="1878433"/>
              <a:ext cx="2400291" cy="369789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3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9476" y="5445413"/>
              <a:ext cx="714336" cy="71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10988148" y="6159935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Host</a:t>
              </a:r>
              <a:endParaRPr lang="en-CA" sz="1400" b="1" dirty="0"/>
            </a:p>
          </p:txBody>
        </p:sp>
        <p:pic>
          <p:nvPicPr>
            <p:cNvPr id="58" name="Picture 2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0100" y="5445413"/>
              <a:ext cx="714336" cy="714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8737" y="5445413"/>
              <a:ext cx="747602" cy="747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8541548" y="6159935"/>
              <a:ext cx="81144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Switch </a:t>
              </a:r>
            </a:p>
            <a:p>
              <a:pPr algn="ctr"/>
              <a:r>
                <a:rPr lang="en-US" sz="1100" dirty="0"/>
                <a:t>(VLAN)</a:t>
              </a:r>
              <a:endParaRPr lang="en-CA" sz="11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784214" y="6193210"/>
              <a:ext cx="65434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SSID </a:t>
              </a:r>
            </a:p>
            <a:p>
              <a:pPr algn="ctr"/>
              <a:r>
                <a:rPr lang="en-US" sz="1100" dirty="0"/>
                <a:t>(VLAN)</a:t>
              </a:r>
              <a:endParaRPr lang="en-CA" sz="1100" dirty="0"/>
            </a:p>
          </p:txBody>
        </p:sp>
        <p:sp>
          <p:nvSpPr>
            <p:cNvPr id="62" name="Left Bracket 61"/>
            <p:cNvSpPr/>
            <p:nvPr/>
          </p:nvSpPr>
          <p:spPr>
            <a:xfrm rot="5400000">
              <a:off x="9959969" y="4018816"/>
              <a:ext cx="264837" cy="2348512"/>
            </a:xfrm>
            <a:prstGeom prst="leftBracket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 sz="1799"/>
            </a:p>
          </p:txBody>
        </p:sp>
        <p:cxnSp>
          <p:nvCxnSpPr>
            <p:cNvPr id="63" name="Elbow Connector 62"/>
            <p:cNvCxnSpPr>
              <a:stCxn id="50" idx="6"/>
            </p:cNvCxnSpPr>
            <p:nvPr/>
          </p:nvCxnSpPr>
          <p:spPr>
            <a:xfrm>
              <a:off x="7760027" y="4804746"/>
              <a:ext cx="2332361" cy="255908"/>
            </a:xfrm>
            <a:prstGeom prst="bentConnector4">
              <a:avLst>
                <a:gd name="adj1" fmla="val 47161"/>
                <a:gd name="adj2" fmla="val 413"/>
              </a:avLst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49" y="1058778"/>
            <a:ext cx="1630290" cy="1612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invGray">
          <a:xfrm>
            <a:off x="6071617" y="73254"/>
            <a:ext cx="6120383" cy="678385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53" y="873304"/>
            <a:ext cx="10017537" cy="5260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4575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 animBg="1"/>
      <p:bldP spid="30" grpId="0" animBg="1"/>
      <p:bldP spid="3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D1200C6-805B-6D47-AB80-47F9A3C5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41294"/>
            <a:ext cx="9752712" cy="4594784"/>
          </a:xfrm>
        </p:spPr>
        <p:txBody>
          <a:bodyPr/>
          <a:lstStyle/>
          <a:p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IOC </a:t>
            </a:r>
            <a:r>
              <a:rPr lang="es-ES" dirty="0" err="1" smtClean="0"/>
              <a:t>level</a:t>
            </a:r>
            <a:r>
              <a:rPr lang="es-ES" dirty="0" smtClean="0"/>
              <a:t> </a:t>
            </a:r>
            <a:r>
              <a:rPr lang="es-ES" dirty="0"/>
              <a:t>(</a:t>
            </a:r>
            <a:r>
              <a:rPr lang="es-ES" dirty="0" err="1"/>
              <a:t>medium</a:t>
            </a:r>
            <a:r>
              <a:rPr lang="es-ES" dirty="0"/>
              <a:t>/</a:t>
            </a:r>
            <a:r>
              <a:rPr lang="es-ES" dirty="0" err="1"/>
              <a:t>high</a:t>
            </a:r>
            <a:r>
              <a:rPr lang="es-ES" dirty="0"/>
              <a:t>)</a:t>
            </a:r>
          </a:p>
          <a:p>
            <a:r>
              <a:rPr lang="es-ES" dirty="0" err="1"/>
              <a:t>Automatic</a:t>
            </a:r>
            <a:r>
              <a:rPr lang="es-ES" dirty="0"/>
              <a:t> </a:t>
            </a:r>
            <a:r>
              <a:rPr lang="es-ES" dirty="0" err="1"/>
              <a:t>FortiClient</a:t>
            </a:r>
            <a:r>
              <a:rPr lang="es-ES" dirty="0"/>
              <a:t> </a:t>
            </a:r>
            <a:r>
              <a:rPr lang="es-ES" dirty="0" err="1"/>
              <a:t>quarantine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3A70C5D-C807-4141-97EF-A8723254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FortiClient </a:t>
            </a:r>
            <a:r>
              <a:rPr lang="es-ES" dirty="0" err="1" smtClean="0"/>
              <a:t>Automatic</a:t>
            </a:r>
            <a:r>
              <a:rPr lang="es-ES" dirty="0" smtClean="0"/>
              <a:t> </a:t>
            </a:r>
            <a:r>
              <a:rPr lang="es-ES" dirty="0" err="1"/>
              <a:t>Quarantine</a:t>
            </a:r>
            <a:r>
              <a:rPr lang="es-ES" dirty="0"/>
              <a:t> (FOS 6.0.0)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B836AE8-B216-DE4C-8929-B1FE3E4A3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91" y="2280622"/>
            <a:ext cx="7048593" cy="4363495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9C63840E-68B0-6D40-8F75-817B4206B3C2}"/>
              </a:ext>
            </a:extLst>
          </p:cNvPr>
          <p:cNvSpPr/>
          <p:nvPr/>
        </p:nvSpPr>
        <p:spPr bwMode="invGray">
          <a:xfrm>
            <a:off x="4357982" y="3367145"/>
            <a:ext cx="936159" cy="1538343"/>
          </a:xfrm>
          <a:prstGeom prst="ellips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A9BA1BF0-3258-D14D-B679-0AA0FC5A02DE}"/>
              </a:ext>
            </a:extLst>
          </p:cNvPr>
          <p:cNvSpPr/>
          <p:nvPr/>
        </p:nvSpPr>
        <p:spPr bwMode="invGray">
          <a:xfrm>
            <a:off x="6264376" y="4766907"/>
            <a:ext cx="936159" cy="1538343"/>
          </a:xfrm>
          <a:prstGeom prst="ellips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F2921A-E3ED-5849-89EF-2779BDE60DD8}"/>
              </a:ext>
            </a:extLst>
          </p:cNvPr>
          <p:cNvSpPr/>
          <p:nvPr/>
        </p:nvSpPr>
        <p:spPr>
          <a:xfrm rot="18977191">
            <a:off x="11026539" y="-1361544"/>
            <a:ext cx="641956" cy="4367451"/>
          </a:xfrm>
          <a:prstGeom prst="rect">
            <a:avLst/>
          </a:prstGeom>
          <a:solidFill>
            <a:srgbClr val="F23C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F81053-012E-D54C-9618-0A267ED5B404}"/>
              </a:ext>
            </a:extLst>
          </p:cNvPr>
          <p:cNvSpPr txBox="1"/>
          <p:nvPr/>
        </p:nvSpPr>
        <p:spPr>
          <a:xfrm rot="2700000">
            <a:off x="10043627" y="525287"/>
            <a:ext cx="2590800" cy="58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FOS 6.0.0</a:t>
            </a:r>
          </a:p>
        </p:txBody>
      </p:sp>
    </p:spTree>
    <p:extLst>
      <p:ext uri="{BB962C8B-B14F-4D97-AF65-F5344CB8AC3E}">
        <p14:creationId xmlns:p14="http://schemas.microsoft.com/office/powerpoint/2010/main" val="1755833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27" y="64007"/>
            <a:ext cx="10838147" cy="729997"/>
          </a:xfrm>
        </p:spPr>
        <p:txBody>
          <a:bodyPr/>
          <a:lstStyle/>
          <a:p>
            <a:r>
              <a:rPr lang="en-CA" dirty="0" err="1"/>
              <a:t>AntiMalware</a:t>
            </a:r>
            <a:r>
              <a:rPr lang="en-CA" dirty="0"/>
              <a:t> Protection</a:t>
            </a:r>
          </a:p>
        </p:txBody>
      </p:sp>
      <p:pic>
        <p:nvPicPr>
          <p:cNvPr id="1026" name="Picture 2" descr="C:\Product-MGMT\FortiClient\6.0\mockups for ppt\settings_antiexpol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40" y="303320"/>
            <a:ext cx="6632633" cy="589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1874" y="1887688"/>
            <a:ext cx="5331426" cy="3270722"/>
          </a:xfrm>
        </p:spPr>
        <p:txBody>
          <a:bodyPr/>
          <a:lstStyle/>
          <a:p>
            <a:r>
              <a:rPr lang="en-CA" sz="2000" b="1" dirty="0"/>
              <a:t>New GUI for Windows, Mac and Linux</a:t>
            </a:r>
          </a:p>
          <a:p>
            <a:r>
              <a:rPr lang="en-CA" sz="2000" dirty="0"/>
              <a:t>Anti-Virus Protection</a:t>
            </a:r>
          </a:p>
          <a:p>
            <a:r>
              <a:rPr lang="en-CA" sz="2000" b="1" dirty="0"/>
              <a:t>Anti-Exploit GUI</a:t>
            </a:r>
          </a:p>
          <a:p>
            <a:r>
              <a:rPr lang="en-CA" sz="2000" dirty="0"/>
              <a:t>Sandbox Detection</a:t>
            </a:r>
          </a:p>
          <a:p>
            <a:r>
              <a:rPr lang="en-CA" sz="2000" b="1" dirty="0"/>
              <a:t>Removable Media Access Analysis</a:t>
            </a:r>
          </a:p>
          <a:p>
            <a:r>
              <a:rPr lang="en-CA" sz="2000" dirty="0"/>
              <a:t>Vulnerability Detection</a:t>
            </a:r>
          </a:p>
          <a:p>
            <a:pPr lvl="1"/>
            <a:endParaRPr lang="en-CA" sz="1800" dirty="0"/>
          </a:p>
        </p:txBody>
      </p:sp>
      <p:pic>
        <p:nvPicPr>
          <p:cNvPr id="1028" name="Picture 4" descr="C:\Product-MGMT\FortiClient\6.0\mockups for ppt\vuln scan criti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33" y="1068101"/>
            <a:ext cx="6633071" cy="589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58227" y="3117976"/>
            <a:ext cx="1245635" cy="540678"/>
            <a:chOff x="9960323" y="78574"/>
            <a:chExt cx="2029188" cy="10084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5" b="10686"/>
            <a:stretch/>
          </p:blipFill>
          <p:spPr>
            <a:xfrm>
              <a:off x="9960323" y="78574"/>
              <a:ext cx="2029188" cy="10084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945750" y="381888"/>
              <a:ext cx="1043761" cy="40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NEW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49984" y="2685499"/>
            <a:ext cx="1245635" cy="540678"/>
            <a:chOff x="9960323" y="78574"/>
            <a:chExt cx="2029188" cy="10084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5" b="10686"/>
            <a:stretch/>
          </p:blipFill>
          <p:spPr>
            <a:xfrm>
              <a:off x="9960323" y="78574"/>
              <a:ext cx="2029188" cy="10084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945750" y="381888"/>
              <a:ext cx="1043761" cy="40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NEW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AC4512C-8AC2-574A-B28E-6DBF9F9D8758}"/>
              </a:ext>
            </a:extLst>
          </p:cNvPr>
          <p:cNvGrpSpPr/>
          <p:nvPr/>
        </p:nvGrpSpPr>
        <p:grpSpPr>
          <a:xfrm>
            <a:off x="3943742" y="1493798"/>
            <a:ext cx="1245635" cy="540678"/>
            <a:chOff x="9960323" y="78574"/>
            <a:chExt cx="2029188" cy="100847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2F50D7A-31AC-D14A-8A82-043EFD60A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5" b="10686"/>
            <a:stretch/>
          </p:blipFill>
          <p:spPr>
            <a:xfrm>
              <a:off x="9960323" y="78574"/>
              <a:ext cx="2029188" cy="100847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FA2AD6C-AD09-E647-9C5F-2CF85970151A}"/>
                </a:ext>
              </a:extLst>
            </p:cNvPr>
            <p:cNvSpPr txBox="1"/>
            <p:nvPr/>
          </p:nvSpPr>
          <p:spPr>
            <a:xfrm>
              <a:off x="10945750" y="381888"/>
              <a:ext cx="1043761" cy="40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NEW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5077306-F68C-0A40-B034-D91A5A7C07F7}"/>
              </a:ext>
            </a:extLst>
          </p:cNvPr>
          <p:cNvGrpSpPr/>
          <p:nvPr/>
        </p:nvGrpSpPr>
        <p:grpSpPr>
          <a:xfrm>
            <a:off x="9021141" y="166887"/>
            <a:ext cx="3001440" cy="891950"/>
            <a:chOff x="8881700" y="78574"/>
            <a:chExt cx="3107811" cy="1008475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8EA5FCF-8BEE-F249-91D6-E88CD1148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25" b="10686"/>
            <a:stretch/>
          </p:blipFill>
          <p:spPr>
            <a:xfrm>
              <a:off x="8881700" y="78574"/>
              <a:ext cx="3107811" cy="100847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26EE546-A43A-1943-98E2-5A697E8D6730}"/>
                </a:ext>
              </a:extLst>
            </p:cNvPr>
            <p:cNvSpPr txBox="1"/>
            <p:nvPr/>
          </p:nvSpPr>
          <p:spPr>
            <a:xfrm>
              <a:off x="10232093" y="324480"/>
              <a:ext cx="1641985" cy="45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NEW 6.0.0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387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D1200C6-805B-6D47-AB80-47F9A3C5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41294"/>
            <a:ext cx="9752712" cy="4594784"/>
          </a:xfrm>
        </p:spPr>
        <p:txBody>
          <a:bodyPr/>
          <a:lstStyle/>
          <a:p>
            <a:r>
              <a:rPr lang="en-US" dirty="0"/>
              <a:t>Quarantine Host option to quarantine devices that are connected in </a:t>
            </a:r>
            <a:r>
              <a:rPr lang="en-US" dirty="0" smtClean="0"/>
              <a:t>Tunnel-mode</a:t>
            </a:r>
            <a:endParaRPr lang="hr-BA" dirty="0" smtClean="0"/>
          </a:p>
          <a:p>
            <a:r>
              <a:rPr lang="hr-BA" dirty="0" smtClean="0"/>
              <a:t>Host </a:t>
            </a:r>
            <a:r>
              <a:rPr lang="en-US" dirty="0" smtClean="0"/>
              <a:t>gets </a:t>
            </a:r>
            <a:r>
              <a:rPr lang="en-US" dirty="0"/>
              <a:t>an IP address from the quarantine VLAN</a:t>
            </a:r>
            <a:endParaRPr lang="es-E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B3A70C5D-C807-4141-97EF-A8723254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Wireless user quarantine</a:t>
            </a:r>
            <a:endParaRPr lang="es-E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F2921A-E3ED-5849-89EF-2779BDE60DD8}"/>
              </a:ext>
            </a:extLst>
          </p:cNvPr>
          <p:cNvSpPr/>
          <p:nvPr/>
        </p:nvSpPr>
        <p:spPr>
          <a:xfrm rot="18977191">
            <a:off x="11026539" y="-1361544"/>
            <a:ext cx="641956" cy="4367451"/>
          </a:xfrm>
          <a:prstGeom prst="rect">
            <a:avLst/>
          </a:prstGeom>
          <a:solidFill>
            <a:srgbClr val="F23C3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F81053-012E-D54C-9618-0A267ED5B404}"/>
              </a:ext>
            </a:extLst>
          </p:cNvPr>
          <p:cNvSpPr txBox="1"/>
          <p:nvPr/>
        </p:nvSpPr>
        <p:spPr>
          <a:xfrm rot="2700000">
            <a:off x="10043627" y="525287"/>
            <a:ext cx="2590800" cy="58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FOS 6.0.0</a:t>
            </a:r>
          </a:p>
        </p:txBody>
      </p:sp>
    </p:spTree>
    <p:extLst>
      <p:ext uri="{BB962C8B-B14F-4D97-AF65-F5344CB8AC3E}">
        <p14:creationId xmlns:p14="http://schemas.microsoft.com/office/powerpoint/2010/main" val="3320420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31316" y="1387786"/>
            <a:ext cx="3984710" cy="4594783"/>
          </a:xfrm>
        </p:spPr>
        <p:txBody>
          <a:bodyPr/>
          <a:lstStyle/>
          <a:p>
            <a:r>
              <a:rPr lang="en-GB" sz="2000" b="1" dirty="0" smtClean="0"/>
              <a:t>Security Fabric</a:t>
            </a:r>
            <a:endParaRPr lang="en-GB" sz="2000" b="1" dirty="0"/>
          </a:p>
          <a:p>
            <a:pPr marL="234910" indent="-234910"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GB" dirty="0" smtClean="0"/>
              <a:t>FortiMail becomes part of the FOS Security Fabric</a:t>
            </a:r>
            <a:endParaRPr lang="en-GB" dirty="0"/>
          </a:p>
          <a:p>
            <a:pPr marL="615843" lvl="1" indent="-256073">
              <a:buFont typeface="Arial" panose="020B0604020202020204" pitchFamily="34" charset="0"/>
              <a:buChar char="»"/>
            </a:pPr>
            <a:r>
              <a:rPr lang="en-GB" sz="1600" dirty="0" smtClean="0"/>
              <a:t>Appears as member of Physical Topology</a:t>
            </a:r>
            <a:endParaRPr lang="en-GB" sz="1600" dirty="0"/>
          </a:p>
          <a:p>
            <a:endParaRPr lang="en-US" sz="1400" kern="700" spc="-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FORTIMAIL FEATURE UPDATE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cap="all" dirty="0" err="1"/>
              <a:t>FortiView</a:t>
            </a:r>
            <a:r>
              <a:rPr lang="en-GB" cap="all" dirty="0"/>
              <a:t> &amp; Cooperative Security Fabric</a:t>
            </a:r>
          </a:p>
        </p:txBody>
      </p:sp>
      <p:pic>
        <p:nvPicPr>
          <p:cNvPr id="13" name="Picture 12" descr="corner-pee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4311" y="447"/>
            <a:ext cx="1844628" cy="1844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700000">
            <a:off x="11502487" y="184039"/>
            <a:ext cx="558166" cy="415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FFFFFF"/>
                </a:solidFill>
                <a:latin typeface="Arial"/>
                <a:cs typeface="Arial"/>
              </a:rPr>
              <a:t>6.0</a:t>
            </a:r>
            <a:endParaRPr lang="en-US" sz="2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554" y="3765520"/>
            <a:ext cx="4917022" cy="246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673149" y="6516370"/>
            <a:ext cx="292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Mantis: </a:t>
            </a:r>
            <a:r>
              <a:rPr lang="en-GB" sz="1000" dirty="0" smtClean="0"/>
              <a:t>N/A</a:t>
            </a:r>
            <a:r>
              <a:rPr lang="en-GB" sz="1000" dirty="0"/>
              <a:t>	</a:t>
            </a:r>
            <a:r>
              <a:rPr lang="en-GB" sz="1000" dirty="0" smtClean="0"/>
              <a:t>	</a:t>
            </a:r>
            <a:r>
              <a:rPr lang="en-GB" sz="1000" dirty="0" err="1" smtClean="0"/>
              <a:t>Func</a:t>
            </a:r>
            <a:r>
              <a:rPr lang="en-GB" sz="1000" dirty="0" smtClean="0"/>
              <a:t> </a:t>
            </a:r>
            <a:r>
              <a:rPr lang="en-GB" sz="1000" dirty="0"/>
              <a:t>Spec:</a:t>
            </a:r>
            <a:r>
              <a:rPr lang="en-US" sz="1000" dirty="0"/>
              <a:t> </a:t>
            </a:r>
            <a:r>
              <a:rPr lang="en-US" sz="1000" dirty="0" smtClean="0"/>
              <a:t>N/A</a:t>
            </a:r>
            <a:endParaRPr lang="en-US" sz="1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691" y="1312161"/>
            <a:ext cx="6579314" cy="337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 bwMode="invGray">
          <a:xfrm>
            <a:off x="7906539" y="4382429"/>
            <a:ext cx="573985" cy="309729"/>
          </a:xfrm>
          <a:prstGeom prst="rect">
            <a:avLst/>
          </a:prstGeom>
          <a:noFill/>
          <a:ln w="19050">
            <a:solidFill>
              <a:schemeClr val="accent6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8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6400" y="1637220"/>
            <a:ext cx="4514628" cy="2942674"/>
            <a:chOff x="1191705" y="234468"/>
            <a:chExt cx="4514628" cy="2942674"/>
          </a:xfrm>
        </p:grpSpPr>
        <p:sp>
          <p:nvSpPr>
            <p:cNvPr id="4" name="Rectangle 3"/>
            <p:cNvSpPr/>
            <p:nvPr/>
          </p:nvSpPr>
          <p:spPr bwMode="invGray">
            <a:xfrm>
              <a:off x="1191705" y="687336"/>
              <a:ext cx="4514628" cy="2489806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76200" dir="2700000" algn="tl" rotWithShape="0">
                <a:prstClr val="black">
                  <a:alpha val="16000"/>
                </a:prstClr>
              </a:outerShdw>
              <a:softEdge rad="0"/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33531" y="961783"/>
              <a:ext cx="26593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What </a:t>
              </a:r>
              <a:r>
                <a:rPr lang="en-US" sz="4000" u="sng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is</a:t>
              </a:r>
            </a:p>
            <a:p>
              <a:r>
                <a:rPr lang="en-US" sz="4000" b="1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Security </a:t>
              </a:r>
            </a:p>
            <a:p>
              <a:r>
                <a:rPr lang="en-US" sz="4000" b="1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Fabric?</a:t>
              </a:r>
              <a:endParaRPr lang="en-US" sz="4000" b="1" dirty="0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037" y="234468"/>
              <a:ext cx="728354" cy="72731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97742" y="2904460"/>
            <a:ext cx="859142" cy="859142"/>
            <a:chOff x="3122015" y="2764074"/>
            <a:chExt cx="1133899" cy="11338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718" y="2886525"/>
              <a:ext cx="838286" cy="85009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invGray">
            <a:xfrm>
              <a:off x="3122015" y="2764074"/>
              <a:ext cx="1133899" cy="113389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48535" y="1196155"/>
            <a:ext cx="6562867" cy="495520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Every </a:t>
            </a:r>
            <a:r>
              <a:rPr lang="en-US" sz="2000" i="1" dirty="0">
                <a:solidFill>
                  <a:srgbClr val="FF0000"/>
                </a:solidFill>
              </a:rPr>
              <a:t>enterprise needs to answer the question </a:t>
            </a:r>
            <a:r>
              <a:rPr lang="en-US" sz="2800" b="1" i="1" dirty="0" smtClean="0">
                <a:solidFill>
                  <a:srgbClr val="FF0000"/>
                </a:solidFill>
              </a:rPr>
              <a:t>"How </a:t>
            </a:r>
            <a:r>
              <a:rPr lang="en-US" sz="2800" b="1" i="1" dirty="0">
                <a:solidFill>
                  <a:srgbClr val="FF0000"/>
                </a:solidFill>
              </a:rPr>
              <a:t>Secure Am I</a:t>
            </a:r>
            <a:r>
              <a:rPr lang="en-US" sz="2800" b="1" i="1" dirty="0" smtClean="0">
                <a:solidFill>
                  <a:srgbClr val="FF0000"/>
                </a:solidFill>
              </a:rPr>
              <a:t>?”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000" i="1" dirty="0" smtClean="0">
                <a:solidFill>
                  <a:srgbClr val="FF0000"/>
                </a:solidFill>
              </a:rPr>
              <a:t>Security </a:t>
            </a:r>
            <a:r>
              <a:rPr lang="en-US" sz="2000" i="1" dirty="0">
                <a:solidFill>
                  <a:srgbClr val="FF0000"/>
                </a:solidFill>
              </a:rPr>
              <a:t>Fabric </a:t>
            </a:r>
            <a:r>
              <a:rPr lang="en-US" sz="2000" i="1" dirty="0" smtClean="0">
                <a:solidFill>
                  <a:srgbClr val="FF0000"/>
                </a:solidFill>
              </a:rPr>
              <a:t>delivers </a:t>
            </a:r>
            <a:r>
              <a:rPr lang="en-US" sz="2800" b="1" i="1" dirty="0" smtClean="0">
                <a:solidFill>
                  <a:srgbClr val="FF0000"/>
                </a:solidFill>
              </a:rPr>
              <a:t>transparency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throughout network</a:t>
            </a:r>
            <a:r>
              <a:rPr lang="en-US" sz="2000" i="1" dirty="0">
                <a:solidFill>
                  <a:srgbClr val="FF0000"/>
                </a:solidFill>
              </a:rPr>
              <a:t>, endpoint and </a:t>
            </a:r>
            <a:r>
              <a:rPr lang="en-US" sz="2000" i="1" dirty="0" smtClean="0">
                <a:solidFill>
                  <a:srgbClr val="FF0000"/>
                </a:solidFill>
              </a:rPr>
              <a:t>cloud, </a:t>
            </a:r>
            <a:r>
              <a:rPr lang="en-US" sz="2000" i="1" dirty="0">
                <a:solidFill>
                  <a:srgbClr val="FF0000"/>
                </a:solidFill>
              </a:rPr>
              <a:t>and enables Enterprises to develop a clear </a:t>
            </a:r>
            <a:r>
              <a:rPr lang="en-US" sz="2800" b="1" i="1" dirty="0">
                <a:solidFill>
                  <a:srgbClr val="FF0000"/>
                </a:solidFill>
              </a:rPr>
              <a:t>security roadmap </a:t>
            </a:r>
            <a:r>
              <a:rPr lang="en-US" sz="2000" i="1" dirty="0">
                <a:solidFill>
                  <a:srgbClr val="FF0000"/>
                </a:solidFill>
              </a:rPr>
              <a:t>aligned </a:t>
            </a:r>
            <a:r>
              <a:rPr lang="en-US" sz="2000" i="1" dirty="0" smtClean="0">
                <a:solidFill>
                  <a:srgbClr val="FF0000"/>
                </a:solidFill>
              </a:rPr>
              <a:t>to meet business </a:t>
            </a:r>
            <a:r>
              <a:rPr lang="en-US" sz="2000" i="1" dirty="0">
                <a:solidFill>
                  <a:srgbClr val="FF0000"/>
                </a:solidFill>
              </a:rPr>
              <a:t>goals.  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sz="2000" i="1" dirty="0">
                <a:solidFill>
                  <a:srgbClr val="FF0000"/>
                </a:solidFill>
              </a:rPr>
              <a:t>Security Fabric is designed to streamline &amp; </a:t>
            </a:r>
            <a:r>
              <a:rPr lang="en-US" sz="2800" b="1" i="1" dirty="0" smtClean="0">
                <a:solidFill>
                  <a:srgbClr val="FF0000"/>
                </a:solidFill>
              </a:rPr>
              <a:t>automate</a:t>
            </a:r>
            <a:r>
              <a:rPr lang="en-US" sz="2000" i="1" dirty="0">
                <a:solidFill>
                  <a:srgbClr val="FF0000"/>
                </a:solidFill>
              </a:rPr>
              <a:t> the fundamental security of the Enterprise AND </a:t>
            </a:r>
            <a:r>
              <a:rPr lang="en-US" sz="2000" i="1" dirty="0" smtClean="0">
                <a:solidFill>
                  <a:srgbClr val="FF0000"/>
                </a:solidFill>
              </a:rPr>
              <a:t>deliver </a:t>
            </a:r>
            <a:r>
              <a:rPr lang="en-US" sz="2800" b="1" i="1" dirty="0" smtClean="0">
                <a:solidFill>
                  <a:srgbClr val="FF0000"/>
                </a:solidFill>
              </a:rPr>
              <a:t>assurance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to stakeholders at each level. 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8535" y="1063592"/>
            <a:ext cx="656286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A consistent policy across your entire network 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91880" y="88150"/>
            <a:ext cx="1076178" cy="1076178"/>
            <a:chOff x="3116033" y="2551753"/>
            <a:chExt cx="2152356" cy="2152356"/>
          </a:xfrm>
        </p:grpSpPr>
        <p:sp>
          <p:nvSpPr>
            <p:cNvPr id="20" name="Oval 19"/>
            <p:cNvSpPr/>
            <p:nvPr/>
          </p:nvSpPr>
          <p:spPr bwMode="invGray">
            <a:xfrm>
              <a:off x="3116033" y="2551753"/>
              <a:ext cx="2152356" cy="21523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279178" y="2708241"/>
              <a:ext cx="1839383" cy="1839383"/>
              <a:chOff x="3122015" y="2764074"/>
              <a:chExt cx="1133899" cy="113389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5718" y="2886525"/>
                <a:ext cx="838286" cy="850093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 bwMode="invGray">
              <a:xfrm>
                <a:off x="3122015" y="2764074"/>
                <a:ext cx="1133899" cy="113389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0923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51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urity check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58" y="77600"/>
            <a:ext cx="5063041" cy="33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situation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8187" y="1253500"/>
            <a:ext cx="3842719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Internal Security Policies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4545" y="2116943"/>
            <a:ext cx="7987892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Premium Security Appliances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from validated vendors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8186" y="2894866"/>
            <a:ext cx="7164141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Implement Network and Security Best Practices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545" y="3825188"/>
            <a:ext cx="3942105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NOC and SOC monitoring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8187" y="4644054"/>
            <a:ext cx="584487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And then Chaos!!! – Security Breach!!!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Never Catch Me GIF - BigbangTheory Sheldon BallPit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575" y="3407322"/>
            <a:ext cx="4661947" cy="298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1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6400" y="1637220"/>
            <a:ext cx="4514628" cy="2942674"/>
            <a:chOff x="1191705" y="234468"/>
            <a:chExt cx="4514628" cy="2942674"/>
          </a:xfrm>
        </p:grpSpPr>
        <p:sp>
          <p:nvSpPr>
            <p:cNvPr id="4" name="Rectangle 3"/>
            <p:cNvSpPr/>
            <p:nvPr/>
          </p:nvSpPr>
          <p:spPr bwMode="invGray">
            <a:xfrm>
              <a:off x="1191705" y="687336"/>
              <a:ext cx="4514628" cy="2489806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50800" dist="76200" dir="2700000" algn="tl" rotWithShape="0">
                <a:prstClr val="black">
                  <a:alpha val="16000"/>
                </a:prstClr>
              </a:outerShdw>
              <a:softEdge rad="0"/>
            </a:effectLst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33531" y="961783"/>
              <a:ext cx="265937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What </a:t>
              </a:r>
              <a:r>
                <a:rPr lang="en-US" sz="4000" u="sng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is</a:t>
              </a:r>
            </a:p>
            <a:p>
              <a:r>
                <a:rPr lang="en-US" sz="4000" b="1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Security </a:t>
              </a:r>
            </a:p>
            <a:p>
              <a:r>
                <a:rPr lang="en-US" sz="4000" b="1" dirty="0" smtClean="0">
                  <a:solidFill>
                    <a:schemeClr val="bg1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Fabric?</a:t>
              </a:r>
              <a:endParaRPr lang="en-US" sz="4000" b="1" dirty="0">
                <a:solidFill>
                  <a:schemeClr val="bg1"/>
                </a:solidFill>
                <a:latin typeface="Helvetica Neue LT Pro 55 Roman" charset="0"/>
                <a:ea typeface="Helvetica Neue LT Pro 55 Roman" charset="0"/>
                <a:cs typeface="Helvetica Neue LT Pro 55 Roman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037" y="234468"/>
              <a:ext cx="728354" cy="72731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97742" y="2904460"/>
            <a:ext cx="859142" cy="859142"/>
            <a:chOff x="3122015" y="2764074"/>
            <a:chExt cx="1133899" cy="11338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718" y="2886525"/>
              <a:ext cx="838286" cy="850093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 bwMode="invGray">
            <a:xfrm>
              <a:off x="3122015" y="2764074"/>
              <a:ext cx="1133899" cy="113389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74303" y="1727844"/>
            <a:ext cx="6562867" cy="37856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  <a:p>
            <a:endParaRPr lang="en-US" sz="2000" i="1" dirty="0" smtClean="0">
              <a:solidFill>
                <a:srgbClr val="FF0000"/>
              </a:solidFill>
            </a:endParaRPr>
          </a:p>
          <a:p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4303" y="1595281"/>
            <a:ext cx="656286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A consistent policy across your entire network 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117648" y="619839"/>
            <a:ext cx="1076178" cy="1076178"/>
            <a:chOff x="3116033" y="2551753"/>
            <a:chExt cx="2152356" cy="2152356"/>
          </a:xfrm>
        </p:grpSpPr>
        <p:sp>
          <p:nvSpPr>
            <p:cNvPr id="20" name="Oval 19"/>
            <p:cNvSpPr/>
            <p:nvPr/>
          </p:nvSpPr>
          <p:spPr bwMode="invGray">
            <a:xfrm>
              <a:off x="3116033" y="2551753"/>
              <a:ext cx="2152356" cy="21523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279178" y="2708241"/>
              <a:ext cx="1839383" cy="1839383"/>
              <a:chOff x="3122015" y="2764074"/>
              <a:chExt cx="1133899" cy="1133899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65718" y="2886525"/>
                <a:ext cx="838286" cy="850093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 bwMode="invGray">
              <a:xfrm>
                <a:off x="3122015" y="2764074"/>
                <a:ext cx="1133899" cy="1133899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18" y="2051837"/>
            <a:ext cx="6550926" cy="33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65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38603" y="174835"/>
            <a:ext cx="6227728" cy="65859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2975" y="326392"/>
            <a:ext cx="6227729" cy="6282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Oval 10"/>
          <p:cNvSpPr/>
          <p:nvPr/>
        </p:nvSpPr>
        <p:spPr bwMode="invGray">
          <a:xfrm>
            <a:off x="2372321" y="1603447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Telemetry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 bwMode="invGray">
          <a:xfrm>
            <a:off x="2980995" y="4199596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Endpoint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 bwMode="invGray">
          <a:xfrm>
            <a:off x="4002057" y="5443629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Historical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Oval 21"/>
          <p:cNvSpPr/>
          <p:nvPr/>
        </p:nvSpPr>
        <p:spPr bwMode="invGray">
          <a:xfrm>
            <a:off x="3338098" y="2821585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Access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invGray">
          <a:xfrm>
            <a:off x="9962147" y="-123334"/>
            <a:ext cx="2229853" cy="737936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962147" y="2269998"/>
            <a:ext cx="2229853" cy="120032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5.6</a:t>
            </a:r>
          </a:p>
          <a:p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- visibility</a:t>
            </a:r>
          </a:p>
          <a:p>
            <a:r>
              <a:rPr lang="en-US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- control</a:t>
            </a:r>
            <a:endParaRPr lang="en-US" sz="2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62147" y="4345722"/>
            <a:ext cx="2229853" cy="1508105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6.0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expand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integrate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measure</a:t>
            </a:r>
            <a:endParaRPr lang="en-US" sz="2000" b="1" dirty="0">
              <a:ln w="660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52467" y="558840"/>
            <a:ext cx="6754855" cy="834189"/>
            <a:chOff x="4843581" y="5016966"/>
            <a:chExt cx="6754855" cy="834189"/>
          </a:xfrm>
        </p:grpSpPr>
        <p:sp>
          <p:nvSpPr>
            <p:cNvPr id="41" name="TextBox 40"/>
            <p:cNvSpPr txBox="1"/>
            <p:nvPr/>
          </p:nvSpPr>
          <p:spPr>
            <a:xfrm>
              <a:off x="5807583" y="5181619"/>
              <a:ext cx="5790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Expanded </a:t>
              </a:r>
              <a:r>
                <a:rPr lang="en-US" sz="2400" b="1" dirty="0" smtClean="0">
                  <a:solidFill>
                    <a:srgbClr val="000000"/>
                  </a:solidFill>
                </a:rPr>
                <a:t>ATTACK SURFACE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 bwMode="invGray">
            <a:xfrm>
              <a:off x="4843581" y="5016966"/>
              <a:ext cx="834189" cy="83418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Oval 32"/>
          <p:cNvSpPr/>
          <p:nvPr/>
        </p:nvSpPr>
        <p:spPr bwMode="invGray">
          <a:xfrm>
            <a:off x="7203997" y="3093738"/>
            <a:ext cx="2152356" cy="215235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367142" y="3250226"/>
            <a:ext cx="1839383" cy="1839383"/>
            <a:chOff x="3122015" y="2764074"/>
            <a:chExt cx="1133899" cy="113389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718" y="2886525"/>
              <a:ext cx="838286" cy="850093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 bwMode="invGray">
            <a:xfrm>
              <a:off x="3122015" y="2764074"/>
              <a:ext cx="1133899" cy="113389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5" name="Oval 44"/>
          <p:cNvSpPr/>
          <p:nvPr/>
        </p:nvSpPr>
        <p:spPr bwMode="invGray">
          <a:xfrm>
            <a:off x="7825835" y="3865984"/>
            <a:ext cx="908681" cy="607865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  <a:round/>
            <a:headEnd/>
            <a:tailEnd/>
          </a:ln>
          <a:effectLst>
            <a:softEdge rad="76200"/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6.0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invGray">
          <a:xfrm>
            <a:off x="147648" y="353946"/>
            <a:ext cx="2162353" cy="2063923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invGray">
          <a:xfrm>
            <a:off x="150939" y="2505375"/>
            <a:ext cx="2162353" cy="1975547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invGray">
          <a:xfrm>
            <a:off x="147648" y="4582603"/>
            <a:ext cx="2162353" cy="1999075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9499" y="3683710"/>
            <a:ext cx="150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INTEGRATE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1500" y="1636844"/>
            <a:ext cx="1129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4809" y="574474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MEASURE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 rot="2700000">
            <a:off x="764707" y="741847"/>
            <a:ext cx="915662" cy="916394"/>
            <a:chOff x="3000640" y="325396"/>
            <a:chExt cx="1105941" cy="1106817"/>
          </a:xfrm>
          <a:solidFill>
            <a:schemeClr val="bg1"/>
          </a:solidFill>
        </p:grpSpPr>
        <p:sp>
          <p:nvSpPr>
            <p:cNvPr id="46" name="Right Arrow 45"/>
            <p:cNvSpPr/>
            <p:nvPr/>
          </p:nvSpPr>
          <p:spPr bwMode="invGray">
            <a:xfrm>
              <a:off x="3635841" y="723495"/>
              <a:ext cx="470740" cy="305270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ight Arrow 46"/>
            <p:cNvSpPr/>
            <p:nvPr/>
          </p:nvSpPr>
          <p:spPr bwMode="invGray">
            <a:xfrm rot="10800000">
              <a:off x="3000640" y="723493"/>
              <a:ext cx="470739" cy="305271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 bwMode="invGray">
            <a:xfrm rot="5400000">
              <a:off x="3320480" y="1044208"/>
              <a:ext cx="470739" cy="305272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 bwMode="invGray">
            <a:xfrm rot="16200000">
              <a:off x="3324847" y="408129"/>
              <a:ext cx="470737" cy="305272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83873" y="3074807"/>
            <a:ext cx="5207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56" y="5099774"/>
            <a:ext cx="901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9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22" grpId="0" animBg="1"/>
      <p:bldP spid="26" grpId="0" animBg="1"/>
      <p:bldP spid="28" grpId="0" animBg="1"/>
      <p:bldP spid="23" grpId="0" animBg="1"/>
      <p:bldP spid="24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 bwMode="invGray">
          <a:xfrm>
            <a:off x="0" y="73253"/>
            <a:ext cx="3558363" cy="988256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grpSp>
        <p:nvGrpSpPr>
          <p:cNvPr id="53" name="Group 52"/>
          <p:cNvGrpSpPr/>
          <p:nvPr/>
        </p:nvGrpSpPr>
        <p:grpSpPr>
          <a:xfrm rot="2700000">
            <a:off x="2309852" y="171900"/>
            <a:ext cx="736459" cy="737240"/>
            <a:chOff x="3000640" y="325396"/>
            <a:chExt cx="1105941" cy="1106817"/>
          </a:xfrm>
          <a:solidFill>
            <a:schemeClr val="bg1"/>
          </a:solidFill>
        </p:grpSpPr>
        <p:sp>
          <p:nvSpPr>
            <p:cNvPr id="54" name="Right Arrow 53"/>
            <p:cNvSpPr/>
            <p:nvPr/>
          </p:nvSpPr>
          <p:spPr bwMode="invGray">
            <a:xfrm>
              <a:off x="3635841" y="723495"/>
              <a:ext cx="470740" cy="305270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  <p:sp>
          <p:nvSpPr>
            <p:cNvPr id="55" name="Right Arrow 54"/>
            <p:cNvSpPr/>
            <p:nvPr/>
          </p:nvSpPr>
          <p:spPr bwMode="invGray">
            <a:xfrm rot="10800000">
              <a:off x="3000640" y="723493"/>
              <a:ext cx="470739" cy="305271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  <p:sp>
          <p:nvSpPr>
            <p:cNvPr id="56" name="Right Arrow 55"/>
            <p:cNvSpPr/>
            <p:nvPr/>
          </p:nvSpPr>
          <p:spPr bwMode="invGray">
            <a:xfrm rot="5400000">
              <a:off x="3320480" y="1044208"/>
              <a:ext cx="470739" cy="305272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  <p:sp>
          <p:nvSpPr>
            <p:cNvPr id="57" name="Right Arrow 56"/>
            <p:cNvSpPr/>
            <p:nvPr/>
          </p:nvSpPr>
          <p:spPr bwMode="invGray">
            <a:xfrm rot="16200000">
              <a:off x="3324847" y="408129"/>
              <a:ext cx="470737" cy="305272"/>
            </a:xfrm>
            <a:prstGeom prst="rightArrow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</p:grpSp>
      <p:sp>
        <p:nvSpPr>
          <p:cNvPr id="58" name="Subtitle 2"/>
          <p:cNvSpPr txBox="1">
            <a:spLocks/>
          </p:cNvSpPr>
          <p:nvPr/>
        </p:nvSpPr>
        <p:spPr>
          <a:xfrm>
            <a:off x="511111" y="271064"/>
            <a:ext cx="1948554" cy="613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67" bIns="60933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indent="-457063" defTabSz="914126">
              <a:spcBef>
                <a:spcPts val="0"/>
              </a:spcBef>
              <a:buClr>
                <a:schemeClr val="bg1"/>
              </a:buClr>
              <a:defRPr/>
            </a:pPr>
            <a:r>
              <a:rPr lang="en-US" sz="3199" b="1">
                <a:solidFill>
                  <a:schemeClr val="bg1"/>
                </a:solidFill>
              </a:rPr>
              <a:t>EXPAND</a:t>
            </a:r>
            <a:endParaRPr lang="en-US" sz="3199" b="1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invGray">
          <a:xfrm>
            <a:off x="247154" y="982771"/>
            <a:ext cx="2888405" cy="5197181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</a:rPr>
              <a:t>EXPAND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868" y="1298136"/>
            <a:ext cx="2736977" cy="4523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Cloud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SDN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CASB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SD-WAN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UEBA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Single Pane</a:t>
            </a:r>
            <a:endParaRPr lang="en-US" sz="3999" b="1" dirty="0">
              <a:solidFill>
                <a:srgbClr val="FF00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884989" y="1680354"/>
            <a:ext cx="3216675" cy="4391828"/>
            <a:chOff x="5884988" y="1679899"/>
            <a:chExt cx="3216675" cy="4392972"/>
          </a:xfrm>
        </p:grpSpPr>
        <p:sp>
          <p:nvSpPr>
            <p:cNvPr id="6" name="Oval 5"/>
            <p:cNvSpPr/>
            <p:nvPr/>
          </p:nvSpPr>
          <p:spPr bwMode="invGray">
            <a:xfrm>
              <a:off x="5884988" y="1679899"/>
              <a:ext cx="3194729" cy="319472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  <p:sp>
          <p:nvSpPr>
            <p:cNvPr id="8" name="Rectangle 7"/>
            <p:cNvSpPr/>
            <p:nvPr/>
          </p:nvSpPr>
          <p:spPr>
            <a:xfrm rot="18833970">
              <a:off x="6139265" y="1897710"/>
              <a:ext cx="2706684" cy="2743117"/>
            </a:xfrm>
            <a:prstGeom prst="rect">
              <a:avLst/>
            </a:prstGeom>
            <a:noFill/>
            <a:effectLst/>
          </p:spPr>
          <p:txBody>
            <a:bodyPr spcFirstLastPara="1" wrap="none" lIns="91416" tIns="45708" rIns="91416" bIns="45708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CA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rPr>
                <a:t>Strategy &amp; Priorities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2700000">
              <a:off x="6118417" y="1962493"/>
              <a:ext cx="2706684" cy="2743117"/>
            </a:xfrm>
            <a:prstGeom prst="rect">
              <a:avLst/>
            </a:prstGeom>
            <a:noFill/>
            <a:effectLst/>
          </p:spPr>
          <p:txBody>
            <a:bodyPr spcFirstLastPara="1" wrap="none" lIns="91416" tIns="45708" rIns="91416" bIns="45708" numCol="1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CA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rPr>
                <a:t>Security Advisor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8846311">
              <a:off x="6170672" y="1942884"/>
              <a:ext cx="2706684" cy="2743117"/>
            </a:xfrm>
            <a:prstGeom prst="rect">
              <a:avLst/>
            </a:prstGeom>
            <a:noFill/>
            <a:effectLst/>
          </p:spPr>
          <p:txBody>
            <a:bodyPr spcFirstLastPara="1" wrap="none" lIns="91416" tIns="45708" rIns="91416" bIns="45708" numCol="1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CA" sz="1600" b="1">
                  <a:ln w="12700">
                    <a:noFill/>
                    <a:prstDash val="solid"/>
                  </a:ln>
                  <a:solidFill>
                    <a:schemeClr val="bg1"/>
                  </a:solidFill>
                </a:rPr>
                <a:t>Security Oversight</a:t>
              </a:r>
              <a:endParaRPr lang="en-CA" sz="1600" b="1" dirty="0">
                <a:ln w="12700">
                  <a:noFill/>
                  <a:prstDash val="solid"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2789052">
              <a:off x="6155594" y="1935984"/>
              <a:ext cx="2706684" cy="2743117"/>
            </a:xfrm>
            <a:prstGeom prst="rect">
              <a:avLst/>
            </a:prstGeom>
            <a:noFill/>
            <a:effectLst/>
          </p:spPr>
          <p:txBody>
            <a:bodyPr spcFirstLastPara="1" wrap="none" lIns="91416" tIns="45708" rIns="91416" bIns="45708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CA" sz="1600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rPr>
                <a:t>Tech &amp; Standards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94433" y="2089336"/>
              <a:ext cx="2388415" cy="398353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97083" y="2765970"/>
              <a:ext cx="94334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9" b="1" dirty="0">
                  <a:solidFill>
                    <a:srgbClr val="FF0000"/>
                  </a:solidFill>
                  <a:latin typeface="Helvetica Neue LT Pro 55 Roman" charset="0"/>
                  <a:ea typeface="Helvetica Neue LT Pro 55 Roman" charset="0"/>
                  <a:cs typeface="Helvetica Neue LT Pro 55 Roman" charset="0"/>
                </a:rPr>
                <a:t>CISO</a:t>
              </a:r>
              <a:endParaRPr lang="en-US" sz="2399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7480292" y="1679899"/>
              <a:ext cx="2061" cy="409437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480292" y="4474347"/>
              <a:ext cx="2061" cy="409437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8697369" y="2872387"/>
              <a:ext cx="404294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890632" y="3348350"/>
              <a:ext cx="404294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9046559" y="-73645"/>
            <a:ext cx="3059332" cy="2591335"/>
            <a:chOff x="9110912" y="601917"/>
            <a:chExt cx="3059332" cy="2592010"/>
          </a:xfrm>
        </p:grpSpPr>
        <p:sp>
          <p:nvSpPr>
            <p:cNvPr id="27" name="Rounded Rectangle 26"/>
            <p:cNvSpPr/>
            <p:nvPr/>
          </p:nvSpPr>
          <p:spPr bwMode="invGray">
            <a:xfrm>
              <a:off x="9110912" y="601917"/>
              <a:ext cx="3059332" cy="2592010"/>
            </a:xfrm>
            <a:prstGeom prst="roundRect">
              <a:avLst/>
            </a:prstGeom>
            <a:solidFill>
              <a:schemeClr val="bg1"/>
            </a:solidFill>
            <a:ln w="38100">
              <a:noFill/>
              <a:round/>
              <a:headEnd/>
              <a:tailEnd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 bwMode="invGray">
            <a:xfrm>
              <a:off x="9273122" y="695143"/>
              <a:ext cx="1194392" cy="1806247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AWS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Azure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Google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Oracle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VMWare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KVM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Xen</a:t>
              </a:r>
            </a:p>
            <a:p>
              <a:r>
                <a:rPr lang="en-US" sz="1200" dirty="0" err="1">
                  <a:solidFill>
                    <a:schemeClr val="bg1"/>
                  </a:solidFill>
                </a:rPr>
                <a:t>HyperV</a:t>
              </a:r>
              <a:endParaRPr lang="en-US" sz="1200" dirty="0">
                <a:solidFill>
                  <a:schemeClr val="bg1"/>
                </a:solidFill>
              </a:endParaRPr>
            </a:p>
            <a:p>
              <a:r>
                <a:rPr lang="en-US" sz="1200" dirty="0" err="1">
                  <a:solidFill>
                    <a:schemeClr val="bg1"/>
                  </a:solidFill>
                </a:rPr>
                <a:t>AzureStack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 bwMode="invGray">
            <a:xfrm>
              <a:off x="10582418" y="1859514"/>
              <a:ext cx="1194392" cy="564605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Telemetry &amp; Segmentation</a:t>
              </a:r>
            </a:p>
          </p:txBody>
        </p:sp>
        <p:sp>
          <p:nvSpPr>
            <p:cNvPr id="30" name="Rounded Rectangle 29"/>
            <p:cNvSpPr/>
            <p:nvPr/>
          </p:nvSpPr>
          <p:spPr bwMode="invGray">
            <a:xfrm>
              <a:off x="10804687" y="1262844"/>
              <a:ext cx="1194392" cy="508392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Dynamic Policies</a:t>
              </a:r>
            </a:p>
          </p:txBody>
        </p:sp>
        <p:sp>
          <p:nvSpPr>
            <p:cNvPr id="31" name="Rounded Rectangle 30"/>
            <p:cNvSpPr/>
            <p:nvPr/>
          </p:nvSpPr>
          <p:spPr bwMode="invGray">
            <a:xfrm>
              <a:off x="10700572" y="736716"/>
              <a:ext cx="1194392" cy="452534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Acceleration</a:t>
              </a:r>
            </a:p>
          </p:txBody>
        </p:sp>
        <p:sp>
          <p:nvSpPr>
            <p:cNvPr id="32" name="Rounded Rectangle 31"/>
            <p:cNvSpPr/>
            <p:nvPr/>
          </p:nvSpPr>
          <p:spPr bwMode="invGray">
            <a:xfrm>
              <a:off x="10782852" y="2466242"/>
              <a:ext cx="1194392" cy="564605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Server Protection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199180" y="568433"/>
            <a:ext cx="3120598" cy="1453051"/>
            <a:chOff x="3029967" y="670649"/>
            <a:chExt cx="3120598" cy="14534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9967" y="670649"/>
              <a:ext cx="3120598" cy="1453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078904" y="1266548"/>
              <a:ext cx="10422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99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IAAS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266452" y="4767803"/>
            <a:ext cx="3394060" cy="2004155"/>
            <a:chOff x="8428817" y="4600333"/>
            <a:chExt cx="3394060" cy="2004677"/>
          </a:xfrm>
        </p:grpSpPr>
        <p:grpSp>
          <p:nvGrpSpPr>
            <p:cNvPr id="35" name="Group 34"/>
            <p:cNvGrpSpPr/>
            <p:nvPr/>
          </p:nvGrpSpPr>
          <p:grpSpPr>
            <a:xfrm>
              <a:off x="8428817" y="4600333"/>
              <a:ext cx="3394060" cy="2004677"/>
              <a:chOff x="8645159" y="1189249"/>
              <a:chExt cx="3394060" cy="2004677"/>
            </a:xfrm>
          </p:grpSpPr>
          <p:sp>
            <p:nvSpPr>
              <p:cNvPr id="37" name="Rounded Rectangle 36"/>
              <p:cNvSpPr/>
              <p:nvPr/>
            </p:nvSpPr>
            <p:spPr bwMode="invGray">
              <a:xfrm>
                <a:off x="8645159" y="1189249"/>
                <a:ext cx="3394060" cy="2004677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  <a:round/>
                <a:headEnd/>
                <a:tailEnd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ex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 bwMode="invGray">
              <a:xfrm>
                <a:off x="9728868" y="1871586"/>
                <a:ext cx="1570316" cy="564605"/>
              </a:xfrm>
              <a:prstGeom prst="roundRect">
                <a:avLst/>
              </a:prstGeom>
              <a:solidFill>
                <a:srgbClr val="C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Vulnerability &amp; </a:t>
                </a:r>
                <a:r>
                  <a:rPr lang="en-US" sz="1200">
                    <a:solidFill>
                      <a:schemeClr val="bg1"/>
                    </a:solidFill>
                  </a:rPr>
                  <a:t>IOC Detection &amp; Response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 bwMode="invGray">
              <a:xfrm>
                <a:off x="8871830" y="1351140"/>
                <a:ext cx="1194392" cy="452534"/>
              </a:xfrm>
              <a:prstGeom prst="roundRect">
                <a:avLst/>
              </a:prstGeom>
              <a:solidFill>
                <a:srgbClr val="C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Integrated NOC / SOC </a:t>
                </a:r>
              </a:p>
            </p:txBody>
          </p:sp>
          <p:sp>
            <p:nvSpPr>
              <p:cNvPr id="40" name="Rounded Rectangle 39"/>
              <p:cNvSpPr/>
              <p:nvPr/>
            </p:nvSpPr>
            <p:spPr bwMode="invGray">
              <a:xfrm>
                <a:off x="9085076" y="2513543"/>
                <a:ext cx="1194392" cy="564605"/>
              </a:xfrm>
              <a:prstGeom prst="roundRect">
                <a:avLst/>
              </a:prstGeom>
              <a:solidFill>
                <a:srgbClr val="C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Threat Intel Exchange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 bwMode="invGray">
            <a:xfrm>
              <a:off x="10253151" y="5943840"/>
              <a:ext cx="1194392" cy="564605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Audit &amp; Compliance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75447">
            <a:off x="8808864" y="1801564"/>
            <a:ext cx="1312173" cy="1031262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293856" y="4730113"/>
            <a:ext cx="2510147" cy="2004155"/>
            <a:chOff x="4383610" y="5224940"/>
            <a:chExt cx="2510147" cy="2004677"/>
          </a:xfrm>
        </p:grpSpPr>
        <p:sp>
          <p:nvSpPr>
            <p:cNvPr id="42" name="Rounded Rectangle 41"/>
            <p:cNvSpPr/>
            <p:nvPr/>
          </p:nvSpPr>
          <p:spPr bwMode="invGray">
            <a:xfrm>
              <a:off x="4383610" y="5224940"/>
              <a:ext cx="2510147" cy="2004677"/>
            </a:xfrm>
            <a:prstGeom prst="roundRect">
              <a:avLst/>
            </a:prstGeom>
            <a:solidFill>
              <a:schemeClr val="bg1"/>
            </a:solidFill>
            <a:ln w="38100">
              <a:noFill/>
              <a:round/>
              <a:headEnd/>
              <a:tailEnd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 bwMode="invGray">
            <a:xfrm>
              <a:off x="4565930" y="5347962"/>
              <a:ext cx="1224410" cy="564605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Industry Comparisons</a:t>
              </a:r>
            </a:p>
          </p:txBody>
        </p:sp>
        <p:sp>
          <p:nvSpPr>
            <p:cNvPr id="44" name="Rounded Rectangle 43"/>
            <p:cNvSpPr/>
            <p:nvPr/>
          </p:nvSpPr>
          <p:spPr bwMode="invGray">
            <a:xfrm>
              <a:off x="4715742" y="6618160"/>
              <a:ext cx="1426023" cy="454173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Unified Views</a:t>
              </a:r>
            </a:p>
          </p:txBody>
        </p:sp>
        <p:sp>
          <p:nvSpPr>
            <p:cNvPr id="45" name="Rounded Rectangle 44"/>
            <p:cNvSpPr/>
            <p:nvPr/>
          </p:nvSpPr>
          <p:spPr bwMode="invGray">
            <a:xfrm>
              <a:off x="5117397" y="6002880"/>
              <a:ext cx="1653316" cy="532999"/>
            </a:xfrm>
            <a:prstGeom prst="roundRect">
              <a:avLst/>
            </a:prstGeom>
            <a:solidFill>
              <a:srgbClr val="C0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Priorities &amp; Metrics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254876">
            <a:off x="5053112" y="4319933"/>
            <a:ext cx="1312173" cy="10312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47778">
            <a:off x="8831855" y="3893780"/>
            <a:ext cx="1312515" cy="10309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72322">
            <a:off x="8434992" y="4215696"/>
            <a:ext cx="1312515" cy="1030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0">
            <a:off x="5000673" y="1582559"/>
            <a:ext cx="1312515" cy="103099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47153" y="1298136"/>
            <a:ext cx="3065603" cy="1569251"/>
            <a:chOff x="247153" y="1297580"/>
            <a:chExt cx="3065603" cy="1569660"/>
          </a:xfrm>
        </p:grpSpPr>
        <p:sp>
          <p:nvSpPr>
            <p:cNvPr id="50" name="Rectangle 49"/>
            <p:cNvSpPr/>
            <p:nvPr/>
          </p:nvSpPr>
          <p:spPr bwMode="invGray">
            <a:xfrm>
              <a:off x="247153" y="1381726"/>
              <a:ext cx="2888405" cy="1485514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5779" y="1297580"/>
              <a:ext cx="273697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199" b="1" dirty="0">
                  <a:solidFill>
                    <a:schemeClr val="bg1"/>
                  </a:solidFill>
                </a:rPr>
                <a:t>Cloud</a:t>
              </a:r>
            </a:p>
            <a:p>
              <a:pPr>
                <a:lnSpc>
                  <a:spcPct val="150000"/>
                </a:lnSpc>
              </a:pPr>
              <a:r>
                <a:rPr lang="en-US" sz="3199" b="1" dirty="0">
                  <a:solidFill>
                    <a:schemeClr val="bg1"/>
                  </a:solidFill>
                </a:rPr>
                <a:t>SDN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4876" r="208" b="30296"/>
          <a:stretch/>
        </p:blipFill>
        <p:spPr>
          <a:xfrm>
            <a:off x="3274802" y="1151398"/>
            <a:ext cx="8838333" cy="35282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4661" r="-89" b="-117"/>
          <a:stretch/>
        </p:blipFill>
        <p:spPr>
          <a:xfrm>
            <a:off x="3274802" y="1118009"/>
            <a:ext cx="9727424" cy="5794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642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invGray">
          <a:xfrm>
            <a:off x="0" y="73253"/>
            <a:ext cx="4274288" cy="988256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11110" y="271064"/>
            <a:ext cx="2423476" cy="613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67" bIns="60933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indent="-457063" defTabSz="914126">
              <a:spcBef>
                <a:spcPts val="0"/>
              </a:spcBef>
              <a:buClr>
                <a:schemeClr val="bg1"/>
              </a:buClr>
              <a:defRPr/>
            </a:pPr>
            <a:r>
              <a:rPr lang="en-US" sz="3199" b="1" dirty="0">
                <a:solidFill>
                  <a:schemeClr val="bg1"/>
                </a:solidFill>
              </a:rPr>
              <a:t>INTEGRATE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71253" y="257778"/>
            <a:ext cx="520564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invGray">
          <a:xfrm>
            <a:off x="247155" y="982771"/>
            <a:ext cx="3901513" cy="5197180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243" y="1381333"/>
            <a:ext cx="3806889" cy="4400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rgbClr val="FF0000"/>
                </a:solidFill>
              </a:rPr>
              <a:t>Fabric Connectors</a:t>
            </a:r>
          </a:p>
          <a:p>
            <a:endParaRPr lang="en-US" sz="2799" b="1" dirty="0">
              <a:solidFill>
                <a:srgbClr val="FF0000"/>
              </a:solidFill>
            </a:endParaRP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Threat Feeds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Dynamic Policy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Automation / Remediation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IAAS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SSO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ITSM</a:t>
            </a:r>
          </a:p>
          <a:p>
            <a:pPr lvl="1"/>
            <a:r>
              <a:rPr lang="en-US" sz="2799" dirty="0">
                <a:solidFill>
                  <a:srgbClr val="FF0000"/>
                </a:solidFill>
              </a:rPr>
              <a:t>Endpoint CVE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0854"/>
          <a:stretch/>
        </p:blipFill>
        <p:spPr>
          <a:xfrm>
            <a:off x="4419598" y="1168988"/>
            <a:ext cx="8865059" cy="39229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52" y="2146686"/>
            <a:ext cx="4575097" cy="4740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880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23" y="73253"/>
            <a:ext cx="6858000" cy="68562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invGray">
          <a:xfrm>
            <a:off x="0" y="73253"/>
            <a:ext cx="4127504" cy="988256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511110" y="271064"/>
            <a:ext cx="2423476" cy="613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67" bIns="60933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indent="-457063" defTabSz="914126">
              <a:spcBef>
                <a:spcPts val="0"/>
              </a:spcBef>
              <a:buClr>
                <a:schemeClr val="bg1"/>
              </a:buClr>
              <a:defRPr/>
            </a:pPr>
            <a:r>
              <a:rPr lang="en-US" sz="3199" b="1" dirty="0">
                <a:solidFill>
                  <a:schemeClr val="bg1"/>
                </a:solidFill>
              </a:rPr>
              <a:t>MEASURE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56" y="254143"/>
            <a:ext cx="901700" cy="54595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invGray">
          <a:xfrm>
            <a:off x="247154" y="982771"/>
            <a:ext cx="5001900" cy="5197180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99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222" y="1381333"/>
            <a:ext cx="5209245" cy="44000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799" b="1" dirty="0">
                <a:solidFill>
                  <a:srgbClr val="FF0000"/>
                </a:solidFill>
              </a:rPr>
              <a:t>Integrated Measurement</a:t>
            </a:r>
          </a:p>
          <a:p>
            <a:endParaRPr lang="en-US" sz="2799" b="1" dirty="0">
              <a:solidFill>
                <a:srgbClr val="FF0000"/>
              </a:solidFill>
            </a:endParaRPr>
          </a:p>
          <a:p>
            <a:r>
              <a:rPr lang="en-US" sz="2799" b="1" dirty="0">
                <a:solidFill>
                  <a:srgbClr val="FF0000"/>
                </a:solidFill>
              </a:rPr>
              <a:t>Fabric-wide Reporting</a:t>
            </a:r>
          </a:p>
          <a:p>
            <a:endParaRPr lang="en-US" sz="2799" b="1" dirty="0">
              <a:solidFill>
                <a:srgbClr val="FF0000"/>
              </a:solidFill>
            </a:endParaRPr>
          </a:p>
          <a:p>
            <a:r>
              <a:rPr lang="en-US" sz="2799" b="1" dirty="0">
                <a:solidFill>
                  <a:srgbClr val="FF0000"/>
                </a:solidFill>
              </a:rPr>
              <a:t>Multi-product</a:t>
            </a:r>
          </a:p>
          <a:p>
            <a:endParaRPr lang="en-US" sz="2799" b="1" dirty="0">
              <a:solidFill>
                <a:srgbClr val="FF0000"/>
              </a:solidFill>
            </a:endParaRPr>
          </a:p>
          <a:p>
            <a:r>
              <a:rPr lang="en-US" sz="2799" b="1" dirty="0">
                <a:solidFill>
                  <a:srgbClr val="FF0000"/>
                </a:solidFill>
              </a:rPr>
              <a:t>Industry, Region &amp; Size Comparison</a:t>
            </a:r>
          </a:p>
          <a:p>
            <a:endParaRPr lang="en-US" sz="2799" b="1" dirty="0">
              <a:solidFill>
                <a:srgbClr val="FF0000"/>
              </a:solidFill>
            </a:endParaRPr>
          </a:p>
          <a:p>
            <a:r>
              <a:rPr lang="en-US" sz="2799" b="1" i="1" dirty="0">
                <a:solidFill>
                  <a:srgbClr val="FF0000"/>
                </a:solidFill>
              </a:rPr>
              <a:t>How Secure Am I?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67" y="605738"/>
            <a:ext cx="5731934" cy="5730441"/>
          </a:xfrm>
          <a:prstGeom prst="rect">
            <a:avLst/>
          </a:prstGeom>
        </p:spPr>
      </p:pic>
      <p:sp>
        <p:nvSpPr>
          <p:cNvPr id="11" name="Line Callout 2 10"/>
          <p:cNvSpPr/>
          <p:nvPr/>
        </p:nvSpPr>
        <p:spPr bwMode="invGray">
          <a:xfrm>
            <a:off x="7755087" y="1024456"/>
            <a:ext cx="1354666" cy="9894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5273"/>
              <a:gd name="adj6" fmla="val -10417"/>
            </a:avLst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99" b="1">
                <a:solidFill>
                  <a:schemeClr val="bg1"/>
                </a:solidFill>
              </a:rPr>
              <a:t>Security Roadmap</a:t>
            </a:r>
          </a:p>
        </p:txBody>
      </p:sp>
      <p:sp>
        <p:nvSpPr>
          <p:cNvPr id="12" name="Line Callout 2 11"/>
          <p:cNvSpPr/>
          <p:nvPr/>
        </p:nvSpPr>
        <p:spPr bwMode="invGray">
          <a:xfrm>
            <a:off x="10214816" y="2203504"/>
            <a:ext cx="1354666" cy="9894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4860"/>
              <a:gd name="adj6" fmla="val -70417"/>
            </a:avLst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99" b="1" dirty="0">
                <a:solidFill>
                  <a:schemeClr val="bg1"/>
                </a:solidFill>
              </a:rPr>
              <a:t>Standards</a:t>
            </a:r>
          </a:p>
          <a:p>
            <a:pPr algn="ctr"/>
            <a:r>
              <a:rPr lang="en-US" sz="1799" b="1" dirty="0">
                <a:solidFill>
                  <a:schemeClr val="bg1"/>
                </a:solidFill>
              </a:rPr>
              <a:t>Based</a:t>
            </a:r>
          </a:p>
        </p:txBody>
      </p:sp>
      <p:sp>
        <p:nvSpPr>
          <p:cNvPr id="13" name="Line Callout 2 12"/>
          <p:cNvSpPr/>
          <p:nvPr/>
        </p:nvSpPr>
        <p:spPr bwMode="invGray">
          <a:xfrm>
            <a:off x="6163752" y="5032290"/>
            <a:ext cx="1354666" cy="98946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4255"/>
              <a:gd name="adj6" fmla="val 833"/>
            </a:avLst>
          </a:prstGeom>
          <a:solidFill>
            <a:srgbClr val="FF0000"/>
          </a:solidFill>
          <a:ln w="28575">
            <a:solidFill>
              <a:srgbClr val="FF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99" b="1" dirty="0">
                <a:solidFill>
                  <a:schemeClr val="bg1"/>
                </a:solidFill>
              </a:rPr>
              <a:t>Feature Map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4490" r="210" b="-336"/>
          <a:stretch/>
        </p:blipFill>
        <p:spPr>
          <a:xfrm>
            <a:off x="5738250" y="1245456"/>
            <a:ext cx="7135008" cy="42500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39883" r="42454" b="24910"/>
          <a:stretch/>
        </p:blipFill>
        <p:spPr>
          <a:xfrm>
            <a:off x="7492838" y="1938103"/>
            <a:ext cx="3422044" cy="29935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672287"/>
            <a:ext cx="6858000" cy="38547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23" y="1663305"/>
            <a:ext cx="6889956" cy="38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2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3463" y="435250"/>
            <a:ext cx="5673591" cy="59999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5388" y="574202"/>
            <a:ext cx="5673591" cy="572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34501" y="38797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53391" y="4573885"/>
            <a:ext cx="4953784" cy="879685"/>
            <a:chOff x="8094861" y="5125842"/>
            <a:chExt cx="4953784" cy="879685"/>
          </a:xfrm>
        </p:grpSpPr>
        <p:sp>
          <p:nvSpPr>
            <p:cNvPr id="14" name="TextBox 13"/>
            <p:cNvSpPr txBox="1"/>
            <p:nvPr/>
          </p:nvSpPr>
          <p:spPr>
            <a:xfrm>
              <a:off x="9097104" y="5174530"/>
              <a:ext cx="39515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Expanded</a:t>
              </a:r>
              <a:br>
                <a:rPr lang="en-US" sz="2400" dirty="0" smtClean="0">
                  <a:solidFill>
                    <a:srgbClr val="000000"/>
                  </a:solidFill>
                </a:rPr>
              </a:br>
              <a:r>
                <a:rPr lang="en-US" sz="2400" b="1" dirty="0" smtClean="0">
                  <a:solidFill>
                    <a:srgbClr val="000000"/>
                  </a:solidFill>
                </a:rPr>
                <a:t>SOC INTEGRATION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 bwMode="invGray">
            <a:xfrm>
              <a:off x="8094861" y="5125842"/>
              <a:ext cx="834189" cy="834189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2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 bwMode="invGray">
          <a:xfrm>
            <a:off x="6435290" y="1435996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FortiView</a:t>
            </a:r>
            <a:r>
              <a:rPr lang="en-US" sz="1400" dirty="0" smtClean="0">
                <a:solidFill>
                  <a:schemeClr val="bg1"/>
                </a:solidFill>
              </a:rPr>
              <a:t> History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 bwMode="invGray">
          <a:xfrm>
            <a:off x="5614757" y="2311947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IOC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 bwMode="invGray">
          <a:xfrm>
            <a:off x="7262521" y="3350820"/>
            <a:ext cx="1883608" cy="502826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Central Policy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invGray">
          <a:xfrm>
            <a:off x="-14155" y="19240"/>
            <a:ext cx="2229853" cy="737936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-14154" y="3530299"/>
            <a:ext cx="2229853" cy="120032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5.6</a:t>
            </a: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- historical</a:t>
            </a:r>
          </a:p>
          <a:p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  - IOC</a:t>
            </a:r>
            <a:endParaRPr lang="en-US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4155" y="5071424"/>
            <a:ext cx="2229853" cy="1508105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6.0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detect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respond</a:t>
            </a:r>
          </a:p>
          <a:p>
            <a:r>
              <a:rPr lang="en-US" sz="2000" b="1" dirty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ln w="6600">
                  <a:noFill/>
                  <a:prstDash val="solid"/>
                </a:ln>
                <a:solidFill>
                  <a:schemeClr val="bg1"/>
                </a:solidFill>
              </a:rPr>
              <a:t>    - automate</a:t>
            </a:r>
            <a:endParaRPr lang="en-US" sz="2000" b="1" dirty="0">
              <a:ln w="660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 bwMode="invGray">
          <a:xfrm>
            <a:off x="3166446" y="1834741"/>
            <a:ext cx="2152356" cy="2152356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3329591" y="1991229"/>
            <a:ext cx="1839383" cy="1839383"/>
            <a:chOff x="3122015" y="2764074"/>
            <a:chExt cx="1133899" cy="113389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5718" y="2886525"/>
              <a:ext cx="838286" cy="850093"/>
            </a:xfrm>
            <a:prstGeom prst="rect">
              <a:avLst/>
            </a:prstGeom>
          </p:spPr>
        </p:pic>
        <p:sp>
          <p:nvSpPr>
            <p:cNvPr id="64" name="Oval 63"/>
            <p:cNvSpPr/>
            <p:nvPr/>
          </p:nvSpPr>
          <p:spPr bwMode="invGray">
            <a:xfrm>
              <a:off x="3122015" y="2764074"/>
              <a:ext cx="1133899" cy="113389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5" name="Oval 64"/>
          <p:cNvSpPr/>
          <p:nvPr/>
        </p:nvSpPr>
        <p:spPr bwMode="invGray">
          <a:xfrm>
            <a:off x="3788284" y="2606987"/>
            <a:ext cx="908681" cy="607865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  <a:round/>
            <a:headEnd/>
            <a:tailEnd/>
          </a:ln>
          <a:effectLst>
            <a:softEdge rad="76200"/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6.0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invGray">
          <a:xfrm>
            <a:off x="9541509" y="119741"/>
            <a:ext cx="2182658" cy="2094571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sp>
        <p:nvSpPr>
          <p:cNvPr id="24" name="Rounded Rectangle 23"/>
          <p:cNvSpPr/>
          <p:nvPr/>
        </p:nvSpPr>
        <p:spPr bwMode="invGray">
          <a:xfrm>
            <a:off x="9511393" y="2367317"/>
            <a:ext cx="2212775" cy="2116866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sp>
        <p:nvSpPr>
          <p:cNvPr id="25" name="Rounded Rectangle 24"/>
          <p:cNvSpPr/>
          <p:nvPr/>
        </p:nvSpPr>
        <p:spPr bwMode="invGray">
          <a:xfrm>
            <a:off x="9511392" y="4637188"/>
            <a:ext cx="2212775" cy="2089375"/>
          </a:xfrm>
          <a:prstGeom prst="roundRect">
            <a:avLst/>
          </a:prstGeom>
          <a:solidFill>
            <a:srgbClr val="FF0000">
              <a:alpha val="85098"/>
            </a:srgbClr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 b="1" dirty="0"/>
          </a:p>
        </p:txBody>
      </p:sp>
      <p:sp>
        <p:nvSpPr>
          <p:cNvPr id="26" name="Rectangle 25"/>
          <p:cNvSpPr/>
          <p:nvPr/>
        </p:nvSpPr>
        <p:spPr>
          <a:xfrm>
            <a:off x="10100104" y="1493377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DETECT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954778" y="3782012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RESPOND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82033" y="6007533"/>
            <a:ext cx="1471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AUTOMATE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768" y="755765"/>
            <a:ext cx="564750" cy="57266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 bwMode="invGray">
          <a:xfrm>
            <a:off x="10424126" y="879497"/>
            <a:ext cx="70884" cy="70884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 bwMode="invGray">
          <a:xfrm>
            <a:off x="10611966" y="1279988"/>
            <a:ext cx="70884" cy="70884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 bwMode="invGray">
          <a:xfrm>
            <a:off x="10491470" y="1116953"/>
            <a:ext cx="70884" cy="70884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0231" y="2900042"/>
            <a:ext cx="505214" cy="7807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924" y="5249951"/>
            <a:ext cx="599057" cy="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67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3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9876" r="23278" b="42593"/>
          <a:stretch/>
        </p:blipFill>
        <p:spPr>
          <a:xfrm>
            <a:off x="3570448" y="1477218"/>
            <a:ext cx="7047124" cy="2756542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2233" r="23226" b="50516"/>
          <a:stretch/>
        </p:blipFill>
        <p:spPr>
          <a:xfrm>
            <a:off x="5005417" y="3031461"/>
            <a:ext cx="7064844" cy="2160354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23000"/>
              </a:prstClr>
            </a:outerShdw>
          </a:effectLst>
        </p:spPr>
      </p:pic>
      <p:sp>
        <p:nvSpPr>
          <p:cNvPr id="11" name="Rectangle 10"/>
          <p:cNvSpPr/>
          <p:nvPr/>
        </p:nvSpPr>
        <p:spPr bwMode="invGray">
          <a:xfrm>
            <a:off x="0" y="73253"/>
            <a:ext cx="4274288" cy="988256"/>
          </a:xfrm>
          <a:prstGeom prst="rect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11110" y="271064"/>
            <a:ext cx="2423476" cy="6137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121867" bIns="60933" rtlCol="0" anchor="ctr">
            <a:noAutofit/>
          </a:bodyPr>
          <a:lstStyle>
            <a:lvl1pPr marL="0" indent="0" algn="l" defTabSz="91424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700" kern="1200" spc="-5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12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4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6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80" indent="0" algn="ctr" defTabSz="91424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60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2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4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60" indent="0" algn="ctr" defTabSz="91424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63" indent="-457063" defTabSz="914126">
              <a:spcBef>
                <a:spcPts val="0"/>
              </a:spcBef>
              <a:buClr>
                <a:schemeClr val="bg1"/>
              </a:buClr>
              <a:defRPr/>
            </a:pPr>
            <a:r>
              <a:rPr lang="en-US" sz="3199" b="1" dirty="0">
                <a:solidFill>
                  <a:schemeClr val="bg1"/>
                </a:solidFill>
              </a:rPr>
              <a:t>DETECT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954" y="281126"/>
            <a:ext cx="564750" cy="57251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invGray">
          <a:xfrm>
            <a:off x="2431311" y="404825"/>
            <a:ext cx="70884" cy="70866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5" name="Oval 14"/>
          <p:cNvSpPr/>
          <p:nvPr/>
        </p:nvSpPr>
        <p:spPr bwMode="invGray">
          <a:xfrm>
            <a:off x="2619151" y="805211"/>
            <a:ext cx="70884" cy="70866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16" name="Oval 15"/>
          <p:cNvSpPr/>
          <p:nvPr/>
        </p:nvSpPr>
        <p:spPr bwMode="invGray">
          <a:xfrm>
            <a:off x="2498656" y="642219"/>
            <a:ext cx="70884" cy="70866"/>
          </a:xfrm>
          <a:prstGeom prst="ellipse">
            <a:avLst/>
          </a:prstGeom>
          <a:solidFill>
            <a:schemeClr val="bg1">
              <a:alpha val="86000"/>
            </a:schemeClr>
          </a:soli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9"/>
          </a:p>
        </p:txBody>
      </p:sp>
      <p:sp>
        <p:nvSpPr>
          <p:cNvPr id="5" name="Rounded Rectangle 4"/>
          <p:cNvSpPr/>
          <p:nvPr/>
        </p:nvSpPr>
        <p:spPr bwMode="invGray">
          <a:xfrm>
            <a:off x="247155" y="1077541"/>
            <a:ext cx="3056485" cy="5085478"/>
          </a:xfrm>
          <a:prstGeom prst="roundRect">
            <a:avLst/>
          </a:prstGeom>
          <a:solidFill>
            <a:schemeClr val="bg1"/>
          </a:solidFill>
          <a:ln w="38100">
            <a:noFill/>
            <a:round/>
            <a:headEnd/>
            <a:tailE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999" b="1" dirty="0">
                <a:solidFill>
                  <a:schemeClr val="bg1"/>
                </a:solidFill>
              </a:rPr>
              <a:t>DETECT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963" y="1358712"/>
            <a:ext cx="2828180" cy="4523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APT 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IOC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3</a:t>
            </a:r>
            <a:r>
              <a:rPr lang="en-US" sz="3199" b="1" baseline="30000" dirty="0">
                <a:solidFill>
                  <a:srgbClr val="FF0000"/>
                </a:solidFill>
              </a:rPr>
              <a:t>rd</a:t>
            </a:r>
            <a:r>
              <a:rPr lang="en-US" sz="3199" b="1" dirty="0">
                <a:solidFill>
                  <a:srgbClr val="FF0000"/>
                </a:solidFill>
              </a:rPr>
              <a:t> Party 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Vulnerability 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UEBA</a:t>
            </a:r>
          </a:p>
          <a:p>
            <a:pPr>
              <a:lnSpc>
                <a:spcPct val="150000"/>
              </a:lnSpc>
            </a:pPr>
            <a:r>
              <a:rPr lang="en-US" sz="3199" b="1" dirty="0">
                <a:solidFill>
                  <a:srgbClr val="FF0000"/>
                </a:solidFill>
              </a:rPr>
              <a:t>Weakness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72" y="1363075"/>
            <a:ext cx="9167163" cy="4324226"/>
          </a:xfrm>
          <a:prstGeom prst="rect">
            <a:avLst/>
          </a:prstGeom>
        </p:spPr>
      </p:pic>
      <p:pic>
        <p:nvPicPr>
          <p:cNvPr id="20" name="Content Placeholder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741" y="1754606"/>
            <a:ext cx="4999119" cy="41017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5661" y="1313929"/>
            <a:ext cx="1015211" cy="6745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ight Arrow 21"/>
          <p:cNvSpPr/>
          <p:nvPr/>
        </p:nvSpPr>
        <p:spPr bwMode="invGray">
          <a:xfrm rot="19687495">
            <a:off x="9136658" y="1875046"/>
            <a:ext cx="960098" cy="396805"/>
          </a:xfrm>
          <a:prstGeom prst="rightArrow">
            <a:avLst>
              <a:gd name="adj1" fmla="val 59335"/>
              <a:gd name="adj2" fmla="val 36957"/>
            </a:avLst>
          </a:prstGeom>
          <a:gradFill flip="none" rotWithShape="1">
            <a:gsLst>
              <a:gs pos="0">
                <a:schemeClr val="accent6">
                  <a:alpha val="0"/>
                </a:schemeClr>
              </a:gs>
              <a:gs pos="62000">
                <a:schemeClr val="accent6"/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  <a:ex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24" y="1268757"/>
            <a:ext cx="8171677" cy="4703045"/>
          </a:xfrm>
          <a:prstGeom prst="rect">
            <a:avLst/>
          </a:prstGeom>
          <a:ln w="76200">
            <a:noFill/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603" y="1227085"/>
            <a:ext cx="7941733" cy="5156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4491" r="209" b="-449"/>
          <a:stretch/>
        </p:blipFill>
        <p:spPr>
          <a:xfrm>
            <a:off x="3451872" y="1188273"/>
            <a:ext cx="8647486" cy="51509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775" y="1188274"/>
            <a:ext cx="1622322" cy="5132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8" t="11801" r="6992" b="38762"/>
          <a:stretch/>
        </p:blipFill>
        <p:spPr>
          <a:xfrm>
            <a:off x="6284217" y="2688986"/>
            <a:ext cx="2664000" cy="3167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899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FTNT_PPT_Template_16x9_HD_Q117-Template-Guide">
  <a:themeElements>
    <a:clrScheme name="Accelerate 18 Breakout">
      <a:dk1>
        <a:srgbClr val="3C4D66"/>
      </a:dk1>
      <a:lt1>
        <a:srgbClr val="FFFFFF"/>
      </a:lt1>
      <a:dk2>
        <a:srgbClr val="3C4D66"/>
      </a:dk2>
      <a:lt2>
        <a:srgbClr val="DFE6E6"/>
      </a:lt2>
      <a:accent1>
        <a:srgbClr val="8B8143"/>
      </a:accent1>
      <a:accent2>
        <a:srgbClr val="246090"/>
      </a:accent2>
      <a:accent3>
        <a:srgbClr val="3C4D66"/>
      </a:accent3>
      <a:accent4>
        <a:srgbClr val="FFA52A"/>
      </a:accent4>
      <a:accent5>
        <a:srgbClr val="C15426"/>
      </a:accent5>
      <a:accent6>
        <a:srgbClr val="DB3324"/>
      </a:accent6>
      <a:hlink>
        <a:srgbClr val="3366FF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solidFill>
          <a:schemeClr val="accent6"/>
        </a:solidFill>
        <a:ln w="9525">
          <a:solidFill>
            <a:schemeClr val="accent6"/>
          </a:solidFill>
          <a:round/>
          <a:headEnd/>
          <a:tailEnd/>
        </a:ln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  <a:lnDef>
      <a:spPr>
        <a:ln w="12700">
          <a:solidFill>
            <a:schemeClr val="tx1">
              <a:lumMod val="75000"/>
              <a:lumOff val="2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FTNT_PPT_Template_16x9_HD_Q117 - Template guide - draft3.pptx" id="{01D918EC-4587-4CBA-B8CB-CD91BE736F33}" vid="{89656B6F-5743-4270-BD1C-9512692FA523}"/>
    </a:ext>
  </a:extLst>
</a:theme>
</file>

<file path=ppt/theme/theme2.xml><?xml version="1.0" encoding="utf-8"?>
<a:theme xmlns:a="http://schemas.openxmlformats.org/drawingml/2006/main" name="1_FTNT_PPT_Template_16x9_HD_Q117-Template-Guide">
  <a:themeElements>
    <a:clrScheme name="FTNT2017">
      <a:dk1>
        <a:srgbClr val="000000"/>
      </a:dk1>
      <a:lt1>
        <a:srgbClr val="FFFFFF"/>
      </a:lt1>
      <a:dk2>
        <a:srgbClr val="1B232A"/>
      </a:dk2>
      <a:lt2>
        <a:srgbClr val="DFE6E6"/>
      </a:lt2>
      <a:accent1>
        <a:srgbClr val="8B8143"/>
      </a:accent1>
      <a:accent2>
        <a:srgbClr val="246090"/>
      </a:accent2>
      <a:accent3>
        <a:srgbClr val="323E48"/>
      </a:accent3>
      <a:accent4>
        <a:srgbClr val="FFA52A"/>
      </a:accent4>
      <a:accent5>
        <a:srgbClr val="C15426"/>
      </a:accent5>
      <a:accent6>
        <a:srgbClr val="A12D2D"/>
      </a:accent6>
      <a:hlink>
        <a:srgbClr val="3366FF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invGray">
        <a:solidFill>
          <a:schemeClr val="accent6"/>
        </a:solidFill>
        <a:ln w="9525">
          <a:solidFill>
            <a:schemeClr val="accent6"/>
          </a:solidFill>
          <a:round/>
          <a:headEnd/>
          <a:tailEnd/>
        </a:ln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</a:spDef>
    <a:lnDef>
      <a:spPr>
        <a:ln w="12700">
          <a:solidFill>
            <a:schemeClr val="tx1">
              <a:lumMod val="75000"/>
              <a:lumOff val="2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FTNT_PPT_Template_16x9_HD_Q117 - Template guide - draft3.pptx" id="{01D918EC-4587-4CBA-B8CB-CD91BE736F33}" vid="{89656B6F-5743-4270-BD1C-9512692FA523}"/>
    </a:ext>
  </a:extLst>
</a:theme>
</file>

<file path=ppt/theme/theme3.xml><?xml version="1.0" encoding="utf-8"?>
<a:theme xmlns:a="http://schemas.openxmlformats.org/drawingml/2006/main" name="Fortinet Accelerate Theme">
  <a:themeElements>
    <a:clrScheme name="Fortinet - Accelerate">
      <a:dk1>
        <a:srgbClr val="3C4D66"/>
      </a:dk1>
      <a:lt1>
        <a:srgbClr val="FFFFFF"/>
      </a:lt1>
      <a:dk2>
        <a:srgbClr val="434D66"/>
      </a:dk2>
      <a:lt2>
        <a:srgbClr val="DFE6E6"/>
      </a:lt2>
      <a:accent1>
        <a:srgbClr val="8B8143"/>
      </a:accent1>
      <a:accent2>
        <a:srgbClr val="246090"/>
      </a:accent2>
      <a:accent3>
        <a:srgbClr val="3C4D66"/>
      </a:accent3>
      <a:accent4>
        <a:srgbClr val="FFA52A"/>
      </a:accent4>
      <a:accent5>
        <a:srgbClr val="C15426"/>
      </a:accent5>
      <a:accent6>
        <a:srgbClr val="DB3324"/>
      </a:accent6>
      <a:hlink>
        <a:srgbClr val="3366FF"/>
      </a:hlink>
      <a:folHlink>
        <a:srgbClr val="7030A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2"/>
          </a:solidFill>
          <a:round/>
          <a:head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t">
        <a:spAutoFit/>
      </a:bodyPr>
      <a:lstStyle>
        <a:defPPr algn="l">
          <a:lnSpc>
            <a:spcPct val="95000"/>
          </a:lnSpc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125924</TotalTime>
  <Words>451</Words>
  <Application>Microsoft Office PowerPoint</Application>
  <PresentationFormat>Custom</PresentationFormat>
  <Paragraphs>214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FTNT_PPT_Template_16x9_HD_Q117-Template-Guide</vt:lpstr>
      <vt:lpstr>1_FTNT_PPT_Template_16x9_HD_Q117-Template-Guide</vt:lpstr>
      <vt:lpstr>Fortinet Accelerate Theme</vt:lpstr>
      <vt:lpstr>Security Automation</vt:lpstr>
      <vt:lpstr>Current situation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FortiClient Automatic Quarantine (FOS 6.0.0)</vt:lpstr>
      <vt:lpstr>AntiMalware Protection</vt:lpstr>
      <vt:lpstr>Wireless user quarantine</vt:lpstr>
      <vt:lpstr>FORTIMAIL FEATURE UPDATE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VERSION 6 USE CASES</dc:title>
  <dc:creator>Robert May</dc:creator>
  <cp:lastModifiedBy>Madalin Vasile</cp:lastModifiedBy>
  <cp:revision>620</cp:revision>
  <dcterms:created xsi:type="dcterms:W3CDTF">2017-11-28T23:59:30Z</dcterms:created>
  <dcterms:modified xsi:type="dcterms:W3CDTF">2018-09-25T13:43:20Z</dcterms:modified>
</cp:coreProperties>
</file>