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648" r:id="rId2"/>
  </p:sldMasterIdLst>
  <p:notesMasterIdLst>
    <p:notesMasterId r:id="rId47"/>
  </p:notesMasterIdLst>
  <p:handoutMasterIdLst>
    <p:handoutMasterId r:id="rId48"/>
  </p:handoutMasterIdLst>
  <p:sldIdLst>
    <p:sldId id="1391" r:id="rId3"/>
    <p:sldId id="441" r:id="rId4"/>
    <p:sldId id="442" r:id="rId5"/>
    <p:sldId id="443" r:id="rId6"/>
    <p:sldId id="454" r:id="rId7"/>
    <p:sldId id="455" r:id="rId8"/>
    <p:sldId id="456" r:id="rId9"/>
    <p:sldId id="457" r:id="rId10"/>
    <p:sldId id="458" r:id="rId11"/>
    <p:sldId id="460" r:id="rId12"/>
    <p:sldId id="461" r:id="rId13"/>
    <p:sldId id="452" r:id="rId14"/>
    <p:sldId id="462" r:id="rId15"/>
    <p:sldId id="463" r:id="rId16"/>
    <p:sldId id="1412" r:id="rId17"/>
    <p:sldId id="402" r:id="rId18"/>
    <p:sldId id="407" r:id="rId19"/>
    <p:sldId id="1413" r:id="rId20"/>
    <p:sldId id="476" r:id="rId21"/>
    <p:sldId id="477" r:id="rId22"/>
    <p:sldId id="480" r:id="rId23"/>
    <p:sldId id="481" r:id="rId24"/>
    <p:sldId id="479" r:id="rId25"/>
    <p:sldId id="485" r:id="rId26"/>
    <p:sldId id="487" r:id="rId27"/>
    <p:sldId id="381" r:id="rId28"/>
    <p:sldId id="1415" r:id="rId29"/>
    <p:sldId id="1416" r:id="rId30"/>
    <p:sldId id="437" r:id="rId31"/>
    <p:sldId id="1418" r:id="rId32"/>
    <p:sldId id="1427" r:id="rId33"/>
    <p:sldId id="401" r:id="rId34"/>
    <p:sldId id="423" r:id="rId35"/>
    <p:sldId id="1419" r:id="rId36"/>
    <p:sldId id="353" r:id="rId37"/>
    <p:sldId id="464" r:id="rId38"/>
    <p:sldId id="342" r:id="rId39"/>
    <p:sldId id="345" r:id="rId40"/>
    <p:sldId id="359" r:id="rId41"/>
    <p:sldId id="360" r:id="rId42"/>
    <p:sldId id="634" r:id="rId43"/>
    <p:sldId id="376" r:id="rId44"/>
    <p:sldId id="611" r:id="rId45"/>
    <p:sldId id="396" r:id="rId46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D5A8652-87B8-4B88-BD04-DAEA215D0AB5}">
          <p14:sldIdLst>
            <p14:sldId id="1391"/>
            <p14:sldId id="441"/>
            <p14:sldId id="442"/>
            <p14:sldId id="443"/>
            <p14:sldId id="454"/>
            <p14:sldId id="455"/>
            <p14:sldId id="456"/>
            <p14:sldId id="457"/>
            <p14:sldId id="458"/>
            <p14:sldId id="460"/>
            <p14:sldId id="461"/>
            <p14:sldId id="452"/>
            <p14:sldId id="462"/>
            <p14:sldId id="463"/>
          </p14:sldIdLst>
        </p14:section>
        <p14:section name="Enterprise HDD" id="{07BA1A8C-44A7-43EE-9C4F-C4258DBD005C}">
          <p14:sldIdLst>
            <p14:sldId id="1412"/>
            <p14:sldId id="402"/>
            <p14:sldId id="407"/>
            <p14:sldId id="1413"/>
            <p14:sldId id="476"/>
            <p14:sldId id="477"/>
            <p14:sldId id="480"/>
            <p14:sldId id="481"/>
            <p14:sldId id="479"/>
            <p14:sldId id="485"/>
            <p14:sldId id="487"/>
            <p14:sldId id="381"/>
            <p14:sldId id="1415"/>
            <p14:sldId id="1416"/>
            <p14:sldId id="437"/>
            <p14:sldId id="1418"/>
            <p14:sldId id="1427"/>
            <p14:sldId id="401"/>
            <p14:sldId id="423"/>
            <p14:sldId id="1419"/>
          </p14:sldIdLst>
        </p14:section>
        <p14:section name="Platforms" id="{2BCC3D68-F430-44C0-BBC0-1959A9A34F07}">
          <p14:sldIdLst>
            <p14:sldId id="353"/>
            <p14:sldId id="464"/>
            <p14:sldId id="342"/>
            <p14:sldId id="345"/>
            <p14:sldId id="359"/>
            <p14:sldId id="360"/>
            <p14:sldId id="634"/>
          </p14:sldIdLst>
        </p14:section>
        <p14:section name="SSD" id="{128AC6F8-6F74-4C37-886C-83387D4C3DB1}">
          <p14:sldIdLst>
            <p14:sldId id="376"/>
            <p14:sldId id="611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686"/>
    <a:srgbClr val="0070C0"/>
    <a:srgbClr val="00529F"/>
    <a:srgbClr val="E67F25"/>
    <a:srgbClr val="2D608F"/>
    <a:srgbClr val="01859A"/>
    <a:srgbClr val="FF3300"/>
    <a:srgbClr val="F15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 autoAdjust="0"/>
    <p:restoredTop sz="85983" autoAdjust="0"/>
  </p:normalViewPr>
  <p:slideViewPr>
    <p:cSldViewPr snapToGrid="0">
      <p:cViewPr varScale="1">
        <p:scale>
          <a:sx n="102" d="100"/>
          <a:sy n="102" d="100"/>
        </p:scale>
        <p:origin x="7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notesViewPr>
    <p:cSldViewPr snapToGrid="0">
      <p:cViewPr varScale="1">
        <p:scale>
          <a:sx n="55" d="100"/>
          <a:sy n="55" d="100"/>
        </p:scale>
        <p:origin x="2604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palm714084/Desktop/CE%20HDD+SSD%20100917%20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Arkusz_programu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17508462800501E-2"/>
          <c:y val="3.24678070189066E-2"/>
          <c:w val="0.91249712565863295"/>
          <c:h val="0.749839948210421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3A-D141-82A7-6E628C473138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MAMR</c:v>
                </c:pt>
              </c:strCache>
            </c:strRef>
          </c:tx>
          <c:spPr>
            <a:ln w="28575" cap="rnd">
              <a:noFill/>
              <a:round/>
              <a:headEnd type="none" w="med" len="med"/>
              <a:tailEnd type="arrow" w="med" len="med"/>
            </a:ln>
            <a:effectLst/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14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3A-D141-82A7-6E628C473138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PMR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6</c:v>
                </c:pt>
                <c:pt idx="1">
                  <c:v>8</c:v>
                </c:pt>
                <c:pt idx="2">
                  <c:v>10</c:v>
                </c:pt>
                <c:pt idx="3">
                  <c:v>12</c:v>
                </c:pt>
                <c:pt idx="4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3A-D141-82A7-6E628C473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9938192"/>
        <c:axId val="1124920112"/>
      </c:lineChart>
      <c:catAx>
        <c:axId val="899938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/>
                  <a:t>Calendar Year</a:t>
                </a:r>
              </a:p>
            </c:rich>
          </c:tx>
          <c:layout>
            <c:manualLayout>
              <c:xMode val="edge"/>
              <c:yMode val="edge"/>
              <c:x val="0.469991416757367"/>
              <c:y val="0.861870038035575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4920112"/>
        <c:crossesAt val="0"/>
        <c:auto val="1"/>
        <c:lblAlgn val="ctr"/>
        <c:lblOffset val="100"/>
        <c:noMultiLvlLbl val="0"/>
      </c:catAx>
      <c:valAx>
        <c:axId val="1124920112"/>
        <c:scaling>
          <c:orientation val="minMax"/>
          <c:max val="60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dirty="0"/>
                  <a:t>HDD Capacity</a:t>
                </a:r>
              </a:p>
            </c:rich>
          </c:tx>
          <c:layout>
            <c:manualLayout>
              <c:xMode val="edge"/>
              <c:yMode val="edge"/>
              <c:x val="1.22419651374525E-2"/>
              <c:y val="0.2458822402456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0"/>
        <c:majorTickMark val="out"/>
        <c:minorTickMark val="none"/>
        <c:tickLblPos val="nextTo"/>
        <c:crossAx val="899938192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08642642715304E-2"/>
          <c:y val="2.6212319790301399E-2"/>
          <c:w val="0.90953704787626499"/>
          <c:h val="0.89612491099163105"/>
        </c:manualLayout>
      </c:layout>
      <c:lineChart>
        <c:grouping val="standar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HDD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Sheet1!$E$8:$Y$8</c:f>
              <c:numCache>
                <c:formatCode>General</c:formatCode>
                <c:ptCount val="2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</c:numCache>
            </c:numRef>
          </c:cat>
          <c:val>
            <c:numRef>
              <c:f>Sheet1!$E$9:$Y$9</c:f>
              <c:numCache>
                <c:formatCode>"$"#,##0</c:formatCode>
                <c:ptCount val="21"/>
                <c:pt idx="0">
                  <c:v>148.4870344676338</c:v>
                </c:pt>
                <c:pt idx="1">
                  <c:v>89.625549958931515</c:v>
                </c:pt>
                <c:pt idx="2">
                  <c:v>71.911458746023129</c:v>
                </c:pt>
                <c:pt idx="3">
                  <c:v>61.061759903615417</c:v>
                </c:pt>
                <c:pt idx="4">
                  <c:v>78.902462818805645</c:v>
                </c:pt>
                <c:pt idx="5">
                  <c:v>62.680717911155227</c:v>
                </c:pt>
                <c:pt idx="6">
                  <c:v>49.62856770502237</c:v>
                </c:pt>
                <c:pt idx="7">
                  <c:v>39.92605253030618</c:v>
                </c:pt>
                <c:pt idx="8">
                  <c:v>30.193799518572821</c:v>
                </c:pt>
                <c:pt idx="9">
                  <c:v>24.727948314040962</c:v>
                </c:pt>
                <c:pt idx="10">
                  <c:v>20.61690757347602</c:v>
                </c:pt>
                <c:pt idx="11">
                  <c:v>18.29265519765227</c:v>
                </c:pt>
                <c:pt idx="12" formatCode="&quot;$&quot;#,##0.0">
                  <c:v>16.104583178176149</c:v>
                </c:pt>
                <c:pt idx="13" formatCode="&quot;$&quot;#,##0.0">
                  <c:v>14</c:v>
                </c:pt>
                <c:pt idx="14" formatCode="&quot;$&quot;#,##0.0">
                  <c:v>12</c:v>
                </c:pt>
                <c:pt idx="15" formatCode="&quot;$&quot;#,##0.0">
                  <c:v>10.199999999999999</c:v>
                </c:pt>
                <c:pt idx="16" formatCode="&quot;$&quot;#,##0.0">
                  <c:v>8.67</c:v>
                </c:pt>
                <c:pt idx="17" formatCode="&quot;$&quot;#,##0.0">
                  <c:v>7.3694999999999986</c:v>
                </c:pt>
                <c:pt idx="18" formatCode="&quot;$&quot;#,##0.0">
                  <c:v>6.264074999999985</c:v>
                </c:pt>
                <c:pt idx="19" formatCode="&quot;$&quot;#,##0.0">
                  <c:v>5.3244637499999881</c:v>
                </c:pt>
                <c:pt idx="20" formatCode="&quot;$&quot;#,##0.0">
                  <c:v>4.5257941874999954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DA-B546-9941-BF152F570661}"/>
            </c:ext>
          </c:extLst>
        </c:ser>
        <c:ser>
          <c:idx val="2"/>
          <c:order val="1"/>
          <c:tx>
            <c:strRef>
              <c:f>Sheet1!$C$11</c:f>
              <c:strCache>
                <c:ptCount val="1"/>
                <c:pt idx="0">
                  <c:v>SSD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Sheet1!$E$8:$Y$8</c:f>
              <c:numCache>
                <c:formatCode>General</c:formatCode>
                <c:ptCount val="2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</c:numCache>
            </c:numRef>
          </c:cat>
          <c:val>
            <c:numRef>
              <c:f>Sheet1!$E$11:$Y$11</c:f>
              <c:numCache>
                <c:formatCode>"$"#,##0</c:formatCode>
                <c:ptCount val="21"/>
                <c:pt idx="0">
                  <c:v>44698.893220321494</c:v>
                </c:pt>
                <c:pt idx="1">
                  <c:v>21296.469364490171</c:v>
                </c:pt>
                <c:pt idx="2">
                  <c:v>9115.4909742975087</c:v>
                </c:pt>
                <c:pt idx="3">
                  <c:v>5003.8449239703295</c:v>
                </c:pt>
                <c:pt idx="4">
                  <c:v>3029.5618485152499</c:v>
                </c:pt>
                <c:pt idx="5">
                  <c:v>1794.611130657692</c:v>
                </c:pt>
                <c:pt idx="6">
                  <c:v>1165.304504632335</c:v>
                </c:pt>
                <c:pt idx="7">
                  <c:v>767.3368589456644</c:v>
                </c:pt>
                <c:pt idx="8">
                  <c:v>494.75061117118418</c:v>
                </c:pt>
                <c:pt idx="9">
                  <c:v>442.05018924720201</c:v>
                </c:pt>
                <c:pt idx="10">
                  <c:v>353.64015139776251</c:v>
                </c:pt>
                <c:pt idx="11">
                  <c:v>282.91212111820892</c:v>
                </c:pt>
                <c:pt idx="12">
                  <c:v>226.329696894568</c:v>
                </c:pt>
                <c:pt idx="13">
                  <c:v>181.0637575156544</c:v>
                </c:pt>
                <c:pt idx="14">
                  <c:v>144.8510060125235</c:v>
                </c:pt>
                <c:pt idx="15" formatCode="&quot;$&quot;#,##0.0">
                  <c:v>121.67484505051981</c:v>
                </c:pt>
                <c:pt idx="16" formatCode="&quot;$&quot;#,##0.0">
                  <c:v>102.2068698424366</c:v>
                </c:pt>
                <c:pt idx="17" formatCode="&quot;$&quot;#,##0.0">
                  <c:v>85.853770667646586</c:v>
                </c:pt>
                <c:pt idx="18" formatCode="&quot;$&quot;#,##0.0">
                  <c:v>72.117167360823245</c:v>
                </c:pt>
                <c:pt idx="19" formatCode="&quot;$&quot;#,##0.0">
                  <c:v>60.578420583091543</c:v>
                </c:pt>
                <c:pt idx="20" formatCode="&quot;$&quot;#,##0.0">
                  <c:v>50.885873289796777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DA-B546-9941-BF152F570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5103664"/>
        <c:axId val="1230169552"/>
      </c:lineChart>
      <c:catAx>
        <c:axId val="114510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30169552"/>
        <c:crosses val="autoZero"/>
        <c:auto val="1"/>
        <c:lblAlgn val="ctr"/>
        <c:lblOffset val="100"/>
        <c:noMultiLvlLbl val="0"/>
      </c:catAx>
      <c:valAx>
        <c:axId val="123016955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prstDash val="sysDash"/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4510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EB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7203030837971698E-2"/>
          <c:y val="0.109289055777002"/>
          <c:w val="0.87354953244327804"/>
          <c:h val="0.75013799519328295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HDD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606</c:v>
                </c:pt>
                <c:pt idx="1">
                  <c:v>731</c:v>
                </c:pt>
                <c:pt idx="2">
                  <c:v>832</c:v>
                </c:pt>
                <c:pt idx="3">
                  <c:v>961</c:v>
                </c:pt>
                <c:pt idx="4">
                  <c:v>1149</c:v>
                </c:pt>
                <c:pt idx="5">
                  <c:v>1438</c:v>
                </c:pt>
                <c:pt idx="6">
                  <c:v>1785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E0-0843-A8AE-B74F7E177D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09E0-0843-A8AE-B74F7E177D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Flash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Sheet1!$D$2:$D$8</c:f>
              <c:numCache>
                <c:formatCode>0</c:formatCode>
                <c:ptCount val="7"/>
                <c:pt idx="0">
                  <c:v>121</c:v>
                </c:pt>
                <c:pt idx="1">
                  <c:v>166</c:v>
                </c:pt>
                <c:pt idx="2">
                  <c:v>232</c:v>
                </c:pt>
                <c:pt idx="3">
                  <c:v>334</c:v>
                </c:pt>
                <c:pt idx="4">
                  <c:v>470</c:v>
                </c:pt>
                <c:pt idx="5">
                  <c:v>617</c:v>
                </c:pt>
                <c:pt idx="6">
                  <c:v>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E0-0843-A8AE-B74F7E177D87}"/>
            </c:ext>
          </c:extLst>
        </c:ser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E0-0843-A8AE-B74F7E177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5285104"/>
        <c:axId val="914417856"/>
      </c:areaChart>
      <c:catAx>
        <c:axId val="91528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4417856"/>
        <c:crosses val="autoZero"/>
        <c:auto val="1"/>
        <c:lblAlgn val="ctr"/>
        <c:lblOffset val="100"/>
        <c:noMultiLvlLbl val="0"/>
      </c:catAx>
      <c:valAx>
        <c:axId val="91441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15285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Data Center EB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7203030837971698E-2"/>
          <c:y val="0.109289055777002"/>
          <c:w val="0.87354953244327804"/>
          <c:h val="0.75013799519328295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Enterprise HDD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213</c:v>
                </c:pt>
                <c:pt idx="1">
                  <c:v>290</c:v>
                </c:pt>
                <c:pt idx="2">
                  <c:v>391</c:v>
                </c:pt>
                <c:pt idx="3">
                  <c:v>532</c:v>
                </c:pt>
                <c:pt idx="4">
                  <c:v>731</c:v>
                </c:pt>
                <c:pt idx="5">
                  <c:v>1018</c:v>
                </c:pt>
                <c:pt idx="6">
                  <c:v>1370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3-414E-A22D-5A2A1899BF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Enterprise NAND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Sheet1!$C$2:$C$8</c:f>
              <c:numCache>
                <c:formatCode>0</c:formatCode>
                <c:ptCount val="7"/>
                <c:pt idx="0">
                  <c:v>16</c:v>
                </c:pt>
                <c:pt idx="1">
                  <c:v>25</c:v>
                </c:pt>
                <c:pt idx="2">
                  <c:v>40</c:v>
                </c:pt>
                <c:pt idx="3">
                  <c:v>62</c:v>
                </c:pt>
                <c:pt idx="4">
                  <c:v>92</c:v>
                </c:pt>
                <c:pt idx="5">
                  <c:v>134</c:v>
                </c:pt>
                <c:pt idx="6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3-414E-A22D-5A2A1899BF3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 data</c:v>
                </c:pt>
              </c:strCache>
            </c:strRef>
          </c:tx>
          <c:spPr>
            <a:solidFill>
              <a:schemeClr val="bg2">
                <a:alpha val="41000"/>
              </a:schemeClr>
            </a:solidFill>
            <a:ln w="25400"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CY2016</c:v>
                </c:pt>
                <c:pt idx="1">
                  <c:v>CY2017</c:v>
                </c:pt>
                <c:pt idx="2">
                  <c:v>CY2018</c:v>
                </c:pt>
                <c:pt idx="3">
                  <c:v>CY2019</c:v>
                </c:pt>
                <c:pt idx="4">
                  <c:v>CY2020</c:v>
                </c:pt>
                <c:pt idx="5">
                  <c:v>CY2021</c:v>
                </c:pt>
                <c:pt idx="6">
                  <c:v>CY2022</c:v>
                </c:pt>
              </c:strCache>
            </c:strRef>
          </c:cat>
          <c:val>
            <c:numRef>
              <c:f>Sheet1!$D$2:$D$8</c:f>
              <c:numCache>
                <c:formatCode>0</c:formatCode>
                <c:ptCount val="7"/>
                <c:pt idx="0">
                  <c:v>498</c:v>
                </c:pt>
                <c:pt idx="1">
                  <c:v>582</c:v>
                </c:pt>
                <c:pt idx="2">
                  <c:v>633</c:v>
                </c:pt>
                <c:pt idx="3">
                  <c:v>701</c:v>
                </c:pt>
                <c:pt idx="4">
                  <c:v>796</c:v>
                </c:pt>
                <c:pt idx="5">
                  <c:v>903</c:v>
                </c:pt>
                <c:pt idx="6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03-414E-A22D-5A2A1899B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171232"/>
        <c:axId val="898954608"/>
      </c:areaChart>
      <c:catAx>
        <c:axId val="90017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98954608"/>
        <c:crosses val="autoZero"/>
        <c:auto val="1"/>
        <c:lblAlgn val="ctr"/>
        <c:lblOffset val="100"/>
        <c:noMultiLvlLbl val="0"/>
      </c:catAx>
      <c:valAx>
        <c:axId val="89895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00171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/>
              <a:t>Enterprise Storage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Traditional Enterprise OEM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Sheet1!$B$3:$P$3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Sheet1!$B$4:$P$4</c:f>
              <c:numCache>
                <c:formatCode>_("$"* #,##0_);_("$"* \(#,##0\);_("$"* "-"??_);_(@_)</c:formatCode>
                <c:ptCount val="15"/>
                <c:pt idx="0">
                  <c:v>33605</c:v>
                </c:pt>
                <c:pt idx="1">
                  <c:v>33247</c:v>
                </c:pt>
                <c:pt idx="2">
                  <c:v>32112</c:v>
                </c:pt>
                <c:pt idx="3">
                  <c:v>30004</c:v>
                </c:pt>
                <c:pt idx="4">
                  <c:v>27164</c:v>
                </c:pt>
                <c:pt idx="5">
                  <c:v>24693</c:v>
                </c:pt>
                <c:pt idx="6">
                  <c:v>21387</c:v>
                </c:pt>
                <c:pt idx="7">
                  <c:v>17972</c:v>
                </c:pt>
                <c:pt idx="8">
                  <c:v>14768</c:v>
                </c:pt>
                <c:pt idx="9">
                  <c:v>12030</c:v>
                </c:pt>
                <c:pt idx="10">
                  <c:v>9874</c:v>
                </c:pt>
                <c:pt idx="11">
                  <c:v>8178</c:v>
                </c:pt>
                <c:pt idx="12">
                  <c:v>6759</c:v>
                </c:pt>
                <c:pt idx="13">
                  <c:v>5466</c:v>
                </c:pt>
                <c:pt idx="14">
                  <c:v>4277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1-4F7D-8E0F-38F1336F2487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Hyperscale/Cloud SDS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Sheet1!$B$3:$P$3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Sheet1!$B$5:$P$5</c:f>
              <c:numCache>
                <c:formatCode>_("$"* #,##0_);_("$"* \(#,##0\);_("$"* "-"??_);_(@_)</c:formatCode>
                <c:ptCount val="15"/>
                <c:pt idx="0">
                  <c:v>1297</c:v>
                </c:pt>
                <c:pt idx="1">
                  <c:v>1979</c:v>
                </c:pt>
                <c:pt idx="2">
                  <c:v>2941</c:v>
                </c:pt>
                <c:pt idx="3">
                  <c:v>4472</c:v>
                </c:pt>
                <c:pt idx="4">
                  <c:v>6382</c:v>
                </c:pt>
                <c:pt idx="5">
                  <c:v>8107</c:v>
                </c:pt>
                <c:pt idx="6">
                  <c:v>10587</c:v>
                </c:pt>
                <c:pt idx="7">
                  <c:v>13274</c:v>
                </c:pt>
                <c:pt idx="8">
                  <c:v>16013</c:v>
                </c:pt>
                <c:pt idx="9">
                  <c:v>18624</c:v>
                </c:pt>
                <c:pt idx="10">
                  <c:v>20933</c:v>
                </c:pt>
                <c:pt idx="11">
                  <c:v>22911</c:v>
                </c:pt>
                <c:pt idx="12">
                  <c:v>24604</c:v>
                </c:pt>
                <c:pt idx="13">
                  <c:v>26105</c:v>
                </c:pt>
                <c:pt idx="14">
                  <c:v>27469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1-4F7D-8E0F-38F1336F2487}"/>
            </c:ext>
          </c:extLst>
        </c:ser>
        <c:ser>
          <c:idx val="2"/>
          <c:order val="2"/>
          <c:tx>
            <c:strRef>
              <c:f>Sheet1!$A$6</c:f>
              <c:strCache>
                <c:ptCount val="1"/>
                <c:pt idx="0">
                  <c:v>Enterprise SDS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Sheet1!$B$3:$P$3</c:f>
              <c:numCache>
                <c:formatCode>General</c:formatCode>
                <c:ptCount val="1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</c:numCache>
            </c:numRef>
          </c:cat>
          <c:val>
            <c:numRef>
              <c:f>Sheet1!$B$6:$P$6</c:f>
              <c:numCache>
                <c:formatCode>_("$"* #,##0_);_("$"* \(#,##0\);_("$"* "-"??_);_(@_)</c:formatCode>
                <c:ptCount val="15"/>
                <c:pt idx="0">
                  <c:v>109</c:v>
                </c:pt>
                <c:pt idx="1">
                  <c:v>370</c:v>
                </c:pt>
                <c:pt idx="2">
                  <c:v>1255</c:v>
                </c:pt>
                <c:pt idx="3">
                  <c:v>2508</c:v>
                </c:pt>
                <c:pt idx="4">
                  <c:v>4160</c:v>
                </c:pt>
                <c:pt idx="5">
                  <c:v>5735</c:v>
                </c:pt>
                <c:pt idx="6">
                  <c:v>7588</c:v>
                </c:pt>
                <c:pt idx="7">
                  <c:v>9653</c:v>
                </c:pt>
                <c:pt idx="8">
                  <c:v>11835</c:v>
                </c:pt>
                <c:pt idx="9">
                  <c:v>14024</c:v>
                </c:pt>
                <c:pt idx="10">
                  <c:v>16113</c:v>
                </c:pt>
                <c:pt idx="11">
                  <c:v>18017</c:v>
                </c:pt>
                <c:pt idx="12">
                  <c:v>19681</c:v>
                </c:pt>
                <c:pt idx="13">
                  <c:v>21086</c:v>
                </c:pt>
                <c:pt idx="14">
                  <c:v>22244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91-4F7D-8E0F-38F1336F2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301744"/>
        <c:axId val="-57301200"/>
      </c:areaChart>
      <c:catAx>
        <c:axId val="-5730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57301200"/>
        <c:crosses val="autoZero"/>
        <c:auto val="1"/>
        <c:lblAlgn val="ctr"/>
        <c:lblOffset val="100"/>
        <c:noMultiLvlLbl val="0"/>
      </c:catAx>
      <c:valAx>
        <c:axId val="-5730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alpha val="10000"/>
                </a:sys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57301744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28575"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1432CF-BA80-DB42-8B52-27C770D0659C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F0C3D8-3913-D649-A558-FEFA19FF4904}">
      <dgm:prSet phldrT="[Text]" custT="1"/>
      <dgm:spPr>
        <a:solidFill>
          <a:srgbClr val="034EA2"/>
        </a:solidFill>
        <a:ln w="9525" cap="flat" cmpd="sng" algn="ctr">
          <a:solidFill>
            <a:srgbClr val="005EB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0" tIns="12700" rIns="0" bIns="12700" numCol="1" spcCol="1270" anchor="ctr" anchorCtr="0"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THE WEATHER CHANNEL</a:t>
          </a:r>
          <a:r>
            <a:rPr lang="en-US" sz="900" b="1" kern="1200" dirty="0"/>
            <a:t> </a:t>
          </a:r>
          <a:r>
            <a:rPr lang="en-US" sz="900" kern="1200" dirty="0"/>
            <a:t>receives </a:t>
          </a:r>
          <a:endParaRPr lang="en-US" sz="800" kern="1200" dirty="0"/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18M</a:t>
          </a:r>
        </a:p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forecast requests</a:t>
          </a:r>
        </a:p>
      </dgm:t>
    </dgm:pt>
    <dgm:pt modelId="{2A0A20E6-49A9-CB49-BEDB-14AE86A1C559}" type="parTrans" cxnId="{523E66A0-D4D2-0D44-A1B8-80ED67C299B1}">
      <dgm:prSet/>
      <dgm:spPr/>
      <dgm:t>
        <a:bodyPr/>
        <a:lstStyle/>
        <a:p>
          <a:endParaRPr lang="en-US" sz="2400"/>
        </a:p>
      </dgm:t>
    </dgm:pt>
    <dgm:pt modelId="{0257C644-52D2-0A48-BB15-6F3686C419CC}" type="sibTrans" cxnId="{523E66A0-D4D2-0D44-A1B8-80ED67C299B1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 sz="2400"/>
        </a:p>
      </dgm:t>
    </dgm:pt>
    <dgm:pt modelId="{6DC8976D-1905-274B-ACA6-247C4B6F9427}">
      <dgm:prSet phldrT="[Text]" custT="1"/>
      <dgm:spPr>
        <a:gradFill rotWithShape="0">
          <a:gsLst>
            <a:gs pos="0">
              <a:srgbClr val="EE2737">
                <a:lumMod val="75000"/>
              </a:srgbClr>
            </a:gs>
            <a:gs pos="100000">
              <a:srgbClr val="FF0000"/>
            </a:gs>
          </a:gsLst>
          <a:lin ang="16200000" scaled="0"/>
        </a:gradFill>
        <a:ln w="9525" cap="flat" cmpd="sng" algn="ctr">
          <a:solidFill>
            <a:srgbClr val="EE2737">
              <a:lumMod val="7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0" tIns="13970" rIns="0" bIns="13970" numCol="1" spcCol="1270" anchor="ctr" anchorCtr="0"/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NETFLIX </a:t>
          </a:r>
          <a:r>
            <a:rPr lang="en-US" sz="8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subscribers stream</a:t>
          </a:r>
          <a:r>
            <a:rPr lang="en-US" sz="9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 </a:t>
          </a:r>
          <a:br>
            <a:rPr lang="en-US" sz="10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</a:br>
          <a:r>
            <a:rPr lang="en-US" sz="200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69K</a:t>
          </a:r>
          <a:b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</a:br>
          <a: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 </a:t>
          </a:r>
          <a:r>
            <a:rPr lang="en-US" sz="105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hours of video</a:t>
          </a:r>
        </a:p>
      </dgm:t>
    </dgm:pt>
    <dgm:pt modelId="{558023C6-6977-6746-956B-960BFC1F2152}" type="parTrans" cxnId="{E12726C4-C48E-A24F-876A-A3BDF5BD6BFC}">
      <dgm:prSet/>
      <dgm:spPr/>
      <dgm:t>
        <a:bodyPr/>
        <a:lstStyle/>
        <a:p>
          <a:endParaRPr lang="en-US" sz="2400"/>
        </a:p>
      </dgm:t>
    </dgm:pt>
    <dgm:pt modelId="{95755B21-A7E5-1741-90AE-5EF1AADE2D66}" type="sibTrans" cxnId="{E12726C4-C48E-A24F-876A-A3BDF5BD6BFC}">
      <dgm:prSet/>
      <dgm:spPr>
        <a:solidFill>
          <a:schemeClr val="bg1"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 sz="2400"/>
        </a:p>
      </dgm:t>
    </dgm:pt>
    <dgm:pt modelId="{48C8394A-6C14-484D-BC60-4295181B89A4}">
      <dgm:prSet phldrT="[Text]" custT="1"/>
      <dgm:spPr>
        <a:solidFill>
          <a:srgbClr val="FBBC05"/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050" b="1" kern="1200" dirty="0"/>
            <a:t>GOOGLE </a:t>
          </a:r>
          <a:r>
            <a:rPr lang="en-US" sz="1050" b="0" kern="1200" dirty="0"/>
            <a:t>conducts</a:t>
          </a:r>
          <a:br>
            <a:rPr lang="en-US" sz="1100" b="0" kern="1200" dirty="0"/>
          </a:br>
          <a:r>
            <a:rPr lang="en-US" sz="1800" b="1" kern="1200" dirty="0"/>
            <a:t>3,6M </a:t>
          </a:r>
          <a:r>
            <a:rPr lang="en-US" sz="105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searches</a:t>
          </a:r>
        </a:p>
      </dgm:t>
    </dgm:pt>
    <dgm:pt modelId="{EAD19F63-8A35-FF49-9B88-67BA47945848}" type="parTrans" cxnId="{21AB92CF-6D92-E74E-88DF-9D0FE77EFD8D}">
      <dgm:prSet/>
      <dgm:spPr/>
      <dgm:t>
        <a:bodyPr/>
        <a:lstStyle/>
        <a:p>
          <a:endParaRPr lang="en-US" sz="2400"/>
        </a:p>
      </dgm:t>
    </dgm:pt>
    <dgm:pt modelId="{34547F9E-80B3-B04A-B1AD-7E438D1A7AB0}" type="sibTrans" cxnId="{21AB92CF-6D92-E74E-88DF-9D0FE77EFD8D}">
      <dgm:prSet/>
      <dgm:spPr>
        <a:solidFill>
          <a:schemeClr val="bg1"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 sz="2400"/>
        </a:p>
      </dgm:t>
    </dgm:pt>
    <dgm:pt modelId="{27C7DE2B-FAA7-2B4C-8761-467BAEFAB1C2}">
      <dgm:prSet custT="1"/>
      <dgm:spPr>
        <a:gradFill rotWithShape="0">
          <a:gsLst>
            <a:gs pos="0">
              <a:schemeClr val="accent5">
                <a:lumMod val="75000"/>
              </a:schemeClr>
            </a:gs>
            <a:gs pos="100000">
              <a:srgbClr val="FF0000"/>
            </a:gs>
          </a:gsLst>
        </a:gra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1050" b="1" dirty="0"/>
            <a:t>YOUTUBE</a:t>
          </a:r>
          <a:br>
            <a:rPr lang="en-US" sz="1050" b="1" dirty="0"/>
          </a:br>
          <a:r>
            <a:rPr lang="en-US" sz="900" dirty="0"/>
            <a:t>users watch </a:t>
          </a:r>
          <a:r>
            <a:rPr lang="en-US" sz="2000" b="1" dirty="0"/>
            <a:t>4.1M </a:t>
          </a:r>
          <a:br>
            <a:rPr lang="en-US" sz="1800" b="1" dirty="0"/>
          </a:br>
          <a:r>
            <a:rPr lang="en-US" sz="900" dirty="0"/>
            <a:t>videos</a:t>
          </a:r>
        </a:p>
      </dgm:t>
    </dgm:pt>
    <dgm:pt modelId="{328513D7-1ECE-2340-A2ED-0C7F772CAE88}" type="parTrans" cxnId="{C1F87C6F-435C-444B-929A-60623F20A6D9}">
      <dgm:prSet/>
      <dgm:spPr/>
      <dgm:t>
        <a:bodyPr/>
        <a:lstStyle/>
        <a:p>
          <a:endParaRPr lang="en-US" sz="2400"/>
        </a:p>
      </dgm:t>
    </dgm:pt>
    <dgm:pt modelId="{A01F558A-DEAF-5A46-82CA-5CBE20554DC7}" type="sibTrans" cxnId="{C1F87C6F-435C-444B-929A-60623F20A6D9}">
      <dgm:prSet/>
      <dgm:spPr>
        <a:solidFill>
          <a:schemeClr val="bg1"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 sz="2400"/>
        </a:p>
      </dgm:t>
    </dgm:pt>
    <dgm:pt modelId="{253F65A2-393F-2B4D-9A63-FA66DEEBF0C8}">
      <dgm:prSet custT="1"/>
      <dgm:spPr>
        <a:solidFill>
          <a:srgbClr val="A531C0"/>
        </a:solidFill>
        <a:ln>
          <a:solidFill>
            <a:srgbClr val="A531C0"/>
          </a:solidFill>
        </a:ln>
      </dgm:spPr>
      <dgm:t>
        <a:bodyPr/>
        <a:lstStyle/>
        <a:p>
          <a:r>
            <a:rPr lang="en-US" sz="1100" b="1" dirty="0"/>
            <a:t>INSTAGRAM</a:t>
          </a:r>
          <a:r>
            <a:rPr lang="en-US" sz="1000" dirty="0"/>
            <a:t> </a:t>
          </a:r>
          <a:r>
            <a:rPr lang="en-US" sz="1050" dirty="0"/>
            <a:t>users post  </a:t>
          </a:r>
          <a:r>
            <a:rPr lang="en-US" sz="1800" b="1" dirty="0"/>
            <a:t>47K</a:t>
          </a:r>
          <a:br>
            <a:rPr lang="en-US" sz="1000" b="1" dirty="0"/>
          </a:br>
          <a:r>
            <a:rPr lang="en-US" sz="1050" b="0" dirty="0"/>
            <a:t>photos</a:t>
          </a:r>
          <a:endParaRPr lang="en-US" sz="1000" b="0" dirty="0"/>
        </a:p>
      </dgm:t>
    </dgm:pt>
    <dgm:pt modelId="{1D3ABA42-2525-4742-888A-67A2FEBCB206}" type="parTrans" cxnId="{5C6FA057-C9D1-CB46-A46E-DE44DFA58B73}">
      <dgm:prSet/>
      <dgm:spPr/>
      <dgm:t>
        <a:bodyPr/>
        <a:lstStyle/>
        <a:p>
          <a:endParaRPr lang="en-US" sz="2400"/>
        </a:p>
      </dgm:t>
    </dgm:pt>
    <dgm:pt modelId="{BFF4349C-28BD-5D4F-987D-CB8BAFD6DA8C}" type="sibTrans" cxnId="{5C6FA057-C9D1-CB46-A46E-DE44DFA58B73}">
      <dgm:prSet/>
      <dgm:spPr>
        <a:solidFill>
          <a:schemeClr val="bg1">
            <a:alpha val="90000"/>
          </a:schemeClr>
        </a:solidFill>
        <a:ln>
          <a:solidFill>
            <a:srgbClr val="A531C0"/>
          </a:solidFill>
        </a:ln>
      </dgm:spPr>
      <dgm:t>
        <a:bodyPr/>
        <a:lstStyle/>
        <a:p>
          <a:endParaRPr lang="en-US" sz="2400"/>
        </a:p>
      </dgm:t>
    </dgm:pt>
    <dgm:pt modelId="{399DFE34-66EB-B647-8CE6-31CCE4C25CEF}">
      <dgm:prSet custT="1"/>
      <dgm:spPr>
        <a:solidFill>
          <a:srgbClr val="007EE5"/>
        </a:solidFill>
        <a:ln>
          <a:solidFill>
            <a:srgbClr val="01859A"/>
          </a:solidFill>
        </a:ln>
      </dgm:spPr>
      <dgm:t>
        <a:bodyPr/>
        <a:lstStyle/>
        <a:p>
          <a:r>
            <a:rPr lang="en-US" sz="1050" b="1" dirty="0"/>
            <a:t>DROPBOX</a:t>
          </a:r>
          <a:br>
            <a:rPr lang="en-US" sz="1000" b="1" dirty="0"/>
          </a:br>
          <a:r>
            <a:rPr lang="en-US" sz="900" dirty="0"/>
            <a:t>users upload </a:t>
          </a:r>
          <a:r>
            <a:rPr lang="en-US" sz="2000" b="1" dirty="0"/>
            <a:t>833K</a:t>
          </a:r>
          <a:br>
            <a:rPr lang="en-US" sz="900" dirty="0"/>
          </a:br>
          <a:r>
            <a:rPr lang="en-US" sz="1000" dirty="0"/>
            <a:t>new files</a:t>
          </a:r>
          <a:endParaRPr lang="en-US" sz="900" dirty="0"/>
        </a:p>
      </dgm:t>
    </dgm:pt>
    <dgm:pt modelId="{9C677BE5-F219-AD4A-9AD3-CA19A4051384}" type="parTrans" cxnId="{75E230B7-D29B-344D-ADD0-C0AB7DDEEFFF}">
      <dgm:prSet/>
      <dgm:spPr/>
      <dgm:t>
        <a:bodyPr/>
        <a:lstStyle/>
        <a:p>
          <a:endParaRPr lang="en-US" sz="2400"/>
        </a:p>
      </dgm:t>
    </dgm:pt>
    <dgm:pt modelId="{48D1CCD9-5797-5849-A9A4-29813CFEFE94}" type="sibTrans" cxnId="{75E230B7-D29B-344D-ADD0-C0AB7DDEEFFF}">
      <dgm:prSet/>
      <dgm:spPr>
        <a:solidFill>
          <a:schemeClr val="bg1">
            <a:alpha val="90000"/>
          </a:schemeClr>
        </a:solidFill>
        <a:ln>
          <a:solidFill>
            <a:srgbClr val="007EE5"/>
          </a:solidFill>
        </a:ln>
      </dgm:spPr>
      <dgm:t>
        <a:bodyPr/>
        <a:lstStyle/>
        <a:p>
          <a:endParaRPr lang="en-US" sz="2400"/>
        </a:p>
      </dgm:t>
    </dgm:pt>
    <dgm:pt modelId="{529E6CFD-932A-8747-A9CB-BA4947EF9377}">
      <dgm:prSet custT="1"/>
      <dgm:spPr>
        <a:solidFill>
          <a:srgbClr val="16D821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15M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900" dirty="0">
              <a:solidFill>
                <a:schemeClr val="bg1"/>
              </a:solidFill>
            </a:rPr>
            <a:t>text messages are sent in th</a:t>
          </a:r>
          <a:r>
            <a:rPr lang="en-US" sz="900" b="1" dirty="0">
              <a:solidFill>
                <a:schemeClr val="bg1"/>
              </a:solidFill>
            </a:rPr>
            <a:t>e </a:t>
          </a:r>
          <a:r>
            <a:rPr lang="en-US" sz="1600" b="1" dirty="0">
              <a:solidFill>
                <a:schemeClr val="bg1"/>
              </a:solidFill>
            </a:rPr>
            <a:t>U.S.</a:t>
          </a:r>
        </a:p>
      </dgm:t>
    </dgm:pt>
    <dgm:pt modelId="{EBFAFB72-E830-5844-979E-2E58955F0569}" type="parTrans" cxnId="{A9149832-5294-DD49-A93F-BB7B666BF6DD}">
      <dgm:prSet/>
      <dgm:spPr/>
      <dgm:t>
        <a:bodyPr/>
        <a:lstStyle/>
        <a:p>
          <a:endParaRPr lang="en-US" sz="2400"/>
        </a:p>
      </dgm:t>
    </dgm:pt>
    <dgm:pt modelId="{D60E90DC-40C1-5044-ABAF-52E0E5893786}" type="sibTrans" cxnId="{A9149832-5294-DD49-A93F-BB7B666BF6DD}">
      <dgm:prSet/>
      <dgm:spPr>
        <a:solidFill>
          <a:schemeClr val="bg1">
            <a:alpha val="90000"/>
          </a:schemeClr>
        </a:solidFill>
        <a:ln>
          <a:solidFill>
            <a:schemeClr val="accent3"/>
          </a:solidFill>
        </a:ln>
      </dgm:spPr>
      <dgm:t>
        <a:bodyPr/>
        <a:lstStyle/>
        <a:p>
          <a:endParaRPr lang="en-US" sz="2400"/>
        </a:p>
      </dgm:t>
    </dgm:pt>
    <dgm:pt modelId="{EBAF9AB3-392F-EF41-9E3A-A4513934ED86}">
      <dgm:prSet custT="1"/>
      <dgm:spPr>
        <a:solidFill>
          <a:srgbClr val="FFFC00"/>
        </a:solidFill>
        <a:ln>
          <a:solidFill>
            <a:srgbClr val="FFC000"/>
          </a:solidFill>
        </a:ln>
      </dgm:spPr>
      <dgm:t>
        <a:bodyPr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b="1" kern="1200" dirty="0">
              <a:solidFill>
                <a:schemeClr val="tx2">
                  <a:lumMod val="50000"/>
                </a:schemeClr>
              </a:solidFill>
            </a:rPr>
            <a:t>SNAPCHAT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dirty="0">
              <a:solidFill>
                <a:schemeClr val="tx2">
                  <a:lumMod val="50000"/>
                </a:schemeClr>
              </a:solidFill>
            </a:rPr>
            <a:t>users share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2">
                  <a:lumMod val="50000"/>
                </a:schemeClr>
              </a:solidFill>
            </a:rPr>
            <a:t>527K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dirty="0">
              <a:solidFill>
                <a:schemeClr val="tx2">
                  <a:lumMod val="50000"/>
                </a:schemeClr>
              </a:solidFill>
              <a:latin typeface="Verdana"/>
              <a:ea typeface="+mn-ea"/>
              <a:cs typeface="+mn-cs"/>
            </a:rPr>
            <a:t>photos</a:t>
          </a:r>
        </a:p>
      </dgm:t>
    </dgm:pt>
    <dgm:pt modelId="{66E8710F-817A-274F-8C60-A73C11620A85}" type="parTrans" cxnId="{2BE1BAE7-1BA2-C240-950D-A5C83445E15C}">
      <dgm:prSet/>
      <dgm:spPr/>
      <dgm:t>
        <a:bodyPr/>
        <a:lstStyle/>
        <a:p>
          <a:endParaRPr lang="en-US" sz="2400"/>
        </a:p>
      </dgm:t>
    </dgm:pt>
    <dgm:pt modelId="{B486B2A2-9BEC-834C-BBE3-3530408A1018}" type="sibTrans" cxnId="{2BE1BAE7-1BA2-C240-950D-A5C83445E15C}">
      <dgm:prSet/>
      <dgm:spPr>
        <a:solidFill>
          <a:schemeClr val="bg1">
            <a:alpha val="90000"/>
          </a:schemeClr>
        </a:solidFill>
        <a:ln>
          <a:solidFill>
            <a:srgbClr val="FFC000"/>
          </a:solidFill>
        </a:ln>
      </dgm:spPr>
      <dgm:t>
        <a:bodyPr/>
        <a:lstStyle/>
        <a:p>
          <a:endParaRPr lang="en-US" sz="2400"/>
        </a:p>
      </dgm:t>
    </dgm:pt>
    <dgm:pt modelId="{17E96281-DED3-BE46-948F-A5BB68C367A9}">
      <dgm:prSet custT="1"/>
      <dgm:spPr>
        <a:solidFill>
          <a:srgbClr val="FF2323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1050" b="1" kern="1200" dirty="0"/>
            <a:t>Spammers </a:t>
          </a:r>
          <a:r>
            <a:rPr lang="en-US" sz="1000" b="0" kern="1200" dirty="0"/>
            <a:t>sent</a:t>
          </a:r>
          <a:r>
            <a:rPr lang="en-US" sz="1050" b="1" kern="1200" dirty="0"/>
            <a:t> </a:t>
          </a:r>
        </a:p>
        <a:p>
          <a:r>
            <a:rPr lang="en-US" sz="2000" b="1" kern="1200" dirty="0"/>
            <a:t>103M</a:t>
          </a:r>
          <a:br>
            <a:rPr lang="en-US" sz="1200" b="1" kern="1200" dirty="0"/>
          </a:br>
          <a:r>
            <a:rPr lang="en-US" sz="1050" b="1" kern="1200" dirty="0"/>
            <a:t>SPAM MAILS</a:t>
          </a:r>
          <a:br>
            <a:rPr lang="en-US" sz="1200" b="1" kern="1200" dirty="0"/>
          </a:br>
          <a:endParaRPr lang="en-US" sz="900" kern="1200" dirty="0"/>
        </a:p>
      </dgm:t>
    </dgm:pt>
    <dgm:pt modelId="{59D15A84-9BD2-C944-BB7F-8FACF0042CBF}" type="parTrans" cxnId="{3FD3CF67-1FFB-2C45-9702-30C45990770F}">
      <dgm:prSet/>
      <dgm:spPr/>
      <dgm:t>
        <a:bodyPr/>
        <a:lstStyle/>
        <a:p>
          <a:endParaRPr lang="en-US" sz="2400"/>
        </a:p>
      </dgm:t>
    </dgm:pt>
    <dgm:pt modelId="{5F6B9133-2C1F-B748-909A-632BE1098DCC}" type="sibTrans" cxnId="{3FD3CF67-1FFB-2C45-9702-30C45990770F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 sz="2400"/>
        </a:p>
      </dgm:t>
    </dgm:pt>
    <dgm:pt modelId="{6E5D8F72-0513-9E44-B8A1-4F85278BBB2C}" type="pres">
      <dgm:prSet presAssocID="{511432CF-BA80-DB42-8B52-27C770D0659C}" presName="Name0" presStyleCnt="0">
        <dgm:presLayoutVars>
          <dgm:chMax val="21"/>
          <dgm:chPref val="21"/>
        </dgm:presLayoutVars>
      </dgm:prSet>
      <dgm:spPr/>
    </dgm:pt>
    <dgm:pt modelId="{CCC39644-9909-4845-B33B-5672FB993829}" type="pres">
      <dgm:prSet presAssocID="{64F0C3D8-3913-D649-A558-FEFA19FF4904}" presName="text1" presStyleCnt="0"/>
      <dgm:spPr/>
    </dgm:pt>
    <dgm:pt modelId="{B681A725-E17F-764A-BDDA-791747B00815}" type="pres">
      <dgm:prSet presAssocID="{64F0C3D8-3913-D649-A558-FEFA19FF4904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>
        <a:xfrm>
          <a:off x="1228239" y="3782730"/>
          <a:ext cx="1427960" cy="1225715"/>
        </a:xfrm>
        <a:prstGeom prst="hexagon">
          <a:avLst>
            <a:gd name="adj" fmla="val 25000"/>
            <a:gd name="vf" fmla="val 115470"/>
          </a:avLst>
        </a:prstGeom>
      </dgm:spPr>
    </dgm:pt>
    <dgm:pt modelId="{7F8C8A09-19E4-0447-91A8-7F4BA8052DCF}" type="pres">
      <dgm:prSet presAssocID="{64F0C3D8-3913-D649-A558-FEFA19FF4904}" presName="textaccent1" presStyleCnt="0"/>
      <dgm:spPr/>
    </dgm:pt>
    <dgm:pt modelId="{1328B907-BA60-5645-8F53-AAE838F73215}" type="pres">
      <dgm:prSet presAssocID="{64F0C3D8-3913-D649-A558-FEFA19FF4904}" presName="accentRepeatNode" presStyleLbl="solidAlignAcc1" presStyleIdx="0" presStyleCnt="18"/>
      <dgm:spPr/>
    </dgm:pt>
    <dgm:pt modelId="{7D97E08A-DB83-F443-861E-F51B450B99CF}" type="pres">
      <dgm:prSet presAssocID="{0257C644-52D2-0A48-BB15-6F3686C419CC}" presName="image1" presStyleCnt="0"/>
      <dgm:spPr/>
    </dgm:pt>
    <dgm:pt modelId="{5DA83690-64ED-D847-B811-85BED35A59A3}" type="pres">
      <dgm:prSet presAssocID="{0257C644-52D2-0A48-BB15-6F3686C419CC}" presName="imageRepeatNode" presStyleLbl="alignAcc1" presStyleIdx="0" presStyleCnt="9"/>
      <dgm:spPr/>
    </dgm:pt>
    <dgm:pt modelId="{152AD3E0-DCD5-744D-8D05-4EFCF33DF600}" type="pres">
      <dgm:prSet presAssocID="{0257C644-52D2-0A48-BB15-6F3686C419CC}" presName="imageaccent1" presStyleCnt="0"/>
      <dgm:spPr/>
    </dgm:pt>
    <dgm:pt modelId="{FE5FEF4A-28A0-2940-B122-92C4E836C2BE}" type="pres">
      <dgm:prSet presAssocID="{0257C644-52D2-0A48-BB15-6F3686C419CC}" presName="accentRepeatNode" presStyleLbl="solidAlignAcc1" presStyleIdx="1" presStyleCnt="18"/>
      <dgm:spPr/>
    </dgm:pt>
    <dgm:pt modelId="{8ACC8B52-60ED-B84D-A9B2-1C729E6E14BD}" type="pres">
      <dgm:prSet presAssocID="{399DFE34-66EB-B647-8CE6-31CCE4C25CEF}" presName="text2" presStyleCnt="0"/>
      <dgm:spPr/>
    </dgm:pt>
    <dgm:pt modelId="{51684B65-DBBD-6243-A80B-4F8EB10AC689}" type="pres">
      <dgm:prSet presAssocID="{399DFE34-66EB-B647-8CE6-31CCE4C25CEF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A49CFFCB-F241-8F4A-9098-A817D40836DE}" type="pres">
      <dgm:prSet presAssocID="{399DFE34-66EB-B647-8CE6-31CCE4C25CEF}" presName="textaccent2" presStyleCnt="0"/>
      <dgm:spPr/>
    </dgm:pt>
    <dgm:pt modelId="{414DFAEB-EA01-784D-9CBC-DB3129FE512E}" type="pres">
      <dgm:prSet presAssocID="{399DFE34-66EB-B647-8CE6-31CCE4C25CEF}" presName="accentRepeatNode" presStyleLbl="solidAlignAcc1" presStyleIdx="2" presStyleCnt="18"/>
      <dgm:spPr/>
    </dgm:pt>
    <dgm:pt modelId="{5C85B655-6913-264B-922C-58D680B84053}" type="pres">
      <dgm:prSet presAssocID="{48D1CCD9-5797-5849-A9A4-29813CFEFE94}" presName="image2" presStyleCnt="0"/>
      <dgm:spPr/>
    </dgm:pt>
    <dgm:pt modelId="{3EE42D41-377F-524A-8503-874C0E862FFE}" type="pres">
      <dgm:prSet presAssocID="{48D1CCD9-5797-5849-A9A4-29813CFEFE94}" presName="imageRepeatNode" presStyleLbl="alignAcc1" presStyleIdx="1" presStyleCnt="9"/>
      <dgm:spPr/>
    </dgm:pt>
    <dgm:pt modelId="{8A961B1E-369E-4F45-BFBF-72B99910677A}" type="pres">
      <dgm:prSet presAssocID="{48D1CCD9-5797-5849-A9A4-29813CFEFE94}" presName="imageaccent2" presStyleCnt="0"/>
      <dgm:spPr/>
    </dgm:pt>
    <dgm:pt modelId="{9E3D3C64-00A1-5D42-9EDC-6397024F6643}" type="pres">
      <dgm:prSet presAssocID="{48D1CCD9-5797-5849-A9A4-29813CFEFE94}" presName="accentRepeatNode" presStyleLbl="solidAlignAcc1" presStyleIdx="3" presStyleCnt="18"/>
      <dgm:spPr/>
    </dgm:pt>
    <dgm:pt modelId="{39F9E8B4-CEF4-3848-9BB6-1618701B99EC}" type="pres">
      <dgm:prSet presAssocID="{EBAF9AB3-392F-EF41-9E3A-A4513934ED86}" presName="text3" presStyleCnt="0"/>
      <dgm:spPr/>
    </dgm:pt>
    <dgm:pt modelId="{74C0392A-926C-C841-BD05-E1EDAD87E631}" type="pres">
      <dgm:prSet presAssocID="{EBAF9AB3-392F-EF41-9E3A-A4513934ED86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FC763380-672F-AE44-98F5-DA5EFE97DEF7}" type="pres">
      <dgm:prSet presAssocID="{EBAF9AB3-392F-EF41-9E3A-A4513934ED86}" presName="textaccent3" presStyleCnt="0"/>
      <dgm:spPr/>
    </dgm:pt>
    <dgm:pt modelId="{ECB3CD56-767A-BF47-A236-F2FDC9617AA8}" type="pres">
      <dgm:prSet presAssocID="{EBAF9AB3-392F-EF41-9E3A-A4513934ED86}" presName="accentRepeatNode" presStyleLbl="solidAlignAcc1" presStyleIdx="4" presStyleCnt="18"/>
      <dgm:spPr/>
    </dgm:pt>
    <dgm:pt modelId="{AFFE186B-2C47-2643-9544-37E6563DA270}" type="pres">
      <dgm:prSet presAssocID="{B486B2A2-9BEC-834C-BBE3-3530408A1018}" presName="image3" presStyleCnt="0"/>
      <dgm:spPr/>
    </dgm:pt>
    <dgm:pt modelId="{6F690E80-55F4-C84A-99EE-788E60E84EF4}" type="pres">
      <dgm:prSet presAssocID="{B486B2A2-9BEC-834C-BBE3-3530408A1018}" presName="imageRepeatNode" presStyleLbl="alignAcc1" presStyleIdx="2" presStyleCnt="9"/>
      <dgm:spPr/>
    </dgm:pt>
    <dgm:pt modelId="{AD2D0D30-7DA5-094D-A666-785393620662}" type="pres">
      <dgm:prSet presAssocID="{B486B2A2-9BEC-834C-BBE3-3530408A1018}" presName="imageaccent3" presStyleCnt="0"/>
      <dgm:spPr/>
    </dgm:pt>
    <dgm:pt modelId="{BB961537-87EB-5A40-BE1F-53875D58BBC7}" type="pres">
      <dgm:prSet presAssocID="{B486B2A2-9BEC-834C-BBE3-3530408A1018}" presName="accentRepeatNode" presStyleLbl="solidAlignAcc1" presStyleIdx="5" presStyleCnt="18"/>
      <dgm:spPr/>
    </dgm:pt>
    <dgm:pt modelId="{0C9D5D00-3D25-054C-B47F-93C3EF53DAA7}" type="pres">
      <dgm:prSet presAssocID="{529E6CFD-932A-8747-A9CB-BA4947EF9377}" presName="text4" presStyleCnt="0"/>
      <dgm:spPr/>
    </dgm:pt>
    <dgm:pt modelId="{0FCA07C0-3F0B-C94A-9200-3D9E4D344BE4}" type="pres">
      <dgm:prSet presAssocID="{529E6CFD-932A-8747-A9CB-BA4947EF9377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98138C4-F3E3-DB4E-997D-5F3C7113D7CC}" type="pres">
      <dgm:prSet presAssocID="{529E6CFD-932A-8747-A9CB-BA4947EF9377}" presName="textaccent4" presStyleCnt="0"/>
      <dgm:spPr/>
    </dgm:pt>
    <dgm:pt modelId="{8916D3A0-D0D4-F548-8807-F39D4EAB1DA4}" type="pres">
      <dgm:prSet presAssocID="{529E6CFD-932A-8747-A9CB-BA4947EF9377}" presName="accentRepeatNode" presStyleLbl="solidAlignAcc1" presStyleIdx="6" presStyleCnt="18"/>
      <dgm:spPr/>
    </dgm:pt>
    <dgm:pt modelId="{E7467A64-FB13-864D-BD7C-1C7D1BD093E0}" type="pres">
      <dgm:prSet presAssocID="{D60E90DC-40C1-5044-ABAF-52E0E5893786}" presName="image4" presStyleCnt="0"/>
      <dgm:spPr/>
    </dgm:pt>
    <dgm:pt modelId="{DE6FE5F7-35E5-FC4E-8E74-B2BA84C71CE2}" type="pres">
      <dgm:prSet presAssocID="{D60E90DC-40C1-5044-ABAF-52E0E5893786}" presName="imageRepeatNode" presStyleLbl="alignAcc1" presStyleIdx="3" presStyleCnt="9"/>
      <dgm:spPr/>
    </dgm:pt>
    <dgm:pt modelId="{BE638B42-A210-C842-A200-400FD1CE902D}" type="pres">
      <dgm:prSet presAssocID="{D60E90DC-40C1-5044-ABAF-52E0E5893786}" presName="imageaccent4" presStyleCnt="0"/>
      <dgm:spPr/>
    </dgm:pt>
    <dgm:pt modelId="{99249633-3FF7-744A-90EA-7435775A3677}" type="pres">
      <dgm:prSet presAssocID="{D60E90DC-40C1-5044-ABAF-52E0E5893786}" presName="accentRepeatNode" presStyleLbl="solidAlignAcc1" presStyleIdx="7" presStyleCnt="18"/>
      <dgm:spPr/>
    </dgm:pt>
    <dgm:pt modelId="{1CF672BE-51A8-3B4E-8A44-217974E1F686}" type="pres">
      <dgm:prSet presAssocID="{6DC8976D-1905-274B-ACA6-247C4B6F9427}" presName="text5" presStyleCnt="0"/>
      <dgm:spPr/>
    </dgm:pt>
    <dgm:pt modelId="{CF45F50C-9108-F247-B08D-5411B7BDCCF9}" type="pres">
      <dgm:prSet presAssocID="{6DC8976D-1905-274B-ACA6-247C4B6F9427}" presName="textRepeatNode" presStyleLbl="alignNode1" presStyleIdx="4" presStyleCnt="9" custLinFactY="64252" custLinFactNeighborX="85834" custLinFactNeighborY="100000">
        <dgm:presLayoutVars>
          <dgm:chMax val="0"/>
          <dgm:chPref val="0"/>
          <dgm:bulletEnabled val="1"/>
        </dgm:presLayoutVars>
      </dgm:prSet>
      <dgm:spPr>
        <a:xfrm>
          <a:off x="6139513" y="3772288"/>
          <a:ext cx="1427960" cy="1225715"/>
        </a:xfrm>
        <a:prstGeom prst="hexagon">
          <a:avLst>
            <a:gd name="adj" fmla="val 25000"/>
            <a:gd name="vf" fmla="val 115470"/>
          </a:avLst>
        </a:prstGeom>
      </dgm:spPr>
    </dgm:pt>
    <dgm:pt modelId="{5B52B9D0-8CC6-5846-BB1D-9365CBB83596}" type="pres">
      <dgm:prSet presAssocID="{6DC8976D-1905-274B-ACA6-247C4B6F9427}" presName="textaccent5" presStyleCnt="0"/>
      <dgm:spPr/>
    </dgm:pt>
    <dgm:pt modelId="{3433F9BB-1D30-9248-AF8F-FA72C757DB5A}" type="pres">
      <dgm:prSet presAssocID="{6DC8976D-1905-274B-ACA6-247C4B6F9427}" presName="accentRepeatNode" presStyleLbl="solidAlignAcc1" presStyleIdx="8" presStyleCnt="18" custLinFactX="337536" custLinFactY="686208" custLinFactNeighborX="400000" custLinFactNeighborY="700000"/>
      <dgm:spPr/>
    </dgm:pt>
    <dgm:pt modelId="{FA05D3AD-83C7-A340-B248-DA97F615A722}" type="pres">
      <dgm:prSet presAssocID="{95755B21-A7E5-1741-90AE-5EF1AADE2D66}" presName="image5" presStyleCnt="0"/>
      <dgm:spPr/>
    </dgm:pt>
    <dgm:pt modelId="{907FE059-E098-6343-9A17-DA29B9B986CB}" type="pres">
      <dgm:prSet presAssocID="{95755B21-A7E5-1741-90AE-5EF1AADE2D66}" presName="imageRepeatNode" presStyleLbl="alignAcc1" presStyleIdx="4" presStyleCnt="9" custLinFactY="64252" custLinFactNeighborX="84058" custLinFactNeighborY="100000"/>
      <dgm:spPr/>
    </dgm:pt>
    <dgm:pt modelId="{46182B5F-FE42-8043-98F2-55BF3676FFAD}" type="pres">
      <dgm:prSet presAssocID="{95755B21-A7E5-1741-90AE-5EF1AADE2D66}" presName="imageaccent5" presStyleCnt="0"/>
      <dgm:spPr/>
    </dgm:pt>
    <dgm:pt modelId="{60B33BB6-086E-CD49-B084-2F2C42D14A30}" type="pres">
      <dgm:prSet presAssocID="{95755B21-A7E5-1741-90AE-5EF1AADE2D66}" presName="accentRepeatNode" presStyleLbl="solidAlignAcc1" presStyleIdx="9" presStyleCnt="18" custLinFactX="311196" custLinFactY="700000" custLinFactNeighborX="400000" custLinFactNeighborY="716675"/>
      <dgm:spPr/>
    </dgm:pt>
    <dgm:pt modelId="{A7E9FD53-3B76-EB41-A11C-9832BAD585B9}" type="pres">
      <dgm:prSet presAssocID="{48C8394A-6C14-484D-BC60-4295181B89A4}" presName="text6" presStyleCnt="0"/>
      <dgm:spPr/>
    </dgm:pt>
    <dgm:pt modelId="{1444BAAE-7012-D746-A86B-DC94CDE90344}" type="pres">
      <dgm:prSet presAssocID="{48C8394A-6C14-484D-BC60-4295181B89A4}" presName="textRepeatNode" presStyleLbl="alignNode1" presStyleIdx="5" presStyleCnt="9" custLinFactY="8907" custLinFactNeighborX="-1533" custLinFactNeighborY="100000">
        <dgm:presLayoutVars>
          <dgm:chMax val="0"/>
          <dgm:chPref val="0"/>
          <dgm:bulletEnabled val="1"/>
        </dgm:presLayoutVars>
      </dgm:prSet>
      <dgm:spPr/>
    </dgm:pt>
    <dgm:pt modelId="{55DA6DD6-AD21-AB49-BDDF-E69C8095875F}" type="pres">
      <dgm:prSet presAssocID="{48C8394A-6C14-484D-BC60-4295181B89A4}" presName="textaccent6" presStyleCnt="0"/>
      <dgm:spPr/>
    </dgm:pt>
    <dgm:pt modelId="{C0091798-4AB0-B148-A3A9-E9EED8ED71DF}" type="pres">
      <dgm:prSet presAssocID="{48C8394A-6C14-484D-BC60-4295181B89A4}" presName="accentRepeatNode" presStyleLbl="solidAlignAcc1" presStyleIdx="10" presStyleCnt="18" custLinFactY="82796" custLinFactNeighborX="-13173" custLinFactNeighborY="100000"/>
      <dgm:spPr/>
    </dgm:pt>
    <dgm:pt modelId="{096280C2-3343-4748-8C74-DD3899ECF0DF}" type="pres">
      <dgm:prSet presAssocID="{34547F9E-80B3-B04A-B1AD-7E438D1A7AB0}" presName="image6" presStyleCnt="0"/>
      <dgm:spPr/>
    </dgm:pt>
    <dgm:pt modelId="{F1931F5C-9E6E-B245-9D35-BF413DE5136D}" type="pres">
      <dgm:prSet presAssocID="{34547F9E-80B3-B04A-B1AD-7E438D1A7AB0}" presName="imageRepeatNode" presStyleLbl="alignAcc1" presStyleIdx="5" presStyleCnt="9"/>
      <dgm:spPr/>
    </dgm:pt>
    <dgm:pt modelId="{431CFEA7-8250-8A45-A677-E5FD68A30243}" type="pres">
      <dgm:prSet presAssocID="{34547F9E-80B3-B04A-B1AD-7E438D1A7AB0}" presName="imageaccent6" presStyleCnt="0"/>
      <dgm:spPr/>
    </dgm:pt>
    <dgm:pt modelId="{0D87BB52-3E53-0144-B2F5-65B96FCD853E}" type="pres">
      <dgm:prSet presAssocID="{34547F9E-80B3-B04A-B1AD-7E438D1A7AB0}" presName="accentRepeatNode" presStyleLbl="solidAlignAcc1" presStyleIdx="11" presStyleCnt="18"/>
      <dgm:spPr/>
    </dgm:pt>
    <dgm:pt modelId="{64298951-60A5-0D49-AE93-A68C37C58182}" type="pres">
      <dgm:prSet presAssocID="{27C7DE2B-FAA7-2B4C-8761-467BAEFAB1C2}" presName="text7" presStyleCnt="0"/>
      <dgm:spPr/>
    </dgm:pt>
    <dgm:pt modelId="{E3FCEEEC-FB39-CD4C-92D4-B63EB01092B7}" type="pres">
      <dgm:prSet presAssocID="{27C7DE2B-FAA7-2B4C-8761-467BAEFAB1C2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71502CC9-4608-6442-AFA0-4AAEE5A8C478}" type="pres">
      <dgm:prSet presAssocID="{27C7DE2B-FAA7-2B4C-8761-467BAEFAB1C2}" presName="textaccent7" presStyleCnt="0"/>
      <dgm:spPr/>
    </dgm:pt>
    <dgm:pt modelId="{4E7C5121-8FBF-A448-8DAA-BE298DE191BD}" type="pres">
      <dgm:prSet presAssocID="{27C7DE2B-FAA7-2B4C-8761-467BAEFAB1C2}" presName="accentRepeatNode" presStyleLbl="solidAlignAcc1" presStyleIdx="12" presStyleCnt="18"/>
      <dgm:spPr/>
    </dgm:pt>
    <dgm:pt modelId="{96AC6CDE-4593-3549-AB5F-456588167D06}" type="pres">
      <dgm:prSet presAssocID="{A01F558A-DEAF-5A46-82CA-5CBE20554DC7}" presName="image7" presStyleCnt="0"/>
      <dgm:spPr/>
    </dgm:pt>
    <dgm:pt modelId="{F9598304-3399-334B-80AE-08FA4F708DD0}" type="pres">
      <dgm:prSet presAssocID="{A01F558A-DEAF-5A46-82CA-5CBE20554DC7}" presName="imageRepeatNode" presStyleLbl="alignAcc1" presStyleIdx="6" presStyleCnt="9"/>
      <dgm:spPr/>
    </dgm:pt>
    <dgm:pt modelId="{7DD5D2C4-98AC-4F42-B089-4C4F1C826E80}" type="pres">
      <dgm:prSet presAssocID="{A01F558A-DEAF-5A46-82CA-5CBE20554DC7}" presName="imageaccent7" presStyleCnt="0"/>
      <dgm:spPr/>
    </dgm:pt>
    <dgm:pt modelId="{DE0F1017-758C-BE45-8471-D760954366C7}" type="pres">
      <dgm:prSet presAssocID="{A01F558A-DEAF-5A46-82CA-5CBE20554DC7}" presName="accentRepeatNode" presStyleLbl="solidAlignAcc1" presStyleIdx="13" presStyleCnt="18"/>
      <dgm:spPr/>
    </dgm:pt>
    <dgm:pt modelId="{BF374802-B2B4-C641-BC94-F94346B6D709}" type="pres">
      <dgm:prSet presAssocID="{253F65A2-393F-2B4D-9A63-FA66DEEBF0C8}" presName="text8" presStyleCnt="0"/>
      <dgm:spPr/>
    </dgm:pt>
    <dgm:pt modelId="{C68437EA-BBCD-F045-89BA-06F446439B6B}" type="pres">
      <dgm:prSet presAssocID="{253F65A2-393F-2B4D-9A63-FA66DEEBF0C8}" presName="textRepeatNode" presStyleLbl="alignNode1" presStyleIdx="7" presStyleCnt="9" custLinFactX="-71667" custLinFactY="7120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58280279-9EF7-684D-B215-BBF7CA3D8CAD}" type="pres">
      <dgm:prSet presAssocID="{253F65A2-393F-2B4D-9A63-FA66DEEBF0C8}" presName="textaccent8" presStyleCnt="0"/>
      <dgm:spPr/>
    </dgm:pt>
    <dgm:pt modelId="{5465E96D-6770-1D42-B929-AE20D8D59527}" type="pres">
      <dgm:prSet presAssocID="{253F65A2-393F-2B4D-9A63-FA66DEEBF0C8}" presName="accentRepeatNode" presStyleLbl="solidAlignAcc1" presStyleIdx="14" presStyleCnt="18" custLinFactX="-408749" custLinFactY="233159" custLinFactNeighborX="-500000" custLinFactNeighborY="300000"/>
      <dgm:spPr/>
    </dgm:pt>
    <dgm:pt modelId="{D057A22C-832E-D540-AA24-04A6A4E72FBF}" type="pres">
      <dgm:prSet presAssocID="{BFF4349C-28BD-5D4F-987D-CB8BAFD6DA8C}" presName="image8" presStyleCnt="0"/>
      <dgm:spPr/>
    </dgm:pt>
    <dgm:pt modelId="{D9AD08DC-77C9-574F-A7CC-057DFC998EB0}" type="pres">
      <dgm:prSet presAssocID="{BFF4349C-28BD-5D4F-987D-CB8BAFD6DA8C}" presName="imageRepeatNode" presStyleLbl="alignAcc1" presStyleIdx="7" presStyleCnt="9" custLinFactX="-71688" custLinFactNeighborX="-100000" custLinFactNeighborY="-612"/>
      <dgm:spPr/>
    </dgm:pt>
    <dgm:pt modelId="{DC10E5D9-F0DA-6C46-9516-5AB9DBD6A66A}" type="pres">
      <dgm:prSet presAssocID="{BFF4349C-28BD-5D4F-987D-CB8BAFD6DA8C}" presName="imageaccent8" presStyleCnt="0"/>
      <dgm:spPr/>
    </dgm:pt>
    <dgm:pt modelId="{663B5D5C-53E9-F14C-A117-72E06ADBA2E9}" type="pres">
      <dgm:prSet presAssocID="{BFF4349C-28BD-5D4F-987D-CB8BAFD6DA8C}" presName="accentRepeatNode" presStyleLbl="solidAlignAcc1" presStyleIdx="15" presStyleCnt="18" custLinFactX="-279493" custLinFactY="278856" custLinFactNeighborX="-300000" custLinFactNeighborY="300000"/>
      <dgm:spPr/>
    </dgm:pt>
    <dgm:pt modelId="{E2B0649E-2FAA-124D-BA63-B4F20BC63D44}" type="pres">
      <dgm:prSet presAssocID="{17E96281-DED3-BE46-948F-A5BB68C367A9}" presName="text9" presStyleCnt="0"/>
      <dgm:spPr/>
    </dgm:pt>
    <dgm:pt modelId="{C17401BB-C1DF-B642-9162-6713EED93614}" type="pres">
      <dgm:prSet presAssocID="{17E96281-DED3-BE46-948F-A5BB68C367A9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EBA7467A-9DF4-3A46-B242-D4904CADDD86}" type="pres">
      <dgm:prSet presAssocID="{17E96281-DED3-BE46-948F-A5BB68C367A9}" presName="textaccent9" presStyleCnt="0"/>
      <dgm:spPr/>
    </dgm:pt>
    <dgm:pt modelId="{A36395E4-5AD3-9E4E-BB28-F2E05842628E}" type="pres">
      <dgm:prSet presAssocID="{17E96281-DED3-BE46-948F-A5BB68C367A9}" presName="accentRepeatNode" presStyleLbl="solidAlignAcc1" presStyleIdx="16" presStyleCnt="18" custLinFactX="-200000" custLinFactNeighborX="-234621" custLinFactNeighborY="-30485"/>
      <dgm:spPr/>
    </dgm:pt>
    <dgm:pt modelId="{695DE19E-3365-B845-8FDE-7C8633F0D398}" type="pres">
      <dgm:prSet presAssocID="{5F6B9133-2C1F-B748-909A-632BE1098DCC}" presName="image9" presStyleCnt="0"/>
      <dgm:spPr/>
    </dgm:pt>
    <dgm:pt modelId="{B932420F-6D5D-AE4A-8649-D747BC52A587}" type="pres">
      <dgm:prSet presAssocID="{5F6B9133-2C1F-B748-909A-632BE1098DCC}" presName="imageRepeatNode" presStyleLbl="alignAcc1" presStyleIdx="8" presStyleCnt="9" custLinFactNeighborX="-87421" custLinFactNeighborY="-57167"/>
      <dgm:spPr/>
    </dgm:pt>
    <dgm:pt modelId="{F3D5DE86-28A5-0440-A7A6-8DECC96E1619}" type="pres">
      <dgm:prSet presAssocID="{5F6B9133-2C1F-B748-909A-632BE1098DCC}" presName="imageaccent9" presStyleCnt="0"/>
      <dgm:spPr/>
    </dgm:pt>
    <dgm:pt modelId="{44305C93-8028-3F4B-8630-9A2611454CB9}" type="pres">
      <dgm:prSet presAssocID="{5F6B9133-2C1F-B748-909A-632BE1098DCC}" presName="accentRepeatNode" presStyleLbl="solidAlignAcc1" presStyleIdx="17" presStyleCnt="18" custLinFactX="-300000" custLinFactY="-6699" custLinFactNeighborX="-319003" custLinFactNeighborY="-100000"/>
      <dgm:spPr/>
    </dgm:pt>
  </dgm:ptLst>
  <dgm:cxnLst>
    <dgm:cxn modelId="{31B8270A-DCE4-476A-AF63-ACCEE144F2EC}" type="presOf" srcId="{17E96281-DED3-BE46-948F-A5BB68C367A9}" destId="{C17401BB-C1DF-B642-9162-6713EED93614}" srcOrd="0" destOrd="0" presId="urn:microsoft.com/office/officeart/2008/layout/HexagonCluster"/>
    <dgm:cxn modelId="{A9149832-5294-DD49-A93F-BB7B666BF6DD}" srcId="{511432CF-BA80-DB42-8B52-27C770D0659C}" destId="{529E6CFD-932A-8747-A9CB-BA4947EF9377}" srcOrd="3" destOrd="0" parTransId="{EBFAFB72-E830-5844-979E-2E58955F0569}" sibTransId="{D60E90DC-40C1-5044-ABAF-52E0E5893786}"/>
    <dgm:cxn modelId="{BE37BD51-7B6C-4CC6-9F2D-31EA2197B161}" type="presOf" srcId="{B486B2A2-9BEC-834C-BBE3-3530408A1018}" destId="{6F690E80-55F4-C84A-99EE-788E60E84EF4}" srcOrd="0" destOrd="0" presId="urn:microsoft.com/office/officeart/2008/layout/HexagonCluster"/>
    <dgm:cxn modelId="{5C6FA057-C9D1-CB46-A46E-DE44DFA58B73}" srcId="{511432CF-BA80-DB42-8B52-27C770D0659C}" destId="{253F65A2-393F-2B4D-9A63-FA66DEEBF0C8}" srcOrd="7" destOrd="0" parTransId="{1D3ABA42-2525-4742-888A-67A2FEBCB206}" sibTransId="{BFF4349C-28BD-5D4F-987D-CB8BAFD6DA8C}"/>
    <dgm:cxn modelId="{3FD3CF67-1FFB-2C45-9702-30C45990770F}" srcId="{511432CF-BA80-DB42-8B52-27C770D0659C}" destId="{17E96281-DED3-BE46-948F-A5BB68C367A9}" srcOrd="8" destOrd="0" parTransId="{59D15A84-9BD2-C944-BB7F-8FACF0042CBF}" sibTransId="{5F6B9133-2C1F-B748-909A-632BE1098DCC}"/>
    <dgm:cxn modelId="{C1F87C6F-435C-444B-929A-60623F20A6D9}" srcId="{511432CF-BA80-DB42-8B52-27C770D0659C}" destId="{27C7DE2B-FAA7-2B4C-8761-467BAEFAB1C2}" srcOrd="6" destOrd="0" parTransId="{328513D7-1ECE-2340-A2ED-0C7F772CAE88}" sibTransId="{A01F558A-DEAF-5A46-82CA-5CBE20554DC7}"/>
    <dgm:cxn modelId="{111D7378-DBC0-4599-8B5C-9E74A1C3D41A}" type="presOf" srcId="{253F65A2-393F-2B4D-9A63-FA66DEEBF0C8}" destId="{C68437EA-BBCD-F045-89BA-06F446439B6B}" srcOrd="0" destOrd="0" presId="urn:microsoft.com/office/officeart/2008/layout/HexagonCluster"/>
    <dgm:cxn modelId="{3527147A-CBE9-4360-BC74-B36F0580A1DA}" type="presOf" srcId="{529E6CFD-932A-8747-A9CB-BA4947EF9377}" destId="{0FCA07C0-3F0B-C94A-9200-3D9E4D344BE4}" srcOrd="0" destOrd="0" presId="urn:microsoft.com/office/officeart/2008/layout/HexagonCluster"/>
    <dgm:cxn modelId="{03D95B81-B458-4618-AA6A-5B3B95D1D3C0}" type="presOf" srcId="{48C8394A-6C14-484D-BC60-4295181B89A4}" destId="{1444BAAE-7012-D746-A86B-DC94CDE90344}" srcOrd="0" destOrd="0" presId="urn:microsoft.com/office/officeart/2008/layout/HexagonCluster"/>
    <dgm:cxn modelId="{DAF80F84-969D-47C3-83BD-915A809C4C8E}" type="presOf" srcId="{EBAF9AB3-392F-EF41-9E3A-A4513934ED86}" destId="{74C0392A-926C-C841-BD05-E1EDAD87E631}" srcOrd="0" destOrd="0" presId="urn:microsoft.com/office/officeart/2008/layout/HexagonCluster"/>
    <dgm:cxn modelId="{A18FBC8C-78E3-4A56-937F-383C8C5A5675}" type="presOf" srcId="{A01F558A-DEAF-5A46-82CA-5CBE20554DC7}" destId="{F9598304-3399-334B-80AE-08FA4F708DD0}" srcOrd="0" destOrd="0" presId="urn:microsoft.com/office/officeart/2008/layout/HexagonCluster"/>
    <dgm:cxn modelId="{5352B995-CC2F-47FB-B733-64857A7F011D}" type="presOf" srcId="{34547F9E-80B3-B04A-B1AD-7E438D1A7AB0}" destId="{F1931F5C-9E6E-B245-9D35-BF413DE5136D}" srcOrd="0" destOrd="0" presId="urn:microsoft.com/office/officeart/2008/layout/HexagonCluster"/>
    <dgm:cxn modelId="{523E66A0-D4D2-0D44-A1B8-80ED67C299B1}" srcId="{511432CF-BA80-DB42-8B52-27C770D0659C}" destId="{64F0C3D8-3913-D649-A558-FEFA19FF4904}" srcOrd="0" destOrd="0" parTransId="{2A0A20E6-49A9-CB49-BEDB-14AE86A1C559}" sibTransId="{0257C644-52D2-0A48-BB15-6F3686C419CC}"/>
    <dgm:cxn modelId="{26C6C2A8-B9C7-49CC-891E-0FA09C564B34}" type="presOf" srcId="{0257C644-52D2-0A48-BB15-6F3686C419CC}" destId="{5DA83690-64ED-D847-B811-85BED35A59A3}" srcOrd="0" destOrd="0" presId="urn:microsoft.com/office/officeart/2008/layout/HexagonCluster"/>
    <dgm:cxn modelId="{86BD88AF-8031-4515-A323-3BB14E094D5E}" type="presOf" srcId="{64F0C3D8-3913-D649-A558-FEFA19FF4904}" destId="{B681A725-E17F-764A-BDDA-791747B00815}" srcOrd="0" destOrd="0" presId="urn:microsoft.com/office/officeart/2008/layout/HexagonCluster"/>
    <dgm:cxn modelId="{75E230B7-D29B-344D-ADD0-C0AB7DDEEFFF}" srcId="{511432CF-BA80-DB42-8B52-27C770D0659C}" destId="{399DFE34-66EB-B647-8CE6-31CCE4C25CEF}" srcOrd="1" destOrd="0" parTransId="{9C677BE5-F219-AD4A-9AD3-CA19A4051384}" sibTransId="{48D1CCD9-5797-5849-A9A4-29813CFEFE94}"/>
    <dgm:cxn modelId="{E12726C4-C48E-A24F-876A-A3BDF5BD6BFC}" srcId="{511432CF-BA80-DB42-8B52-27C770D0659C}" destId="{6DC8976D-1905-274B-ACA6-247C4B6F9427}" srcOrd="4" destOrd="0" parTransId="{558023C6-6977-6746-956B-960BFC1F2152}" sibTransId="{95755B21-A7E5-1741-90AE-5EF1AADE2D66}"/>
    <dgm:cxn modelId="{C52187CC-A711-4A4D-B194-94F4CA84BD34}" type="presOf" srcId="{5F6B9133-2C1F-B748-909A-632BE1098DCC}" destId="{B932420F-6D5D-AE4A-8649-D747BC52A587}" srcOrd="0" destOrd="0" presId="urn:microsoft.com/office/officeart/2008/layout/HexagonCluster"/>
    <dgm:cxn modelId="{21AB92CF-6D92-E74E-88DF-9D0FE77EFD8D}" srcId="{511432CF-BA80-DB42-8B52-27C770D0659C}" destId="{48C8394A-6C14-484D-BC60-4295181B89A4}" srcOrd="5" destOrd="0" parTransId="{EAD19F63-8A35-FF49-9B88-67BA47945848}" sibTransId="{34547F9E-80B3-B04A-B1AD-7E438D1A7AB0}"/>
    <dgm:cxn modelId="{B7DC03D2-F1F3-46BD-AAC0-D4D7E7D2DFFE}" type="presOf" srcId="{BFF4349C-28BD-5D4F-987D-CB8BAFD6DA8C}" destId="{D9AD08DC-77C9-574F-A7CC-057DFC998EB0}" srcOrd="0" destOrd="0" presId="urn:microsoft.com/office/officeart/2008/layout/HexagonCluster"/>
    <dgm:cxn modelId="{2A28ABD3-6DE1-4295-8B4F-5DB2D21F38CA}" type="presOf" srcId="{6DC8976D-1905-274B-ACA6-247C4B6F9427}" destId="{CF45F50C-9108-F247-B08D-5411B7BDCCF9}" srcOrd="0" destOrd="0" presId="urn:microsoft.com/office/officeart/2008/layout/HexagonCluster"/>
    <dgm:cxn modelId="{111575D8-B53B-41DE-B8D7-67BBC1D17ECE}" type="presOf" srcId="{27C7DE2B-FAA7-2B4C-8761-467BAEFAB1C2}" destId="{E3FCEEEC-FB39-CD4C-92D4-B63EB01092B7}" srcOrd="0" destOrd="0" presId="urn:microsoft.com/office/officeart/2008/layout/HexagonCluster"/>
    <dgm:cxn modelId="{A7DB2BDE-3323-4787-8172-ABF3C21913F7}" type="presOf" srcId="{48D1CCD9-5797-5849-A9A4-29813CFEFE94}" destId="{3EE42D41-377F-524A-8503-874C0E862FFE}" srcOrd="0" destOrd="0" presId="urn:microsoft.com/office/officeart/2008/layout/HexagonCluster"/>
    <dgm:cxn modelId="{0E99C1E4-23E3-4566-ADDE-23228FF7BE09}" type="presOf" srcId="{399DFE34-66EB-B647-8CE6-31CCE4C25CEF}" destId="{51684B65-DBBD-6243-A80B-4F8EB10AC689}" srcOrd="0" destOrd="0" presId="urn:microsoft.com/office/officeart/2008/layout/HexagonCluster"/>
    <dgm:cxn modelId="{E83D5BE5-6A5B-4821-87D9-EFD96805B8A9}" type="presOf" srcId="{95755B21-A7E5-1741-90AE-5EF1AADE2D66}" destId="{907FE059-E098-6343-9A17-DA29B9B986CB}" srcOrd="0" destOrd="0" presId="urn:microsoft.com/office/officeart/2008/layout/HexagonCluster"/>
    <dgm:cxn modelId="{2BE1BAE7-1BA2-C240-950D-A5C83445E15C}" srcId="{511432CF-BA80-DB42-8B52-27C770D0659C}" destId="{EBAF9AB3-392F-EF41-9E3A-A4513934ED86}" srcOrd="2" destOrd="0" parTransId="{66E8710F-817A-274F-8C60-A73C11620A85}" sibTransId="{B486B2A2-9BEC-834C-BBE3-3530408A1018}"/>
    <dgm:cxn modelId="{AD9F10F5-F237-470F-BFDF-4EA5935B0EDE}" type="presOf" srcId="{D60E90DC-40C1-5044-ABAF-52E0E5893786}" destId="{DE6FE5F7-35E5-FC4E-8E74-B2BA84C71CE2}" srcOrd="0" destOrd="0" presId="urn:microsoft.com/office/officeart/2008/layout/HexagonCluster"/>
    <dgm:cxn modelId="{C2AC8CF8-E6D9-45B7-BF2A-09908782FD69}" type="presOf" srcId="{511432CF-BA80-DB42-8B52-27C770D0659C}" destId="{6E5D8F72-0513-9E44-B8A1-4F85278BBB2C}" srcOrd="0" destOrd="0" presId="urn:microsoft.com/office/officeart/2008/layout/HexagonCluster"/>
    <dgm:cxn modelId="{93359E65-49E2-4870-A27D-9DA52ACFB337}" type="presParOf" srcId="{6E5D8F72-0513-9E44-B8A1-4F85278BBB2C}" destId="{CCC39644-9909-4845-B33B-5672FB993829}" srcOrd="0" destOrd="0" presId="urn:microsoft.com/office/officeart/2008/layout/HexagonCluster"/>
    <dgm:cxn modelId="{B12335CF-B4E0-4261-BEE3-6E1329EFAFB5}" type="presParOf" srcId="{CCC39644-9909-4845-B33B-5672FB993829}" destId="{B681A725-E17F-764A-BDDA-791747B00815}" srcOrd="0" destOrd="0" presId="urn:microsoft.com/office/officeart/2008/layout/HexagonCluster"/>
    <dgm:cxn modelId="{880CDDAA-ACBC-4242-8370-84DC56EA8910}" type="presParOf" srcId="{6E5D8F72-0513-9E44-B8A1-4F85278BBB2C}" destId="{7F8C8A09-19E4-0447-91A8-7F4BA8052DCF}" srcOrd="1" destOrd="0" presId="urn:microsoft.com/office/officeart/2008/layout/HexagonCluster"/>
    <dgm:cxn modelId="{257DE7D5-E1C9-4B2A-96D6-FD21F123E198}" type="presParOf" srcId="{7F8C8A09-19E4-0447-91A8-7F4BA8052DCF}" destId="{1328B907-BA60-5645-8F53-AAE838F73215}" srcOrd="0" destOrd="0" presId="urn:microsoft.com/office/officeart/2008/layout/HexagonCluster"/>
    <dgm:cxn modelId="{0527B369-31D9-4180-B843-31567B19BEEE}" type="presParOf" srcId="{6E5D8F72-0513-9E44-B8A1-4F85278BBB2C}" destId="{7D97E08A-DB83-F443-861E-F51B450B99CF}" srcOrd="2" destOrd="0" presId="urn:microsoft.com/office/officeart/2008/layout/HexagonCluster"/>
    <dgm:cxn modelId="{AEC7ECD1-A507-4A0E-BD03-E55DFB597240}" type="presParOf" srcId="{7D97E08A-DB83-F443-861E-F51B450B99CF}" destId="{5DA83690-64ED-D847-B811-85BED35A59A3}" srcOrd="0" destOrd="0" presId="urn:microsoft.com/office/officeart/2008/layout/HexagonCluster"/>
    <dgm:cxn modelId="{3E9AE430-5E8C-45AF-9793-86420E11386E}" type="presParOf" srcId="{6E5D8F72-0513-9E44-B8A1-4F85278BBB2C}" destId="{152AD3E0-DCD5-744D-8D05-4EFCF33DF600}" srcOrd="3" destOrd="0" presId="urn:microsoft.com/office/officeart/2008/layout/HexagonCluster"/>
    <dgm:cxn modelId="{9FE2F012-D39A-4F22-83C5-A879F188EA38}" type="presParOf" srcId="{152AD3E0-DCD5-744D-8D05-4EFCF33DF600}" destId="{FE5FEF4A-28A0-2940-B122-92C4E836C2BE}" srcOrd="0" destOrd="0" presId="urn:microsoft.com/office/officeart/2008/layout/HexagonCluster"/>
    <dgm:cxn modelId="{0ED88191-4D32-4A0F-833E-1FDFC946AD08}" type="presParOf" srcId="{6E5D8F72-0513-9E44-B8A1-4F85278BBB2C}" destId="{8ACC8B52-60ED-B84D-A9B2-1C729E6E14BD}" srcOrd="4" destOrd="0" presId="urn:microsoft.com/office/officeart/2008/layout/HexagonCluster"/>
    <dgm:cxn modelId="{4C31CCA8-0DAF-4808-B1CE-FED7746093C1}" type="presParOf" srcId="{8ACC8B52-60ED-B84D-A9B2-1C729E6E14BD}" destId="{51684B65-DBBD-6243-A80B-4F8EB10AC689}" srcOrd="0" destOrd="0" presId="urn:microsoft.com/office/officeart/2008/layout/HexagonCluster"/>
    <dgm:cxn modelId="{A8AD7A58-DA22-401E-AE94-958499097F55}" type="presParOf" srcId="{6E5D8F72-0513-9E44-B8A1-4F85278BBB2C}" destId="{A49CFFCB-F241-8F4A-9098-A817D40836DE}" srcOrd="5" destOrd="0" presId="urn:microsoft.com/office/officeart/2008/layout/HexagonCluster"/>
    <dgm:cxn modelId="{8FF45F19-383D-46D8-B6E7-EE96A711E0B3}" type="presParOf" srcId="{A49CFFCB-F241-8F4A-9098-A817D40836DE}" destId="{414DFAEB-EA01-784D-9CBC-DB3129FE512E}" srcOrd="0" destOrd="0" presId="urn:microsoft.com/office/officeart/2008/layout/HexagonCluster"/>
    <dgm:cxn modelId="{C6BB8237-9093-4B95-8BB4-644781D450FC}" type="presParOf" srcId="{6E5D8F72-0513-9E44-B8A1-4F85278BBB2C}" destId="{5C85B655-6913-264B-922C-58D680B84053}" srcOrd="6" destOrd="0" presId="urn:microsoft.com/office/officeart/2008/layout/HexagonCluster"/>
    <dgm:cxn modelId="{466341C8-325E-4CFB-B144-E834DDE96353}" type="presParOf" srcId="{5C85B655-6913-264B-922C-58D680B84053}" destId="{3EE42D41-377F-524A-8503-874C0E862FFE}" srcOrd="0" destOrd="0" presId="urn:microsoft.com/office/officeart/2008/layout/HexagonCluster"/>
    <dgm:cxn modelId="{1C29EA21-E1A6-4804-A0C5-B30028841B6F}" type="presParOf" srcId="{6E5D8F72-0513-9E44-B8A1-4F85278BBB2C}" destId="{8A961B1E-369E-4F45-BFBF-72B99910677A}" srcOrd="7" destOrd="0" presId="urn:microsoft.com/office/officeart/2008/layout/HexagonCluster"/>
    <dgm:cxn modelId="{6432D0C5-5714-4DD5-B104-0BB802089A43}" type="presParOf" srcId="{8A961B1E-369E-4F45-BFBF-72B99910677A}" destId="{9E3D3C64-00A1-5D42-9EDC-6397024F6643}" srcOrd="0" destOrd="0" presId="urn:microsoft.com/office/officeart/2008/layout/HexagonCluster"/>
    <dgm:cxn modelId="{2FA42A76-53E6-4D0F-98D5-630780362ED5}" type="presParOf" srcId="{6E5D8F72-0513-9E44-B8A1-4F85278BBB2C}" destId="{39F9E8B4-CEF4-3848-9BB6-1618701B99EC}" srcOrd="8" destOrd="0" presId="urn:microsoft.com/office/officeart/2008/layout/HexagonCluster"/>
    <dgm:cxn modelId="{D798F6DE-56E4-4EAE-BE39-2E01C5A69DE5}" type="presParOf" srcId="{39F9E8B4-CEF4-3848-9BB6-1618701B99EC}" destId="{74C0392A-926C-C841-BD05-E1EDAD87E631}" srcOrd="0" destOrd="0" presId="urn:microsoft.com/office/officeart/2008/layout/HexagonCluster"/>
    <dgm:cxn modelId="{FA59BC0C-A94B-476D-B6EE-395FD094603D}" type="presParOf" srcId="{6E5D8F72-0513-9E44-B8A1-4F85278BBB2C}" destId="{FC763380-672F-AE44-98F5-DA5EFE97DEF7}" srcOrd="9" destOrd="0" presId="urn:microsoft.com/office/officeart/2008/layout/HexagonCluster"/>
    <dgm:cxn modelId="{BAC18F3C-A1AD-4641-AA6A-1EEDB27C8040}" type="presParOf" srcId="{FC763380-672F-AE44-98F5-DA5EFE97DEF7}" destId="{ECB3CD56-767A-BF47-A236-F2FDC9617AA8}" srcOrd="0" destOrd="0" presId="urn:microsoft.com/office/officeart/2008/layout/HexagonCluster"/>
    <dgm:cxn modelId="{605044CD-1BE6-48FB-A47F-7271A9F7C053}" type="presParOf" srcId="{6E5D8F72-0513-9E44-B8A1-4F85278BBB2C}" destId="{AFFE186B-2C47-2643-9544-37E6563DA270}" srcOrd="10" destOrd="0" presId="urn:microsoft.com/office/officeart/2008/layout/HexagonCluster"/>
    <dgm:cxn modelId="{C8369D75-5FFC-4873-9A60-E9BCBBEB427C}" type="presParOf" srcId="{AFFE186B-2C47-2643-9544-37E6563DA270}" destId="{6F690E80-55F4-C84A-99EE-788E60E84EF4}" srcOrd="0" destOrd="0" presId="urn:microsoft.com/office/officeart/2008/layout/HexagonCluster"/>
    <dgm:cxn modelId="{14111C25-CDA2-4784-B31A-69C5F315956D}" type="presParOf" srcId="{6E5D8F72-0513-9E44-B8A1-4F85278BBB2C}" destId="{AD2D0D30-7DA5-094D-A666-785393620662}" srcOrd="11" destOrd="0" presId="urn:microsoft.com/office/officeart/2008/layout/HexagonCluster"/>
    <dgm:cxn modelId="{BFC047CE-FE0B-4479-A2F6-7CCEBD44C748}" type="presParOf" srcId="{AD2D0D30-7DA5-094D-A666-785393620662}" destId="{BB961537-87EB-5A40-BE1F-53875D58BBC7}" srcOrd="0" destOrd="0" presId="urn:microsoft.com/office/officeart/2008/layout/HexagonCluster"/>
    <dgm:cxn modelId="{B6DB210B-A879-46A6-B329-D24EF0A1B11F}" type="presParOf" srcId="{6E5D8F72-0513-9E44-B8A1-4F85278BBB2C}" destId="{0C9D5D00-3D25-054C-B47F-93C3EF53DAA7}" srcOrd="12" destOrd="0" presId="urn:microsoft.com/office/officeart/2008/layout/HexagonCluster"/>
    <dgm:cxn modelId="{541A9E00-DA95-47B0-B3FA-75FC1FCA3670}" type="presParOf" srcId="{0C9D5D00-3D25-054C-B47F-93C3EF53DAA7}" destId="{0FCA07C0-3F0B-C94A-9200-3D9E4D344BE4}" srcOrd="0" destOrd="0" presId="urn:microsoft.com/office/officeart/2008/layout/HexagonCluster"/>
    <dgm:cxn modelId="{4B66EF75-985F-460C-A9BC-9527E70FA829}" type="presParOf" srcId="{6E5D8F72-0513-9E44-B8A1-4F85278BBB2C}" destId="{398138C4-F3E3-DB4E-997D-5F3C7113D7CC}" srcOrd="13" destOrd="0" presId="urn:microsoft.com/office/officeart/2008/layout/HexagonCluster"/>
    <dgm:cxn modelId="{98669500-53EC-4185-991E-CB5CCB8B5923}" type="presParOf" srcId="{398138C4-F3E3-DB4E-997D-5F3C7113D7CC}" destId="{8916D3A0-D0D4-F548-8807-F39D4EAB1DA4}" srcOrd="0" destOrd="0" presId="urn:microsoft.com/office/officeart/2008/layout/HexagonCluster"/>
    <dgm:cxn modelId="{002A47C5-D324-4EA4-A683-28482B3E1A6E}" type="presParOf" srcId="{6E5D8F72-0513-9E44-B8A1-4F85278BBB2C}" destId="{E7467A64-FB13-864D-BD7C-1C7D1BD093E0}" srcOrd="14" destOrd="0" presId="urn:microsoft.com/office/officeart/2008/layout/HexagonCluster"/>
    <dgm:cxn modelId="{1B65F566-7196-4EE1-BC8D-C785F97B69BD}" type="presParOf" srcId="{E7467A64-FB13-864D-BD7C-1C7D1BD093E0}" destId="{DE6FE5F7-35E5-FC4E-8E74-B2BA84C71CE2}" srcOrd="0" destOrd="0" presId="urn:microsoft.com/office/officeart/2008/layout/HexagonCluster"/>
    <dgm:cxn modelId="{6C3C31FD-5925-43FE-9733-02799D952A64}" type="presParOf" srcId="{6E5D8F72-0513-9E44-B8A1-4F85278BBB2C}" destId="{BE638B42-A210-C842-A200-400FD1CE902D}" srcOrd="15" destOrd="0" presId="urn:microsoft.com/office/officeart/2008/layout/HexagonCluster"/>
    <dgm:cxn modelId="{15942719-FF0E-46F3-AC58-A71B979EBABF}" type="presParOf" srcId="{BE638B42-A210-C842-A200-400FD1CE902D}" destId="{99249633-3FF7-744A-90EA-7435775A3677}" srcOrd="0" destOrd="0" presId="urn:microsoft.com/office/officeart/2008/layout/HexagonCluster"/>
    <dgm:cxn modelId="{58C6A3CF-8192-48EF-AE77-EF34D2A7B48D}" type="presParOf" srcId="{6E5D8F72-0513-9E44-B8A1-4F85278BBB2C}" destId="{1CF672BE-51A8-3B4E-8A44-217974E1F686}" srcOrd="16" destOrd="0" presId="urn:microsoft.com/office/officeart/2008/layout/HexagonCluster"/>
    <dgm:cxn modelId="{0E460BE0-5837-43F3-8AEF-BA5B9DC41C1D}" type="presParOf" srcId="{1CF672BE-51A8-3B4E-8A44-217974E1F686}" destId="{CF45F50C-9108-F247-B08D-5411B7BDCCF9}" srcOrd="0" destOrd="0" presId="urn:microsoft.com/office/officeart/2008/layout/HexagonCluster"/>
    <dgm:cxn modelId="{7E312DB7-E334-435E-9426-0452313403C5}" type="presParOf" srcId="{6E5D8F72-0513-9E44-B8A1-4F85278BBB2C}" destId="{5B52B9D0-8CC6-5846-BB1D-9365CBB83596}" srcOrd="17" destOrd="0" presId="urn:microsoft.com/office/officeart/2008/layout/HexagonCluster"/>
    <dgm:cxn modelId="{71818CFB-1660-4347-A0F9-BB4F694CFD47}" type="presParOf" srcId="{5B52B9D0-8CC6-5846-BB1D-9365CBB83596}" destId="{3433F9BB-1D30-9248-AF8F-FA72C757DB5A}" srcOrd="0" destOrd="0" presId="urn:microsoft.com/office/officeart/2008/layout/HexagonCluster"/>
    <dgm:cxn modelId="{2DA48426-39F3-48A4-9945-0F233CBF5410}" type="presParOf" srcId="{6E5D8F72-0513-9E44-B8A1-4F85278BBB2C}" destId="{FA05D3AD-83C7-A340-B248-DA97F615A722}" srcOrd="18" destOrd="0" presId="urn:microsoft.com/office/officeart/2008/layout/HexagonCluster"/>
    <dgm:cxn modelId="{1CEB0617-57F1-406A-94E7-61C35C100AC2}" type="presParOf" srcId="{FA05D3AD-83C7-A340-B248-DA97F615A722}" destId="{907FE059-E098-6343-9A17-DA29B9B986CB}" srcOrd="0" destOrd="0" presId="urn:microsoft.com/office/officeart/2008/layout/HexagonCluster"/>
    <dgm:cxn modelId="{54384E75-23F9-4717-9509-AA73D969F3F6}" type="presParOf" srcId="{6E5D8F72-0513-9E44-B8A1-4F85278BBB2C}" destId="{46182B5F-FE42-8043-98F2-55BF3676FFAD}" srcOrd="19" destOrd="0" presId="urn:microsoft.com/office/officeart/2008/layout/HexagonCluster"/>
    <dgm:cxn modelId="{87ABC08D-3091-4FDF-A158-D84A9E9738F8}" type="presParOf" srcId="{46182B5F-FE42-8043-98F2-55BF3676FFAD}" destId="{60B33BB6-086E-CD49-B084-2F2C42D14A30}" srcOrd="0" destOrd="0" presId="urn:microsoft.com/office/officeart/2008/layout/HexagonCluster"/>
    <dgm:cxn modelId="{EC4CA8A4-7AD8-458C-91AA-580A8207B164}" type="presParOf" srcId="{6E5D8F72-0513-9E44-B8A1-4F85278BBB2C}" destId="{A7E9FD53-3B76-EB41-A11C-9832BAD585B9}" srcOrd="20" destOrd="0" presId="urn:microsoft.com/office/officeart/2008/layout/HexagonCluster"/>
    <dgm:cxn modelId="{E1AA0B2D-3216-4404-B993-7CB63676C7D2}" type="presParOf" srcId="{A7E9FD53-3B76-EB41-A11C-9832BAD585B9}" destId="{1444BAAE-7012-D746-A86B-DC94CDE90344}" srcOrd="0" destOrd="0" presId="urn:microsoft.com/office/officeart/2008/layout/HexagonCluster"/>
    <dgm:cxn modelId="{5344E5C3-ECA2-4989-9703-B47057AFEEB8}" type="presParOf" srcId="{6E5D8F72-0513-9E44-B8A1-4F85278BBB2C}" destId="{55DA6DD6-AD21-AB49-BDDF-E69C8095875F}" srcOrd="21" destOrd="0" presId="urn:microsoft.com/office/officeart/2008/layout/HexagonCluster"/>
    <dgm:cxn modelId="{DB7255E1-8304-4BD2-999C-D699BF384AAC}" type="presParOf" srcId="{55DA6DD6-AD21-AB49-BDDF-E69C8095875F}" destId="{C0091798-4AB0-B148-A3A9-E9EED8ED71DF}" srcOrd="0" destOrd="0" presId="urn:microsoft.com/office/officeart/2008/layout/HexagonCluster"/>
    <dgm:cxn modelId="{D844A024-1F60-4E8E-9311-D1F71FC9B64B}" type="presParOf" srcId="{6E5D8F72-0513-9E44-B8A1-4F85278BBB2C}" destId="{096280C2-3343-4748-8C74-DD3899ECF0DF}" srcOrd="22" destOrd="0" presId="urn:microsoft.com/office/officeart/2008/layout/HexagonCluster"/>
    <dgm:cxn modelId="{02EB7F48-FC47-45F7-A221-8FE761523CD3}" type="presParOf" srcId="{096280C2-3343-4748-8C74-DD3899ECF0DF}" destId="{F1931F5C-9E6E-B245-9D35-BF413DE5136D}" srcOrd="0" destOrd="0" presId="urn:microsoft.com/office/officeart/2008/layout/HexagonCluster"/>
    <dgm:cxn modelId="{7D49E388-6EC3-497B-BF7B-69096D80A1CE}" type="presParOf" srcId="{6E5D8F72-0513-9E44-B8A1-4F85278BBB2C}" destId="{431CFEA7-8250-8A45-A677-E5FD68A30243}" srcOrd="23" destOrd="0" presId="urn:microsoft.com/office/officeart/2008/layout/HexagonCluster"/>
    <dgm:cxn modelId="{0C9E32F2-9D8B-4439-A676-9A20FA096A9B}" type="presParOf" srcId="{431CFEA7-8250-8A45-A677-E5FD68A30243}" destId="{0D87BB52-3E53-0144-B2F5-65B96FCD853E}" srcOrd="0" destOrd="0" presId="urn:microsoft.com/office/officeart/2008/layout/HexagonCluster"/>
    <dgm:cxn modelId="{5014C6BF-25D5-4740-95C8-EF68EF696BEB}" type="presParOf" srcId="{6E5D8F72-0513-9E44-B8A1-4F85278BBB2C}" destId="{64298951-60A5-0D49-AE93-A68C37C58182}" srcOrd="24" destOrd="0" presId="urn:microsoft.com/office/officeart/2008/layout/HexagonCluster"/>
    <dgm:cxn modelId="{F030A470-1912-4AD7-80EE-FD2323C57DC4}" type="presParOf" srcId="{64298951-60A5-0D49-AE93-A68C37C58182}" destId="{E3FCEEEC-FB39-CD4C-92D4-B63EB01092B7}" srcOrd="0" destOrd="0" presId="urn:microsoft.com/office/officeart/2008/layout/HexagonCluster"/>
    <dgm:cxn modelId="{AD731A01-D861-4341-8277-AD8B0AA80083}" type="presParOf" srcId="{6E5D8F72-0513-9E44-B8A1-4F85278BBB2C}" destId="{71502CC9-4608-6442-AFA0-4AAEE5A8C478}" srcOrd="25" destOrd="0" presId="urn:microsoft.com/office/officeart/2008/layout/HexagonCluster"/>
    <dgm:cxn modelId="{A22A2D63-065B-472E-82AA-7A05EB84A8BB}" type="presParOf" srcId="{71502CC9-4608-6442-AFA0-4AAEE5A8C478}" destId="{4E7C5121-8FBF-A448-8DAA-BE298DE191BD}" srcOrd="0" destOrd="0" presId="urn:microsoft.com/office/officeart/2008/layout/HexagonCluster"/>
    <dgm:cxn modelId="{B5E0EFC2-18AF-496F-9E6F-164900DF237F}" type="presParOf" srcId="{6E5D8F72-0513-9E44-B8A1-4F85278BBB2C}" destId="{96AC6CDE-4593-3549-AB5F-456588167D06}" srcOrd="26" destOrd="0" presId="urn:microsoft.com/office/officeart/2008/layout/HexagonCluster"/>
    <dgm:cxn modelId="{EEC9C7A3-A43E-4045-B436-5E204183F1BB}" type="presParOf" srcId="{96AC6CDE-4593-3549-AB5F-456588167D06}" destId="{F9598304-3399-334B-80AE-08FA4F708DD0}" srcOrd="0" destOrd="0" presId="urn:microsoft.com/office/officeart/2008/layout/HexagonCluster"/>
    <dgm:cxn modelId="{5A575F71-D1DC-4813-8A1F-ABEEF92BC215}" type="presParOf" srcId="{6E5D8F72-0513-9E44-B8A1-4F85278BBB2C}" destId="{7DD5D2C4-98AC-4F42-B089-4C4F1C826E80}" srcOrd="27" destOrd="0" presId="urn:microsoft.com/office/officeart/2008/layout/HexagonCluster"/>
    <dgm:cxn modelId="{74D87693-548F-4491-993C-067137D66386}" type="presParOf" srcId="{7DD5D2C4-98AC-4F42-B089-4C4F1C826E80}" destId="{DE0F1017-758C-BE45-8471-D760954366C7}" srcOrd="0" destOrd="0" presId="urn:microsoft.com/office/officeart/2008/layout/HexagonCluster"/>
    <dgm:cxn modelId="{6A3058E5-8B41-4C9C-8F5F-DFB27CE681D2}" type="presParOf" srcId="{6E5D8F72-0513-9E44-B8A1-4F85278BBB2C}" destId="{BF374802-B2B4-C641-BC94-F94346B6D709}" srcOrd="28" destOrd="0" presId="urn:microsoft.com/office/officeart/2008/layout/HexagonCluster"/>
    <dgm:cxn modelId="{BCE66809-156C-48A7-A8F5-0F79006CDB8C}" type="presParOf" srcId="{BF374802-B2B4-C641-BC94-F94346B6D709}" destId="{C68437EA-BBCD-F045-89BA-06F446439B6B}" srcOrd="0" destOrd="0" presId="urn:microsoft.com/office/officeart/2008/layout/HexagonCluster"/>
    <dgm:cxn modelId="{AA7F3AAF-603F-405E-B7C2-36C8ED0874E0}" type="presParOf" srcId="{6E5D8F72-0513-9E44-B8A1-4F85278BBB2C}" destId="{58280279-9EF7-684D-B215-BBF7CA3D8CAD}" srcOrd="29" destOrd="0" presId="urn:microsoft.com/office/officeart/2008/layout/HexagonCluster"/>
    <dgm:cxn modelId="{4E8AF870-E34D-4F1E-A055-B6BE13CE7123}" type="presParOf" srcId="{58280279-9EF7-684D-B215-BBF7CA3D8CAD}" destId="{5465E96D-6770-1D42-B929-AE20D8D59527}" srcOrd="0" destOrd="0" presId="urn:microsoft.com/office/officeart/2008/layout/HexagonCluster"/>
    <dgm:cxn modelId="{4C612259-DECF-4F5B-AC06-D9AE2A553A22}" type="presParOf" srcId="{6E5D8F72-0513-9E44-B8A1-4F85278BBB2C}" destId="{D057A22C-832E-D540-AA24-04A6A4E72FBF}" srcOrd="30" destOrd="0" presId="urn:microsoft.com/office/officeart/2008/layout/HexagonCluster"/>
    <dgm:cxn modelId="{324CFCB3-569E-4811-A557-EB3EE9A49C30}" type="presParOf" srcId="{D057A22C-832E-D540-AA24-04A6A4E72FBF}" destId="{D9AD08DC-77C9-574F-A7CC-057DFC998EB0}" srcOrd="0" destOrd="0" presId="urn:microsoft.com/office/officeart/2008/layout/HexagonCluster"/>
    <dgm:cxn modelId="{2212D516-E333-47F4-ABAE-4831C52DA2F8}" type="presParOf" srcId="{6E5D8F72-0513-9E44-B8A1-4F85278BBB2C}" destId="{DC10E5D9-F0DA-6C46-9516-5AB9DBD6A66A}" srcOrd="31" destOrd="0" presId="urn:microsoft.com/office/officeart/2008/layout/HexagonCluster"/>
    <dgm:cxn modelId="{D3A5FB0C-B64C-481F-AFB1-ADBA8D9CB9EC}" type="presParOf" srcId="{DC10E5D9-F0DA-6C46-9516-5AB9DBD6A66A}" destId="{663B5D5C-53E9-F14C-A117-72E06ADBA2E9}" srcOrd="0" destOrd="0" presId="urn:microsoft.com/office/officeart/2008/layout/HexagonCluster"/>
    <dgm:cxn modelId="{ADB6612B-E86B-4C33-8B16-4819A5B8364E}" type="presParOf" srcId="{6E5D8F72-0513-9E44-B8A1-4F85278BBB2C}" destId="{E2B0649E-2FAA-124D-BA63-B4F20BC63D44}" srcOrd="32" destOrd="0" presId="urn:microsoft.com/office/officeart/2008/layout/HexagonCluster"/>
    <dgm:cxn modelId="{AEB7E65F-0E73-4DC7-B285-DDE6C0E66983}" type="presParOf" srcId="{E2B0649E-2FAA-124D-BA63-B4F20BC63D44}" destId="{C17401BB-C1DF-B642-9162-6713EED93614}" srcOrd="0" destOrd="0" presId="urn:microsoft.com/office/officeart/2008/layout/HexagonCluster"/>
    <dgm:cxn modelId="{4A2EE9C6-CCED-4EF3-BD95-DAA124DD8CFE}" type="presParOf" srcId="{6E5D8F72-0513-9E44-B8A1-4F85278BBB2C}" destId="{EBA7467A-9DF4-3A46-B242-D4904CADDD86}" srcOrd="33" destOrd="0" presId="urn:microsoft.com/office/officeart/2008/layout/HexagonCluster"/>
    <dgm:cxn modelId="{AD666C48-08A2-4EC4-9E13-461B4106D84C}" type="presParOf" srcId="{EBA7467A-9DF4-3A46-B242-D4904CADDD86}" destId="{A36395E4-5AD3-9E4E-BB28-F2E05842628E}" srcOrd="0" destOrd="0" presId="urn:microsoft.com/office/officeart/2008/layout/HexagonCluster"/>
    <dgm:cxn modelId="{20926656-AA38-4C44-B246-664808970EFA}" type="presParOf" srcId="{6E5D8F72-0513-9E44-B8A1-4F85278BBB2C}" destId="{695DE19E-3365-B845-8FDE-7C8633F0D398}" srcOrd="34" destOrd="0" presId="urn:microsoft.com/office/officeart/2008/layout/HexagonCluster"/>
    <dgm:cxn modelId="{86CBCA61-110D-4889-ABBC-56D12EA5CE29}" type="presParOf" srcId="{695DE19E-3365-B845-8FDE-7C8633F0D398}" destId="{B932420F-6D5D-AE4A-8649-D747BC52A587}" srcOrd="0" destOrd="0" presId="urn:microsoft.com/office/officeart/2008/layout/HexagonCluster"/>
    <dgm:cxn modelId="{EA1E7EF4-1C2E-415B-A129-9D6DB2D1B16D}" type="presParOf" srcId="{6E5D8F72-0513-9E44-B8A1-4F85278BBB2C}" destId="{F3D5DE86-28A5-0440-A7A6-8DECC96E1619}" srcOrd="35" destOrd="0" presId="urn:microsoft.com/office/officeart/2008/layout/HexagonCluster"/>
    <dgm:cxn modelId="{BEEEDDF2-CA2E-4ECE-A52C-7486C12642E5}" type="presParOf" srcId="{F3D5DE86-28A5-0440-A7A6-8DECC96E1619}" destId="{44305C93-8028-3F4B-8630-9A2611454CB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B92C1B-07AF-4AEE-BB09-91F3F5EC053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F4C49-FF62-4BE3-AC57-2B33540F7CBA}">
      <dgm:prSet/>
      <dgm:spPr/>
      <dgm:t>
        <a:bodyPr/>
        <a:lstStyle/>
        <a:p>
          <a:endParaRPr lang="en-US"/>
        </a:p>
      </dgm:t>
    </dgm:pt>
    <dgm:pt modelId="{7252E853-5E13-41DD-84E3-A6F4CC32104F}" type="parTrans" cxnId="{21C1342C-10CF-4223-BCFC-38407EDD4F81}">
      <dgm:prSet/>
      <dgm:spPr/>
      <dgm:t>
        <a:bodyPr/>
        <a:lstStyle/>
        <a:p>
          <a:endParaRPr lang="en-US"/>
        </a:p>
      </dgm:t>
    </dgm:pt>
    <dgm:pt modelId="{470C630D-8407-4FD6-A33A-A4619004A474}" type="sibTrans" cxnId="{21C1342C-10CF-4223-BCFC-38407EDD4F8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3C0470FD-E49D-4619-B387-ED428221F59A}">
      <dgm:prSet phldrT="[Text]" custT="1"/>
      <dgm:spPr/>
      <dgm:t>
        <a:bodyPr/>
        <a:lstStyle/>
        <a:p>
          <a:endParaRPr lang="en-US" sz="1800" b="1" dirty="0">
            <a:solidFill>
              <a:srgbClr val="C00000"/>
            </a:solidFill>
          </a:endParaRPr>
        </a:p>
      </dgm:t>
    </dgm:pt>
    <dgm:pt modelId="{C6022D29-4866-4A9C-A229-23404FBFB60F}" type="sibTrans" cxnId="{966FB4E4-8D01-4D68-AC73-B7A678F1134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F5493EE-6E79-43B2-A3F5-8DCF8F06FD89}" type="parTrans" cxnId="{966FB4E4-8D01-4D68-AC73-B7A678F11347}">
      <dgm:prSet/>
      <dgm:spPr/>
      <dgm:t>
        <a:bodyPr/>
        <a:lstStyle/>
        <a:p>
          <a:endParaRPr lang="en-US"/>
        </a:p>
      </dgm:t>
    </dgm:pt>
    <dgm:pt modelId="{53D416BA-CAEE-4AE5-AC3B-41B1F38E0BAF}">
      <dgm:prSet phldrT="[Text]" custT="1"/>
      <dgm:spPr/>
      <dgm:t>
        <a:bodyPr/>
        <a:lstStyle/>
        <a:p>
          <a:pPr marL="0" algn="ctr" defTabSz="800100"/>
          <a:r>
            <a:rPr lang="en-US" sz="1800" b="1" kern="1200" dirty="0">
              <a:solidFill>
                <a:srgbClr val="C00000"/>
              </a:solidFill>
            </a:rPr>
            <a:t>19 </a:t>
          </a:r>
          <a:br>
            <a:rPr lang="en-US" sz="18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car </a:t>
          </a:r>
          <a:r>
            <a:rPr lang="en-US" sz="1800" b="1" kern="1200" dirty="0" err="1">
              <a:solidFill>
                <a:srgbClr val="C00000"/>
              </a:solidFill>
            </a:rPr>
            <a:t>mfr</a:t>
          </a:r>
          <a:endParaRPr lang="en-US" sz="1800" b="1" kern="1200" dirty="0">
            <a:solidFill>
              <a:srgbClr val="C00000"/>
            </a:solidFill>
          </a:endParaRPr>
        </a:p>
        <a:p>
          <a:pPr marL="0" algn="ctr" defTabSz="1219170" rtl="0" eaLnBrk="1" latinLnBrk="0" hangingPunct="1"/>
          <a:r>
            <a:rPr lang="en-US" sz="1400" b="1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by 2020</a:t>
          </a:r>
        </a:p>
      </dgm:t>
    </dgm:pt>
    <dgm:pt modelId="{02A977C1-C364-4D54-A32F-066EC7ABBD15}" type="sibTrans" cxnId="{35BD49AC-002C-430F-9566-264B5404220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1C24AD8-6493-451D-87F8-1A37278B0252}" type="parTrans" cxnId="{35BD49AC-002C-430F-9566-264B54042207}">
      <dgm:prSet/>
      <dgm:spPr/>
      <dgm:t>
        <a:bodyPr/>
        <a:lstStyle/>
        <a:p>
          <a:endParaRPr lang="en-US"/>
        </a:p>
      </dgm:t>
    </dgm:pt>
    <dgm:pt modelId="{AFBF8AEB-B871-42F1-9482-646146FB678B}">
      <dgm:prSet/>
      <dgm:spPr/>
      <dgm:t>
        <a:bodyPr/>
        <a:lstStyle/>
        <a:p>
          <a:endParaRPr lang="en-US"/>
        </a:p>
      </dgm:t>
    </dgm:pt>
    <dgm:pt modelId="{6B625866-5083-46B9-BFA5-FB029AAAC24C}" type="parTrans" cxnId="{C1EBAAFE-CC69-402F-BF00-0CC6DCE97E2A}">
      <dgm:prSet/>
      <dgm:spPr/>
      <dgm:t>
        <a:bodyPr/>
        <a:lstStyle/>
        <a:p>
          <a:endParaRPr lang="en-US"/>
        </a:p>
      </dgm:t>
    </dgm:pt>
    <dgm:pt modelId="{6126DB39-8296-48F7-98F2-70BB13561E92}" type="sibTrans" cxnId="{C1EBAAFE-CC69-402F-BF00-0CC6DCE97E2A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EC908F4-76D9-49D0-BA5E-7E283039A6CC}">
      <dgm:prSet phldrT="[Text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2PB/</a:t>
          </a:r>
          <a:r>
            <a:rPr lang="en-US" sz="1800" b="1" kern="1200" dirty="0" err="1">
              <a:solidFill>
                <a:srgbClr val="C00000"/>
              </a:solidFill>
            </a:rPr>
            <a:t>yr</a:t>
          </a:r>
          <a:endParaRPr lang="en-US" sz="1800" b="1" kern="1200" dirty="0">
            <a:solidFill>
              <a:srgbClr val="C00000"/>
            </a:solidFill>
          </a:endParaRPr>
        </a:p>
        <a:p>
          <a:pPr marL="0" lvl="0" algn="ctr" defTabSz="121917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Generated</a:t>
          </a:r>
          <a:b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</a:br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per car</a:t>
          </a:r>
        </a:p>
      </dgm:t>
    </dgm:pt>
    <dgm:pt modelId="{515D826F-7599-4D5A-9548-DD0E7C80CA70}" type="sibTrans" cxnId="{F0352584-0F1C-4696-91D0-08A1ACAD9C43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ED5B593A-0804-4608-AEE3-DB628249ACEF}" type="parTrans" cxnId="{F0352584-0F1C-4696-91D0-08A1ACAD9C43}">
      <dgm:prSet/>
      <dgm:spPr/>
      <dgm:t>
        <a:bodyPr/>
        <a:lstStyle/>
        <a:p>
          <a:endParaRPr lang="en-US"/>
        </a:p>
      </dgm:t>
    </dgm:pt>
    <dgm:pt modelId="{0394AF6B-8414-44B6-A46A-EECBF9E66DCB}" type="pres">
      <dgm:prSet presAssocID="{4DB92C1B-07AF-4AEE-BB09-91F3F5EC053A}" presName="Name0" presStyleCnt="0">
        <dgm:presLayoutVars>
          <dgm:chMax val="7"/>
          <dgm:chPref val="7"/>
          <dgm:dir/>
        </dgm:presLayoutVars>
      </dgm:prSet>
      <dgm:spPr/>
    </dgm:pt>
    <dgm:pt modelId="{3B1545F6-7DEB-45FD-9FA6-E33A96377B94}" type="pres">
      <dgm:prSet presAssocID="{4DB92C1B-07AF-4AEE-BB09-91F3F5EC053A}" presName="Name1" presStyleCnt="0"/>
      <dgm:spPr/>
    </dgm:pt>
    <dgm:pt modelId="{C806C19F-FC20-4570-81BE-B791BA997DAD}" type="pres">
      <dgm:prSet presAssocID="{470C630D-8407-4FD6-A33A-A4619004A474}" presName="picture_1" presStyleCnt="0"/>
      <dgm:spPr/>
    </dgm:pt>
    <dgm:pt modelId="{32AC1936-1693-4878-84F4-C321C38A825F}" type="pres">
      <dgm:prSet presAssocID="{470C630D-8407-4FD6-A33A-A4619004A474}" presName="pictureRepeatNode" presStyleLbl="alignImgPlace1" presStyleIdx="0" presStyleCnt="5" custScaleX="116246" custScaleY="116246" custLinFactNeighborX="-2394" custLinFactNeighborY="-718"/>
      <dgm:spPr/>
    </dgm:pt>
    <dgm:pt modelId="{83E42F76-ADFE-4BFE-A9B0-0D0897090D89}" type="pres">
      <dgm:prSet presAssocID="{310F4C49-FF62-4BE3-AC57-2B33540F7CBA}" presName="text_1" presStyleLbl="node1" presStyleIdx="0" presStyleCnt="0">
        <dgm:presLayoutVars>
          <dgm:bulletEnabled val="1"/>
        </dgm:presLayoutVars>
      </dgm:prSet>
      <dgm:spPr/>
    </dgm:pt>
    <dgm:pt modelId="{82495FB3-02B5-4DF5-BDFA-0C9B9C8B4A93}" type="pres">
      <dgm:prSet presAssocID="{C6022D29-4866-4A9C-A229-23404FBFB60F}" presName="picture_2" presStyleCnt="0"/>
      <dgm:spPr/>
    </dgm:pt>
    <dgm:pt modelId="{93C6CB2A-A890-4AFB-B337-6F73329AD802}" type="pres">
      <dgm:prSet presAssocID="{C6022D29-4866-4A9C-A229-23404FBFB60F}" presName="pictureRepeatNode" presStyleLbl="alignImgPlace1" presStyleIdx="1" presStyleCnt="5" custScaleX="142753" custScaleY="142753"/>
      <dgm:spPr/>
    </dgm:pt>
    <dgm:pt modelId="{97DE3F31-A099-4060-85BE-C8B02C91A2A1}" type="pres">
      <dgm:prSet presAssocID="{3C0470FD-E49D-4619-B387-ED428221F59A}" presName="line_2" presStyleLbl="parChTrans1D1" presStyleIdx="0" presStyleCnt="4"/>
      <dgm:spPr>
        <a:ln>
          <a:solidFill>
            <a:srgbClr val="C00000"/>
          </a:solidFill>
        </a:ln>
      </dgm:spPr>
    </dgm:pt>
    <dgm:pt modelId="{80919CD7-2C2F-4561-9721-51BCC54B6698}" type="pres">
      <dgm:prSet presAssocID="{3C0470FD-E49D-4619-B387-ED428221F59A}" presName="textparent_2" presStyleLbl="node1" presStyleIdx="0" presStyleCnt="0"/>
      <dgm:spPr/>
    </dgm:pt>
    <dgm:pt modelId="{0BF9941D-E864-4F13-89BB-077FE4807E8A}" type="pres">
      <dgm:prSet presAssocID="{3C0470FD-E49D-4619-B387-ED428221F59A}" presName="text_2" presStyleLbl="revTx" presStyleIdx="0" presStyleCnt="4" custScaleX="98057" custScaleY="98899" custLinFactX="-14611" custLinFactNeighborX="-100000" custLinFactNeighborY="-2130">
        <dgm:presLayoutVars>
          <dgm:bulletEnabled val="1"/>
        </dgm:presLayoutVars>
      </dgm:prSet>
      <dgm:spPr/>
    </dgm:pt>
    <dgm:pt modelId="{C6EF30A1-14E0-4ADC-ACB3-82FE167FFC72}" type="pres">
      <dgm:prSet presAssocID="{02A977C1-C364-4D54-A32F-066EC7ABBD15}" presName="picture_3" presStyleCnt="0"/>
      <dgm:spPr/>
    </dgm:pt>
    <dgm:pt modelId="{DC7FBB60-06EC-409A-9492-7E1669C44372}" type="pres">
      <dgm:prSet presAssocID="{02A977C1-C364-4D54-A32F-066EC7ABBD15}" presName="pictureRepeatNode" presStyleLbl="alignImgPlace1" presStyleIdx="2" presStyleCnt="5" custScaleX="142753" custScaleY="142753"/>
      <dgm:spPr/>
    </dgm:pt>
    <dgm:pt modelId="{57B2DD6B-07FD-4435-B601-D6E7F4650E6C}" type="pres">
      <dgm:prSet presAssocID="{53D416BA-CAEE-4AE5-AC3B-41B1F38E0BAF}" presName="line_3" presStyleLbl="parChTrans1D1" presStyleIdx="1" presStyleCnt="4"/>
      <dgm:spPr>
        <a:ln>
          <a:solidFill>
            <a:srgbClr val="C00000"/>
          </a:solidFill>
        </a:ln>
      </dgm:spPr>
    </dgm:pt>
    <dgm:pt modelId="{92713734-87F4-428D-B4C2-21E91A0E4F43}" type="pres">
      <dgm:prSet presAssocID="{53D416BA-CAEE-4AE5-AC3B-41B1F38E0BAF}" presName="textparent_3" presStyleLbl="node1" presStyleIdx="0" presStyleCnt="0"/>
      <dgm:spPr/>
    </dgm:pt>
    <dgm:pt modelId="{3EC54B5C-6036-4B8A-BDF9-A7D0A6356E95}" type="pres">
      <dgm:prSet presAssocID="{53D416BA-CAEE-4AE5-AC3B-41B1F38E0BAF}" presName="text_3" presStyleLbl="revTx" presStyleIdx="1" presStyleCnt="4" custLinFactNeighborX="-89958" custLinFactNeighborY="1202">
        <dgm:presLayoutVars>
          <dgm:bulletEnabled val="1"/>
        </dgm:presLayoutVars>
      </dgm:prSet>
      <dgm:spPr/>
    </dgm:pt>
    <dgm:pt modelId="{789C5079-DEA7-42E2-9AE3-DB29583A782F}" type="pres">
      <dgm:prSet presAssocID="{515D826F-7599-4D5A-9548-DD0E7C80CA70}" presName="picture_4" presStyleCnt="0"/>
      <dgm:spPr/>
    </dgm:pt>
    <dgm:pt modelId="{D7F86CBB-959C-4373-8EBD-648424B5DBE2}" type="pres">
      <dgm:prSet presAssocID="{515D826F-7599-4D5A-9548-DD0E7C80CA70}" presName="pictureRepeatNode" presStyleLbl="alignImgPlace1" presStyleIdx="3" presStyleCnt="5" custScaleX="142753" custScaleY="142753"/>
      <dgm:spPr/>
    </dgm:pt>
    <dgm:pt modelId="{53AA55C9-5970-4158-80B1-A94B385BB00F}" type="pres">
      <dgm:prSet presAssocID="{BEC908F4-76D9-49D0-BA5E-7E283039A6CC}" presName="line_4" presStyleLbl="parChTrans1D1" presStyleIdx="2" presStyleCnt="4"/>
      <dgm:spPr>
        <a:ln>
          <a:solidFill>
            <a:srgbClr val="C00000"/>
          </a:solidFill>
        </a:ln>
      </dgm:spPr>
    </dgm:pt>
    <dgm:pt modelId="{5C723276-B137-456C-9176-CE97552F6CAE}" type="pres">
      <dgm:prSet presAssocID="{BEC908F4-76D9-49D0-BA5E-7E283039A6CC}" presName="textparent_4" presStyleLbl="node1" presStyleIdx="0" presStyleCnt="0"/>
      <dgm:spPr/>
    </dgm:pt>
    <dgm:pt modelId="{F8206B32-A3DC-42BA-BC61-26AF2BAC08B4}" type="pres">
      <dgm:prSet presAssocID="{BEC908F4-76D9-49D0-BA5E-7E283039A6CC}" presName="text_4" presStyleLbl="revTx" presStyleIdx="2" presStyleCnt="4" custLinFactNeighborX="-85721" custLinFactNeighborY="1947">
        <dgm:presLayoutVars>
          <dgm:bulletEnabled val="1"/>
        </dgm:presLayoutVars>
      </dgm:prSet>
      <dgm:spPr/>
    </dgm:pt>
    <dgm:pt modelId="{C8B48A7D-B65A-4D25-81DB-07D6A2F0C86C}" type="pres">
      <dgm:prSet presAssocID="{6126DB39-8296-48F7-98F2-70BB13561E92}" presName="picture_5" presStyleCnt="0"/>
      <dgm:spPr/>
    </dgm:pt>
    <dgm:pt modelId="{115594AF-AA36-4300-88DB-6A116058F2AF}" type="pres">
      <dgm:prSet presAssocID="{6126DB39-8296-48F7-98F2-70BB13561E92}" presName="pictureRepeatNode" presStyleLbl="alignImgPlace1" presStyleIdx="4" presStyleCnt="5" custScaleX="142753" custScaleY="142753"/>
      <dgm:spPr/>
    </dgm:pt>
    <dgm:pt modelId="{5E50B280-9BF4-486B-AE94-84EE9D173027}" type="pres">
      <dgm:prSet presAssocID="{AFBF8AEB-B871-42F1-9482-646146FB678B}" presName="line_5" presStyleLbl="parChTrans1D1" presStyleIdx="3" presStyleCnt="4"/>
      <dgm:spPr>
        <a:ln>
          <a:solidFill>
            <a:srgbClr val="C00000"/>
          </a:solidFill>
        </a:ln>
      </dgm:spPr>
    </dgm:pt>
    <dgm:pt modelId="{26066C23-124B-410D-84B5-B3BBB4A67332}" type="pres">
      <dgm:prSet presAssocID="{AFBF8AEB-B871-42F1-9482-646146FB678B}" presName="textparent_5" presStyleLbl="node1" presStyleIdx="0" presStyleCnt="0"/>
      <dgm:spPr/>
    </dgm:pt>
    <dgm:pt modelId="{8F096773-2D67-45EA-8FD0-49B71FD0C04D}" type="pres">
      <dgm:prSet presAssocID="{AFBF8AEB-B871-42F1-9482-646146FB678B}" presName="text_5" presStyleLbl="revTx" presStyleIdx="3" presStyleCnt="4">
        <dgm:presLayoutVars>
          <dgm:bulletEnabled val="1"/>
        </dgm:presLayoutVars>
      </dgm:prSet>
      <dgm:spPr/>
    </dgm:pt>
  </dgm:ptLst>
  <dgm:cxnLst>
    <dgm:cxn modelId="{83C1E812-481A-4DD6-90E1-D637F60F52A5}" type="presOf" srcId="{BEC908F4-76D9-49D0-BA5E-7E283039A6CC}" destId="{F8206B32-A3DC-42BA-BC61-26AF2BAC08B4}" srcOrd="0" destOrd="0" presId="urn:microsoft.com/office/officeart/2008/layout/CircularPictureCallout"/>
    <dgm:cxn modelId="{09C18517-126B-4B32-8A04-BA116EB136EB}" type="presOf" srcId="{C6022D29-4866-4A9C-A229-23404FBFB60F}" destId="{93C6CB2A-A890-4AFB-B337-6F73329AD802}" srcOrd="0" destOrd="0" presId="urn:microsoft.com/office/officeart/2008/layout/CircularPictureCallout"/>
    <dgm:cxn modelId="{97E75A2B-459C-4404-9452-25FE1701403E}" type="presOf" srcId="{53D416BA-CAEE-4AE5-AC3B-41B1F38E0BAF}" destId="{3EC54B5C-6036-4B8A-BDF9-A7D0A6356E95}" srcOrd="0" destOrd="0" presId="urn:microsoft.com/office/officeart/2008/layout/CircularPictureCallout"/>
    <dgm:cxn modelId="{21C1342C-10CF-4223-BCFC-38407EDD4F81}" srcId="{4DB92C1B-07AF-4AEE-BB09-91F3F5EC053A}" destId="{310F4C49-FF62-4BE3-AC57-2B33540F7CBA}" srcOrd="0" destOrd="0" parTransId="{7252E853-5E13-41DD-84E3-A6F4CC32104F}" sibTransId="{470C630D-8407-4FD6-A33A-A4619004A474}"/>
    <dgm:cxn modelId="{4D04D841-5C1B-45DA-A99B-70EC009E311A}" type="presOf" srcId="{6126DB39-8296-48F7-98F2-70BB13561E92}" destId="{115594AF-AA36-4300-88DB-6A116058F2AF}" srcOrd="0" destOrd="0" presId="urn:microsoft.com/office/officeart/2008/layout/CircularPictureCallout"/>
    <dgm:cxn modelId="{6477A24D-9E47-418A-AC8A-04C2DC8B813E}" type="presOf" srcId="{02A977C1-C364-4D54-A32F-066EC7ABBD15}" destId="{DC7FBB60-06EC-409A-9492-7E1669C44372}" srcOrd="0" destOrd="0" presId="urn:microsoft.com/office/officeart/2008/layout/CircularPictureCallout"/>
    <dgm:cxn modelId="{CE62C281-D21D-49BF-A5B3-C9F45CEC626B}" type="presOf" srcId="{310F4C49-FF62-4BE3-AC57-2B33540F7CBA}" destId="{83E42F76-ADFE-4BFE-A9B0-0D0897090D89}" srcOrd="0" destOrd="0" presId="urn:microsoft.com/office/officeart/2008/layout/CircularPictureCallout"/>
    <dgm:cxn modelId="{F0352584-0F1C-4696-91D0-08A1ACAD9C43}" srcId="{4DB92C1B-07AF-4AEE-BB09-91F3F5EC053A}" destId="{BEC908F4-76D9-49D0-BA5E-7E283039A6CC}" srcOrd="3" destOrd="0" parTransId="{ED5B593A-0804-4608-AEE3-DB628249ACEF}" sibTransId="{515D826F-7599-4D5A-9548-DD0E7C80CA70}"/>
    <dgm:cxn modelId="{30A07897-1C83-4FD2-B5A0-FC631C7D5EB3}" type="presOf" srcId="{3C0470FD-E49D-4619-B387-ED428221F59A}" destId="{0BF9941D-E864-4F13-89BB-077FE4807E8A}" srcOrd="0" destOrd="0" presId="urn:microsoft.com/office/officeart/2008/layout/CircularPictureCallout"/>
    <dgm:cxn modelId="{CC875E9E-D189-4211-B19A-81124B661FCA}" type="presOf" srcId="{515D826F-7599-4D5A-9548-DD0E7C80CA70}" destId="{D7F86CBB-959C-4373-8EBD-648424B5DBE2}" srcOrd="0" destOrd="0" presId="urn:microsoft.com/office/officeart/2008/layout/CircularPictureCallout"/>
    <dgm:cxn modelId="{0562089F-564B-4B52-8999-20869A17C761}" type="presOf" srcId="{AFBF8AEB-B871-42F1-9482-646146FB678B}" destId="{8F096773-2D67-45EA-8FD0-49B71FD0C04D}" srcOrd="0" destOrd="0" presId="urn:microsoft.com/office/officeart/2008/layout/CircularPictureCallout"/>
    <dgm:cxn modelId="{6D0729A8-9EF4-4DA1-BBC4-A6F4AC09A550}" type="presOf" srcId="{470C630D-8407-4FD6-A33A-A4619004A474}" destId="{32AC1936-1693-4878-84F4-C321C38A825F}" srcOrd="0" destOrd="0" presId="urn:microsoft.com/office/officeart/2008/layout/CircularPictureCallout"/>
    <dgm:cxn modelId="{35BD49AC-002C-430F-9566-264B54042207}" srcId="{4DB92C1B-07AF-4AEE-BB09-91F3F5EC053A}" destId="{53D416BA-CAEE-4AE5-AC3B-41B1F38E0BAF}" srcOrd="2" destOrd="0" parTransId="{61C24AD8-6493-451D-87F8-1A37278B0252}" sibTransId="{02A977C1-C364-4D54-A32F-066EC7ABBD15}"/>
    <dgm:cxn modelId="{02AF78CE-D322-4BF9-A7C0-ABA842FD1952}" type="presOf" srcId="{4DB92C1B-07AF-4AEE-BB09-91F3F5EC053A}" destId="{0394AF6B-8414-44B6-A46A-EECBF9E66DCB}" srcOrd="0" destOrd="0" presId="urn:microsoft.com/office/officeart/2008/layout/CircularPictureCallout"/>
    <dgm:cxn modelId="{966FB4E4-8D01-4D68-AC73-B7A678F11347}" srcId="{4DB92C1B-07AF-4AEE-BB09-91F3F5EC053A}" destId="{3C0470FD-E49D-4619-B387-ED428221F59A}" srcOrd="1" destOrd="0" parTransId="{BF5493EE-6E79-43B2-A3F5-8DCF8F06FD89}" sibTransId="{C6022D29-4866-4A9C-A229-23404FBFB60F}"/>
    <dgm:cxn modelId="{C1EBAAFE-CC69-402F-BF00-0CC6DCE97E2A}" srcId="{4DB92C1B-07AF-4AEE-BB09-91F3F5EC053A}" destId="{AFBF8AEB-B871-42F1-9482-646146FB678B}" srcOrd="4" destOrd="0" parTransId="{6B625866-5083-46B9-BFA5-FB029AAAC24C}" sibTransId="{6126DB39-8296-48F7-98F2-70BB13561E92}"/>
    <dgm:cxn modelId="{C007EAF7-1980-4E87-B4CA-C6E62AAA6E6F}" type="presParOf" srcId="{0394AF6B-8414-44B6-A46A-EECBF9E66DCB}" destId="{3B1545F6-7DEB-45FD-9FA6-E33A96377B94}" srcOrd="0" destOrd="0" presId="urn:microsoft.com/office/officeart/2008/layout/CircularPictureCallout"/>
    <dgm:cxn modelId="{E7E4BA14-DD7E-405A-B5F0-5B31EEDF6F1D}" type="presParOf" srcId="{3B1545F6-7DEB-45FD-9FA6-E33A96377B94}" destId="{C806C19F-FC20-4570-81BE-B791BA997DAD}" srcOrd="0" destOrd="0" presId="urn:microsoft.com/office/officeart/2008/layout/CircularPictureCallout"/>
    <dgm:cxn modelId="{679E5B40-F06B-430D-A861-E136802F0C72}" type="presParOf" srcId="{C806C19F-FC20-4570-81BE-B791BA997DAD}" destId="{32AC1936-1693-4878-84F4-C321C38A825F}" srcOrd="0" destOrd="0" presId="urn:microsoft.com/office/officeart/2008/layout/CircularPictureCallout"/>
    <dgm:cxn modelId="{E775BDD2-4115-402F-9F41-34E6A08F54E0}" type="presParOf" srcId="{3B1545F6-7DEB-45FD-9FA6-E33A96377B94}" destId="{83E42F76-ADFE-4BFE-A9B0-0D0897090D89}" srcOrd="1" destOrd="0" presId="urn:microsoft.com/office/officeart/2008/layout/CircularPictureCallout"/>
    <dgm:cxn modelId="{E1846022-86D1-4EE4-BE9B-D4E7956D1171}" type="presParOf" srcId="{3B1545F6-7DEB-45FD-9FA6-E33A96377B94}" destId="{82495FB3-02B5-4DF5-BDFA-0C9B9C8B4A93}" srcOrd="2" destOrd="0" presId="urn:microsoft.com/office/officeart/2008/layout/CircularPictureCallout"/>
    <dgm:cxn modelId="{89C60001-5ED3-42AE-BE22-B9BD15B0BC78}" type="presParOf" srcId="{82495FB3-02B5-4DF5-BDFA-0C9B9C8B4A93}" destId="{93C6CB2A-A890-4AFB-B337-6F73329AD802}" srcOrd="0" destOrd="0" presId="urn:microsoft.com/office/officeart/2008/layout/CircularPictureCallout"/>
    <dgm:cxn modelId="{3A7E0B43-087C-4E10-B613-9DC66FA188B5}" type="presParOf" srcId="{3B1545F6-7DEB-45FD-9FA6-E33A96377B94}" destId="{97DE3F31-A099-4060-85BE-C8B02C91A2A1}" srcOrd="3" destOrd="0" presId="urn:microsoft.com/office/officeart/2008/layout/CircularPictureCallout"/>
    <dgm:cxn modelId="{4F492A35-3A77-4645-BACC-4C8872813CB8}" type="presParOf" srcId="{3B1545F6-7DEB-45FD-9FA6-E33A96377B94}" destId="{80919CD7-2C2F-4561-9721-51BCC54B6698}" srcOrd="4" destOrd="0" presId="urn:microsoft.com/office/officeart/2008/layout/CircularPictureCallout"/>
    <dgm:cxn modelId="{0A91E64E-D4AA-435A-B80F-CAAF32F1D57D}" type="presParOf" srcId="{80919CD7-2C2F-4561-9721-51BCC54B6698}" destId="{0BF9941D-E864-4F13-89BB-077FE4807E8A}" srcOrd="0" destOrd="0" presId="urn:microsoft.com/office/officeart/2008/layout/CircularPictureCallout"/>
    <dgm:cxn modelId="{81D0C9F5-905C-45B2-9A2E-E43ACE0B600A}" type="presParOf" srcId="{3B1545F6-7DEB-45FD-9FA6-E33A96377B94}" destId="{C6EF30A1-14E0-4ADC-ACB3-82FE167FFC72}" srcOrd="5" destOrd="0" presId="urn:microsoft.com/office/officeart/2008/layout/CircularPictureCallout"/>
    <dgm:cxn modelId="{F67B4B0E-5025-4152-A279-E8E64ACCBB51}" type="presParOf" srcId="{C6EF30A1-14E0-4ADC-ACB3-82FE167FFC72}" destId="{DC7FBB60-06EC-409A-9492-7E1669C44372}" srcOrd="0" destOrd="0" presId="urn:microsoft.com/office/officeart/2008/layout/CircularPictureCallout"/>
    <dgm:cxn modelId="{B250CFB8-E8FB-40B9-AC0D-6F88726713FE}" type="presParOf" srcId="{3B1545F6-7DEB-45FD-9FA6-E33A96377B94}" destId="{57B2DD6B-07FD-4435-B601-D6E7F4650E6C}" srcOrd="6" destOrd="0" presId="urn:microsoft.com/office/officeart/2008/layout/CircularPictureCallout"/>
    <dgm:cxn modelId="{8152875F-F246-424F-B89E-CCBC7A7552F7}" type="presParOf" srcId="{3B1545F6-7DEB-45FD-9FA6-E33A96377B94}" destId="{92713734-87F4-428D-B4C2-21E91A0E4F43}" srcOrd="7" destOrd="0" presId="urn:microsoft.com/office/officeart/2008/layout/CircularPictureCallout"/>
    <dgm:cxn modelId="{142B2F38-1F19-43AB-BE31-F69963D48B55}" type="presParOf" srcId="{92713734-87F4-428D-B4C2-21E91A0E4F43}" destId="{3EC54B5C-6036-4B8A-BDF9-A7D0A6356E95}" srcOrd="0" destOrd="0" presId="urn:microsoft.com/office/officeart/2008/layout/CircularPictureCallout"/>
    <dgm:cxn modelId="{8D9FE7C9-F5D7-4DA6-92C6-771D42D6DB24}" type="presParOf" srcId="{3B1545F6-7DEB-45FD-9FA6-E33A96377B94}" destId="{789C5079-DEA7-42E2-9AE3-DB29583A782F}" srcOrd="8" destOrd="0" presId="urn:microsoft.com/office/officeart/2008/layout/CircularPictureCallout"/>
    <dgm:cxn modelId="{01A3C0BF-4D44-40B2-B75D-6AEE52CA1EAC}" type="presParOf" srcId="{789C5079-DEA7-42E2-9AE3-DB29583A782F}" destId="{D7F86CBB-959C-4373-8EBD-648424B5DBE2}" srcOrd="0" destOrd="0" presId="urn:microsoft.com/office/officeart/2008/layout/CircularPictureCallout"/>
    <dgm:cxn modelId="{0AED1038-FA2B-4663-AD44-BCD5DA0271D4}" type="presParOf" srcId="{3B1545F6-7DEB-45FD-9FA6-E33A96377B94}" destId="{53AA55C9-5970-4158-80B1-A94B385BB00F}" srcOrd="9" destOrd="0" presId="urn:microsoft.com/office/officeart/2008/layout/CircularPictureCallout"/>
    <dgm:cxn modelId="{B6E180A2-6AF2-4518-9DD4-228020B4D998}" type="presParOf" srcId="{3B1545F6-7DEB-45FD-9FA6-E33A96377B94}" destId="{5C723276-B137-456C-9176-CE97552F6CAE}" srcOrd="10" destOrd="0" presId="urn:microsoft.com/office/officeart/2008/layout/CircularPictureCallout"/>
    <dgm:cxn modelId="{FAFEF39E-642E-4CC7-9663-81A6B8E05C6A}" type="presParOf" srcId="{5C723276-B137-456C-9176-CE97552F6CAE}" destId="{F8206B32-A3DC-42BA-BC61-26AF2BAC08B4}" srcOrd="0" destOrd="0" presId="urn:microsoft.com/office/officeart/2008/layout/CircularPictureCallout"/>
    <dgm:cxn modelId="{BDD753B4-10CB-466E-BEC5-C5E28FE0C0D6}" type="presParOf" srcId="{3B1545F6-7DEB-45FD-9FA6-E33A96377B94}" destId="{C8B48A7D-B65A-4D25-81DB-07D6A2F0C86C}" srcOrd="11" destOrd="0" presId="urn:microsoft.com/office/officeart/2008/layout/CircularPictureCallout"/>
    <dgm:cxn modelId="{CEB0B06E-E6F1-4ECE-A479-99BE02FF09D2}" type="presParOf" srcId="{C8B48A7D-B65A-4D25-81DB-07D6A2F0C86C}" destId="{115594AF-AA36-4300-88DB-6A116058F2AF}" srcOrd="0" destOrd="0" presId="urn:microsoft.com/office/officeart/2008/layout/CircularPictureCallout"/>
    <dgm:cxn modelId="{65D58DE5-BBC2-4DAA-8842-7588123D6CC7}" type="presParOf" srcId="{3B1545F6-7DEB-45FD-9FA6-E33A96377B94}" destId="{5E50B280-9BF4-486B-AE94-84EE9D173027}" srcOrd="12" destOrd="0" presId="urn:microsoft.com/office/officeart/2008/layout/CircularPictureCallout"/>
    <dgm:cxn modelId="{2E43C74C-FCAF-4F5F-B026-8353BF7828B4}" type="presParOf" srcId="{3B1545F6-7DEB-45FD-9FA6-E33A96377B94}" destId="{26066C23-124B-410D-84B5-B3BBB4A67332}" srcOrd="13" destOrd="0" presId="urn:microsoft.com/office/officeart/2008/layout/CircularPictureCallout"/>
    <dgm:cxn modelId="{705E67F5-67D5-4A71-BECB-0A525A7A3D5D}" type="presParOf" srcId="{26066C23-124B-410D-84B5-B3BBB4A67332}" destId="{8F096773-2D67-45EA-8FD0-49B71FD0C04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B92C1B-07AF-4AEE-BB09-91F3F5EC053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F4C49-FF62-4BE3-AC57-2B33540F7CBA}">
      <dgm:prSet/>
      <dgm:spPr/>
      <dgm:t>
        <a:bodyPr/>
        <a:lstStyle/>
        <a:p>
          <a:endParaRPr lang="en-US"/>
        </a:p>
      </dgm:t>
    </dgm:pt>
    <dgm:pt modelId="{7252E853-5E13-41DD-84E3-A6F4CC32104F}" type="parTrans" cxnId="{21C1342C-10CF-4223-BCFC-38407EDD4F81}">
      <dgm:prSet/>
      <dgm:spPr/>
      <dgm:t>
        <a:bodyPr/>
        <a:lstStyle/>
        <a:p>
          <a:endParaRPr lang="en-US"/>
        </a:p>
      </dgm:t>
    </dgm:pt>
    <dgm:pt modelId="{470C630D-8407-4FD6-A33A-A4619004A474}" type="sibTrans" cxnId="{21C1342C-10CF-4223-BCFC-38407EDD4F8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3C0470FD-E49D-4619-B387-ED428221F59A}">
      <dgm:prSet phldrT="[Text]" custT="1"/>
      <dgm:spPr/>
      <dgm:t>
        <a:bodyPr/>
        <a:lstStyle/>
        <a:p>
          <a:endParaRPr lang="en-US" sz="1800" b="1" dirty="0">
            <a:solidFill>
              <a:srgbClr val="C00000"/>
            </a:solidFill>
          </a:endParaRPr>
        </a:p>
      </dgm:t>
    </dgm:pt>
    <dgm:pt modelId="{C6022D29-4866-4A9C-A229-23404FBFB60F}" type="sibTrans" cxnId="{966FB4E4-8D01-4D68-AC73-B7A678F1134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F5493EE-6E79-43B2-A3F5-8DCF8F06FD89}" type="parTrans" cxnId="{966FB4E4-8D01-4D68-AC73-B7A678F11347}">
      <dgm:prSet/>
      <dgm:spPr/>
      <dgm:t>
        <a:bodyPr/>
        <a:lstStyle/>
        <a:p>
          <a:endParaRPr lang="en-US"/>
        </a:p>
      </dgm:t>
    </dgm:pt>
    <dgm:pt modelId="{53D416BA-CAEE-4AE5-AC3B-41B1F38E0BAF}">
      <dgm:prSet phldrT="[Text]" custT="1"/>
      <dgm:spPr/>
      <dgm:t>
        <a:bodyPr/>
        <a:lstStyle/>
        <a:p>
          <a:pPr algn="ctr"/>
          <a:r>
            <a:rPr lang="en-US" sz="1400" b="1" dirty="0">
              <a:solidFill>
                <a:schemeClr val="tx2">
                  <a:lumMod val="75000"/>
                </a:schemeClr>
              </a:solidFill>
            </a:rPr>
            <a:t>1080p</a:t>
          </a:r>
          <a:br>
            <a:rPr lang="en-US" sz="2100" b="1" dirty="0">
              <a:solidFill>
                <a:srgbClr val="C00000"/>
              </a:solidFill>
            </a:rPr>
          </a:br>
          <a:r>
            <a:rPr lang="en-US" sz="1800" b="1" dirty="0">
              <a:solidFill>
                <a:srgbClr val="C00000"/>
              </a:solidFill>
            </a:rPr>
            <a:t>30PB </a:t>
          </a:r>
          <a:br>
            <a:rPr lang="en-US" sz="2100" b="1" dirty="0">
              <a:solidFill>
                <a:srgbClr val="C00000"/>
              </a:solidFill>
            </a:rPr>
          </a:br>
          <a:r>
            <a:rPr lang="en-US" sz="1400" b="1" dirty="0">
              <a:solidFill>
                <a:schemeClr val="tx2">
                  <a:lumMod val="75000"/>
                </a:schemeClr>
              </a:solidFill>
            </a:rPr>
            <a:t>per day</a:t>
          </a:r>
          <a:endParaRPr lang="en-US" sz="2100" dirty="0"/>
        </a:p>
      </dgm:t>
    </dgm:pt>
    <dgm:pt modelId="{02A977C1-C364-4D54-A32F-066EC7ABBD15}" type="sibTrans" cxnId="{35BD49AC-002C-430F-9566-264B5404220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1C24AD8-6493-451D-87F8-1A37278B0252}" type="parTrans" cxnId="{35BD49AC-002C-430F-9566-264B54042207}">
      <dgm:prSet/>
      <dgm:spPr/>
      <dgm:t>
        <a:bodyPr/>
        <a:lstStyle/>
        <a:p>
          <a:endParaRPr lang="en-US"/>
        </a:p>
      </dgm:t>
    </dgm:pt>
    <dgm:pt modelId="{AFBF8AEB-B871-42F1-9482-646146FB678B}">
      <dgm:prSet/>
      <dgm:spPr/>
      <dgm:t>
        <a:bodyPr/>
        <a:lstStyle/>
        <a:p>
          <a:endParaRPr lang="en-US"/>
        </a:p>
      </dgm:t>
    </dgm:pt>
    <dgm:pt modelId="{6B625866-5083-46B9-BFA5-FB029AAAC24C}" type="parTrans" cxnId="{C1EBAAFE-CC69-402F-BF00-0CC6DCE97E2A}">
      <dgm:prSet/>
      <dgm:spPr/>
      <dgm:t>
        <a:bodyPr/>
        <a:lstStyle/>
        <a:p>
          <a:endParaRPr lang="en-US"/>
        </a:p>
      </dgm:t>
    </dgm:pt>
    <dgm:pt modelId="{6126DB39-8296-48F7-98F2-70BB13561E92}" type="sibTrans" cxnId="{C1EBAAFE-CC69-402F-BF00-0CC6DCE97E2A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EC908F4-76D9-49D0-BA5E-7E283039A6CC}">
      <dgm:prSet phldrT="[Text]" custT="1"/>
      <dgm:spPr/>
      <dgm:t>
        <a:bodyPr/>
        <a:lstStyle/>
        <a:p>
          <a:pPr algn="ctr"/>
          <a:r>
            <a:rPr lang="en-US" sz="1400" b="1" dirty="0">
              <a:solidFill>
                <a:schemeClr val="tx2">
                  <a:lumMod val="75000"/>
                </a:schemeClr>
              </a:solidFill>
            </a:rPr>
            <a:t>4K</a:t>
          </a:r>
          <a:br>
            <a:rPr lang="en-US" sz="2100" b="1" dirty="0">
              <a:solidFill>
                <a:srgbClr val="C00000"/>
              </a:solidFill>
            </a:rPr>
          </a:br>
          <a:r>
            <a:rPr lang="en-US" sz="1800" b="1" dirty="0">
              <a:solidFill>
                <a:srgbClr val="C00000"/>
              </a:solidFill>
            </a:rPr>
            <a:t>120 PB </a:t>
          </a:r>
          <a:r>
            <a:rPr lang="en-US" sz="1400" b="1" dirty="0">
              <a:solidFill>
                <a:schemeClr val="tx2">
                  <a:lumMod val="75000"/>
                </a:schemeClr>
              </a:solidFill>
            </a:rPr>
            <a:t>per day</a:t>
          </a:r>
          <a:endParaRPr lang="en-US" sz="2100" dirty="0"/>
        </a:p>
      </dgm:t>
    </dgm:pt>
    <dgm:pt modelId="{515D826F-7599-4D5A-9548-DD0E7C80CA70}" type="sibTrans" cxnId="{F0352584-0F1C-4696-91D0-08A1ACAD9C43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ED5B593A-0804-4608-AEE3-DB628249ACEF}" type="parTrans" cxnId="{F0352584-0F1C-4696-91D0-08A1ACAD9C43}">
      <dgm:prSet/>
      <dgm:spPr/>
      <dgm:t>
        <a:bodyPr/>
        <a:lstStyle/>
        <a:p>
          <a:endParaRPr lang="en-US"/>
        </a:p>
      </dgm:t>
    </dgm:pt>
    <dgm:pt modelId="{0394AF6B-8414-44B6-A46A-EECBF9E66DCB}" type="pres">
      <dgm:prSet presAssocID="{4DB92C1B-07AF-4AEE-BB09-91F3F5EC053A}" presName="Name0" presStyleCnt="0">
        <dgm:presLayoutVars>
          <dgm:chMax val="7"/>
          <dgm:chPref val="7"/>
          <dgm:dir/>
        </dgm:presLayoutVars>
      </dgm:prSet>
      <dgm:spPr/>
    </dgm:pt>
    <dgm:pt modelId="{3B1545F6-7DEB-45FD-9FA6-E33A96377B94}" type="pres">
      <dgm:prSet presAssocID="{4DB92C1B-07AF-4AEE-BB09-91F3F5EC053A}" presName="Name1" presStyleCnt="0"/>
      <dgm:spPr/>
    </dgm:pt>
    <dgm:pt modelId="{C806C19F-FC20-4570-81BE-B791BA997DAD}" type="pres">
      <dgm:prSet presAssocID="{470C630D-8407-4FD6-A33A-A4619004A474}" presName="picture_1" presStyleCnt="0"/>
      <dgm:spPr/>
    </dgm:pt>
    <dgm:pt modelId="{32AC1936-1693-4878-84F4-C321C38A825F}" type="pres">
      <dgm:prSet presAssocID="{470C630D-8407-4FD6-A33A-A4619004A474}" presName="pictureRepeatNode" presStyleLbl="alignImgPlace1" presStyleIdx="0" presStyleCnt="5" custScaleX="116246" custScaleY="116246" custLinFactNeighborX="-2394" custLinFactNeighborY="-718"/>
      <dgm:spPr/>
    </dgm:pt>
    <dgm:pt modelId="{83E42F76-ADFE-4BFE-A9B0-0D0897090D89}" type="pres">
      <dgm:prSet presAssocID="{310F4C49-FF62-4BE3-AC57-2B33540F7CBA}" presName="text_1" presStyleLbl="node1" presStyleIdx="0" presStyleCnt="0">
        <dgm:presLayoutVars>
          <dgm:bulletEnabled val="1"/>
        </dgm:presLayoutVars>
      </dgm:prSet>
      <dgm:spPr/>
    </dgm:pt>
    <dgm:pt modelId="{82495FB3-02B5-4DF5-BDFA-0C9B9C8B4A93}" type="pres">
      <dgm:prSet presAssocID="{C6022D29-4866-4A9C-A229-23404FBFB60F}" presName="picture_2" presStyleCnt="0"/>
      <dgm:spPr/>
    </dgm:pt>
    <dgm:pt modelId="{93C6CB2A-A890-4AFB-B337-6F73329AD802}" type="pres">
      <dgm:prSet presAssocID="{C6022D29-4866-4A9C-A229-23404FBFB60F}" presName="pictureRepeatNode" presStyleLbl="alignImgPlace1" presStyleIdx="1" presStyleCnt="5" custScaleX="142753" custScaleY="142753"/>
      <dgm:spPr/>
    </dgm:pt>
    <dgm:pt modelId="{97DE3F31-A099-4060-85BE-C8B02C91A2A1}" type="pres">
      <dgm:prSet presAssocID="{3C0470FD-E49D-4619-B387-ED428221F59A}" presName="line_2" presStyleLbl="parChTrans1D1" presStyleIdx="0" presStyleCnt="4"/>
      <dgm:spPr>
        <a:ln>
          <a:solidFill>
            <a:srgbClr val="C00000"/>
          </a:solidFill>
        </a:ln>
      </dgm:spPr>
    </dgm:pt>
    <dgm:pt modelId="{80919CD7-2C2F-4561-9721-51BCC54B6698}" type="pres">
      <dgm:prSet presAssocID="{3C0470FD-E49D-4619-B387-ED428221F59A}" presName="textparent_2" presStyleLbl="node1" presStyleIdx="0" presStyleCnt="0"/>
      <dgm:spPr/>
    </dgm:pt>
    <dgm:pt modelId="{0BF9941D-E864-4F13-89BB-077FE4807E8A}" type="pres">
      <dgm:prSet presAssocID="{3C0470FD-E49D-4619-B387-ED428221F59A}" presName="text_2" presStyleLbl="revTx" presStyleIdx="0" presStyleCnt="4" custScaleX="98057" custScaleY="98899" custLinFactX="-14611" custLinFactNeighborX="-100000" custLinFactNeighborY="-2130">
        <dgm:presLayoutVars>
          <dgm:bulletEnabled val="1"/>
        </dgm:presLayoutVars>
      </dgm:prSet>
      <dgm:spPr/>
    </dgm:pt>
    <dgm:pt modelId="{C6EF30A1-14E0-4ADC-ACB3-82FE167FFC72}" type="pres">
      <dgm:prSet presAssocID="{02A977C1-C364-4D54-A32F-066EC7ABBD15}" presName="picture_3" presStyleCnt="0"/>
      <dgm:spPr/>
    </dgm:pt>
    <dgm:pt modelId="{DC7FBB60-06EC-409A-9492-7E1669C44372}" type="pres">
      <dgm:prSet presAssocID="{02A977C1-C364-4D54-A32F-066EC7ABBD15}" presName="pictureRepeatNode" presStyleLbl="alignImgPlace1" presStyleIdx="2" presStyleCnt="5" custScaleX="142753" custScaleY="142753"/>
      <dgm:spPr/>
    </dgm:pt>
    <dgm:pt modelId="{57B2DD6B-07FD-4435-B601-D6E7F4650E6C}" type="pres">
      <dgm:prSet presAssocID="{53D416BA-CAEE-4AE5-AC3B-41B1F38E0BAF}" presName="line_3" presStyleLbl="parChTrans1D1" presStyleIdx="1" presStyleCnt="4"/>
      <dgm:spPr>
        <a:ln>
          <a:solidFill>
            <a:srgbClr val="C00000"/>
          </a:solidFill>
        </a:ln>
      </dgm:spPr>
    </dgm:pt>
    <dgm:pt modelId="{92713734-87F4-428D-B4C2-21E91A0E4F43}" type="pres">
      <dgm:prSet presAssocID="{53D416BA-CAEE-4AE5-AC3B-41B1F38E0BAF}" presName="textparent_3" presStyleLbl="node1" presStyleIdx="0" presStyleCnt="0"/>
      <dgm:spPr/>
    </dgm:pt>
    <dgm:pt modelId="{3EC54B5C-6036-4B8A-BDF9-A7D0A6356E95}" type="pres">
      <dgm:prSet presAssocID="{53D416BA-CAEE-4AE5-AC3B-41B1F38E0BAF}" presName="text_3" presStyleLbl="revTx" presStyleIdx="1" presStyleCnt="4" custScaleX="114420" custLinFactX="-5189" custLinFactNeighborX="-100000" custLinFactNeighborY="905">
        <dgm:presLayoutVars>
          <dgm:bulletEnabled val="1"/>
        </dgm:presLayoutVars>
      </dgm:prSet>
      <dgm:spPr/>
    </dgm:pt>
    <dgm:pt modelId="{789C5079-DEA7-42E2-9AE3-DB29583A782F}" type="pres">
      <dgm:prSet presAssocID="{515D826F-7599-4D5A-9548-DD0E7C80CA70}" presName="picture_4" presStyleCnt="0"/>
      <dgm:spPr/>
    </dgm:pt>
    <dgm:pt modelId="{D7F86CBB-959C-4373-8EBD-648424B5DBE2}" type="pres">
      <dgm:prSet presAssocID="{515D826F-7599-4D5A-9548-DD0E7C80CA70}" presName="pictureRepeatNode" presStyleLbl="alignImgPlace1" presStyleIdx="3" presStyleCnt="5" custScaleX="142753" custScaleY="142753"/>
      <dgm:spPr/>
    </dgm:pt>
    <dgm:pt modelId="{53AA55C9-5970-4158-80B1-A94B385BB00F}" type="pres">
      <dgm:prSet presAssocID="{BEC908F4-76D9-49D0-BA5E-7E283039A6CC}" presName="line_4" presStyleLbl="parChTrans1D1" presStyleIdx="2" presStyleCnt="4"/>
      <dgm:spPr>
        <a:ln>
          <a:solidFill>
            <a:srgbClr val="C00000"/>
          </a:solidFill>
        </a:ln>
      </dgm:spPr>
    </dgm:pt>
    <dgm:pt modelId="{5C723276-B137-456C-9176-CE97552F6CAE}" type="pres">
      <dgm:prSet presAssocID="{BEC908F4-76D9-49D0-BA5E-7E283039A6CC}" presName="textparent_4" presStyleLbl="node1" presStyleIdx="0" presStyleCnt="0"/>
      <dgm:spPr/>
    </dgm:pt>
    <dgm:pt modelId="{F8206B32-A3DC-42BA-BC61-26AF2BAC08B4}" type="pres">
      <dgm:prSet presAssocID="{BEC908F4-76D9-49D0-BA5E-7E283039A6CC}" presName="text_4" presStyleLbl="revTx" presStyleIdx="2" presStyleCnt="4" custLinFactNeighborX="-89285" custLinFactNeighborY="-2044">
        <dgm:presLayoutVars>
          <dgm:bulletEnabled val="1"/>
        </dgm:presLayoutVars>
      </dgm:prSet>
      <dgm:spPr/>
    </dgm:pt>
    <dgm:pt modelId="{C8B48A7D-B65A-4D25-81DB-07D6A2F0C86C}" type="pres">
      <dgm:prSet presAssocID="{6126DB39-8296-48F7-98F2-70BB13561E92}" presName="picture_5" presStyleCnt="0"/>
      <dgm:spPr/>
    </dgm:pt>
    <dgm:pt modelId="{115594AF-AA36-4300-88DB-6A116058F2AF}" type="pres">
      <dgm:prSet presAssocID="{6126DB39-8296-48F7-98F2-70BB13561E92}" presName="pictureRepeatNode" presStyleLbl="alignImgPlace1" presStyleIdx="4" presStyleCnt="5" custScaleX="142753" custScaleY="142753"/>
      <dgm:spPr/>
    </dgm:pt>
    <dgm:pt modelId="{5E50B280-9BF4-486B-AE94-84EE9D173027}" type="pres">
      <dgm:prSet presAssocID="{AFBF8AEB-B871-42F1-9482-646146FB678B}" presName="line_5" presStyleLbl="parChTrans1D1" presStyleIdx="3" presStyleCnt="4"/>
      <dgm:spPr>
        <a:ln>
          <a:solidFill>
            <a:srgbClr val="C00000"/>
          </a:solidFill>
        </a:ln>
      </dgm:spPr>
    </dgm:pt>
    <dgm:pt modelId="{26066C23-124B-410D-84B5-B3BBB4A67332}" type="pres">
      <dgm:prSet presAssocID="{AFBF8AEB-B871-42F1-9482-646146FB678B}" presName="textparent_5" presStyleLbl="node1" presStyleIdx="0" presStyleCnt="0"/>
      <dgm:spPr/>
    </dgm:pt>
    <dgm:pt modelId="{8F096773-2D67-45EA-8FD0-49B71FD0C04D}" type="pres">
      <dgm:prSet presAssocID="{AFBF8AEB-B871-42F1-9482-646146FB678B}" presName="text_5" presStyleLbl="revTx" presStyleIdx="3" presStyleCnt="4">
        <dgm:presLayoutVars>
          <dgm:bulletEnabled val="1"/>
        </dgm:presLayoutVars>
      </dgm:prSet>
      <dgm:spPr/>
    </dgm:pt>
  </dgm:ptLst>
  <dgm:cxnLst>
    <dgm:cxn modelId="{010D590C-CDA8-4E2D-A1BB-0517266DB79D}" type="presOf" srcId="{02A977C1-C364-4D54-A32F-066EC7ABBD15}" destId="{DC7FBB60-06EC-409A-9492-7E1669C44372}" srcOrd="0" destOrd="0" presId="urn:microsoft.com/office/officeart/2008/layout/CircularPictureCallout"/>
    <dgm:cxn modelId="{9E4CE50C-A234-43A0-B8DA-7D7B81BAB554}" type="presOf" srcId="{C6022D29-4866-4A9C-A229-23404FBFB60F}" destId="{93C6CB2A-A890-4AFB-B337-6F73329AD802}" srcOrd="0" destOrd="0" presId="urn:microsoft.com/office/officeart/2008/layout/CircularPictureCallout"/>
    <dgm:cxn modelId="{2342532A-EDDD-4A06-967B-A83DEA5D125B}" type="presOf" srcId="{4DB92C1B-07AF-4AEE-BB09-91F3F5EC053A}" destId="{0394AF6B-8414-44B6-A46A-EECBF9E66DCB}" srcOrd="0" destOrd="0" presId="urn:microsoft.com/office/officeart/2008/layout/CircularPictureCallout"/>
    <dgm:cxn modelId="{21C1342C-10CF-4223-BCFC-38407EDD4F81}" srcId="{4DB92C1B-07AF-4AEE-BB09-91F3F5EC053A}" destId="{310F4C49-FF62-4BE3-AC57-2B33540F7CBA}" srcOrd="0" destOrd="0" parTransId="{7252E853-5E13-41DD-84E3-A6F4CC32104F}" sibTransId="{470C630D-8407-4FD6-A33A-A4619004A474}"/>
    <dgm:cxn modelId="{43CEA739-8087-4FA8-8AF6-F4D35819815B}" type="presOf" srcId="{515D826F-7599-4D5A-9548-DD0E7C80CA70}" destId="{D7F86CBB-959C-4373-8EBD-648424B5DBE2}" srcOrd="0" destOrd="0" presId="urn:microsoft.com/office/officeart/2008/layout/CircularPictureCallout"/>
    <dgm:cxn modelId="{BB0FC33B-895E-4383-835C-1ADFC793EE4E}" type="presOf" srcId="{BEC908F4-76D9-49D0-BA5E-7E283039A6CC}" destId="{F8206B32-A3DC-42BA-BC61-26AF2BAC08B4}" srcOrd="0" destOrd="0" presId="urn:microsoft.com/office/officeart/2008/layout/CircularPictureCallout"/>
    <dgm:cxn modelId="{A758DF43-3550-4B20-81F8-843517144282}" type="presOf" srcId="{310F4C49-FF62-4BE3-AC57-2B33540F7CBA}" destId="{83E42F76-ADFE-4BFE-A9B0-0D0897090D89}" srcOrd="0" destOrd="0" presId="urn:microsoft.com/office/officeart/2008/layout/CircularPictureCallout"/>
    <dgm:cxn modelId="{3505E565-1554-4B05-9D6A-5002AF50B73A}" type="presOf" srcId="{53D416BA-CAEE-4AE5-AC3B-41B1F38E0BAF}" destId="{3EC54B5C-6036-4B8A-BDF9-A7D0A6356E95}" srcOrd="0" destOrd="0" presId="urn:microsoft.com/office/officeart/2008/layout/CircularPictureCallout"/>
    <dgm:cxn modelId="{E8FA6677-2343-41AC-9BA0-D67B6E515232}" type="presOf" srcId="{6126DB39-8296-48F7-98F2-70BB13561E92}" destId="{115594AF-AA36-4300-88DB-6A116058F2AF}" srcOrd="0" destOrd="0" presId="urn:microsoft.com/office/officeart/2008/layout/CircularPictureCallout"/>
    <dgm:cxn modelId="{F0352584-0F1C-4696-91D0-08A1ACAD9C43}" srcId="{4DB92C1B-07AF-4AEE-BB09-91F3F5EC053A}" destId="{BEC908F4-76D9-49D0-BA5E-7E283039A6CC}" srcOrd="3" destOrd="0" parTransId="{ED5B593A-0804-4608-AEE3-DB628249ACEF}" sibTransId="{515D826F-7599-4D5A-9548-DD0E7C80CA70}"/>
    <dgm:cxn modelId="{B9674589-263C-43E5-9356-540929DBA60E}" type="presOf" srcId="{3C0470FD-E49D-4619-B387-ED428221F59A}" destId="{0BF9941D-E864-4F13-89BB-077FE4807E8A}" srcOrd="0" destOrd="0" presId="urn:microsoft.com/office/officeart/2008/layout/CircularPictureCallout"/>
    <dgm:cxn modelId="{60A347A1-9173-414F-96FA-6F84EADE13E9}" type="presOf" srcId="{AFBF8AEB-B871-42F1-9482-646146FB678B}" destId="{8F096773-2D67-45EA-8FD0-49B71FD0C04D}" srcOrd="0" destOrd="0" presId="urn:microsoft.com/office/officeart/2008/layout/CircularPictureCallout"/>
    <dgm:cxn modelId="{35BD49AC-002C-430F-9566-264B54042207}" srcId="{4DB92C1B-07AF-4AEE-BB09-91F3F5EC053A}" destId="{53D416BA-CAEE-4AE5-AC3B-41B1F38E0BAF}" srcOrd="2" destOrd="0" parTransId="{61C24AD8-6493-451D-87F8-1A37278B0252}" sibTransId="{02A977C1-C364-4D54-A32F-066EC7ABBD15}"/>
    <dgm:cxn modelId="{ACB985E2-ACA6-4E40-A2CD-12ABC3AC4C27}" type="presOf" srcId="{470C630D-8407-4FD6-A33A-A4619004A474}" destId="{32AC1936-1693-4878-84F4-C321C38A825F}" srcOrd="0" destOrd="0" presId="urn:microsoft.com/office/officeart/2008/layout/CircularPictureCallout"/>
    <dgm:cxn modelId="{966FB4E4-8D01-4D68-AC73-B7A678F11347}" srcId="{4DB92C1B-07AF-4AEE-BB09-91F3F5EC053A}" destId="{3C0470FD-E49D-4619-B387-ED428221F59A}" srcOrd="1" destOrd="0" parTransId="{BF5493EE-6E79-43B2-A3F5-8DCF8F06FD89}" sibTransId="{C6022D29-4866-4A9C-A229-23404FBFB60F}"/>
    <dgm:cxn modelId="{C1EBAAFE-CC69-402F-BF00-0CC6DCE97E2A}" srcId="{4DB92C1B-07AF-4AEE-BB09-91F3F5EC053A}" destId="{AFBF8AEB-B871-42F1-9482-646146FB678B}" srcOrd="4" destOrd="0" parTransId="{6B625866-5083-46B9-BFA5-FB029AAAC24C}" sibTransId="{6126DB39-8296-48F7-98F2-70BB13561E92}"/>
    <dgm:cxn modelId="{850FD47F-C9E4-4197-930E-B704610DB10D}" type="presParOf" srcId="{0394AF6B-8414-44B6-A46A-EECBF9E66DCB}" destId="{3B1545F6-7DEB-45FD-9FA6-E33A96377B94}" srcOrd="0" destOrd="0" presId="urn:microsoft.com/office/officeart/2008/layout/CircularPictureCallout"/>
    <dgm:cxn modelId="{C9855A34-FDD2-45AA-8F7E-891B8DBAF61F}" type="presParOf" srcId="{3B1545F6-7DEB-45FD-9FA6-E33A96377B94}" destId="{C806C19F-FC20-4570-81BE-B791BA997DAD}" srcOrd="0" destOrd="0" presId="urn:microsoft.com/office/officeart/2008/layout/CircularPictureCallout"/>
    <dgm:cxn modelId="{8EFA6A54-0EFE-4E3E-A874-AC037A74CD61}" type="presParOf" srcId="{C806C19F-FC20-4570-81BE-B791BA997DAD}" destId="{32AC1936-1693-4878-84F4-C321C38A825F}" srcOrd="0" destOrd="0" presId="urn:microsoft.com/office/officeart/2008/layout/CircularPictureCallout"/>
    <dgm:cxn modelId="{6A497B9E-6883-4519-9C74-3CABE6E9C790}" type="presParOf" srcId="{3B1545F6-7DEB-45FD-9FA6-E33A96377B94}" destId="{83E42F76-ADFE-4BFE-A9B0-0D0897090D89}" srcOrd="1" destOrd="0" presId="urn:microsoft.com/office/officeart/2008/layout/CircularPictureCallout"/>
    <dgm:cxn modelId="{62E36291-BD5E-4687-B19F-5646608FDCAE}" type="presParOf" srcId="{3B1545F6-7DEB-45FD-9FA6-E33A96377B94}" destId="{82495FB3-02B5-4DF5-BDFA-0C9B9C8B4A93}" srcOrd="2" destOrd="0" presId="urn:microsoft.com/office/officeart/2008/layout/CircularPictureCallout"/>
    <dgm:cxn modelId="{57ECD757-FA56-4E5B-AFE4-F062C69742C2}" type="presParOf" srcId="{82495FB3-02B5-4DF5-BDFA-0C9B9C8B4A93}" destId="{93C6CB2A-A890-4AFB-B337-6F73329AD802}" srcOrd="0" destOrd="0" presId="urn:microsoft.com/office/officeart/2008/layout/CircularPictureCallout"/>
    <dgm:cxn modelId="{A907F048-0F8F-4F03-88C7-CFFD58491C21}" type="presParOf" srcId="{3B1545F6-7DEB-45FD-9FA6-E33A96377B94}" destId="{97DE3F31-A099-4060-85BE-C8B02C91A2A1}" srcOrd="3" destOrd="0" presId="urn:microsoft.com/office/officeart/2008/layout/CircularPictureCallout"/>
    <dgm:cxn modelId="{97E3D061-3923-445B-B45C-B79D87D2617F}" type="presParOf" srcId="{3B1545F6-7DEB-45FD-9FA6-E33A96377B94}" destId="{80919CD7-2C2F-4561-9721-51BCC54B6698}" srcOrd="4" destOrd="0" presId="urn:microsoft.com/office/officeart/2008/layout/CircularPictureCallout"/>
    <dgm:cxn modelId="{AEE2F015-F839-43A2-B89A-276E8F0916EC}" type="presParOf" srcId="{80919CD7-2C2F-4561-9721-51BCC54B6698}" destId="{0BF9941D-E864-4F13-89BB-077FE4807E8A}" srcOrd="0" destOrd="0" presId="urn:microsoft.com/office/officeart/2008/layout/CircularPictureCallout"/>
    <dgm:cxn modelId="{F54ED2F2-054A-49D5-A971-DFFD07EEC74B}" type="presParOf" srcId="{3B1545F6-7DEB-45FD-9FA6-E33A96377B94}" destId="{C6EF30A1-14E0-4ADC-ACB3-82FE167FFC72}" srcOrd="5" destOrd="0" presId="urn:microsoft.com/office/officeart/2008/layout/CircularPictureCallout"/>
    <dgm:cxn modelId="{15D617C4-DBCF-4B20-852B-9BB9AD5156E8}" type="presParOf" srcId="{C6EF30A1-14E0-4ADC-ACB3-82FE167FFC72}" destId="{DC7FBB60-06EC-409A-9492-7E1669C44372}" srcOrd="0" destOrd="0" presId="urn:microsoft.com/office/officeart/2008/layout/CircularPictureCallout"/>
    <dgm:cxn modelId="{AB13BBD0-806F-4C87-BDB9-07B98637429A}" type="presParOf" srcId="{3B1545F6-7DEB-45FD-9FA6-E33A96377B94}" destId="{57B2DD6B-07FD-4435-B601-D6E7F4650E6C}" srcOrd="6" destOrd="0" presId="urn:microsoft.com/office/officeart/2008/layout/CircularPictureCallout"/>
    <dgm:cxn modelId="{F9D37094-AF01-4B98-8A22-719B8372AEBC}" type="presParOf" srcId="{3B1545F6-7DEB-45FD-9FA6-E33A96377B94}" destId="{92713734-87F4-428D-B4C2-21E91A0E4F43}" srcOrd="7" destOrd="0" presId="urn:microsoft.com/office/officeart/2008/layout/CircularPictureCallout"/>
    <dgm:cxn modelId="{5464A056-F3B2-45B2-ABC3-C35E2727D607}" type="presParOf" srcId="{92713734-87F4-428D-B4C2-21E91A0E4F43}" destId="{3EC54B5C-6036-4B8A-BDF9-A7D0A6356E95}" srcOrd="0" destOrd="0" presId="urn:microsoft.com/office/officeart/2008/layout/CircularPictureCallout"/>
    <dgm:cxn modelId="{7B2486A6-1B7F-4090-BF5B-688044C660AF}" type="presParOf" srcId="{3B1545F6-7DEB-45FD-9FA6-E33A96377B94}" destId="{789C5079-DEA7-42E2-9AE3-DB29583A782F}" srcOrd="8" destOrd="0" presId="urn:microsoft.com/office/officeart/2008/layout/CircularPictureCallout"/>
    <dgm:cxn modelId="{9A57139D-1EB0-4FC1-BAB3-72EB5FF5ECBC}" type="presParOf" srcId="{789C5079-DEA7-42E2-9AE3-DB29583A782F}" destId="{D7F86CBB-959C-4373-8EBD-648424B5DBE2}" srcOrd="0" destOrd="0" presId="urn:microsoft.com/office/officeart/2008/layout/CircularPictureCallout"/>
    <dgm:cxn modelId="{B6A04E84-C4DB-4B8F-8E9A-12079BE54934}" type="presParOf" srcId="{3B1545F6-7DEB-45FD-9FA6-E33A96377B94}" destId="{53AA55C9-5970-4158-80B1-A94B385BB00F}" srcOrd="9" destOrd="0" presId="urn:microsoft.com/office/officeart/2008/layout/CircularPictureCallout"/>
    <dgm:cxn modelId="{DF3BF113-C9A2-44DA-BD93-4B90F5CCD888}" type="presParOf" srcId="{3B1545F6-7DEB-45FD-9FA6-E33A96377B94}" destId="{5C723276-B137-456C-9176-CE97552F6CAE}" srcOrd="10" destOrd="0" presId="urn:microsoft.com/office/officeart/2008/layout/CircularPictureCallout"/>
    <dgm:cxn modelId="{6F9179CC-C092-46D4-8FBF-A6ABAC528CD9}" type="presParOf" srcId="{5C723276-B137-456C-9176-CE97552F6CAE}" destId="{F8206B32-A3DC-42BA-BC61-26AF2BAC08B4}" srcOrd="0" destOrd="0" presId="urn:microsoft.com/office/officeart/2008/layout/CircularPictureCallout"/>
    <dgm:cxn modelId="{F044039E-2A76-4C15-A584-64D9C56538F1}" type="presParOf" srcId="{3B1545F6-7DEB-45FD-9FA6-E33A96377B94}" destId="{C8B48A7D-B65A-4D25-81DB-07D6A2F0C86C}" srcOrd="11" destOrd="0" presId="urn:microsoft.com/office/officeart/2008/layout/CircularPictureCallout"/>
    <dgm:cxn modelId="{7A0DF5B2-F563-405F-9DB7-B51F1D6C8EA2}" type="presParOf" srcId="{C8B48A7D-B65A-4D25-81DB-07D6A2F0C86C}" destId="{115594AF-AA36-4300-88DB-6A116058F2AF}" srcOrd="0" destOrd="0" presId="urn:microsoft.com/office/officeart/2008/layout/CircularPictureCallout"/>
    <dgm:cxn modelId="{B0B85C1C-033C-49D3-BDD9-808707D2CDDF}" type="presParOf" srcId="{3B1545F6-7DEB-45FD-9FA6-E33A96377B94}" destId="{5E50B280-9BF4-486B-AE94-84EE9D173027}" srcOrd="12" destOrd="0" presId="urn:microsoft.com/office/officeart/2008/layout/CircularPictureCallout"/>
    <dgm:cxn modelId="{5A6949F9-E569-43A2-922F-999BFF133924}" type="presParOf" srcId="{3B1545F6-7DEB-45FD-9FA6-E33A96377B94}" destId="{26066C23-124B-410D-84B5-B3BBB4A67332}" srcOrd="13" destOrd="0" presId="urn:microsoft.com/office/officeart/2008/layout/CircularPictureCallout"/>
    <dgm:cxn modelId="{683DD584-BF1C-47B3-8122-C46D519547FD}" type="presParOf" srcId="{26066C23-124B-410D-84B5-B3BBB4A67332}" destId="{8F096773-2D67-45EA-8FD0-49B71FD0C04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B92C1B-07AF-4AEE-BB09-91F3F5EC053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F4C49-FF62-4BE3-AC57-2B33540F7CBA}">
      <dgm:prSet/>
      <dgm:spPr/>
      <dgm:t>
        <a:bodyPr/>
        <a:lstStyle/>
        <a:p>
          <a:endParaRPr lang="en-US"/>
        </a:p>
      </dgm:t>
    </dgm:pt>
    <dgm:pt modelId="{7252E853-5E13-41DD-84E3-A6F4CC32104F}" type="parTrans" cxnId="{21C1342C-10CF-4223-BCFC-38407EDD4F81}">
      <dgm:prSet/>
      <dgm:spPr/>
      <dgm:t>
        <a:bodyPr/>
        <a:lstStyle/>
        <a:p>
          <a:endParaRPr lang="en-US"/>
        </a:p>
      </dgm:t>
    </dgm:pt>
    <dgm:pt modelId="{470C630D-8407-4FD6-A33A-A4619004A474}" type="sibTrans" cxnId="{21C1342C-10CF-4223-BCFC-38407EDD4F8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3C0470FD-E49D-4619-B387-ED428221F59A}">
      <dgm:prSet phldrT="[Text]" custT="1"/>
      <dgm:spPr/>
      <dgm:t>
        <a:bodyPr/>
        <a:lstStyle/>
        <a:p>
          <a:endParaRPr lang="en-US" sz="1800" b="1" dirty="0">
            <a:solidFill>
              <a:srgbClr val="C00000"/>
            </a:solidFill>
          </a:endParaRPr>
        </a:p>
      </dgm:t>
    </dgm:pt>
    <dgm:pt modelId="{C6022D29-4866-4A9C-A229-23404FBFB60F}" type="sibTrans" cxnId="{966FB4E4-8D01-4D68-AC73-B7A678F1134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F5493EE-6E79-43B2-A3F5-8DCF8F06FD89}" type="parTrans" cxnId="{966FB4E4-8D01-4D68-AC73-B7A678F11347}">
      <dgm:prSet/>
      <dgm:spPr/>
      <dgm:t>
        <a:bodyPr/>
        <a:lstStyle/>
        <a:p>
          <a:endParaRPr lang="en-US"/>
        </a:p>
      </dgm:t>
    </dgm:pt>
    <dgm:pt modelId="{53D416BA-CAEE-4AE5-AC3B-41B1F38E0BAF}">
      <dgm:prSet phldrT="[Text]" custT="1"/>
      <dgm:spPr/>
      <dgm:t>
        <a:bodyPr/>
        <a:lstStyle/>
        <a:p>
          <a:pPr algn="ctr"/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Less than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2 sec 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400" b="1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page load </a:t>
          </a:r>
        </a:p>
      </dgm:t>
    </dgm:pt>
    <dgm:pt modelId="{02A977C1-C364-4D54-A32F-066EC7ABBD15}" type="sibTrans" cxnId="{35BD49AC-002C-430F-9566-264B54042207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61C24AD8-6493-451D-87F8-1A37278B0252}" type="parTrans" cxnId="{35BD49AC-002C-430F-9566-264B54042207}">
      <dgm:prSet/>
      <dgm:spPr/>
      <dgm:t>
        <a:bodyPr/>
        <a:lstStyle/>
        <a:p>
          <a:endParaRPr lang="en-US"/>
        </a:p>
      </dgm:t>
    </dgm:pt>
    <dgm:pt modelId="{AFBF8AEB-B871-42F1-9482-646146FB678B}">
      <dgm:prSet/>
      <dgm:spPr/>
      <dgm:t>
        <a:bodyPr/>
        <a:lstStyle/>
        <a:p>
          <a:endParaRPr lang="en-US"/>
        </a:p>
      </dgm:t>
    </dgm:pt>
    <dgm:pt modelId="{6B625866-5083-46B9-BFA5-FB029AAAC24C}" type="parTrans" cxnId="{C1EBAAFE-CC69-402F-BF00-0CC6DCE97E2A}">
      <dgm:prSet/>
      <dgm:spPr/>
      <dgm:t>
        <a:bodyPr/>
        <a:lstStyle/>
        <a:p>
          <a:endParaRPr lang="en-US"/>
        </a:p>
      </dgm:t>
    </dgm:pt>
    <dgm:pt modelId="{6126DB39-8296-48F7-98F2-70BB13561E92}" type="sibTrans" cxnId="{C1EBAAFE-CC69-402F-BF00-0CC6DCE97E2A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BEC908F4-76D9-49D0-BA5E-7E283039A6CC}">
      <dgm:prSet phldrT="[Text]" custT="1"/>
      <dgm:spPr/>
      <dgm:t>
        <a:bodyPr/>
        <a:lstStyle/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C00000"/>
              </a:solidFill>
              <a:latin typeface="Verdana"/>
              <a:ea typeface="+mn-ea"/>
              <a:cs typeface="+mn-cs"/>
            </a:rPr>
            <a:t>$2.3T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Market size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C00000"/>
              </a:solidFill>
              <a:latin typeface="Verdana"/>
              <a:ea typeface="+mn-ea"/>
              <a:cs typeface="+mn-cs"/>
            </a:rPr>
            <a:t>2017</a:t>
          </a:r>
        </a:p>
      </dgm:t>
    </dgm:pt>
    <dgm:pt modelId="{515D826F-7599-4D5A-9548-DD0E7C80CA70}" type="sibTrans" cxnId="{F0352584-0F1C-4696-91D0-08A1ACAD9C43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ED5B593A-0804-4608-AEE3-DB628249ACEF}" type="parTrans" cxnId="{F0352584-0F1C-4696-91D0-08A1ACAD9C43}">
      <dgm:prSet/>
      <dgm:spPr/>
      <dgm:t>
        <a:bodyPr/>
        <a:lstStyle/>
        <a:p>
          <a:endParaRPr lang="en-US"/>
        </a:p>
      </dgm:t>
    </dgm:pt>
    <dgm:pt modelId="{0394AF6B-8414-44B6-A46A-EECBF9E66DCB}" type="pres">
      <dgm:prSet presAssocID="{4DB92C1B-07AF-4AEE-BB09-91F3F5EC053A}" presName="Name0" presStyleCnt="0">
        <dgm:presLayoutVars>
          <dgm:chMax val="7"/>
          <dgm:chPref val="7"/>
          <dgm:dir/>
        </dgm:presLayoutVars>
      </dgm:prSet>
      <dgm:spPr/>
    </dgm:pt>
    <dgm:pt modelId="{3B1545F6-7DEB-45FD-9FA6-E33A96377B94}" type="pres">
      <dgm:prSet presAssocID="{4DB92C1B-07AF-4AEE-BB09-91F3F5EC053A}" presName="Name1" presStyleCnt="0"/>
      <dgm:spPr/>
    </dgm:pt>
    <dgm:pt modelId="{C806C19F-FC20-4570-81BE-B791BA997DAD}" type="pres">
      <dgm:prSet presAssocID="{470C630D-8407-4FD6-A33A-A4619004A474}" presName="picture_1" presStyleCnt="0"/>
      <dgm:spPr/>
    </dgm:pt>
    <dgm:pt modelId="{32AC1936-1693-4878-84F4-C321C38A825F}" type="pres">
      <dgm:prSet presAssocID="{470C630D-8407-4FD6-A33A-A4619004A474}" presName="pictureRepeatNode" presStyleLbl="alignImgPlace1" presStyleIdx="0" presStyleCnt="5" custScaleX="116246" custScaleY="116246" custLinFactNeighborX="-2394" custLinFactNeighborY="-718"/>
      <dgm:spPr/>
    </dgm:pt>
    <dgm:pt modelId="{83E42F76-ADFE-4BFE-A9B0-0D0897090D89}" type="pres">
      <dgm:prSet presAssocID="{310F4C49-FF62-4BE3-AC57-2B33540F7CBA}" presName="text_1" presStyleLbl="node1" presStyleIdx="0" presStyleCnt="0">
        <dgm:presLayoutVars>
          <dgm:bulletEnabled val="1"/>
        </dgm:presLayoutVars>
      </dgm:prSet>
      <dgm:spPr/>
    </dgm:pt>
    <dgm:pt modelId="{82495FB3-02B5-4DF5-BDFA-0C9B9C8B4A93}" type="pres">
      <dgm:prSet presAssocID="{C6022D29-4866-4A9C-A229-23404FBFB60F}" presName="picture_2" presStyleCnt="0"/>
      <dgm:spPr/>
    </dgm:pt>
    <dgm:pt modelId="{93C6CB2A-A890-4AFB-B337-6F73329AD802}" type="pres">
      <dgm:prSet presAssocID="{C6022D29-4866-4A9C-A229-23404FBFB60F}" presName="pictureRepeatNode" presStyleLbl="alignImgPlace1" presStyleIdx="1" presStyleCnt="5" custScaleX="142753" custScaleY="142753"/>
      <dgm:spPr/>
    </dgm:pt>
    <dgm:pt modelId="{97DE3F31-A099-4060-85BE-C8B02C91A2A1}" type="pres">
      <dgm:prSet presAssocID="{3C0470FD-E49D-4619-B387-ED428221F59A}" presName="line_2" presStyleLbl="parChTrans1D1" presStyleIdx="0" presStyleCnt="4"/>
      <dgm:spPr>
        <a:ln>
          <a:solidFill>
            <a:srgbClr val="C00000"/>
          </a:solidFill>
        </a:ln>
      </dgm:spPr>
    </dgm:pt>
    <dgm:pt modelId="{80919CD7-2C2F-4561-9721-51BCC54B6698}" type="pres">
      <dgm:prSet presAssocID="{3C0470FD-E49D-4619-B387-ED428221F59A}" presName="textparent_2" presStyleLbl="node1" presStyleIdx="0" presStyleCnt="0"/>
      <dgm:spPr/>
    </dgm:pt>
    <dgm:pt modelId="{0BF9941D-E864-4F13-89BB-077FE4807E8A}" type="pres">
      <dgm:prSet presAssocID="{3C0470FD-E49D-4619-B387-ED428221F59A}" presName="text_2" presStyleLbl="revTx" presStyleIdx="0" presStyleCnt="4" custScaleX="98057" custScaleY="98899" custLinFactX="-14611" custLinFactNeighborX="-100000" custLinFactNeighborY="-2130">
        <dgm:presLayoutVars>
          <dgm:bulletEnabled val="1"/>
        </dgm:presLayoutVars>
      </dgm:prSet>
      <dgm:spPr/>
    </dgm:pt>
    <dgm:pt modelId="{C6EF30A1-14E0-4ADC-ACB3-82FE167FFC72}" type="pres">
      <dgm:prSet presAssocID="{02A977C1-C364-4D54-A32F-066EC7ABBD15}" presName="picture_3" presStyleCnt="0"/>
      <dgm:spPr/>
    </dgm:pt>
    <dgm:pt modelId="{DC7FBB60-06EC-409A-9492-7E1669C44372}" type="pres">
      <dgm:prSet presAssocID="{02A977C1-C364-4D54-A32F-066EC7ABBD15}" presName="pictureRepeatNode" presStyleLbl="alignImgPlace1" presStyleIdx="2" presStyleCnt="5" custScaleX="142753" custScaleY="142753"/>
      <dgm:spPr/>
    </dgm:pt>
    <dgm:pt modelId="{57B2DD6B-07FD-4435-B601-D6E7F4650E6C}" type="pres">
      <dgm:prSet presAssocID="{53D416BA-CAEE-4AE5-AC3B-41B1F38E0BAF}" presName="line_3" presStyleLbl="parChTrans1D1" presStyleIdx="1" presStyleCnt="4"/>
      <dgm:spPr>
        <a:ln>
          <a:solidFill>
            <a:srgbClr val="C00000"/>
          </a:solidFill>
        </a:ln>
      </dgm:spPr>
    </dgm:pt>
    <dgm:pt modelId="{92713734-87F4-428D-B4C2-21E91A0E4F43}" type="pres">
      <dgm:prSet presAssocID="{53D416BA-CAEE-4AE5-AC3B-41B1F38E0BAF}" presName="textparent_3" presStyleLbl="node1" presStyleIdx="0" presStyleCnt="0"/>
      <dgm:spPr/>
    </dgm:pt>
    <dgm:pt modelId="{3EC54B5C-6036-4B8A-BDF9-A7D0A6356E95}" type="pres">
      <dgm:prSet presAssocID="{53D416BA-CAEE-4AE5-AC3B-41B1F38E0BAF}" presName="text_3" presStyleLbl="revTx" presStyleIdx="1" presStyleCnt="4" custScaleX="114420" custLinFactNeighborX="-97400" custLinFactNeighborY="-2135">
        <dgm:presLayoutVars>
          <dgm:bulletEnabled val="1"/>
        </dgm:presLayoutVars>
      </dgm:prSet>
      <dgm:spPr/>
    </dgm:pt>
    <dgm:pt modelId="{789C5079-DEA7-42E2-9AE3-DB29583A782F}" type="pres">
      <dgm:prSet presAssocID="{515D826F-7599-4D5A-9548-DD0E7C80CA70}" presName="picture_4" presStyleCnt="0"/>
      <dgm:spPr/>
    </dgm:pt>
    <dgm:pt modelId="{D7F86CBB-959C-4373-8EBD-648424B5DBE2}" type="pres">
      <dgm:prSet presAssocID="{515D826F-7599-4D5A-9548-DD0E7C80CA70}" presName="pictureRepeatNode" presStyleLbl="alignImgPlace1" presStyleIdx="3" presStyleCnt="5" custScaleX="142753" custScaleY="142753"/>
      <dgm:spPr/>
    </dgm:pt>
    <dgm:pt modelId="{53AA55C9-5970-4158-80B1-A94B385BB00F}" type="pres">
      <dgm:prSet presAssocID="{BEC908F4-76D9-49D0-BA5E-7E283039A6CC}" presName="line_4" presStyleLbl="parChTrans1D1" presStyleIdx="2" presStyleCnt="4"/>
      <dgm:spPr>
        <a:ln>
          <a:solidFill>
            <a:srgbClr val="C00000"/>
          </a:solidFill>
        </a:ln>
      </dgm:spPr>
    </dgm:pt>
    <dgm:pt modelId="{5C723276-B137-456C-9176-CE97552F6CAE}" type="pres">
      <dgm:prSet presAssocID="{BEC908F4-76D9-49D0-BA5E-7E283039A6CC}" presName="textparent_4" presStyleLbl="node1" presStyleIdx="0" presStyleCnt="0"/>
      <dgm:spPr/>
    </dgm:pt>
    <dgm:pt modelId="{F8206B32-A3DC-42BA-BC61-26AF2BAC08B4}" type="pres">
      <dgm:prSet presAssocID="{BEC908F4-76D9-49D0-BA5E-7E283039A6CC}" presName="text_4" presStyleLbl="revTx" presStyleIdx="2" presStyleCnt="4" custLinFactNeighborX="-83176" custLinFactNeighborY="-290">
        <dgm:presLayoutVars>
          <dgm:bulletEnabled val="1"/>
        </dgm:presLayoutVars>
      </dgm:prSet>
      <dgm:spPr/>
    </dgm:pt>
    <dgm:pt modelId="{C8B48A7D-B65A-4D25-81DB-07D6A2F0C86C}" type="pres">
      <dgm:prSet presAssocID="{6126DB39-8296-48F7-98F2-70BB13561E92}" presName="picture_5" presStyleCnt="0"/>
      <dgm:spPr/>
    </dgm:pt>
    <dgm:pt modelId="{115594AF-AA36-4300-88DB-6A116058F2AF}" type="pres">
      <dgm:prSet presAssocID="{6126DB39-8296-48F7-98F2-70BB13561E92}" presName="pictureRepeatNode" presStyleLbl="alignImgPlace1" presStyleIdx="4" presStyleCnt="5" custScaleX="142753" custScaleY="142753"/>
      <dgm:spPr/>
    </dgm:pt>
    <dgm:pt modelId="{5E50B280-9BF4-486B-AE94-84EE9D173027}" type="pres">
      <dgm:prSet presAssocID="{AFBF8AEB-B871-42F1-9482-646146FB678B}" presName="line_5" presStyleLbl="parChTrans1D1" presStyleIdx="3" presStyleCnt="4"/>
      <dgm:spPr>
        <a:ln>
          <a:solidFill>
            <a:srgbClr val="C00000"/>
          </a:solidFill>
        </a:ln>
      </dgm:spPr>
    </dgm:pt>
    <dgm:pt modelId="{26066C23-124B-410D-84B5-B3BBB4A67332}" type="pres">
      <dgm:prSet presAssocID="{AFBF8AEB-B871-42F1-9482-646146FB678B}" presName="textparent_5" presStyleLbl="node1" presStyleIdx="0" presStyleCnt="0"/>
      <dgm:spPr/>
    </dgm:pt>
    <dgm:pt modelId="{8F096773-2D67-45EA-8FD0-49B71FD0C04D}" type="pres">
      <dgm:prSet presAssocID="{AFBF8AEB-B871-42F1-9482-646146FB678B}" presName="text_5" presStyleLbl="revTx" presStyleIdx="3" presStyleCnt="4">
        <dgm:presLayoutVars>
          <dgm:bulletEnabled val="1"/>
        </dgm:presLayoutVars>
      </dgm:prSet>
      <dgm:spPr/>
    </dgm:pt>
  </dgm:ptLst>
  <dgm:cxnLst>
    <dgm:cxn modelId="{DD987C27-78BC-492A-B575-BFA1444E0548}" type="presOf" srcId="{6126DB39-8296-48F7-98F2-70BB13561E92}" destId="{115594AF-AA36-4300-88DB-6A116058F2AF}" srcOrd="0" destOrd="0" presId="urn:microsoft.com/office/officeart/2008/layout/CircularPictureCallout"/>
    <dgm:cxn modelId="{21C1342C-10CF-4223-BCFC-38407EDD4F81}" srcId="{4DB92C1B-07AF-4AEE-BB09-91F3F5EC053A}" destId="{310F4C49-FF62-4BE3-AC57-2B33540F7CBA}" srcOrd="0" destOrd="0" parTransId="{7252E853-5E13-41DD-84E3-A6F4CC32104F}" sibTransId="{470C630D-8407-4FD6-A33A-A4619004A474}"/>
    <dgm:cxn modelId="{E03B5256-A53B-48C6-9301-8E61291E3DAA}" type="presOf" srcId="{4DB92C1B-07AF-4AEE-BB09-91F3F5EC053A}" destId="{0394AF6B-8414-44B6-A46A-EECBF9E66DCB}" srcOrd="0" destOrd="0" presId="urn:microsoft.com/office/officeart/2008/layout/CircularPictureCallout"/>
    <dgm:cxn modelId="{374F0D63-552B-4B87-BCD9-56E9A8139044}" type="presOf" srcId="{515D826F-7599-4D5A-9548-DD0E7C80CA70}" destId="{D7F86CBB-959C-4373-8EBD-648424B5DBE2}" srcOrd="0" destOrd="0" presId="urn:microsoft.com/office/officeart/2008/layout/CircularPictureCallout"/>
    <dgm:cxn modelId="{F0352584-0F1C-4696-91D0-08A1ACAD9C43}" srcId="{4DB92C1B-07AF-4AEE-BB09-91F3F5EC053A}" destId="{BEC908F4-76D9-49D0-BA5E-7E283039A6CC}" srcOrd="3" destOrd="0" parTransId="{ED5B593A-0804-4608-AEE3-DB628249ACEF}" sibTransId="{515D826F-7599-4D5A-9548-DD0E7C80CA70}"/>
    <dgm:cxn modelId="{51A73F8E-043C-4FE0-A68C-0AEBEF9A78CF}" type="presOf" srcId="{310F4C49-FF62-4BE3-AC57-2B33540F7CBA}" destId="{83E42F76-ADFE-4BFE-A9B0-0D0897090D89}" srcOrd="0" destOrd="0" presId="urn:microsoft.com/office/officeart/2008/layout/CircularPictureCallout"/>
    <dgm:cxn modelId="{35BD49AC-002C-430F-9566-264B54042207}" srcId="{4DB92C1B-07AF-4AEE-BB09-91F3F5EC053A}" destId="{53D416BA-CAEE-4AE5-AC3B-41B1F38E0BAF}" srcOrd="2" destOrd="0" parTransId="{61C24AD8-6493-451D-87F8-1A37278B0252}" sibTransId="{02A977C1-C364-4D54-A32F-066EC7ABBD15}"/>
    <dgm:cxn modelId="{A7BEBCBC-FEA3-4B51-86F5-00649A8F8B1E}" type="presOf" srcId="{3C0470FD-E49D-4619-B387-ED428221F59A}" destId="{0BF9941D-E864-4F13-89BB-077FE4807E8A}" srcOrd="0" destOrd="0" presId="urn:microsoft.com/office/officeart/2008/layout/CircularPictureCallout"/>
    <dgm:cxn modelId="{39CFAEC1-F1C8-4AC5-807E-492534CC8BB1}" type="presOf" srcId="{AFBF8AEB-B871-42F1-9482-646146FB678B}" destId="{8F096773-2D67-45EA-8FD0-49B71FD0C04D}" srcOrd="0" destOrd="0" presId="urn:microsoft.com/office/officeart/2008/layout/CircularPictureCallout"/>
    <dgm:cxn modelId="{D66C18C7-D6DC-4285-A375-180931B58476}" type="presOf" srcId="{53D416BA-CAEE-4AE5-AC3B-41B1F38E0BAF}" destId="{3EC54B5C-6036-4B8A-BDF9-A7D0A6356E95}" srcOrd="0" destOrd="0" presId="urn:microsoft.com/office/officeart/2008/layout/CircularPictureCallout"/>
    <dgm:cxn modelId="{DA37A3D6-FA54-4B3D-82E0-EF97FA60AB98}" type="presOf" srcId="{BEC908F4-76D9-49D0-BA5E-7E283039A6CC}" destId="{F8206B32-A3DC-42BA-BC61-26AF2BAC08B4}" srcOrd="0" destOrd="0" presId="urn:microsoft.com/office/officeart/2008/layout/CircularPictureCallout"/>
    <dgm:cxn modelId="{095588E2-9378-44A3-9F7A-221CAC5EFA63}" type="presOf" srcId="{470C630D-8407-4FD6-A33A-A4619004A474}" destId="{32AC1936-1693-4878-84F4-C321C38A825F}" srcOrd="0" destOrd="0" presId="urn:microsoft.com/office/officeart/2008/layout/CircularPictureCallout"/>
    <dgm:cxn modelId="{966FB4E4-8D01-4D68-AC73-B7A678F11347}" srcId="{4DB92C1B-07AF-4AEE-BB09-91F3F5EC053A}" destId="{3C0470FD-E49D-4619-B387-ED428221F59A}" srcOrd="1" destOrd="0" parTransId="{BF5493EE-6E79-43B2-A3F5-8DCF8F06FD89}" sibTransId="{C6022D29-4866-4A9C-A229-23404FBFB60F}"/>
    <dgm:cxn modelId="{860EB7F8-F79F-4FB0-9495-DCA47A0CC1EC}" type="presOf" srcId="{C6022D29-4866-4A9C-A229-23404FBFB60F}" destId="{93C6CB2A-A890-4AFB-B337-6F73329AD802}" srcOrd="0" destOrd="0" presId="urn:microsoft.com/office/officeart/2008/layout/CircularPictureCallout"/>
    <dgm:cxn modelId="{4E8DA2FA-2171-4883-BA3C-B6DF2610946A}" type="presOf" srcId="{02A977C1-C364-4D54-A32F-066EC7ABBD15}" destId="{DC7FBB60-06EC-409A-9492-7E1669C44372}" srcOrd="0" destOrd="0" presId="urn:microsoft.com/office/officeart/2008/layout/CircularPictureCallout"/>
    <dgm:cxn modelId="{C1EBAAFE-CC69-402F-BF00-0CC6DCE97E2A}" srcId="{4DB92C1B-07AF-4AEE-BB09-91F3F5EC053A}" destId="{AFBF8AEB-B871-42F1-9482-646146FB678B}" srcOrd="4" destOrd="0" parTransId="{6B625866-5083-46B9-BFA5-FB029AAAC24C}" sibTransId="{6126DB39-8296-48F7-98F2-70BB13561E92}"/>
    <dgm:cxn modelId="{D23EB489-A05B-4F9E-8B1F-2688DF491673}" type="presParOf" srcId="{0394AF6B-8414-44B6-A46A-EECBF9E66DCB}" destId="{3B1545F6-7DEB-45FD-9FA6-E33A96377B94}" srcOrd="0" destOrd="0" presId="urn:microsoft.com/office/officeart/2008/layout/CircularPictureCallout"/>
    <dgm:cxn modelId="{96370647-ECEB-41F8-A72D-5C1A4AD4AE29}" type="presParOf" srcId="{3B1545F6-7DEB-45FD-9FA6-E33A96377B94}" destId="{C806C19F-FC20-4570-81BE-B791BA997DAD}" srcOrd="0" destOrd="0" presId="urn:microsoft.com/office/officeart/2008/layout/CircularPictureCallout"/>
    <dgm:cxn modelId="{A2C86BDC-DE80-4C96-B9C0-416E4023F744}" type="presParOf" srcId="{C806C19F-FC20-4570-81BE-B791BA997DAD}" destId="{32AC1936-1693-4878-84F4-C321C38A825F}" srcOrd="0" destOrd="0" presId="urn:microsoft.com/office/officeart/2008/layout/CircularPictureCallout"/>
    <dgm:cxn modelId="{9B2AE8E5-965F-4874-A04A-29896AEA409B}" type="presParOf" srcId="{3B1545F6-7DEB-45FD-9FA6-E33A96377B94}" destId="{83E42F76-ADFE-4BFE-A9B0-0D0897090D89}" srcOrd="1" destOrd="0" presId="urn:microsoft.com/office/officeart/2008/layout/CircularPictureCallout"/>
    <dgm:cxn modelId="{97B34009-CE87-457F-AA11-D380F1D937C6}" type="presParOf" srcId="{3B1545F6-7DEB-45FD-9FA6-E33A96377B94}" destId="{82495FB3-02B5-4DF5-BDFA-0C9B9C8B4A93}" srcOrd="2" destOrd="0" presId="urn:microsoft.com/office/officeart/2008/layout/CircularPictureCallout"/>
    <dgm:cxn modelId="{F2DB3108-2055-4699-8353-C2A0F9B41FFA}" type="presParOf" srcId="{82495FB3-02B5-4DF5-BDFA-0C9B9C8B4A93}" destId="{93C6CB2A-A890-4AFB-B337-6F73329AD802}" srcOrd="0" destOrd="0" presId="urn:microsoft.com/office/officeart/2008/layout/CircularPictureCallout"/>
    <dgm:cxn modelId="{504D4063-7132-458B-BC3A-56F01BB8B265}" type="presParOf" srcId="{3B1545F6-7DEB-45FD-9FA6-E33A96377B94}" destId="{97DE3F31-A099-4060-85BE-C8B02C91A2A1}" srcOrd="3" destOrd="0" presId="urn:microsoft.com/office/officeart/2008/layout/CircularPictureCallout"/>
    <dgm:cxn modelId="{D7B2D524-E967-449D-91E6-81942377E929}" type="presParOf" srcId="{3B1545F6-7DEB-45FD-9FA6-E33A96377B94}" destId="{80919CD7-2C2F-4561-9721-51BCC54B6698}" srcOrd="4" destOrd="0" presId="urn:microsoft.com/office/officeart/2008/layout/CircularPictureCallout"/>
    <dgm:cxn modelId="{F65A9D93-6878-4DAB-B95F-0C4C4DB68321}" type="presParOf" srcId="{80919CD7-2C2F-4561-9721-51BCC54B6698}" destId="{0BF9941D-E864-4F13-89BB-077FE4807E8A}" srcOrd="0" destOrd="0" presId="urn:microsoft.com/office/officeart/2008/layout/CircularPictureCallout"/>
    <dgm:cxn modelId="{AE648FC8-04C2-4B39-BA3F-87021F17882F}" type="presParOf" srcId="{3B1545F6-7DEB-45FD-9FA6-E33A96377B94}" destId="{C6EF30A1-14E0-4ADC-ACB3-82FE167FFC72}" srcOrd="5" destOrd="0" presId="urn:microsoft.com/office/officeart/2008/layout/CircularPictureCallout"/>
    <dgm:cxn modelId="{6DC23B35-1CE9-48F9-A937-2C2B5E615D98}" type="presParOf" srcId="{C6EF30A1-14E0-4ADC-ACB3-82FE167FFC72}" destId="{DC7FBB60-06EC-409A-9492-7E1669C44372}" srcOrd="0" destOrd="0" presId="urn:microsoft.com/office/officeart/2008/layout/CircularPictureCallout"/>
    <dgm:cxn modelId="{6A0BEDC6-8E30-4E35-B2F9-CFE2099704F7}" type="presParOf" srcId="{3B1545F6-7DEB-45FD-9FA6-E33A96377B94}" destId="{57B2DD6B-07FD-4435-B601-D6E7F4650E6C}" srcOrd="6" destOrd="0" presId="urn:microsoft.com/office/officeart/2008/layout/CircularPictureCallout"/>
    <dgm:cxn modelId="{2872D188-5A66-4B92-80B2-16C2CDC03AF3}" type="presParOf" srcId="{3B1545F6-7DEB-45FD-9FA6-E33A96377B94}" destId="{92713734-87F4-428D-B4C2-21E91A0E4F43}" srcOrd="7" destOrd="0" presId="urn:microsoft.com/office/officeart/2008/layout/CircularPictureCallout"/>
    <dgm:cxn modelId="{EC79F193-0C4E-4D36-AF2D-2F2C68C09555}" type="presParOf" srcId="{92713734-87F4-428D-B4C2-21E91A0E4F43}" destId="{3EC54B5C-6036-4B8A-BDF9-A7D0A6356E95}" srcOrd="0" destOrd="0" presId="urn:microsoft.com/office/officeart/2008/layout/CircularPictureCallout"/>
    <dgm:cxn modelId="{7AB1B1F4-B532-4457-BF23-8D00FB3E5AB8}" type="presParOf" srcId="{3B1545F6-7DEB-45FD-9FA6-E33A96377B94}" destId="{789C5079-DEA7-42E2-9AE3-DB29583A782F}" srcOrd="8" destOrd="0" presId="urn:microsoft.com/office/officeart/2008/layout/CircularPictureCallout"/>
    <dgm:cxn modelId="{700ED595-0025-452B-B5C2-FCEA74978E7D}" type="presParOf" srcId="{789C5079-DEA7-42E2-9AE3-DB29583A782F}" destId="{D7F86CBB-959C-4373-8EBD-648424B5DBE2}" srcOrd="0" destOrd="0" presId="urn:microsoft.com/office/officeart/2008/layout/CircularPictureCallout"/>
    <dgm:cxn modelId="{C9DC8D6E-D50B-4B00-BAAB-B84BA3FACB17}" type="presParOf" srcId="{3B1545F6-7DEB-45FD-9FA6-E33A96377B94}" destId="{53AA55C9-5970-4158-80B1-A94B385BB00F}" srcOrd="9" destOrd="0" presId="urn:microsoft.com/office/officeart/2008/layout/CircularPictureCallout"/>
    <dgm:cxn modelId="{AF654A6E-60E9-493A-AB0A-237D72DCAAD4}" type="presParOf" srcId="{3B1545F6-7DEB-45FD-9FA6-E33A96377B94}" destId="{5C723276-B137-456C-9176-CE97552F6CAE}" srcOrd="10" destOrd="0" presId="urn:microsoft.com/office/officeart/2008/layout/CircularPictureCallout"/>
    <dgm:cxn modelId="{2B3FAB7C-413E-4814-BE62-8B75B8495C23}" type="presParOf" srcId="{5C723276-B137-456C-9176-CE97552F6CAE}" destId="{F8206B32-A3DC-42BA-BC61-26AF2BAC08B4}" srcOrd="0" destOrd="0" presId="urn:microsoft.com/office/officeart/2008/layout/CircularPictureCallout"/>
    <dgm:cxn modelId="{22917803-525D-40D6-B51F-8DAF7F7E2C54}" type="presParOf" srcId="{3B1545F6-7DEB-45FD-9FA6-E33A96377B94}" destId="{C8B48A7D-B65A-4D25-81DB-07D6A2F0C86C}" srcOrd="11" destOrd="0" presId="urn:microsoft.com/office/officeart/2008/layout/CircularPictureCallout"/>
    <dgm:cxn modelId="{44E19221-1A00-42F6-A683-4876AD8AACC9}" type="presParOf" srcId="{C8B48A7D-B65A-4D25-81DB-07D6A2F0C86C}" destId="{115594AF-AA36-4300-88DB-6A116058F2AF}" srcOrd="0" destOrd="0" presId="urn:microsoft.com/office/officeart/2008/layout/CircularPictureCallout"/>
    <dgm:cxn modelId="{DA24F8C4-99D2-45C4-A3F4-BE36F9FD9E95}" type="presParOf" srcId="{3B1545F6-7DEB-45FD-9FA6-E33A96377B94}" destId="{5E50B280-9BF4-486B-AE94-84EE9D173027}" srcOrd="12" destOrd="0" presId="urn:microsoft.com/office/officeart/2008/layout/CircularPictureCallout"/>
    <dgm:cxn modelId="{BD03153D-8C7B-4534-9797-694F27875164}" type="presParOf" srcId="{3B1545F6-7DEB-45FD-9FA6-E33A96377B94}" destId="{26066C23-124B-410D-84B5-B3BBB4A67332}" srcOrd="13" destOrd="0" presId="urn:microsoft.com/office/officeart/2008/layout/CircularPictureCallout"/>
    <dgm:cxn modelId="{80517100-B0BB-40C0-863D-04C8759AF06D}" type="presParOf" srcId="{26066C23-124B-410D-84B5-B3BBB4A67332}" destId="{8F096773-2D67-45EA-8FD0-49B71FD0C04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1A725-E17F-764A-BDDA-791747B00815}">
      <dsp:nvSpPr>
        <dsp:cNvPr id="0" name=""/>
        <dsp:cNvSpPr/>
      </dsp:nvSpPr>
      <dsp:spPr>
        <a:xfrm>
          <a:off x="1228239" y="3782730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034EA2"/>
        </a:solidFill>
        <a:ln w="9525" cap="flat" cmpd="sng" algn="ctr">
          <a:solidFill>
            <a:srgbClr val="005EB8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THE WEATHER CHANNEL</a:t>
          </a:r>
          <a:r>
            <a:rPr lang="en-US" sz="900" b="1" kern="1200" dirty="0"/>
            <a:t> </a:t>
          </a:r>
          <a:r>
            <a:rPr lang="en-US" sz="900" kern="1200" dirty="0"/>
            <a:t>receives </a:t>
          </a:r>
          <a:endParaRPr lang="en-US" sz="8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18M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forecast requests</a:t>
          </a:r>
        </a:p>
      </dsp:txBody>
      <dsp:txXfrm>
        <a:off x="1449379" y="3972549"/>
        <a:ext cx="985680" cy="846077"/>
      </dsp:txXfrm>
    </dsp:sp>
    <dsp:sp modelId="{1328B907-BA60-5645-8F53-AAE838F73215}">
      <dsp:nvSpPr>
        <dsp:cNvPr id="0" name=""/>
        <dsp:cNvSpPr/>
      </dsp:nvSpPr>
      <dsp:spPr>
        <a:xfrm>
          <a:off x="1262552" y="4330943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83690-64ED-D847-B811-85BED35A59A3}">
      <dsp:nvSpPr>
        <dsp:cNvPr id="0" name=""/>
        <dsp:cNvSpPr/>
      </dsp:nvSpPr>
      <dsp:spPr>
        <a:xfrm>
          <a:off x="0" y="3105227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FEF4A-28A0-2940-B122-92C4E836C2BE}">
      <dsp:nvSpPr>
        <dsp:cNvPr id="0" name=""/>
        <dsp:cNvSpPr/>
      </dsp:nvSpPr>
      <dsp:spPr>
        <a:xfrm>
          <a:off x="977488" y="4168286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84B65-DBBD-6243-A80B-4F8EB10AC689}">
      <dsp:nvSpPr>
        <dsp:cNvPr id="0" name=""/>
        <dsp:cNvSpPr/>
      </dsp:nvSpPr>
      <dsp:spPr>
        <a:xfrm>
          <a:off x="2457358" y="3101520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007EE5"/>
        </a:solidFill>
        <a:ln w="9525" cap="flat" cmpd="sng" algn="ctr">
          <a:solidFill>
            <a:srgbClr val="01859A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DROPBOX</a:t>
          </a:r>
          <a:br>
            <a:rPr lang="en-US" sz="1000" b="1" kern="1200" dirty="0"/>
          </a:br>
          <a:r>
            <a:rPr lang="en-US" sz="900" kern="1200" dirty="0"/>
            <a:t>users upload </a:t>
          </a:r>
          <a:r>
            <a:rPr lang="en-US" sz="2000" b="1" kern="1200" dirty="0"/>
            <a:t>833K</a:t>
          </a:r>
          <a:br>
            <a:rPr lang="en-US" sz="900" kern="1200" dirty="0"/>
          </a:br>
          <a:r>
            <a:rPr lang="en-US" sz="1000" kern="1200" dirty="0"/>
            <a:t>new files</a:t>
          </a:r>
          <a:endParaRPr lang="en-US" sz="900" kern="1200" dirty="0"/>
        </a:p>
      </dsp:txBody>
      <dsp:txXfrm>
        <a:off x="2678498" y="3291339"/>
        <a:ext cx="985680" cy="846077"/>
      </dsp:txXfrm>
    </dsp:sp>
    <dsp:sp modelId="{414DFAEB-EA01-784D-9CBC-DB3129FE512E}">
      <dsp:nvSpPr>
        <dsp:cNvPr id="0" name=""/>
        <dsp:cNvSpPr/>
      </dsp:nvSpPr>
      <dsp:spPr>
        <a:xfrm>
          <a:off x="3440126" y="4161799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42D41-377F-524A-8503-874C0E862FFE}">
      <dsp:nvSpPr>
        <dsp:cNvPr id="0" name=""/>
        <dsp:cNvSpPr/>
      </dsp:nvSpPr>
      <dsp:spPr>
        <a:xfrm>
          <a:off x="3685598" y="3780413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007EE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D3C64-00A1-5D42-9EDC-6397024F6643}">
      <dsp:nvSpPr>
        <dsp:cNvPr id="0" name=""/>
        <dsp:cNvSpPr/>
      </dsp:nvSpPr>
      <dsp:spPr>
        <a:xfrm>
          <a:off x="3719911" y="4325845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0392A-926C-C841-BD05-E1EDAD87E631}">
      <dsp:nvSpPr>
        <dsp:cNvPr id="0" name=""/>
        <dsp:cNvSpPr/>
      </dsp:nvSpPr>
      <dsp:spPr>
        <a:xfrm>
          <a:off x="1228239" y="2427723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FFFC00"/>
        </a:solidFill>
        <a:ln w="9525" cap="flat" cmpd="sng" algn="ctr">
          <a:solidFill>
            <a:srgbClr val="FFC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b="1" kern="1200" dirty="0">
              <a:solidFill>
                <a:schemeClr val="tx2">
                  <a:lumMod val="50000"/>
                </a:schemeClr>
              </a:solidFill>
            </a:rPr>
            <a:t>SNAPCHAT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dirty="0">
              <a:solidFill>
                <a:schemeClr val="tx2">
                  <a:lumMod val="50000"/>
                </a:schemeClr>
              </a:solidFill>
            </a:rPr>
            <a:t>users share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2">
                  <a:lumMod val="50000"/>
                </a:schemeClr>
              </a:solidFill>
            </a:rPr>
            <a:t>527K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dirty="0">
              <a:solidFill>
                <a:schemeClr val="tx2">
                  <a:lumMod val="50000"/>
                </a:schemeClr>
              </a:solidFill>
              <a:latin typeface="Verdana"/>
              <a:ea typeface="+mn-ea"/>
              <a:cs typeface="+mn-cs"/>
            </a:rPr>
            <a:t>photos</a:t>
          </a:r>
        </a:p>
      </dsp:txBody>
      <dsp:txXfrm>
        <a:off x="1449379" y="2617542"/>
        <a:ext cx="985680" cy="846077"/>
      </dsp:txXfrm>
    </dsp:sp>
    <dsp:sp modelId="{ECB3CD56-767A-BF47-A236-F2FDC9617AA8}">
      <dsp:nvSpPr>
        <dsp:cNvPr id="0" name=""/>
        <dsp:cNvSpPr/>
      </dsp:nvSpPr>
      <dsp:spPr>
        <a:xfrm>
          <a:off x="2200449" y="2444406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90E80-55F4-C84A-99EE-788E60E84EF4}">
      <dsp:nvSpPr>
        <dsp:cNvPr id="0" name=""/>
        <dsp:cNvSpPr/>
      </dsp:nvSpPr>
      <dsp:spPr>
        <a:xfrm>
          <a:off x="2457358" y="1746049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61537-87EB-5A40-BE1F-53875D58BBC7}">
      <dsp:nvSpPr>
        <dsp:cNvPr id="0" name=""/>
        <dsp:cNvSpPr/>
      </dsp:nvSpPr>
      <dsp:spPr>
        <a:xfrm>
          <a:off x="2497830" y="2289164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A07C0-3F0B-C94A-9200-3D9E4D344BE4}">
      <dsp:nvSpPr>
        <dsp:cNvPr id="0" name=""/>
        <dsp:cNvSpPr/>
      </dsp:nvSpPr>
      <dsp:spPr>
        <a:xfrm>
          <a:off x="3685598" y="2424943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16D821"/>
        </a:solidFill>
        <a:ln w="9525" cap="flat" cmpd="sng" algn="ctr">
          <a:solidFill>
            <a:schemeClr val="accent3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15M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900" kern="1200" dirty="0">
              <a:solidFill>
                <a:schemeClr val="bg1"/>
              </a:solidFill>
            </a:rPr>
            <a:t>text messages are sent in th</a:t>
          </a:r>
          <a:r>
            <a:rPr lang="en-US" sz="900" b="1" kern="1200" dirty="0">
              <a:solidFill>
                <a:schemeClr val="bg1"/>
              </a:solidFill>
            </a:rPr>
            <a:t>e </a:t>
          </a:r>
          <a:r>
            <a:rPr lang="en-US" sz="1600" b="1" kern="1200" dirty="0">
              <a:solidFill>
                <a:schemeClr val="bg1"/>
              </a:solidFill>
            </a:rPr>
            <a:t>U.S.</a:t>
          </a:r>
        </a:p>
      </dsp:txBody>
      <dsp:txXfrm>
        <a:off x="3906738" y="2614762"/>
        <a:ext cx="985680" cy="846077"/>
      </dsp:txXfrm>
    </dsp:sp>
    <dsp:sp modelId="{8916D3A0-D0D4-F548-8807-F39D4EAB1DA4}">
      <dsp:nvSpPr>
        <dsp:cNvPr id="0" name=""/>
        <dsp:cNvSpPr/>
      </dsp:nvSpPr>
      <dsp:spPr>
        <a:xfrm>
          <a:off x="4920876" y="2968058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FE5F7-35E5-FC4E-8E74-B2BA84C71CE2}">
      <dsp:nvSpPr>
        <dsp:cNvPr id="0" name=""/>
        <dsp:cNvSpPr/>
      </dsp:nvSpPr>
      <dsp:spPr>
        <a:xfrm>
          <a:off x="4913837" y="3114032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49633-3FF7-744A-90EA-7435775A3677}">
      <dsp:nvSpPr>
        <dsp:cNvPr id="0" name=""/>
        <dsp:cNvSpPr/>
      </dsp:nvSpPr>
      <dsp:spPr>
        <a:xfrm>
          <a:off x="5191863" y="3136275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5F50C-9108-F247-B08D-5411B7BDCCF9}">
      <dsp:nvSpPr>
        <dsp:cNvPr id="0" name=""/>
        <dsp:cNvSpPr/>
      </dsp:nvSpPr>
      <dsp:spPr>
        <a:xfrm>
          <a:off x="6139513" y="3772288"/>
          <a:ext cx="1427960" cy="12257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EE2737">
                <a:lumMod val="75000"/>
              </a:srgbClr>
            </a:gs>
            <a:gs pos="100000">
              <a:srgbClr val="FF0000"/>
            </a:gs>
          </a:gsLst>
          <a:lin ang="16200000" scaled="0"/>
        </a:gradFill>
        <a:ln w="9525" cap="flat" cmpd="sng" algn="ctr">
          <a:solidFill>
            <a:srgbClr val="EE2737">
              <a:lumMod val="7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NETFLIX </a:t>
          </a:r>
          <a:r>
            <a:rPr lang="en-US" sz="8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subscribers stream</a:t>
          </a:r>
          <a:r>
            <a:rPr lang="en-US" sz="9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 </a:t>
          </a:r>
          <a:br>
            <a:rPr lang="en-US" sz="100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</a:br>
          <a:r>
            <a:rPr lang="en-US" sz="200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69K</a:t>
          </a:r>
          <a:b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</a:br>
          <a:r>
            <a:rPr lang="en-US" sz="1050" b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 </a:t>
          </a:r>
          <a:r>
            <a:rPr lang="en-US" sz="1050" b="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hours of video</a:t>
          </a:r>
        </a:p>
      </dsp:txBody>
      <dsp:txXfrm>
        <a:off x="6360653" y="3962107"/>
        <a:ext cx="985680" cy="846077"/>
      </dsp:txXfrm>
    </dsp:sp>
    <dsp:sp modelId="{3433F9BB-1D30-9248-AF8F-FA72C757DB5A}">
      <dsp:nvSpPr>
        <dsp:cNvPr id="0" name=""/>
        <dsp:cNvSpPr/>
      </dsp:nvSpPr>
      <dsp:spPr>
        <a:xfrm>
          <a:off x="7375545" y="4300008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FE059-E098-6343-9A17-DA29B9B986CB}">
      <dsp:nvSpPr>
        <dsp:cNvPr id="0" name=""/>
        <dsp:cNvSpPr/>
      </dsp:nvSpPr>
      <dsp:spPr>
        <a:xfrm>
          <a:off x="7343271" y="4456279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33BB6-086E-CD49-B084-2F2C42D14A30}">
      <dsp:nvSpPr>
        <dsp:cNvPr id="0" name=""/>
        <dsp:cNvSpPr/>
      </dsp:nvSpPr>
      <dsp:spPr>
        <a:xfrm>
          <a:off x="7609770" y="4505505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4BAAE-7012-D746-A86B-DC94CDE90344}">
      <dsp:nvSpPr>
        <dsp:cNvPr id="0" name=""/>
        <dsp:cNvSpPr/>
      </dsp:nvSpPr>
      <dsp:spPr>
        <a:xfrm>
          <a:off x="6121066" y="5131060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FBBC05"/>
        </a:solidFill>
        <a:ln w="9525" cap="flat" cmpd="sng" algn="ctr">
          <a:solidFill>
            <a:srgbClr val="FFC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GOOGLE </a:t>
          </a:r>
          <a:r>
            <a:rPr lang="en-US" sz="1050" b="0" kern="1200" dirty="0"/>
            <a:t>conducts</a:t>
          </a:r>
          <a:br>
            <a:rPr lang="en-US" sz="1100" b="0" kern="1200" dirty="0"/>
          </a:br>
          <a:r>
            <a:rPr lang="en-US" sz="1800" b="1" kern="1200" dirty="0"/>
            <a:t>3,6M </a:t>
          </a:r>
          <a:r>
            <a:rPr lang="en-US" sz="1050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searches</a:t>
          </a:r>
        </a:p>
      </dsp:txBody>
      <dsp:txXfrm>
        <a:off x="6342206" y="5320879"/>
        <a:ext cx="985680" cy="846077"/>
      </dsp:txXfrm>
    </dsp:sp>
    <dsp:sp modelId="{C0091798-4AB0-B148-A3A9-E9EED8ED71DF}">
      <dsp:nvSpPr>
        <dsp:cNvPr id="0" name=""/>
        <dsp:cNvSpPr/>
      </dsp:nvSpPr>
      <dsp:spPr>
        <a:xfrm>
          <a:off x="6403476" y="5132486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31F5C-9E6E-B245-9D35-BF413DE5136D}">
      <dsp:nvSpPr>
        <dsp:cNvPr id="0" name=""/>
        <dsp:cNvSpPr/>
      </dsp:nvSpPr>
      <dsp:spPr>
        <a:xfrm>
          <a:off x="4913837" y="4467185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7BB52-3E53-0144-B2F5-65B96FCD853E}">
      <dsp:nvSpPr>
        <dsp:cNvPr id="0" name=""/>
        <dsp:cNvSpPr/>
      </dsp:nvSpPr>
      <dsp:spPr>
        <a:xfrm>
          <a:off x="6160553" y="5005202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CEEEC-FB39-CD4C-92D4-B63EB01092B7}">
      <dsp:nvSpPr>
        <dsp:cNvPr id="0" name=""/>
        <dsp:cNvSpPr/>
      </dsp:nvSpPr>
      <dsp:spPr>
        <a:xfrm>
          <a:off x="2456478" y="4459770"/>
          <a:ext cx="1427960" cy="12257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lumMod val="75000"/>
              </a:schemeClr>
            </a:gs>
            <a:gs pos="100000">
              <a:srgbClr val="FF0000"/>
            </a:gs>
          </a:gsLst>
          <a:lin ang="16200000" scaled="0"/>
        </a:gradFill>
        <a:ln w="9525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b="1" kern="1200" dirty="0"/>
            <a:t>YOUTUBE</a:t>
          </a:r>
          <a:br>
            <a:rPr lang="en-US" sz="1050" b="1" kern="1200" dirty="0"/>
          </a:br>
          <a:r>
            <a:rPr lang="en-US" sz="900" kern="1200" dirty="0"/>
            <a:t>users watch </a:t>
          </a:r>
          <a:r>
            <a:rPr lang="en-US" sz="2000" b="1" kern="1200" dirty="0"/>
            <a:t>4.1M </a:t>
          </a:r>
          <a:br>
            <a:rPr lang="en-US" sz="1800" b="1" kern="1200" dirty="0"/>
          </a:br>
          <a:r>
            <a:rPr lang="en-US" sz="900" kern="1200" dirty="0"/>
            <a:t>videos</a:t>
          </a:r>
        </a:p>
      </dsp:txBody>
      <dsp:txXfrm>
        <a:off x="2677618" y="4649589"/>
        <a:ext cx="985680" cy="846077"/>
      </dsp:txXfrm>
    </dsp:sp>
    <dsp:sp modelId="{4E7C5121-8FBF-A448-8DAA-BE298DE191BD}">
      <dsp:nvSpPr>
        <dsp:cNvPr id="0" name=""/>
        <dsp:cNvSpPr/>
      </dsp:nvSpPr>
      <dsp:spPr>
        <a:xfrm>
          <a:off x="2496951" y="5002885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98304-3399-334B-80AE-08FA4F708DD0}">
      <dsp:nvSpPr>
        <dsp:cNvPr id="0" name=""/>
        <dsp:cNvSpPr/>
      </dsp:nvSpPr>
      <dsp:spPr>
        <a:xfrm>
          <a:off x="1227359" y="5140981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F1017-758C-BE45-8471-D760954366C7}">
      <dsp:nvSpPr>
        <dsp:cNvPr id="0" name=""/>
        <dsp:cNvSpPr/>
      </dsp:nvSpPr>
      <dsp:spPr>
        <a:xfrm>
          <a:off x="2199569" y="5158127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437EA-BBCD-F045-89BA-06F446439B6B}">
      <dsp:nvSpPr>
        <dsp:cNvPr id="0" name=""/>
        <dsp:cNvSpPr/>
      </dsp:nvSpPr>
      <dsp:spPr>
        <a:xfrm>
          <a:off x="4913700" y="5795928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A531C0"/>
        </a:solidFill>
        <a:ln w="9525" cap="flat" cmpd="sng" algn="ctr">
          <a:solidFill>
            <a:srgbClr val="A531C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INSTAGRAM</a:t>
          </a:r>
          <a:r>
            <a:rPr lang="en-US" sz="1000" kern="1200" dirty="0"/>
            <a:t> </a:t>
          </a:r>
          <a:r>
            <a:rPr lang="en-US" sz="1050" kern="1200" dirty="0"/>
            <a:t>users post  </a:t>
          </a:r>
          <a:r>
            <a:rPr lang="en-US" sz="1800" b="1" kern="1200" dirty="0"/>
            <a:t>47K</a:t>
          </a:r>
          <a:br>
            <a:rPr lang="en-US" sz="1000" b="1" kern="1200" dirty="0"/>
          </a:br>
          <a:r>
            <a:rPr lang="en-US" sz="1050" b="0" kern="1200" dirty="0"/>
            <a:t>photos</a:t>
          </a:r>
          <a:endParaRPr lang="en-US" sz="1000" b="0" kern="1200" dirty="0"/>
        </a:p>
      </dsp:txBody>
      <dsp:txXfrm>
        <a:off x="5134840" y="5985747"/>
        <a:ext cx="985680" cy="846077"/>
      </dsp:txXfrm>
    </dsp:sp>
    <dsp:sp modelId="{5465E96D-6770-1D42-B929-AE20D8D59527}">
      <dsp:nvSpPr>
        <dsp:cNvPr id="0" name=""/>
        <dsp:cNvSpPr/>
      </dsp:nvSpPr>
      <dsp:spPr>
        <a:xfrm>
          <a:off x="6137206" y="6322577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D08DC-77C9-574F-A7CC-057DFC998EB0}">
      <dsp:nvSpPr>
        <dsp:cNvPr id="0" name=""/>
        <dsp:cNvSpPr/>
      </dsp:nvSpPr>
      <dsp:spPr>
        <a:xfrm>
          <a:off x="3685161" y="5146919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rgbClr val="A531C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B5D5C-53E9-F14C-A117-72E06ADBA2E9}">
      <dsp:nvSpPr>
        <dsp:cNvPr id="0" name=""/>
        <dsp:cNvSpPr/>
      </dsp:nvSpPr>
      <dsp:spPr>
        <a:xfrm>
          <a:off x="6419890" y="6524003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401BB-C1DF-B642-9162-6713EED93614}">
      <dsp:nvSpPr>
        <dsp:cNvPr id="0" name=""/>
        <dsp:cNvSpPr/>
      </dsp:nvSpPr>
      <dsp:spPr>
        <a:xfrm>
          <a:off x="7370316" y="1772463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rgbClr val="FF2323"/>
        </a:solidFill>
        <a:ln w="9525" cap="flat" cmpd="sng" algn="ctr">
          <a:solidFill>
            <a:srgbClr val="C0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Spammers </a:t>
          </a:r>
          <a:r>
            <a:rPr lang="en-US" sz="1000" b="0" kern="1200" dirty="0"/>
            <a:t>sent</a:t>
          </a:r>
          <a:r>
            <a:rPr lang="en-US" sz="1050" b="1" kern="1200" dirty="0"/>
            <a:t>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103M</a:t>
          </a:r>
          <a:br>
            <a:rPr lang="en-US" sz="1200" b="1" kern="1200" dirty="0"/>
          </a:br>
          <a:r>
            <a:rPr lang="en-US" sz="1050" b="1" kern="1200" dirty="0"/>
            <a:t>SPAM MAILS</a:t>
          </a:r>
          <a:br>
            <a:rPr lang="en-US" sz="1200" b="1" kern="1200" dirty="0"/>
          </a:br>
          <a:endParaRPr lang="en-US" sz="900" kern="1200" dirty="0"/>
        </a:p>
      </dsp:txBody>
      <dsp:txXfrm>
        <a:off x="7591456" y="1962282"/>
        <a:ext cx="985680" cy="846077"/>
      </dsp:txXfrm>
    </dsp:sp>
    <dsp:sp modelId="{A36395E4-5AD3-9E4E-BB28-F2E05842628E}">
      <dsp:nvSpPr>
        <dsp:cNvPr id="0" name=""/>
        <dsp:cNvSpPr/>
      </dsp:nvSpPr>
      <dsp:spPr>
        <a:xfrm>
          <a:off x="7635643" y="2806558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2420F-6D5D-AE4A-8649-D747BC52A587}">
      <dsp:nvSpPr>
        <dsp:cNvPr id="0" name=""/>
        <dsp:cNvSpPr/>
      </dsp:nvSpPr>
      <dsp:spPr>
        <a:xfrm>
          <a:off x="6121979" y="2424912"/>
          <a:ext cx="1427960" cy="122571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05C93-8028-3F4B-8630-9A2611454CB9}">
      <dsp:nvSpPr>
        <dsp:cNvPr id="0" name=""/>
        <dsp:cNvSpPr/>
      </dsp:nvSpPr>
      <dsp:spPr>
        <a:xfrm>
          <a:off x="7329038" y="2979751"/>
          <a:ext cx="166287" cy="1436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0B280-9BF4-486B-AE94-84EE9D173027}">
      <dsp:nvSpPr>
        <dsp:cNvPr id="0" name=""/>
        <dsp:cNvSpPr/>
      </dsp:nvSpPr>
      <dsp:spPr>
        <a:xfrm>
          <a:off x="2750842" y="429429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A55C9-5970-4158-80B1-A94B385BB00F}">
      <dsp:nvSpPr>
        <dsp:cNvPr id="0" name=""/>
        <dsp:cNvSpPr/>
      </dsp:nvSpPr>
      <dsp:spPr>
        <a:xfrm>
          <a:off x="2750842" y="3306741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2DD6B-07FD-4435-B601-D6E7F4650E6C}">
      <dsp:nvSpPr>
        <dsp:cNvPr id="0" name=""/>
        <dsp:cNvSpPr/>
      </dsp:nvSpPr>
      <dsp:spPr>
        <a:xfrm>
          <a:off x="2750842" y="2111925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E3F31-A099-4060-85BE-C8B02C91A2A1}">
      <dsp:nvSpPr>
        <dsp:cNvPr id="0" name=""/>
        <dsp:cNvSpPr/>
      </dsp:nvSpPr>
      <dsp:spPr>
        <a:xfrm>
          <a:off x="2750842" y="112437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C1936-1693-4878-84F4-C321C38A825F}">
      <dsp:nvSpPr>
        <dsp:cNvPr id="0" name=""/>
        <dsp:cNvSpPr/>
      </dsp:nvSpPr>
      <dsp:spPr>
        <a:xfrm>
          <a:off x="291431" y="318035"/>
          <a:ext cx="4724237" cy="47242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42F76-ADFE-4BFE-A9B0-0D0897090D89}">
      <dsp:nvSpPr>
        <dsp:cNvPr id="0" name=""/>
        <dsp:cNvSpPr/>
      </dsp:nvSpPr>
      <dsp:spPr>
        <a:xfrm>
          <a:off x="1450362" y="2835317"/>
          <a:ext cx="2600960" cy="13411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450362" y="2835317"/>
        <a:ext cx="2600960" cy="1341120"/>
      </dsp:txXfrm>
    </dsp:sp>
    <dsp:sp modelId="{93C6CB2A-A890-4AFB-B337-6F73329AD802}">
      <dsp:nvSpPr>
        <dsp:cNvPr id="0" name=""/>
        <dsp:cNvSpPr/>
      </dsp:nvSpPr>
      <dsp:spPr>
        <a:xfrm>
          <a:off x="6115719" y="48621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9941D-E864-4F13-89BB-077FE4807E8A}">
      <dsp:nvSpPr>
        <dsp:cNvPr id="0" name=""/>
        <dsp:cNvSpPr/>
      </dsp:nvSpPr>
      <dsp:spPr>
        <a:xfrm>
          <a:off x="7012282" y="663211"/>
          <a:ext cx="161393" cy="88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</dsp:txBody>
      <dsp:txXfrm>
        <a:off x="7012282" y="663211"/>
        <a:ext cx="161393" cy="884236"/>
      </dsp:txXfrm>
    </dsp:sp>
    <dsp:sp modelId="{DC7FBB60-06EC-409A-9492-7E1669C44372}">
      <dsp:nvSpPr>
        <dsp:cNvPr id="0" name=""/>
        <dsp:cNvSpPr/>
      </dsp:nvSpPr>
      <dsp:spPr>
        <a:xfrm>
          <a:off x="5445159" y="1473762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54B5C-6036-4B8A-BDF9-A7D0A6356E95}">
      <dsp:nvSpPr>
        <dsp:cNvPr id="0" name=""/>
        <dsp:cNvSpPr/>
      </dsp:nvSpPr>
      <dsp:spPr>
        <a:xfrm>
          <a:off x="5560065" y="1675632"/>
          <a:ext cx="1078611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19 </a:t>
          </a:r>
          <a:br>
            <a:rPr lang="en-US" sz="18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car </a:t>
          </a:r>
          <a:r>
            <a:rPr lang="en-US" sz="1800" b="1" kern="1200" dirty="0" err="1">
              <a:solidFill>
                <a:srgbClr val="C00000"/>
              </a:solidFill>
            </a:rPr>
            <a:t>mfr</a:t>
          </a:r>
          <a:endParaRPr lang="en-US" sz="1800" b="1" kern="1200" dirty="0">
            <a:solidFill>
              <a:srgbClr val="C00000"/>
            </a:solidFill>
          </a:endParaRPr>
        </a:p>
        <a:p>
          <a:pPr marL="0" lvl="0" indent="0" algn="ctr" defTabSz="121917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by 2020</a:t>
          </a:r>
        </a:p>
      </dsp:txBody>
      <dsp:txXfrm>
        <a:off x="5560065" y="1675632"/>
        <a:ext cx="1078611" cy="894080"/>
      </dsp:txXfrm>
    </dsp:sp>
    <dsp:sp modelId="{D7F86CBB-959C-4373-8EBD-648424B5DBE2}">
      <dsp:nvSpPr>
        <dsp:cNvPr id="0" name=""/>
        <dsp:cNvSpPr/>
      </dsp:nvSpPr>
      <dsp:spPr>
        <a:xfrm>
          <a:off x="5445159" y="2668578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06B32-A3DC-42BA-BC61-26AF2BAC08B4}">
      <dsp:nvSpPr>
        <dsp:cNvPr id="0" name=""/>
        <dsp:cNvSpPr/>
      </dsp:nvSpPr>
      <dsp:spPr>
        <a:xfrm>
          <a:off x="5494070" y="2877109"/>
          <a:ext cx="1208913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2PB/</a:t>
          </a:r>
          <a:r>
            <a:rPr lang="en-US" sz="1800" b="1" kern="1200" dirty="0" err="1">
              <a:solidFill>
                <a:srgbClr val="C00000"/>
              </a:solidFill>
            </a:rPr>
            <a:t>yr</a:t>
          </a:r>
          <a:endParaRPr lang="en-US" sz="1800" b="1" kern="1200" dirty="0">
            <a:solidFill>
              <a:srgbClr val="C00000"/>
            </a:solidFill>
          </a:endParaRPr>
        </a:p>
        <a:p>
          <a:pPr marL="0" lvl="0" indent="0" algn="ctr" defTabSz="121917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Generated</a:t>
          </a:r>
          <a:b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</a:br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per car</a:t>
          </a:r>
        </a:p>
      </dsp:txBody>
      <dsp:txXfrm>
        <a:off x="5494070" y="2877109"/>
        <a:ext cx="1208913" cy="894080"/>
      </dsp:txXfrm>
    </dsp:sp>
    <dsp:sp modelId="{115594AF-AA36-4300-88DB-6A116058F2AF}">
      <dsp:nvSpPr>
        <dsp:cNvPr id="0" name=""/>
        <dsp:cNvSpPr/>
      </dsp:nvSpPr>
      <dsp:spPr>
        <a:xfrm>
          <a:off x="6115719" y="365613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96773-2D67-45EA-8FD0-49B71FD0C04D}">
      <dsp:nvSpPr>
        <dsp:cNvPr id="0" name=""/>
        <dsp:cNvSpPr/>
      </dsp:nvSpPr>
      <dsp:spPr>
        <a:xfrm>
          <a:off x="7200922" y="3847253"/>
          <a:ext cx="164591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0" rIns="243840" bIns="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/>
        </a:p>
      </dsp:txBody>
      <dsp:txXfrm>
        <a:off x="7200922" y="3847253"/>
        <a:ext cx="164591" cy="894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0B280-9BF4-486B-AE94-84EE9D173027}">
      <dsp:nvSpPr>
        <dsp:cNvPr id="0" name=""/>
        <dsp:cNvSpPr/>
      </dsp:nvSpPr>
      <dsp:spPr>
        <a:xfrm>
          <a:off x="2815993" y="429429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A55C9-5970-4158-80B1-A94B385BB00F}">
      <dsp:nvSpPr>
        <dsp:cNvPr id="0" name=""/>
        <dsp:cNvSpPr/>
      </dsp:nvSpPr>
      <dsp:spPr>
        <a:xfrm>
          <a:off x="2815993" y="3306741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2DD6B-07FD-4435-B601-D6E7F4650E6C}">
      <dsp:nvSpPr>
        <dsp:cNvPr id="0" name=""/>
        <dsp:cNvSpPr/>
      </dsp:nvSpPr>
      <dsp:spPr>
        <a:xfrm>
          <a:off x="2815993" y="2111925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E3F31-A099-4060-85BE-C8B02C91A2A1}">
      <dsp:nvSpPr>
        <dsp:cNvPr id="0" name=""/>
        <dsp:cNvSpPr/>
      </dsp:nvSpPr>
      <dsp:spPr>
        <a:xfrm>
          <a:off x="2815993" y="112437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C1936-1693-4878-84F4-C321C38A825F}">
      <dsp:nvSpPr>
        <dsp:cNvPr id="0" name=""/>
        <dsp:cNvSpPr/>
      </dsp:nvSpPr>
      <dsp:spPr>
        <a:xfrm>
          <a:off x="356582" y="318035"/>
          <a:ext cx="4724237" cy="47242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42F76-ADFE-4BFE-A9B0-0D0897090D89}">
      <dsp:nvSpPr>
        <dsp:cNvPr id="0" name=""/>
        <dsp:cNvSpPr/>
      </dsp:nvSpPr>
      <dsp:spPr>
        <a:xfrm>
          <a:off x="1515513" y="2835317"/>
          <a:ext cx="2600960" cy="13411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515513" y="2835317"/>
        <a:ext cx="2600960" cy="1341120"/>
      </dsp:txXfrm>
    </dsp:sp>
    <dsp:sp modelId="{93C6CB2A-A890-4AFB-B337-6F73329AD802}">
      <dsp:nvSpPr>
        <dsp:cNvPr id="0" name=""/>
        <dsp:cNvSpPr/>
      </dsp:nvSpPr>
      <dsp:spPr>
        <a:xfrm>
          <a:off x="6180870" y="48621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9941D-E864-4F13-89BB-077FE4807E8A}">
      <dsp:nvSpPr>
        <dsp:cNvPr id="0" name=""/>
        <dsp:cNvSpPr/>
      </dsp:nvSpPr>
      <dsp:spPr>
        <a:xfrm>
          <a:off x="7077433" y="663211"/>
          <a:ext cx="161393" cy="88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</dsp:txBody>
      <dsp:txXfrm>
        <a:off x="7077433" y="663211"/>
        <a:ext cx="161393" cy="884236"/>
      </dsp:txXfrm>
    </dsp:sp>
    <dsp:sp modelId="{DC7FBB60-06EC-409A-9492-7E1669C44372}">
      <dsp:nvSpPr>
        <dsp:cNvPr id="0" name=""/>
        <dsp:cNvSpPr/>
      </dsp:nvSpPr>
      <dsp:spPr>
        <a:xfrm>
          <a:off x="5510310" y="1473762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54B5C-6036-4B8A-BDF9-A7D0A6356E95}">
      <dsp:nvSpPr>
        <dsp:cNvPr id="0" name=""/>
        <dsp:cNvSpPr/>
      </dsp:nvSpPr>
      <dsp:spPr>
        <a:xfrm>
          <a:off x="5735060" y="1672976"/>
          <a:ext cx="935963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1080p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30PB 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per day</a:t>
          </a:r>
          <a:endParaRPr lang="en-US" sz="2100" kern="1200" dirty="0"/>
        </a:p>
      </dsp:txBody>
      <dsp:txXfrm>
        <a:off x="5735060" y="1672976"/>
        <a:ext cx="935963" cy="894080"/>
      </dsp:txXfrm>
    </dsp:sp>
    <dsp:sp modelId="{D7F86CBB-959C-4373-8EBD-648424B5DBE2}">
      <dsp:nvSpPr>
        <dsp:cNvPr id="0" name=""/>
        <dsp:cNvSpPr/>
      </dsp:nvSpPr>
      <dsp:spPr>
        <a:xfrm>
          <a:off x="5510310" y="2668578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06B32-A3DC-42BA-BC61-26AF2BAC08B4}">
      <dsp:nvSpPr>
        <dsp:cNvPr id="0" name=""/>
        <dsp:cNvSpPr/>
      </dsp:nvSpPr>
      <dsp:spPr>
        <a:xfrm>
          <a:off x="5632476" y="2841426"/>
          <a:ext cx="1078611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4K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120 PB </a:t>
          </a: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per day</a:t>
          </a:r>
          <a:endParaRPr lang="en-US" sz="2100" kern="1200" dirty="0"/>
        </a:p>
      </dsp:txBody>
      <dsp:txXfrm>
        <a:off x="5632476" y="2841426"/>
        <a:ext cx="1078611" cy="894080"/>
      </dsp:txXfrm>
    </dsp:sp>
    <dsp:sp modelId="{115594AF-AA36-4300-88DB-6A116058F2AF}">
      <dsp:nvSpPr>
        <dsp:cNvPr id="0" name=""/>
        <dsp:cNvSpPr/>
      </dsp:nvSpPr>
      <dsp:spPr>
        <a:xfrm>
          <a:off x="6180870" y="365613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96773-2D67-45EA-8FD0-49B71FD0C04D}">
      <dsp:nvSpPr>
        <dsp:cNvPr id="0" name=""/>
        <dsp:cNvSpPr/>
      </dsp:nvSpPr>
      <dsp:spPr>
        <a:xfrm>
          <a:off x="7266073" y="3847253"/>
          <a:ext cx="164591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0" rIns="243840" bIns="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/>
        </a:p>
      </dsp:txBody>
      <dsp:txXfrm>
        <a:off x="7266073" y="3847253"/>
        <a:ext cx="164591" cy="894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0B280-9BF4-486B-AE94-84EE9D173027}">
      <dsp:nvSpPr>
        <dsp:cNvPr id="0" name=""/>
        <dsp:cNvSpPr/>
      </dsp:nvSpPr>
      <dsp:spPr>
        <a:xfrm>
          <a:off x="2685691" y="429429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A55C9-5970-4158-80B1-A94B385BB00F}">
      <dsp:nvSpPr>
        <dsp:cNvPr id="0" name=""/>
        <dsp:cNvSpPr/>
      </dsp:nvSpPr>
      <dsp:spPr>
        <a:xfrm>
          <a:off x="2685691" y="3306741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2DD6B-07FD-4435-B601-D6E7F4650E6C}">
      <dsp:nvSpPr>
        <dsp:cNvPr id="0" name=""/>
        <dsp:cNvSpPr/>
      </dsp:nvSpPr>
      <dsp:spPr>
        <a:xfrm>
          <a:off x="2685691" y="2111925"/>
          <a:ext cx="3332479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E3F31-A099-4060-85BE-C8B02C91A2A1}">
      <dsp:nvSpPr>
        <dsp:cNvPr id="0" name=""/>
        <dsp:cNvSpPr/>
      </dsp:nvSpPr>
      <dsp:spPr>
        <a:xfrm>
          <a:off x="2685691" y="1124373"/>
          <a:ext cx="4003040" cy="0"/>
        </a:xfrm>
        <a:prstGeom prst="line">
          <a:avLst/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C1936-1693-4878-84F4-C321C38A825F}">
      <dsp:nvSpPr>
        <dsp:cNvPr id="0" name=""/>
        <dsp:cNvSpPr/>
      </dsp:nvSpPr>
      <dsp:spPr>
        <a:xfrm>
          <a:off x="226280" y="318035"/>
          <a:ext cx="4724237" cy="47242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42F76-ADFE-4BFE-A9B0-0D0897090D89}">
      <dsp:nvSpPr>
        <dsp:cNvPr id="0" name=""/>
        <dsp:cNvSpPr/>
      </dsp:nvSpPr>
      <dsp:spPr>
        <a:xfrm>
          <a:off x="1385211" y="2835317"/>
          <a:ext cx="2600960" cy="13411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385211" y="2835317"/>
        <a:ext cx="2600960" cy="1341120"/>
      </dsp:txXfrm>
    </dsp:sp>
    <dsp:sp modelId="{93C6CB2A-A890-4AFB-B337-6F73329AD802}">
      <dsp:nvSpPr>
        <dsp:cNvPr id="0" name=""/>
        <dsp:cNvSpPr/>
      </dsp:nvSpPr>
      <dsp:spPr>
        <a:xfrm>
          <a:off x="6050568" y="48621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9941D-E864-4F13-89BB-077FE4807E8A}">
      <dsp:nvSpPr>
        <dsp:cNvPr id="0" name=""/>
        <dsp:cNvSpPr/>
      </dsp:nvSpPr>
      <dsp:spPr>
        <a:xfrm>
          <a:off x="6947131" y="663211"/>
          <a:ext cx="161393" cy="884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</dsp:txBody>
      <dsp:txXfrm>
        <a:off x="6947131" y="663211"/>
        <a:ext cx="161393" cy="884236"/>
      </dsp:txXfrm>
    </dsp:sp>
    <dsp:sp modelId="{DC7FBB60-06EC-409A-9492-7E1669C44372}">
      <dsp:nvSpPr>
        <dsp:cNvPr id="0" name=""/>
        <dsp:cNvSpPr/>
      </dsp:nvSpPr>
      <dsp:spPr>
        <a:xfrm>
          <a:off x="5380008" y="1473762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54B5C-6036-4B8A-BDF9-A7D0A6356E95}">
      <dsp:nvSpPr>
        <dsp:cNvPr id="0" name=""/>
        <dsp:cNvSpPr/>
      </dsp:nvSpPr>
      <dsp:spPr>
        <a:xfrm>
          <a:off x="5414644" y="1645796"/>
          <a:ext cx="1234146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7E7E7E">
                  <a:lumMod val="75000"/>
                </a:srgbClr>
              </a:solidFill>
              <a:latin typeface="Verdana"/>
              <a:ea typeface="+mn-ea"/>
              <a:cs typeface="+mn-cs"/>
            </a:rPr>
            <a:t>Less than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800" b="1" kern="1200" dirty="0">
              <a:solidFill>
                <a:srgbClr val="C00000"/>
              </a:solidFill>
            </a:rPr>
            <a:t>2 sec </a:t>
          </a:r>
          <a:br>
            <a:rPr lang="en-US" sz="2100" b="1" kern="1200" dirty="0">
              <a:solidFill>
                <a:srgbClr val="C00000"/>
              </a:solidFill>
            </a:rPr>
          </a:br>
          <a:r>
            <a:rPr lang="en-US" sz="1400" b="1" kern="1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rPr>
            <a:t>page load </a:t>
          </a:r>
        </a:p>
      </dsp:txBody>
      <dsp:txXfrm>
        <a:off x="5414644" y="1645796"/>
        <a:ext cx="1234146" cy="894080"/>
      </dsp:txXfrm>
    </dsp:sp>
    <dsp:sp modelId="{D7F86CBB-959C-4373-8EBD-648424B5DBE2}">
      <dsp:nvSpPr>
        <dsp:cNvPr id="0" name=""/>
        <dsp:cNvSpPr/>
      </dsp:nvSpPr>
      <dsp:spPr>
        <a:xfrm>
          <a:off x="5380008" y="2668578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06B32-A3DC-42BA-BC61-26AF2BAC08B4}">
      <dsp:nvSpPr>
        <dsp:cNvPr id="0" name=""/>
        <dsp:cNvSpPr/>
      </dsp:nvSpPr>
      <dsp:spPr>
        <a:xfrm>
          <a:off x="5351306" y="2857108"/>
          <a:ext cx="1339215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C00000"/>
              </a:solidFill>
              <a:latin typeface="Verdana"/>
              <a:ea typeface="+mn-ea"/>
              <a:cs typeface="+mn-cs"/>
            </a:rPr>
            <a:t>$2.3T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chemeClr val="tx2">
                  <a:lumMod val="75000"/>
                </a:schemeClr>
              </a:solidFill>
            </a:rPr>
            <a:t>Market size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solidFill>
                <a:srgbClr val="C00000"/>
              </a:solidFill>
              <a:latin typeface="Verdana"/>
              <a:ea typeface="+mn-ea"/>
              <a:cs typeface="+mn-cs"/>
            </a:rPr>
            <a:t>2017</a:t>
          </a:r>
        </a:p>
      </dsp:txBody>
      <dsp:txXfrm>
        <a:off x="5351306" y="2857108"/>
        <a:ext cx="1339215" cy="894080"/>
      </dsp:txXfrm>
    </dsp:sp>
    <dsp:sp modelId="{115594AF-AA36-4300-88DB-6A116058F2AF}">
      <dsp:nvSpPr>
        <dsp:cNvPr id="0" name=""/>
        <dsp:cNvSpPr/>
      </dsp:nvSpPr>
      <dsp:spPr>
        <a:xfrm>
          <a:off x="6050568" y="3656130"/>
          <a:ext cx="1276326" cy="12763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96773-2D67-45EA-8FD0-49B71FD0C04D}">
      <dsp:nvSpPr>
        <dsp:cNvPr id="0" name=""/>
        <dsp:cNvSpPr/>
      </dsp:nvSpPr>
      <dsp:spPr>
        <a:xfrm>
          <a:off x="7135771" y="3847253"/>
          <a:ext cx="164591" cy="89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0" rIns="243840" bIns="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/>
        </a:p>
      </dsp:txBody>
      <dsp:txXfrm>
        <a:off x="7135771" y="3847253"/>
        <a:ext cx="164591" cy="89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93ABF-099A-4EA4-BA20-9BF92BAF3B77}" type="datetimeFigureOut">
              <a:rPr lang="en-US" smtClean="0"/>
              <a:t>9/28/18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7C346-3FF3-4D15-B82C-3F4CA9174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5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4BB7C-5FBF-4D7F-9E4D-CFC9C4C65C18}" type="datetimeFigureOut">
              <a:rPr lang="en-US" smtClean="0"/>
              <a:t>9/28/18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766A5-23BE-486B-8B47-7ACE1FD79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ge.akamai.com/ec/us/highlights/keynote-speakers.jsp#edge2016futureofcommercemoda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7173" indent="-357173">
              <a:buFont typeface="Wingdings" charset="2"/>
              <a:buChar char=""/>
              <a:tabLst>
                <a:tab pos="476230" algn="l"/>
              </a:tabLst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55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77F3F-E90B-074E-9DAB-A2858ECFBED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07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/>
              <a:t>With this technology, we’ve delivered</a:t>
            </a:r>
          </a:p>
          <a:p>
            <a:pPr algn="l"/>
            <a:r>
              <a:rPr lang="en-US" sz="1600" dirty="0"/>
              <a:t>He6, He8, He10, He12, Hs14</a:t>
            </a:r>
            <a:r>
              <a:rPr lang="is-IS" sz="1600" dirty="0"/>
              <a:t>…</a:t>
            </a:r>
          </a:p>
          <a:p>
            <a:pPr algn="l"/>
            <a:r>
              <a:rPr lang="is-IS" sz="1600" dirty="0"/>
              <a:t>A set of proven technologies to build upon</a:t>
            </a:r>
          </a:p>
          <a:p>
            <a:pPr marL="0" marR="0" indent="0" algn="l" defTabSz="1217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But we’ve hit a wall, and to get past the write</a:t>
            </a:r>
          </a:p>
          <a:p>
            <a:pPr algn="l"/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17E023-DEA3-564C-8F9C-44223FDBC3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925" marR="0" lvl="1" indent="-288925" algn="l" defTabSz="1217613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SzTx/>
              <a:buFont typeface="Arial" charset="0"/>
              <a:buChar char="•"/>
              <a:tabLst/>
              <a:defRPr/>
            </a:pPr>
            <a:r>
              <a:rPr lang="en-US" altLang="ja-JP" sz="1600" dirty="0">
                <a:latin typeface="+mn-lt"/>
                <a:ea typeface="+mn-ea"/>
              </a:rPr>
              <a:t>Media heated to high temperature of 400-700</a:t>
            </a:r>
            <a:r>
              <a:rPr lang="en-US" altLang="ja-JP" sz="1600" baseline="30000" dirty="0">
                <a:latin typeface="+mn-lt"/>
                <a:ea typeface="+mn-ea"/>
              </a:rPr>
              <a:t>o</a:t>
            </a:r>
            <a:r>
              <a:rPr lang="en-US" altLang="ja-JP" sz="1600" dirty="0">
                <a:latin typeface="+mn-lt"/>
                <a:ea typeface="+mn-ea"/>
              </a:rPr>
              <a:t> C</a:t>
            </a:r>
            <a:endParaRPr lang="en-US" altLang="ja-JP" sz="1600" dirty="0">
              <a:solidFill>
                <a:schemeClr val="tx1"/>
              </a:solidFill>
              <a:latin typeface="+mn-ea"/>
            </a:endParaRPr>
          </a:p>
          <a:p>
            <a:pPr marL="288925" lvl="1" indent="-288925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HAMR requires new materials and process</a:t>
            </a:r>
          </a:p>
          <a:p>
            <a:pPr marL="766763" lvl="2" indent="-285750"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.AppleSystemUIFont" charset="-120"/>
              <a:buChar char="-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Glass substrate for media</a:t>
            </a:r>
          </a:p>
          <a:p>
            <a:pPr marL="766763" lvl="2" indent="-285750"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.AppleSystemUIFont" charset="-120"/>
              <a:buChar char="-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New magnetic materials (Iron-platinum) </a:t>
            </a:r>
          </a:p>
          <a:p>
            <a:pPr marL="766763" lvl="2" indent="-285750"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.AppleSystemUIFont" charset="-120"/>
              <a:buChar char="-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Head with laser and wave guide</a:t>
            </a:r>
          </a:p>
          <a:p>
            <a:pPr marL="766763" lvl="2" indent="-285750"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.AppleSystemUIFont" charset="-120"/>
              <a:buChar char="-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New electronics</a:t>
            </a:r>
          </a:p>
          <a:p>
            <a:pPr marL="766763" lvl="2" indent="-285750"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.AppleSystemUIFont" charset="-120"/>
              <a:buChar char="-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Head and media wear leveling </a:t>
            </a:r>
          </a:p>
          <a:p>
            <a:pPr marL="288925" lvl="1" indent="-2730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latin typeface="+mn-ea"/>
              </a:rPr>
              <a:t>Many reliability challenges due to complexity and heat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17E023-DEA3-564C-8F9C-44223FDBC3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78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8925" lvl="1" indent="-27305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ea typeface="+mn-ea"/>
              </a:rPr>
              <a:t>Magnets on disk are like spinning gyroscopes that are stable in up or down direction in absence of external field</a:t>
            </a:r>
          </a:p>
          <a:p>
            <a:pPr marL="288925" lvl="1" indent="-27305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ea typeface="+mn-ea"/>
              </a:rPr>
              <a:t>Magnetic field applied causes the magnets to flip by lowering the energy barrier</a:t>
            </a:r>
          </a:p>
          <a:p>
            <a:pPr marL="288925" lvl="1" indent="-27305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ea typeface="+mn-ea"/>
              </a:rPr>
              <a:t>When a narrow head cannot provide sufficient field, additional assistance is needed</a:t>
            </a:r>
          </a:p>
          <a:p>
            <a:pPr marL="288925" lvl="1" indent="-27305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ea typeface="+mn-ea"/>
              </a:rPr>
              <a:t>STO in MAMR head converts DC current to AC field</a:t>
            </a:r>
          </a:p>
          <a:p>
            <a:pPr marL="288925" lvl="1" indent="-27305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sz="1600" dirty="0">
                <a:solidFill>
                  <a:schemeClr val="tx1"/>
                </a:solidFill>
                <a:ea typeface="+mn-ea"/>
              </a:rPr>
              <a:t>AC (microwave)</a:t>
            </a:r>
            <a:r>
              <a:rPr lang="en-US" altLang="en-US" sz="1600" dirty="0">
                <a:solidFill>
                  <a:schemeClr val="tx1"/>
                </a:solidFill>
              </a:rPr>
              <a:t> field pumped into media propels the tiny magnets to flip even with less magnetic field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18B171-4027-9947-8B51-CE5070378E6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52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D9C170-ABF5-B04B-944F-4588500D089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D9C170-ABF5-B04B-944F-4588500D08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75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Median</a:t>
            </a:r>
            <a:r>
              <a:rPr lang="en-US" baseline="0" dirty="0"/>
              <a:t> TTF is already above our current data center reliability targets </a:t>
            </a:r>
          </a:p>
          <a:p>
            <a:pPr marL="342900" indent="-342900">
              <a:buAutoNum type="arabicPeriod"/>
            </a:pPr>
            <a:r>
              <a:rPr lang="en-US" dirty="0"/>
              <a:t>Our reliability tests show median head Time-to-Failure (TTF) to be 100x better than current HAMR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17E023-DEA3-564C-8F9C-44223FDBC39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1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lvl="0" indent="-231775">
              <a:spcAft>
                <a:spcPts val="120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white"/>
                </a:solidFill>
              </a:rPr>
              <a:t>We’re reaching the limits of areal density growth on PMR alone</a:t>
            </a:r>
          </a:p>
          <a:p>
            <a:pPr marL="231775" lvl="0" indent="-231775">
              <a:spcAft>
                <a:spcPts val="120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white"/>
                </a:solidFill>
              </a:rPr>
              <a:t>Adding disks is not a cost- effective, </a:t>
            </a:r>
            <a:r>
              <a:rPr lang="en-US" sz="1600">
                <a:solidFill>
                  <a:prstClr val="white"/>
                </a:solidFill>
              </a:rPr>
              <a:t>long-term solution</a:t>
            </a:r>
            <a:endParaRPr lang="en-US" sz="1400" dirty="0">
              <a:solidFill>
                <a:schemeClr val="tx1"/>
              </a:solidFill>
            </a:endParaRPr>
          </a:p>
          <a:p>
            <a:pPr marL="231775" lvl="0" indent="-231775">
              <a:spcAft>
                <a:spcPts val="1200"/>
              </a:spcAft>
              <a:buFont typeface="Arial" charset="0"/>
              <a:buChar char="•"/>
            </a:pPr>
            <a:r>
              <a:rPr lang="en-US" sz="1600">
                <a:solidFill>
                  <a:prstClr val="white"/>
                </a:solidFill>
              </a:rPr>
              <a:t>Growing MAMR areal density on our new 8-disk platform enables capacity growth far into the future</a:t>
            </a:r>
            <a:endParaRPr lang="en-US" sz="140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77F3F-E90B-074E-9DAB-A2858ECFBED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0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1217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/>
              <a:t>MAMR Enables 10x $/TB advantage over Flash for next decade</a:t>
            </a:r>
            <a:endParaRPr lang="en-US" dirty="0"/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52EB25-3303-6A4B-A6B6-8EEDDB6927D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15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5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000" dirty="0"/>
              <a:t>Over time the role of data has been evolving both in terms of value and richness</a:t>
            </a:r>
          </a:p>
          <a:p>
            <a:pPr marL="795875" lvl="1" indent="-174708">
              <a:buFont typeface="Arial" panose="020B0604020202020204" pitchFamily="34" charset="0"/>
              <a:buChar char="•"/>
            </a:pPr>
            <a:r>
              <a:rPr lang="en-US" sz="1000" dirty="0"/>
              <a:t>&lt;CLICK&gt; Data as a Record</a:t>
            </a:r>
          </a:p>
          <a:p>
            <a:pPr marL="795875" lvl="1" indent="-174708">
              <a:buFont typeface="Arial" panose="020B0604020202020204" pitchFamily="34" charset="0"/>
              <a:buChar char="•"/>
            </a:pPr>
            <a:r>
              <a:rPr lang="en-US" sz="1000" dirty="0"/>
              <a:t>&lt;CLICK&gt; Data as Communication</a:t>
            </a:r>
          </a:p>
          <a:p>
            <a:pPr marL="795875" lvl="1" indent="-174708">
              <a:buFont typeface="Arial" panose="020B0604020202020204" pitchFamily="34" charset="0"/>
              <a:buChar char="•"/>
            </a:pPr>
            <a:r>
              <a:rPr lang="en-US" sz="1000" dirty="0"/>
              <a:t>&lt;CLICK&gt; Data as Efficiency and Productivity</a:t>
            </a:r>
          </a:p>
          <a:p>
            <a:pPr marL="795875" lvl="1" indent="-174708">
              <a:buFont typeface="Arial" panose="020B0604020202020204" pitchFamily="34" charset="0"/>
              <a:buChar char="•"/>
            </a:pPr>
            <a:r>
              <a:rPr lang="en-US" sz="1000" dirty="0"/>
              <a:t>&lt;CLICK&gt; Data as Currency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000" dirty="0"/>
              <a:t>This has led to exponential growth in the volume, velocity, variety and value of data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000" dirty="0"/>
              <a:t>Doubling every 2 years to 44ZB by 2020 (42% CAGR)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000" dirty="0"/>
              <a:t>Thanks to data scientists and an increasingly connected world, the volume of valuable data is growing even faster at 50% CAGR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10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Insatiable growth in data requires increasing efficient infrastructure to preserve and access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Insatiable growth in data requires increasing efficient infrastructure to preserve and access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8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679450"/>
            <a:ext cx="6051550" cy="3403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7B6F56-350B-4E5B-A84B-F03C933C9AF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54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Decoder for new Model Names</a:t>
            </a:r>
          </a:p>
          <a:p>
            <a:endParaRPr lang="en-US" dirty="0"/>
          </a:p>
          <a:p>
            <a:r>
              <a:rPr lang="en-US" dirty="0"/>
              <a:t>Think of the naming sequence like how BMW has</a:t>
            </a:r>
            <a:r>
              <a:rPr lang="en-US" baseline="0" dirty="0"/>
              <a:t> a 3 series, 5 series, etc.</a:t>
            </a:r>
          </a:p>
          <a:p>
            <a:endParaRPr lang="en-US" baseline="0" dirty="0"/>
          </a:p>
          <a:p>
            <a:r>
              <a:rPr lang="en-US" dirty="0"/>
              <a:t>In future we will have 18 digit</a:t>
            </a:r>
            <a:r>
              <a:rPr lang="en-US" baseline="0" dirty="0"/>
              <a:t> Orderable Part Number (OPN). Existing products use the model number of HUH and new products will use WUH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31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capacities and basic descriptions</a:t>
            </a:r>
          </a:p>
          <a:p>
            <a:r>
              <a:rPr lang="en-US" dirty="0"/>
              <a:t>Discuss branding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15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Why Platforms from WDC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We have a rich experience in storage design, Our patent portfolio stretches all the way back to the very first disk drive and earliest models of the 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0000"/>
                </a:solidFill>
              </a:rPr>
              <a:t>We have close to 50 years of designing storage, and this is reflected in our Platforms. </a:t>
            </a:r>
            <a:r>
              <a:rPr lang="en-US" sz="1600" dirty="0"/>
              <a:t>This expertise has made us the largest storage company in the industry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dirty="0">
                <a:solidFill>
                  <a:srgbClr val="0070C0"/>
                </a:solidFill>
              </a:rPr>
              <a:t>Our vertical integration – Disks &amp; flash, all the way through Platforms – enables us to deliver these innovations simply better than any other vendor in the industry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Our patent portfolio consists of over 11,5000 patents and demonstrates that we understand better than anyone how HDDs and SSDs are affected when they are packed into shelves and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Patents in our Platforms build on patents in our Drives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IsoVibe</a:t>
            </a:r>
            <a:r>
              <a:rPr lang="en-US" sz="1600" b="1" dirty="0"/>
              <a:t>™</a:t>
            </a:r>
            <a:r>
              <a:rPr lang="en-US" sz="1600" dirty="0"/>
              <a:t> vibration isolation technology enables higher capacities without performance degradation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ArcticFlow</a:t>
            </a:r>
            <a:r>
              <a:rPr lang="en-US" sz="1600" b="1" dirty="0"/>
              <a:t>™ </a:t>
            </a:r>
            <a:r>
              <a:rPr lang="en-US" sz="1600" dirty="0"/>
              <a:t>thermal zone cooling technology allows higher density, reduced power and lower costs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Time to Market</a:t>
            </a:r>
          </a:p>
          <a:p>
            <a:pPr marL="895335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A lot of our devices sold to enterprise or channel customers end up in enclosures. </a:t>
            </a:r>
          </a:p>
          <a:p>
            <a:pPr marL="895335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If our drives are delivered through OEM vendors, it can take up to 9 month for first sample as it first needs to be qualified by the OEM vendor. </a:t>
            </a:r>
          </a:p>
          <a:p>
            <a:pPr marL="895335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By delivering our devices directly into a JBOD or server, we can dramatically reduce this qualification penalty allowing our customers to have access to the latest storage technology at the most attractive cost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/>
              <a:t>This all results in platforms that are outstanding in Quality, Reliability and Energy </a:t>
            </a:r>
            <a:r>
              <a:rPr lang="en-US" sz="1400" dirty="0" err="1"/>
              <a:t>Efficience</a:t>
            </a:r>
            <a:endParaRPr lang="en-US" sz="1400" dirty="0"/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Ultrastar</a:t>
            </a:r>
            <a:r>
              <a:rPr lang="en-US" sz="1800" dirty="0"/>
              <a:t> HDDs were the first in the industry to offer a 5-year warranty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Now we extend that to a </a:t>
            </a:r>
            <a:r>
              <a:rPr lang="en-US" sz="1600" b="1" dirty="0"/>
              <a:t>5-year warranty on the entire enclosure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64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59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BFDCC-6015-C641-8398-09DB0A29AA31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3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Data is exploding</a:t>
            </a:r>
          </a:p>
          <a:p>
            <a:pPr marL="171450" indent="-171450">
              <a:buFontTx/>
              <a:buChar char="-"/>
            </a:pPr>
            <a:r>
              <a:rPr lang="en-US" b="1" baseline="0" dirty="0"/>
              <a:t>“Every minute of the day (2017)” Domo research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Americans use approximately 2.7PB of internet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YouTube users watch 4M videos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People send 15M text messages</a:t>
            </a:r>
          </a:p>
          <a:p>
            <a:pPr marL="628650" lvl="1" indent="-171450">
              <a:buFontTx/>
              <a:buChar char="-"/>
            </a:pPr>
            <a:r>
              <a:rPr lang="en-US" b="0" baseline="0" dirty="0"/>
              <a:t>Netflix users stream 69k hours of video</a:t>
            </a:r>
          </a:p>
          <a:p>
            <a:pPr marL="628650" lvl="1" indent="-171450">
              <a:buFontTx/>
              <a:buChar char="-"/>
            </a:pPr>
            <a:r>
              <a:rPr lang="en-US" b="0" baseline="0" dirty="0"/>
              <a:t>The Weather Channel receives 18M forecast requests</a:t>
            </a:r>
          </a:p>
          <a:p>
            <a:pPr marL="628650" lvl="1" indent="-171450">
              <a:buFontTx/>
              <a:buChar char="-"/>
            </a:pPr>
            <a:r>
              <a:rPr lang="en-US" b="0" baseline="0" dirty="0"/>
              <a:t>Snapchat users share 527k photos</a:t>
            </a:r>
          </a:p>
          <a:p>
            <a:pPr marL="628650" lvl="1" indent="-171450">
              <a:buFontTx/>
              <a:buChar char="-"/>
            </a:pPr>
            <a:r>
              <a:rPr lang="en-US" b="0" baseline="0" dirty="0"/>
              <a:t>Instagram users post 46k photos</a:t>
            </a:r>
          </a:p>
          <a:p>
            <a:pPr marL="628650" lvl="1" indent="-171450">
              <a:buFontTx/>
              <a:buChar char="-"/>
            </a:pPr>
            <a:r>
              <a:rPr lang="en-US" b="0" baseline="0" dirty="0"/>
              <a:t>Uber riders take 46k trips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Today the world generates 2.5EB of data per day</a:t>
            </a:r>
          </a:p>
          <a:p>
            <a:r>
              <a:rPr lang="en-US" b="1" baseline="0" dirty="0"/>
              <a:t>In 2017 the industry shipped approximately 850 exabytes of storage between HDD and NAND</a:t>
            </a:r>
          </a:p>
          <a:p>
            <a:r>
              <a:rPr lang="en-US" b="1" baseline="0" dirty="0"/>
              <a:t>Western Digital shipped 43% of the worlds </a:t>
            </a:r>
            <a:r>
              <a:rPr lang="en-US" b="1" baseline="0" dirty="0" err="1"/>
              <a:t>exabytes</a:t>
            </a:r>
            <a:r>
              <a:rPr lang="en-US" b="1" baseline="0" dirty="0"/>
              <a:t> more than any other company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A3FCB8-9845-4925-9346-876E0AF2AD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One autonomous car generates 4TB per hour of driving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baseline="0" dirty="0"/>
              <a:t>Around 2PB of data per car per year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car companies have announced plans to roll out autonomous cars by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Around 80 million passenger cars are sold worldwide per year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RFQs for these cars are for a 2TB SSD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</a:t>
            </a:r>
            <a:r>
              <a:rPr lang="en-US" baseline="0" dirty="0"/>
              <a:t> only passenger cars both Tesla and Daimler have announced autonomous trucks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Today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industry estimates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15.5M delivery trucks operate in the U.S.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autonomous cars of tomorrow will require storage for the following: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definition mapping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Infotainment/navigation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clusters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Telematics gateways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V2V and V2I communications</a:t>
            </a:r>
          </a:p>
          <a:p>
            <a:pPr marL="895335" lvl="1" indent="-285750" fontAlgn="base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 recording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3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 has the most surveillance cameras out of any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city, with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500,000 CCTV 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surveillance cameras (2008 figure)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Londoner is recorded on camera 300 times a day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1080p surveillance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of Cameras in London = 500,000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File Size for one camera (1080p) = 60 GB/24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hours using latest compression techniques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File Size for all cameras (1080p) = 30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B/24 hours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Converted to 4K for all cameras (4x) = 120 PB/ 24 hours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3.6EB for 30 days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6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seconds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threshold for ecommerce website 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2016, A presentation by </a:t>
            </a:r>
            <a:r>
              <a:rPr lang="en-US" sz="16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AliExpress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claimed they reduced load time for their pages by 36% and recorded a 10.5% increase in orders and a 27% increase in conversion rates for new customers.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2017, retail e-commerce sales worldwide amounted to 2.3 trillion US dollars and e-retail revenues are projected to grow to 4.88 trillion US dollars in 2021.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2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https://www.forbes.com/sites/andrewcave/2017/04/13/what-will-we-do-when-the-worlds-data-hits-163-zettabytes-in-2025/#1870985b349a 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 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exabyte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one quintillion bytes (10E-18)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</a:t>
            </a:r>
            <a:r>
              <a:rPr lang="en-US" sz="16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zettabyte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one sextillion bytes</a:t>
            </a: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(10E-21)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766A5-23BE-486B-8B47-7ACE1FD79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76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000" dirty="0"/>
              <a:t>The expanding role of data can be thought of in two driving forces: Big Data and Fast Data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000" dirty="0"/>
              <a:t>The world has become very familiar with Big Data and what it brings to us: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Insights based on the discovery of new connections within massive data lakes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Predictions based on the ability to spot trends that correlate to historical sequences of events – weather, stock markets, outbreaks of disease 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The ability to go beyond simple averages to be more prescriptive, precise and even personal with our answers – genetics in cancer treatment, biomechanical analysis for rehab or conditioning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000" dirty="0"/>
              <a:t>Leveraging the algorithms and intelligence gathered from Big Data, Fast Data applications are rapidly emerging and growing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Fast Data applications are where the data needs to be kept close to computing for real time analysis or visualization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When you can’t afford to wait for data to be transmitted across a network for processing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It’s the key to increasing mobility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For real time analytics, such as fraud detection, information and physical security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To fuel smart machines like autonomous vehicles that have hundreds of sensors and control points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Or to enable more immersive interactions with Virtual Reality and Augmented Reality 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Fast Data is the key to Machine Learning and Artificial Intelligence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It’s the key to Edge Computing to bring the power of data closer to where it’s needed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000" dirty="0"/>
              <a:t>This increasing diversity of data is bringing new demands and challenges to how we capture, store, protect and access it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Big Data is all about scale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Preserving and accessing the increasing amounts of data for longer periods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Even bringing offline data archives back online to light up dark data, so that we extract value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For data storage this means capacity, not only of storage devices but also of advanced storage architectures like Object Storage 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And because of the massive scale of Big Data needs, that also means affordability or Total Cost of Ownership </a:t>
            </a:r>
          </a:p>
          <a:p>
            <a:pPr marL="912346" lvl="1" indent="-291179">
              <a:buFont typeface="Arial" panose="020B0604020202020204" pitchFamily="34" charset="0"/>
              <a:buChar char="•"/>
            </a:pPr>
            <a:r>
              <a:rPr lang="en-US" sz="1000" dirty="0"/>
              <a:t>Fast Data is all about performance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Capturing and transforming data when and where it’s created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Making real time decisions based on the flow of new data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r>
              <a:rPr lang="en-US" sz="1000" dirty="0"/>
              <a:t>For data storage, Fast Data means solid state technologies and high performance architectures</a:t>
            </a:r>
          </a:p>
          <a:p>
            <a:pPr marL="1533513" lvl="2" indent="-29117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766A5-23BE-486B-8B47-7ACE1FD79A4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65144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8000"/>
                </a:schemeClr>
              </a:gs>
              <a:gs pos="29000">
                <a:schemeClr val="bg1">
                  <a:alpha val="5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33A48B2-0E99-4A79-B7A5-1F4E14EFFEA6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2" y="377950"/>
            <a:ext cx="3392432" cy="588483"/>
          </a:xfrm>
          <a:prstGeom prst="rect">
            <a:avLst/>
          </a:prstGeom>
        </p:spPr>
      </p:pic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1364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79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62484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440" y="1104901"/>
            <a:ext cx="11247120" cy="5067300"/>
          </a:xfrm>
          <a:prstGeom prst="rect">
            <a:avLst/>
          </a:prstGeom>
        </p:spPr>
        <p:txBody>
          <a:bodyPr/>
          <a:lstStyle>
            <a:lvl1pPr marL="182870" indent="-182870">
              <a:spcBef>
                <a:spcPts val="1200"/>
              </a:spcBef>
              <a:defRPr sz="2000">
                <a:solidFill>
                  <a:srgbClr val="005EB8"/>
                </a:solidFill>
              </a:defRPr>
            </a:lvl1pPr>
            <a:lvl2pPr marL="457189" indent="-228594">
              <a:spcBef>
                <a:spcPts val="400"/>
              </a:spcBef>
              <a:tabLst/>
              <a:defRPr sz="1600"/>
            </a:lvl2pPr>
            <a:lvl3pPr marL="630223" indent="-173034">
              <a:spcBef>
                <a:spcPts val="400"/>
              </a:spcBef>
              <a:defRPr sz="1400"/>
            </a:lvl3pPr>
            <a:lvl4pPr marL="854053" indent="-163509">
              <a:spcBef>
                <a:spcPts val="400"/>
              </a:spcBef>
              <a:defRPr sz="1200"/>
            </a:lvl4pPr>
            <a:lvl5pPr marL="914354" indent="-182870">
              <a:spcBef>
                <a:spcPts val="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3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600200"/>
            <a:ext cx="11247120" cy="45720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200">
                <a:solidFill>
                  <a:schemeClr val="tx1"/>
                </a:solidFill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defRPr sz="18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6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4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60EE4AB8-ADC0-427F-931E-72465F769F32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1" i="1">
                <a:solidFill>
                  <a:srgbClr val="0070C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104900"/>
            <a:ext cx="11247120" cy="5067300"/>
          </a:xfrm>
        </p:spPr>
        <p:txBody>
          <a:bodyPr/>
          <a:lstStyle>
            <a:lvl1pPr marL="182875" indent="-182875">
              <a:spcBef>
                <a:spcPts val="1200"/>
              </a:spcBef>
              <a:defRPr sz="2200">
                <a:solidFill>
                  <a:schemeClr val="tx1"/>
                </a:solidFill>
              </a:defRPr>
            </a:lvl1pPr>
            <a:lvl2pPr marL="457200" indent="-228600">
              <a:spcBef>
                <a:spcPts val="400"/>
              </a:spcBef>
              <a:tabLst/>
              <a:defRPr sz="1800"/>
            </a:lvl2pPr>
            <a:lvl3pPr marL="630238" indent="-173038">
              <a:spcBef>
                <a:spcPts val="400"/>
              </a:spcBef>
              <a:defRPr sz="1600"/>
            </a:lvl3pPr>
            <a:lvl4pPr marL="854075" indent="-163513">
              <a:spcBef>
                <a:spcPts val="400"/>
              </a:spcBef>
              <a:defRPr sz="1400"/>
            </a:lvl4pPr>
            <a:lvl5pPr marL="914377" indent="-182875">
              <a:spcBef>
                <a:spcPts val="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6248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stern Digi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4155"/>
            <a:ext cx="6810664" cy="3883845"/>
          </a:xfrm>
          <a:prstGeom prst="rect">
            <a:avLst/>
          </a:prstGeom>
        </p:spPr>
      </p:pic>
      <p:sp>
        <p:nvSpPr>
          <p:cNvPr id="7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0E2A01C8-F0AC-4600-A21D-2A4A7D03DEA7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104900"/>
            <a:ext cx="11247120" cy="5067300"/>
          </a:xfrm>
        </p:spPr>
        <p:txBody>
          <a:bodyPr/>
          <a:lstStyle>
            <a:lvl1pPr marL="182875" indent="-182875">
              <a:spcBef>
                <a:spcPts val="1200"/>
              </a:spcBef>
              <a:defRPr sz="2200">
                <a:solidFill>
                  <a:schemeClr val="tx1"/>
                </a:solidFill>
              </a:defRPr>
            </a:lvl1pPr>
            <a:lvl2pPr marL="457200" indent="-228600">
              <a:spcBef>
                <a:spcPts val="400"/>
              </a:spcBef>
              <a:tabLst/>
              <a:defRPr sz="1800">
                <a:solidFill>
                  <a:schemeClr val="tx1"/>
                </a:solidFill>
              </a:defRPr>
            </a:lvl2pPr>
            <a:lvl3pPr marL="630238" indent="-173038"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 marL="854075" indent="-163513">
              <a:spcBef>
                <a:spcPts val="400"/>
              </a:spcBef>
              <a:defRPr sz="1400">
                <a:solidFill>
                  <a:schemeClr val="tx1"/>
                </a:solidFill>
              </a:defRPr>
            </a:lvl4pPr>
            <a:lvl5pPr marL="914377" indent="-182875">
              <a:spcBef>
                <a:spcPts val="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62484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D5F783B-DD71-4204-B68A-6DBA29F9DC0C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6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600200"/>
            <a:ext cx="11247120" cy="45720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200">
                <a:solidFill>
                  <a:schemeClr val="tx1"/>
                </a:solidFill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defRPr sz="18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6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4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A06E9619-B67F-4825-9D4F-C3A4FA01CB98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Col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62484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104900"/>
            <a:ext cx="5486400" cy="50673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000">
                <a:solidFill>
                  <a:schemeClr val="tx1"/>
                </a:solidFill>
              </a:defRPr>
            </a:lvl1pPr>
            <a:lvl2pPr marL="457200" indent="-228600">
              <a:lnSpc>
                <a:spcPct val="95000"/>
              </a:lnSpc>
              <a:spcBef>
                <a:spcPts val="400"/>
              </a:spcBef>
              <a:defRPr sz="16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4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2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33160" y="1104900"/>
            <a:ext cx="5486400" cy="50673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000">
                <a:solidFill>
                  <a:schemeClr val="tx1"/>
                </a:solidFill>
              </a:defRPr>
            </a:lvl1pPr>
            <a:lvl2pPr marL="457200" indent="-228600">
              <a:lnSpc>
                <a:spcPct val="95000"/>
              </a:lnSpc>
              <a:spcBef>
                <a:spcPts val="400"/>
              </a:spcBef>
              <a:defRPr sz="16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4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2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25295053-E686-4682-863F-81A6EEB20D6E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6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Col Content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600200"/>
            <a:ext cx="5486400" cy="45720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000">
                <a:solidFill>
                  <a:schemeClr val="tx1"/>
                </a:solidFill>
              </a:defRPr>
            </a:lvl1pPr>
            <a:lvl2pPr marL="457200" indent="-228600">
              <a:lnSpc>
                <a:spcPct val="95000"/>
              </a:lnSpc>
              <a:spcBef>
                <a:spcPts val="400"/>
              </a:spcBef>
              <a:defRPr sz="16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4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2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233160" y="1600200"/>
            <a:ext cx="5486400" cy="4572000"/>
          </a:xfrm>
        </p:spPr>
        <p:txBody>
          <a:bodyPr/>
          <a:lstStyle>
            <a:lvl1pPr marL="182875" indent="-182875">
              <a:lnSpc>
                <a:spcPct val="95000"/>
              </a:lnSpc>
              <a:spcBef>
                <a:spcPts val="1200"/>
              </a:spcBef>
              <a:defRPr sz="2000">
                <a:solidFill>
                  <a:schemeClr val="tx1"/>
                </a:solidFill>
              </a:defRPr>
            </a:lvl1pPr>
            <a:lvl2pPr marL="457200" indent="-228600">
              <a:lnSpc>
                <a:spcPct val="95000"/>
              </a:lnSpc>
              <a:spcBef>
                <a:spcPts val="400"/>
              </a:spcBef>
              <a:defRPr sz="1600"/>
            </a:lvl2pPr>
            <a:lvl3pPr marL="630238" indent="-173038">
              <a:lnSpc>
                <a:spcPct val="95000"/>
              </a:lnSpc>
              <a:spcBef>
                <a:spcPts val="400"/>
              </a:spcBef>
              <a:tabLst/>
              <a:defRPr sz="1400"/>
            </a:lvl3pPr>
            <a:lvl4pPr marL="854075" indent="-163513">
              <a:lnSpc>
                <a:spcPct val="95000"/>
              </a:lnSpc>
              <a:spcBef>
                <a:spcPts val="400"/>
              </a:spcBef>
              <a:defRPr sz="1200"/>
            </a:lvl4pPr>
            <a:lvl5pPr marL="914377" indent="-182875">
              <a:lnSpc>
                <a:spcPct val="95000"/>
              </a:lnSpc>
              <a:spcBef>
                <a:spcPts val="4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23767B84-8EDF-4A52-B09A-A622F2C1373C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white">
          <a:xfrm>
            <a:off x="0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73A81A3-18BB-4DCD-AC98-8684E255ABFA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20FD1272-E591-456B-BF63-19803C70BF6E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47900EE-3591-4AC6-944A-E4AA3E7B624A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440" y="1600200"/>
            <a:ext cx="11247120" cy="4389120"/>
          </a:xfrm>
        </p:spPr>
        <p:txBody>
          <a:bodyPr/>
          <a:lstStyle>
            <a:lvl1pPr marL="228600" indent="-228600">
              <a:spcBef>
                <a:spcPts val="1200"/>
              </a:spcBef>
              <a:spcAft>
                <a:spcPts val="0"/>
              </a:spcAft>
              <a:defRPr sz="2400" b="0">
                <a:solidFill>
                  <a:schemeClr val="tx1"/>
                </a:solidFill>
              </a:defRPr>
            </a:lvl1pPr>
            <a:lvl2pPr marL="577850" indent="-288925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2200">
                <a:solidFill>
                  <a:schemeClr val="tx1"/>
                </a:solidFill>
              </a:defRPr>
            </a:lvl2pPr>
            <a:lvl3pPr marL="806450" indent="-228600">
              <a:spcBef>
                <a:spcPts val="400"/>
              </a:spcBef>
              <a:spcAft>
                <a:spcPts val="0"/>
              </a:spcAft>
              <a:tabLst/>
              <a:defRPr sz="2000">
                <a:solidFill>
                  <a:schemeClr val="tx1"/>
                </a:solidFill>
              </a:defRPr>
            </a:lvl3pPr>
            <a:lvl4pPr marL="803275" indent="-230188"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 marL="914377" indent="-182875"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A6DDDBA-2BA4-41B1-B6BE-D3FFAC353FD8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WDC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24" y="391885"/>
            <a:ext cx="8319478" cy="4212771"/>
          </a:xfrm>
          <a:noFill/>
        </p:spPr>
        <p:txBody>
          <a:bodyPr lIns="0" tIns="0" anchor="t" anchorCtr="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Verdana" panose="020B0604030504040204" pitchFamily="34" charset="0"/>
              <a:buNone/>
              <a:defRPr sz="4000" b="1" i="0">
                <a:solidFill>
                  <a:schemeClr val="accent2"/>
                </a:solidFill>
              </a:defRPr>
            </a:lvl1pPr>
            <a:lvl2pPr marL="349250" indent="-228600">
              <a:spcBef>
                <a:spcPts val="400"/>
              </a:spcBef>
              <a:spcAft>
                <a:spcPts val="0"/>
              </a:spcAft>
              <a:buFont typeface="Verdana" panose="020B0604030504040204" pitchFamily="34" charset="0"/>
              <a:buChar char="–"/>
              <a:defRPr sz="1600" i="1">
                <a:solidFill>
                  <a:schemeClr val="accent1"/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z="4000" dirty="0"/>
              <a:t>Level 1 Text</a:t>
            </a:r>
            <a:endParaRPr lang="en-US" dirty="0"/>
          </a:p>
          <a:p>
            <a:pPr lvl="1"/>
            <a:r>
              <a:rPr lang="en-US" dirty="0"/>
              <a:t>Level 2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EDCB47F-B7F8-4401-A026-184044976039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02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439" y="2577737"/>
            <a:ext cx="11127377" cy="3655423"/>
          </a:xfrm>
          <a:noFill/>
        </p:spPr>
        <p:txBody>
          <a:bodyPr lIns="0" tIns="0" anchor="t" anchorCtr="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Verdana" panose="020B0604030504040204" pitchFamily="34" charset="0"/>
              <a:buNone/>
              <a:defRPr sz="4000" b="1" i="0">
                <a:solidFill>
                  <a:schemeClr val="accent2"/>
                </a:solidFill>
              </a:defRPr>
            </a:lvl1pPr>
            <a:lvl2pPr marL="349250" indent="-228600">
              <a:buFont typeface="Verdana" panose="020B0604030504040204" pitchFamily="34" charset="0"/>
              <a:buChar char="–"/>
              <a:defRPr sz="1600" i="1">
                <a:solidFill>
                  <a:schemeClr val="accent1"/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z="4000" dirty="0"/>
              <a:t>Level 1 Text</a:t>
            </a:r>
            <a:endParaRPr lang="en-US" dirty="0"/>
          </a:p>
          <a:p>
            <a:pPr lvl="1"/>
            <a:r>
              <a:rPr lang="en-US" dirty="0"/>
              <a:t>Level 2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85EA6BD-74AD-45E9-A02F-F30F0C6446C0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39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863501A-5C89-4444-992F-CD450473B9E6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33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4155"/>
            <a:ext cx="6810664" cy="3883845"/>
          </a:xfrm>
          <a:prstGeom prst="rect">
            <a:avLst/>
          </a:prstGeom>
        </p:spPr>
      </p:pic>
      <p:sp>
        <p:nvSpPr>
          <p:cNvPr id="7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9644863B-82F6-454C-9DA3-6AE19C0796F6}" type="datetime1">
              <a:rPr lang="en-US" smtClean="0"/>
              <a:t>9/28/18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92" y="6536764"/>
            <a:ext cx="1380024" cy="239391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83" y="609"/>
            <a:ext cx="12189835" cy="6856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white">
          <a:xfrm>
            <a:off x="-1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099076D-0770-4545-BBA1-06901EF34992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1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85120" y="6547104"/>
            <a:ext cx="609600" cy="121920"/>
          </a:xfrm>
          <a:prstGeom prst="rect">
            <a:avLst/>
          </a:prstGeom>
        </p:spPr>
        <p:txBody>
          <a:bodyPr/>
          <a:lstStyle/>
          <a:p>
            <a:fld id="{AC8507F5-F0BD-4461-A1B1-CC66BAF1F8D9}" type="datetime1">
              <a:rPr lang="en-US" smtClean="0"/>
              <a:t>9/28/18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7560" y="6547104"/>
            <a:ext cx="3368040" cy="121920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60480" y="6547104"/>
            <a:ext cx="243840" cy="121920"/>
          </a:xfrm>
          <a:prstGeom prst="rect">
            <a:avLst/>
          </a:prstGeom>
        </p:spPr>
        <p:txBody>
          <a:bodyPr/>
          <a:lstStyle/>
          <a:p>
            <a:fld id="{117D082C-22F7-460A-B107-A5704CF548D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98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83" y="609"/>
            <a:ext cx="12189835" cy="68567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white">
          <a:xfrm>
            <a:off x="-1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A0AC4F4D-1B8E-40CF-9694-B495B1FA2971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white">
          <a:xfrm>
            <a:off x="-1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C548AC3C-CCE9-4CEE-A106-2A85F79604F2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white">
          <a:xfrm>
            <a:off x="-1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DAB704E-CEB4-473D-A585-580033E1C542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2076588" y="0"/>
            <a:ext cx="101154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625710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white">
          <a:xfrm>
            <a:off x="0" y="0"/>
            <a:ext cx="703197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5000">
                <a:schemeClr val="bg1">
                  <a:alpha val="6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" y="374905"/>
            <a:ext cx="3375169" cy="584164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51687" y="1715217"/>
            <a:ext cx="6439103" cy="1238376"/>
          </a:xfrm>
        </p:spPr>
        <p:txBody>
          <a:bodyPr anchor="t" anchorCtr="0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1688" y="3329315"/>
            <a:ext cx="6339840" cy="11176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800"/>
              </a:spcAft>
              <a:buNone/>
              <a:defRPr i="1">
                <a:solidFill>
                  <a:schemeClr val="tx1"/>
                </a:solidFill>
              </a:defRPr>
            </a:lvl1pPr>
            <a:lvl2pPr marL="0" indent="0" algn="l"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365751" indent="0">
              <a:buNone/>
              <a:defRPr>
                <a:solidFill>
                  <a:schemeClr val="bg1"/>
                </a:solidFill>
              </a:defRPr>
            </a:lvl3pPr>
            <a:lvl4pPr marL="548626" indent="0">
              <a:buNone/>
              <a:defRPr>
                <a:solidFill>
                  <a:schemeClr val="bg1"/>
                </a:solidFill>
              </a:defRPr>
            </a:lvl4pPr>
            <a:lvl5pPr marL="73150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AE2C274-113B-48F0-8EC6-9BC0D18E16FA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687" y="6534981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3DDD-221F-47DA-B9CD-D377ECCA5B19}" type="datetimeFigureOut">
              <a:rPr lang="en-US" smtClean="0"/>
              <a:t>9/28/18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5CD9-38A3-41C6-9535-DB43A4D91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487680"/>
          </a:xfrm>
        </p:spPr>
        <p:txBody>
          <a:bodyPr/>
          <a:lstStyle>
            <a:lvl1pPr>
              <a:defRPr sz="3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472440" y="889000"/>
            <a:ext cx="11247120" cy="48768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60860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1C5C64E-C842-7843-B402-94F15F00B4B5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60860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60860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70730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D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375323B5-6BED-4C44-9BC1-781DE750EF6E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7" y="6544852"/>
            <a:ext cx="1346758" cy="2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" y="1600200"/>
            <a:ext cx="1124712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C0AE6C63-0FEB-4B7F-8FA0-32CA21BF4F78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9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72" r:id="rId3"/>
    <p:sldLayoutId id="2147483701" r:id="rId4"/>
    <p:sldLayoutId id="2147483703" r:id="rId5"/>
    <p:sldLayoutId id="2147483773" r:id="rId6"/>
    <p:sldLayoutId id="2147483776" r:id="rId7"/>
    <p:sldLayoutId id="2147483785" r:id="rId8"/>
    <p:sldLayoutId id="2147483786" r:id="rId9"/>
    <p:sldLayoutId id="2147483788" r:id="rId10"/>
    <p:sldLayoutId id="2147483789" r:id="rId11"/>
    <p:sldLayoutId id="2147483791" r:id="rId12"/>
    <p:sldLayoutId id="2147483792" r:id="rId13"/>
    <p:sldLayoutId id="2147483793" r:id="rId14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1219170" rtl="0" eaLnBrk="1" latinLnBrk="0" hangingPunct="1">
        <a:lnSpc>
          <a:spcPct val="95000"/>
        </a:lnSpc>
        <a:spcBef>
          <a:spcPts val="1200"/>
        </a:spcBef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3038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63513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182875" algn="l" defTabSz="1219170" rtl="0" eaLnBrk="1" latinLnBrk="0" hangingPunct="1">
        <a:spcBef>
          <a:spcPts val="0"/>
        </a:spcBef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3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" y="1600200"/>
            <a:ext cx="1124712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63995" cy="685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485120" y="6534982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D0F60B8-17F9-427A-9EF7-A8EFF3E68033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0480" y="6534982"/>
            <a:ext cx="2438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17D082C-22F7-460A-B107-A5704CF54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540" y="6534982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tabLst/>
              <a:defRPr sz="7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7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9" r:id="rId3"/>
    <p:sldLayoutId id="2147483704" r:id="rId4"/>
    <p:sldLayoutId id="2147483714" r:id="rId5"/>
    <p:sldLayoutId id="2147483654" r:id="rId6"/>
    <p:sldLayoutId id="2147483715" r:id="rId7"/>
    <p:sldLayoutId id="2147483697" r:id="rId8"/>
    <p:sldLayoutId id="2147483651" r:id="rId9"/>
    <p:sldLayoutId id="2147483663" r:id="rId10"/>
    <p:sldLayoutId id="2147483774" r:id="rId11"/>
    <p:sldLayoutId id="2147483771" r:id="rId12"/>
    <p:sldLayoutId id="2147483777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21917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875" indent="-182875" algn="l" defTabSz="1219170" rtl="0" eaLnBrk="1" latinLnBrk="0" hangingPunct="1">
        <a:lnSpc>
          <a:spcPct val="95000"/>
        </a:lnSpc>
        <a:spcBef>
          <a:spcPts val="1200"/>
        </a:spcBef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3038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63513" algn="l" defTabSz="1219170" rtl="0" eaLnBrk="1" latinLnBrk="0" hangingPunct="1">
        <a:lnSpc>
          <a:spcPct val="9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indent="-182875" algn="l" defTabSz="1219170" rtl="0" eaLnBrk="1" latinLnBrk="0" hangingPunct="1">
        <a:spcBef>
          <a:spcPts val="0"/>
        </a:spcBef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23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cin.paczko@wdc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hyperlink" Target="https://www.statista.com/statistics/379046/worldwide-retail-e-commerce-sales/" TargetMode="External"/><Relationship Id="rId4" Type="http://schemas.openxmlformats.org/officeDocument/2006/relationships/diagramData" Target="../diagrams/data4.xml"/><Relationship Id="rId9" Type="http://schemas.openxmlformats.org/officeDocument/2006/relationships/hyperlink" Target="https://www.hobo-web.co.uk/your-website-design-should-load-in-4-second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jpe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5" Type="http://schemas.openxmlformats.org/officeDocument/2006/relationships/image" Target="../media/image40.png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tiff"/><Relationship Id="rId5" Type="http://schemas.openxmlformats.org/officeDocument/2006/relationships/image" Target="../media/image90.tiff"/><Relationship Id="rId4" Type="http://schemas.openxmlformats.org/officeDocument/2006/relationships/image" Target="../media/image8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4.wdp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microsoft.com/office/2007/relationships/hdphoto" Target="../media/hdphoto5.wdp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11" Type="http://schemas.openxmlformats.org/officeDocument/2006/relationships/image" Target="../media/image109.tiff"/><Relationship Id="rId5" Type="http://schemas.openxmlformats.org/officeDocument/2006/relationships/image" Target="../media/image106.png"/><Relationship Id="rId10" Type="http://schemas.openxmlformats.org/officeDocument/2006/relationships/image" Target="../media/image93.png"/><Relationship Id="rId4" Type="http://schemas.openxmlformats.org/officeDocument/2006/relationships/image" Target="../media/image105.png"/><Relationship Id="rId9" Type="http://schemas.openxmlformats.org/officeDocument/2006/relationships/image" Target="../media/image9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/Users/Marcin.Paczko@hgst.com/HGST/pobrane%20filmy/Energy-Assisted%20Recording%20Technology.mp4" TargetMode="External"/><Relationship Id="rId1" Type="http://schemas.microsoft.com/office/2007/relationships/media" Target="file:////Users/Marcin.Paczko@hgst.com/HGST/pobrane%20filmy/Energy-Assisted%20Recording%20Technology.mp4" TargetMode="External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2.png"/><Relationship Id="rId7" Type="http://schemas.microsoft.com/office/2007/relationships/hdphoto" Target="../media/hdphoto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164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7.png"/><Relationship Id="rId18" Type="http://schemas.openxmlformats.org/officeDocument/2006/relationships/image" Target="../media/image52.jpeg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5.png"/><Relationship Id="rId5" Type="http://schemas.openxmlformats.org/officeDocument/2006/relationships/diagramData" Target="../diagrams/data1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diagramDrawing" Target="../diagrams/drawing1.xml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5.jpeg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©2017 Western Digital Corporation. All rights reserved. Confidential.</a:t>
            </a:r>
            <a:endParaRPr lang="en-US" dirty="0"/>
          </a:p>
        </p:txBody>
      </p:sp>
      <p:sp>
        <p:nvSpPr>
          <p:cNvPr id="4" name="Title 78">
            <a:extLst>
              <a:ext uri="{FF2B5EF4-FFF2-40B4-BE49-F238E27FC236}">
                <a16:creationId xmlns:a16="http://schemas.microsoft.com/office/drawing/2014/main" id="{A171BFA5-7362-BC44-BC6E-6ECC3804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2572783"/>
            <a:ext cx="9198997" cy="1238376"/>
          </a:xfrm>
        </p:spPr>
        <p:txBody>
          <a:bodyPr/>
          <a:lstStyle/>
          <a:p>
            <a:r>
              <a:rPr lang="en-US" dirty="0"/>
              <a:t>Data is the new currency $$$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66DFBC5-9A57-3447-9F38-4519858BB171}"/>
              </a:ext>
            </a:extLst>
          </p:cNvPr>
          <p:cNvSpPr/>
          <p:nvPr/>
        </p:nvSpPr>
        <p:spPr>
          <a:xfrm>
            <a:off x="551687" y="4719100"/>
            <a:ext cx="5805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Marcin Pączko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Enterprise &amp; Platforms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Country Manager BELT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mail: </a:t>
            </a:r>
            <a:r>
              <a:rPr lang="en-US" sz="1600" dirty="0">
                <a:solidFill>
                  <a:schemeClr val="accent4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marcin.paczko@wdc.com</a:t>
            </a:r>
            <a:endParaRPr lang="en-US" sz="1600" dirty="0">
              <a:solidFill>
                <a:schemeClr val="accent4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mobile: +48 601 333 928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skype: </a:t>
            </a:r>
            <a:r>
              <a:rPr lang="en-US" sz="1600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leon.zaw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ecommerce">
            <a:extLst>
              <a:ext uri="{FF2B5EF4-FFF2-40B4-BE49-F238E27FC236}">
                <a16:creationId xmlns:a16="http://schemas.microsoft.com/office/drawing/2014/main" id="{39CC9E77-C851-4CA2-9E47-B0EE0048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3362" y="365543"/>
            <a:ext cx="8108523" cy="68675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eCommerce Market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21778690"/>
              </p:ext>
            </p:extLst>
          </p:nvPr>
        </p:nvGraphicFramePr>
        <p:xfrm>
          <a:off x="1788809" y="9372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0685" y="1551366"/>
            <a:ext cx="1367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&gt;3 sec </a:t>
            </a:r>
            <a:r>
              <a:rPr lang="en-US" sz="1800" b="1" dirty="0">
                <a:solidFill>
                  <a:srgbClr val="C00000"/>
                </a:solidFill>
              </a:rPr>
              <a:t>53% </a:t>
            </a:r>
            <a:br>
              <a:rPr lang="en-US" sz="1800" b="1" dirty="0">
                <a:solidFill>
                  <a:srgbClr val="C00000"/>
                </a:solidFill>
              </a:rPr>
            </a:b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abandon website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0525" y="4625717"/>
            <a:ext cx="1367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0100">
              <a:spcBef>
                <a:spcPct val="0"/>
              </a:spcBef>
            </a:pPr>
            <a:r>
              <a:rPr lang="en-US" sz="1400" b="1" dirty="0">
                <a:solidFill>
                  <a:srgbClr val="7E7E7E">
                    <a:lumMod val="75000"/>
                  </a:srgbClr>
                </a:solidFill>
                <a:latin typeface="Verdana"/>
              </a:rPr>
              <a:t>Not satisfied</a:t>
            </a:r>
          </a:p>
          <a:p>
            <a:pPr lvl="0" algn="ctr"/>
            <a:r>
              <a:rPr lang="en-US" sz="1800" b="1" dirty="0">
                <a:solidFill>
                  <a:srgbClr val="C00000"/>
                </a:solidFill>
                <a:latin typeface="Verdana"/>
              </a:rPr>
              <a:t>79%</a:t>
            </a:r>
          </a:p>
          <a:p>
            <a:pPr lvl="0" algn="ctr" defTabSz="800100">
              <a:spcBef>
                <a:spcPct val="0"/>
              </a:spcBef>
            </a:pPr>
            <a:r>
              <a:rPr lang="en-US" sz="1400" b="1" dirty="0">
                <a:solidFill>
                  <a:srgbClr val="7E7E7E">
                    <a:lumMod val="75000"/>
                  </a:srgbClr>
                </a:solidFill>
                <a:latin typeface="Verdana"/>
              </a:rPr>
              <a:t>wont </a:t>
            </a:r>
            <a:br>
              <a:rPr lang="en-US" sz="1400" b="1" dirty="0">
                <a:solidFill>
                  <a:srgbClr val="7E7E7E">
                    <a:lumMod val="75000"/>
                  </a:srgbClr>
                </a:solidFill>
                <a:latin typeface="Verdana"/>
              </a:rPr>
            </a:br>
            <a:r>
              <a:rPr lang="en-US" sz="1400" b="1" dirty="0">
                <a:solidFill>
                  <a:srgbClr val="7E7E7E">
                    <a:lumMod val="75000"/>
                  </a:srgbClr>
                </a:solidFill>
                <a:latin typeface="Verdana"/>
              </a:rPr>
              <a:t>return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E29B8A-EA94-4363-8D0D-7F24E3791604}"/>
              </a:ext>
            </a:extLst>
          </p:cNvPr>
          <p:cNvSpPr/>
          <p:nvPr/>
        </p:nvSpPr>
        <p:spPr>
          <a:xfrm>
            <a:off x="102326" y="6387891"/>
            <a:ext cx="86927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12529"/>
                </a:solidFill>
              </a:rPr>
              <a:t>Source: </a:t>
            </a:r>
            <a:r>
              <a:rPr lang="en-US" sz="900" dirty="0">
                <a:hlinkClick r:id="rId9"/>
              </a:rPr>
              <a:t>https://www.hobo-web.co.uk/your-website-design-should-load-in-4-seconds/</a:t>
            </a:r>
            <a:r>
              <a:rPr lang="en-US" sz="900" dirty="0"/>
              <a:t> </a:t>
            </a:r>
          </a:p>
          <a:p>
            <a:r>
              <a:rPr lang="en-US" sz="900" dirty="0"/>
              <a:t>Source: </a:t>
            </a:r>
            <a:r>
              <a:rPr lang="en-US" sz="900" dirty="0">
                <a:hlinkClick r:id="rId10"/>
              </a:rPr>
              <a:t>https://www.statista.com/statistics/379046/worldwide-retail-e-commerce-sales/</a:t>
            </a:r>
            <a:r>
              <a:rPr lang="en-US" sz="900" dirty="0"/>
              <a:t> </a:t>
            </a:r>
          </a:p>
          <a:p>
            <a:pPr algn="ctr"/>
            <a:r>
              <a:rPr lang="en-US" sz="900" i="0" dirty="0">
                <a:solidFill>
                  <a:srgbClr val="212529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8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data worl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" b="17617"/>
          <a:stretch/>
        </p:blipFill>
        <p:spPr bwMode="auto">
          <a:xfrm>
            <a:off x="3294565" y="1902432"/>
            <a:ext cx="5299129" cy="3109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476181" y="404323"/>
            <a:ext cx="4935894" cy="1498109"/>
            <a:chOff x="3768010" y="589148"/>
            <a:chExt cx="4935894" cy="1498109"/>
          </a:xfrm>
        </p:grpSpPr>
        <p:sp>
          <p:nvSpPr>
            <p:cNvPr id="5" name="Arrow: Up 4"/>
            <p:cNvSpPr/>
            <p:nvPr/>
          </p:nvSpPr>
          <p:spPr>
            <a:xfrm>
              <a:off x="5526831" y="1595535"/>
              <a:ext cx="1418253" cy="491722"/>
            </a:xfrm>
            <a:prstGeom prst="upArrow">
              <a:avLst/>
            </a:prstGeom>
            <a:solidFill>
              <a:srgbClr val="196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68010" y="589148"/>
              <a:ext cx="49358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90%</a:t>
              </a:r>
              <a:r>
                <a:rPr lang="en-US" b="1" dirty="0">
                  <a:solidFill>
                    <a:srgbClr val="196F8B"/>
                  </a:solidFill>
                </a:rPr>
                <a:t> of the world’s data created in the past 2 years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9190" y="2610990"/>
            <a:ext cx="2815376" cy="1692771"/>
            <a:chOff x="771019" y="2795815"/>
            <a:chExt cx="2815376" cy="1692771"/>
          </a:xfrm>
        </p:grpSpPr>
        <p:sp>
          <p:nvSpPr>
            <p:cNvPr id="10" name="TextBox 9"/>
            <p:cNvSpPr txBox="1"/>
            <p:nvPr/>
          </p:nvSpPr>
          <p:spPr>
            <a:xfrm>
              <a:off x="771019" y="2795815"/>
              <a:ext cx="239205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163 ZB</a:t>
              </a:r>
              <a:r>
                <a:rPr lang="en-US" b="1" dirty="0">
                  <a:solidFill>
                    <a:srgbClr val="196F8B"/>
                  </a:solidFill>
                </a:rPr>
                <a:t> </a:t>
              </a:r>
              <a:br>
                <a:rPr lang="en-US" b="1" dirty="0">
                  <a:solidFill>
                    <a:srgbClr val="196F8B"/>
                  </a:solidFill>
                </a:rPr>
              </a:br>
              <a:r>
                <a:rPr lang="en-US" b="1" dirty="0">
                  <a:solidFill>
                    <a:srgbClr val="196F8B"/>
                  </a:solidFill>
                </a:rPr>
                <a:t>data generated by 2025</a:t>
              </a:r>
            </a:p>
          </p:txBody>
        </p:sp>
        <p:sp>
          <p:nvSpPr>
            <p:cNvPr id="11" name="Arrow: Up 10"/>
            <p:cNvSpPr/>
            <p:nvPr/>
          </p:nvSpPr>
          <p:spPr>
            <a:xfrm rot="16200000">
              <a:off x="2631407" y="3396340"/>
              <a:ext cx="1418253" cy="491722"/>
            </a:xfrm>
            <a:prstGeom prst="upArrow">
              <a:avLst/>
            </a:prstGeom>
            <a:solidFill>
              <a:srgbClr val="196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93694" y="2426323"/>
            <a:ext cx="3189822" cy="2062103"/>
            <a:chOff x="8885523" y="2611148"/>
            <a:chExt cx="3189822" cy="2062103"/>
          </a:xfrm>
        </p:grpSpPr>
        <p:sp>
          <p:nvSpPr>
            <p:cNvPr id="12" name="Arrow: Up 11"/>
            <p:cNvSpPr/>
            <p:nvPr/>
          </p:nvSpPr>
          <p:spPr>
            <a:xfrm rot="5400000">
              <a:off x="8422257" y="3396339"/>
              <a:ext cx="1418253" cy="491722"/>
            </a:xfrm>
            <a:prstGeom prst="upArrow">
              <a:avLst/>
            </a:prstGeom>
            <a:solidFill>
              <a:srgbClr val="196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77245" y="2611148"/>
              <a:ext cx="26981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850EB</a:t>
              </a:r>
              <a:r>
                <a:rPr lang="en-US" b="1" dirty="0">
                  <a:solidFill>
                    <a:srgbClr val="196F8B"/>
                  </a:solidFill>
                </a:rPr>
                <a:t> </a:t>
              </a:r>
              <a:br>
                <a:rPr lang="en-US" b="1" dirty="0">
                  <a:solidFill>
                    <a:srgbClr val="196F8B"/>
                  </a:solidFill>
                </a:rPr>
              </a:br>
              <a:r>
                <a:rPr lang="en-US" b="1" dirty="0">
                  <a:solidFill>
                    <a:srgbClr val="196F8B"/>
                  </a:solidFill>
                </a:rPr>
                <a:t>of storage shipped in 2017(HDD and SSD)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82315" y="5012325"/>
            <a:ext cx="7882835" cy="1424314"/>
            <a:chOff x="2474144" y="5197150"/>
            <a:chExt cx="7882835" cy="1424314"/>
          </a:xfrm>
        </p:grpSpPr>
        <p:sp>
          <p:nvSpPr>
            <p:cNvPr id="15" name="Arrow: Up 14"/>
            <p:cNvSpPr/>
            <p:nvPr/>
          </p:nvSpPr>
          <p:spPr>
            <a:xfrm rot="10800000">
              <a:off x="5526830" y="5197150"/>
              <a:ext cx="1418253" cy="491722"/>
            </a:xfrm>
            <a:prstGeom prst="upArrow">
              <a:avLst/>
            </a:prstGeom>
            <a:solidFill>
              <a:srgbClr val="196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4144" y="5667357"/>
              <a:ext cx="78828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65% to 80% </a:t>
              </a:r>
              <a:br>
                <a:rPr lang="en-US" sz="3200" b="1" dirty="0">
                  <a:solidFill>
                    <a:schemeClr val="accent2"/>
                  </a:solidFill>
                </a:rPr>
              </a:br>
              <a:r>
                <a:rPr lang="en-US" b="1" dirty="0">
                  <a:solidFill>
                    <a:srgbClr val="196F8B"/>
                  </a:solidFill>
                </a:rPr>
                <a:t>of Data Center spend is on storage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94563" y="1893415"/>
            <a:ext cx="5299127" cy="3109893"/>
            <a:chOff x="3586395" y="2087257"/>
            <a:chExt cx="5299127" cy="3109893"/>
          </a:xfrm>
          <a:solidFill>
            <a:schemeClr val="bg1">
              <a:alpha val="66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3586395" y="2087257"/>
              <a:ext cx="5299127" cy="3109893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84" name="Picture 12" descr="Image result for western digital logo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" t="15263" r="2212" b="24750"/>
            <a:stretch/>
          </p:blipFill>
          <p:spPr bwMode="auto">
            <a:xfrm>
              <a:off x="4002833" y="2397967"/>
              <a:ext cx="4478694" cy="7370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effectLst>
              <a:softEdge rad="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4838372" y="3062014"/>
              <a:ext cx="26981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96F8B"/>
                  </a:solidFill>
                </a:rPr>
                <a:t>shipped</a:t>
              </a:r>
            </a:p>
            <a:p>
              <a:pPr algn="ctr"/>
              <a:r>
                <a:rPr lang="en-US" sz="3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43%</a:t>
              </a:r>
              <a:r>
                <a:rPr lang="en-US" b="1" dirty="0">
                  <a:solidFill>
                    <a:srgbClr val="196F8B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rgbClr val="196F8B"/>
                  </a:solidFill>
                </a:rPr>
                <a:t>of World’s Exabytes</a:t>
              </a:r>
              <a:br>
                <a:rPr lang="en-US" b="1" dirty="0">
                  <a:solidFill>
                    <a:srgbClr val="196F8B"/>
                  </a:solidFill>
                </a:rPr>
              </a:br>
              <a:endParaRPr lang="en-US" b="1" dirty="0">
                <a:solidFill>
                  <a:srgbClr val="196F8B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97518" y="1969859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Statistics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9650" y="6513542"/>
            <a:ext cx="12907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12529"/>
                </a:solidFill>
              </a:rPr>
              <a:t>Source: “</a:t>
            </a:r>
            <a:r>
              <a:rPr lang="en-US" sz="800" i="1" dirty="0">
                <a:solidFill>
                  <a:srgbClr val="212529"/>
                </a:solidFill>
              </a:rPr>
              <a:t>What People Do on the Internet, Every Minute of Every Day”</a:t>
            </a:r>
            <a:r>
              <a:rPr lang="en-US" sz="800" dirty="0">
                <a:solidFill>
                  <a:srgbClr val="212529"/>
                </a:solidFill>
              </a:rPr>
              <a:t>, Domo Research, July 25, 2017. </a:t>
            </a:r>
            <a:r>
              <a:rPr lang="en-US" sz="800" i="1" dirty="0">
                <a:solidFill>
                  <a:srgbClr val="212529"/>
                </a:solidFill>
              </a:rPr>
              <a:t>“What will we do when the worlds data hits 63 Zettabytes in 2025”, </a:t>
            </a:r>
            <a:r>
              <a:rPr lang="en-US" sz="800" dirty="0">
                <a:solidFill>
                  <a:srgbClr val="212529"/>
                </a:solidFill>
              </a:rPr>
              <a:t>Forbes, April 13, 2018 </a:t>
            </a:r>
            <a:br>
              <a:rPr lang="en-US" sz="800" dirty="0">
                <a:solidFill>
                  <a:srgbClr val="212529"/>
                </a:solidFill>
              </a:rPr>
            </a:br>
            <a:r>
              <a:rPr lang="en-US" sz="800" dirty="0">
                <a:solidFill>
                  <a:srgbClr val="212529"/>
                </a:solidFill>
              </a:rPr>
              <a:t>and Western Digital internal market analysis, March 2018</a:t>
            </a:r>
            <a:endParaRPr lang="en-US" sz="800" i="0" dirty="0">
              <a:solidFill>
                <a:srgbClr val="21252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05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Broadest Portfolio of Products &amp; Solutions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0C8145-4819-4595-AC9A-ADAFBE5BAD62}" type="datetime1">
              <a:rPr lang="en-US" smtClean="0"/>
              <a:t>9/28/18</a:t>
            </a:fld>
            <a:endParaRPr lang="en-US" dirty="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CD7A7427-6037-442C-9D10-128967A4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13"/>
          <a:stretch/>
        </p:blipFill>
        <p:spPr>
          <a:xfrm>
            <a:off x="853960" y="2338548"/>
            <a:ext cx="11348763" cy="383500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23F5FDF-7326-41F5-94CC-7A30593CF26E}"/>
              </a:ext>
            </a:extLst>
          </p:cNvPr>
          <p:cNvSpPr/>
          <p:nvPr/>
        </p:nvSpPr>
        <p:spPr>
          <a:xfrm>
            <a:off x="8570073" y="1891230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Portable Storage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0BD7D90-FA8D-4ACC-A0CC-F02B5EA00BD5}"/>
              </a:ext>
            </a:extLst>
          </p:cNvPr>
          <p:cNvSpPr/>
          <p:nvPr/>
        </p:nvSpPr>
        <p:spPr>
          <a:xfrm>
            <a:off x="1339350" y="3606863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Client SSD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A1A5079-84F1-4B46-8B14-FEF7A9470236}"/>
              </a:ext>
            </a:extLst>
          </p:cNvPr>
          <p:cNvSpPr/>
          <p:nvPr/>
        </p:nvSpPr>
        <p:spPr>
          <a:xfrm>
            <a:off x="3050968" y="3606863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Client HDD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4C078C8-7325-4C29-BAD6-3CBBBA2AF2F1}"/>
              </a:ext>
            </a:extLst>
          </p:cNvPr>
          <p:cNvSpPr/>
          <p:nvPr/>
        </p:nvSpPr>
        <p:spPr>
          <a:xfrm>
            <a:off x="4644230" y="3606863"/>
            <a:ext cx="1413345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Network-Attached Storage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5DE4756-4313-48B0-BD82-F4804EDD7B3B}"/>
              </a:ext>
            </a:extLst>
          </p:cNvPr>
          <p:cNvSpPr/>
          <p:nvPr/>
        </p:nvSpPr>
        <p:spPr>
          <a:xfrm>
            <a:off x="6615943" y="3606863"/>
            <a:ext cx="1413345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Direct-Attached Storage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994A9EE-FEAB-4663-977A-B520D4904736}"/>
              </a:ext>
            </a:extLst>
          </p:cNvPr>
          <p:cNvSpPr/>
          <p:nvPr/>
        </p:nvSpPr>
        <p:spPr>
          <a:xfrm>
            <a:off x="8884778" y="3606863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Personal Cloud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CA24AE-C52E-46B6-A7EE-58A388BFAC22}"/>
              </a:ext>
            </a:extLst>
          </p:cNvPr>
          <p:cNvSpPr/>
          <p:nvPr/>
        </p:nvSpPr>
        <p:spPr>
          <a:xfrm>
            <a:off x="3764837" y="5325123"/>
            <a:ext cx="898663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Enterprise SSD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6450EFD-C3CB-4328-AC5F-8803A3988862}"/>
              </a:ext>
            </a:extLst>
          </p:cNvPr>
          <p:cNvSpPr/>
          <p:nvPr/>
        </p:nvSpPr>
        <p:spPr>
          <a:xfrm>
            <a:off x="5462587" y="5349187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JBOD &amp; JBOF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90519C3-E4BF-4B78-8463-70FFE6E02CA6}"/>
              </a:ext>
            </a:extLst>
          </p:cNvPr>
          <p:cNvSpPr/>
          <p:nvPr/>
        </p:nvSpPr>
        <p:spPr>
          <a:xfrm>
            <a:off x="7133871" y="5349187"/>
            <a:ext cx="742859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Storage Servers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90858D7-DF8F-4C28-84C1-8B83BEA6ECEE}"/>
              </a:ext>
            </a:extLst>
          </p:cNvPr>
          <p:cNvSpPr/>
          <p:nvPr/>
        </p:nvSpPr>
        <p:spPr>
          <a:xfrm>
            <a:off x="8650794" y="5349187"/>
            <a:ext cx="1061940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Tegile All-Flash &amp; Hybrid Arrays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77976FA-9269-4CA4-8EB4-20E5B770DB20}"/>
              </a:ext>
            </a:extLst>
          </p:cNvPr>
          <p:cNvSpPr/>
          <p:nvPr/>
        </p:nvSpPr>
        <p:spPr>
          <a:xfrm>
            <a:off x="10299920" y="5251524"/>
            <a:ext cx="1145560" cy="59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Object Storage Systems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58E295C-5F60-4A97-B25B-2AC485724C1C}"/>
              </a:ext>
            </a:extLst>
          </p:cNvPr>
          <p:cNvSpPr/>
          <p:nvPr/>
        </p:nvSpPr>
        <p:spPr>
          <a:xfrm>
            <a:off x="2078355" y="5349187"/>
            <a:ext cx="891394" cy="404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Enterprise HDD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C5EE9C3C-33FC-4618-A4A2-537135817419}"/>
              </a:ext>
            </a:extLst>
          </p:cNvPr>
          <p:cNvGrpSpPr/>
          <p:nvPr/>
        </p:nvGrpSpPr>
        <p:grpSpPr>
          <a:xfrm>
            <a:off x="833455" y="1462960"/>
            <a:ext cx="1041124" cy="852922"/>
            <a:chOff x="793431" y="1020465"/>
            <a:chExt cx="1145236" cy="775384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241CB94-955B-49BC-9189-0FBDD9B760F8}"/>
                </a:ext>
              </a:extLst>
            </p:cNvPr>
            <p:cNvSpPr/>
            <p:nvPr/>
          </p:nvSpPr>
          <p:spPr>
            <a:xfrm>
              <a:off x="793431" y="1428341"/>
              <a:ext cx="1145236" cy="367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NAND</a:t>
              </a:r>
            </a:p>
            <a:p>
              <a:pPr algn="ctr"/>
              <a:r>
                <a:rPr lang="en-US" sz="105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Components</a:t>
              </a:r>
              <a:endParaRPr lang="en-U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3" name="Picture 2" descr="Image result for wdc nand">
              <a:extLst>
                <a:ext uri="{FF2B5EF4-FFF2-40B4-BE49-F238E27FC236}">
                  <a16:creationId xmlns:a16="http://schemas.microsoft.com/office/drawing/2014/main" id="{8EA5D799-6B25-426D-8695-EFD7EE9CB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570" y="1020465"/>
              <a:ext cx="455623" cy="38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74FD93B-FDAC-424E-8125-EC7402C21BBA}"/>
              </a:ext>
            </a:extLst>
          </p:cNvPr>
          <p:cNvGrpSpPr/>
          <p:nvPr/>
        </p:nvGrpSpPr>
        <p:grpSpPr>
          <a:xfrm>
            <a:off x="2855482" y="1254499"/>
            <a:ext cx="851873" cy="1055698"/>
            <a:chOff x="2344506" y="821222"/>
            <a:chExt cx="937060" cy="95972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214EF9F-ECF7-474E-A8CE-3D334388BDBE}"/>
                </a:ext>
              </a:extLst>
            </p:cNvPr>
            <p:cNvSpPr/>
            <p:nvPr/>
          </p:nvSpPr>
          <p:spPr>
            <a:xfrm>
              <a:off x="2344506" y="1428341"/>
              <a:ext cx="937060" cy="3526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Embedded NAND</a:t>
              </a:r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57865BC6-2A55-42A7-8980-109212CE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1011" y="821222"/>
              <a:ext cx="720749" cy="638559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DD34B24-F8BC-4B0D-ACFF-9D69AD280DD8}"/>
              </a:ext>
            </a:extLst>
          </p:cNvPr>
          <p:cNvGrpSpPr/>
          <p:nvPr/>
        </p:nvGrpSpPr>
        <p:grpSpPr>
          <a:xfrm>
            <a:off x="6604109" y="1273410"/>
            <a:ext cx="742859" cy="1051498"/>
            <a:chOff x="6896645" y="839942"/>
            <a:chExt cx="817145" cy="95590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C62D73D-1A4F-4877-B161-CB8F629E59B8}"/>
                </a:ext>
              </a:extLst>
            </p:cNvPr>
            <p:cNvSpPr/>
            <p:nvPr/>
          </p:nvSpPr>
          <p:spPr>
            <a:xfrm>
              <a:off x="6896645" y="1428341"/>
              <a:ext cx="817145" cy="367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USB</a:t>
              </a:r>
            </a:p>
          </p:txBody>
        </p:sp>
        <p:pic>
          <p:nvPicPr>
            <p:cNvPr id="149" name="Picture 14" descr="SanDisk Extreme PRO USB 3.1 Solid State Flash Drive">
              <a:extLst>
                <a:ext uri="{FF2B5EF4-FFF2-40B4-BE49-F238E27FC236}">
                  <a16:creationId xmlns:a16="http://schemas.microsoft.com/office/drawing/2014/main" id="{6D5088CF-32AE-4F3C-AF03-49EDF5D1E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298" y="839942"/>
              <a:ext cx="619839" cy="619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0" name="Picture 16" descr="http://www.g-technology.com/sites/default/files/styles/145x145_s/public/fields/field_image/product/g_drive_evraw_ssd_wbumper_separate_left-copy.png?itok=Il3tdW51">
            <a:extLst>
              <a:ext uri="{FF2B5EF4-FFF2-40B4-BE49-F238E27FC236}">
                <a16:creationId xmlns:a16="http://schemas.microsoft.com/office/drawing/2014/main" id="{C44AA997-DFF8-4C88-A8B4-01C830BF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64" y="1294036"/>
            <a:ext cx="662277" cy="6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0" descr="http://www.g-technology.com/sites/default/files/styles/145x145_s/public/fields/field_image/product/product-page-hero-gspeed-shuttlexl-1040x1040.png?itok=RqpkJG5d">
            <a:extLst>
              <a:ext uri="{FF2B5EF4-FFF2-40B4-BE49-F238E27FC236}">
                <a16:creationId xmlns:a16="http://schemas.microsoft.com/office/drawing/2014/main" id="{60843D3D-CE76-427E-9A4F-EFB544E9A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38" y="2860477"/>
            <a:ext cx="781293" cy="7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F39E9528-F2AA-4261-8FBF-279CD9183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426" y="2953251"/>
            <a:ext cx="625183" cy="627325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BA7E52C-80A2-429E-BC2F-7408AAC72A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0187" y="3187052"/>
            <a:ext cx="1414248" cy="408792"/>
          </a:xfrm>
          <a:prstGeom prst="rect">
            <a:avLst/>
          </a:prstGeom>
        </p:spPr>
      </p:pic>
      <p:pic>
        <p:nvPicPr>
          <p:cNvPr id="154" name="Picture 26" descr="He12 Product Image">
            <a:extLst>
              <a:ext uri="{FF2B5EF4-FFF2-40B4-BE49-F238E27FC236}">
                <a16:creationId xmlns:a16="http://schemas.microsoft.com/office/drawing/2014/main" id="{EBF52CBA-E79B-44D7-9784-3B0330C9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54" y="4728812"/>
            <a:ext cx="478149" cy="5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8" descr="Ultrastar SN200 Series">
            <a:extLst>
              <a:ext uri="{FF2B5EF4-FFF2-40B4-BE49-F238E27FC236}">
                <a16:creationId xmlns:a16="http://schemas.microsoft.com/office/drawing/2014/main" id="{93188942-82A1-4AF4-A5FE-622AFA0DA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55" y="4674038"/>
            <a:ext cx="629613" cy="7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30" descr="4U60G2 Storage Platform">
            <a:extLst>
              <a:ext uri="{FF2B5EF4-FFF2-40B4-BE49-F238E27FC236}">
                <a16:creationId xmlns:a16="http://schemas.microsoft.com/office/drawing/2014/main" id="{5DD887FF-6A45-46FE-80A3-06990B08B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2"/>
          <a:stretch/>
        </p:blipFill>
        <p:spPr bwMode="auto">
          <a:xfrm>
            <a:off x="5429744" y="4801578"/>
            <a:ext cx="819357" cy="5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56" descr="SVR2U24 NVMe Storage Server">
            <a:extLst>
              <a:ext uri="{FF2B5EF4-FFF2-40B4-BE49-F238E27FC236}">
                <a16:creationId xmlns:a16="http://schemas.microsoft.com/office/drawing/2014/main" id="{1FA8A973-93DF-49EA-9F48-29A802319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8"/>
          <a:stretch/>
        </p:blipFill>
        <p:spPr bwMode="auto">
          <a:xfrm>
            <a:off x="7117005" y="4707562"/>
            <a:ext cx="781992" cy="6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6" descr="ActiveScale X100">
            <a:extLst>
              <a:ext uri="{FF2B5EF4-FFF2-40B4-BE49-F238E27FC236}">
                <a16:creationId xmlns:a16="http://schemas.microsoft.com/office/drawing/2014/main" id="{57BD18C2-9CA7-45B2-B586-59F1698D0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r="31513"/>
          <a:stretch/>
        </p:blipFill>
        <p:spPr bwMode="auto">
          <a:xfrm>
            <a:off x="10744961" y="4537310"/>
            <a:ext cx="243759" cy="8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02CA67C-52B1-4DD3-BA61-3E4EA85458B7}"/>
              </a:ext>
            </a:extLst>
          </p:cNvPr>
          <p:cNvGrpSpPr/>
          <p:nvPr/>
        </p:nvGrpSpPr>
        <p:grpSpPr>
          <a:xfrm>
            <a:off x="4731710" y="1264031"/>
            <a:ext cx="755592" cy="1061324"/>
            <a:chOff x="3920047" y="831009"/>
            <a:chExt cx="831151" cy="964840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49C6926-F74C-4862-BC0E-81684BC46500}"/>
                </a:ext>
              </a:extLst>
            </p:cNvPr>
            <p:cNvSpPr/>
            <p:nvPr/>
          </p:nvSpPr>
          <p:spPr>
            <a:xfrm>
              <a:off x="3920047" y="1428341"/>
              <a:ext cx="817145" cy="367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Cards</a:t>
              </a:r>
            </a:p>
          </p:txBody>
        </p:sp>
        <p:pic>
          <p:nvPicPr>
            <p:cNvPr id="161" name="Picture 8" descr="SanDisk Extreme PRO SD UHS-I Card">
              <a:extLst>
                <a:ext uri="{FF2B5EF4-FFF2-40B4-BE49-F238E27FC236}">
                  <a16:creationId xmlns:a16="http://schemas.microsoft.com/office/drawing/2014/main" id="{7D12D8CA-67E1-430A-A5E5-451D06C2C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841" y="1017110"/>
              <a:ext cx="348357" cy="34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10" descr="Extreme PRO CompactFlash Memory Card">
              <a:extLst>
                <a:ext uri="{FF2B5EF4-FFF2-40B4-BE49-F238E27FC236}">
                  <a16:creationId xmlns:a16="http://schemas.microsoft.com/office/drawing/2014/main" id="{D2233D18-1712-4AC5-A649-49F4C9D0F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838" y="1093303"/>
              <a:ext cx="365691" cy="36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40" descr="Ultra microSD">
              <a:extLst>
                <a:ext uri="{FF2B5EF4-FFF2-40B4-BE49-F238E27FC236}">
                  <a16:creationId xmlns:a16="http://schemas.microsoft.com/office/drawing/2014/main" id="{24CB748B-2B9B-427F-94DB-4ED3EC375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398" y="831009"/>
              <a:ext cx="250570" cy="25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966E15CD-F624-4FD5-A500-CCD08D8F62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3711" y="3028524"/>
            <a:ext cx="607748" cy="607748"/>
          </a:xfrm>
          <a:prstGeom prst="rect">
            <a:avLst/>
          </a:prstGeom>
        </p:spPr>
      </p:pic>
      <p:pic>
        <p:nvPicPr>
          <p:cNvPr id="165" name="Picture 2" descr="https://www.wdc.com/content/dam/wdc/website/products/family/my-cloud-home-duo/wdfMyCloudHome_Duo_img3.jpg.imgw.500.500.jpg">
            <a:extLst>
              <a:ext uri="{FF2B5EF4-FFF2-40B4-BE49-F238E27FC236}">
                <a16:creationId xmlns:a16="http://schemas.microsoft.com/office/drawing/2014/main" id="{6581C8E4-5DEC-4CC2-9FE3-95A2506E0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6433" r="14649" b="10351"/>
          <a:stretch/>
        </p:blipFill>
        <p:spPr bwMode="auto">
          <a:xfrm>
            <a:off x="8941503" y="2902688"/>
            <a:ext cx="576541" cy="6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Oval 165">
            <a:extLst>
              <a:ext uri="{FF2B5EF4-FFF2-40B4-BE49-F238E27FC236}">
                <a16:creationId xmlns:a16="http://schemas.microsoft.com/office/drawing/2014/main" id="{5F1701CF-FA6B-4A18-9651-102F0EA3C03E}"/>
              </a:ext>
            </a:extLst>
          </p:cNvPr>
          <p:cNvSpPr/>
          <p:nvPr/>
        </p:nvSpPr>
        <p:spPr>
          <a:xfrm>
            <a:off x="9188482" y="4187576"/>
            <a:ext cx="134361" cy="162577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9F7FF86-5087-4DFC-A0D3-0C3A5F16204E}"/>
              </a:ext>
            </a:extLst>
          </p:cNvPr>
          <p:cNvSpPr/>
          <p:nvPr/>
        </p:nvSpPr>
        <p:spPr>
          <a:xfrm>
            <a:off x="7246051" y="4184648"/>
            <a:ext cx="139712" cy="169051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B8052C1A-03A2-4F61-82C8-0FEA1130F8E9}"/>
              </a:ext>
            </a:extLst>
          </p:cNvPr>
          <p:cNvSpPr/>
          <p:nvPr/>
        </p:nvSpPr>
        <p:spPr>
          <a:xfrm>
            <a:off x="5305022" y="4178989"/>
            <a:ext cx="148721" cy="179952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CBC799C0-53BF-4399-8153-02A06AE39F84}"/>
              </a:ext>
            </a:extLst>
          </p:cNvPr>
          <p:cNvSpPr/>
          <p:nvPr/>
        </p:nvSpPr>
        <p:spPr>
          <a:xfrm>
            <a:off x="3348443" y="4174834"/>
            <a:ext cx="153065" cy="185208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C6AADC52-5757-40DC-BE2B-023C9DF329CE}"/>
              </a:ext>
            </a:extLst>
          </p:cNvPr>
          <p:cNvSpPr/>
          <p:nvPr/>
        </p:nvSpPr>
        <p:spPr>
          <a:xfrm>
            <a:off x="1633711" y="4166746"/>
            <a:ext cx="166371" cy="201309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F524B717-9692-4081-A90C-28928000D347}"/>
              </a:ext>
            </a:extLst>
          </p:cNvPr>
          <p:cNvSpPr/>
          <p:nvPr/>
        </p:nvSpPr>
        <p:spPr>
          <a:xfrm>
            <a:off x="5070942" y="2449959"/>
            <a:ext cx="105348" cy="127471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FA19427C-AC3B-4FD7-81E2-1E6AF29EB48D}"/>
              </a:ext>
            </a:extLst>
          </p:cNvPr>
          <p:cNvSpPr/>
          <p:nvPr/>
        </p:nvSpPr>
        <p:spPr>
          <a:xfrm>
            <a:off x="6931466" y="2446848"/>
            <a:ext cx="108549" cy="131344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B9836F9-C4A2-4FCD-8DF5-C123E85A42F8}"/>
              </a:ext>
            </a:extLst>
          </p:cNvPr>
          <p:cNvSpPr/>
          <p:nvPr/>
        </p:nvSpPr>
        <p:spPr>
          <a:xfrm>
            <a:off x="8859219" y="2438220"/>
            <a:ext cx="124801" cy="151009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72A2710-EC05-487C-83B9-9E404C188E29}"/>
              </a:ext>
            </a:extLst>
          </p:cNvPr>
          <p:cNvSpPr/>
          <p:nvPr/>
        </p:nvSpPr>
        <p:spPr>
          <a:xfrm>
            <a:off x="1323559" y="2462504"/>
            <a:ext cx="81487" cy="98600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B6842C82-3B4B-4D84-ACE9-3F36005BEC73}"/>
              </a:ext>
            </a:extLst>
          </p:cNvPr>
          <p:cNvSpPr/>
          <p:nvPr/>
        </p:nvSpPr>
        <p:spPr>
          <a:xfrm>
            <a:off x="3224376" y="2457776"/>
            <a:ext cx="91432" cy="110633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31EF6399-2EA7-404D-8BC2-3E8004347DCF}"/>
              </a:ext>
            </a:extLst>
          </p:cNvPr>
          <p:cNvSpPr/>
          <p:nvPr/>
        </p:nvSpPr>
        <p:spPr>
          <a:xfrm>
            <a:off x="10765098" y="5877026"/>
            <a:ext cx="215205" cy="260399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B68ED3A-927B-4E7C-8613-4EC5BE7E3D0D}"/>
              </a:ext>
            </a:extLst>
          </p:cNvPr>
          <p:cNvSpPr/>
          <p:nvPr/>
        </p:nvSpPr>
        <p:spPr>
          <a:xfrm>
            <a:off x="2435419" y="5903810"/>
            <a:ext cx="172421" cy="208629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8ECA7D16-7C28-47DD-AC1E-00BA3AD78679}"/>
              </a:ext>
            </a:extLst>
          </p:cNvPr>
          <p:cNvSpPr/>
          <p:nvPr/>
        </p:nvSpPr>
        <p:spPr>
          <a:xfrm>
            <a:off x="4083068" y="5901854"/>
            <a:ext cx="178974" cy="216558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0D4539B6-7BA3-41BA-94A4-0E21B952EF74}"/>
              </a:ext>
            </a:extLst>
          </p:cNvPr>
          <p:cNvSpPr/>
          <p:nvPr/>
        </p:nvSpPr>
        <p:spPr>
          <a:xfrm>
            <a:off x="5738229" y="5893218"/>
            <a:ext cx="191576" cy="231807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ED63635-1E46-4F81-A12E-B07C4D3B115E}"/>
              </a:ext>
            </a:extLst>
          </p:cNvPr>
          <p:cNvSpPr/>
          <p:nvPr/>
        </p:nvSpPr>
        <p:spPr>
          <a:xfrm>
            <a:off x="7402981" y="5886118"/>
            <a:ext cx="204640" cy="247614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6196C3D7-57E6-4110-A7FD-5BB1D0AAEC00}"/>
              </a:ext>
            </a:extLst>
          </p:cNvPr>
          <p:cNvSpPr/>
          <p:nvPr/>
        </p:nvSpPr>
        <p:spPr>
          <a:xfrm>
            <a:off x="9081662" y="5882461"/>
            <a:ext cx="208867" cy="252729"/>
          </a:xfrm>
          <a:prstGeom prst="ellipse">
            <a:avLst/>
          </a:prstGeom>
          <a:solidFill>
            <a:schemeClr val="bg1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82" name="Picture 34" descr="http://www.tegile.com/wp-content/uploads/2014/06/array-af-nvme.png">
            <a:extLst>
              <a:ext uri="{FF2B5EF4-FFF2-40B4-BE49-F238E27FC236}">
                <a16:creationId xmlns:a16="http://schemas.microsoft.com/office/drawing/2014/main" id="{B26956E7-B18F-4F89-AFE9-81A483FA5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3383" r="19179"/>
          <a:stretch/>
        </p:blipFill>
        <p:spPr bwMode="auto">
          <a:xfrm>
            <a:off x="8684729" y="4907248"/>
            <a:ext cx="998930" cy="2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1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Diverse and Connected Data Types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7991357" y="1409679"/>
            <a:ext cx="4022131" cy="1113744"/>
            <a:chOff x="8169870" y="1393537"/>
            <a:chExt cx="4022130" cy="1113744"/>
          </a:xfrm>
          <a:noFill/>
        </p:grpSpPr>
        <p:sp>
          <p:nvSpPr>
            <p:cNvPr id="63" name="Round Same Side Corner Rectangle 73"/>
            <p:cNvSpPr/>
            <p:nvPr/>
          </p:nvSpPr>
          <p:spPr>
            <a:xfrm>
              <a:off x="8169870" y="1393537"/>
              <a:ext cx="4022130" cy="1113744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13305" y="1431940"/>
              <a:ext cx="1553630" cy="400110"/>
            </a:xfrm>
            <a:prstGeom prst="rect">
              <a:avLst/>
            </a:prstGeom>
            <a:grp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Fast Data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991357" y="4988459"/>
            <a:ext cx="4022131" cy="1113744"/>
            <a:chOff x="8169870" y="5325655"/>
            <a:chExt cx="4022130" cy="1113744"/>
          </a:xfrm>
          <a:noFill/>
        </p:grpSpPr>
        <p:sp>
          <p:nvSpPr>
            <p:cNvPr id="70" name="Round Same Side Corner Rectangle 73"/>
            <p:cNvSpPr/>
            <p:nvPr/>
          </p:nvSpPr>
          <p:spPr>
            <a:xfrm flipV="1">
              <a:off x="8169870" y="5325655"/>
              <a:ext cx="4022130" cy="1113744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56539" y="5931015"/>
              <a:ext cx="2029723" cy="40011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Performance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28552" y="1554317"/>
            <a:ext cx="3941446" cy="1113744"/>
            <a:chOff x="100947" y="1393537"/>
            <a:chExt cx="4137345" cy="1113744"/>
          </a:xfrm>
          <a:noFill/>
        </p:grpSpPr>
        <p:sp>
          <p:nvSpPr>
            <p:cNvPr id="73" name="Round Same Side Corner Rectangle 73"/>
            <p:cNvSpPr/>
            <p:nvPr/>
          </p:nvSpPr>
          <p:spPr>
            <a:xfrm flipH="1">
              <a:off x="100947" y="1393537"/>
              <a:ext cx="4137345" cy="1113744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00" kern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12415" y="1431940"/>
              <a:ext cx="1409360" cy="400110"/>
            </a:xfrm>
            <a:prstGeom prst="rect">
              <a:avLst/>
            </a:prstGeom>
            <a:grp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Big Data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28552" y="5159505"/>
            <a:ext cx="3923433" cy="1087336"/>
            <a:chOff x="-1" y="5325655"/>
            <a:chExt cx="4137345" cy="1113744"/>
          </a:xfrm>
          <a:noFill/>
        </p:grpSpPr>
        <p:sp>
          <p:nvSpPr>
            <p:cNvPr id="74" name="Round Same Side Corner Rectangle 73"/>
            <p:cNvSpPr/>
            <p:nvPr/>
          </p:nvSpPr>
          <p:spPr>
            <a:xfrm flipH="1" flipV="1">
              <a:off x="-1" y="5325655"/>
              <a:ext cx="4137345" cy="1113744"/>
            </a:xfrm>
            <a:prstGeom prst="round2SameRect">
              <a:avLst>
                <a:gd name="adj1" fmla="val 0"/>
                <a:gd name="adj2" fmla="val 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 dirty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5035" y="5937920"/>
              <a:ext cx="947695" cy="40011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Scale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480409" y="2042825"/>
            <a:ext cx="2132483" cy="998531"/>
            <a:chOff x="9658921" y="2238445"/>
            <a:chExt cx="2132483" cy="998530"/>
          </a:xfrm>
        </p:grpSpPr>
        <p:sp>
          <p:nvSpPr>
            <p:cNvPr id="12" name="TextBox 11"/>
            <p:cNvSpPr txBox="1"/>
            <p:nvPr/>
          </p:nvSpPr>
          <p:spPr>
            <a:xfrm>
              <a:off x="10811071" y="2580744"/>
              <a:ext cx="980333" cy="3139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Mobility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04" r="22541" b="8938"/>
            <a:stretch>
              <a:fillRect/>
            </a:stretch>
          </p:blipFill>
          <p:spPr>
            <a:xfrm>
              <a:off x="9658921" y="2238445"/>
              <a:ext cx="998530" cy="9985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9479304" y="3233380"/>
            <a:ext cx="2258045" cy="998531"/>
            <a:chOff x="9657816" y="3429000"/>
            <a:chExt cx="2258045" cy="998530"/>
          </a:xfrm>
          <a:noFill/>
        </p:grpSpPr>
        <p:sp>
          <p:nvSpPr>
            <p:cNvPr id="14" name="TextBox 13"/>
            <p:cNvSpPr txBox="1"/>
            <p:nvPr/>
          </p:nvSpPr>
          <p:spPr>
            <a:xfrm>
              <a:off x="10811071" y="3660500"/>
              <a:ext cx="1104790" cy="535531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Real-time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</a:p>
          </p:txBody>
        </p:sp>
        <p:pic>
          <p:nvPicPr>
            <p:cNvPr id="65" name="Picture 64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>
              <a:fillRect/>
            </a:stretch>
          </p:blipFill>
          <p:spPr>
            <a:xfrm>
              <a:off x="9657816" y="3429000"/>
              <a:ext cx="999635" cy="998530"/>
            </a:xfrm>
            <a:prstGeom prst="rect">
              <a:avLst/>
            </a:prstGeom>
            <a:grpFill/>
          </p:spPr>
        </p:pic>
      </p:grpSp>
      <p:grpSp>
        <p:nvGrpSpPr>
          <p:cNvPr id="87" name="Group 86"/>
          <p:cNvGrpSpPr/>
          <p:nvPr/>
        </p:nvGrpSpPr>
        <p:grpSpPr>
          <a:xfrm>
            <a:off x="9473562" y="4423935"/>
            <a:ext cx="2319892" cy="998531"/>
            <a:chOff x="9652073" y="4619555"/>
            <a:chExt cx="2319892" cy="998530"/>
          </a:xfrm>
        </p:grpSpPr>
        <p:sp>
          <p:nvSpPr>
            <p:cNvPr id="28" name="TextBox 27"/>
            <p:cNvSpPr txBox="1"/>
            <p:nvPr/>
          </p:nvSpPr>
          <p:spPr>
            <a:xfrm>
              <a:off x="10811071" y="4851055"/>
              <a:ext cx="1160894" cy="5355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Smart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Machines</a:t>
              </a:r>
            </a:p>
          </p:txBody>
        </p:sp>
        <p:pic>
          <p:nvPicPr>
            <p:cNvPr id="68" name="Picture 67" descr="Driverless Car GOOGLE.png"/>
            <p:cNvPicPr>
              <a:picLocks noChangeAspect="1"/>
            </p:cNvPicPr>
            <p:nvPr/>
          </p:nvPicPr>
          <p:blipFill>
            <a:blip r:embed="rId5" cstate="print"/>
            <a:srcRect l="15071" t="10466" r="19624" b="5808"/>
            <a:stretch>
              <a:fillRect/>
            </a:stretch>
          </p:blipFill>
          <p:spPr>
            <a:xfrm>
              <a:off x="9652073" y="4619555"/>
              <a:ext cx="998530" cy="99853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601139" y="2187463"/>
            <a:ext cx="2123739" cy="998531"/>
            <a:chOff x="669431" y="2238445"/>
            <a:chExt cx="2123739" cy="998530"/>
          </a:xfrm>
        </p:grpSpPr>
        <p:sp>
          <p:nvSpPr>
            <p:cNvPr id="50" name="TextBox 49"/>
            <p:cNvSpPr txBox="1"/>
            <p:nvPr/>
          </p:nvSpPr>
          <p:spPr>
            <a:xfrm>
              <a:off x="669431" y="2580744"/>
              <a:ext cx="980333" cy="3139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Insight</a:t>
              </a:r>
            </a:p>
          </p:txBody>
        </p:sp>
        <p:pic>
          <p:nvPicPr>
            <p:cNvPr id="58" name="Picture 57" descr="DataCENTER.jpg"/>
            <p:cNvPicPr>
              <a:picLocks noChangeAspect="1"/>
            </p:cNvPicPr>
            <p:nvPr/>
          </p:nvPicPr>
          <p:blipFill>
            <a:blip r:embed="rId6" cstate="print"/>
            <a:srcRect l="41304" t="6009" r="2174" b="15879"/>
            <a:stretch>
              <a:fillRect/>
            </a:stretch>
          </p:blipFill>
          <p:spPr>
            <a:xfrm>
              <a:off x="1794640" y="2238445"/>
              <a:ext cx="998530" cy="998530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476682" y="3378019"/>
            <a:ext cx="2248196" cy="998531"/>
            <a:chOff x="544974" y="3429001"/>
            <a:chExt cx="2248196" cy="998530"/>
          </a:xfrm>
          <a:noFill/>
        </p:grpSpPr>
        <p:sp>
          <p:nvSpPr>
            <p:cNvPr id="53" name="TextBox 52"/>
            <p:cNvSpPr txBox="1"/>
            <p:nvPr/>
          </p:nvSpPr>
          <p:spPr>
            <a:xfrm>
              <a:off x="544974" y="3660500"/>
              <a:ext cx="1104790" cy="535531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Prediction</a:t>
              </a:r>
            </a:p>
          </p:txBody>
        </p:sp>
        <p:pic>
          <p:nvPicPr>
            <p:cNvPr id="61" name="Picture 60" descr="DataVISUALIZATION.jpg"/>
            <p:cNvPicPr>
              <a:picLocks noChangeAspect="1"/>
            </p:cNvPicPr>
            <p:nvPr/>
          </p:nvPicPr>
          <p:blipFill>
            <a:blip r:embed="rId7" cstate="print"/>
            <a:srcRect l="17949" r="15384"/>
            <a:stretch>
              <a:fillRect/>
            </a:stretch>
          </p:blipFill>
          <p:spPr>
            <a:xfrm>
              <a:off x="1794640" y="3429001"/>
              <a:ext cx="998530" cy="998530"/>
            </a:xfrm>
            <a:prstGeom prst="rect">
              <a:avLst/>
            </a:prstGeom>
            <a:grpFill/>
          </p:spPr>
        </p:pic>
      </p:grpSp>
      <p:grpSp>
        <p:nvGrpSpPr>
          <p:cNvPr id="84" name="Group 83"/>
          <p:cNvGrpSpPr/>
          <p:nvPr/>
        </p:nvGrpSpPr>
        <p:grpSpPr>
          <a:xfrm>
            <a:off x="228552" y="4568573"/>
            <a:ext cx="2496325" cy="998531"/>
            <a:chOff x="296845" y="4619555"/>
            <a:chExt cx="2496325" cy="998530"/>
          </a:xfrm>
          <a:noFill/>
        </p:grpSpPr>
        <p:sp>
          <p:nvSpPr>
            <p:cNvPr id="54" name="TextBox 53"/>
            <p:cNvSpPr txBox="1"/>
            <p:nvPr/>
          </p:nvSpPr>
          <p:spPr>
            <a:xfrm>
              <a:off x="296845" y="4851055"/>
              <a:ext cx="1352919" cy="535531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Prescription</a:t>
              </a:r>
            </a:p>
          </p:txBody>
        </p:sp>
        <p:pic>
          <p:nvPicPr>
            <p:cNvPr id="66" name="Picture 65" descr="ChalkboardSTRATEGY-1.png"/>
            <p:cNvPicPr>
              <a:picLocks noChangeAspect="1"/>
            </p:cNvPicPr>
            <p:nvPr/>
          </p:nvPicPr>
          <p:blipFill>
            <a:blip r:embed="rId8" cstate="print"/>
            <a:srcRect l="45161" r="12903" b="11936"/>
            <a:stretch>
              <a:fillRect/>
            </a:stretch>
          </p:blipFill>
          <p:spPr>
            <a:xfrm flipH="1">
              <a:off x="1794640" y="4619555"/>
              <a:ext cx="998530" cy="998530"/>
            </a:xfrm>
            <a:prstGeom prst="rect">
              <a:avLst/>
            </a:prstGeom>
            <a:grpFill/>
          </p:spPr>
        </p:pic>
      </p:grpSp>
      <p:sp>
        <p:nvSpPr>
          <p:cNvPr id="44" name="Oval 43"/>
          <p:cNvSpPr/>
          <p:nvPr/>
        </p:nvSpPr>
        <p:spPr>
          <a:xfrm>
            <a:off x="4509151" y="2644876"/>
            <a:ext cx="2611539" cy="2075063"/>
          </a:xfrm>
          <a:prstGeom prst="ellipse">
            <a:avLst/>
          </a:prstGeom>
          <a:gradFill flip="none" rotWithShape="1">
            <a:gsLst>
              <a:gs pos="50000">
                <a:schemeClr val="bg1">
                  <a:alpha val="0"/>
                </a:schemeClr>
              </a:gs>
              <a:gs pos="70000">
                <a:schemeClr val="bg1"/>
              </a:gs>
              <a:gs pos="100000">
                <a:srgbClr val="00AFD7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6832974" y="3386942"/>
            <a:ext cx="1160895" cy="5909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75708" y="547195"/>
            <a:ext cx="7215525" cy="6501400"/>
            <a:chOff x="2756789" y="691685"/>
            <a:chExt cx="7215525" cy="6501400"/>
          </a:xfrm>
        </p:grpSpPr>
        <p:sp>
          <p:nvSpPr>
            <p:cNvPr id="81" name="Oval 80"/>
            <p:cNvSpPr/>
            <p:nvPr/>
          </p:nvSpPr>
          <p:spPr>
            <a:xfrm>
              <a:off x="3280685" y="1251284"/>
              <a:ext cx="5574540" cy="5149516"/>
            </a:xfrm>
            <a:prstGeom prst="ellipse">
              <a:avLst/>
            </a:prstGeom>
            <a:gradFill flip="none" rotWithShape="1">
              <a:gsLst>
                <a:gs pos="70000">
                  <a:srgbClr val="000F2A">
                    <a:alpha val="0"/>
                  </a:srgbClr>
                </a:gs>
                <a:gs pos="85000">
                  <a:srgbClr val="00AFD7">
                    <a:alpha val="69804"/>
                    <a:lumMod val="60000"/>
                    <a:lumOff val="40000"/>
                  </a:srgbClr>
                </a:gs>
                <a:gs pos="100000">
                  <a:srgbClr val="000F2A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756789" y="691685"/>
              <a:ext cx="7215525" cy="6501400"/>
              <a:chOff x="2686102" y="-578026"/>
              <a:chExt cx="7215525" cy="65014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686102" y="-578026"/>
                <a:ext cx="7215525" cy="6501400"/>
                <a:chOff x="2686102" y="-578026"/>
                <a:chExt cx="7215525" cy="6501400"/>
              </a:xfrm>
            </p:grpSpPr>
            <p:pic>
              <p:nvPicPr>
                <p:cNvPr id="1030" name="Picture 6" descr="C:\Users\morgan\AppData\Local\Microsoft\Windows\Temporary Internet Files\Content.IE5\ZZBOTXW3\345-1217206687C51V[1]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-20000"/>
                </a:blip>
                <a:srcRect b="5200"/>
                <a:stretch>
                  <a:fillRect/>
                </a:stretch>
              </p:blipFill>
              <p:spPr bwMode="auto">
                <a:xfrm>
                  <a:off x="2686102" y="-578026"/>
                  <a:ext cx="7215525" cy="6501400"/>
                </a:xfrm>
                <a:prstGeom prst="ellipse">
                  <a:avLst/>
                </a:prstGeom>
                <a:noFill/>
                <a:effectLst>
                  <a:softEdge rad="635000"/>
                </a:effectLst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3857843" y="2550039"/>
                  <a:ext cx="1202572" cy="5909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Batch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Analytics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6915138" y="966797"/>
                  <a:ext cx="1348447" cy="5909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Streaming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Analytics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114006" y="3504504"/>
                  <a:ext cx="1502335" cy="5909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Artificial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Intelligence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307238" y="1010895"/>
                  <a:ext cx="1569660" cy="5909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Data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Aggregation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996374" y="4119246"/>
                  <a:ext cx="1249060" cy="3416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Modeling</a:t>
                  </a:r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5284291" y="2006664"/>
                  <a:ext cx="2189085" cy="1757903"/>
                  <a:chOff x="5284290" y="2006664"/>
                  <a:chExt cx="2189085" cy="1757902"/>
                </a:xfrm>
              </p:grpSpPr>
              <p:sp>
                <p:nvSpPr>
                  <p:cNvPr id="47" name="Circular Arrow 46"/>
                  <p:cNvSpPr/>
                  <p:nvPr/>
                </p:nvSpPr>
                <p:spPr>
                  <a:xfrm>
                    <a:off x="5284290" y="2006664"/>
                    <a:ext cx="2189085" cy="1757902"/>
                  </a:xfrm>
                  <a:prstGeom prst="circularArrow">
                    <a:avLst>
                      <a:gd name="adj1" fmla="val 14084"/>
                      <a:gd name="adj2" fmla="val 1142319"/>
                      <a:gd name="adj3" fmla="val 20489394"/>
                      <a:gd name="adj4" fmla="val 10209567"/>
                      <a:gd name="adj5" fmla="val 14227"/>
                    </a:avLst>
                  </a:prstGeom>
                  <a:gradFill flip="none" rotWithShape="1">
                    <a:gsLst>
                      <a:gs pos="0">
                        <a:srgbClr val="00AB8E">
                          <a:alpha val="0"/>
                        </a:srgbClr>
                      </a:gs>
                      <a:gs pos="50000">
                        <a:srgbClr val="009BC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 rot="482855">
                    <a:off x="5664274" y="2017580"/>
                    <a:ext cx="1578702" cy="12419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prstTxWarp prst="textArchUp">
                      <a:avLst>
                        <a:gd name="adj" fmla="val 11849274"/>
                      </a:avLst>
                    </a:prstTxWarp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</a:rPr>
                      <a:t>ALGORITHMS</a:t>
                    </a:r>
                  </a:p>
                </p:txBody>
              </p:sp>
            </p:grpSp>
          </p:grpSp>
          <p:grpSp>
            <p:nvGrpSpPr>
              <p:cNvPr id="78" name="Group 77"/>
              <p:cNvGrpSpPr/>
              <p:nvPr/>
            </p:nvGrpSpPr>
            <p:grpSpPr>
              <a:xfrm>
                <a:off x="5347779" y="1960069"/>
                <a:ext cx="2189085" cy="2006901"/>
                <a:chOff x="5347778" y="2080377"/>
                <a:chExt cx="2189085" cy="1757902"/>
              </a:xfrm>
            </p:grpSpPr>
            <p:sp>
              <p:nvSpPr>
                <p:cNvPr id="51" name="Circular Arrow 50"/>
                <p:cNvSpPr/>
                <p:nvPr/>
              </p:nvSpPr>
              <p:spPr>
                <a:xfrm flipH="1" flipV="1">
                  <a:off x="5347778" y="2080377"/>
                  <a:ext cx="2189085" cy="1757902"/>
                </a:xfrm>
                <a:prstGeom prst="circularArrow">
                  <a:avLst>
                    <a:gd name="adj1" fmla="val 14084"/>
                    <a:gd name="adj2" fmla="val 1142319"/>
                    <a:gd name="adj3" fmla="val 20489394"/>
                    <a:gd name="adj4" fmla="val 11099515"/>
                    <a:gd name="adj5" fmla="val 14227"/>
                  </a:avLst>
                </a:prstGeom>
                <a:gradFill flip="none" rotWithShape="1">
                  <a:gsLst>
                    <a:gs pos="15000">
                      <a:srgbClr val="00AB8E">
                        <a:alpha val="0"/>
                      </a:srgbClr>
                    </a:gs>
                    <a:gs pos="60000">
                      <a:srgbClr val="004386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 rot="373826">
                  <a:off x="5359486" y="2711437"/>
                  <a:ext cx="1444132" cy="10753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1"/>
                      </a:solidFill>
                    </a:rPr>
                    <a:t>DATA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9709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8695024" y="1740391"/>
            <a:ext cx="3188403" cy="3583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ts val="1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Capacity </a:t>
            </a:r>
            <a:r>
              <a:rPr lang="en-US" sz="1600" dirty="0" err="1">
                <a:solidFill>
                  <a:prstClr val="black"/>
                </a:solidFill>
              </a:rPr>
              <a:t>eHDD</a:t>
            </a:r>
            <a:r>
              <a:rPr lang="en-US" sz="1600" dirty="0">
                <a:solidFill>
                  <a:prstClr val="black"/>
                </a:solidFill>
              </a:rPr>
              <a:t> growth rebounds with strong Q2 FY18. Flat to 2019 but strong growth longer term</a:t>
            </a:r>
          </a:p>
          <a:p>
            <a:pPr marL="285750" lvl="0" indent="-285750">
              <a:spcBef>
                <a:spcPts val="1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1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</a:rPr>
              <a:t>eSSD</a:t>
            </a:r>
            <a:r>
              <a:rPr lang="en-US" sz="1600" dirty="0">
                <a:solidFill>
                  <a:prstClr val="black"/>
                </a:solidFill>
              </a:rPr>
              <a:t> revenue growth stronger for SATA and Essential </a:t>
            </a:r>
            <a:r>
              <a:rPr lang="en-US" sz="1600" dirty="0" err="1">
                <a:solidFill>
                  <a:prstClr val="black"/>
                </a:solidFill>
              </a:rPr>
              <a:t>PCIe</a:t>
            </a:r>
            <a:r>
              <a:rPr lang="en-US" sz="1600" dirty="0">
                <a:solidFill>
                  <a:prstClr val="black"/>
                </a:solidFill>
              </a:rPr>
              <a:t> than SAS and Performance </a:t>
            </a:r>
            <a:r>
              <a:rPr lang="en-US" sz="1600" dirty="0" err="1">
                <a:solidFill>
                  <a:prstClr val="black"/>
                </a:solidFill>
              </a:rPr>
              <a:t>PCIe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1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1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Significant increase in DIY TAM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419F6FE-3BA7-DE42-B8AB-4DE1E187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6248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Enterprise Devices – Market Growth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5D168-D8BF-F14F-9118-1CEC532F1534}"/>
              </a:ext>
            </a:extLst>
          </p:cNvPr>
          <p:cNvSpPr txBox="1"/>
          <p:nvPr/>
        </p:nvSpPr>
        <p:spPr>
          <a:xfrm>
            <a:off x="7607031" y="894695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CAGR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E4880-F908-7C4B-9187-32821730CF5E}"/>
              </a:ext>
            </a:extLst>
          </p:cNvPr>
          <p:cNvSpPr txBox="1"/>
          <p:nvPr/>
        </p:nvSpPr>
        <p:spPr>
          <a:xfrm>
            <a:off x="7732065" y="1485186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B9AC9-8528-8241-9F43-DC9314EFC787}"/>
              </a:ext>
            </a:extLst>
          </p:cNvPr>
          <p:cNvSpPr txBox="1"/>
          <p:nvPr/>
        </p:nvSpPr>
        <p:spPr>
          <a:xfrm>
            <a:off x="7796986" y="2490183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9B121-D86E-3648-B2DD-8B475EC8E285}"/>
              </a:ext>
            </a:extLst>
          </p:cNvPr>
          <p:cNvSpPr txBox="1"/>
          <p:nvPr/>
        </p:nvSpPr>
        <p:spPr>
          <a:xfrm>
            <a:off x="7685578" y="3483972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-33%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0DFAB-D26B-C040-943D-C7C439281425}"/>
              </a:ext>
            </a:extLst>
          </p:cNvPr>
          <p:cNvSpPr txBox="1"/>
          <p:nvPr/>
        </p:nvSpPr>
        <p:spPr>
          <a:xfrm>
            <a:off x="7732065" y="4488969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23%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EE0BEC-8504-7940-BBC7-861C05516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" y="1080966"/>
            <a:ext cx="7391400" cy="490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D3C67C-2D1E-0249-88EE-F4B9D06C030F}"/>
              </a:ext>
            </a:extLst>
          </p:cNvPr>
          <p:cNvSpPr txBox="1"/>
          <p:nvPr/>
        </p:nvSpPr>
        <p:spPr>
          <a:xfrm>
            <a:off x="5967656" y="2931901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eSSD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4E9D0-5FBF-044D-BFF8-1A6BDF7AFAF1}"/>
              </a:ext>
            </a:extLst>
          </p:cNvPr>
          <p:cNvSpPr txBox="1"/>
          <p:nvPr/>
        </p:nvSpPr>
        <p:spPr>
          <a:xfrm>
            <a:off x="5966647" y="4488969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eHDD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Footer Placeholder 5"/>
          <p:cNvSpPr txBox="1">
            <a:spLocks/>
          </p:cNvSpPr>
          <p:nvPr/>
        </p:nvSpPr>
        <p:spPr>
          <a:xfrm>
            <a:off x="2697045" y="6541810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1219170" rtl="0" eaLnBrk="1" latinLnBrk="0" hangingPunct="1"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rPr>
              <a:t>©2018 Western Digital Corporation or its affiliates. All rights reserved. Confidential.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63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Components of Areal Density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Increase Density by Placing Tracks and Bits Closer Together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18814" y="1683656"/>
            <a:ext cx="4139680" cy="4139680"/>
            <a:chOff x="1018813" y="1064871"/>
            <a:chExt cx="4629873" cy="4629873"/>
          </a:xfrm>
        </p:grpSpPr>
        <p:sp>
          <p:nvSpPr>
            <p:cNvPr id="6" name="Oval 5"/>
            <p:cNvSpPr/>
            <p:nvPr/>
          </p:nvSpPr>
          <p:spPr>
            <a:xfrm>
              <a:off x="1018813" y="1064871"/>
              <a:ext cx="4629873" cy="4629873"/>
            </a:xfrm>
            <a:prstGeom prst="ellipse">
              <a:avLst/>
            </a:prstGeom>
            <a:gradFill flip="none" rotWithShape="1">
              <a:gsLst>
                <a:gs pos="51000">
                  <a:srgbClr val="BBBCBD"/>
                </a:gs>
                <a:gs pos="38000">
                  <a:srgbClr val="CACACB"/>
                </a:gs>
                <a:gs pos="0">
                  <a:srgbClr val="EAEAEA"/>
                </a:gs>
                <a:gs pos="62000">
                  <a:srgbClr val="CACACB"/>
                </a:gs>
                <a:gs pos="100000">
                  <a:schemeClr val="bg2">
                    <a:tint val="23500"/>
                    <a:satMod val="160000"/>
                  </a:schemeClr>
                </a:gs>
              </a:gsLst>
              <a:lin ang="3300000" scaled="0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980721" y="3026779"/>
              <a:ext cx="706056" cy="706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19859" y="1422889"/>
            <a:ext cx="262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Tracks per inch </a:t>
            </a:r>
            <a:br>
              <a:rPr lang="en-US" dirty="0"/>
            </a:br>
            <a:r>
              <a:rPr lang="en-US" dirty="0"/>
              <a:t>(TPI)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74" y="1783339"/>
            <a:ext cx="3928960" cy="3940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42" y="1777661"/>
            <a:ext cx="3963025" cy="3951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5911">
            <a:off x="381392" y="4720220"/>
            <a:ext cx="2816601" cy="107054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Freeform 48"/>
          <p:cNvSpPr/>
          <p:nvPr/>
        </p:nvSpPr>
        <p:spPr>
          <a:xfrm>
            <a:off x="4001984" y="1932393"/>
            <a:ext cx="1699581" cy="1785257"/>
          </a:xfrm>
          <a:custGeom>
            <a:avLst/>
            <a:gdLst>
              <a:gd name="connsiteX0" fmla="*/ 0 w 1828800"/>
              <a:gd name="connsiteY0" fmla="*/ 914400 h 972457"/>
              <a:gd name="connsiteX1" fmla="*/ 1828800 w 1828800"/>
              <a:gd name="connsiteY1" fmla="*/ 0 h 972457"/>
              <a:gd name="connsiteX2" fmla="*/ 1190171 w 1828800"/>
              <a:gd name="connsiteY2" fmla="*/ 972457 h 972457"/>
              <a:gd name="connsiteX3" fmla="*/ 0 w 1828800"/>
              <a:gd name="connsiteY3" fmla="*/ 914400 h 972457"/>
              <a:gd name="connsiteX0" fmla="*/ 0 w 1828800"/>
              <a:gd name="connsiteY0" fmla="*/ 914400 h 928914"/>
              <a:gd name="connsiteX1" fmla="*/ 1828800 w 1828800"/>
              <a:gd name="connsiteY1" fmla="*/ 0 h 928914"/>
              <a:gd name="connsiteX2" fmla="*/ 1204685 w 1828800"/>
              <a:gd name="connsiteY2" fmla="*/ 928914 h 928914"/>
              <a:gd name="connsiteX3" fmla="*/ 0 w 1828800"/>
              <a:gd name="connsiteY3" fmla="*/ 914400 h 928914"/>
              <a:gd name="connsiteX0" fmla="*/ 0 w 1814285"/>
              <a:gd name="connsiteY0" fmla="*/ 1770743 h 1785257"/>
              <a:gd name="connsiteX1" fmla="*/ 1814285 w 1814285"/>
              <a:gd name="connsiteY1" fmla="*/ 0 h 1785257"/>
              <a:gd name="connsiteX2" fmla="*/ 1204685 w 1814285"/>
              <a:gd name="connsiteY2" fmla="*/ 1785257 h 1785257"/>
              <a:gd name="connsiteX3" fmla="*/ 0 w 1814285"/>
              <a:gd name="connsiteY3" fmla="*/ 1770743 h 178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285" h="1785257">
                <a:moveTo>
                  <a:pt x="0" y="1770743"/>
                </a:moveTo>
                <a:lnTo>
                  <a:pt x="1814285" y="0"/>
                </a:lnTo>
                <a:lnTo>
                  <a:pt x="1204685" y="1785257"/>
                </a:lnTo>
                <a:lnTo>
                  <a:pt x="0" y="1770743"/>
                </a:lnTo>
                <a:close/>
              </a:path>
            </a:pathLst>
          </a:cu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001984" y="3703135"/>
            <a:ext cx="114808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874" y="1743013"/>
            <a:ext cx="4631424" cy="4652267"/>
          </a:xfrm>
          <a:prstGeom prst="rect">
            <a:avLst/>
          </a:prstGeom>
        </p:spPr>
      </p:pic>
      <p:sp>
        <p:nvSpPr>
          <p:cNvPr id="114" name="Freeform 113"/>
          <p:cNvSpPr/>
          <p:nvPr/>
        </p:nvSpPr>
        <p:spPr>
          <a:xfrm rot="21026509" flipH="1">
            <a:off x="7199074" y="2564580"/>
            <a:ext cx="1065870" cy="2008126"/>
          </a:xfrm>
          <a:custGeom>
            <a:avLst/>
            <a:gdLst>
              <a:gd name="connsiteX0" fmla="*/ 0 w 1828800"/>
              <a:gd name="connsiteY0" fmla="*/ 914400 h 972457"/>
              <a:gd name="connsiteX1" fmla="*/ 1828800 w 1828800"/>
              <a:gd name="connsiteY1" fmla="*/ 0 h 972457"/>
              <a:gd name="connsiteX2" fmla="*/ 1190171 w 1828800"/>
              <a:gd name="connsiteY2" fmla="*/ 972457 h 972457"/>
              <a:gd name="connsiteX3" fmla="*/ 0 w 1828800"/>
              <a:gd name="connsiteY3" fmla="*/ 914400 h 972457"/>
              <a:gd name="connsiteX0" fmla="*/ 0 w 1828800"/>
              <a:gd name="connsiteY0" fmla="*/ 914400 h 928914"/>
              <a:gd name="connsiteX1" fmla="*/ 1828800 w 1828800"/>
              <a:gd name="connsiteY1" fmla="*/ 0 h 928914"/>
              <a:gd name="connsiteX2" fmla="*/ 1204685 w 1828800"/>
              <a:gd name="connsiteY2" fmla="*/ 928914 h 928914"/>
              <a:gd name="connsiteX3" fmla="*/ 0 w 1828800"/>
              <a:gd name="connsiteY3" fmla="*/ 914400 h 928914"/>
              <a:gd name="connsiteX0" fmla="*/ 0 w 1814285"/>
              <a:gd name="connsiteY0" fmla="*/ 1770743 h 1785257"/>
              <a:gd name="connsiteX1" fmla="*/ 1814285 w 1814285"/>
              <a:gd name="connsiteY1" fmla="*/ 0 h 1785257"/>
              <a:gd name="connsiteX2" fmla="*/ 1204685 w 1814285"/>
              <a:gd name="connsiteY2" fmla="*/ 1785257 h 1785257"/>
              <a:gd name="connsiteX3" fmla="*/ 0 w 1814285"/>
              <a:gd name="connsiteY3" fmla="*/ 1770743 h 1785257"/>
              <a:gd name="connsiteX0" fmla="*/ 0 w 3047999"/>
              <a:gd name="connsiteY0" fmla="*/ 885371 h 1785257"/>
              <a:gd name="connsiteX1" fmla="*/ 3047999 w 3047999"/>
              <a:gd name="connsiteY1" fmla="*/ 0 h 1785257"/>
              <a:gd name="connsiteX2" fmla="*/ 2438399 w 3047999"/>
              <a:gd name="connsiteY2" fmla="*/ 1785257 h 1785257"/>
              <a:gd name="connsiteX3" fmla="*/ 0 w 3047999"/>
              <a:gd name="connsiteY3" fmla="*/ 885371 h 1785257"/>
              <a:gd name="connsiteX0" fmla="*/ 0 w 3047999"/>
              <a:gd name="connsiteY0" fmla="*/ 885371 h 2540000"/>
              <a:gd name="connsiteX1" fmla="*/ 3047999 w 3047999"/>
              <a:gd name="connsiteY1" fmla="*/ 0 h 2540000"/>
              <a:gd name="connsiteX2" fmla="*/ 1857828 w 3047999"/>
              <a:gd name="connsiteY2" fmla="*/ 2540000 h 2540000"/>
              <a:gd name="connsiteX3" fmla="*/ 0 w 3047999"/>
              <a:gd name="connsiteY3" fmla="*/ 885371 h 2540000"/>
              <a:gd name="connsiteX0" fmla="*/ 0 w 3047999"/>
              <a:gd name="connsiteY0" fmla="*/ 885371 h 2714171"/>
              <a:gd name="connsiteX1" fmla="*/ 3047999 w 3047999"/>
              <a:gd name="connsiteY1" fmla="*/ 0 h 2714171"/>
              <a:gd name="connsiteX2" fmla="*/ 1393371 w 3047999"/>
              <a:gd name="connsiteY2" fmla="*/ 2714171 h 2714171"/>
              <a:gd name="connsiteX3" fmla="*/ 0 w 3047999"/>
              <a:gd name="connsiteY3" fmla="*/ 885371 h 2714171"/>
              <a:gd name="connsiteX0" fmla="*/ 0 w 3135085"/>
              <a:gd name="connsiteY0" fmla="*/ 1016000 h 2714171"/>
              <a:gd name="connsiteX1" fmla="*/ 3135085 w 3135085"/>
              <a:gd name="connsiteY1" fmla="*/ 0 h 2714171"/>
              <a:gd name="connsiteX2" fmla="*/ 1480457 w 3135085"/>
              <a:gd name="connsiteY2" fmla="*/ 2714171 h 2714171"/>
              <a:gd name="connsiteX3" fmla="*/ 0 w 3135085"/>
              <a:gd name="connsiteY3" fmla="*/ 1016000 h 2714171"/>
              <a:gd name="connsiteX0" fmla="*/ 0 w 3135085"/>
              <a:gd name="connsiteY0" fmla="*/ 1016000 h 2743200"/>
              <a:gd name="connsiteX1" fmla="*/ 3135085 w 3135085"/>
              <a:gd name="connsiteY1" fmla="*/ 0 h 2743200"/>
              <a:gd name="connsiteX2" fmla="*/ 1494971 w 3135085"/>
              <a:gd name="connsiteY2" fmla="*/ 2743200 h 2743200"/>
              <a:gd name="connsiteX3" fmla="*/ 0 w 3135085"/>
              <a:gd name="connsiteY3" fmla="*/ 1016000 h 2743200"/>
              <a:gd name="connsiteX0" fmla="*/ 0 w 3135085"/>
              <a:gd name="connsiteY0" fmla="*/ 1016000 h 2743200"/>
              <a:gd name="connsiteX1" fmla="*/ 3135085 w 3135085"/>
              <a:gd name="connsiteY1" fmla="*/ 0 h 2743200"/>
              <a:gd name="connsiteX2" fmla="*/ 1494971 w 3135085"/>
              <a:gd name="connsiteY2" fmla="*/ 2743200 h 2743200"/>
              <a:gd name="connsiteX3" fmla="*/ 725715 w 3135085"/>
              <a:gd name="connsiteY3" fmla="*/ 1843313 h 2743200"/>
              <a:gd name="connsiteX4" fmla="*/ 0 w 3135085"/>
              <a:gd name="connsiteY4" fmla="*/ 1016000 h 2743200"/>
              <a:gd name="connsiteX0" fmla="*/ 0 w 3135085"/>
              <a:gd name="connsiteY0" fmla="*/ 1016000 h 2743200"/>
              <a:gd name="connsiteX1" fmla="*/ 3135085 w 3135085"/>
              <a:gd name="connsiteY1" fmla="*/ 0 h 2743200"/>
              <a:gd name="connsiteX2" fmla="*/ 1494971 w 3135085"/>
              <a:gd name="connsiteY2" fmla="*/ 2743200 h 2743200"/>
              <a:gd name="connsiteX3" fmla="*/ 798286 w 3135085"/>
              <a:gd name="connsiteY3" fmla="*/ 1814285 h 2743200"/>
              <a:gd name="connsiteX4" fmla="*/ 0 w 3135085"/>
              <a:gd name="connsiteY4" fmla="*/ 1016000 h 2743200"/>
              <a:gd name="connsiteX0" fmla="*/ 0 w 3135085"/>
              <a:gd name="connsiteY0" fmla="*/ 1016000 h 2743200"/>
              <a:gd name="connsiteX1" fmla="*/ 3135085 w 3135085"/>
              <a:gd name="connsiteY1" fmla="*/ 0 h 2743200"/>
              <a:gd name="connsiteX2" fmla="*/ 1494971 w 3135085"/>
              <a:gd name="connsiteY2" fmla="*/ 2743200 h 2743200"/>
              <a:gd name="connsiteX3" fmla="*/ 798286 w 3135085"/>
              <a:gd name="connsiteY3" fmla="*/ 1814285 h 2743200"/>
              <a:gd name="connsiteX4" fmla="*/ 0 w 3135085"/>
              <a:gd name="connsiteY4" fmla="*/ 1016000 h 2743200"/>
              <a:gd name="connsiteX0" fmla="*/ 0 w 3135085"/>
              <a:gd name="connsiteY0" fmla="*/ 1016000 h 2743200"/>
              <a:gd name="connsiteX1" fmla="*/ 3135085 w 3135085"/>
              <a:gd name="connsiteY1" fmla="*/ 0 h 2743200"/>
              <a:gd name="connsiteX2" fmla="*/ 1494971 w 3135085"/>
              <a:gd name="connsiteY2" fmla="*/ 2743200 h 2743200"/>
              <a:gd name="connsiteX3" fmla="*/ 798286 w 3135085"/>
              <a:gd name="connsiteY3" fmla="*/ 1814285 h 2743200"/>
              <a:gd name="connsiteX4" fmla="*/ 0 w 3135085"/>
              <a:gd name="connsiteY4" fmla="*/ 1016000 h 2743200"/>
              <a:gd name="connsiteX0" fmla="*/ 0 w 3206522"/>
              <a:gd name="connsiteY0" fmla="*/ 1058862 h 2743200"/>
              <a:gd name="connsiteX1" fmla="*/ 3206522 w 3206522"/>
              <a:gd name="connsiteY1" fmla="*/ 0 h 2743200"/>
              <a:gd name="connsiteX2" fmla="*/ 1566408 w 3206522"/>
              <a:gd name="connsiteY2" fmla="*/ 2743200 h 2743200"/>
              <a:gd name="connsiteX3" fmla="*/ 869723 w 3206522"/>
              <a:gd name="connsiteY3" fmla="*/ 1814285 h 2743200"/>
              <a:gd name="connsiteX4" fmla="*/ 0 w 3206522"/>
              <a:gd name="connsiteY4" fmla="*/ 1058862 h 2743200"/>
              <a:gd name="connsiteX0" fmla="*/ 0 w 3206522"/>
              <a:gd name="connsiteY0" fmla="*/ 1058862 h 2743200"/>
              <a:gd name="connsiteX1" fmla="*/ 3206522 w 3206522"/>
              <a:gd name="connsiteY1" fmla="*/ 0 h 2743200"/>
              <a:gd name="connsiteX2" fmla="*/ 1566408 w 3206522"/>
              <a:gd name="connsiteY2" fmla="*/ 2743200 h 2743200"/>
              <a:gd name="connsiteX3" fmla="*/ 826861 w 3206522"/>
              <a:gd name="connsiteY3" fmla="*/ 1842860 h 2743200"/>
              <a:gd name="connsiteX4" fmla="*/ 0 w 3206522"/>
              <a:gd name="connsiteY4" fmla="*/ 1058862 h 2743200"/>
              <a:gd name="connsiteX0" fmla="*/ 0 w 3206522"/>
              <a:gd name="connsiteY0" fmla="*/ 1058862 h 2771775"/>
              <a:gd name="connsiteX1" fmla="*/ 3206522 w 3206522"/>
              <a:gd name="connsiteY1" fmla="*/ 0 h 2771775"/>
              <a:gd name="connsiteX2" fmla="*/ 1552120 w 3206522"/>
              <a:gd name="connsiteY2" fmla="*/ 2771775 h 2771775"/>
              <a:gd name="connsiteX3" fmla="*/ 826861 w 3206522"/>
              <a:gd name="connsiteY3" fmla="*/ 1842860 h 2771775"/>
              <a:gd name="connsiteX4" fmla="*/ 0 w 3206522"/>
              <a:gd name="connsiteY4" fmla="*/ 1058862 h 2771775"/>
              <a:gd name="connsiteX0" fmla="*/ 0 w 2050100"/>
              <a:gd name="connsiteY0" fmla="*/ 1399571 h 3112484"/>
              <a:gd name="connsiteX1" fmla="*/ 2050100 w 2050100"/>
              <a:gd name="connsiteY1" fmla="*/ 1 h 3112484"/>
              <a:gd name="connsiteX2" fmla="*/ 1552120 w 2050100"/>
              <a:gd name="connsiteY2" fmla="*/ 3112484 h 3112484"/>
              <a:gd name="connsiteX3" fmla="*/ 826861 w 2050100"/>
              <a:gd name="connsiteY3" fmla="*/ 2183569 h 3112484"/>
              <a:gd name="connsiteX4" fmla="*/ 0 w 2050100"/>
              <a:gd name="connsiteY4" fmla="*/ 1399571 h 3112484"/>
              <a:gd name="connsiteX0" fmla="*/ 0 w 2050100"/>
              <a:gd name="connsiteY0" fmla="*/ 1399569 h 3112482"/>
              <a:gd name="connsiteX1" fmla="*/ 2050100 w 2050100"/>
              <a:gd name="connsiteY1" fmla="*/ -1 h 3112482"/>
              <a:gd name="connsiteX2" fmla="*/ 1552120 w 2050100"/>
              <a:gd name="connsiteY2" fmla="*/ 3112482 h 3112482"/>
              <a:gd name="connsiteX3" fmla="*/ 826861 w 2050100"/>
              <a:gd name="connsiteY3" fmla="*/ 2183567 h 3112482"/>
              <a:gd name="connsiteX4" fmla="*/ 0 w 2050100"/>
              <a:gd name="connsiteY4" fmla="*/ 1399569 h 3112482"/>
              <a:gd name="connsiteX0" fmla="*/ 0 w 2050100"/>
              <a:gd name="connsiteY0" fmla="*/ 1399571 h 3112484"/>
              <a:gd name="connsiteX1" fmla="*/ 2050100 w 2050100"/>
              <a:gd name="connsiteY1" fmla="*/ 1 h 3112484"/>
              <a:gd name="connsiteX2" fmla="*/ 1552120 w 2050100"/>
              <a:gd name="connsiteY2" fmla="*/ 3112484 h 3112484"/>
              <a:gd name="connsiteX3" fmla="*/ 826861 w 2050100"/>
              <a:gd name="connsiteY3" fmla="*/ 2183569 h 3112484"/>
              <a:gd name="connsiteX4" fmla="*/ 0 w 2050100"/>
              <a:gd name="connsiteY4" fmla="*/ 1399571 h 3112484"/>
              <a:gd name="connsiteX0" fmla="*/ 0 w 1652039"/>
              <a:gd name="connsiteY0" fmla="*/ 1755254 h 3112482"/>
              <a:gd name="connsiteX1" fmla="*/ 1652039 w 1652039"/>
              <a:gd name="connsiteY1" fmla="*/ -1 h 3112482"/>
              <a:gd name="connsiteX2" fmla="*/ 1154059 w 1652039"/>
              <a:gd name="connsiteY2" fmla="*/ 3112482 h 3112482"/>
              <a:gd name="connsiteX3" fmla="*/ 428800 w 1652039"/>
              <a:gd name="connsiteY3" fmla="*/ 2183567 h 3112482"/>
              <a:gd name="connsiteX4" fmla="*/ 0 w 1652039"/>
              <a:gd name="connsiteY4" fmla="*/ 1755254 h 3112482"/>
              <a:gd name="connsiteX0" fmla="*/ 0 w 1652039"/>
              <a:gd name="connsiteY0" fmla="*/ 1755256 h 3112484"/>
              <a:gd name="connsiteX1" fmla="*/ 1652039 w 1652039"/>
              <a:gd name="connsiteY1" fmla="*/ 1 h 3112484"/>
              <a:gd name="connsiteX2" fmla="*/ 1154059 w 1652039"/>
              <a:gd name="connsiteY2" fmla="*/ 3112484 h 3112484"/>
              <a:gd name="connsiteX3" fmla="*/ 602733 w 1652039"/>
              <a:gd name="connsiteY3" fmla="*/ 2379726 h 3112484"/>
              <a:gd name="connsiteX4" fmla="*/ 0 w 1652039"/>
              <a:gd name="connsiteY4" fmla="*/ 1755256 h 3112484"/>
              <a:gd name="connsiteX0" fmla="*/ 0 w 1652039"/>
              <a:gd name="connsiteY0" fmla="*/ 1755254 h 3112482"/>
              <a:gd name="connsiteX1" fmla="*/ 1652039 w 1652039"/>
              <a:gd name="connsiteY1" fmla="*/ -1 h 3112482"/>
              <a:gd name="connsiteX2" fmla="*/ 1154059 w 1652039"/>
              <a:gd name="connsiteY2" fmla="*/ 3112482 h 3112482"/>
              <a:gd name="connsiteX3" fmla="*/ 602733 w 1652039"/>
              <a:gd name="connsiteY3" fmla="*/ 2379724 h 3112482"/>
              <a:gd name="connsiteX4" fmla="*/ 0 w 1652039"/>
              <a:gd name="connsiteY4" fmla="*/ 1755254 h 311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039" h="3112482">
                <a:moveTo>
                  <a:pt x="0" y="1755254"/>
                </a:moveTo>
                <a:lnTo>
                  <a:pt x="1652039" y="-1"/>
                </a:lnTo>
                <a:cubicBezTo>
                  <a:pt x="1162283" y="3055273"/>
                  <a:pt x="1629150" y="228763"/>
                  <a:pt x="1154059" y="3112482"/>
                </a:cubicBezTo>
                <a:cubicBezTo>
                  <a:pt x="921831" y="2802844"/>
                  <a:pt x="907532" y="2732905"/>
                  <a:pt x="602733" y="2379724"/>
                </a:cubicBezTo>
                <a:cubicBezTo>
                  <a:pt x="220524" y="1968486"/>
                  <a:pt x="266095" y="2021349"/>
                  <a:pt x="0" y="1755254"/>
                </a:cubicBezTo>
                <a:close/>
              </a:path>
            </a:pathLst>
          </a:cu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6408350" y="2160691"/>
            <a:ext cx="2233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/>
              <a:t>Bits </a:t>
            </a:r>
            <a:r>
              <a:rPr lang="en-US" dirty="0"/>
              <a:t>per inch </a:t>
            </a:r>
            <a:br>
              <a:rPr lang="en-US"/>
            </a:br>
            <a:r>
              <a:rPr lang="en-US"/>
              <a:t>(BPI</a:t>
            </a:r>
            <a:r>
              <a:rPr lang="en-US" dirty="0"/>
              <a:t>)</a:t>
            </a:r>
          </a:p>
        </p:txBody>
      </p:sp>
      <p:sp>
        <p:nvSpPr>
          <p:cNvPr id="4" name="Arc 3"/>
          <p:cNvSpPr/>
          <p:nvPr/>
        </p:nvSpPr>
        <p:spPr>
          <a:xfrm flipH="1">
            <a:off x="7312589" y="1932393"/>
            <a:ext cx="8898233" cy="8898233"/>
          </a:xfrm>
          <a:prstGeom prst="arc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H="1">
            <a:off x="7312588" y="1926769"/>
            <a:ext cx="8872834" cy="8872834"/>
          </a:xfrm>
          <a:prstGeom prst="arc">
            <a:avLst/>
          </a:prstGeom>
          <a:ln w="190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Arc 24"/>
          <p:cNvSpPr/>
          <p:nvPr/>
        </p:nvSpPr>
        <p:spPr>
          <a:xfrm flipH="1">
            <a:off x="7312587" y="1926769"/>
            <a:ext cx="8898235" cy="8898235"/>
          </a:xfrm>
          <a:prstGeom prst="arc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6" name="Arc 115"/>
          <p:cNvSpPr/>
          <p:nvPr/>
        </p:nvSpPr>
        <p:spPr>
          <a:xfrm flipH="1">
            <a:off x="7447698" y="2991688"/>
            <a:ext cx="4434372" cy="5799857"/>
          </a:xfrm>
          <a:prstGeom prst="arc">
            <a:avLst>
              <a:gd name="adj1" fmla="val 17999982"/>
              <a:gd name="adj2" fmla="val 19559661"/>
            </a:avLst>
          </a:prstGeom>
          <a:ln w="38100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7447698" y="2991688"/>
            <a:ext cx="4434372" cy="5799857"/>
          </a:xfrm>
          <a:prstGeom prst="arc">
            <a:avLst>
              <a:gd name="adj1" fmla="val 17999982"/>
              <a:gd name="adj2" fmla="val 19559661"/>
            </a:avLst>
          </a:prstGeom>
          <a:ln w="3810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flipH="1">
            <a:off x="7447698" y="2991688"/>
            <a:ext cx="4434372" cy="5799857"/>
          </a:xfrm>
          <a:prstGeom prst="arc">
            <a:avLst>
              <a:gd name="adj1" fmla="val 17999982"/>
              <a:gd name="adj2" fmla="val 19559661"/>
            </a:avLst>
          </a:prstGeom>
          <a:ln w="3810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114" grpId="0" animBg="1"/>
      <p:bldP spid="115" grpId="0"/>
      <p:bldP spid="4" grpId="0" animBg="1"/>
      <p:bldP spid="4" grpId="1" animBg="1"/>
      <p:bldP spid="24" grpId="0" animBg="1"/>
      <p:bldP spid="24" grpId="1" animBg="1"/>
      <p:bldP spid="25" grpId="0" animBg="1"/>
      <p:bldP spid="116" grpId="0" animBg="1"/>
      <p:bldP spid="116" grpId="1" animBg="1"/>
      <p:bldP spid="22" grpId="0" animBg="1"/>
      <p:bldP spid="22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Driving Leadership Through Proven Execution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altLang="en-US" dirty="0"/>
              <a:t>The last five years of innovations are a foundation for the future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4823E14-1D5E-4CFA-9236-7F30F9DAEA36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65100" y="1435100"/>
            <a:ext cx="12026900" cy="3134930"/>
            <a:chOff x="0" y="1334860"/>
            <a:chExt cx="12191999" cy="2964389"/>
          </a:xfrm>
        </p:grpSpPr>
        <p:sp>
          <p:nvSpPr>
            <p:cNvPr id="8" name="Rectangle 7"/>
            <p:cNvSpPr/>
            <p:nvPr/>
          </p:nvSpPr>
          <p:spPr>
            <a:xfrm>
              <a:off x="0" y="4212183"/>
              <a:ext cx="12191999" cy="8706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334860"/>
              <a:ext cx="12191999" cy="4503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84150" y="1653305"/>
            <a:ext cx="3840163" cy="1375535"/>
            <a:chOff x="183942" y="1652801"/>
            <a:chExt cx="3840480" cy="1375827"/>
          </a:xfrm>
        </p:grpSpPr>
        <p:sp>
          <p:nvSpPr>
            <p:cNvPr id="11" name="Rectangle 10"/>
            <p:cNvSpPr/>
            <p:nvPr/>
          </p:nvSpPr>
          <p:spPr>
            <a:xfrm>
              <a:off x="693845" y="2174481"/>
              <a:ext cx="2984855" cy="8541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rIns="45720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/>
                <a:t>Reduced turbulence for maximum head stability</a:t>
              </a:r>
            </a:p>
          </p:txBody>
        </p:sp>
        <p:sp>
          <p:nvSpPr>
            <p:cNvPr id="12" name="Text Placeholder 9"/>
            <p:cNvSpPr txBox="1">
              <a:spLocks/>
            </p:cNvSpPr>
            <p:nvPr/>
          </p:nvSpPr>
          <p:spPr>
            <a:xfrm>
              <a:off x="183942" y="1652801"/>
              <a:ext cx="3840480" cy="424822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/>
          </p:spPr>
          <p:txBody>
            <a:bodyPr lIns="0" rIns="0" anchor="b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1800">
                  <a:solidFill>
                    <a:prstClr val="white"/>
                  </a:solidFill>
                </a:defRPr>
              </a:lvl1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chemeClr val="accent1"/>
                  </a:solidFill>
                </a:rPr>
                <a:t>Helium</a:t>
              </a: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550980" y="2185386"/>
            <a:ext cx="3258206" cy="7583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45720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Provides finer control and supports higher track density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 bwMode="auto">
          <a:xfrm>
            <a:off x="4197350" y="1653307"/>
            <a:ext cx="3841750" cy="424732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0" rIns="0" anchor="b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/>
              <a:t>Micro Actuator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8531225" y="2174875"/>
            <a:ext cx="3200400" cy="85396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45720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/>
              <a:t>Enables greater process control and complex head structures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 bwMode="auto">
          <a:xfrm>
            <a:off x="8210550" y="1652670"/>
            <a:ext cx="384175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</a:defRPr>
            </a:lvl1pPr>
            <a:lvl2pPr>
              <a:defRPr sz="2400">
                <a:solidFill>
                  <a:schemeClr val="tx1"/>
                </a:solidFill>
                <a:latin typeface="Verdan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</a:defRPr>
            </a:lvl5pPr>
            <a:lvl6pPr marL="2894013" indent="-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6pPr>
            <a:lvl7pPr marL="3351213" indent="-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7pPr>
            <a:lvl8pPr marL="3808413" indent="-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8pPr>
            <a:lvl9pPr marL="4265613" indent="-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1"/>
                </a:solidFill>
              </a:rPr>
              <a:t>Damascene Process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9111532" y="3388536"/>
            <a:ext cx="2039786" cy="2038669"/>
          </a:xfrm>
          <a:prstGeom prst="ellipse">
            <a:avLst/>
          </a:prstGeom>
          <a:blipFill>
            <a:blip r:embed="rId2">
              <a:duotone>
                <a:prstClr val="black"/>
                <a:srgbClr val="00AFD7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681444"/>
            <a:ext cx="12192000" cy="55073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 anchorCtr="0">
            <a:no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</a:rPr>
              <a:t>These technologies enable higher capacity and reliability 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040241" y="3402030"/>
            <a:ext cx="2011680" cy="2011680"/>
            <a:chOff x="1040241" y="3374503"/>
            <a:chExt cx="2103120" cy="21031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241" y="3374503"/>
              <a:ext cx="2103120" cy="2103120"/>
            </a:xfrm>
            <a:prstGeom prst="ellipse">
              <a:avLst/>
            </a:prstGeom>
            <a:ln w="44450">
              <a:solidFill>
                <a:schemeClr val="accent1"/>
              </a:solidFill>
            </a:ln>
          </p:spPr>
        </p:pic>
        <p:sp>
          <p:nvSpPr>
            <p:cNvPr id="21" name="Oval 20"/>
            <p:cNvSpPr/>
            <p:nvPr/>
          </p:nvSpPr>
          <p:spPr>
            <a:xfrm>
              <a:off x="1040241" y="3374503"/>
              <a:ext cx="2103120" cy="210312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51480" y="3702788"/>
              <a:ext cx="18806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>
                      <a:alpha val="23000"/>
                    </a:schemeClr>
                  </a:solidFill>
                </a:rPr>
                <a:t>He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95127" y="3402030"/>
            <a:ext cx="2011680" cy="2011680"/>
            <a:chOff x="5095127" y="3392047"/>
            <a:chExt cx="2011680" cy="2011680"/>
          </a:xfrm>
        </p:grpSpPr>
        <p:pic>
          <p:nvPicPr>
            <p:cNvPr id="24" name="Picture 17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7637" y="3394557"/>
              <a:ext cx="2006660" cy="2006661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5095127" y="3392047"/>
              <a:ext cx="2011680" cy="201168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2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TCO Benefit: 17% Lower Storage Cost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More Capacity.  Less Power.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4823E14-1D5E-4CFA-9236-7F30F9DAEA36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B2BDE-FB41-DA49-A499-799924E0BF4D}"/>
              </a:ext>
            </a:extLst>
          </p:cNvPr>
          <p:cNvSpPr/>
          <p:nvPr/>
        </p:nvSpPr>
        <p:spPr>
          <a:xfrm>
            <a:off x="8255221" y="2023976"/>
            <a:ext cx="3584219" cy="603025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CB10E1-D392-C246-8EA2-2F2AC3A9EC31}"/>
              </a:ext>
            </a:extLst>
          </p:cNvPr>
          <p:cNvSpPr/>
          <p:nvPr/>
        </p:nvSpPr>
        <p:spPr bwMode="auto">
          <a:xfrm>
            <a:off x="2110061" y="3539869"/>
            <a:ext cx="3900566" cy="653408"/>
          </a:xfrm>
          <a:prstGeom prst="roundRect">
            <a:avLst>
              <a:gd name="adj" fmla="val 11242"/>
            </a:avLst>
          </a:prstGeom>
          <a:solidFill>
            <a:srgbClr val="FFFFFF"/>
          </a:solidFill>
          <a:ln w="1905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en-US" kern="0" dirty="0">
              <a:solidFill>
                <a:srgbClr val="0066A4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0EDAF-076E-DD46-9586-E3BA4D682043}"/>
              </a:ext>
            </a:extLst>
          </p:cNvPr>
          <p:cNvSpPr txBox="1"/>
          <p:nvPr/>
        </p:nvSpPr>
        <p:spPr>
          <a:xfrm>
            <a:off x="3574304" y="3996618"/>
            <a:ext cx="1325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</a:pPr>
            <a:r>
              <a:rPr lang="en-US" sz="1400" kern="0" dirty="0">
                <a:solidFill>
                  <a:srgbClr val="3D3935"/>
                </a:solidFill>
                <a:cs typeface="Arial"/>
              </a:rPr>
              <a:t>Power (W)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30F4E-86AB-AA47-BD9D-2B354F16CC0A}"/>
              </a:ext>
            </a:extLst>
          </p:cNvPr>
          <p:cNvSpPr txBox="1"/>
          <p:nvPr/>
        </p:nvSpPr>
        <p:spPr>
          <a:xfrm>
            <a:off x="2051899" y="3996618"/>
            <a:ext cx="144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</a:pPr>
            <a:r>
              <a:rPr lang="en-US" sz="1400" kern="0" dirty="0">
                <a:solidFill>
                  <a:srgbClr val="3D3935"/>
                </a:solidFill>
                <a:cs typeface="Arial"/>
              </a:rPr>
              <a:t>Capacity (TB)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1C101B8-2D7D-6B45-9775-368B200F6D85}"/>
              </a:ext>
            </a:extLst>
          </p:cNvPr>
          <p:cNvSpPr/>
          <p:nvPr/>
        </p:nvSpPr>
        <p:spPr bwMode="auto">
          <a:xfrm>
            <a:off x="2052412" y="4358272"/>
            <a:ext cx="5524044" cy="717045"/>
          </a:xfrm>
          <a:prstGeom prst="roundRect">
            <a:avLst/>
          </a:prstGeom>
          <a:solidFill>
            <a:srgbClr val="009900"/>
          </a:solidFill>
          <a:ln w="190500" cap="flat" cmpd="sng" algn="ctr">
            <a:noFill/>
            <a:prstDash val="soli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endParaRPr lang="en-US" kern="0" dirty="0">
              <a:solidFill>
                <a:srgbClr val="0066A4"/>
              </a:solidFill>
              <a:latin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89F3E-5D6E-D849-86AB-AF20354C81C7}"/>
              </a:ext>
            </a:extLst>
          </p:cNvPr>
          <p:cNvCxnSpPr/>
          <p:nvPr/>
        </p:nvCxnSpPr>
        <p:spPr>
          <a:xfrm>
            <a:off x="3566228" y="4443184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ED7F4F-6B14-D446-97AF-F9E1C1B7DE3D}"/>
              </a:ext>
            </a:extLst>
          </p:cNvPr>
          <p:cNvCxnSpPr/>
          <p:nvPr/>
        </p:nvCxnSpPr>
        <p:spPr>
          <a:xfrm>
            <a:off x="4812207" y="4443184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A047C9-2961-6C40-8383-D1E5059F2246}"/>
              </a:ext>
            </a:extLst>
          </p:cNvPr>
          <p:cNvCxnSpPr/>
          <p:nvPr/>
        </p:nvCxnSpPr>
        <p:spPr>
          <a:xfrm>
            <a:off x="6178712" y="4443184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76CA7F-B06A-3F4A-83B9-8FDB965A62EB}"/>
              </a:ext>
            </a:extLst>
          </p:cNvPr>
          <p:cNvSpPr txBox="1"/>
          <p:nvPr/>
        </p:nvSpPr>
        <p:spPr>
          <a:xfrm>
            <a:off x="2486383" y="4517288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cs typeface="Arial"/>
              </a:rPr>
              <a:t>384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C3867-36DB-F74B-823F-61E7A9A6558C}"/>
              </a:ext>
            </a:extLst>
          </p:cNvPr>
          <p:cNvSpPr txBox="1"/>
          <p:nvPr/>
        </p:nvSpPr>
        <p:spPr>
          <a:xfrm>
            <a:off x="3786738" y="4517288"/>
            <a:ext cx="838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cs typeface="Arial"/>
              </a:rPr>
              <a:t>365</a:t>
            </a:r>
            <a:endParaRPr lang="en-US" sz="1400" b="1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F59C211-437B-B044-9C51-3EB3BCC607A4}"/>
              </a:ext>
            </a:extLst>
          </p:cNvPr>
          <p:cNvSpPr/>
          <p:nvPr/>
        </p:nvSpPr>
        <p:spPr bwMode="auto">
          <a:xfrm>
            <a:off x="2070786" y="5165238"/>
            <a:ext cx="5512358" cy="731329"/>
          </a:xfrm>
          <a:prstGeom prst="roundRect">
            <a:avLst/>
          </a:prstGeom>
          <a:solidFill>
            <a:srgbClr val="0070C4"/>
          </a:solidFill>
          <a:ln w="190500" cap="flat" cmpd="sng" algn="ctr">
            <a:noFill/>
            <a:prstDash val="soli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>
              <a:defRPr/>
            </a:pPr>
            <a:endParaRPr lang="en-US" kern="0" dirty="0">
              <a:solidFill>
                <a:srgbClr val="0066A4"/>
              </a:solidFill>
              <a:latin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6ED31E-6390-AC4D-851A-C2E4E09EA079}"/>
              </a:ext>
            </a:extLst>
          </p:cNvPr>
          <p:cNvCxnSpPr/>
          <p:nvPr/>
        </p:nvCxnSpPr>
        <p:spPr>
          <a:xfrm>
            <a:off x="3566228" y="5250530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DBFAE6-B781-3149-837F-09B8F84145A0}"/>
              </a:ext>
            </a:extLst>
          </p:cNvPr>
          <p:cNvCxnSpPr/>
          <p:nvPr/>
        </p:nvCxnSpPr>
        <p:spPr>
          <a:xfrm>
            <a:off x="4812207" y="5250530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5AC429-8C95-754E-BA0F-E459494A4F4D}"/>
              </a:ext>
            </a:extLst>
          </p:cNvPr>
          <p:cNvCxnSpPr/>
          <p:nvPr/>
        </p:nvCxnSpPr>
        <p:spPr>
          <a:xfrm>
            <a:off x="6178712" y="5260900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7FC636-FC75-3A4E-8DF2-2AC223C98EEC}"/>
              </a:ext>
            </a:extLst>
          </p:cNvPr>
          <p:cNvSpPr txBox="1"/>
          <p:nvPr/>
        </p:nvSpPr>
        <p:spPr>
          <a:xfrm>
            <a:off x="2711834" y="5676292"/>
            <a:ext cx="1014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1100" b="1" kern="0" dirty="0">
                <a:solidFill>
                  <a:schemeClr val="bg1"/>
                </a:solidFill>
                <a:cs typeface="Arial"/>
              </a:rPr>
              <a:t>576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18DA96-A6E3-144D-A532-0A3CC12875C4}"/>
              </a:ext>
            </a:extLst>
          </p:cNvPr>
          <p:cNvSpPr txBox="1"/>
          <p:nvPr/>
        </p:nvSpPr>
        <p:spPr>
          <a:xfrm>
            <a:off x="4125168" y="5669893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1100" b="1" kern="0" dirty="0">
                <a:solidFill>
                  <a:srgbClr val="FFFFFF"/>
                </a:solidFill>
                <a:cs typeface="Arial"/>
              </a:rPr>
              <a:t>254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3FB2E-DFAA-B940-BEBD-CF50E9C018B6}"/>
              </a:ext>
            </a:extLst>
          </p:cNvPr>
          <p:cNvSpPr txBox="1"/>
          <p:nvPr/>
        </p:nvSpPr>
        <p:spPr>
          <a:xfrm>
            <a:off x="5591194" y="5676292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1100" b="1" kern="0" dirty="0">
                <a:solidFill>
                  <a:srgbClr val="FFFFFF"/>
                </a:solidFill>
                <a:cs typeface="Arial"/>
              </a:rPr>
              <a:t>0.44</a:t>
            </a: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A40F4490-99AF-774A-BC49-D6905FB86794}"/>
              </a:ext>
            </a:extLst>
          </p:cNvPr>
          <p:cNvSpPr/>
          <p:nvPr/>
        </p:nvSpPr>
        <p:spPr bwMode="auto">
          <a:xfrm rot="16200000" flipH="1">
            <a:off x="1016214" y="3962480"/>
            <a:ext cx="574710" cy="1531391"/>
          </a:xfrm>
          <a:prstGeom prst="round2SameRect">
            <a:avLst/>
          </a:prstGeom>
          <a:gradFill>
            <a:gsLst>
              <a:gs pos="0">
                <a:srgbClr val="009900">
                  <a:alpha val="0"/>
                </a:srgbClr>
              </a:gs>
              <a:gs pos="16000">
                <a:srgbClr val="009900">
                  <a:alpha val="5000"/>
                </a:srgbClr>
              </a:gs>
              <a:gs pos="100000">
                <a:srgbClr val="009900"/>
              </a:gs>
            </a:gsLst>
            <a:lin ang="16200000" scaled="0"/>
          </a:gradFill>
          <a:ln w="12700" cap="flat" cmpd="sng" algn="ctr">
            <a:gradFill>
              <a:gsLst>
                <a:gs pos="65000">
                  <a:srgbClr val="009900">
                    <a:alpha val="50000"/>
                  </a:srgbClr>
                </a:gs>
                <a:gs pos="99000">
                  <a:srgbClr val="009900">
                    <a:alpha val="0"/>
                  </a:srgbClr>
                </a:gs>
              </a:gsLst>
              <a:lin ang="5400000" scaled="0"/>
            </a:gradFill>
            <a:prstDash val="solid"/>
          </a:ln>
          <a:effectLst>
            <a:glow rad="63500">
              <a:srgbClr val="009900">
                <a:alpha val="40000"/>
              </a:srgbClr>
            </a:glow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ot="0" spcFirstLastPara="0" vertOverflow="overflow" horzOverflow="overflow" vert="vert" wrap="square" lIns="0" tIns="45720" rIns="21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8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TB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ABD2"/>
              </a:buClr>
              <a:buSzPct val="10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Air</a:t>
            </a:r>
            <a:endParaRPr lang="en-US" sz="2800" b="1" kern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  <a:defRPr/>
            </a:pP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25" name="Picture 24" descr="icon_green_energy_efficiency.png">
            <a:extLst>
              <a:ext uri="{FF2B5EF4-FFF2-40B4-BE49-F238E27FC236}">
                <a16:creationId xmlns:a16="http://schemas.microsoft.com/office/drawing/2014/main" id="{F6A68FE9-4411-604B-8FF4-3BED3BADB1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374" y="3481412"/>
            <a:ext cx="424823" cy="424823"/>
          </a:xfrm>
          <a:prstGeom prst="rect">
            <a:avLst/>
          </a:prstGeom>
        </p:spPr>
      </p:pic>
      <p:pic>
        <p:nvPicPr>
          <p:cNvPr id="26" name="Picture 25" descr="icon_capacity_enterprise_HDD.png">
            <a:extLst>
              <a:ext uri="{FF2B5EF4-FFF2-40B4-BE49-F238E27FC236}">
                <a16:creationId xmlns:a16="http://schemas.microsoft.com/office/drawing/2014/main" id="{BAB6E5D9-43BE-A04F-8A6D-A124662146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021" y="3414782"/>
            <a:ext cx="550570" cy="550570"/>
          </a:xfrm>
          <a:prstGeom prst="rect">
            <a:avLst/>
          </a:prstGeom>
        </p:spPr>
      </p:pic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8D0F0FB1-BF76-DF42-8153-6D383C936F85}"/>
              </a:ext>
            </a:extLst>
          </p:cNvPr>
          <p:cNvSpPr/>
          <p:nvPr/>
        </p:nvSpPr>
        <p:spPr bwMode="auto">
          <a:xfrm rot="16200000" flipH="1">
            <a:off x="1023184" y="4788303"/>
            <a:ext cx="574710" cy="1522245"/>
          </a:xfrm>
          <a:prstGeom prst="round2SameRect">
            <a:avLst/>
          </a:prstGeom>
          <a:gradFill>
            <a:gsLst>
              <a:gs pos="0">
                <a:srgbClr val="00ABD2">
                  <a:alpha val="0"/>
                </a:srgbClr>
              </a:gs>
              <a:gs pos="17000">
                <a:srgbClr val="00ABD2">
                  <a:alpha val="5000"/>
                </a:srgbClr>
              </a:gs>
              <a:gs pos="100000">
                <a:srgbClr val="0070C4"/>
              </a:gs>
            </a:gsLst>
            <a:lin ang="16200000" scaled="0"/>
          </a:gradFill>
          <a:ln w="12700" cap="flat" cmpd="sng" algn="ctr">
            <a:gradFill>
              <a:gsLst>
                <a:gs pos="65000">
                  <a:srgbClr val="00ABD2">
                    <a:alpha val="50000"/>
                  </a:srgbClr>
                </a:gs>
                <a:gs pos="99000">
                  <a:srgbClr val="FF5A00">
                    <a:tint val="23500"/>
                    <a:satMod val="160000"/>
                    <a:alpha val="0"/>
                  </a:srgbClr>
                </a:gs>
              </a:gsLst>
              <a:lin ang="5400000" scaled="0"/>
            </a:gradFill>
            <a:prstDash val="solid"/>
          </a:ln>
          <a:effectLst>
            <a:glow rad="63500">
              <a:srgbClr val="0070C4">
                <a:satMod val="175000"/>
                <a:alpha val="40000"/>
              </a:srgbClr>
            </a:glow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12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TB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Helium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F600C6-7648-9347-8ACC-06FEEEE0E298}"/>
              </a:ext>
            </a:extLst>
          </p:cNvPr>
          <p:cNvSpPr txBox="1"/>
          <p:nvPr/>
        </p:nvSpPr>
        <p:spPr>
          <a:xfrm>
            <a:off x="4861680" y="3996618"/>
            <a:ext cx="119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</a:pPr>
            <a:r>
              <a:rPr lang="en-US" sz="1400" kern="0" dirty="0">
                <a:solidFill>
                  <a:srgbClr val="3D3935"/>
                </a:solidFill>
                <a:cs typeface="Arial"/>
              </a:rPr>
              <a:t>Watts/TB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88358B-538F-5D4E-A493-59BA93A603EB}"/>
              </a:ext>
            </a:extLst>
          </p:cNvPr>
          <p:cNvSpPr txBox="1"/>
          <p:nvPr/>
        </p:nvSpPr>
        <p:spPr>
          <a:xfrm>
            <a:off x="5068585" y="451728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cs typeface="Arial"/>
              </a:rPr>
              <a:t>0.95</a:t>
            </a:r>
            <a:endParaRPr lang="en-US" sz="1400" b="1" kern="0" dirty="0">
              <a:solidFill>
                <a:srgbClr val="FFFFFF"/>
              </a:solidFill>
              <a:cs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60D879-9DD9-A44C-9E68-6D198D8F14BC}"/>
              </a:ext>
            </a:extLst>
          </p:cNvPr>
          <p:cNvCxnSpPr/>
          <p:nvPr/>
        </p:nvCxnSpPr>
        <p:spPr>
          <a:xfrm>
            <a:off x="4812207" y="3714547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C1D351D-3BCB-044B-AB9D-CE01AD5A757F}"/>
              </a:ext>
            </a:extLst>
          </p:cNvPr>
          <p:cNvCxnSpPr/>
          <p:nvPr/>
        </p:nvCxnSpPr>
        <p:spPr>
          <a:xfrm>
            <a:off x="6178712" y="3714547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3993B4-A4D5-384D-9EF6-B214D2DAE02D}"/>
              </a:ext>
            </a:extLst>
          </p:cNvPr>
          <p:cNvCxnSpPr/>
          <p:nvPr/>
        </p:nvCxnSpPr>
        <p:spPr>
          <a:xfrm>
            <a:off x="3566228" y="3749177"/>
            <a:ext cx="0" cy="54831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  <a:gs pos="90000">
                  <a:srgbClr val="FFFFFF"/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FF">
                <a:alpha val="40000"/>
              </a:srgb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F25A02C-849C-7644-9E0F-044A2D0DA7E8}"/>
              </a:ext>
            </a:extLst>
          </p:cNvPr>
          <p:cNvSpPr txBox="1"/>
          <p:nvPr/>
        </p:nvSpPr>
        <p:spPr>
          <a:xfrm>
            <a:off x="3471117" y="5276316"/>
            <a:ext cx="139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00"/>
                </a:solidFill>
                <a:cs typeface="Arial"/>
              </a:rPr>
              <a:t>-30%</a:t>
            </a:r>
          </a:p>
        </p:txBody>
      </p:sp>
      <p:pic>
        <p:nvPicPr>
          <p:cNvPr id="34" name="Picture 33" descr="icon_hot_pluggable.png">
            <a:extLst>
              <a:ext uri="{FF2B5EF4-FFF2-40B4-BE49-F238E27FC236}">
                <a16:creationId xmlns:a16="http://schemas.microsoft.com/office/drawing/2014/main" id="{C023E0E7-E8A8-1043-AB22-C3F015619D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526" y="3437312"/>
            <a:ext cx="500995" cy="5009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79770F-3A94-964C-8D44-E58B351BF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823" y="4834501"/>
            <a:ext cx="2085557" cy="14097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B414C0A-AB9E-ED45-B53F-AB5D08930C35}"/>
              </a:ext>
            </a:extLst>
          </p:cNvPr>
          <p:cNvSpPr/>
          <p:nvPr/>
        </p:nvSpPr>
        <p:spPr>
          <a:xfrm>
            <a:off x="5318598" y="1743832"/>
            <a:ext cx="1900281" cy="1360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Enterprise Scale</a:t>
            </a:r>
          </a:p>
          <a:p>
            <a:pPr algn="ctr"/>
            <a:r>
              <a:rPr lang="en-US" sz="1000" dirty="0"/>
              <a:t>Storage Cluster</a:t>
            </a:r>
          </a:p>
          <a:p>
            <a:pPr algn="ctr"/>
            <a:br>
              <a:rPr lang="en-US" sz="1000" dirty="0"/>
            </a:br>
            <a:r>
              <a:rPr lang="en-US" sz="1000" dirty="0"/>
              <a:t>4 data nodes</a:t>
            </a:r>
          </a:p>
          <a:p>
            <a:pPr algn="ctr"/>
            <a:r>
              <a:rPr lang="en-US" sz="1000" dirty="0"/>
              <a:t>w/12x OSD HDDs each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Triple Replication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3F9B68-A7CD-8641-A719-31A631E6AA28}"/>
              </a:ext>
            </a:extLst>
          </p:cNvPr>
          <p:cNvGrpSpPr/>
          <p:nvPr/>
        </p:nvGrpSpPr>
        <p:grpSpPr>
          <a:xfrm>
            <a:off x="1019207" y="1426102"/>
            <a:ext cx="1545087" cy="1995424"/>
            <a:chOff x="828707" y="1115363"/>
            <a:chExt cx="1545087" cy="1995424"/>
          </a:xfrm>
        </p:grpSpPr>
        <p:pic>
          <p:nvPicPr>
            <p:cNvPr id="38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BB909727-698E-674C-80F9-863F3BF9E2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8707" y="1852129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0102B55-3477-9646-BFEE-C79B46FF6F28}"/>
                </a:ext>
              </a:extLst>
            </p:cNvPr>
            <p:cNvGrpSpPr/>
            <p:nvPr/>
          </p:nvGrpSpPr>
          <p:grpSpPr>
            <a:xfrm>
              <a:off x="828707" y="2220515"/>
              <a:ext cx="1545087" cy="890272"/>
              <a:chOff x="6309975" y="557557"/>
              <a:chExt cx="1228570" cy="692203"/>
            </a:xfrm>
          </p:grpSpPr>
          <p:pic>
            <p:nvPicPr>
              <p:cNvPr id="42" name="Picture 4" descr="http://www.use-ip.co.uk/media/catalog/product/cache/1/image/9df78eab33525d08d6e5fb8d27136e95/u/n/untitled_28_3.jpg">
                <a:extLst>
                  <a:ext uri="{FF2B5EF4-FFF2-40B4-BE49-F238E27FC236}">
                    <a16:creationId xmlns:a16="http://schemas.microsoft.com/office/drawing/2014/main" id="{32485EBA-4AB5-D945-8AE3-FEAA01AF0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753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33279" y="557557"/>
                <a:ext cx="1204340" cy="388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23FD3EE-30EF-C045-957E-EC3DACCCD421}"/>
                  </a:ext>
                </a:extLst>
              </p:cNvPr>
              <p:cNvSpPr txBox="1"/>
              <p:nvPr/>
            </p:nvSpPr>
            <p:spPr>
              <a:xfrm>
                <a:off x="6309975" y="1010455"/>
                <a:ext cx="1228570" cy="23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400" kern="0" dirty="0">
                    <a:cs typeface="Arial"/>
                  </a:rPr>
                  <a:t>8TB Servers</a:t>
                </a:r>
              </a:p>
            </p:txBody>
          </p:sp>
        </p:grpSp>
        <p:pic>
          <p:nvPicPr>
            <p:cNvPr id="40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1B758CB1-2511-F347-92CC-EEBFA6DBE2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8707" y="1483746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4696EBF3-8CFA-AA46-8CFB-583D259EFC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8707" y="1115363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390380-A0C8-B64E-AF39-33CDD8765012}"/>
              </a:ext>
            </a:extLst>
          </p:cNvPr>
          <p:cNvGrpSpPr/>
          <p:nvPr/>
        </p:nvGrpSpPr>
        <p:grpSpPr>
          <a:xfrm>
            <a:off x="3059210" y="1426102"/>
            <a:ext cx="1545087" cy="1995360"/>
            <a:chOff x="2868710" y="1115363"/>
            <a:chExt cx="1545087" cy="1995360"/>
          </a:xfrm>
        </p:grpSpPr>
        <p:pic>
          <p:nvPicPr>
            <p:cNvPr id="45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CBE0C09E-E1E2-F24B-BEFA-258E3D5EB1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83947" y="1854203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4A9221-31AC-E345-9FEC-E8EECF60AC04}"/>
                </a:ext>
              </a:extLst>
            </p:cNvPr>
            <p:cNvGrpSpPr/>
            <p:nvPr/>
          </p:nvGrpSpPr>
          <p:grpSpPr>
            <a:xfrm>
              <a:off x="2868710" y="2223625"/>
              <a:ext cx="1545087" cy="887098"/>
              <a:chOff x="6309975" y="557557"/>
              <a:chExt cx="1228570" cy="689735"/>
            </a:xfrm>
          </p:grpSpPr>
          <p:pic>
            <p:nvPicPr>
              <p:cNvPr id="49" name="Picture 4" descr="http://www.use-ip.co.uk/media/catalog/product/cache/1/image/9df78eab33525d08d6e5fb8d27136e95/u/n/untitled_28_3.jpg">
                <a:extLst>
                  <a:ext uri="{FF2B5EF4-FFF2-40B4-BE49-F238E27FC236}">
                    <a16:creationId xmlns:a16="http://schemas.microsoft.com/office/drawing/2014/main" id="{716A7A59-20DA-E44D-819A-2AFDB05F1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753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33279" y="557557"/>
                <a:ext cx="1204340" cy="388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76D2EE6-EB45-4148-AC5C-821DA8F8601D}"/>
                  </a:ext>
                </a:extLst>
              </p:cNvPr>
              <p:cNvSpPr txBox="1"/>
              <p:nvPr/>
            </p:nvSpPr>
            <p:spPr>
              <a:xfrm>
                <a:off x="6309975" y="1007987"/>
                <a:ext cx="1228570" cy="23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400" kern="0" dirty="0">
                    <a:cs typeface="Arial"/>
                  </a:rPr>
                  <a:t>12TB Servers</a:t>
                </a:r>
              </a:p>
            </p:txBody>
          </p:sp>
        </p:grpSp>
        <p:pic>
          <p:nvPicPr>
            <p:cNvPr id="47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D9D0AD1C-65EA-C544-8155-3E5B60D64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83947" y="1484783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ttp://www.use-ip.co.uk/media/catalog/product/cache/1/image/9df78eab33525d08d6e5fb8d27136e95/u/n/untitled_28_3.jpg">
              <a:extLst>
                <a:ext uri="{FF2B5EF4-FFF2-40B4-BE49-F238E27FC236}">
                  <a16:creationId xmlns:a16="http://schemas.microsoft.com/office/drawing/2014/main" id="{9F5F7349-763B-774D-819B-BF07972F3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75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97291" y="1115363"/>
              <a:ext cx="1514615" cy="49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82582481-1465-CA4B-8FDC-EAA2344A4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77" y="3461613"/>
            <a:ext cx="532355" cy="53235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F17CF8C-19BC-1E4A-89C6-081181ABAF16}"/>
              </a:ext>
            </a:extLst>
          </p:cNvPr>
          <p:cNvSpPr txBox="1"/>
          <p:nvPr/>
        </p:nvSpPr>
        <p:spPr>
          <a:xfrm>
            <a:off x="6202624" y="4548066"/>
            <a:ext cx="1270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1600" b="1" kern="0" dirty="0">
                <a:solidFill>
                  <a:srgbClr val="FFFFFF"/>
                </a:solidFill>
                <a:cs typeface="Arial"/>
              </a:rPr>
              <a:t>Baseline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20AD21-56BD-F049-8C8C-E035A9C864F7}"/>
              </a:ext>
            </a:extLst>
          </p:cNvPr>
          <p:cNvSpPr txBox="1"/>
          <p:nvPr/>
        </p:nvSpPr>
        <p:spPr>
          <a:xfrm>
            <a:off x="6152893" y="5276316"/>
            <a:ext cx="139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00"/>
                </a:solidFill>
                <a:cs typeface="Arial"/>
              </a:rPr>
              <a:t>-17%</a:t>
            </a:r>
            <a:endParaRPr lang="en-US" sz="1100" b="1" kern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6338BF-8DC0-7A45-931C-A91FF2433272}"/>
              </a:ext>
            </a:extLst>
          </p:cNvPr>
          <p:cNvSpPr txBox="1"/>
          <p:nvPr/>
        </p:nvSpPr>
        <p:spPr>
          <a:xfrm>
            <a:off x="6195372" y="3996618"/>
            <a:ext cx="1325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</a:pPr>
            <a:r>
              <a:rPr lang="en-US" sz="1400" kern="0" dirty="0">
                <a:solidFill>
                  <a:srgbClr val="3D3935"/>
                </a:solidFill>
                <a:cs typeface="Arial"/>
              </a:rPr>
              <a:t>$/TB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64B6B13-0B41-4D44-A77A-9C61C8D501F2}"/>
              </a:ext>
            </a:extLst>
          </p:cNvPr>
          <p:cNvGrpSpPr/>
          <p:nvPr/>
        </p:nvGrpSpPr>
        <p:grpSpPr>
          <a:xfrm>
            <a:off x="10787151" y="1685791"/>
            <a:ext cx="1072738" cy="3010015"/>
            <a:chOff x="2388397" y="-1304397"/>
            <a:chExt cx="1072738" cy="301745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9E708E5-D9F9-9A4C-A77A-299D74A1839F}"/>
                </a:ext>
              </a:extLst>
            </p:cNvPr>
            <p:cNvSpPr/>
            <p:nvPr/>
          </p:nvSpPr>
          <p:spPr>
            <a:xfrm>
              <a:off x="2391433" y="-927455"/>
              <a:ext cx="1069702" cy="264051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 err="1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C406316-4288-AF46-8D2B-86EC3A19FCA6}"/>
                </a:ext>
              </a:extLst>
            </p:cNvPr>
            <p:cNvSpPr txBox="1"/>
            <p:nvPr/>
          </p:nvSpPr>
          <p:spPr>
            <a:xfrm>
              <a:off x="2507116" y="-574298"/>
              <a:ext cx="806296" cy="262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60000"/>
                </a:spcBef>
                <a:spcAft>
                  <a:spcPct val="0"/>
                </a:spcAft>
                <a:buClr>
                  <a:srgbClr val="00ABD2"/>
                </a:buClr>
                <a:buSzPct val="100000"/>
                <a:buFontTx/>
                <a:buNone/>
              </a:pPr>
              <a:r>
                <a:rPr lang="en-US" sz="1100" kern="0" dirty="0">
                  <a:solidFill>
                    <a:srgbClr val="3D3935"/>
                  </a:solidFill>
                  <a:cs typeface="Arial"/>
                </a:rPr>
                <a:t>HDDs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C41D58-ACF8-C248-A4E0-08D19A16694A}"/>
                </a:ext>
              </a:extLst>
            </p:cNvPr>
            <p:cNvSpPr txBox="1"/>
            <p:nvPr/>
          </p:nvSpPr>
          <p:spPr>
            <a:xfrm>
              <a:off x="2544963" y="-929242"/>
              <a:ext cx="728084" cy="370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3D3935"/>
                  </a:solidFill>
                </a:rPr>
                <a:t>50%</a:t>
              </a:r>
              <a:endParaRPr lang="en-US" sz="6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8AA6F97-DCE7-144E-ADEA-294F8CAE6BFC}"/>
                </a:ext>
              </a:extLst>
            </p:cNvPr>
            <p:cNvSpPr txBox="1"/>
            <p:nvPr/>
          </p:nvSpPr>
          <p:spPr>
            <a:xfrm>
              <a:off x="2544963" y="228933"/>
              <a:ext cx="728084" cy="370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3D3935"/>
                  </a:solidFill>
                </a:rPr>
                <a:t>50%</a:t>
              </a:r>
              <a:endParaRPr lang="en-US" sz="6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6A3155-51EB-964E-9923-C23FBC9EAFE4}"/>
                </a:ext>
              </a:extLst>
            </p:cNvPr>
            <p:cNvSpPr txBox="1"/>
            <p:nvPr/>
          </p:nvSpPr>
          <p:spPr>
            <a:xfrm>
              <a:off x="2391432" y="-1304397"/>
              <a:ext cx="1069703" cy="360800"/>
            </a:xfrm>
            <a:prstGeom prst="rect">
              <a:avLst/>
            </a:prstGeom>
            <a:solidFill>
              <a:schemeClr val="accent3"/>
            </a:solidFill>
            <a:ln w="19050" cmpd="sng">
              <a:solidFill>
                <a:schemeClr val="accent3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Cost Ratio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E34AB6-0781-AE43-9F64-0BF061548A35}"/>
                </a:ext>
              </a:extLst>
            </p:cNvPr>
            <p:cNvSpPr txBox="1"/>
            <p:nvPr/>
          </p:nvSpPr>
          <p:spPr>
            <a:xfrm>
              <a:off x="2388397" y="683161"/>
              <a:ext cx="1052289" cy="4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60000"/>
                </a:spcBef>
                <a:spcAft>
                  <a:spcPct val="0"/>
                </a:spcAft>
                <a:buClr>
                  <a:srgbClr val="00ABD2"/>
                </a:buClr>
                <a:buSzPct val="100000"/>
                <a:buFontTx/>
                <a:buNone/>
              </a:pPr>
              <a:r>
                <a:rPr lang="en-US" sz="1100" kern="0" dirty="0">
                  <a:solidFill>
                    <a:srgbClr val="3D3935"/>
                  </a:solidFill>
                  <a:cs typeface="Arial"/>
                </a:rPr>
                <a:t>Non-HDD Storage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BD83547-21E9-1449-9F2D-DA06F1A62BF2}"/>
              </a:ext>
            </a:extLst>
          </p:cNvPr>
          <p:cNvGrpSpPr/>
          <p:nvPr/>
        </p:nvGrpSpPr>
        <p:grpSpPr>
          <a:xfrm>
            <a:off x="8272255" y="1684704"/>
            <a:ext cx="2518321" cy="3011102"/>
            <a:chOff x="8148685" y="319104"/>
            <a:chExt cx="2518321" cy="301745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9C3752C-51CF-5E4B-B386-E8D6EF3F59CD}"/>
                </a:ext>
              </a:extLst>
            </p:cNvPr>
            <p:cNvSpPr/>
            <p:nvPr/>
          </p:nvSpPr>
          <p:spPr>
            <a:xfrm>
              <a:off x="8148685" y="696046"/>
              <a:ext cx="2518321" cy="264051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 err="1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AC8D8BA-1AE4-C241-B820-AF40615BE008}"/>
                </a:ext>
              </a:extLst>
            </p:cNvPr>
            <p:cNvGrpSpPr/>
            <p:nvPr/>
          </p:nvGrpSpPr>
          <p:grpSpPr>
            <a:xfrm>
              <a:off x="8675814" y="2629082"/>
              <a:ext cx="826884" cy="685509"/>
              <a:chOff x="9611601" y="596665"/>
              <a:chExt cx="950275" cy="759347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F673F4E-1C29-9A43-9956-6CF4490CE3B8}"/>
                  </a:ext>
                </a:extLst>
              </p:cNvPr>
              <p:cNvSpPr txBox="1"/>
              <p:nvPr/>
            </p:nvSpPr>
            <p:spPr>
              <a:xfrm>
                <a:off x="9611601" y="912805"/>
                <a:ext cx="950275" cy="4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000" kern="0" dirty="0">
                    <a:solidFill>
                      <a:srgbClr val="3D3935"/>
                    </a:solidFill>
                    <a:cs typeface="Arial"/>
                  </a:rPr>
                  <a:t>Rack Space</a:t>
                </a:r>
              </a:p>
            </p:txBody>
          </p:sp>
          <p:pic>
            <p:nvPicPr>
              <p:cNvPr id="80" name="Picture 2" descr="http://www.datacentersuperstore.com/image/42378710_scaled_408x292.jpg">
                <a:extLst>
                  <a:ext uri="{FF2B5EF4-FFF2-40B4-BE49-F238E27FC236}">
                    <a16:creationId xmlns:a16="http://schemas.microsoft.com/office/drawing/2014/main" id="{D7ED75BF-0F17-784B-B12D-100350A91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>
                            <a14:foregroundMark x1="18687" y1="13830" x2="8081" y2="56383"/>
                            <a14:foregroundMark x1="19192" y1="6383" x2="77273" y2="6383"/>
                            <a14:foregroundMark x1="78788" y1="8511" x2="85354" y2="35106"/>
                            <a14:foregroundMark x1="78788" y1="6383" x2="78788" y2="6383"/>
                            <a14:backgroundMark x1="15152" y1="6383" x2="1010" y2="69149"/>
                            <a14:backgroundMark x1="3535" y1="89362" x2="89899" y2="89362"/>
                            <a14:backgroundMark x1="82323" y1="6383" x2="98485" y2="74468"/>
                            <a14:backgroundMark x1="92929" y1="85106" x2="97980" y2="79787"/>
                            <a14:backgroundMark x1="0" y1="78723" x2="7071" y2="85106"/>
                            <a14:backgroundMark x1="19697" y1="2128" x2="77273" y2="212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2741" y="596665"/>
                <a:ext cx="875281" cy="418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508593A-C225-DD40-B547-FD12B2B9B9D2}"/>
                </a:ext>
              </a:extLst>
            </p:cNvPr>
            <p:cNvGrpSpPr/>
            <p:nvPr/>
          </p:nvGrpSpPr>
          <p:grpSpPr>
            <a:xfrm>
              <a:off x="9463486" y="735815"/>
              <a:ext cx="806296" cy="584681"/>
              <a:chOff x="1780788" y="3874224"/>
              <a:chExt cx="806296" cy="584681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D07269A-ED4D-9348-8DA9-383931D32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2005462" y="3801285"/>
                <a:ext cx="356948" cy="50282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F676B3-C989-184A-9CD4-56BAAE148083}"/>
                  </a:ext>
                </a:extLst>
              </p:cNvPr>
              <p:cNvSpPr txBox="1"/>
              <p:nvPr/>
            </p:nvSpPr>
            <p:spPr>
              <a:xfrm>
                <a:off x="1780788" y="4197295"/>
                <a:ext cx="8062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100" kern="0" dirty="0">
                    <a:solidFill>
                      <a:srgbClr val="3D3935"/>
                    </a:solidFill>
                    <a:cs typeface="Arial"/>
                  </a:rPr>
                  <a:t>HDDs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E72E7B-C132-2742-ABF9-8938AEDAD5A2}"/>
                </a:ext>
              </a:extLst>
            </p:cNvPr>
            <p:cNvGrpSpPr/>
            <p:nvPr/>
          </p:nvGrpSpPr>
          <p:grpSpPr>
            <a:xfrm>
              <a:off x="9336515" y="2043158"/>
              <a:ext cx="983115" cy="604882"/>
              <a:chOff x="1653817" y="5181567"/>
              <a:chExt cx="983115" cy="604882"/>
            </a:xfrm>
          </p:grpSpPr>
          <p:pic>
            <p:nvPicPr>
              <p:cNvPr id="75" name="Picture 4" descr="http://www.use-ip.co.uk/media/catalog/product/cache/1/image/9df78eab33525d08d6e5fb8d27136e95/u/n/untitled_28_3.jpg">
                <a:extLst>
                  <a:ext uri="{FF2B5EF4-FFF2-40B4-BE49-F238E27FC236}">
                    <a16:creationId xmlns:a16="http://schemas.microsoft.com/office/drawing/2014/main" id="{4E1604CB-AC3D-504E-99EB-4DD2BF7293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753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672465" y="5181567"/>
                <a:ext cx="963726" cy="3178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317D9D4-25BE-9C4A-BC22-EA06E9BE9FBF}"/>
                  </a:ext>
                </a:extLst>
              </p:cNvPr>
              <p:cNvSpPr txBox="1"/>
              <p:nvPr/>
            </p:nvSpPr>
            <p:spPr>
              <a:xfrm>
                <a:off x="1653817" y="5524839"/>
                <a:ext cx="9831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100" kern="0" dirty="0">
                    <a:cs typeface="Arial"/>
                  </a:rPr>
                  <a:t>Servers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7040863-ED3E-624F-8F40-1EDE0FF41E1F}"/>
                </a:ext>
              </a:extLst>
            </p:cNvPr>
            <p:cNvSpPr txBox="1"/>
            <p:nvPr/>
          </p:nvSpPr>
          <p:spPr>
            <a:xfrm>
              <a:off x="8765947" y="76282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3D3935"/>
                  </a:solidFill>
                </a:rPr>
                <a:t>48</a:t>
              </a:r>
              <a:endParaRPr lang="en-US" sz="6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5F3D025-33A1-264B-93CA-92BADC6EB12A}"/>
                </a:ext>
              </a:extLst>
            </p:cNvPr>
            <p:cNvSpPr txBox="1"/>
            <p:nvPr/>
          </p:nvSpPr>
          <p:spPr>
            <a:xfrm>
              <a:off x="8913423" y="2109609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3D3935"/>
                  </a:solidFill>
                </a:rPr>
                <a:t>4</a:t>
              </a:r>
              <a:endParaRPr lang="en-US" sz="6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A70BC2-231B-FE40-8D0A-FC68C6697FF6}"/>
                </a:ext>
              </a:extLst>
            </p:cNvPr>
            <p:cNvSpPr txBox="1"/>
            <p:nvPr/>
          </p:nvSpPr>
          <p:spPr>
            <a:xfrm>
              <a:off x="8262508" y="2643818"/>
              <a:ext cx="500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3D3935"/>
                  </a:solidFill>
                </a:rPr>
                <a:t>8U</a:t>
              </a:r>
              <a:endParaRPr lang="en-US" sz="4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36189-FD47-5B48-871D-02C365793FC5}"/>
                </a:ext>
              </a:extLst>
            </p:cNvPr>
            <p:cNvSpPr txBox="1"/>
            <p:nvPr/>
          </p:nvSpPr>
          <p:spPr>
            <a:xfrm>
              <a:off x="8148685" y="319104"/>
              <a:ext cx="2518321" cy="360800"/>
            </a:xfrm>
            <a:prstGeom prst="rect">
              <a:avLst/>
            </a:prstGeom>
            <a:solidFill>
              <a:schemeClr val="accent3"/>
            </a:solidFill>
            <a:ln w="19050" cmpd="sng">
              <a:solidFill>
                <a:schemeClr val="accent3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Key Components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4231BF-E5C5-7D45-BFE4-3FC8DFF6B7D5}"/>
                </a:ext>
              </a:extLst>
            </p:cNvPr>
            <p:cNvSpPr txBox="1"/>
            <p:nvPr/>
          </p:nvSpPr>
          <p:spPr>
            <a:xfrm>
              <a:off x="8913423" y="1394194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rgbClr val="3D3935"/>
                  </a:solidFill>
                </a:rPr>
                <a:t>4</a:t>
              </a:r>
              <a:endParaRPr lang="en-US" sz="600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399EEC7-EE64-C740-8719-5637B9781011}"/>
                </a:ext>
              </a:extLst>
            </p:cNvPr>
            <p:cNvGrpSpPr/>
            <p:nvPr/>
          </p:nvGrpSpPr>
          <p:grpSpPr>
            <a:xfrm>
              <a:off x="9115388" y="1302911"/>
              <a:ext cx="1409985" cy="769274"/>
              <a:chOff x="1432690" y="4441320"/>
              <a:chExt cx="1409985" cy="769274"/>
            </a:xfrm>
          </p:grpSpPr>
          <p:pic>
            <p:nvPicPr>
              <p:cNvPr id="73" name="Content Placeholder 295">
                <a:extLst>
                  <a:ext uri="{FF2B5EF4-FFF2-40B4-BE49-F238E27FC236}">
                    <a16:creationId xmlns:a16="http://schemas.microsoft.com/office/drawing/2014/main" id="{81246306-1238-004A-B60D-ACB92E0A7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2422" y="4441320"/>
                <a:ext cx="712398" cy="589509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B42C1F9-58F6-E049-8562-C9E89F061144}"/>
                  </a:ext>
                </a:extLst>
              </p:cNvPr>
              <p:cNvSpPr txBox="1"/>
              <p:nvPr/>
            </p:nvSpPr>
            <p:spPr>
              <a:xfrm>
                <a:off x="1432690" y="4948984"/>
                <a:ext cx="14099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60000"/>
                  </a:spcBef>
                  <a:spcAft>
                    <a:spcPct val="0"/>
                  </a:spcAft>
                  <a:buClr>
                    <a:srgbClr val="00ABD2"/>
                  </a:buClr>
                  <a:buSzPct val="100000"/>
                  <a:buFontTx/>
                  <a:buNone/>
                </a:pPr>
                <a:r>
                  <a:rPr lang="en-US" sz="1100" kern="0" dirty="0">
                    <a:solidFill>
                      <a:srgbClr val="3D3935"/>
                    </a:solidFill>
                    <a:cs typeface="Arial"/>
                  </a:rPr>
                  <a:t>SSDs (</a:t>
                </a:r>
                <a:r>
                  <a:rPr lang="en-US" sz="1100" kern="0" dirty="0" err="1">
                    <a:solidFill>
                      <a:srgbClr val="3D3935"/>
                    </a:solidFill>
                    <a:cs typeface="Arial"/>
                  </a:rPr>
                  <a:t>NVMe</a:t>
                </a:r>
                <a:r>
                  <a:rPr lang="en-US" sz="1100" kern="0" dirty="0">
                    <a:solidFill>
                      <a:srgbClr val="3D3935"/>
                    </a:solidFill>
                    <a:cs typeface="Arial"/>
                  </a:rPr>
                  <a:t>)</a:t>
                </a:r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590135C3-7D03-764F-826B-5D2AD4CE2B8E}"/>
              </a:ext>
            </a:extLst>
          </p:cNvPr>
          <p:cNvSpPr txBox="1"/>
          <p:nvPr/>
        </p:nvSpPr>
        <p:spPr>
          <a:xfrm>
            <a:off x="9510422" y="4043391"/>
            <a:ext cx="1340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ABD2"/>
              </a:buClr>
              <a:buSzPct val="100000"/>
              <a:buFontTx/>
              <a:buNone/>
            </a:pPr>
            <a:r>
              <a:rPr lang="en-US" sz="1100" kern="0" dirty="0">
                <a:solidFill>
                  <a:srgbClr val="3D3935"/>
                </a:solidFill>
                <a:cs typeface="Arial"/>
              </a:rPr>
              <a:t>+ Shared system costs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49AE081-B46D-A84D-B474-ADBA4F530151}"/>
              </a:ext>
            </a:extLst>
          </p:cNvPr>
          <p:cNvSpPr txBox="1"/>
          <p:nvPr/>
        </p:nvSpPr>
        <p:spPr>
          <a:xfrm>
            <a:off x="2232427" y="5276316"/>
            <a:ext cx="139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00"/>
                </a:solidFill>
                <a:cs typeface="Arial"/>
              </a:rPr>
              <a:t>+50%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50CB75E-5588-FF4B-8EE7-201DA5F01291}"/>
              </a:ext>
            </a:extLst>
          </p:cNvPr>
          <p:cNvSpPr txBox="1"/>
          <p:nvPr/>
        </p:nvSpPr>
        <p:spPr>
          <a:xfrm>
            <a:off x="4812207" y="5276316"/>
            <a:ext cx="139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kern="0" dirty="0">
                <a:solidFill>
                  <a:srgbClr val="FFFF00"/>
                </a:solidFill>
                <a:cs typeface="Arial"/>
              </a:rPr>
              <a:t>-54%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10AF58A-CD70-7648-822E-8F2C0817AFE9}"/>
              </a:ext>
            </a:extLst>
          </p:cNvPr>
          <p:cNvSpPr txBox="1"/>
          <p:nvPr/>
        </p:nvSpPr>
        <p:spPr>
          <a:xfrm>
            <a:off x="6431787" y="5686369"/>
            <a:ext cx="992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60000"/>
              </a:spcBef>
              <a:spcAft>
                <a:spcPct val="0"/>
              </a:spcAft>
              <a:buClr>
                <a:srgbClr val="00588D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1" kern="0" dirty="0">
                <a:solidFill>
                  <a:schemeClr val="bg1"/>
                </a:solidFill>
                <a:cs typeface="Arial"/>
              </a:rPr>
              <a:t>@ $/TB Parity</a:t>
            </a:r>
          </a:p>
        </p:txBody>
      </p:sp>
    </p:spTree>
    <p:extLst>
      <p:ext uri="{BB962C8B-B14F-4D97-AF65-F5344CB8AC3E}">
        <p14:creationId xmlns:p14="http://schemas.microsoft.com/office/powerpoint/2010/main" val="19395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Pentagon 27"/>
          <p:cNvSpPr/>
          <p:nvPr/>
        </p:nvSpPr>
        <p:spPr>
          <a:xfrm flipV="1">
            <a:off x="9550401" y="4884288"/>
            <a:ext cx="2641599" cy="1127009"/>
          </a:xfrm>
          <a:custGeom>
            <a:avLst/>
            <a:gdLst>
              <a:gd name="connsiteX0" fmla="*/ 0 w 5627972"/>
              <a:gd name="connsiteY0" fmla="*/ 0 h 1127009"/>
              <a:gd name="connsiteX1" fmla="*/ 5064468 w 5627972"/>
              <a:gd name="connsiteY1" fmla="*/ 0 h 1127009"/>
              <a:gd name="connsiteX2" fmla="*/ 5627972 w 5627972"/>
              <a:gd name="connsiteY2" fmla="*/ 563505 h 1127009"/>
              <a:gd name="connsiteX3" fmla="*/ 5064468 w 5627972"/>
              <a:gd name="connsiteY3" fmla="*/ 1127009 h 1127009"/>
              <a:gd name="connsiteX4" fmla="*/ 0 w 5627972"/>
              <a:gd name="connsiteY4" fmla="*/ 1127009 h 1127009"/>
              <a:gd name="connsiteX5" fmla="*/ 0 w 5627972"/>
              <a:gd name="connsiteY5" fmla="*/ 0 h 1127009"/>
              <a:gd name="connsiteX0" fmla="*/ 4284133 w 5627972"/>
              <a:gd name="connsiteY0" fmla="*/ 0 h 1127009"/>
              <a:gd name="connsiteX1" fmla="*/ 5064468 w 5627972"/>
              <a:gd name="connsiteY1" fmla="*/ 0 h 1127009"/>
              <a:gd name="connsiteX2" fmla="*/ 5627972 w 5627972"/>
              <a:gd name="connsiteY2" fmla="*/ 563505 h 1127009"/>
              <a:gd name="connsiteX3" fmla="*/ 5064468 w 5627972"/>
              <a:gd name="connsiteY3" fmla="*/ 1127009 h 1127009"/>
              <a:gd name="connsiteX4" fmla="*/ 0 w 5627972"/>
              <a:gd name="connsiteY4" fmla="*/ 1127009 h 1127009"/>
              <a:gd name="connsiteX5" fmla="*/ 4284133 w 5627972"/>
              <a:gd name="connsiteY5" fmla="*/ 0 h 1127009"/>
              <a:gd name="connsiteX0" fmla="*/ 1828800 w 3172639"/>
              <a:gd name="connsiteY0" fmla="*/ 0 h 1127009"/>
              <a:gd name="connsiteX1" fmla="*/ 2609135 w 3172639"/>
              <a:gd name="connsiteY1" fmla="*/ 0 h 1127009"/>
              <a:gd name="connsiteX2" fmla="*/ 3172639 w 3172639"/>
              <a:gd name="connsiteY2" fmla="*/ 563505 h 1127009"/>
              <a:gd name="connsiteX3" fmla="*/ 2609135 w 3172639"/>
              <a:gd name="connsiteY3" fmla="*/ 1127009 h 1127009"/>
              <a:gd name="connsiteX4" fmla="*/ 0 w 3172639"/>
              <a:gd name="connsiteY4" fmla="*/ 1076209 h 1127009"/>
              <a:gd name="connsiteX5" fmla="*/ 1828800 w 3172639"/>
              <a:gd name="connsiteY5" fmla="*/ 0 h 1127009"/>
              <a:gd name="connsiteX0" fmla="*/ 1879600 w 3172639"/>
              <a:gd name="connsiteY0" fmla="*/ 16933 h 1127009"/>
              <a:gd name="connsiteX1" fmla="*/ 2609135 w 3172639"/>
              <a:gd name="connsiteY1" fmla="*/ 0 h 1127009"/>
              <a:gd name="connsiteX2" fmla="*/ 3172639 w 3172639"/>
              <a:gd name="connsiteY2" fmla="*/ 563505 h 1127009"/>
              <a:gd name="connsiteX3" fmla="*/ 2609135 w 3172639"/>
              <a:gd name="connsiteY3" fmla="*/ 1127009 h 1127009"/>
              <a:gd name="connsiteX4" fmla="*/ 0 w 3172639"/>
              <a:gd name="connsiteY4" fmla="*/ 1076209 h 1127009"/>
              <a:gd name="connsiteX5" fmla="*/ 1879600 w 3172639"/>
              <a:gd name="connsiteY5" fmla="*/ 16933 h 1127009"/>
              <a:gd name="connsiteX0" fmla="*/ 1913467 w 3206506"/>
              <a:gd name="connsiteY0" fmla="*/ 16933 h 1127009"/>
              <a:gd name="connsiteX1" fmla="*/ 2643002 w 3206506"/>
              <a:gd name="connsiteY1" fmla="*/ 0 h 1127009"/>
              <a:gd name="connsiteX2" fmla="*/ 3206506 w 3206506"/>
              <a:gd name="connsiteY2" fmla="*/ 563505 h 1127009"/>
              <a:gd name="connsiteX3" fmla="*/ 2643002 w 3206506"/>
              <a:gd name="connsiteY3" fmla="*/ 1127009 h 1127009"/>
              <a:gd name="connsiteX4" fmla="*/ 0 w 3206506"/>
              <a:gd name="connsiteY4" fmla="*/ 1110075 h 1127009"/>
              <a:gd name="connsiteX5" fmla="*/ 1913467 w 3206506"/>
              <a:gd name="connsiteY5" fmla="*/ 16933 h 1127009"/>
              <a:gd name="connsiteX0" fmla="*/ 1615595 w 2908634"/>
              <a:gd name="connsiteY0" fmla="*/ 16933 h 1127009"/>
              <a:gd name="connsiteX1" fmla="*/ 2345130 w 2908634"/>
              <a:gd name="connsiteY1" fmla="*/ 0 h 1127009"/>
              <a:gd name="connsiteX2" fmla="*/ 2908634 w 2908634"/>
              <a:gd name="connsiteY2" fmla="*/ 563505 h 1127009"/>
              <a:gd name="connsiteX3" fmla="*/ 2345130 w 2908634"/>
              <a:gd name="connsiteY3" fmla="*/ 1127009 h 1127009"/>
              <a:gd name="connsiteX4" fmla="*/ 0 w 2908634"/>
              <a:gd name="connsiteY4" fmla="*/ 1093142 h 1127009"/>
              <a:gd name="connsiteX5" fmla="*/ 1615595 w 2908634"/>
              <a:gd name="connsiteY5" fmla="*/ 16933 h 1127009"/>
              <a:gd name="connsiteX0" fmla="*/ 1790813 w 2908634"/>
              <a:gd name="connsiteY0" fmla="*/ 0 h 1127009"/>
              <a:gd name="connsiteX1" fmla="*/ 2345130 w 2908634"/>
              <a:gd name="connsiteY1" fmla="*/ 0 h 1127009"/>
              <a:gd name="connsiteX2" fmla="*/ 2908634 w 2908634"/>
              <a:gd name="connsiteY2" fmla="*/ 563505 h 1127009"/>
              <a:gd name="connsiteX3" fmla="*/ 2345130 w 2908634"/>
              <a:gd name="connsiteY3" fmla="*/ 1127009 h 1127009"/>
              <a:gd name="connsiteX4" fmla="*/ 0 w 2908634"/>
              <a:gd name="connsiteY4" fmla="*/ 1093142 h 1127009"/>
              <a:gd name="connsiteX5" fmla="*/ 1790813 w 2908634"/>
              <a:gd name="connsiteY5" fmla="*/ 0 h 112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8634" h="1127009">
                <a:moveTo>
                  <a:pt x="1790813" y="0"/>
                </a:moveTo>
                <a:lnTo>
                  <a:pt x="2345130" y="0"/>
                </a:lnTo>
                <a:lnTo>
                  <a:pt x="2908634" y="563505"/>
                </a:lnTo>
                <a:lnTo>
                  <a:pt x="2345130" y="1127009"/>
                </a:lnTo>
                <a:lnTo>
                  <a:pt x="0" y="1093142"/>
                </a:lnTo>
                <a:lnTo>
                  <a:pt x="179081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18078" y="1735593"/>
            <a:ext cx="5996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 we address </a:t>
            </a:r>
            <a:br>
              <a:rPr lang="en-US" sz="3600" dirty="0"/>
            </a:br>
            <a:r>
              <a:rPr lang="en-US" sz="3600" dirty="0"/>
              <a:t>the </a:t>
            </a:r>
            <a:r>
              <a:rPr lang="en-US" sz="3600" dirty="0" err="1"/>
              <a:t>Writeability</a:t>
            </a:r>
            <a:r>
              <a:rPr lang="en-US" sz="3600" dirty="0"/>
              <a:t> Limit?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81669" y="5169046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Future</a:t>
            </a:r>
          </a:p>
        </p:txBody>
      </p:sp>
      <p:sp>
        <p:nvSpPr>
          <p:cNvPr id="27" name="Pentagon 26"/>
          <p:cNvSpPr/>
          <p:nvPr/>
        </p:nvSpPr>
        <p:spPr>
          <a:xfrm flipV="1">
            <a:off x="-3337" y="4884290"/>
            <a:ext cx="9553738" cy="1143942"/>
          </a:xfrm>
          <a:custGeom>
            <a:avLst/>
            <a:gdLst>
              <a:gd name="connsiteX0" fmla="*/ 0 w 8864002"/>
              <a:gd name="connsiteY0" fmla="*/ 0 h 1127009"/>
              <a:gd name="connsiteX1" fmla="*/ 8300498 w 8864002"/>
              <a:gd name="connsiteY1" fmla="*/ 0 h 1127009"/>
              <a:gd name="connsiteX2" fmla="*/ 8864002 w 8864002"/>
              <a:gd name="connsiteY2" fmla="*/ 563505 h 1127009"/>
              <a:gd name="connsiteX3" fmla="*/ 8300498 w 8864002"/>
              <a:gd name="connsiteY3" fmla="*/ 1127009 h 1127009"/>
              <a:gd name="connsiteX4" fmla="*/ 0 w 8864002"/>
              <a:gd name="connsiteY4" fmla="*/ 1127009 h 1127009"/>
              <a:gd name="connsiteX5" fmla="*/ 0 w 8864002"/>
              <a:gd name="connsiteY5" fmla="*/ 0 h 1127009"/>
              <a:gd name="connsiteX0" fmla="*/ 0 w 9739831"/>
              <a:gd name="connsiteY0" fmla="*/ 0 h 1127009"/>
              <a:gd name="connsiteX1" fmla="*/ 9739831 w 9739831"/>
              <a:gd name="connsiteY1" fmla="*/ 16933 h 1127009"/>
              <a:gd name="connsiteX2" fmla="*/ 8864002 w 9739831"/>
              <a:gd name="connsiteY2" fmla="*/ 563505 h 1127009"/>
              <a:gd name="connsiteX3" fmla="*/ 8300498 w 9739831"/>
              <a:gd name="connsiteY3" fmla="*/ 1127009 h 1127009"/>
              <a:gd name="connsiteX4" fmla="*/ 0 w 9739831"/>
              <a:gd name="connsiteY4" fmla="*/ 1127009 h 1127009"/>
              <a:gd name="connsiteX5" fmla="*/ 0 w 9739831"/>
              <a:gd name="connsiteY5" fmla="*/ 0 h 1127009"/>
              <a:gd name="connsiteX0" fmla="*/ 0 w 9739831"/>
              <a:gd name="connsiteY0" fmla="*/ 0 h 1143942"/>
              <a:gd name="connsiteX1" fmla="*/ 9739831 w 9739831"/>
              <a:gd name="connsiteY1" fmla="*/ 16933 h 1143942"/>
              <a:gd name="connsiteX2" fmla="*/ 8864002 w 9739831"/>
              <a:gd name="connsiteY2" fmla="*/ 563505 h 1143942"/>
              <a:gd name="connsiteX3" fmla="*/ 7741698 w 9739831"/>
              <a:gd name="connsiteY3" fmla="*/ 1143942 h 1143942"/>
              <a:gd name="connsiteX4" fmla="*/ 0 w 9739831"/>
              <a:gd name="connsiteY4" fmla="*/ 1127009 h 1143942"/>
              <a:gd name="connsiteX5" fmla="*/ 0 w 9739831"/>
              <a:gd name="connsiteY5" fmla="*/ 0 h 1143942"/>
              <a:gd name="connsiteX0" fmla="*/ 0 w 9739831"/>
              <a:gd name="connsiteY0" fmla="*/ 0 h 1143942"/>
              <a:gd name="connsiteX1" fmla="*/ 9739831 w 9739831"/>
              <a:gd name="connsiteY1" fmla="*/ 16933 h 1143942"/>
              <a:gd name="connsiteX2" fmla="*/ 8779335 w 9739831"/>
              <a:gd name="connsiteY2" fmla="*/ 580438 h 1143942"/>
              <a:gd name="connsiteX3" fmla="*/ 7741698 w 9739831"/>
              <a:gd name="connsiteY3" fmla="*/ 1143942 h 1143942"/>
              <a:gd name="connsiteX4" fmla="*/ 0 w 9739831"/>
              <a:gd name="connsiteY4" fmla="*/ 1127009 h 1143942"/>
              <a:gd name="connsiteX5" fmla="*/ 0 w 9739831"/>
              <a:gd name="connsiteY5" fmla="*/ 0 h 11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39831" h="1143942">
                <a:moveTo>
                  <a:pt x="0" y="0"/>
                </a:moveTo>
                <a:lnTo>
                  <a:pt x="9739831" y="16933"/>
                </a:lnTo>
                <a:lnTo>
                  <a:pt x="8779335" y="580438"/>
                </a:lnTo>
                <a:lnTo>
                  <a:pt x="7741698" y="1143942"/>
                </a:lnTo>
                <a:lnTo>
                  <a:pt x="0" y="112700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799" y="5005219"/>
            <a:ext cx="612676" cy="8981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664" y="4997846"/>
            <a:ext cx="622205" cy="9129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58" y="4981393"/>
            <a:ext cx="625196" cy="94583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443" y="4981393"/>
            <a:ext cx="624249" cy="94583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82" y="4984145"/>
            <a:ext cx="621792" cy="9403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634164" y="5243203"/>
            <a:ext cx="159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Today</a:t>
            </a:r>
          </a:p>
        </p:txBody>
      </p:sp>
      <p:sp>
        <p:nvSpPr>
          <p:cNvPr id="22" name="Rectangle 21"/>
          <p:cNvSpPr/>
          <p:nvPr/>
        </p:nvSpPr>
        <p:spPr>
          <a:xfrm rot="1800000">
            <a:off x="-1024149" y="3117595"/>
            <a:ext cx="14484454" cy="8281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0"/>
                </a:schemeClr>
              </a:gs>
              <a:gs pos="66000">
                <a:schemeClr val="accent3">
                  <a:lumMod val="60000"/>
                  <a:lumOff val="40000"/>
                  <a:alpha val="60000"/>
                </a:schemeClr>
              </a:gs>
              <a:gs pos="52000">
                <a:schemeClr val="accent3">
                  <a:lumMod val="60000"/>
                  <a:lumOff val="40000"/>
                  <a:alpha val="71000"/>
                </a:schemeClr>
              </a:gs>
              <a:gs pos="38000">
                <a:schemeClr val="accent3">
                  <a:lumMod val="60000"/>
                  <a:lumOff val="40000"/>
                  <a:alpha val="61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868733">
            <a:off x="4928461" y="3299151"/>
            <a:ext cx="2365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Writeability</a:t>
            </a:r>
            <a:r>
              <a:rPr lang="en-US" sz="2000" dirty="0"/>
              <a:t> Limit</a:t>
            </a:r>
          </a:p>
        </p:txBody>
      </p:sp>
      <p:sp>
        <p:nvSpPr>
          <p:cNvPr id="5" name="Freeform 4"/>
          <p:cNvSpPr/>
          <p:nvPr/>
        </p:nvSpPr>
        <p:spPr>
          <a:xfrm>
            <a:off x="16932" y="-1"/>
            <a:ext cx="6201146" cy="3401112"/>
          </a:xfrm>
          <a:custGeom>
            <a:avLst/>
            <a:gdLst>
              <a:gd name="connsiteX0" fmla="*/ 0 w 2302934"/>
              <a:gd name="connsiteY0" fmla="*/ 1642533 h 1642533"/>
              <a:gd name="connsiteX1" fmla="*/ 0 w 2302934"/>
              <a:gd name="connsiteY1" fmla="*/ 0 h 1642533"/>
              <a:gd name="connsiteX2" fmla="*/ 2302934 w 2302934"/>
              <a:gd name="connsiteY2" fmla="*/ 0 h 164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2934" h="1642533">
                <a:moveTo>
                  <a:pt x="0" y="1642533"/>
                </a:moveTo>
                <a:lnTo>
                  <a:pt x="0" y="0"/>
                </a:lnTo>
                <a:lnTo>
                  <a:pt x="2302934" y="0"/>
                </a:lnTo>
              </a:path>
            </a:pathLst>
          </a:custGeom>
          <a:gradFill flip="none" rotWithShape="1">
            <a:gsLst>
              <a:gs pos="0">
                <a:schemeClr val="bg1"/>
              </a:gs>
              <a:gs pos="35000">
                <a:schemeClr val="bg1">
                  <a:alpha val="47000"/>
                </a:schemeClr>
              </a:gs>
              <a:gs pos="47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1369" y="2310403"/>
            <a:ext cx="1225396" cy="1225396"/>
          </a:xfrm>
          <a:prstGeom prst="ellips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>
            <a:spLocks noChangeAspect="1"/>
          </p:cNvSpPr>
          <p:nvPr/>
        </p:nvSpPr>
        <p:spPr bwMode="auto">
          <a:xfrm>
            <a:off x="1448888" y="3037321"/>
            <a:ext cx="1245625" cy="1244943"/>
          </a:xfrm>
          <a:prstGeom prst="ellipse">
            <a:avLst/>
          </a:prstGeom>
          <a:blipFill>
            <a:blip r:embed="rId9">
              <a:duotone>
                <a:prstClr val="black"/>
                <a:srgbClr val="00AFD7">
                  <a:tint val="45000"/>
                  <a:satMod val="400000"/>
                </a:srgbClr>
              </a:duotone>
              <a:alphaModFix amt="70000"/>
            </a:blip>
            <a:stretch>
              <a:fillRect/>
            </a:stretch>
          </a:blip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6920" y="2294598"/>
            <a:ext cx="1245112" cy="1244950"/>
            <a:chOff x="423818" y="3474252"/>
            <a:chExt cx="2699886" cy="2699536"/>
          </a:xfrm>
        </p:grpSpPr>
        <p:pic>
          <p:nvPicPr>
            <p:cNvPr id="12" name="Picture 13"/>
            <p:cNvPicPr>
              <a:picLocks noChangeAspect="1"/>
            </p:cNvPicPr>
            <p:nvPr/>
          </p:nvPicPr>
          <p:blipFill>
            <a:blip r:embed="rId10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18" y="3474252"/>
              <a:ext cx="2699886" cy="26995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/>
            <a:srcRect l="23652" t="23839" r="22062" b="34098"/>
            <a:stretch/>
          </p:blipFill>
          <p:spPr>
            <a:xfrm>
              <a:off x="733097" y="4138447"/>
              <a:ext cx="2144110" cy="12927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41803" y="1803250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HelioSeal</a:t>
            </a:r>
            <a:r>
              <a:rPr lang="en-US" sz="1800" baseline="30000" dirty="0"/>
              <a:t>®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5031" y="2959738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Micro</a:t>
            </a:r>
            <a:br>
              <a:rPr lang="en-US" sz="1800" dirty="0"/>
            </a:br>
            <a:r>
              <a:rPr lang="en-US" sz="1800" dirty="0"/>
              <a:t>Actuator</a:t>
            </a:r>
            <a:endParaRPr lang="en-US" sz="18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1309312" y="435138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Damascene</a:t>
            </a:r>
            <a:endParaRPr lang="en-US" sz="18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553747" y="4956961"/>
            <a:ext cx="1509131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Capacity</a:t>
            </a:r>
          </a:p>
          <a:p>
            <a:pPr>
              <a:lnSpc>
                <a:spcPct val="90000"/>
              </a:lnSpc>
            </a:pPr>
            <a:r>
              <a:rPr lang="en-US" dirty="0"/>
              <a:t>for Big</a:t>
            </a:r>
          </a:p>
          <a:p>
            <a:pPr>
              <a:lnSpc>
                <a:spcPct val="90000"/>
              </a:lnSpc>
            </a:pPr>
            <a:r>
              <a:rPr lang="en-US" dirty="0"/>
              <a:t>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Leadership Capacity Through Proven 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4575" r="272" b="21535"/>
          <a:stretch/>
        </p:blipFill>
        <p:spPr>
          <a:xfrm>
            <a:off x="720372" y="1166192"/>
            <a:ext cx="5985228" cy="3856383"/>
          </a:xfrm>
          <a:prstGeom prst="roundRect">
            <a:avLst>
              <a:gd name="adj" fmla="val 47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HAMR Works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75443" y="1357261"/>
            <a:ext cx="4256357" cy="28253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58775" lvl="1" indent="-342900">
              <a:spcBef>
                <a:spcPct val="40000"/>
              </a:spcBef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dirty="0">
                <a:latin typeface="+mn-ea"/>
              </a:rPr>
              <a:t>Heat from laser lowers the energy barrier to write on media and magnets can be switched with smaller magnetic field</a:t>
            </a:r>
          </a:p>
          <a:p>
            <a:pPr marL="358775" lvl="1" indent="-342900">
              <a:spcBef>
                <a:spcPct val="40000"/>
              </a:spcBef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ja-JP" dirty="0">
                <a:latin typeface="+mn-ea"/>
              </a:rPr>
              <a:t>When media cools, the data is harder to erase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008" y="4285804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400</a:t>
            </a:r>
            <a:r>
              <a:rPr lang="en-US" sz="2000" b="1" baseline="30000" dirty="0"/>
              <a:t>o</a:t>
            </a:r>
            <a:r>
              <a:rPr lang="en-US" sz="2000" b="1" dirty="0"/>
              <a:t> to 700</a:t>
            </a:r>
            <a:r>
              <a:rPr lang="en-US" sz="2000" b="1" baseline="30000" dirty="0"/>
              <a:t>o</a:t>
            </a:r>
            <a:r>
              <a:rPr lang="en-US" sz="2000" b="1" dirty="0"/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348712"/>
            <a:ext cx="12192000" cy="73510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 anchorCtr="0">
            <a:no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800" kern="0"/>
            </a:lvl1pPr>
          </a:lstStyle>
          <a:p>
            <a:r>
              <a:rPr lang="en-US" sz="2000" dirty="0"/>
              <a:t>HAMR comes with reliability, cost and complexity challenges</a:t>
            </a:r>
          </a:p>
        </p:txBody>
      </p:sp>
      <p:sp>
        <p:nvSpPr>
          <p:cNvPr id="34" name="Text Box 104"/>
          <p:cNvSpPr txBox="1">
            <a:spLocks noChangeArrowheads="1"/>
          </p:cNvSpPr>
          <p:nvPr/>
        </p:nvSpPr>
        <p:spPr bwMode="auto">
          <a:xfrm>
            <a:off x="1910850" y="1542791"/>
            <a:ext cx="709296" cy="306467"/>
          </a:xfrm>
          <a:prstGeom prst="round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Writer</a:t>
            </a:r>
            <a:endParaRPr kumimoji="1" lang="en-US" altLang="ja-JP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37" name="Text Box 111"/>
          <p:cNvSpPr txBox="1">
            <a:spLocks noChangeArrowheads="1"/>
          </p:cNvSpPr>
          <p:nvPr/>
        </p:nvSpPr>
        <p:spPr bwMode="auto">
          <a:xfrm>
            <a:off x="5195635" y="4318376"/>
            <a:ext cx="725946" cy="3064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ysClr val="window" lastClr="FFFFFF">
                <a:gamma/>
                <a:shade val="60000"/>
                <a:invGamma/>
              </a:sysClr>
            </a:prstShdw>
          </a:effec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Media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2E26-E65B-4F4E-B81C-741244DB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Corporate and Product Brand Structure</a:t>
            </a:r>
          </a:p>
        </p:txBody>
      </p:sp>
      <p:sp>
        <p:nvSpPr>
          <p:cNvPr id="3" name="Subtitle 7">
            <a:extLst>
              <a:ext uri="{FF2B5EF4-FFF2-40B4-BE49-F238E27FC236}">
                <a16:creationId xmlns:a16="http://schemas.microsoft.com/office/drawing/2014/main" id="{7B12B802-5571-8A4C-AC87-1AF9BF53DB79}"/>
              </a:ext>
            </a:extLst>
          </p:cNvPr>
          <p:cNvSpPr txBox="1">
            <a:spLocks/>
          </p:cNvSpPr>
          <p:nvPr/>
        </p:nvSpPr>
        <p:spPr>
          <a:xfrm>
            <a:off x="384028" y="832230"/>
            <a:ext cx="11247120" cy="487680"/>
          </a:xfrm>
          <a:prstGeom prst="rect">
            <a:avLst/>
          </a:prstGeom>
        </p:spPr>
        <p:txBody>
          <a:bodyPr/>
          <a:lstStyle>
            <a:lvl1pPr marL="182875" indent="-182875" algn="l" defTabSz="121917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30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63513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7" indent="-182875" algn="l" defTabSz="121917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chemeClr val="accent1"/>
                </a:solidFill>
              </a:rPr>
              <a:t>New: Devices Group Commercial and Enterprise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74F3A-DEE1-BF41-A24C-443CA8D8882E}"/>
              </a:ext>
            </a:extLst>
          </p:cNvPr>
          <p:cNvSpPr/>
          <p:nvPr/>
        </p:nvSpPr>
        <p:spPr>
          <a:xfrm>
            <a:off x="488281" y="3270698"/>
            <a:ext cx="11247120" cy="9757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6816B-7CB9-4C41-8507-9D238C36855A}"/>
              </a:ext>
            </a:extLst>
          </p:cNvPr>
          <p:cNvSpPr/>
          <p:nvPr/>
        </p:nvSpPr>
        <p:spPr>
          <a:xfrm>
            <a:off x="488281" y="4770940"/>
            <a:ext cx="11247120" cy="9757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754C2-BDD2-2440-A448-07787CB62E40}"/>
              </a:ext>
            </a:extLst>
          </p:cNvPr>
          <p:cNvSpPr/>
          <p:nvPr/>
        </p:nvSpPr>
        <p:spPr>
          <a:xfrm>
            <a:off x="472440" y="1652917"/>
            <a:ext cx="11247120" cy="97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3AA8D-380A-EB4F-B3F2-A4B827C11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69" y="1833771"/>
            <a:ext cx="3539891" cy="614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63801-43A0-C844-B8B1-44D3744DBC37}"/>
              </a:ext>
            </a:extLst>
          </p:cNvPr>
          <p:cNvSpPr txBox="1"/>
          <p:nvPr/>
        </p:nvSpPr>
        <p:spPr>
          <a:xfrm>
            <a:off x="639192" y="1940747"/>
            <a:ext cx="2302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Corporate Brand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19179-BCE6-3F4A-A241-4067EB397899}"/>
              </a:ext>
            </a:extLst>
          </p:cNvPr>
          <p:cNvSpPr txBox="1"/>
          <p:nvPr/>
        </p:nvSpPr>
        <p:spPr>
          <a:xfrm>
            <a:off x="639192" y="3558528"/>
            <a:ext cx="213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Product Brands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131EB-DD36-6747-9F68-2BE631454F59}"/>
              </a:ext>
            </a:extLst>
          </p:cNvPr>
          <p:cNvSpPr txBox="1"/>
          <p:nvPr/>
        </p:nvSpPr>
        <p:spPr>
          <a:xfrm>
            <a:off x="639192" y="5058770"/>
            <a:ext cx="2378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Target Audiences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A6EDF-2449-5E45-9C13-15E74FA4E82F}"/>
              </a:ext>
            </a:extLst>
          </p:cNvPr>
          <p:cNvGrpSpPr/>
          <p:nvPr/>
        </p:nvGrpSpPr>
        <p:grpSpPr>
          <a:xfrm>
            <a:off x="3452002" y="3381834"/>
            <a:ext cx="1803579" cy="1500241"/>
            <a:chOff x="3452002" y="3381834"/>
            <a:chExt cx="1803579" cy="15002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60171F-962A-AF4C-8163-DE5EB9A59712}"/>
                </a:ext>
              </a:extLst>
            </p:cNvPr>
            <p:cNvGrpSpPr/>
            <p:nvPr/>
          </p:nvGrpSpPr>
          <p:grpSpPr>
            <a:xfrm>
              <a:off x="3452002" y="3381834"/>
              <a:ext cx="1803579" cy="753498"/>
              <a:chOff x="3452002" y="3381834"/>
              <a:chExt cx="1803579" cy="753498"/>
            </a:xfrm>
          </p:grpSpPr>
          <p:sp>
            <p:nvSpPr>
              <p:cNvPr id="14" name="Rectangle: Rounded Corners 41">
                <a:extLst>
                  <a:ext uri="{FF2B5EF4-FFF2-40B4-BE49-F238E27FC236}">
                    <a16:creationId xmlns:a16="http://schemas.microsoft.com/office/drawing/2014/main" id="{DD9C962D-F571-3C4B-98EF-CC63FDD47ADD}"/>
                  </a:ext>
                </a:extLst>
              </p:cNvPr>
              <p:cNvSpPr/>
              <p:nvPr/>
            </p:nvSpPr>
            <p:spPr>
              <a:xfrm>
                <a:off x="3452002" y="3381834"/>
                <a:ext cx="1803579" cy="753498"/>
              </a:xfrm>
              <a:prstGeom prst="roundRect">
                <a:avLst>
                  <a:gd name="adj" fmla="val 107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0746B33-51E7-514D-9D35-0D39FF8FC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6846" y="3539556"/>
                <a:ext cx="713891" cy="438054"/>
              </a:xfrm>
              <a:prstGeom prst="rect">
                <a:avLst/>
              </a:prstGeom>
            </p:spPr>
          </p:pic>
        </p:grpSp>
        <p:sp>
          <p:nvSpPr>
            <p:cNvPr id="13" name="Arrow: Down 49">
              <a:extLst>
                <a:ext uri="{FF2B5EF4-FFF2-40B4-BE49-F238E27FC236}">
                  <a16:creationId xmlns:a16="http://schemas.microsoft.com/office/drawing/2014/main" id="{FEB85959-9FDE-E047-95E0-A8A6FC047803}"/>
                </a:ext>
              </a:extLst>
            </p:cNvPr>
            <p:cNvSpPr/>
            <p:nvPr/>
          </p:nvSpPr>
          <p:spPr>
            <a:xfrm>
              <a:off x="4122971" y="4136198"/>
              <a:ext cx="461639" cy="745877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EF5A77-01DA-8C44-8576-CE871D7A9F7C}"/>
              </a:ext>
            </a:extLst>
          </p:cNvPr>
          <p:cNvGrpSpPr/>
          <p:nvPr/>
        </p:nvGrpSpPr>
        <p:grpSpPr>
          <a:xfrm>
            <a:off x="5572865" y="3381834"/>
            <a:ext cx="1803579" cy="1513810"/>
            <a:chOff x="5572865" y="3381834"/>
            <a:chExt cx="1803579" cy="15138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402DDA-317E-564D-ACBA-0107BA29CDCA}"/>
                </a:ext>
              </a:extLst>
            </p:cNvPr>
            <p:cNvGrpSpPr/>
            <p:nvPr/>
          </p:nvGrpSpPr>
          <p:grpSpPr>
            <a:xfrm>
              <a:off x="5572865" y="3381834"/>
              <a:ext cx="1803579" cy="753498"/>
              <a:chOff x="5572865" y="3381834"/>
              <a:chExt cx="1803579" cy="753498"/>
            </a:xfrm>
          </p:grpSpPr>
          <p:sp>
            <p:nvSpPr>
              <p:cNvPr id="19" name="Rectangle: Rounded Corners 42">
                <a:extLst>
                  <a:ext uri="{FF2B5EF4-FFF2-40B4-BE49-F238E27FC236}">
                    <a16:creationId xmlns:a16="http://schemas.microsoft.com/office/drawing/2014/main" id="{61BDF241-3F58-E94A-8283-79EFFC8DC20E}"/>
                  </a:ext>
                </a:extLst>
              </p:cNvPr>
              <p:cNvSpPr/>
              <p:nvPr/>
            </p:nvSpPr>
            <p:spPr>
              <a:xfrm>
                <a:off x="5572865" y="3381834"/>
                <a:ext cx="1803579" cy="753498"/>
              </a:xfrm>
              <a:prstGeom prst="roundRect">
                <a:avLst>
                  <a:gd name="adj" fmla="val 107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134737A-55F4-034D-AA8F-3A84DC67C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7741" y="3607398"/>
                <a:ext cx="1333826" cy="302371"/>
              </a:xfrm>
              <a:prstGeom prst="rect">
                <a:avLst/>
              </a:prstGeom>
            </p:spPr>
          </p:pic>
        </p:grpSp>
        <p:sp>
          <p:nvSpPr>
            <p:cNvPr id="18" name="Arrow: Down 50">
              <a:extLst>
                <a:ext uri="{FF2B5EF4-FFF2-40B4-BE49-F238E27FC236}">
                  <a16:creationId xmlns:a16="http://schemas.microsoft.com/office/drawing/2014/main" id="{110724E2-54A8-6946-8496-B1EBBB04282E}"/>
                </a:ext>
              </a:extLst>
            </p:cNvPr>
            <p:cNvSpPr/>
            <p:nvPr/>
          </p:nvSpPr>
          <p:spPr>
            <a:xfrm>
              <a:off x="6243834" y="4149767"/>
              <a:ext cx="461639" cy="745877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0800C6-4663-4D4D-B4D9-AA055BE656A3}"/>
              </a:ext>
            </a:extLst>
          </p:cNvPr>
          <p:cNvGrpSpPr/>
          <p:nvPr/>
        </p:nvGrpSpPr>
        <p:grpSpPr>
          <a:xfrm>
            <a:off x="7693728" y="3381834"/>
            <a:ext cx="1803579" cy="1491415"/>
            <a:chOff x="7693728" y="3381834"/>
            <a:chExt cx="1803579" cy="149141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742769C-3712-F84B-B515-C27B7B6EE8B3}"/>
                </a:ext>
              </a:extLst>
            </p:cNvPr>
            <p:cNvGrpSpPr/>
            <p:nvPr/>
          </p:nvGrpSpPr>
          <p:grpSpPr>
            <a:xfrm>
              <a:off x="7693728" y="3381834"/>
              <a:ext cx="1803579" cy="753498"/>
              <a:chOff x="7693728" y="3381834"/>
              <a:chExt cx="1803579" cy="753498"/>
            </a:xfrm>
          </p:grpSpPr>
          <p:sp>
            <p:nvSpPr>
              <p:cNvPr id="24" name="Rectangle: Rounded Corners 43">
                <a:extLst>
                  <a:ext uri="{FF2B5EF4-FFF2-40B4-BE49-F238E27FC236}">
                    <a16:creationId xmlns:a16="http://schemas.microsoft.com/office/drawing/2014/main" id="{F943BCDE-E1F0-9E42-BA66-454FB293A9F2}"/>
                  </a:ext>
                </a:extLst>
              </p:cNvPr>
              <p:cNvSpPr/>
              <p:nvPr/>
            </p:nvSpPr>
            <p:spPr>
              <a:xfrm>
                <a:off x="7693728" y="3381834"/>
                <a:ext cx="1803579" cy="753498"/>
              </a:xfrm>
              <a:prstGeom prst="roundRect">
                <a:avLst>
                  <a:gd name="adj" fmla="val 107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42BCD3A-73E4-C048-8202-B969CDB41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8989" y="3427901"/>
                <a:ext cx="1253056" cy="661365"/>
              </a:xfrm>
              <a:prstGeom prst="rect">
                <a:avLst/>
              </a:prstGeom>
            </p:spPr>
          </p:pic>
        </p:grpSp>
        <p:sp>
          <p:nvSpPr>
            <p:cNvPr id="23" name="Arrow: Down 51">
              <a:extLst>
                <a:ext uri="{FF2B5EF4-FFF2-40B4-BE49-F238E27FC236}">
                  <a16:creationId xmlns:a16="http://schemas.microsoft.com/office/drawing/2014/main" id="{5BDC1A21-1BDF-F84B-8399-83EDF79666BF}"/>
                </a:ext>
              </a:extLst>
            </p:cNvPr>
            <p:cNvSpPr/>
            <p:nvPr/>
          </p:nvSpPr>
          <p:spPr>
            <a:xfrm>
              <a:off x="8369420" y="4127372"/>
              <a:ext cx="461639" cy="745877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Arrow: Down 52">
            <a:extLst>
              <a:ext uri="{FF2B5EF4-FFF2-40B4-BE49-F238E27FC236}">
                <a16:creationId xmlns:a16="http://schemas.microsoft.com/office/drawing/2014/main" id="{C6A83D36-08EF-6F41-A02D-C7B98B7BE1F8}"/>
              </a:ext>
            </a:extLst>
          </p:cNvPr>
          <p:cNvSpPr/>
          <p:nvPr/>
        </p:nvSpPr>
        <p:spPr>
          <a:xfrm>
            <a:off x="10559100" y="4137199"/>
            <a:ext cx="461639" cy="74587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AE45F20-77DE-F940-8922-44476FCDDA66}"/>
              </a:ext>
            </a:extLst>
          </p:cNvPr>
          <p:cNvSpPr/>
          <p:nvPr/>
        </p:nvSpPr>
        <p:spPr>
          <a:xfrm>
            <a:off x="3452002" y="4882091"/>
            <a:ext cx="1803579" cy="229236"/>
          </a:xfrm>
          <a:prstGeom prst="roundRect">
            <a:avLst>
              <a:gd name="adj" fmla="val 21963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8D5A6B-0DCE-FD4D-9FFB-5D521703B746}"/>
              </a:ext>
            </a:extLst>
          </p:cNvPr>
          <p:cNvSpPr txBox="1"/>
          <p:nvPr/>
        </p:nvSpPr>
        <p:spPr>
          <a:xfrm>
            <a:off x="3666256" y="4865904"/>
            <a:ext cx="1375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14A9654-8126-AA4F-B8B5-8324907478C7}"/>
              </a:ext>
            </a:extLst>
          </p:cNvPr>
          <p:cNvSpPr/>
          <p:nvPr/>
        </p:nvSpPr>
        <p:spPr>
          <a:xfrm>
            <a:off x="5571578" y="4880325"/>
            <a:ext cx="1803579" cy="229236"/>
          </a:xfrm>
          <a:prstGeom prst="roundRect">
            <a:avLst>
              <a:gd name="adj" fmla="val 21963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792B5F-4D77-8C4A-BBDE-BA21FD25131F}"/>
              </a:ext>
            </a:extLst>
          </p:cNvPr>
          <p:cNvSpPr txBox="1"/>
          <p:nvPr/>
        </p:nvSpPr>
        <p:spPr>
          <a:xfrm>
            <a:off x="5785832" y="4864138"/>
            <a:ext cx="1375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79DA761-F4D2-414F-92A6-57A9D4207339}"/>
              </a:ext>
            </a:extLst>
          </p:cNvPr>
          <p:cNvSpPr/>
          <p:nvPr/>
        </p:nvSpPr>
        <p:spPr>
          <a:xfrm>
            <a:off x="7691152" y="4874237"/>
            <a:ext cx="1803579" cy="229236"/>
          </a:xfrm>
          <a:prstGeom prst="roundRect">
            <a:avLst>
              <a:gd name="adj" fmla="val 21963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5CE3A9-E587-3849-8218-CE2381274210}"/>
              </a:ext>
            </a:extLst>
          </p:cNvPr>
          <p:cNvSpPr txBox="1"/>
          <p:nvPr/>
        </p:nvSpPr>
        <p:spPr>
          <a:xfrm>
            <a:off x="7905406" y="4858050"/>
            <a:ext cx="1375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Consumer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CFA8C0-85CC-8E4F-86C9-6281FD08BDCE}"/>
              </a:ext>
            </a:extLst>
          </p:cNvPr>
          <p:cNvSpPr/>
          <p:nvPr/>
        </p:nvSpPr>
        <p:spPr>
          <a:xfrm>
            <a:off x="9827569" y="5160179"/>
            <a:ext cx="1803579" cy="229236"/>
          </a:xfrm>
          <a:prstGeom prst="roundRect">
            <a:avLst>
              <a:gd name="adj" fmla="val 2196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7787FD3-2021-3642-BD67-2DD13AD53193}"/>
              </a:ext>
            </a:extLst>
          </p:cNvPr>
          <p:cNvSpPr/>
          <p:nvPr/>
        </p:nvSpPr>
        <p:spPr>
          <a:xfrm>
            <a:off x="9827569" y="5423845"/>
            <a:ext cx="1803579" cy="229236"/>
          </a:xfrm>
          <a:prstGeom prst="roundRect">
            <a:avLst>
              <a:gd name="adj" fmla="val 2196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5C1B67-ABE0-064D-B63C-328DA1CB5DAD}"/>
              </a:ext>
            </a:extLst>
          </p:cNvPr>
          <p:cNvSpPr txBox="1"/>
          <p:nvPr/>
        </p:nvSpPr>
        <p:spPr>
          <a:xfrm>
            <a:off x="9989983" y="5140572"/>
            <a:ext cx="1478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Commercial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4E48EB-3537-CC4E-89F7-397EA312B7BB}"/>
              </a:ext>
            </a:extLst>
          </p:cNvPr>
          <p:cNvSpPr txBox="1"/>
          <p:nvPr/>
        </p:nvSpPr>
        <p:spPr>
          <a:xfrm>
            <a:off x="10065104" y="5398813"/>
            <a:ext cx="1328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Enterprise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A89549-BDA0-624F-A921-A2E237E8F693}"/>
              </a:ext>
            </a:extLst>
          </p:cNvPr>
          <p:cNvSpPr txBox="1"/>
          <p:nvPr/>
        </p:nvSpPr>
        <p:spPr>
          <a:xfrm>
            <a:off x="7999394" y="6190453"/>
            <a:ext cx="3818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Commercial = OEM &amp; Cloud Service Provider (CSP)</a:t>
            </a:r>
          </a:p>
        </p:txBody>
      </p:sp>
      <p:sp>
        <p:nvSpPr>
          <p:cNvPr id="40" name="Footer Placeholder 5"/>
          <p:cNvSpPr txBox="1">
            <a:spLocks/>
          </p:cNvSpPr>
          <p:nvPr/>
        </p:nvSpPr>
        <p:spPr>
          <a:xfrm>
            <a:off x="2697045" y="6541810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1219170" rtl="0" eaLnBrk="1" latinLnBrk="0" hangingPunct="1">
              <a:tabLst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rPr>
              <a:t>©2018 Western Digital Corporation or its affiliates. All rights reserved. Confidential.</a:t>
            </a:r>
          </a:p>
        </p:txBody>
      </p:sp>
      <p:pic>
        <p:nvPicPr>
          <p:cNvPr id="41" name="Picture 17">
            <a:extLst>
              <a:ext uri="{FF2B5EF4-FFF2-40B4-BE49-F238E27FC236}">
                <a16:creationId xmlns:a16="http://schemas.microsoft.com/office/drawing/2014/main" id="{4F5976B3-D8A7-FA4C-8C2D-BAE20A4CD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302377" y="3386300"/>
            <a:ext cx="764732" cy="764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upa 41">
            <a:extLst>
              <a:ext uri="{FF2B5EF4-FFF2-40B4-BE49-F238E27FC236}">
                <a16:creationId xmlns:a16="http://schemas.microsoft.com/office/drawing/2014/main" id="{C7F6F3EA-1BC8-6241-9822-5E0DA9FE5BDE}"/>
              </a:ext>
            </a:extLst>
          </p:cNvPr>
          <p:cNvGrpSpPr/>
          <p:nvPr/>
        </p:nvGrpSpPr>
        <p:grpSpPr>
          <a:xfrm>
            <a:off x="9782953" y="3365748"/>
            <a:ext cx="1803579" cy="753498"/>
            <a:chOff x="9814591" y="3381834"/>
            <a:chExt cx="1803579" cy="753498"/>
          </a:xfrm>
        </p:grpSpPr>
        <p:sp>
          <p:nvSpPr>
            <p:cNvPr id="38" name="Rectangle: Rounded Corners 44">
              <a:extLst>
                <a:ext uri="{FF2B5EF4-FFF2-40B4-BE49-F238E27FC236}">
                  <a16:creationId xmlns:a16="http://schemas.microsoft.com/office/drawing/2014/main" id="{B4544D04-15DF-E349-BC69-AC0285E18D8E}"/>
                </a:ext>
              </a:extLst>
            </p:cNvPr>
            <p:cNvSpPr/>
            <p:nvPr/>
          </p:nvSpPr>
          <p:spPr>
            <a:xfrm>
              <a:off x="9814591" y="3381834"/>
              <a:ext cx="1803579" cy="753498"/>
            </a:xfrm>
            <a:prstGeom prst="roundRect">
              <a:avLst>
                <a:gd name="adj" fmla="val 10776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5AEEC55-8723-CF4B-97FA-FAF709493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765" y="3628895"/>
              <a:ext cx="1495231" cy="259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6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MAMR Works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348712"/>
            <a:ext cx="12192000" cy="73510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 anchorCtr="0">
            <a:no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800" kern="0"/>
            </a:lvl1pPr>
          </a:lstStyle>
          <a:p>
            <a:r>
              <a:rPr lang="en-US" sz="2000" dirty="0"/>
              <a:t>MAMR achieves density without reliability, cost or complexity challenges</a:t>
            </a:r>
          </a:p>
        </p:txBody>
      </p:sp>
      <p:sp>
        <p:nvSpPr>
          <p:cNvPr id="15" name="Rectangle 68"/>
          <p:cNvSpPr>
            <a:spLocks noChangeArrowheads="1"/>
          </p:cNvSpPr>
          <p:nvPr/>
        </p:nvSpPr>
        <p:spPr bwMode="auto">
          <a:xfrm>
            <a:off x="7283184" y="1362670"/>
            <a:ext cx="4256357" cy="2308324"/>
          </a:xfrm>
          <a:prstGeom prst="rect">
            <a:avLst/>
          </a:prstGeom>
          <a:noFill/>
          <a:extLst/>
        </p:spPr>
        <p:txBody>
          <a:bodyPr wrap="square" lIns="0" rIns="0" rtlCol="0">
            <a:spAutoFit/>
          </a:bodyPr>
          <a:lstStyle/>
          <a:p>
            <a:pPr marL="358775" lvl="1" indent="-342900">
              <a:spcBef>
                <a:spcPct val="40000"/>
              </a:spcBef>
              <a:buClr>
                <a:srgbClr val="007DD6"/>
              </a:buClr>
              <a:buFont typeface="Arial" charset="0"/>
              <a:buChar char="•"/>
              <a:defRPr/>
            </a:pPr>
            <a:r>
              <a:rPr lang="en-US" altLang="en-US" dirty="0">
                <a:latin typeface="+mn-ea"/>
              </a:rPr>
              <a:t>Microwave fields emitted by a Spin Torque Oscillator (STO) located near the write pole allows writing of perpendicular media at lower magnetic fields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20594" y="1152941"/>
            <a:ext cx="5969071" cy="3869634"/>
            <a:chOff x="5759284" y="800737"/>
            <a:chExt cx="4614638" cy="29915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9" r="4285" b="7831"/>
            <a:stretch/>
          </p:blipFill>
          <p:spPr>
            <a:xfrm>
              <a:off x="5759284" y="800737"/>
              <a:ext cx="4614638" cy="2991580"/>
            </a:xfrm>
            <a:prstGeom prst="roundRect">
              <a:avLst>
                <a:gd name="adj" fmla="val 4907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 Box 104"/>
            <p:cNvSpPr txBox="1">
              <a:spLocks noChangeArrowheads="1"/>
            </p:cNvSpPr>
            <p:nvPr/>
          </p:nvSpPr>
          <p:spPr bwMode="auto">
            <a:xfrm>
              <a:off x="6719792" y="1068352"/>
              <a:ext cx="561819" cy="242746"/>
            </a:xfrm>
            <a:prstGeom prst="roundRect">
              <a:avLst/>
            </a:prstGeom>
            <a:noFill/>
            <a:ln>
              <a:noFill/>
            </a:ln>
            <a:effectLst>
              <a:prstShdw prst="shdw17" dist="17961" dir="2700000">
                <a:srgbClr val="999999"/>
              </a:prstShdw>
            </a:effectLst>
            <a:extLst/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Writer</a:t>
              </a:r>
            </a:p>
          </p:txBody>
        </p:sp>
        <p:sp>
          <p:nvSpPr>
            <p:cNvPr id="19" name="Text Box 111"/>
            <p:cNvSpPr txBox="1">
              <a:spLocks noChangeArrowheads="1"/>
            </p:cNvSpPr>
            <p:nvPr/>
          </p:nvSpPr>
          <p:spPr bwMode="auto">
            <a:xfrm>
              <a:off x="8746922" y="1647551"/>
              <a:ext cx="1497299" cy="45852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ysClr val="window" lastClr="FFFFFF">
                  <a:gamma/>
                  <a:shade val="60000"/>
                  <a:invGamma/>
                </a:sysClr>
              </a:prstShdw>
            </a:effec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Spin</a:t>
              </a:r>
              <a:r>
                <a:rPr kumimoji="1" lang="en-US" altLang="ja-JP" sz="2000" b="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 </a:t>
              </a:r>
              <a:r>
                <a:rPr kumimoji="1" lang="en-US" altLang="ja-JP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Torque </a:t>
              </a:r>
            </a:p>
            <a:p>
              <a:pPr marL="0" marR="0" lvl="0" indent="0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Oscillator (STO)</a:t>
              </a:r>
            </a:p>
          </p:txBody>
        </p:sp>
        <p:sp>
          <p:nvSpPr>
            <p:cNvPr id="20" name="Text Box 111"/>
            <p:cNvSpPr txBox="1">
              <a:spLocks noChangeArrowheads="1"/>
            </p:cNvSpPr>
            <p:nvPr/>
          </p:nvSpPr>
          <p:spPr bwMode="auto">
            <a:xfrm>
              <a:off x="9200164" y="3255026"/>
              <a:ext cx="575007" cy="24274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ysClr val="window" lastClr="FFFFFF">
                  <a:gamma/>
                  <a:shade val="60000"/>
                  <a:invGamma/>
                </a:sysClr>
              </a:prstShdw>
            </a:effec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ea typeface="+mn-ea"/>
                </a:rPr>
                <a:t>Media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8302038" y="2133827"/>
              <a:ext cx="444884" cy="406615"/>
            </a:xfrm>
            <a:prstGeom prst="line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189326" y="4351328"/>
            <a:ext cx="2752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ysClr val="window" lastClr="FFFFFF">
                <a:gamma/>
                <a:shade val="60000"/>
                <a:invGamma/>
              </a:sysClr>
            </a:prstShdw>
          </a:effec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2000" b="0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HGPｺﾞｼｯｸE" pitchFamily="50" charset="-128"/>
              </a:defRPr>
            </a:lvl1pPr>
            <a:lvl2pPr marL="742950" indent="-285750"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b="1" dirty="0">
                <a:latin typeface="+mn-lt"/>
              </a:rPr>
              <a:t>Same temp as PMR</a:t>
            </a:r>
          </a:p>
        </p:txBody>
      </p:sp>
      <p:sp>
        <p:nvSpPr>
          <p:cNvPr id="13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10"/>
            <a:ext cx="12192000" cy="68271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17BAF73-D117-2B4B-9928-690DB46B4AC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17BAF73-D117-2B4B-9928-690DB46B4AC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Video - 4 - Energy Assist -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38909" y="1289136"/>
            <a:ext cx="7045933" cy="3947745"/>
            <a:chOff x="858177" y="1289136"/>
            <a:chExt cx="7045933" cy="39477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B110F3-7072-4059-BFE8-D74BE6650F90}"/>
                </a:ext>
              </a:extLst>
            </p:cNvPr>
            <p:cNvSpPr/>
            <p:nvPr/>
          </p:nvSpPr>
          <p:spPr>
            <a:xfrm>
              <a:off x="858177" y="1289136"/>
              <a:ext cx="7045933" cy="39268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202020" y="4221916"/>
              <a:ext cx="0" cy="1014965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/>
          <a:p>
            <a:r>
              <a:rPr lang="en-US" dirty="0"/>
              <a:t>Energy Assisted Head Reliability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7998767" y="2042131"/>
            <a:ext cx="3930351" cy="2351096"/>
          </a:xfrm>
          <a:prstGeom prst="roundRect">
            <a:avLst>
              <a:gd name="adj" fmla="val 5621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rIns="0" bIns="91440" anchor="ctr"/>
          <a:lstStyle>
            <a:defPPr>
              <a:defRPr lang="en-US"/>
            </a:defPPr>
            <a:lvl1pPr marL="182875" indent="-182875" defTabSz="121917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latin typeface="+mn-lt"/>
              </a:defRPr>
            </a:lvl1pPr>
            <a:lvl2pPr marL="457200" lvl="1" indent="-223838" defTabSz="121917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latin typeface="+mn-lt"/>
              </a:defRPr>
            </a:lvl2pPr>
            <a:lvl3pPr marL="630238" indent="-173038" defTabSz="121917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854075" indent="-163513" defTabSz="121917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>
                <a:latin typeface="+mn-lt"/>
              </a:defRPr>
            </a:lvl4pPr>
            <a:lvl5pPr marL="914377" indent="-182875" defTabSz="121917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467">
                <a:latin typeface="+mn-lt"/>
              </a:defRPr>
            </a:lvl5pPr>
            <a:lvl6pPr marL="335271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>
                <a:latin typeface="+mn-lt"/>
              </a:defRPr>
            </a:lvl6pPr>
            <a:lvl7pPr marL="3962301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>
                <a:latin typeface="+mn-lt"/>
              </a:defRPr>
            </a:lvl7pPr>
            <a:lvl8pPr marL="457188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>
                <a:latin typeface="+mn-lt"/>
              </a:defRPr>
            </a:lvl8pPr>
            <a:lvl9pPr marL="5181470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/>
              <a:t>HAMR Reliability Challenge: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Temperature</a:t>
            </a:r>
          </a:p>
          <a:p>
            <a:pPr marL="234950" lvl="1" indent="-2222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dirty="0"/>
              <a:t>Media temp during recording </a:t>
            </a:r>
            <a:br>
              <a:rPr lang="en-US" dirty="0"/>
            </a:br>
            <a:r>
              <a:rPr lang="en-US" dirty="0"/>
              <a:t>HAMR: 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400</a:t>
            </a:r>
            <a:r>
              <a:rPr lang="en-US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 – 700</a:t>
            </a:r>
            <a:r>
              <a:rPr lang="en-US" b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</a:t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dirty="0"/>
              <a:t>MAMR: 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PMR HDD temperature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660" y="5624518"/>
            <a:ext cx="12192000" cy="6400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 anchorCtr="0">
            <a:noAutofit/>
          </a:bodyPr>
          <a:lstStyle>
            <a:defPPr>
              <a:defRPr lang="en-US"/>
            </a:defPPr>
            <a:lvl1pPr algn="ctr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 kern="0">
                <a:solidFill>
                  <a:schemeClr val="bg1"/>
                </a:solidFill>
                <a:latin typeface="Verdana" charset="0"/>
              </a:defRPr>
            </a:lvl1pPr>
            <a:lvl2pPr marL="608013" indent="-1508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charset="0"/>
              </a:defRPr>
            </a:lvl2pPr>
            <a:lvl3pPr marL="1217613" indent="-3032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charset="0"/>
              </a:defRPr>
            </a:lvl3pPr>
            <a:lvl4pPr marL="1827213" indent="-4556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charset="0"/>
              </a:defRPr>
            </a:lvl4pPr>
            <a:lvl5pPr marL="24368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charset="0"/>
              </a:defRPr>
            </a:lvl5pPr>
            <a:lvl6pPr marL="2286000" defTabSz="914400">
              <a:defRPr>
                <a:latin typeface="Verdana" charset="0"/>
              </a:defRPr>
            </a:lvl6pPr>
            <a:lvl7pPr marL="2743200" defTabSz="914400">
              <a:defRPr>
                <a:latin typeface="Verdana" charset="0"/>
              </a:defRPr>
            </a:lvl7pPr>
            <a:lvl8pPr marL="3200400" defTabSz="914400">
              <a:defRPr>
                <a:latin typeface="Verdana" charset="0"/>
              </a:defRPr>
            </a:lvl8pPr>
            <a:lvl9pPr marL="3657600" defTabSz="914400">
              <a:defRPr>
                <a:latin typeface="Verdana" charset="0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Our MAMR drives will meet the same data center reliability requirements as PMR drives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906" y="856650"/>
            <a:ext cx="710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HAMR and MAMR Writer Lifetime Comparison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2054" y="5236959"/>
            <a:ext cx="511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Writer lifetime (hours, </a:t>
            </a:r>
            <a:r>
              <a:rPr lang="en-US" sz="1400" b="1" dirty="0"/>
              <a:t>log scale</a:t>
            </a:r>
            <a:r>
              <a:rPr lang="en-US" sz="1400" dirty="0"/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46063" y="2930512"/>
            <a:ext cx="330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Probability (arbitrary unit)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3776" y="1607026"/>
            <a:ext cx="121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HAMR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9818" y="1592975"/>
            <a:ext cx="10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MAMR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7355" y="3422454"/>
            <a:ext cx="8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HAMR</a:t>
            </a:r>
            <a:b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Median </a:t>
            </a:r>
          </a:p>
          <a:p>
            <a:pPr algn="r"/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TTF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4114E8-8646-4FAF-A9AD-529600A75F89}"/>
              </a:ext>
            </a:extLst>
          </p:cNvPr>
          <p:cNvCxnSpPr>
            <a:cxnSpLocks/>
          </p:cNvCxnSpPr>
          <p:nvPr/>
        </p:nvCxnSpPr>
        <p:spPr>
          <a:xfrm flipV="1">
            <a:off x="7440955" y="2182785"/>
            <a:ext cx="0" cy="3054096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07554" y="3422454"/>
            <a:ext cx="85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MAMR</a:t>
            </a:r>
            <a:b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Median</a:t>
            </a:r>
          </a:p>
          <a:p>
            <a:pPr algn="r"/>
            <a:r>
              <a:rPr lang="en-US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TTF</a:t>
            </a:r>
          </a:p>
        </p:txBody>
      </p:sp>
      <p:sp>
        <p:nvSpPr>
          <p:cNvPr id="15" name="Freeform 14"/>
          <p:cNvSpPr/>
          <p:nvPr/>
        </p:nvSpPr>
        <p:spPr>
          <a:xfrm>
            <a:off x="774191" y="1997376"/>
            <a:ext cx="5066016" cy="3214677"/>
          </a:xfrm>
          <a:custGeom>
            <a:avLst/>
            <a:gdLst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49007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62742 w 5004770"/>
              <a:gd name="connsiteY19" fmla="*/ 2839870 h 3202838"/>
              <a:gd name="connsiteX20" fmla="*/ 4732544 w 5004770"/>
              <a:gd name="connsiteY20" fmla="*/ 2965513 h 3202838"/>
              <a:gd name="connsiteX21" fmla="*/ 4795365 w 5004770"/>
              <a:gd name="connsiteY21" fmla="*/ 3056255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49007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62742 w 5004770"/>
              <a:gd name="connsiteY19" fmla="*/ 2839870 h 3202838"/>
              <a:gd name="connsiteX20" fmla="*/ 4704624 w 5004770"/>
              <a:gd name="connsiteY20" fmla="*/ 2951553 h 3202838"/>
              <a:gd name="connsiteX21" fmla="*/ 4795365 w 5004770"/>
              <a:gd name="connsiteY21" fmla="*/ 3056255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62742 w 5004770"/>
              <a:gd name="connsiteY19" fmla="*/ 2839870 h 3202838"/>
              <a:gd name="connsiteX20" fmla="*/ 4704624 w 5004770"/>
              <a:gd name="connsiteY20" fmla="*/ 2951553 h 3202838"/>
              <a:gd name="connsiteX21" fmla="*/ 4795365 w 5004770"/>
              <a:gd name="connsiteY21" fmla="*/ 3056255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62742 w 5004770"/>
              <a:gd name="connsiteY19" fmla="*/ 2839870 h 3202838"/>
              <a:gd name="connsiteX20" fmla="*/ 4732545 w 5004770"/>
              <a:gd name="connsiteY20" fmla="*/ 2944573 h 3202838"/>
              <a:gd name="connsiteX21" fmla="*/ 4795365 w 5004770"/>
              <a:gd name="connsiteY21" fmla="*/ 3056255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32545 w 5004770"/>
              <a:gd name="connsiteY20" fmla="*/ 2944573 h 3202838"/>
              <a:gd name="connsiteX21" fmla="*/ 4795365 w 5004770"/>
              <a:gd name="connsiteY21" fmla="*/ 3056255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32545 w 5004770"/>
              <a:gd name="connsiteY20" fmla="*/ 2944573 h 3202838"/>
              <a:gd name="connsiteX21" fmla="*/ 4837246 w 5004770"/>
              <a:gd name="connsiteY21" fmla="*/ 3070216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18584 w 5004770"/>
              <a:gd name="connsiteY20" fmla="*/ 2944573 h 3202838"/>
              <a:gd name="connsiteX21" fmla="*/ 4837246 w 5004770"/>
              <a:gd name="connsiteY21" fmla="*/ 3070216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34382 w 5004770"/>
              <a:gd name="connsiteY13" fmla="*/ 145531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18584 w 5004770"/>
              <a:gd name="connsiteY20" fmla="*/ 2944573 h 3202838"/>
              <a:gd name="connsiteX21" fmla="*/ 4823286 w 5004770"/>
              <a:gd name="connsiteY21" fmla="*/ 3070216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62302 w 5004770"/>
              <a:gd name="connsiteY13" fmla="*/ 187412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18584 w 5004770"/>
              <a:gd name="connsiteY20" fmla="*/ 2944573 h 3202838"/>
              <a:gd name="connsiteX21" fmla="*/ 4823286 w 5004770"/>
              <a:gd name="connsiteY21" fmla="*/ 3070216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24" fmla="*/ 5004770 w 5004770"/>
              <a:gd name="connsiteY24" fmla="*/ 3202838 h 3202838"/>
              <a:gd name="connsiteX0" fmla="*/ 0 w 5074985"/>
              <a:gd name="connsiteY0" fmla="*/ 2393140 h 3223778"/>
              <a:gd name="connsiteX1" fmla="*/ 342028 w 5074985"/>
              <a:gd name="connsiteY1" fmla="*/ 2267497 h 3223778"/>
              <a:gd name="connsiteX2" fmla="*/ 628214 w 5074985"/>
              <a:gd name="connsiteY2" fmla="*/ 2127894 h 3223778"/>
              <a:gd name="connsiteX3" fmla="*/ 935341 w 5074985"/>
              <a:gd name="connsiteY3" fmla="*/ 1974331 h 3223778"/>
              <a:gd name="connsiteX4" fmla="*/ 1270388 w 5074985"/>
              <a:gd name="connsiteY4" fmla="*/ 1764926 h 3223778"/>
              <a:gd name="connsiteX5" fmla="*/ 1633356 w 5074985"/>
              <a:gd name="connsiteY5" fmla="*/ 1513641 h 3223778"/>
              <a:gd name="connsiteX6" fmla="*/ 2177808 w 5074985"/>
              <a:gd name="connsiteY6" fmla="*/ 1038990 h 3223778"/>
              <a:gd name="connsiteX7" fmla="*/ 2631518 w 5074985"/>
              <a:gd name="connsiteY7" fmla="*/ 599241 h 3223778"/>
              <a:gd name="connsiteX8" fmla="*/ 2938644 w 5074985"/>
              <a:gd name="connsiteY8" fmla="*/ 299094 h 3223778"/>
              <a:gd name="connsiteX9" fmla="*/ 3196910 w 5074985"/>
              <a:gd name="connsiteY9" fmla="*/ 96670 h 3223778"/>
              <a:gd name="connsiteX10" fmla="*/ 3378394 w 5074985"/>
              <a:gd name="connsiteY10" fmla="*/ 12908 h 3223778"/>
              <a:gd name="connsiteX11" fmla="*/ 3517996 w 5074985"/>
              <a:gd name="connsiteY11" fmla="*/ 5928 h 3223778"/>
              <a:gd name="connsiteX12" fmla="*/ 3643640 w 5074985"/>
              <a:gd name="connsiteY12" fmla="*/ 68749 h 3223778"/>
              <a:gd name="connsiteX13" fmla="*/ 3762302 w 5074985"/>
              <a:gd name="connsiteY13" fmla="*/ 187412 h 3223778"/>
              <a:gd name="connsiteX14" fmla="*/ 3894925 w 5074985"/>
              <a:gd name="connsiteY14" fmla="*/ 389836 h 3223778"/>
              <a:gd name="connsiteX15" fmla="*/ 4055469 w 5074985"/>
              <a:gd name="connsiteY15" fmla="*/ 780725 h 3223778"/>
              <a:gd name="connsiteX16" fmla="*/ 4271854 w 5074985"/>
              <a:gd name="connsiteY16" fmla="*/ 1506661 h 3223778"/>
              <a:gd name="connsiteX17" fmla="*/ 4411457 w 5074985"/>
              <a:gd name="connsiteY17" fmla="*/ 2030172 h 3223778"/>
              <a:gd name="connsiteX18" fmla="*/ 4551060 w 5074985"/>
              <a:gd name="connsiteY18" fmla="*/ 2490862 h 3223778"/>
              <a:gd name="connsiteX19" fmla="*/ 4648782 w 5074985"/>
              <a:gd name="connsiteY19" fmla="*/ 2777048 h 3223778"/>
              <a:gd name="connsiteX20" fmla="*/ 4718584 w 5074985"/>
              <a:gd name="connsiteY20" fmla="*/ 2944573 h 3223778"/>
              <a:gd name="connsiteX21" fmla="*/ 4823286 w 5074985"/>
              <a:gd name="connsiteY21" fmla="*/ 3070216 h 3223778"/>
              <a:gd name="connsiteX22" fmla="*/ 5004770 w 5074985"/>
              <a:gd name="connsiteY22" fmla="*/ 3202838 h 3223778"/>
              <a:gd name="connsiteX23" fmla="*/ 5004770 w 5074985"/>
              <a:gd name="connsiteY23" fmla="*/ 3202838 h 3223778"/>
              <a:gd name="connsiteX24" fmla="*/ 5074985 w 5074985"/>
              <a:gd name="connsiteY24" fmla="*/ 3223778 h 3223778"/>
              <a:gd name="connsiteX0" fmla="*/ 0 w 5004770"/>
              <a:gd name="connsiteY0" fmla="*/ 2393140 h 3202838"/>
              <a:gd name="connsiteX1" fmla="*/ 342028 w 5004770"/>
              <a:gd name="connsiteY1" fmla="*/ 2267497 h 3202838"/>
              <a:gd name="connsiteX2" fmla="*/ 628214 w 5004770"/>
              <a:gd name="connsiteY2" fmla="*/ 2127894 h 3202838"/>
              <a:gd name="connsiteX3" fmla="*/ 935341 w 5004770"/>
              <a:gd name="connsiteY3" fmla="*/ 1974331 h 3202838"/>
              <a:gd name="connsiteX4" fmla="*/ 1270388 w 5004770"/>
              <a:gd name="connsiteY4" fmla="*/ 1764926 h 3202838"/>
              <a:gd name="connsiteX5" fmla="*/ 1633356 w 5004770"/>
              <a:gd name="connsiteY5" fmla="*/ 1513641 h 3202838"/>
              <a:gd name="connsiteX6" fmla="*/ 2177808 w 5004770"/>
              <a:gd name="connsiteY6" fmla="*/ 1038990 h 3202838"/>
              <a:gd name="connsiteX7" fmla="*/ 2631518 w 5004770"/>
              <a:gd name="connsiteY7" fmla="*/ 599241 h 3202838"/>
              <a:gd name="connsiteX8" fmla="*/ 2938644 w 5004770"/>
              <a:gd name="connsiteY8" fmla="*/ 299094 h 3202838"/>
              <a:gd name="connsiteX9" fmla="*/ 3196910 w 5004770"/>
              <a:gd name="connsiteY9" fmla="*/ 96670 h 3202838"/>
              <a:gd name="connsiteX10" fmla="*/ 3378394 w 5004770"/>
              <a:gd name="connsiteY10" fmla="*/ 12908 h 3202838"/>
              <a:gd name="connsiteX11" fmla="*/ 3517996 w 5004770"/>
              <a:gd name="connsiteY11" fmla="*/ 5928 h 3202838"/>
              <a:gd name="connsiteX12" fmla="*/ 3643640 w 5004770"/>
              <a:gd name="connsiteY12" fmla="*/ 68749 h 3202838"/>
              <a:gd name="connsiteX13" fmla="*/ 3762302 w 5004770"/>
              <a:gd name="connsiteY13" fmla="*/ 187412 h 3202838"/>
              <a:gd name="connsiteX14" fmla="*/ 3894925 w 5004770"/>
              <a:gd name="connsiteY14" fmla="*/ 389836 h 3202838"/>
              <a:gd name="connsiteX15" fmla="*/ 4055469 w 5004770"/>
              <a:gd name="connsiteY15" fmla="*/ 780725 h 3202838"/>
              <a:gd name="connsiteX16" fmla="*/ 4271854 w 5004770"/>
              <a:gd name="connsiteY16" fmla="*/ 1506661 h 3202838"/>
              <a:gd name="connsiteX17" fmla="*/ 4411457 w 5004770"/>
              <a:gd name="connsiteY17" fmla="*/ 2030172 h 3202838"/>
              <a:gd name="connsiteX18" fmla="*/ 4551060 w 5004770"/>
              <a:gd name="connsiteY18" fmla="*/ 2490862 h 3202838"/>
              <a:gd name="connsiteX19" fmla="*/ 4648782 w 5004770"/>
              <a:gd name="connsiteY19" fmla="*/ 2777048 h 3202838"/>
              <a:gd name="connsiteX20" fmla="*/ 4718584 w 5004770"/>
              <a:gd name="connsiteY20" fmla="*/ 2944573 h 3202838"/>
              <a:gd name="connsiteX21" fmla="*/ 4823286 w 5004770"/>
              <a:gd name="connsiteY21" fmla="*/ 3070216 h 3202838"/>
              <a:gd name="connsiteX22" fmla="*/ 5004770 w 5004770"/>
              <a:gd name="connsiteY22" fmla="*/ 3202838 h 3202838"/>
              <a:gd name="connsiteX23" fmla="*/ 5004770 w 5004770"/>
              <a:gd name="connsiteY23" fmla="*/ 3202838 h 3202838"/>
              <a:gd name="connsiteX0" fmla="*/ 0 w 5096050"/>
              <a:gd name="connsiteY0" fmla="*/ 2393140 h 3214677"/>
              <a:gd name="connsiteX1" fmla="*/ 342028 w 5096050"/>
              <a:gd name="connsiteY1" fmla="*/ 2267497 h 3214677"/>
              <a:gd name="connsiteX2" fmla="*/ 628214 w 5096050"/>
              <a:gd name="connsiteY2" fmla="*/ 2127894 h 3214677"/>
              <a:gd name="connsiteX3" fmla="*/ 935341 w 5096050"/>
              <a:gd name="connsiteY3" fmla="*/ 1974331 h 3214677"/>
              <a:gd name="connsiteX4" fmla="*/ 1270388 w 5096050"/>
              <a:gd name="connsiteY4" fmla="*/ 1764926 h 3214677"/>
              <a:gd name="connsiteX5" fmla="*/ 1633356 w 5096050"/>
              <a:gd name="connsiteY5" fmla="*/ 1513641 h 3214677"/>
              <a:gd name="connsiteX6" fmla="*/ 2177808 w 5096050"/>
              <a:gd name="connsiteY6" fmla="*/ 1038990 h 3214677"/>
              <a:gd name="connsiteX7" fmla="*/ 2631518 w 5096050"/>
              <a:gd name="connsiteY7" fmla="*/ 599241 h 3214677"/>
              <a:gd name="connsiteX8" fmla="*/ 2938644 w 5096050"/>
              <a:gd name="connsiteY8" fmla="*/ 299094 h 3214677"/>
              <a:gd name="connsiteX9" fmla="*/ 3196910 w 5096050"/>
              <a:gd name="connsiteY9" fmla="*/ 96670 h 3214677"/>
              <a:gd name="connsiteX10" fmla="*/ 3378394 w 5096050"/>
              <a:gd name="connsiteY10" fmla="*/ 12908 h 3214677"/>
              <a:gd name="connsiteX11" fmla="*/ 3517996 w 5096050"/>
              <a:gd name="connsiteY11" fmla="*/ 5928 h 3214677"/>
              <a:gd name="connsiteX12" fmla="*/ 3643640 w 5096050"/>
              <a:gd name="connsiteY12" fmla="*/ 68749 h 3214677"/>
              <a:gd name="connsiteX13" fmla="*/ 3762302 w 5096050"/>
              <a:gd name="connsiteY13" fmla="*/ 187412 h 3214677"/>
              <a:gd name="connsiteX14" fmla="*/ 3894925 w 5096050"/>
              <a:gd name="connsiteY14" fmla="*/ 389836 h 3214677"/>
              <a:gd name="connsiteX15" fmla="*/ 4055469 w 5096050"/>
              <a:gd name="connsiteY15" fmla="*/ 780725 h 3214677"/>
              <a:gd name="connsiteX16" fmla="*/ 4271854 w 5096050"/>
              <a:gd name="connsiteY16" fmla="*/ 1506661 h 3214677"/>
              <a:gd name="connsiteX17" fmla="*/ 4411457 w 5096050"/>
              <a:gd name="connsiteY17" fmla="*/ 2030172 h 3214677"/>
              <a:gd name="connsiteX18" fmla="*/ 4551060 w 5096050"/>
              <a:gd name="connsiteY18" fmla="*/ 2490862 h 3214677"/>
              <a:gd name="connsiteX19" fmla="*/ 4648782 w 5096050"/>
              <a:gd name="connsiteY19" fmla="*/ 2777048 h 3214677"/>
              <a:gd name="connsiteX20" fmla="*/ 4718584 w 5096050"/>
              <a:gd name="connsiteY20" fmla="*/ 2944573 h 3214677"/>
              <a:gd name="connsiteX21" fmla="*/ 4823286 w 5096050"/>
              <a:gd name="connsiteY21" fmla="*/ 3070216 h 3214677"/>
              <a:gd name="connsiteX22" fmla="*/ 5004770 w 5096050"/>
              <a:gd name="connsiteY22" fmla="*/ 3202838 h 3214677"/>
              <a:gd name="connsiteX23" fmla="*/ 5096050 w 5096050"/>
              <a:gd name="connsiteY23" fmla="*/ 3209818 h 321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96050" h="3214677">
                <a:moveTo>
                  <a:pt x="0" y="2393140"/>
                </a:moveTo>
                <a:cubicBezTo>
                  <a:pt x="118663" y="2352422"/>
                  <a:pt x="237326" y="2311705"/>
                  <a:pt x="342028" y="2267497"/>
                </a:cubicBezTo>
                <a:cubicBezTo>
                  <a:pt x="446730" y="2223289"/>
                  <a:pt x="628214" y="2127894"/>
                  <a:pt x="628214" y="2127894"/>
                </a:cubicBezTo>
                <a:cubicBezTo>
                  <a:pt x="727099" y="2079033"/>
                  <a:pt x="828312" y="2034826"/>
                  <a:pt x="935341" y="1974331"/>
                </a:cubicBezTo>
                <a:cubicBezTo>
                  <a:pt x="1042370" y="1913836"/>
                  <a:pt x="1154052" y="1841708"/>
                  <a:pt x="1270388" y="1764926"/>
                </a:cubicBezTo>
                <a:cubicBezTo>
                  <a:pt x="1386724" y="1688144"/>
                  <a:pt x="1482119" y="1634630"/>
                  <a:pt x="1633356" y="1513641"/>
                </a:cubicBezTo>
                <a:cubicBezTo>
                  <a:pt x="1784593" y="1392652"/>
                  <a:pt x="2011448" y="1191390"/>
                  <a:pt x="2177808" y="1038990"/>
                </a:cubicBezTo>
                <a:cubicBezTo>
                  <a:pt x="2344168" y="886590"/>
                  <a:pt x="2631518" y="599241"/>
                  <a:pt x="2631518" y="599241"/>
                </a:cubicBezTo>
                <a:cubicBezTo>
                  <a:pt x="2758324" y="475925"/>
                  <a:pt x="2844412" y="382856"/>
                  <a:pt x="2938644" y="299094"/>
                </a:cubicBezTo>
                <a:cubicBezTo>
                  <a:pt x="3032876" y="215332"/>
                  <a:pt x="3123618" y="144368"/>
                  <a:pt x="3196910" y="96670"/>
                </a:cubicBezTo>
                <a:cubicBezTo>
                  <a:pt x="3270202" y="48972"/>
                  <a:pt x="3324880" y="28032"/>
                  <a:pt x="3378394" y="12908"/>
                </a:cubicBezTo>
                <a:cubicBezTo>
                  <a:pt x="3431908" y="-2216"/>
                  <a:pt x="3473788" y="-3379"/>
                  <a:pt x="3517996" y="5928"/>
                </a:cubicBezTo>
                <a:cubicBezTo>
                  <a:pt x="3562204" y="15235"/>
                  <a:pt x="3602922" y="38502"/>
                  <a:pt x="3643640" y="68749"/>
                </a:cubicBezTo>
                <a:cubicBezTo>
                  <a:pt x="3684358" y="98996"/>
                  <a:pt x="3720421" y="133897"/>
                  <a:pt x="3762302" y="187412"/>
                </a:cubicBezTo>
                <a:cubicBezTo>
                  <a:pt x="3804183" y="240926"/>
                  <a:pt x="3846064" y="290951"/>
                  <a:pt x="3894925" y="389836"/>
                </a:cubicBezTo>
                <a:cubicBezTo>
                  <a:pt x="3943786" y="488722"/>
                  <a:pt x="3992648" y="594588"/>
                  <a:pt x="4055469" y="780725"/>
                </a:cubicBezTo>
                <a:cubicBezTo>
                  <a:pt x="4118290" y="966862"/>
                  <a:pt x="4212523" y="1298420"/>
                  <a:pt x="4271854" y="1506661"/>
                </a:cubicBezTo>
                <a:cubicBezTo>
                  <a:pt x="4331185" y="1714902"/>
                  <a:pt x="4364923" y="1866138"/>
                  <a:pt x="4411457" y="2030172"/>
                </a:cubicBezTo>
                <a:cubicBezTo>
                  <a:pt x="4457991" y="2194205"/>
                  <a:pt x="4511506" y="2366383"/>
                  <a:pt x="4551060" y="2490862"/>
                </a:cubicBezTo>
                <a:cubicBezTo>
                  <a:pt x="4590614" y="2615341"/>
                  <a:pt x="4620861" y="2701430"/>
                  <a:pt x="4648782" y="2777048"/>
                </a:cubicBezTo>
                <a:cubicBezTo>
                  <a:pt x="4676703" y="2852667"/>
                  <a:pt x="4689500" y="2895712"/>
                  <a:pt x="4718584" y="2944573"/>
                </a:cubicBezTo>
                <a:cubicBezTo>
                  <a:pt x="4747668" y="2993434"/>
                  <a:pt x="4775588" y="3027172"/>
                  <a:pt x="4823286" y="3070216"/>
                </a:cubicBezTo>
                <a:cubicBezTo>
                  <a:pt x="4870984" y="3113260"/>
                  <a:pt x="4959309" y="3179571"/>
                  <a:pt x="5004770" y="3202838"/>
                </a:cubicBezTo>
                <a:cubicBezTo>
                  <a:pt x="5050231" y="3226105"/>
                  <a:pt x="5065623" y="3207491"/>
                  <a:pt x="5096050" y="3209818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801739" y="3072804"/>
            <a:ext cx="2616226" cy="289751"/>
          </a:xfrm>
          <a:prstGeom prst="rightArrow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B4114E8-8646-4FAF-A9AD-529600A75F89}"/>
              </a:ext>
            </a:extLst>
          </p:cNvPr>
          <p:cNvCxnSpPr>
            <a:cxnSpLocks/>
          </p:cNvCxnSpPr>
          <p:nvPr/>
        </p:nvCxnSpPr>
        <p:spPr>
          <a:xfrm flipV="1">
            <a:off x="4773373" y="2750180"/>
            <a:ext cx="0" cy="2455738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3106267" y="1979997"/>
            <a:ext cx="4675963" cy="3235586"/>
          </a:xfrm>
          <a:custGeom>
            <a:avLst/>
            <a:gdLst>
              <a:gd name="connsiteX0" fmla="*/ 0 w 4668982"/>
              <a:gd name="connsiteY0" fmla="*/ 3190465 h 3197130"/>
              <a:gd name="connsiteX1" fmla="*/ 692727 w 4668982"/>
              <a:gd name="connsiteY1" fmla="*/ 3190465 h 3197130"/>
              <a:gd name="connsiteX2" fmla="*/ 1510146 w 4668982"/>
              <a:gd name="connsiteY2" fmla="*/ 3121192 h 3197130"/>
              <a:gd name="connsiteX3" fmla="*/ 2119746 w 4668982"/>
              <a:gd name="connsiteY3" fmla="*/ 2996501 h 3197130"/>
              <a:gd name="connsiteX4" fmla="*/ 2660073 w 4668982"/>
              <a:gd name="connsiteY4" fmla="*/ 2719410 h 3197130"/>
              <a:gd name="connsiteX5" fmla="*/ 3048000 w 4668982"/>
              <a:gd name="connsiteY5" fmla="*/ 2331483 h 3197130"/>
              <a:gd name="connsiteX6" fmla="*/ 3408218 w 4668982"/>
              <a:gd name="connsiteY6" fmla="*/ 1735737 h 3197130"/>
              <a:gd name="connsiteX7" fmla="*/ 3740727 w 4668982"/>
              <a:gd name="connsiteY7" fmla="*/ 821337 h 3197130"/>
              <a:gd name="connsiteX8" fmla="*/ 3990109 w 4668982"/>
              <a:gd name="connsiteY8" fmla="*/ 281010 h 3197130"/>
              <a:gd name="connsiteX9" fmla="*/ 4128655 w 4668982"/>
              <a:gd name="connsiteY9" fmla="*/ 45483 h 3197130"/>
              <a:gd name="connsiteX10" fmla="*/ 4211782 w 4668982"/>
              <a:gd name="connsiteY10" fmla="*/ 17774 h 3197130"/>
              <a:gd name="connsiteX11" fmla="*/ 4308764 w 4668982"/>
              <a:gd name="connsiteY11" fmla="*/ 59337 h 3197130"/>
              <a:gd name="connsiteX12" fmla="*/ 4461164 w 4668982"/>
              <a:gd name="connsiteY12" fmla="*/ 641228 h 3197130"/>
              <a:gd name="connsiteX13" fmla="*/ 4558146 w 4668982"/>
              <a:gd name="connsiteY13" fmla="*/ 1223119 h 3197130"/>
              <a:gd name="connsiteX14" fmla="*/ 4627418 w 4668982"/>
              <a:gd name="connsiteY14" fmla="*/ 1694174 h 3197130"/>
              <a:gd name="connsiteX15" fmla="*/ 4668982 w 4668982"/>
              <a:gd name="connsiteY15" fmla="*/ 2068246 h 3197130"/>
              <a:gd name="connsiteX16" fmla="*/ 4668982 w 4668982"/>
              <a:gd name="connsiteY16" fmla="*/ 2068246 h 3197130"/>
              <a:gd name="connsiteX17" fmla="*/ 4668982 w 4668982"/>
              <a:gd name="connsiteY17" fmla="*/ 2068246 h 3197130"/>
              <a:gd name="connsiteX0" fmla="*/ 0 w 4668982"/>
              <a:gd name="connsiteY0" fmla="*/ 3242051 h 3248716"/>
              <a:gd name="connsiteX1" fmla="*/ 692727 w 4668982"/>
              <a:gd name="connsiteY1" fmla="*/ 3242051 h 3248716"/>
              <a:gd name="connsiteX2" fmla="*/ 1510146 w 4668982"/>
              <a:gd name="connsiteY2" fmla="*/ 3172778 h 3248716"/>
              <a:gd name="connsiteX3" fmla="*/ 2119746 w 4668982"/>
              <a:gd name="connsiteY3" fmla="*/ 3048087 h 3248716"/>
              <a:gd name="connsiteX4" fmla="*/ 2660073 w 4668982"/>
              <a:gd name="connsiteY4" fmla="*/ 2770996 h 3248716"/>
              <a:gd name="connsiteX5" fmla="*/ 3048000 w 4668982"/>
              <a:gd name="connsiteY5" fmla="*/ 2383069 h 3248716"/>
              <a:gd name="connsiteX6" fmla="*/ 3408218 w 4668982"/>
              <a:gd name="connsiteY6" fmla="*/ 1787323 h 3248716"/>
              <a:gd name="connsiteX7" fmla="*/ 3740727 w 4668982"/>
              <a:gd name="connsiteY7" fmla="*/ 872923 h 3248716"/>
              <a:gd name="connsiteX8" fmla="*/ 3990109 w 4668982"/>
              <a:gd name="connsiteY8" fmla="*/ 332596 h 3248716"/>
              <a:gd name="connsiteX9" fmla="*/ 4128655 w 4668982"/>
              <a:gd name="connsiteY9" fmla="*/ 97069 h 3248716"/>
              <a:gd name="connsiteX10" fmla="*/ 4211782 w 4668982"/>
              <a:gd name="connsiteY10" fmla="*/ 87 h 3248716"/>
              <a:gd name="connsiteX11" fmla="*/ 4308764 w 4668982"/>
              <a:gd name="connsiteY11" fmla="*/ 110923 h 3248716"/>
              <a:gd name="connsiteX12" fmla="*/ 4461164 w 4668982"/>
              <a:gd name="connsiteY12" fmla="*/ 692814 h 3248716"/>
              <a:gd name="connsiteX13" fmla="*/ 4558146 w 4668982"/>
              <a:gd name="connsiteY13" fmla="*/ 1274705 h 3248716"/>
              <a:gd name="connsiteX14" fmla="*/ 4627418 w 4668982"/>
              <a:gd name="connsiteY14" fmla="*/ 1745760 h 3248716"/>
              <a:gd name="connsiteX15" fmla="*/ 4668982 w 4668982"/>
              <a:gd name="connsiteY15" fmla="*/ 2119832 h 3248716"/>
              <a:gd name="connsiteX16" fmla="*/ 4668982 w 4668982"/>
              <a:gd name="connsiteY16" fmla="*/ 2119832 h 3248716"/>
              <a:gd name="connsiteX17" fmla="*/ 4668982 w 4668982"/>
              <a:gd name="connsiteY17" fmla="*/ 2119832 h 3248716"/>
              <a:gd name="connsiteX0" fmla="*/ 0 w 4668982"/>
              <a:gd name="connsiteY0" fmla="*/ 3378875 h 3385540"/>
              <a:gd name="connsiteX1" fmla="*/ 692727 w 4668982"/>
              <a:gd name="connsiteY1" fmla="*/ 3378875 h 3385540"/>
              <a:gd name="connsiteX2" fmla="*/ 1510146 w 4668982"/>
              <a:gd name="connsiteY2" fmla="*/ 3309602 h 3385540"/>
              <a:gd name="connsiteX3" fmla="*/ 2119746 w 4668982"/>
              <a:gd name="connsiteY3" fmla="*/ 3184911 h 3385540"/>
              <a:gd name="connsiteX4" fmla="*/ 2660073 w 4668982"/>
              <a:gd name="connsiteY4" fmla="*/ 2907820 h 3385540"/>
              <a:gd name="connsiteX5" fmla="*/ 3048000 w 4668982"/>
              <a:gd name="connsiteY5" fmla="*/ 2519893 h 3385540"/>
              <a:gd name="connsiteX6" fmla="*/ 3408218 w 4668982"/>
              <a:gd name="connsiteY6" fmla="*/ 1924147 h 3385540"/>
              <a:gd name="connsiteX7" fmla="*/ 3740727 w 4668982"/>
              <a:gd name="connsiteY7" fmla="*/ 1009747 h 3385540"/>
              <a:gd name="connsiteX8" fmla="*/ 3990109 w 4668982"/>
              <a:gd name="connsiteY8" fmla="*/ 469420 h 3385540"/>
              <a:gd name="connsiteX9" fmla="*/ 4128655 w 4668982"/>
              <a:gd name="connsiteY9" fmla="*/ 233893 h 3385540"/>
              <a:gd name="connsiteX10" fmla="*/ 4228208 w 4668982"/>
              <a:gd name="connsiteY10" fmla="*/ 25 h 3385540"/>
              <a:gd name="connsiteX11" fmla="*/ 4308764 w 4668982"/>
              <a:gd name="connsiteY11" fmla="*/ 247747 h 3385540"/>
              <a:gd name="connsiteX12" fmla="*/ 4461164 w 4668982"/>
              <a:gd name="connsiteY12" fmla="*/ 829638 h 3385540"/>
              <a:gd name="connsiteX13" fmla="*/ 4558146 w 4668982"/>
              <a:gd name="connsiteY13" fmla="*/ 1411529 h 3385540"/>
              <a:gd name="connsiteX14" fmla="*/ 4627418 w 4668982"/>
              <a:gd name="connsiteY14" fmla="*/ 1882584 h 3385540"/>
              <a:gd name="connsiteX15" fmla="*/ 4668982 w 4668982"/>
              <a:gd name="connsiteY15" fmla="*/ 2256656 h 3385540"/>
              <a:gd name="connsiteX16" fmla="*/ 4668982 w 4668982"/>
              <a:gd name="connsiteY16" fmla="*/ 2256656 h 3385540"/>
              <a:gd name="connsiteX17" fmla="*/ 4668982 w 4668982"/>
              <a:gd name="connsiteY17" fmla="*/ 2256656 h 3385540"/>
              <a:gd name="connsiteX0" fmla="*/ 0 w 4668982"/>
              <a:gd name="connsiteY0" fmla="*/ 3201429 h 3208094"/>
              <a:gd name="connsiteX1" fmla="*/ 692727 w 4668982"/>
              <a:gd name="connsiteY1" fmla="*/ 3201429 h 3208094"/>
              <a:gd name="connsiteX2" fmla="*/ 1510146 w 4668982"/>
              <a:gd name="connsiteY2" fmla="*/ 3132156 h 3208094"/>
              <a:gd name="connsiteX3" fmla="*/ 2119746 w 4668982"/>
              <a:gd name="connsiteY3" fmla="*/ 3007465 h 3208094"/>
              <a:gd name="connsiteX4" fmla="*/ 2660073 w 4668982"/>
              <a:gd name="connsiteY4" fmla="*/ 2730374 h 3208094"/>
              <a:gd name="connsiteX5" fmla="*/ 3048000 w 4668982"/>
              <a:gd name="connsiteY5" fmla="*/ 2342447 h 3208094"/>
              <a:gd name="connsiteX6" fmla="*/ 3408218 w 4668982"/>
              <a:gd name="connsiteY6" fmla="*/ 1746701 h 3208094"/>
              <a:gd name="connsiteX7" fmla="*/ 3740727 w 4668982"/>
              <a:gd name="connsiteY7" fmla="*/ 832301 h 3208094"/>
              <a:gd name="connsiteX8" fmla="*/ 3990109 w 4668982"/>
              <a:gd name="connsiteY8" fmla="*/ 291974 h 3208094"/>
              <a:gd name="connsiteX9" fmla="*/ 4128655 w 4668982"/>
              <a:gd name="connsiteY9" fmla="*/ 56447 h 3208094"/>
              <a:gd name="connsiteX10" fmla="*/ 4233683 w 4668982"/>
              <a:gd name="connsiteY10" fmla="*/ 8744 h 3208094"/>
              <a:gd name="connsiteX11" fmla="*/ 4308764 w 4668982"/>
              <a:gd name="connsiteY11" fmla="*/ 70301 h 3208094"/>
              <a:gd name="connsiteX12" fmla="*/ 4461164 w 4668982"/>
              <a:gd name="connsiteY12" fmla="*/ 652192 h 3208094"/>
              <a:gd name="connsiteX13" fmla="*/ 4558146 w 4668982"/>
              <a:gd name="connsiteY13" fmla="*/ 1234083 h 3208094"/>
              <a:gd name="connsiteX14" fmla="*/ 4627418 w 4668982"/>
              <a:gd name="connsiteY14" fmla="*/ 1705138 h 3208094"/>
              <a:gd name="connsiteX15" fmla="*/ 4668982 w 4668982"/>
              <a:gd name="connsiteY15" fmla="*/ 2079210 h 3208094"/>
              <a:gd name="connsiteX16" fmla="*/ 4668982 w 4668982"/>
              <a:gd name="connsiteY16" fmla="*/ 2079210 h 3208094"/>
              <a:gd name="connsiteX17" fmla="*/ 4668982 w 4668982"/>
              <a:gd name="connsiteY17" fmla="*/ 2079210 h 3208094"/>
              <a:gd name="connsiteX0" fmla="*/ 0 w 4668982"/>
              <a:gd name="connsiteY0" fmla="*/ 3193247 h 3199912"/>
              <a:gd name="connsiteX1" fmla="*/ 692727 w 4668982"/>
              <a:gd name="connsiteY1" fmla="*/ 3193247 h 3199912"/>
              <a:gd name="connsiteX2" fmla="*/ 1510146 w 4668982"/>
              <a:gd name="connsiteY2" fmla="*/ 3123974 h 3199912"/>
              <a:gd name="connsiteX3" fmla="*/ 2119746 w 4668982"/>
              <a:gd name="connsiteY3" fmla="*/ 2999283 h 3199912"/>
              <a:gd name="connsiteX4" fmla="*/ 2660073 w 4668982"/>
              <a:gd name="connsiteY4" fmla="*/ 2722192 h 3199912"/>
              <a:gd name="connsiteX5" fmla="*/ 3048000 w 4668982"/>
              <a:gd name="connsiteY5" fmla="*/ 2334265 h 3199912"/>
              <a:gd name="connsiteX6" fmla="*/ 3408218 w 4668982"/>
              <a:gd name="connsiteY6" fmla="*/ 1738519 h 3199912"/>
              <a:gd name="connsiteX7" fmla="*/ 3740727 w 4668982"/>
              <a:gd name="connsiteY7" fmla="*/ 824119 h 3199912"/>
              <a:gd name="connsiteX8" fmla="*/ 3990109 w 4668982"/>
              <a:gd name="connsiteY8" fmla="*/ 283792 h 3199912"/>
              <a:gd name="connsiteX9" fmla="*/ 4128655 w 4668982"/>
              <a:gd name="connsiteY9" fmla="*/ 48265 h 3199912"/>
              <a:gd name="connsiteX10" fmla="*/ 4233683 w 4668982"/>
              <a:gd name="connsiteY10" fmla="*/ 562 h 3199912"/>
              <a:gd name="connsiteX11" fmla="*/ 4308764 w 4668982"/>
              <a:gd name="connsiteY11" fmla="*/ 62119 h 3199912"/>
              <a:gd name="connsiteX12" fmla="*/ 4461164 w 4668982"/>
              <a:gd name="connsiteY12" fmla="*/ 644010 h 3199912"/>
              <a:gd name="connsiteX13" fmla="*/ 4558146 w 4668982"/>
              <a:gd name="connsiteY13" fmla="*/ 1225901 h 3199912"/>
              <a:gd name="connsiteX14" fmla="*/ 4627418 w 4668982"/>
              <a:gd name="connsiteY14" fmla="*/ 1696956 h 3199912"/>
              <a:gd name="connsiteX15" fmla="*/ 4668982 w 4668982"/>
              <a:gd name="connsiteY15" fmla="*/ 2071028 h 3199912"/>
              <a:gd name="connsiteX16" fmla="*/ 4668982 w 4668982"/>
              <a:gd name="connsiteY16" fmla="*/ 2071028 h 3199912"/>
              <a:gd name="connsiteX17" fmla="*/ 4668982 w 4668982"/>
              <a:gd name="connsiteY17" fmla="*/ 2071028 h 3199912"/>
              <a:gd name="connsiteX0" fmla="*/ 0 w 4668982"/>
              <a:gd name="connsiteY0" fmla="*/ 3193247 h 3199912"/>
              <a:gd name="connsiteX1" fmla="*/ 692727 w 4668982"/>
              <a:gd name="connsiteY1" fmla="*/ 3193247 h 3199912"/>
              <a:gd name="connsiteX2" fmla="*/ 1510146 w 4668982"/>
              <a:gd name="connsiteY2" fmla="*/ 3123974 h 3199912"/>
              <a:gd name="connsiteX3" fmla="*/ 2119746 w 4668982"/>
              <a:gd name="connsiteY3" fmla="*/ 2999283 h 3199912"/>
              <a:gd name="connsiteX4" fmla="*/ 2660073 w 4668982"/>
              <a:gd name="connsiteY4" fmla="*/ 2722192 h 3199912"/>
              <a:gd name="connsiteX5" fmla="*/ 3048000 w 4668982"/>
              <a:gd name="connsiteY5" fmla="*/ 2334265 h 3199912"/>
              <a:gd name="connsiteX6" fmla="*/ 3408218 w 4668982"/>
              <a:gd name="connsiteY6" fmla="*/ 1738519 h 3199912"/>
              <a:gd name="connsiteX7" fmla="*/ 3740727 w 4668982"/>
              <a:gd name="connsiteY7" fmla="*/ 824119 h 3199912"/>
              <a:gd name="connsiteX8" fmla="*/ 3990109 w 4668982"/>
              <a:gd name="connsiteY8" fmla="*/ 283792 h 3199912"/>
              <a:gd name="connsiteX9" fmla="*/ 4112228 w 4668982"/>
              <a:gd name="connsiteY9" fmla="*/ 48265 h 3199912"/>
              <a:gd name="connsiteX10" fmla="*/ 4233683 w 4668982"/>
              <a:gd name="connsiteY10" fmla="*/ 562 h 3199912"/>
              <a:gd name="connsiteX11" fmla="*/ 4308764 w 4668982"/>
              <a:gd name="connsiteY11" fmla="*/ 62119 h 3199912"/>
              <a:gd name="connsiteX12" fmla="*/ 4461164 w 4668982"/>
              <a:gd name="connsiteY12" fmla="*/ 644010 h 3199912"/>
              <a:gd name="connsiteX13" fmla="*/ 4558146 w 4668982"/>
              <a:gd name="connsiteY13" fmla="*/ 1225901 h 3199912"/>
              <a:gd name="connsiteX14" fmla="*/ 4627418 w 4668982"/>
              <a:gd name="connsiteY14" fmla="*/ 1696956 h 3199912"/>
              <a:gd name="connsiteX15" fmla="*/ 4668982 w 4668982"/>
              <a:gd name="connsiteY15" fmla="*/ 2071028 h 3199912"/>
              <a:gd name="connsiteX16" fmla="*/ 4668982 w 4668982"/>
              <a:gd name="connsiteY16" fmla="*/ 2071028 h 3199912"/>
              <a:gd name="connsiteX17" fmla="*/ 4668982 w 4668982"/>
              <a:gd name="connsiteY17" fmla="*/ 2071028 h 3199912"/>
              <a:gd name="connsiteX0" fmla="*/ 0 w 4668982"/>
              <a:gd name="connsiteY0" fmla="*/ 3198187 h 3204852"/>
              <a:gd name="connsiteX1" fmla="*/ 692727 w 4668982"/>
              <a:gd name="connsiteY1" fmla="*/ 3198187 h 3204852"/>
              <a:gd name="connsiteX2" fmla="*/ 1510146 w 4668982"/>
              <a:gd name="connsiteY2" fmla="*/ 3128914 h 3204852"/>
              <a:gd name="connsiteX3" fmla="*/ 2119746 w 4668982"/>
              <a:gd name="connsiteY3" fmla="*/ 3004223 h 3204852"/>
              <a:gd name="connsiteX4" fmla="*/ 2660073 w 4668982"/>
              <a:gd name="connsiteY4" fmla="*/ 2727132 h 3204852"/>
              <a:gd name="connsiteX5" fmla="*/ 3048000 w 4668982"/>
              <a:gd name="connsiteY5" fmla="*/ 2339205 h 3204852"/>
              <a:gd name="connsiteX6" fmla="*/ 3408218 w 4668982"/>
              <a:gd name="connsiteY6" fmla="*/ 1743459 h 3204852"/>
              <a:gd name="connsiteX7" fmla="*/ 3740727 w 4668982"/>
              <a:gd name="connsiteY7" fmla="*/ 829059 h 3204852"/>
              <a:gd name="connsiteX8" fmla="*/ 3990109 w 4668982"/>
              <a:gd name="connsiteY8" fmla="*/ 288732 h 3204852"/>
              <a:gd name="connsiteX9" fmla="*/ 4112228 w 4668982"/>
              <a:gd name="connsiteY9" fmla="*/ 53205 h 3204852"/>
              <a:gd name="connsiteX10" fmla="*/ 4222732 w 4668982"/>
              <a:gd name="connsiteY10" fmla="*/ 10978 h 3204852"/>
              <a:gd name="connsiteX11" fmla="*/ 4308764 w 4668982"/>
              <a:gd name="connsiteY11" fmla="*/ 67059 h 3204852"/>
              <a:gd name="connsiteX12" fmla="*/ 4461164 w 4668982"/>
              <a:gd name="connsiteY12" fmla="*/ 648950 h 3204852"/>
              <a:gd name="connsiteX13" fmla="*/ 4558146 w 4668982"/>
              <a:gd name="connsiteY13" fmla="*/ 1230841 h 3204852"/>
              <a:gd name="connsiteX14" fmla="*/ 4627418 w 4668982"/>
              <a:gd name="connsiteY14" fmla="*/ 1701896 h 3204852"/>
              <a:gd name="connsiteX15" fmla="*/ 4668982 w 4668982"/>
              <a:gd name="connsiteY15" fmla="*/ 2075968 h 3204852"/>
              <a:gd name="connsiteX16" fmla="*/ 4668982 w 4668982"/>
              <a:gd name="connsiteY16" fmla="*/ 2075968 h 3204852"/>
              <a:gd name="connsiteX17" fmla="*/ 4668982 w 4668982"/>
              <a:gd name="connsiteY17" fmla="*/ 2075968 h 3204852"/>
              <a:gd name="connsiteX0" fmla="*/ 0 w 4668982"/>
              <a:gd name="connsiteY0" fmla="*/ 3198326 h 3204991"/>
              <a:gd name="connsiteX1" fmla="*/ 692727 w 4668982"/>
              <a:gd name="connsiteY1" fmla="*/ 3198326 h 3204991"/>
              <a:gd name="connsiteX2" fmla="*/ 1510146 w 4668982"/>
              <a:gd name="connsiteY2" fmla="*/ 3129053 h 3204991"/>
              <a:gd name="connsiteX3" fmla="*/ 2119746 w 4668982"/>
              <a:gd name="connsiteY3" fmla="*/ 3004362 h 3204991"/>
              <a:gd name="connsiteX4" fmla="*/ 2660073 w 4668982"/>
              <a:gd name="connsiteY4" fmla="*/ 2727271 h 3204991"/>
              <a:gd name="connsiteX5" fmla="*/ 3048000 w 4668982"/>
              <a:gd name="connsiteY5" fmla="*/ 2339344 h 3204991"/>
              <a:gd name="connsiteX6" fmla="*/ 3408218 w 4668982"/>
              <a:gd name="connsiteY6" fmla="*/ 1743598 h 3204991"/>
              <a:gd name="connsiteX7" fmla="*/ 3740727 w 4668982"/>
              <a:gd name="connsiteY7" fmla="*/ 829198 h 3204991"/>
              <a:gd name="connsiteX8" fmla="*/ 3990109 w 4668982"/>
              <a:gd name="connsiteY8" fmla="*/ 288871 h 3204991"/>
              <a:gd name="connsiteX9" fmla="*/ 4112228 w 4668982"/>
              <a:gd name="connsiteY9" fmla="*/ 53344 h 3204991"/>
              <a:gd name="connsiteX10" fmla="*/ 4222732 w 4668982"/>
              <a:gd name="connsiteY10" fmla="*/ 11117 h 3204991"/>
              <a:gd name="connsiteX11" fmla="*/ 4347092 w 4668982"/>
              <a:gd name="connsiteY11" fmla="*/ 209559 h 3204991"/>
              <a:gd name="connsiteX12" fmla="*/ 4461164 w 4668982"/>
              <a:gd name="connsiteY12" fmla="*/ 649089 h 3204991"/>
              <a:gd name="connsiteX13" fmla="*/ 4558146 w 4668982"/>
              <a:gd name="connsiteY13" fmla="*/ 1230980 h 3204991"/>
              <a:gd name="connsiteX14" fmla="*/ 4627418 w 4668982"/>
              <a:gd name="connsiteY14" fmla="*/ 1702035 h 3204991"/>
              <a:gd name="connsiteX15" fmla="*/ 4668982 w 4668982"/>
              <a:gd name="connsiteY15" fmla="*/ 2076107 h 3204991"/>
              <a:gd name="connsiteX16" fmla="*/ 4668982 w 4668982"/>
              <a:gd name="connsiteY16" fmla="*/ 2076107 h 3204991"/>
              <a:gd name="connsiteX17" fmla="*/ 4668982 w 4668982"/>
              <a:gd name="connsiteY17" fmla="*/ 2076107 h 3204991"/>
              <a:gd name="connsiteX0" fmla="*/ 0 w 4668982"/>
              <a:gd name="connsiteY0" fmla="*/ 3193891 h 3200556"/>
              <a:gd name="connsiteX1" fmla="*/ 692727 w 4668982"/>
              <a:gd name="connsiteY1" fmla="*/ 3193891 h 3200556"/>
              <a:gd name="connsiteX2" fmla="*/ 1510146 w 4668982"/>
              <a:gd name="connsiteY2" fmla="*/ 3124618 h 3200556"/>
              <a:gd name="connsiteX3" fmla="*/ 2119746 w 4668982"/>
              <a:gd name="connsiteY3" fmla="*/ 2999927 h 3200556"/>
              <a:gd name="connsiteX4" fmla="*/ 2660073 w 4668982"/>
              <a:gd name="connsiteY4" fmla="*/ 2722836 h 3200556"/>
              <a:gd name="connsiteX5" fmla="*/ 3048000 w 4668982"/>
              <a:gd name="connsiteY5" fmla="*/ 2334909 h 3200556"/>
              <a:gd name="connsiteX6" fmla="*/ 3408218 w 4668982"/>
              <a:gd name="connsiteY6" fmla="*/ 1739163 h 3200556"/>
              <a:gd name="connsiteX7" fmla="*/ 3740727 w 4668982"/>
              <a:gd name="connsiteY7" fmla="*/ 824763 h 3200556"/>
              <a:gd name="connsiteX8" fmla="*/ 3990109 w 4668982"/>
              <a:gd name="connsiteY8" fmla="*/ 284436 h 3200556"/>
              <a:gd name="connsiteX9" fmla="*/ 4112228 w 4668982"/>
              <a:gd name="connsiteY9" fmla="*/ 48909 h 3200556"/>
              <a:gd name="connsiteX10" fmla="*/ 4239158 w 4668982"/>
              <a:gd name="connsiteY10" fmla="*/ 12157 h 3200556"/>
              <a:gd name="connsiteX11" fmla="*/ 4347092 w 4668982"/>
              <a:gd name="connsiteY11" fmla="*/ 205124 h 3200556"/>
              <a:gd name="connsiteX12" fmla="*/ 4461164 w 4668982"/>
              <a:gd name="connsiteY12" fmla="*/ 644654 h 3200556"/>
              <a:gd name="connsiteX13" fmla="*/ 4558146 w 4668982"/>
              <a:gd name="connsiteY13" fmla="*/ 1226545 h 3200556"/>
              <a:gd name="connsiteX14" fmla="*/ 4627418 w 4668982"/>
              <a:gd name="connsiteY14" fmla="*/ 1697600 h 3200556"/>
              <a:gd name="connsiteX15" fmla="*/ 4668982 w 4668982"/>
              <a:gd name="connsiteY15" fmla="*/ 2071672 h 3200556"/>
              <a:gd name="connsiteX16" fmla="*/ 4668982 w 4668982"/>
              <a:gd name="connsiteY16" fmla="*/ 2071672 h 3200556"/>
              <a:gd name="connsiteX17" fmla="*/ 4668982 w 4668982"/>
              <a:gd name="connsiteY17" fmla="*/ 2071672 h 3200556"/>
              <a:gd name="connsiteX0" fmla="*/ 0 w 4668982"/>
              <a:gd name="connsiteY0" fmla="*/ 3193704 h 3200369"/>
              <a:gd name="connsiteX1" fmla="*/ 692727 w 4668982"/>
              <a:gd name="connsiteY1" fmla="*/ 3193704 h 3200369"/>
              <a:gd name="connsiteX2" fmla="*/ 1510146 w 4668982"/>
              <a:gd name="connsiteY2" fmla="*/ 3124431 h 3200369"/>
              <a:gd name="connsiteX3" fmla="*/ 2119746 w 4668982"/>
              <a:gd name="connsiteY3" fmla="*/ 2999740 h 3200369"/>
              <a:gd name="connsiteX4" fmla="*/ 2660073 w 4668982"/>
              <a:gd name="connsiteY4" fmla="*/ 2722649 h 3200369"/>
              <a:gd name="connsiteX5" fmla="*/ 3048000 w 4668982"/>
              <a:gd name="connsiteY5" fmla="*/ 2334722 h 3200369"/>
              <a:gd name="connsiteX6" fmla="*/ 3408218 w 4668982"/>
              <a:gd name="connsiteY6" fmla="*/ 1738976 h 3200369"/>
              <a:gd name="connsiteX7" fmla="*/ 3740727 w 4668982"/>
              <a:gd name="connsiteY7" fmla="*/ 824576 h 3200369"/>
              <a:gd name="connsiteX8" fmla="*/ 3973683 w 4668982"/>
              <a:gd name="connsiteY8" fmla="*/ 278773 h 3200369"/>
              <a:gd name="connsiteX9" fmla="*/ 4112228 w 4668982"/>
              <a:gd name="connsiteY9" fmla="*/ 48722 h 3200369"/>
              <a:gd name="connsiteX10" fmla="*/ 4239158 w 4668982"/>
              <a:gd name="connsiteY10" fmla="*/ 11970 h 3200369"/>
              <a:gd name="connsiteX11" fmla="*/ 4347092 w 4668982"/>
              <a:gd name="connsiteY11" fmla="*/ 204937 h 3200369"/>
              <a:gd name="connsiteX12" fmla="*/ 4461164 w 4668982"/>
              <a:gd name="connsiteY12" fmla="*/ 644467 h 3200369"/>
              <a:gd name="connsiteX13" fmla="*/ 4558146 w 4668982"/>
              <a:gd name="connsiteY13" fmla="*/ 1226358 h 3200369"/>
              <a:gd name="connsiteX14" fmla="*/ 4627418 w 4668982"/>
              <a:gd name="connsiteY14" fmla="*/ 1697413 h 3200369"/>
              <a:gd name="connsiteX15" fmla="*/ 4668982 w 4668982"/>
              <a:gd name="connsiteY15" fmla="*/ 2071485 h 3200369"/>
              <a:gd name="connsiteX16" fmla="*/ 4668982 w 4668982"/>
              <a:gd name="connsiteY16" fmla="*/ 2071485 h 3200369"/>
              <a:gd name="connsiteX17" fmla="*/ 4668982 w 4668982"/>
              <a:gd name="connsiteY17" fmla="*/ 2071485 h 3200369"/>
              <a:gd name="connsiteX0" fmla="*/ 0 w 4668982"/>
              <a:gd name="connsiteY0" fmla="*/ 3193704 h 3200369"/>
              <a:gd name="connsiteX1" fmla="*/ 692727 w 4668982"/>
              <a:gd name="connsiteY1" fmla="*/ 3193704 h 3200369"/>
              <a:gd name="connsiteX2" fmla="*/ 1510146 w 4668982"/>
              <a:gd name="connsiteY2" fmla="*/ 3124431 h 3200369"/>
              <a:gd name="connsiteX3" fmla="*/ 2119746 w 4668982"/>
              <a:gd name="connsiteY3" fmla="*/ 2999740 h 3200369"/>
              <a:gd name="connsiteX4" fmla="*/ 2660073 w 4668982"/>
              <a:gd name="connsiteY4" fmla="*/ 2722649 h 3200369"/>
              <a:gd name="connsiteX5" fmla="*/ 3048000 w 4668982"/>
              <a:gd name="connsiteY5" fmla="*/ 2334722 h 3200369"/>
              <a:gd name="connsiteX6" fmla="*/ 3408218 w 4668982"/>
              <a:gd name="connsiteY6" fmla="*/ 1738976 h 3200369"/>
              <a:gd name="connsiteX7" fmla="*/ 3740727 w 4668982"/>
              <a:gd name="connsiteY7" fmla="*/ 824576 h 3200369"/>
              <a:gd name="connsiteX8" fmla="*/ 3973683 w 4668982"/>
              <a:gd name="connsiteY8" fmla="*/ 278773 h 3200369"/>
              <a:gd name="connsiteX9" fmla="*/ 4112228 w 4668982"/>
              <a:gd name="connsiteY9" fmla="*/ 48722 h 3200369"/>
              <a:gd name="connsiteX10" fmla="*/ 4239158 w 4668982"/>
              <a:gd name="connsiteY10" fmla="*/ 11970 h 3200369"/>
              <a:gd name="connsiteX11" fmla="*/ 4347092 w 4668982"/>
              <a:gd name="connsiteY11" fmla="*/ 204937 h 3200369"/>
              <a:gd name="connsiteX12" fmla="*/ 4461164 w 4668982"/>
              <a:gd name="connsiteY12" fmla="*/ 644467 h 3200369"/>
              <a:gd name="connsiteX13" fmla="*/ 4558146 w 4668982"/>
              <a:gd name="connsiteY13" fmla="*/ 1226358 h 3200369"/>
              <a:gd name="connsiteX14" fmla="*/ 4627418 w 4668982"/>
              <a:gd name="connsiteY14" fmla="*/ 1697413 h 3200369"/>
              <a:gd name="connsiteX15" fmla="*/ 4668982 w 4668982"/>
              <a:gd name="connsiteY15" fmla="*/ 2071485 h 3200369"/>
              <a:gd name="connsiteX16" fmla="*/ 4668982 w 4668982"/>
              <a:gd name="connsiteY16" fmla="*/ 2071485 h 3200369"/>
              <a:gd name="connsiteX17" fmla="*/ 4668982 w 4668982"/>
              <a:gd name="connsiteY17" fmla="*/ 2153617 h 3200369"/>
              <a:gd name="connsiteX0" fmla="*/ 0 w 4789442"/>
              <a:gd name="connsiteY0" fmla="*/ 3193704 h 3200369"/>
              <a:gd name="connsiteX1" fmla="*/ 692727 w 4789442"/>
              <a:gd name="connsiteY1" fmla="*/ 3193704 h 3200369"/>
              <a:gd name="connsiteX2" fmla="*/ 1510146 w 4789442"/>
              <a:gd name="connsiteY2" fmla="*/ 3124431 h 3200369"/>
              <a:gd name="connsiteX3" fmla="*/ 2119746 w 4789442"/>
              <a:gd name="connsiteY3" fmla="*/ 2999740 h 3200369"/>
              <a:gd name="connsiteX4" fmla="*/ 2660073 w 4789442"/>
              <a:gd name="connsiteY4" fmla="*/ 2722649 h 3200369"/>
              <a:gd name="connsiteX5" fmla="*/ 3048000 w 4789442"/>
              <a:gd name="connsiteY5" fmla="*/ 2334722 h 3200369"/>
              <a:gd name="connsiteX6" fmla="*/ 3408218 w 4789442"/>
              <a:gd name="connsiteY6" fmla="*/ 1738976 h 3200369"/>
              <a:gd name="connsiteX7" fmla="*/ 3740727 w 4789442"/>
              <a:gd name="connsiteY7" fmla="*/ 824576 h 3200369"/>
              <a:gd name="connsiteX8" fmla="*/ 3973683 w 4789442"/>
              <a:gd name="connsiteY8" fmla="*/ 278773 h 3200369"/>
              <a:gd name="connsiteX9" fmla="*/ 4112228 w 4789442"/>
              <a:gd name="connsiteY9" fmla="*/ 48722 h 3200369"/>
              <a:gd name="connsiteX10" fmla="*/ 4239158 w 4789442"/>
              <a:gd name="connsiteY10" fmla="*/ 11970 h 3200369"/>
              <a:gd name="connsiteX11" fmla="*/ 4347092 w 4789442"/>
              <a:gd name="connsiteY11" fmla="*/ 204937 h 3200369"/>
              <a:gd name="connsiteX12" fmla="*/ 4461164 w 4789442"/>
              <a:gd name="connsiteY12" fmla="*/ 644467 h 3200369"/>
              <a:gd name="connsiteX13" fmla="*/ 4558146 w 4789442"/>
              <a:gd name="connsiteY13" fmla="*/ 1226358 h 3200369"/>
              <a:gd name="connsiteX14" fmla="*/ 4627418 w 4789442"/>
              <a:gd name="connsiteY14" fmla="*/ 1697413 h 3200369"/>
              <a:gd name="connsiteX15" fmla="*/ 4668982 w 4789442"/>
              <a:gd name="connsiteY15" fmla="*/ 2071485 h 3200369"/>
              <a:gd name="connsiteX16" fmla="*/ 4668982 w 4789442"/>
              <a:gd name="connsiteY16" fmla="*/ 2071485 h 3200369"/>
              <a:gd name="connsiteX17" fmla="*/ 4789442 w 4789442"/>
              <a:gd name="connsiteY17" fmla="*/ 2268602 h 3200369"/>
              <a:gd name="connsiteX0" fmla="*/ 0 w 4668982"/>
              <a:gd name="connsiteY0" fmla="*/ 3193704 h 3200369"/>
              <a:gd name="connsiteX1" fmla="*/ 692727 w 4668982"/>
              <a:gd name="connsiteY1" fmla="*/ 3193704 h 3200369"/>
              <a:gd name="connsiteX2" fmla="*/ 1510146 w 4668982"/>
              <a:gd name="connsiteY2" fmla="*/ 3124431 h 3200369"/>
              <a:gd name="connsiteX3" fmla="*/ 2119746 w 4668982"/>
              <a:gd name="connsiteY3" fmla="*/ 2999740 h 3200369"/>
              <a:gd name="connsiteX4" fmla="*/ 2660073 w 4668982"/>
              <a:gd name="connsiteY4" fmla="*/ 2722649 h 3200369"/>
              <a:gd name="connsiteX5" fmla="*/ 3048000 w 4668982"/>
              <a:gd name="connsiteY5" fmla="*/ 2334722 h 3200369"/>
              <a:gd name="connsiteX6" fmla="*/ 3408218 w 4668982"/>
              <a:gd name="connsiteY6" fmla="*/ 1738976 h 3200369"/>
              <a:gd name="connsiteX7" fmla="*/ 3740727 w 4668982"/>
              <a:gd name="connsiteY7" fmla="*/ 824576 h 3200369"/>
              <a:gd name="connsiteX8" fmla="*/ 3973683 w 4668982"/>
              <a:gd name="connsiteY8" fmla="*/ 278773 h 3200369"/>
              <a:gd name="connsiteX9" fmla="*/ 4112228 w 4668982"/>
              <a:gd name="connsiteY9" fmla="*/ 48722 h 3200369"/>
              <a:gd name="connsiteX10" fmla="*/ 4239158 w 4668982"/>
              <a:gd name="connsiteY10" fmla="*/ 11970 h 3200369"/>
              <a:gd name="connsiteX11" fmla="*/ 4347092 w 4668982"/>
              <a:gd name="connsiteY11" fmla="*/ 204937 h 3200369"/>
              <a:gd name="connsiteX12" fmla="*/ 4461164 w 4668982"/>
              <a:gd name="connsiteY12" fmla="*/ 644467 h 3200369"/>
              <a:gd name="connsiteX13" fmla="*/ 4558146 w 4668982"/>
              <a:gd name="connsiteY13" fmla="*/ 1226358 h 3200369"/>
              <a:gd name="connsiteX14" fmla="*/ 4627418 w 4668982"/>
              <a:gd name="connsiteY14" fmla="*/ 1697413 h 3200369"/>
              <a:gd name="connsiteX15" fmla="*/ 4668982 w 4668982"/>
              <a:gd name="connsiteY15" fmla="*/ 2071485 h 3200369"/>
              <a:gd name="connsiteX16" fmla="*/ 4668982 w 4668982"/>
              <a:gd name="connsiteY16" fmla="*/ 2071485 h 3200369"/>
              <a:gd name="connsiteX0" fmla="*/ 0 w 4668982"/>
              <a:gd name="connsiteY0" fmla="*/ 3193704 h 3200369"/>
              <a:gd name="connsiteX1" fmla="*/ 692727 w 4668982"/>
              <a:gd name="connsiteY1" fmla="*/ 3193704 h 3200369"/>
              <a:gd name="connsiteX2" fmla="*/ 1510146 w 4668982"/>
              <a:gd name="connsiteY2" fmla="*/ 3124431 h 3200369"/>
              <a:gd name="connsiteX3" fmla="*/ 2119746 w 4668982"/>
              <a:gd name="connsiteY3" fmla="*/ 2999740 h 3200369"/>
              <a:gd name="connsiteX4" fmla="*/ 2660073 w 4668982"/>
              <a:gd name="connsiteY4" fmla="*/ 2722649 h 3200369"/>
              <a:gd name="connsiteX5" fmla="*/ 3048000 w 4668982"/>
              <a:gd name="connsiteY5" fmla="*/ 2334722 h 3200369"/>
              <a:gd name="connsiteX6" fmla="*/ 3408218 w 4668982"/>
              <a:gd name="connsiteY6" fmla="*/ 1738976 h 3200369"/>
              <a:gd name="connsiteX7" fmla="*/ 3747707 w 4668982"/>
              <a:gd name="connsiteY7" fmla="*/ 852497 h 3200369"/>
              <a:gd name="connsiteX8" fmla="*/ 3973683 w 4668982"/>
              <a:gd name="connsiteY8" fmla="*/ 278773 h 3200369"/>
              <a:gd name="connsiteX9" fmla="*/ 4112228 w 4668982"/>
              <a:gd name="connsiteY9" fmla="*/ 48722 h 3200369"/>
              <a:gd name="connsiteX10" fmla="*/ 4239158 w 4668982"/>
              <a:gd name="connsiteY10" fmla="*/ 11970 h 3200369"/>
              <a:gd name="connsiteX11" fmla="*/ 4347092 w 4668982"/>
              <a:gd name="connsiteY11" fmla="*/ 204937 h 3200369"/>
              <a:gd name="connsiteX12" fmla="*/ 4461164 w 4668982"/>
              <a:gd name="connsiteY12" fmla="*/ 644467 h 3200369"/>
              <a:gd name="connsiteX13" fmla="*/ 4558146 w 4668982"/>
              <a:gd name="connsiteY13" fmla="*/ 1226358 h 3200369"/>
              <a:gd name="connsiteX14" fmla="*/ 4627418 w 4668982"/>
              <a:gd name="connsiteY14" fmla="*/ 1697413 h 3200369"/>
              <a:gd name="connsiteX15" fmla="*/ 4668982 w 4668982"/>
              <a:gd name="connsiteY15" fmla="*/ 2071485 h 3200369"/>
              <a:gd name="connsiteX16" fmla="*/ 4668982 w 4668982"/>
              <a:gd name="connsiteY16" fmla="*/ 2071485 h 3200369"/>
              <a:gd name="connsiteX0" fmla="*/ 0 w 4668982"/>
              <a:gd name="connsiteY0" fmla="*/ 3221625 h 3222751"/>
              <a:gd name="connsiteX1" fmla="*/ 692727 w 4668982"/>
              <a:gd name="connsiteY1" fmla="*/ 3193704 h 3222751"/>
              <a:gd name="connsiteX2" fmla="*/ 1510146 w 4668982"/>
              <a:gd name="connsiteY2" fmla="*/ 3124431 h 3222751"/>
              <a:gd name="connsiteX3" fmla="*/ 2119746 w 4668982"/>
              <a:gd name="connsiteY3" fmla="*/ 2999740 h 3222751"/>
              <a:gd name="connsiteX4" fmla="*/ 2660073 w 4668982"/>
              <a:gd name="connsiteY4" fmla="*/ 2722649 h 3222751"/>
              <a:gd name="connsiteX5" fmla="*/ 3048000 w 4668982"/>
              <a:gd name="connsiteY5" fmla="*/ 2334722 h 3222751"/>
              <a:gd name="connsiteX6" fmla="*/ 3408218 w 4668982"/>
              <a:gd name="connsiteY6" fmla="*/ 1738976 h 3222751"/>
              <a:gd name="connsiteX7" fmla="*/ 3747707 w 4668982"/>
              <a:gd name="connsiteY7" fmla="*/ 852497 h 3222751"/>
              <a:gd name="connsiteX8" fmla="*/ 3973683 w 4668982"/>
              <a:gd name="connsiteY8" fmla="*/ 278773 h 3222751"/>
              <a:gd name="connsiteX9" fmla="*/ 4112228 w 4668982"/>
              <a:gd name="connsiteY9" fmla="*/ 48722 h 3222751"/>
              <a:gd name="connsiteX10" fmla="*/ 4239158 w 4668982"/>
              <a:gd name="connsiteY10" fmla="*/ 11970 h 3222751"/>
              <a:gd name="connsiteX11" fmla="*/ 4347092 w 4668982"/>
              <a:gd name="connsiteY11" fmla="*/ 204937 h 3222751"/>
              <a:gd name="connsiteX12" fmla="*/ 4461164 w 4668982"/>
              <a:gd name="connsiteY12" fmla="*/ 644467 h 3222751"/>
              <a:gd name="connsiteX13" fmla="*/ 4558146 w 4668982"/>
              <a:gd name="connsiteY13" fmla="*/ 1226358 h 3222751"/>
              <a:gd name="connsiteX14" fmla="*/ 4627418 w 4668982"/>
              <a:gd name="connsiteY14" fmla="*/ 1697413 h 3222751"/>
              <a:gd name="connsiteX15" fmla="*/ 4668982 w 4668982"/>
              <a:gd name="connsiteY15" fmla="*/ 2071485 h 3222751"/>
              <a:gd name="connsiteX16" fmla="*/ 4668982 w 4668982"/>
              <a:gd name="connsiteY16" fmla="*/ 2071485 h 3222751"/>
              <a:gd name="connsiteX0" fmla="*/ 0 w 4668982"/>
              <a:gd name="connsiteY0" fmla="*/ 3207665 h 3209871"/>
              <a:gd name="connsiteX1" fmla="*/ 692727 w 4668982"/>
              <a:gd name="connsiteY1" fmla="*/ 3193704 h 3209871"/>
              <a:gd name="connsiteX2" fmla="*/ 1510146 w 4668982"/>
              <a:gd name="connsiteY2" fmla="*/ 3124431 h 3209871"/>
              <a:gd name="connsiteX3" fmla="*/ 2119746 w 4668982"/>
              <a:gd name="connsiteY3" fmla="*/ 2999740 h 3209871"/>
              <a:gd name="connsiteX4" fmla="*/ 2660073 w 4668982"/>
              <a:gd name="connsiteY4" fmla="*/ 2722649 h 3209871"/>
              <a:gd name="connsiteX5" fmla="*/ 3048000 w 4668982"/>
              <a:gd name="connsiteY5" fmla="*/ 2334722 h 3209871"/>
              <a:gd name="connsiteX6" fmla="*/ 3408218 w 4668982"/>
              <a:gd name="connsiteY6" fmla="*/ 1738976 h 3209871"/>
              <a:gd name="connsiteX7" fmla="*/ 3747707 w 4668982"/>
              <a:gd name="connsiteY7" fmla="*/ 852497 h 3209871"/>
              <a:gd name="connsiteX8" fmla="*/ 3973683 w 4668982"/>
              <a:gd name="connsiteY8" fmla="*/ 278773 h 3209871"/>
              <a:gd name="connsiteX9" fmla="*/ 4112228 w 4668982"/>
              <a:gd name="connsiteY9" fmla="*/ 48722 h 3209871"/>
              <a:gd name="connsiteX10" fmla="*/ 4239158 w 4668982"/>
              <a:gd name="connsiteY10" fmla="*/ 11970 h 3209871"/>
              <a:gd name="connsiteX11" fmla="*/ 4347092 w 4668982"/>
              <a:gd name="connsiteY11" fmla="*/ 204937 h 3209871"/>
              <a:gd name="connsiteX12" fmla="*/ 4461164 w 4668982"/>
              <a:gd name="connsiteY12" fmla="*/ 644467 h 3209871"/>
              <a:gd name="connsiteX13" fmla="*/ 4558146 w 4668982"/>
              <a:gd name="connsiteY13" fmla="*/ 1226358 h 3209871"/>
              <a:gd name="connsiteX14" fmla="*/ 4627418 w 4668982"/>
              <a:gd name="connsiteY14" fmla="*/ 1697413 h 3209871"/>
              <a:gd name="connsiteX15" fmla="*/ 4668982 w 4668982"/>
              <a:gd name="connsiteY15" fmla="*/ 2071485 h 3209871"/>
              <a:gd name="connsiteX16" fmla="*/ 4668982 w 4668982"/>
              <a:gd name="connsiteY16" fmla="*/ 2071485 h 3209871"/>
              <a:gd name="connsiteX0" fmla="*/ 0 w 4675963"/>
              <a:gd name="connsiteY0" fmla="*/ 3235586 h 3236330"/>
              <a:gd name="connsiteX1" fmla="*/ 699708 w 4675963"/>
              <a:gd name="connsiteY1" fmla="*/ 3193704 h 3236330"/>
              <a:gd name="connsiteX2" fmla="*/ 1517127 w 4675963"/>
              <a:gd name="connsiteY2" fmla="*/ 3124431 h 3236330"/>
              <a:gd name="connsiteX3" fmla="*/ 2126727 w 4675963"/>
              <a:gd name="connsiteY3" fmla="*/ 2999740 h 3236330"/>
              <a:gd name="connsiteX4" fmla="*/ 2667054 w 4675963"/>
              <a:gd name="connsiteY4" fmla="*/ 2722649 h 3236330"/>
              <a:gd name="connsiteX5" fmla="*/ 3054981 w 4675963"/>
              <a:gd name="connsiteY5" fmla="*/ 2334722 h 3236330"/>
              <a:gd name="connsiteX6" fmla="*/ 3415199 w 4675963"/>
              <a:gd name="connsiteY6" fmla="*/ 1738976 h 3236330"/>
              <a:gd name="connsiteX7" fmla="*/ 3754688 w 4675963"/>
              <a:gd name="connsiteY7" fmla="*/ 852497 h 3236330"/>
              <a:gd name="connsiteX8" fmla="*/ 3980664 w 4675963"/>
              <a:gd name="connsiteY8" fmla="*/ 278773 h 3236330"/>
              <a:gd name="connsiteX9" fmla="*/ 4119209 w 4675963"/>
              <a:gd name="connsiteY9" fmla="*/ 48722 h 3236330"/>
              <a:gd name="connsiteX10" fmla="*/ 4246139 w 4675963"/>
              <a:gd name="connsiteY10" fmla="*/ 11970 h 3236330"/>
              <a:gd name="connsiteX11" fmla="*/ 4354073 w 4675963"/>
              <a:gd name="connsiteY11" fmla="*/ 204937 h 3236330"/>
              <a:gd name="connsiteX12" fmla="*/ 4468145 w 4675963"/>
              <a:gd name="connsiteY12" fmla="*/ 644467 h 3236330"/>
              <a:gd name="connsiteX13" fmla="*/ 4565127 w 4675963"/>
              <a:gd name="connsiteY13" fmla="*/ 1226358 h 3236330"/>
              <a:gd name="connsiteX14" fmla="*/ 4634399 w 4675963"/>
              <a:gd name="connsiteY14" fmla="*/ 1697413 h 3236330"/>
              <a:gd name="connsiteX15" fmla="*/ 4675963 w 4675963"/>
              <a:gd name="connsiteY15" fmla="*/ 2071485 h 3236330"/>
              <a:gd name="connsiteX16" fmla="*/ 4675963 w 4675963"/>
              <a:gd name="connsiteY16" fmla="*/ 2071485 h 3236330"/>
              <a:gd name="connsiteX0" fmla="*/ 0 w 4675963"/>
              <a:gd name="connsiteY0" fmla="*/ 3235586 h 3235586"/>
              <a:gd name="connsiteX1" fmla="*/ 699708 w 4675963"/>
              <a:gd name="connsiteY1" fmla="*/ 3221624 h 3235586"/>
              <a:gd name="connsiteX2" fmla="*/ 1517127 w 4675963"/>
              <a:gd name="connsiteY2" fmla="*/ 3124431 h 3235586"/>
              <a:gd name="connsiteX3" fmla="*/ 2126727 w 4675963"/>
              <a:gd name="connsiteY3" fmla="*/ 2999740 h 3235586"/>
              <a:gd name="connsiteX4" fmla="*/ 2667054 w 4675963"/>
              <a:gd name="connsiteY4" fmla="*/ 2722649 h 3235586"/>
              <a:gd name="connsiteX5" fmla="*/ 3054981 w 4675963"/>
              <a:gd name="connsiteY5" fmla="*/ 2334722 h 3235586"/>
              <a:gd name="connsiteX6" fmla="*/ 3415199 w 4675963"/>
              <a:gd name="connsiteY6" fmla="*/ 1738976 h 3235586"/>
              <a:gd name="connsiteX7" fmla="*/ 3754688 w 4675963"/>
              <a:gd name="connsiteY7" fmla="*/ 852497 h 3235586"/>
              <a:gd name="connsiteX8" fmla="*/ 3980664 w 4675963"/>
              <a:gd name="connsiteY8" fmla="*/ 278773 h 3235586"/>
              <a:gd name="connsiteX9" fmla="*/ 4119209 w 4675963"/>
              <a:gd name="connsiteY9" fmla="*/ 48722 h 3235586"/>
              <a:gd name="connsiteX10" fmla="*/ 4246139 w 4675963"/>
              <a:gd name="connsiteY10" fmla="*/ 11970 h 3235586"/>
              <a:gd name="connsiteX11" fmla="*/ 4354073 w 4675963"/>
              <a:gd name="connsiteY11" fmla="*/ 204937 h 3235586"/>
              <a:gd name="connsiteX12" fmla="*/ 4468145 w 4675963"/>
              <a:gd name="connsiteY12" fmla="*/ 644467 h 3235586"/>
              <a:gd name="connsiteX13" fmla="*/ 4565127 w 4675963"/>
              <a:gd name="connsiteY13" fmla="*/ 1226358 h 3235586"/>
              <a:gd name="connsiteX14" fmla="*/ 4634399 w 4675963"/>
              <a:gd name="connsiteY14" fmla="*/ 1697413 h 3235586"/>
              <a:gd name="connsiteX15" fmla="*/ 4675963 w 4675963"/>
              <a:gd name="connsiteY15" fmla="*/ 2071485 h 3235586"/>
              <a:gd name="connsiteX16" fmla="*/ 4675963 w 4675963"/>
              <a:gd name="connsiteY16" fmla="*/ 2071485 h 3235586"/>
              <a:gd name="connsiteX0" fmla="*/ 0 w 4675963"/>
              <a:gd name="connsiteY0" fmla="*/ 3235586 h 3235586"/>
              <a:gd name="connsiteX1" fmla="*/ 699708 w 4675963"/>
              <a:gd name="connsiteY1" fmla="*/ 3221624 h 3235586"/>
              <a:gd name="connsiteX2" fmla="*/ 1517127 w 4675963"/>
              <a:gd name="connsiteY2" fmla="*/ 3138392 h 3235586"/>
              <a:gd name="connsiteX3" fmla="*/ 2126727 w 4675963"/>
              <a:gd name="connsiteY3" fmla="*/ 2999740 h 3235586"/>
              <a:gd name="connsiteX4" fmla="*/ 2667054 w 4675963"/>
              <a:gd name="connsiteY4" fmla="*/ 2722649 h 3235586"/>
              <a:gd name="connsiteX5" fmla="*/ 3054981 w 4675963"/>
              <a:gd name="connsiteY5" fmla="*/ 2334722 h 3235586"/>
              <a:gd name="connsiteX6" fmla="*/ 3415199 w 4675963"/>
              <a:gd name="connsiteY6" fmla="*/ 1738976 h 3235586"/>
              <a:gd name="connsiteX7" fmla="*/ 3754688 w 4675963"/>
              <a:gd name="connsiteY7" fmla="*/ 852497 h 3235586"/>
              <a:gd name="connsiteX8" fmla="*/ 3980664 w 4675963"/>
              <a:gd name="connsiteY8" fmla="*/ 278773 h 3235586"/>
              <a:gd name="connsiteX9" fmla="*/ 4119209 w 4675963"/>
              <a:gd name="connsiteY9" fmla="*/ 48722 h 3235586"/>
              <a:gd name="connsiteX10" fmla="*/ 4246139 w 4675963"/>
              <a:gd name="connsiteY10" fmla="*/ 11970 h 3235586"/>
              <a:gd name="connsiteX11" fmla="*/ 4354073 w 4675963"/>
              <a:gd name="connsiteY11" fmla="*/ 204937 h 3235586"/>
              <a:gd name="connsiteX12" fmla="*/ 4468145 w 4675963"/>
              <a:gd name="connsiteY12" fmla="*/ 644467 h 3235586"/>
              <a:gd name="connsiteX13" fmla="*/ 4565127 w 4675963"/>
              <a:gd name="connsiteY13" fmla="*/ 1226358 h 3235586"/>
              <a:gd name="connsiteX14" fmla="*/ 4634399 w 4675963"/>
              <a:gd name="connsiteY14" fmla="*/ 1697413 h 3235586"/>
              <a:gd name="connsiteX15" fmla="*/ 4675963 w 4675963"/>
              <a:gd name="connsiteY15" fmla="*/ 2071485 h 3235586"/>
              <a:gd name="connsiteX16" fmla="*/ 4675963 w 4675963"/>
              <a:gd name="connsiteY16" fmla="*/ 2071485 h 323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75963" h="3235586">
                <a:moveTo>
                  <a:pt x="0" y="3235586"/>
                </a:moveTo>
                <a:cubicBezTo>
                  <a:pt x="233236" y="3230932"/>
                  <a:pt x="446854" y="3237823"/>
                  <a:pt x="699708" y="3221624"/>
                </a:cubicBezTo>
                <a:cubicBezTo>
                  <a:pt x="952562" y="3205425"/>
                  <a:pt x="1279291" y="3175373"/>
                  <a:pt x="1517127" y="3138392"/>
                </a:cubicBezTo>
                <a:cubicBezTo>
                  <a:pt x="1754964" y="3101411"/>
                  <a:pt x="1935073" y="3069030"/>
                  <a:pt x="2126727" y="2999740"/>
                </a:cubicBezTo>
                <a:cubicBezTo>
                  <a:pt x="2318381" y="2930450"/>
                  <a:pt x="2512345" y="2833485"/>
                  <a:pt x="2667054" y="2722649"/>
                </a:cubicBezTo>
                <a:cubicBezTo>
                  <a:pt x="2821763" y="2611813"/>
                  <a:pt x="2930290" y="2498667"/>
                  <a:pt x="3054981" y="2334722"/>
                </a:cubicBezTo>
                <a:cubicBezTo>
                  <a:pt x="3179672" y="2170777"/>
                  <a:pt x="3298581" y="1986014"/>
                  <a:pt x="3415199" y="1738976"/>
                </a:cubicBezTo>
                <a:cubicBezTo>
                  <a:pt x="3531817" y="1491938"/>
                  <a:pt x="3660444" y="1095864"/>
                  <a:pt x="3754688" y="852497"/>
                </a:cubicBezTo>
                <a:cubicBezTo>
                  <a:pt x="3848932" y="609130"/>
                  <a:pt x="3919911" y="412735"/>
                  <a:pt x="3980664" y="278773"/>
                </a:cubicBezTo>
                <a:cubicBezTo>
                  <a:pt x="4041417" y="144811"/>
                  <a:pt x="4074963" y="93189"/>
                  <a:pt x="4119209" y="48722"/>
                </a:cubicBezTo>
                <a:cubicBezTo>
                  <a:pt x="4163455" y="4255"/>
                  <a:pt x="4206995" y="-14066"/>
                  <a:pt x="4246139" y="11970"/>
                </a:cubicBezTo>
                <a:cubicBezTo>
                  <a:pt x="4285283" y="38006"/>
                  <a:pt x="4317072" y="99521"/>
                  <a:pt x="4354073" y="204937"/>
                </a:cubicBezTo>
                <a:cubicBezTo>
                  <a:pt x="4391074" y="310353"/>
                  <a:pt x="4432969" y="474230"/>
                  <a:pt x="4468145" y="644467"/>
                </a:cubicBezTo>
                <a:cubicBezTo>
                  <a:pt x="4503321" y="814704"/>
                  <a:pt x="4537418" y="1050867"/>
                  <a:pt x="4565127" y="1226358"/>
                </a:cubicBezTo>
                <a:cubicBezTo>
                  <a:pt x="4592836" y="1401849"/>
                  <a:pt x="4615926" y="1556558"/>
                  <a:pt x="4634399" y="1697413"/>
                </a:cubicBezTo>
                <a:cubicBezTo>
                  <a:pt x="4652872" y="1838267"/>
                  <a:pt x="4675963" y="2071485"/>
                  <a:pt x="4675963" y="2071485"/>
                </a:cubicBezTo>
                <a:lnTo>
                  <a:pt x="4675963" y="2071485"/>
                </a:lnTo>
              </a:path>
            </a:pathLst>
          </a:custGeom>
          <a:noFill/>
          <a:ln w="57150"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5890" y="1305764"/>
            <a:ext cx="7022592" cy="3909350"/>
          </a:xfrm>
          <a:prstGeom prst="rect">
            <a:avLst/>
          </a:prstGeom>
          <a:noFill/>
          <a:ln w="57150" cap="sq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57569" y="6554123"/>
            <a:ext cx="2560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WDC Analysis</a:t>
            </a:r>
          </a:p>
        </p:txBody>
      </p:sp>
    </p:spTree>
    <p:extLst>
      <p:ext uri="{BB962C8B-B14F-4D97-AF65-F5344CB8AC3E}">
        <p14:creationId xmlns:p14="http://schemas.microsoft.com/office/powerpoint/2010/main" val="12014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Growth Outlook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360436" y="1317351"/>
          <a:ext cx="11359124" cy="555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29551" y="1444179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MAMR</a:t>
            </a:r>
          </a:p>
          <a:p>
            <a:r>
              <a:rPr lang="en-US" sz="1600" dirty="0"/>
              <a:t>15% CAGR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444587" y="3839100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PMR</a:t>
            </a:r>
          </a:p>
        </p:txBody>
      </p:sp>
      <p:sp>
        <p:nvSpPr>
          <p:cNvPr id="9" name="Freeform 8"/>
          <p:cNvSpPr/>
          <p:nvPr/>
        </p:nvSpPr>
        <p:spPr>
          <a:xfrm>
            <a:off x="5217175" y="1210615"/>
            <a:ext cx="6207692" cy="3400023"/>
          </a:xfrm>
          <a:custGeom>
            <a:avLst/>
            <a:gdLst>
              <a:gd name="connsiteX0" fmla="*/ 0 w 2410691"/>
              <a:gd name="connsiteY0" fmla="*/ 2244436 h 2244436"/>
              <a:gd name="connsiteX1" fmla="*/ 736270 w 2410691"/>
              <a:gd name="connsiteY1" fmla="*/ 1900052 h 2244436"/>
              <a:gd name="connsiteX2" fmla="*/ 1330036 w 2410691"/>
              <a:gd name="connsiteY2" fmla="*/ 1508166 h 2244436"/>
              <a:gd name="connsiteX3" fmla="*/ 1769423 w 2410691"/>
              <a:gd name="connsiteY3" fmla="*/ 1009403 h 2244436"/>
              <a:gd name="connsiteX4" fmla="*/ 2410691 w 2410691"/>
              <a:gd name="connsiteY4" fmla="*/ 0 h 2244436"/>
              <a:gd name="connsiteX5" fmla="*/ 2410691 w 2410691"/>
              <a:gd name="connsiteY5" fmla="*/ 0 h 2244436"/>
              <a:gd name="connsiteX0" fmla="*/ 0 w 2410691"/>
              <a:gd name="connsiteY0" fmla="*/ 2297235 h 2297235"/>
              <a:gd name="connsiteX1" fmla="*/ 736270 w 2410691"/>
              <a:gd name="connsiteY1" fmla="*/ 1952851 h 2297235"/>
              <a:gd name="connsiteX2" fmla="*/ 1330036 w 2410691"/>
              <a:gd name="connsiteY2" fmla="*/ 1560965 h 2297235"/>
              <a:gd name="connsiteX3" fmla="*/ 1769423 w 2410691"/>
              <a:gd name="connsiteY3" fmla="*/ 1062202 h 2297235"/>
              <a:gd name="connsiteX4" fmla="*/ 2410691 w 2410691"/>
              <a:gd name="connsiteY4" fmla="*/ 52799 h 2297235"/>
              <a:gd name="connsiteX5" fmla="*/ 2302017 w 2410691"/>
              <a:gd name="connsiteY5" fmla="*/ 0 h 2297235"/>
              <a:gd name="connsiteX0" fmla="*/ 0 w 2410691"/>
              <a:gd name="connsiteY0" fmla="*/ 2244436 h 2244436"/>
              <a:gd name="connsiteX1" fmla="*/ 736270 w 2410691"/>
              <a:gd name="connsiteY1" fmla="*/ 1900052 h 2244436"/>
              <a:gd name="connsiteX2" fmla="*/ 1330036 w 2410691"/>
              <a:gd name="connsiteY2" fmla="*/ 1508166 h 2244436"/>
              <a:gd name="connsiteX3" fmla="*/ 1769423 w 2410691"/>
              <a:gd name="connsiteY3" fmla="*/ 1009403 h 2244436"/>
              <a:gd name="connsiteX4" fmla="*/ 2410691 w 2410691"/>
              <a:gd name="connsiteY4" fmla="*/ 0 h 2244436"/>
              <a:gd name="connsiteX0" fmla="*/ 0 w 2319176"/>
              <a:gd name="connsiteY0" fmla="*/ 2244436 h 2244436"/>
              <a:gd name="connsiteX1" fmla="*/ 736270 w 2319176"/>
              <a:gd name="connsiteY1" fmla="*/ 1900052 h 2244436"/>
              <a:gd name="connsiteX2" fmla="*/ 1330036 w 2319176"/>
              <a:gd name="connsiteY2" fmla="*/ 1508166 h 2244436"/>
              <a:gd name="connsiteX3" fmla="*/ 1769423 w 2319176"/>
              <a:gd name="connsiteY3" fmla="*/ 1009403 h 2244436"/>
              <a:gd name="connsiteX4" fmla="*/ 2319176 w 2319176"/>
              <a:gd name="connsiteY4" fmla="*/ 0 h 2244436"/>
              <a:gd name="connsiteX0" fmla="*/ 0 w 2376373"/>
              <a:gd name="connsiteY0" fmla="*/ 2265555 h 2265555"/>
              <a:gd name="connsiteX1" fmla="*/ 736270 w 2376373"/>
              <a:gd name="connsiteY1" fmla="*/ 1921171 h 2265555"/>
              <a:gd name="connsiteX2" fmla="*/ 1330036 w 2376373"/>
              <a:gd name="connsiteY2" fmla="*/ 1529285 h 2265555"/>
              <a:gd name="connsiteX3" fmla="*/ 1769423 w 2376373"/>
              <a:gd name="connsiteY3" fmla="*/ 1030522 h 2265555"/>
              <a:gd name="connsiteX4" fmla="*/ 2376373 w 2376373"/>
              <a:gd name="connsiteY4" fmla="*/ 0 h 2265555"/>
              <a:gd name="connsiteX0" fmla="*/ 0 w 2376373"/>
              <a:gd name="connsiteY0" fmla="*/ 2300276 h 2300276"/>
              <a:gd name="connsiteX1" fmla="*/ 736270 w 2376373"/>
              <a:gd name="connsiteY1" fmla="*/ 1921171 h 2300276"/>
              <a:gd name="connsiteX2" fmla="*/ 1330036 w 2376373"/>
              <a:gd name="connsiteY2" fmla="*/ 1529285 h 2300276"/>
              <a:gd name="connsiteX3" fmla="*/ 1769423 w 2376373"/>
              <a:gd name="connsiteY3" fmla="*/ 1030522 h 2300276"/>
              <a:gd name="connsiteX4" fmla="*/ 2376373 w 2376373"/>
              <a:gd name="connsiteY4" fmla="*/ 0 h 2300276"/>
              <a:gd name="connsiteX0" fmla="*/ 0 w 2347156"/>
              <a:gd name="connsiteY0" fmla="*/ 2291596 h 2291596"/>
              <a:gd name="connsiteX1" fmla="*/ 707053 w 2347156"/>
              <a:gd name="connsiteY1" fmla="*/ 1921171 h 2291596"/>
              <a:gd name="connsiteX2" fmla="*/ 1300819 w 2347156"/>
              <a:gd name="connsiteY2" fmla="*/ 1529285 h 2291596"/>
              <a:gd name="connsiteX3" fmla="*/ 1740206 w 2347156"/>
              <a:gd name="connsiteY3" fmla="*/ 1030522 h 2291596"/>
              <a:gd name="connsiteX4" fmla="*/ 2347156 w 2347156"/>
              <a:gd name="connsiteY4" fmla="*/ 0 h 229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156" h="2291596">
                <a:moveTo>
                  <a:pt x="0" y="2291596"/>
                </a:moveTo>
                <a:cubicBezTo>
                  <a:pt x="257298" y="2180760"/>
                  <a:pt x="490250" y="2048223"/>
                  <a:pt x="707053" y="1921171"/>
                </a:cubicBezTo>
                <a:cubicBezTo>
                  <a:pt x="923856" y="1794119"/>
                  <a:pt x="1128627" y="1677726"/>
                  <a:pt x="1300819" y="1529285"/>
                </a:cubicBezTo>
                <a:cubicBezTo>
                  <a:pt x="1473011" y="1380843"/>
                  <a:pt x="1565817" y="1285403"/>
                  <a:pt x="1740206" y="1030522"/>
                </a:cubicBezTo>
                <a:cubicBezTo>
                  <a:pt x="1914596" y="775641"/>
                  <a:pt x="2347156" y="0"/>
                  <a:pt x="2347156" y="0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99065" y="1972505"/>
            <a:ext cx="0" cy="3800104"/>
          </a:xfrm>
          <a:custGeom>
            <a:avLst/>
            <a:gdLst>
              <a:gd name="connsiteX0" fmla="*/ 0 w 0"/>
              <a:gd name="connsiteY0" fmla="*/ 0 h 3800104"/>
              <a:gd name="connsiteX1" fmla="*/ 0 w 0"/>
              <a:gd name="connsiteY1" fmla="*/ 3800104 h 3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800104">
                <a:moveTo>
                  <a:pt x="0" y="0"/>
                </a:moveTo>
                <a:lnTo>
                  <a:pt x="0" y="3800104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90383" y="419013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8-disk</a:t>
            </a:r>
          </a:p>
        </p:txBody>
      </p:sp>
      <p:sp>
        <p:nvSpPr>
          <p:cNvPr id="8" name="Freeform 7"/>
          <p:cNvSpPr/>
          <p:nvPr/>
        </p:nvSpPr>
        <p:spPr>
          <a:xfrm>
            <a:off x="999065" y="4284837"/>
            <a:ext cx="10477318" cy="1185734"/>
          </a:xfrm>
          <a:custGeom>
            <a:avLst/>
            <a:gdLst>
              <a:gd name="connsiteX0" fmla="*/ 0 w 4560125"/>
              <a:gd name="connsiteY0" fmla="*/ 1152345 h 1152345"/>
              <a:gd name="connsiteX1" fmla="*/ 1104405 w 4560125"/>
              <a:gd name="connsiteY1" fmla="*/ 867337 h 1152345"/>
              <a:gd name="connsiteX2" fmla="*/ 1781299 w 4560125"/>
              <a:gd name="connsiteY2" fmla="*/ 689207 h 1152345"/>
              <a:gd name="connsiteX3" fmla="*/ 2375065 w 4560125"/>
              <a:gd name="connsiteY3" fmla="*/ 511078 h 1152345"/>
              <a:gd name="connsiteX4" fmla="*/ 3241964 w 4560125"/>
              <a:gd name="connsiteY4" fmla="*/ 237945 h 1152345"/>
              <a:gd name="connsiteX5" fmla="*/ 3776353 w 4560125"/>
              <a:gd name="connsiteY5" fmla="*/ 95441 h 1152345"/>
              <a:gd name="connsiteX6" fmla="*/ 4251366 w 4560125"/>
              <a:gd name="connsiteY6" fmla="*/ 12314 h 1152345"/>
              <a:gd name="connsiteX7" fmla="*/ 4560125 w 4560125"/>
              <a:gd name="connsiteY7" fmla="*/ 439 h 1152345"/>
              <a:gd name="connsiteX8" fmla="*/ 4560125 w 4560125"/>
              <a:gd name="connsiteY8" fmla="*/ 439 h 1152345"/>
              <a:gd name="connsiteX0" fmla="*/ 0 w 4560125"/>
              <a:gd name="connsiteY0" fmla="*/ 1152345 h 1152345"/>
              <a:gd name="connsiteX1" fmla="*/ 1104405 w 4560125"/>
              <a:gd name="connsiteY1" fmla="*/ 867337 h 1152345"/>
              <a:gd name="connsiteX2" fmla="*/ 1781299 w 4560125"/>
              <a:gd name="connsiteY2" fmla="*/ 689207 h 1152345"/>
              <a:gd name="connsiteX3" fmla="*/ 2375065 w 4560125"/>
              <a:gd name="connsiteY3" fmla="*/ 511078 h 1152345"/>
              <a:gd name="connsiteX4" fmla="*/ 3226466 w 4560125"/>
              <a:gd name="connsiteY4" fmla="*/ 299938 h 1152345"/>
              <a:gd name="connsiteX5" fmla="*/ 3776353 w 4560125"/>
              <a:gd name="connsiteY5" fmla="*/ 95441 h 1152345"/>
              <a:gd name="connsiteX6" fmla="*/ 4251366 w 4560125"/>
              <a:gd name="connsiteY6" fmla="*/ 12314 h 1152345"/>
              <a:gd name="connsiteX7" fmla="*/ 4560125 w 4560125"/>
              <a:gd name="connsiteY7" fmla="*/ 439 h 1152345"/>
              <a:gd name="connsiteX8" fmla="*/ 4560125 w 4560125"/>
              <a:gd name="connsiteY8" fmla="*/ 439 h 1152345"/>
              <a:gd name="connsiteX0" fmla="*/ 0 w 4560125"/>
              <a:gd name="connsiteY0" fmla="*/ 1157876 h 1157876"/>
              <a:gd name="connsiteX1" fmla="*/ 1104405 w 4560125"/>
              <a:gd name="connsiteY1" fmla="*/ 872868 h 1157876"/>
              <a:gd name="connsiteX2" fmla="*/ 1781299 w 4560125"/>
              <a:gd name="connsiteY2" fmla="*/ 694738 h 1157876"/>
              <a:gd name="connsiteX3" fmla="*/ 2375065 w 4560125"/>
              <a:gd name="connsiteY3" fmla="*/ 516609 h 1157876"/>
              <a:gd name="connsiteX4" fmla="*/ 3226466 w 4560125"/>
              <a:gd name="connsiteY4" fmla="*/ 305469 h 1157876"/>
              <a:gd name="connsiteX5" fmla="*/ 3791851 w 4560125"/>
              <a:gd name="connsiteY5" fmla="*/ 193962 h 1157876"/>
              <a:gd name="connsiteX6" fmla="*/ 4251366 w 4560125"/>
              <a:gd name="connsiteY6" fmla="*/ 17845 h 1157876"/>
              <a:gd name="connsiteX7" fmla="*/ 4560125 w 4560125"/>
              <a:gd name="connsiteY7" fmla="*/ 5970 h 1157876"/>
              <a:gd name="connsiteX8" fmla="*/ 4560125 w 4560125"/>
              <a:gd name="connsiteY8" fmla="*/ 5970 h 1157876"/>
              <a:gd name="connsiteX0" fmla="*/ 0 w 4560125"/>
              <a:gd name="connsiteY0" fmla="*/ 1151906 h 1151906"/>
              <a:gd name="connsiteX1" fmla="*/ 1104405 w 4560125"/>
              <a:gd name="connsiteY1" fmla="*/ 866898 h 1151906"/>
              <a:gd name="connsiteX2" fmla="*/ 1781299 w 4560125"/>
              <a:gd name="connsiteY2" fmla="*/ 688768 h 1151906"/>
              <a:gd name="connsiteX3" fmla="*/ 2375065 w 4560125"/>
              <a:gd name="connsiteY3" fmla="*/ 510639 h 1151906"/>
              <a:gd name="connsiteX4" fmla="*/ 3226466 w 4560125"/>
              <a:gd name="connsiteY4" fmla="*/ 299499 h 1151906"/>
              <a:gd name="connsiteX5" fmla="*/ 3791851 w 4560125"/>
              <a:gd name="connsiteY5" fmla="*/ 187992 h 1151906"/>
              <a:gd name="connsiteX6" fmla="*/ 4235868 w 4560125"/>
              <a:gd name="connsiteY6" fmla="*/ 135861 h 1151906"/>
              <a:gd name="connsiteX7" fmla="*/ 4560125 w 4560125"/>
              <a:gd name="connsiteY7" fmla="*/ 0 h 1151906"/>
              <a:gd name="connsiteX8" fmla="*/ 4560125 w 4560125"/>
              <a:gd name="connsiteY8" fmla="*/ 0 h 1151906"/>
              <a:gd name="connsiteX0" fmla="*/ 0 w 4594053"/>
              <a:gd name="connsiteY0" fmla="*/ 1152124 h 1152124"/>
              <a:gd name="connsiteX1" fmla="*/ 1104405 w 4594053"/>
              <a:gd name="connsiteY1" fmla="*/ 867116 h 1152124"/>
              <a:gd name="connsiteX2" fmla="*/ 1781299 w 4594053"/>
              <a:gd name="connsiteY2" fmla="*/ 688986 h 1152124"/>
              <a:gd name="connsiteX3" fmla="*/ 2375065 w 4594053"/>
              <a:gd name="connsiteY3" fmla="*/ 510857 h 1152124"/>
              <a:gd name="connsiteX4" fmla="*/ 3226466 w 4594053"/>
              <a:gd name="connsiteY4" fmla="*/ 299717 h 1152124"/>
              <a:gd name="connsiteX5" fmla="*/ 3791851 w 4594053"/>
              <a:gd name="connsiteY5" fmla="*/ 188210 h 1152124"/>
              <a:gd name="connsiteX6" fmla="*/ 4235868 w 4594053"/>
              <a:gd name="connsiteY6" fmla="*/ 136079 h 1152124"/>
              <a:gd name="connsiteX7" fmla="*/ 4560125 w 4594053"/>
              <a:gd name="connsiteY7" fmla="*/ 218 h 1152124"/>
              <a:gd name="connsiteX8" fmla="*/ 4591121 w 4594053"/>
              <a:gd name="connsiteY8" fmla="*/ 170699 h 1152124"/>
              <a:gd name="connsiteX0" fmla="*/ 0 w 4591121"/>
              <a:gd name="connsiteY0" fmla="*/ 1016243 h 1016243"/>
              <a:gd name="connsiteX1" fmla="*/ 1104405 w 4591121"/>
              <a:gd name="connsiteY1" fmla="*/ 731235 h 1016243"/>
              <a:gd name="connsiteX2" fmla="*/ 1781299 w 4591121"/>
              <a:gd name="connsiteY2" fmla="*/ 553105 h 1016243"/>
              <a:gd name="connsiteX3" fmla="*/ 2375065 w 4591121"/>
              <a:gd name="connsiteY3" fmla="*/ 374976 h 1016243"/>
              <a:gd name="connsiteX4" fmla="*/ 3226466 w 4591121"/>
              <a:gd name="connsiteY4" fmla="*/ 163836 h 1016243"/>
              <a:gd name="connsiteX5" fmla="*/ 3791851 w 4591121"/>
              <a:gd name="connsiteY5" fmla="*/ 52329 h 1016243"/>
              <a:gd name="connsiteX6" fmla="*/ 4235868 w 4591121"/>
              <a:gd name="connsiteY6" fmla="*/ 198 h 1016243"/>
              <a:gd name="connsiteX7" fmla="*/ 4591121 w 4591121"/>
              <a:gd name="connsiteY7" fmla="*/ 34818 h 1016243"/>
              <a:gd name="connsiteX0" fmla="*/ 0 w 4591121"/>
              <a:gd name="connsiteY0" fmla="*/ 1030610 h 1030610"/>
              <a:gd name="connsiteX1" fmla="*/ 1104405 w 4591121"/>
              <a:gd name="connsiteY1" fmla="*/ 745602 h 1030610"/>
              <a:gd name="connsiteX2" fmla="*/ 1781299 w 4591121"/>
              <a:gd name="connsiteY2" fmla="*/ 567472 h 1030610"/>
              <a:gd name="connsiteX3" fmla="*/ 2375065 w 4591121"/>
              <a:gd name="connsiteY3" fmla="*/ 389343 h 1030610"/>
              <a:gd name="connsiteX4" fmla="*/ 3226466 w 4591121"/>
              <a:gd name="connsiteY4" fmla="*/ 178203 h 1030610"/>
              <a:gd name="connsiteX5" fmla="*/ 3791851 w 4591121"/>
              <a:gd name="connsiteY5" fmla="*/ 66696 h 1030610"/>
              <a:gd name="connsiteX6" fmla="*/ 4235868 w 4591121"/>
              <a:gd name="connsiteY6" fmla="*/ 14565 h 1030610"/>
              <a:gd name="connsiteX7" fmla="*/ 4591121 w 4591121"/>
              <a:gd name="connsiteY7" fmla="*/ 2690 h 1030610"/>
              <a:gd name="connsiteX0" fmla="*/ 0 w 4591121"/>
              <a:gd name="connsiteY0" fmla="*/ 1031040 h 1031040"/>
              <a:gd name="connsiteX1" fmla="*/ 1104405 w 4591121"/>
              <a:gd name="connsiteY1" fmla="*/ 746032 h 1031040"/>
              <a:gd name="connsiteX2" fmla="*/ 1781299 w 4591121"/>
              <a:gd name="connsiteY2" fmla="*/ 567902 h 1031040"/>
              <a:gd name="connsiteX3" fmla="*/ 2375065 w 4591121"/>
              <a:gd name="connsiteY3" fmla="*/ 389773 h 1031040"/>
              <a:gd name="connsiteX4" fmla="*/ 3226466 w 4591121"/>
              <a:gd name="connsiteY4" fmla="*/ 178633 h 1031040"/>
              <a:gd name="connsiteX5" fmla="*/ 3636868 w 4591121"/>
              <a:gd name="connsiteY5" fmla="*/ 82624 h 1031040"/>
              <a:gd name="connsiteX6" fmla="*/ 4235868 w 4591121"/>
              <a:gd name="connsiteY6" fmla="*/ 14995 h 1031040"/>
              <a:gd name="connsiteX7" fmla="*/ 4591121 w 4591121"/>
              <a:gd name="connsiteY7" fmla="*/ 3120 h 1031040"/>
              <a:gd name="connsiteX0" fmla="*/ 0 w 4591121"/>
              <a:gd name="connsiteY0" fmla="*/ 1029372 h 1029372"/>
              <a:gd name="connsiteX1" fmla="*/ 1104405 w 4591121"/>
              <a:gd name="connsiteY1" fmla="*/ 744364 h 1029372"/>
              <a:gd name="connsiteX2" fmla="*/ 1781299 w 4591121"/>
              <a:gd name="connsiteY2" fmla="*/ 566234 h 1029372"/>
              <a:gd name="connsiteX3" fmla="*/ 2375065 w 4591121"/>
              <a:gd name="connsiteY3" fmla="*/ 388105 h 1029372"/>
              <a:gd name="connsiteX4" fmla="*/ 3226466 w 4591121"/>
              <a:gd name="connsiteY4" fmla="*/ 176965 h 1029372"/>
              <a:gd name="connsiteX5" fmla="*/ 3636868 w 4591121"/>
              <a:gd name="connsiteY5" fmla="*/ 80956 h 1029372"/>
              <a:gd name="connsiteX6" fmla="*/ 3972397 w 4591121"/>
              <a:gd name="connsiteY6" fmla="*/ 28825 h 1029372"/>
              <a:gd name="connsiteX7" fmla="*/ 4591121 w 4591121"/>
              <a:gd name="connsiteY7" fmla="*/ 1452 h 1029372"/>
              <a:gd name="connsiteX0" fmla="*/ 0 w 4219162"/>
              <a:gd name="connsiteY0" fmla="*/ 1015113 h 1015113"/>
              <a:gd name="connsiteX1" fmla="*/ 1104405 w 4219162"/>
              <a:gd name="connsiteY1" fmla="*/ 730105 h 1015113"/>
              <a:gd name="connsiteX2" fmla="*/ 1781299 w 4219162"/>
              <a:gd name="connsiteY2" fmla="*/ 551975 h 1015113"/>
              <a:gd name="connsiteX3" fmla="*/ 2375065 w 4219162"/>
              <a:gd name="connsiteY3" fmla="*/ 373846 h 1015113"/>
              <a:gd name="connsiteX4" fmla="*/ 3226466 w 4219162"/>
              <a:gd name="connsiteY4" fmla="*/ 162706 h 1015113"/>
              <a:gd name="connsiteX5" fmla="*/ 3636868 w 4219162"/>
              <a:gd name="connsiteY5" fmla="*/ 66697 h 1015113"/>
              <a:gd name="connsiteX6" fmla="*/ 3972397 w 4219162"/>
              <a:gd name="connsiteY6" fmla="*/ 14566 h 1015113"/>
              <a:gd name="connsiteX7" fmla="*/ 4219162 w 4219162"/>
              <a:gd name="connsiteY7" fmla="*/ 2691 h 1015113"/>
              <a:gd name="connsiteX0" fmla="*/ 0 w 4219162"/>
              <a:gd name="connsiteY0" fmla="*/ 1016248 h 1016248"/>
              <a:gd name="connsiteX1" fmla="*/ 1104405 w 4219162"/>
              <a:gd name="connsiteY1" fmla="*/ 731240 h 1016248"/>
              <a:gd name="connsiteX2" fmla="*/ 1781299 w 4219162"/>
              <a:gd name="connsiteY2" fmla="*/ 553110 h 1016248"/>
              <a:gd name="connsiteX3" fmla="*/ 2375065 w 4219162"/>
              <a:gd name="connsiteY3" fmla="*/ 374981 h 1016248"/>
              <a:gd name="connsiteX4" fmla="*/ 3226466 w 4219162"/>
              <a:gd name="connsiteY4" fmla="*/ 163841 h 1016248"/>
              <a:gd name="connsiteX5" fmla="*/ 3636868 w 4219162"/>
              <a:gd name="connsiteY5" fmla="*/ 103606 h 1016248"/>
              <a:gd name="connsiteX6" fmla="*/ 3972397 w 4219162"/>
              <a:gd name="connsiteY6" fmla="*/ 15701 h 1016248"/>
              <a:gd name="connsiteX7" fmla="*/ 4219162 w 4219162"/>
              <a:gd name="connsiteY7" fmla="*/ 3826 h 1016248"/>
              <a:gd name="connsiteX0" fmla="*/ 0 w 4219162"/>
              <a:gd name="connsiteY0" fmla="*/ 1013127 h 1013127"/>
              <a:gd name="connsiteX1" fmla="*/ 1104405 w 4219162"/>
              <a:gd name="connsiteY1" fmla="*/ 728119 h 1013127"/>
              <a:gd name="connsiteX2" fmla="*/ 1781299 w 4219162"/>
              <a:gd name="connsiteY2" fmla="*/ 549989 h 1013127"/>
              <a:gd name="connsiteX3" fmla="*/ 2375065 w 4219162"/>
              <a:gd name="connsiteY3" fmla="*/ 371860 h 1013127"/>
              <a:gd name="connsiteX4" fmla="*/ 3226466 w 4219162"/>
              <a:gd name="connsiteY4" fmla="*/ 160720 h 1013127"/>
              <a:gd name="connsiteX5" fmla="*/ 3636868 w 4219162"/>
              <a:gd name="connsiteY5" fmla="*/ 100485 h 1013127"/>
              <a:gd name="connsiteX6" fmla="*/ 3972397 w 4219162"/>
              <a:gd name="connsiteY6" fmla="*/ 60278 h 1013127"/>
              <a:gd name="connsiteX7" fmla="*/ 4219162 w 4219162"/>
              <a:gd name="connsiteY7" fmla="*/ 705 h 1013127"/>
              <a:gd name="connsiteX0" fmla="*/ 0 w 4243667"/>
              <a:gd name="connsiteY0" fmla="*/ 954110 h 954110"/>
              <a:gd name="connsiteX1" fmla="*/ 1104405 w 4243667"/>
              <a:gd name="connsiteY1" fmla="*/ 669102 h 954110"/>
              <a:gd name="connsiteX2" fmla="*/ 1781299 w 4243667"/>
              <a:gd name="connsiteY2" fmla="*/ 490972 h 954110"/>
              <a:gd name="connsiteX3" fmla="*/ 2375065 w 4243667"/>
              <a:gd name="connsiteY3" fmla="*/ 312843 h 954110"/>
              <a:gd name="connsiteX4" fmla="*/ 3226466 w 4243667"/>
              <a:gd name="connsiteY4" fmla="*/ 101703 h 954110"/>
              <a:gd name="connsiteX5" fmla="*/ 3636868 w 4243667"/>
              <a:gd name="connsiteY5" fmla="*/ 41468 h 954110"/>
              <a:gd name="connsiteX6" fmla="*/ 3972397 w 4243667"/>
              <a:gd name="connsiteY6" fmla="*/ 1261 h 954110"/>
              <a:gd name="connsiteX7" fmla="*/ 4243667 w 4243667"/>
              <a:gd name="connsiteY7" fmla="*/ 13235 h 954110"/>
              <a:gd name="connsiteX0" fmla="*/ 0 w 4243667"/>
              <a:gd name="connsiteY0" fmla="*/ 954110 h 954110"/>
              <a:gd name="connsiteX1" fmla="*/ 1104405 w 4243667"/>
              <a:gd name="connsiteY1" fmla="*/ 669102 h 954110"/>
              <a:gd name="connsiteX2" fmla="*/ 1781299 w 4243667"/>
              <a:gd name="connsiteY2" fmla="*/ 490972 h 954110"/>
              <a:gd name="connsiteX3" fmla="*/ 2375065 w 4243667"/>
              <a:gd name="connsiteY3" fmla="*/ 312843 h 954110"/>
              <a:gd name="connsiteX4" fmla="*/ 2756731 w 4243667"/>
              <a:gd name="connsiteY4" fmla="*/ 210640 h 954110"/>
              <a:gd name="connsiteX5" fmla="*/ 3226466 w 4243667"/>
              <a:gd name="connsiteY5" fmla="*/ 101703 h 954110"/>
              <a:gd name="connsiteX6" fmla="*/ 3636868 w 4243667"/>
              <a:gd name="connsiteY6" fmla="*/ 41468 h 954110"/>
              <a:gd name="connsiteX7" fmla="*/ 3972397 w 4243667"/>
              <a:gd name="connsiteY7" fmla="*/ 1261 h 954110"/>
              <a:gd name="connsiteX8" fmla="*/ 4243667 w 4243667"/>
              <a:gd name="connsiteY8" fmla="*/ 13235 h 954110"/>
              <a:gd name="connsiteX0" fmla="*/ 0 w 4243667"/>
              <a:gd name="connsiteY0" fmla="*/ 954110 h 954110"/>
              <a:gd name="connsiteX1" fmla="*/ 1104405 w 4243667"/>
              <a:gd name="connsiteY1" fmla="*/ 669102 h 954110"/>
              <a:gd name="connsiteX2" fmla="*/ 1781299 w 4243667"/>
              <a:gd name="connsiteY2" fmla="*/ 490972 h 954110"/>
              <a:gd name="connsiteX3" fmla="*/ 2375065 w 4243667"/>
              <a:gd name="connsiteY3" fmla="*/ 312843 h 954110"/>
              <a:gd name="connsiteX4" fmla="*/ 2756731 w 4243667"/>
              <a:gd name="connsiteY4" fmla="*/ 210640 h 954110"/>
              <a:gd name="connsiteX5" fmla="*/ 3250970 w 4243667"/>
              <a:gd name="connsiteY5" fmla="*/ 149401 h 954110"/>
              <a:gd name="connsiteX6" fmla="*/ 3636868 w 4243667"/>
              <a:gd name="connsiteY6" fmla="*/ 41468 h 954110"/>
              <a:gd name="connsiteX7" fmla="*/ 3972397 w 4243667"/>
              <a:gd name="connsiteY7" fmla="*/ 1261 h 954110"/>
              <a:gd name="connsiteX8" fmla="*/ 4243667 w 4243667"/>
              <a:gd name="connsiteY8" fmla="*/ 13235 h 954110"/>
              <a:gd name="connsiteX0" fmla="*/ 0 w 4243667"/>
              <a:gd name="connsiteY0" fmla="*/ 957331 h 957331"/>
              <a:gd name="connsiteX1" fmla="*/ 1104405 w 4243667"/>
              <a:gd name="connsiteY1" fmla="*/ 672323 h 957331"/>
              <a:gd name="connsiteX2" fmla="*/ 1781299 w 4243667"/>
              <a:gd name="connsiteY2" fmla="*/ 494193 h 957331"/>
              <a:gd name="connsiteX3" fmla="*/ 2375065 w 4243667"/>
              <a:gd name="connsiteY3" fmla="*/ 316064 h 957331"/>
              <a:gd name="connsiteX4" fmla="*/ 2756731 w 4243667"/>
              <a:gd name="connsiteY4" fmla="*/ 213861 h 957331"/>
              <a:gd name="connsiteX5" fmla="*/ 3250970 w 4243667"/>
              <a:gd name="connsiteY5" fmla="*/ 152622 h 957331"/>
              <a:gd name="connsiteX6" fmla="*/ 3661372 w 4243667"/>
              <a:gd name="connsiteY6" fmla="*/ 92387 h 957331"/>
              <a:gd name="connsiteX7" fmla="*/ 3972397 w 4243667"/>
              <a:gd name="connsiteY7" fmla="*/ 4482 h 957331"/>
              <a:gd name="connsiteX8" fmla="*/ 4243667 w 4243667"/>
              <a:gd name="connsiteY8" fmla="*/ 16456 h 957331"/>
              <a:gd name="connsiteX0" fmla="*/ 0 w 4243667"/>
              <a:gd name="connsiteY0" fmla="*/ 941424 h 941424"/>
              <a:gd name="connsiteX1" fmla="*/ 1104405 w 4243667"/>
              <a:gd name="connsiteY1" fmla="*/ 656416 h 941424"/>
              <a:gd name="connsiteX2" fmla="*/ 1781299 w 4243667"/>
              <a:gd name="connsiteY2" fmla="*/ 478286 h 941424"/>
              <a:gd name="connsiteX3" fmla="*/ 2375065 w 4243667"/>
              <a:gd name="connsiteY3" fmla="*/ 300157 h 941424"/>
              <a:gd name="connsiteX4" fmla="*/ 2756731 w 4243667"/>
              <a:gd name="connsiteY4" fmla="*/ 197954 h 941424"/>
              <a:gd name="connsiteX5" fmla="*/ 3250970 w 4243667"/>
              <a:gd name="connsiteY5" fmla="*/ 136715 h 941424"/>
              <a:gd name="connsiteX6" fmla="*/ 3661372 w 4243667"/>
              <a:gd name="connsiteY6" fmla="*/ 76480 h 941424"/>
              <a:gd name="connsiteX7" fmla="*/ 3972397 w 4243667"/>
              <a:gd name="connsiteY7" fmla="*/ 72046 h 941424"/>
              <a:gd name="connsiteX8" fmla="*/ 4243667 w 4243667"/>
              <a:gd name="connsiteY8" fmla="*/ 549 h 941424"/>
              <a:gd name="connsiteX0" fmla="*/ 0 w 4255920"/>
              <a:gd name="connsiteY0" fmla="*/ 872717 h 872717"/>
              <a:gd name="connsiteX1" fmla="*/ 1104405 w 4255920"/>
              <a:gd name="connsiteY1" fmla="*/ 587709 h 872717"/>
              <a:gd name="connsiteX2" fmla="*/ 1781299 w 4255920"/>
              <a:gd name="connsiteY2" fmla="*/ 409579 h 872717"/>
              <a:gd name="connsiteX3" fmla="*/ 2375065 w 4255920"/>
              <a:gd name="connsiteY3" fmla="*/ 231450 h 872717"/>
              <a:gd name="connsiteX4" fmla="*/ 2756731 w 4255920"/>
              <a:gd name="connsiteY4" fmla="*/ 129247 h 872717"/>
              <a:gd name="connsiteX5" fmla="*/ 3250970 w 4255920"/>
              <a:gd name="connsiteY5" fmla="*/ 68008 h 872717"/>
              <a:gd name="connsiteX6" fmla="*/ 3661372 w 4255920"/>
              <a:gd name="connsiteY6" fmla="*/ 7773 h 872717"/>
              <a:gd name="connsiteX7" fmla="*/ 3972397 w 4255920"/>
              <a:gd name="connsiteY7" fmla="*/ 3339 h 872717"/>
              <a:gd name="connsiteX8" fmla="*/ 4255920 w 4255920"/>
              <a:gd name="connsiteY8" fmla="*/ 3388 h 872717"/>
              <a:gd name="connsiteX0" fmla="*/ 0 w 4255920"/>
              <a:gd name="connsiteY0" fmla="*/ 873244 h 873244"/>
              <a:gd name="connsiteX1" fmla="*/ 1104405 w 4255920"/>
              <a:gd name="connsiteY1" fmla="*/ 588236 h 873244"/>
              <a:gd name="connsiteX2" fmla="*/ 1781299 w 4255920"/>
              <a:gd name="connsiteY2" fmla="*/ 410106 h 873244"/>
              <a:gd name="connsiteX3" fmla="*/ 2375065 w 4255920"/>
              <a:gd name="connsiteY3" fmla="*/ 231977 h 873244"/>
              <a:gd name="connsiteX4" fmla="*/ 2756731 w 4255920"/>
              <a:gd name="connsiteY4" fmla="*/ 129774 h 873244"/>
              <a:gd name="connsiteX5" fmla="*/ 3250970 w 4255920"/>
              <a:gd name="connsiteY5" fmla="*/ 6853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1104405 w 4255920"/>
              <a:gd name="connsiteY1" fmla="*/ 588236 h 873244"/>
              <a:gd name="connsiteX2" fmla="*/ 1781299 w 4255920"/>
              <a:gd name="connsiteY2" fmla="*/ 410106 h 873244"/>
              <a:gd name="connsiteX3" fmla="*/ 2375065 w 4255920"/>
              <a:gd name="connsiteY3" fmla="*/ 231977 h 873244"/>
              <a:gd name="connsiteX4" fmla="*/ 2756731 w 4255920"/>
              <a:gd name="connsiteY4" fmla="*/ 129774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635934 h 873244"/>
              <a:gd name="connsiteX2" fmla="*/ 1781299 w 4255920"/>
              <a:gd name="connsiteY2" fmla="*/ 410106 h 873244"/>
              <a:gd name="connsiteX3" fmla="*/ 2375065 w 4255920"/>
              <a:gd name="connsiteY3" fmla="*/ 231977 h 873244"/>
              <a:gd name="connsiteX4" fmla="*/ 2756731 w 4255920"/>
              <a:gd name="connsiteY4" fmla="*/ 129774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81299 w 4255920"/>
              <a:gd name="connsiteY2" fmla="*/ 410106 h 873244"/>
              <a:gd name="connsiteX3" fmla="*/ 2375065 w 4255920"/>
              <a:gd name="connsiteY3" fmla="*/ 231977 h 873244"/>
              <a:gd name="connsiteX4" fmla="*/ 2756731 w 4255920"/>
              <a:gd name="connsiteY4" fmla="*/ 129774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75916 w 4255920"/>
              <a:gd name="connsiteY2" fmla="*/ 265983 h 873244"/>
              <a:gd name="connsiteX3" fmla="*/ 2375065 w 4255920"/>
              <a:gd name="connsiteY3" fmla="*/ 231977 h 873244"/>
              <a:gd name="connsiteX4" fmla="*/ 2756731 w 4255920"/>
              <a:gd name="connsiteY4" fmla="*/ 129774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75916 w 4255920"/>
              <a:gd name="connsiteY2" fmla="*/ 265983 h 873244"/>
              <a:gd name="connsiteX3" fmla="*/ 2364299 w 4255920"/>
              <a:gd name="connsiteY3" fmla="*/ 51823 h 873244"/>
              <a:gd name="connsiteX4" fmla="*/ 2756731 w 4255920"/>
              <a:gd name="connsiteY4" fmla="*/ 129774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75916 w 4255920"/>
              <a:gd name="connsiteY2" fmla="*/ 265983 h 873244"/>
              <a:gd name="connsiteX3" fmla="*/ 2364299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75916 w 4255920"/>
              <a:gd name="connsiteY2" fmla="*/ 265983 h 873244"/>
              <a:gd name="connsiteX3" fmla="*/ 2353533 w 4255920"/>
              <a:gd name="connsiteY3" fmla="*/ 87854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353533 w 4255920"/>
              <a:gd name="connsiteY3" fmla="*/ 87854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44685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8653 h 873244"/>
              <a:gd name="connsiteX6" fmla="*/ 3600111 w 4255920"/>
              <a:gd name="connsiteY6" fmla="*/ 20225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175906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8653 h 873244"/>
              <a:gd name="connsiteX6" fmla="*/ 3600111 w 4255920"/>
              <a:gd name="connsiteY6" fmla="*/ 2210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213845 h 873244"/>
              <a:gd name="connsiteX3" fmla="*/ 2267404 w 4255920"/>
              <a:gd name="connsiteY3" fmla="*/ 51823 h 873244"/>
              <a:gd name="connsiteX4" fmla="*/ 2751348 w 4255920"/>
              <a:gd name="connsiteY4" fmla="*/ 3665 h 873244"/>
              <a:gd name="connsiteX5" fmla="*/ 3226466 w 4255920"/>
              <a:gd name="connsiteY5" fmla="*/ 8653 h 873244"/>
              <a:gd name="connsiteX6" fmla="*/ 3600111 w 4255920"/>
              <a:gd name="connsiteY6" fmla="*/ 2210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213845 h 873244"/>
              <a:gd name="connsiteX3" fmla="*/ 2272636 w 4255920"/>
              <a:gd name="connsiteY3" fmla="*/ 70793 h 873244"/>
              <a:gd name="connsiteX4" fmla="*/ 2751348 w 4255920"/>
              <a:gd name="connsiteY4" fmla="*/ 3665 h 873244"/>
              <a:gd name="connsiteX5" fmla="*/ 3226466 w 4255920"/>
              <a:gd name="connsiteY5" fmla="*/ 8653 h 873244"/>
              <a:gd name="connsiteX6" fmla="*/ 3600111 w 4255920"/>
              <a:gd name="connsiteY6" fmla="*/ 2210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  <a:gd name="connsiteX0" fmla="*/ 0 w 4255920"/>
              <a:gd name="connsiteY0" fmla="*/ 873244 h 873244"/>
              <a:gd name="connsiteX1" fmla="*/ 922185 w 4255920"/>
              <a:gd name="connsiteY1" fmla="*/ 581889 h 873244"/>
              <a:gd name="connsiteX2" fmla="*/ 1765150 w 4255920"/>
              <a:gd name="connsiteY2" fmla="*/ 213845 h 873244"/>
              <a:gd name="connsiteX3" fmla="*/ 2272636 w 4255920"/>
              <a:gd name="connsiteY3" fmla="*/ 70793 h 873244"/>
              <a:gd name="connsiteX4" fmla="*/ 2751348 w 4255920"/>
              <a:gd name="connsiteY4" fmla="*/ 22635 h 873244"/>
              <a:gd name="connsiteX5" fmla="*/ 3226466 w 4255920"/>
              <a:gd name="connsiteY5" fmla="*/ 8653 h 873244"/>
              <a:gd name="connsiteX6" fmla="*/ 3600111 w 4255920"/>
              <a:gd name="connsiteY6" fmla="*/ 2210 h 873244"/>
              <a:gd name="connsiteX7" fmla="*/ 3972397 w 4255920"/>
              <a:gd name="connsiteY7" fmla="*/ 3866 h 873244"/>
              <a:gd name="connsiteX8" fmla="*/ 4255920 w 4255920"/>
              <a:gd name="connsiteY8" fmla="*/ 3915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5920" h="873244">
                <a:moveTo>
                  <a:pt x="0" y="873244"/>
                </a:moveTo>
                <a:lnTo>
                  <a:pt x="922185" y="581889"/>
                </a:lnTo>
                <a:cubicBezTo>
                  <a:pt x="1203173" y="446561"/>
                  <a:pt x="1484162" y="349173"/>
                  <a:pt x="1765150" y="213845"/>
                </a:cubicBezTo>
                <a:cubicBezTo>
                  <a:pt x="1976927" y="154468"/>
                  <a:pt x="2026392" y="117655"/>
                  <a:pt x="2272636" y="70793"/>
                </a:cubicBezTo>
                <a:cubicBezTo>
                  <a:pt x="2451357" y="42086"/>
                  <a:pt x="2592376" y="32992"/>
                  <a:pt x="2751348" y="22635"/>
                </a:cubicBezTo>
                <a:cubicBezTo>
                  <a:pt x="2910320" y="12278"/>
                  <a:pt x="3085006" y="12057"/>
                  <a:pt x="3226466" y="8653"/>
                </a:cubicBezTo>
                <a:lnTo>
                  <a:pt x="3600111" y="2210"/>
                </a:lnTo>
                <a:cubicBezTo>
                  <a:pt x="3724433" y="1412"/>
                  <a:pt x="3863096" y="6584"/>
                  <a:pt x="3972397" y="3866"/>
                </a:cubicBezTo>
                <a:cubicBezTo>
                  <a:pt x="4081699" y="1148"/>
                  <a:pt x="4181909" y="-3297"/>
                  <a:pt x="4255920" y="3915"/>
                </a:cubicBez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3354" y="5188433"/>
            <a:ext cx="626133" cy="306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800" dirty="0"/>
              <a:t>6TB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57765" y="4136033"/>
            <a:ext cx="731520" cy="306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dirty="0"/>
              <a:t>20TB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3133" y="5021865"/>
            <a:ext cx="626133" cy="306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800" dirty="0"/>
              <a:t>8TB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2912" y="4855296"/>
            <a:ext cx="626133" cy="306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800" dirty="0"/>
              <a:t>10TB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8449" y="4688727"/>
            <a:ext cx="626133" cy="306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800" dirty="0"/>
              <a:t>12TB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7765" y="2645631"/>
            <a:ext cx="731520" cy="30646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800"/>
            </a:lvl1pPr>
          </a:lstStyle>
          <a:p>
            <a:r>
              <a:rPr lang="en-US" dirty="0"/>
              <a:t>40TB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7569" y="6554123"/>
            <a:ext cx="2560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WDC Analysis</a:t>
            </a:r>
          </a:p>
        </p:txBody>
      </p:sp>
    </p:spTree>
    <p:extLst>
      <p:ext uri="{BB962C8B-B14F-4D97-AF65-F5344CB8AC3E}">
        <p14:creationId xmlns:p14="http://schemas.microsoft.com/office/powerpoint/2010/main" val="6257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8591550" y="4001075"/>
            <a:ext cx="2508250" cy="1261872"/>
          </a:xfrm>
          <a:custGeom>
            <a:avLst/>
            <a:gdLst>
              <a:gd name="connsiteX0" fmla="*/ 0 w 2508250"/>
              <a:gd name="connsiteY0" fmla="*/ 0 h 1225550"/>
              <a:gd name="connsiteX1" fmla="*/ 6350 w 2508250"/>
              <a:gd name="connsiteY1" fmla="*/ 901700 h 1225550"/>
              <a:gd name="connsiteX2" fmla="*/ 2508250 w 2508250"/>
              <a:gd name="connsiteY2" fmla="*/ 1225550 h 1225550"/>
              <a:gd name="connsiteX3" fmla="*/ 2508250 w 2508250"/>
              <a:gd name="connsiteY3" fmla="*/ 368300 h 1225550"/>
              <a:gd name="connsiteX4" fmla="*/ 0 w 2508250"/>
              <a:gd name="connsiteY4" fmla="*/ 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8250" h="1225550">
                <a:moveTo>
                  <a:pt x="0" y="0"/>
                </a:moveTo>
                <a:cubicBezTo>
                  <a:pt x="2117" y="300567"/>
                  <a:pt x="4233" y="601133"/>
                  <a:pt x="6350" y="901700"/>
                </a:cubicBezTo>
                <a:lnTo>
                  <a:pt x="2508250" y="1225550"/>
                </a:lnTo>
                <a:lnTo>
                  <a:pt x="2508250" y="368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/>
          </p:nvPr>
        </p:nvGraphicFramePr>
        <p:xfrm>
          <a:off x="759655" y="1425190"/>
          <a:ext cx="10733862" cy="476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HDD vs. Flash SSD $/TB Annual Takedown Trend</a:t>
            </a:r>
            <a:endParaRPr lang="en-US" altLang="en-US" sz="2000" b="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altLang="en-US" sz="2400" dirty="0"/>
              <a:t>MAMR will enable continued $/TB advantage over Flash SSDs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1670050" y="4182664"/>
            <a:ext cx="14763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PMR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2008-11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-30% $/TB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4794250" y="4634134"/>
            <a:ext cx="1978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He/Damascene 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2013-20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-18% $/TB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8558213" y="5001261"/>
            <a:ext cx="149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MAMR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2020-28</a:t>
            </a:r>
          </a:p>
          <a:p>
            <a:pPr algn="ctr"/>
            <a:r>
              <a:rPr lang="en-US" altLang="en-US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-15% $/TB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7558" y="1495715"/>
            <a:ext cx="1498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</a:rPr>
              <a:t>SLC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2008-10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-63% $/TB</a:t>
            </a:r>
          </a:p>
          <a:p>
            <a:pPr algn="ctr">
              <a:defRPr/>
            </a:pP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7038" y="2352965"/>
            <a:ext cx="14986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</a:rPr>
              <a:t>MLC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2010-16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-38% $/TB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81825" y="3053627"/>
            <a:ext cx="182086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</a:rPr>
              <a:t>TLC + 3D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2017-22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-20% $/TB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3225" y="3070886"/>
            <a:ext cx="1262063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i="1">
                <a:solidFill>
                  <a:schemeClr val="accent2"/>
                </a:solidFill>
              </a:rPr>
              <a:t>Supply Constraint</a:t>
            </a:r>
            <a:endParaRPr lang="en-US" sz="1100" i="1" dirty="0">
              <a:solidFill>
                <a:schemeClr val="accent2"/>
              </a:solidFill>
            </a:endParaRPr>
          </a:p>
        </p:txBody>
      </p:sp>
      <p:sp>
        <p:nvSpPr>
          <p:cNvPr id="10253" name="TextBox 15"/>
          <p:cNvSpPr txBox="1">
            <a:spLocks noChangeArrowheads="1"/>
          </p:cNvSpPr>
          <p:nvPr/>
        </p:nvSpPr>
        <p:spPr bwMode="auto">
          <a:xfrm>
            <a:off x="2949575" y="3742027"/>
            <a:ext cx="1260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100" i="1">
                <a:solidFill>
                  <a:schemeClr val="accent3">
                    <a:lumMod val="60000"/>
                    <a:lumOff val="40000"/>
                  </a:schemeClr>
                </a:solidFill>
              </a:rPr>
              <a:t>Supply Constraint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40862" y="3414314"/>
            <a:ext cx="181927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/>
                </a:solidFill>
              </a:rPr>
              <a:t>QLC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2022-28</a:t>
            </a:r>
          </a:p>
          <a:p>
            <a:pPr algn="ctr">
              <a:defRPr/>
            </a:pPr>
            <a:r>
              <a:rPr lang="en-US" sz="1400" dirty="0">
                <a:solidFill>
                  <a:schemeClr val="accent2"/>
                </a:solidFill>
              </a:rPr>
              <a:t>-16% $/TB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770640" y="4160752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8" name="TextBox 9"/>
          <p:cNvSpPr txBox="1">
            <a:spLocks noChangeArrowheads="1"/>
          </p:cNvSpPr>
          <p:nvPr/>
        </p:nvSpPr>
        <p:spPr bwMode="auto">
          <a:xfrm>
            <a:off x="9772243" y="4363069"/>
            <a:ext cx="1238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/>
              <a:t>&gt;</a:t>
            </a:r>
            <a:r>
              <a:rPr lang="en-US" altLang="en-US" sz="2800" b="1" dirty="0"/>
              <a:t>10x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6233" y="6143838"/>
            <a:ext cx="1617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Calendar Year</a:t>
            </a:r>
          </a:p>
        </p:txBody>
      </p:sp>
      <p:sp>
        <p:nvSpPr>
          <p:cNvPr id="20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57569" y="6554123"/>
            <a:ext cx="2560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WDC Analysis</a:t>
            </a:r>
          </a:p>
        </p:txBody>
      </p:sp>
    </p:spTree>
    <p:extLst>
      <p:ext uri="{BB962C8B-B14F-4D97-AF65-F5344CB8AC3E}">
        <p14:creationId xmlns:p14="http://schemas.microsoft.com/office/powerpoint/2010/main" val="20806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255" y="-1"/>
            <a:ext cx="13180223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9991" y="1767005"/>
            <a:ext cx="5159831" cy="3323987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2800" b="1" dirty="0"/>
              <a:t>BiCS4</a:t>
            </a:r>
            <a:endParaRPr lang="en-US" sz="2800" dirty="0"/>
          </a:p>
          <a:p>
            <a:pPr marL="457200" indent="-457200">
              <a:buClr>
                <a:srgbClr val="0070C0"/>
              </a:buClr>
              <a:buFont typeface="Arial" charset="0"/>
              <a:buChar char="•"/>
            </a:pPr>
            <a:r>
              <a:rPr lang="en-US" dirty="0"/>
              <a:t>96-layer 3D NAND technology</a:t>
            </a:r>
          </a:p>
          <a:p>
            <a:pPr marL="457200" indent="-457200">
              <a:buClr>
                <a:srgbClr val="0070C0"/>
              </a:buClr>
              <a:buFont typeface="Arial" charset="0"/>
              <a:buChar char="•"/>
            </a:pPr>
            <a:endParaRPr lang="en-US" sz="1600" dirty="0"/>
          </a:p>
          <a:p>
            <a:r>
              <a:rPr lang="en-US" sz="1800" dirty="0"/>
              <a:t> </a:t>
            </a:r>
            <a:r>
              <a:rPr lang="en-US" sz="2800" b="1" dirty="0"/>
              <a:t>X4 technology</a:t>
            </a:r>
            <a:endParaRPr lang="en-US" sz="2800" dirty="0"/>
          </a:p>
          <a:p>
            <a:pPr marL="457200" indent="-457200">
              <a:buClr>
                <a:srgbClr val="0070C0"/>
              </a:buClr>
              <a:buFont typeface="Arial" charset="0"/>
              <a:buChar char="•"/>
            </a:pPr>
            <a:r>
              <a:rPr lang="en-US" dirty="0"/>
              <a:t>Four-bits-per-cell flash memory architecture on </a:t>
            </a:r>
            <a:br>
              <a:rPr lang="en-US" dirty="0"/>
            </a:br>
            <a:r>
              <a:rPr lang="en-US" dirty="0"/>
              <a:t>64-layer 3D NAND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472519"/>
            <a:ext cx="4608182" cy="4208168"/>
          </a:xfrm>
          <a:prstGeom prst="rect">
            <a:avLst/>
          </a:prstGeom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3D NAND Technology Leadership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U-Turn Arrow 73"/>
          <p:cNvSpPr/>
          <p:nvPr/>
        </p:nvSpPr>
        <p:spPr>
          <a:xfrm>
            <a:off x="4736887" y="947632"/>
            <a:ext cx="3447182" cy="1100399"/>
          </a:xfrm>
          <a:prstGeom prst="uturnArrow">
            <a:avLst/>
          </a:prstGeom>
          <a:gradFill>
            <a:gsLst>
              <a:gs pos="99000">
                <a:schemeClr val="accent5"/>
              </a:gs>
              <a:gs pos="0">
                <a:schemeClr val="accent5">
                  <a:alpha val="2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4705041" y="1630032"/>
            <a:ext cx="341507" cy="281845"/>
          </a:xfrm>
          <a:custGeom>
            <a:avLst/>
            <a:gdLst>
              <a:gd name="connsiteX0" fmla="*/ 0 w 338017"/>
              <a:gd name="connsiteY0" fmla="*/ 0 h 292315"/>
              <a:gd name="connsiteX1" fmla="*/ 338017 w 338017"/>
              <a:gd name="connsiteY1" fmla="*/ 0 h 292315"/>
              <a:gd name="connsiteX2" fmla="*/ 338017 w 338017"/>
              <a:gd name="connsiteY2" fmla="*/ 292315 h 292315"/>
              <a:gd name="connsiteX3" fmla="*/ 0 w 338017"/>
              <a:gd name="connsiteY3" fmla="*/ 292315 h 292315"/>
              <a:gd name="connsiteX4" fmla="*/ 0 w 338017"/>
              <a:gd name="connsiteY4" fmla="*/ 0 h 292315"/>
              <a:gd name="connsiteX0" fmla="*/ 0 w 338017"/>
              <a:gd name="connsiteY0" fmla="*/ 0 h 292315"/>
              <a:gd name="connsiteX1" fmla="*/ 338017 w 338017"/>
              <a:gd name="connsiteY1" fmla="*/ 0 h 292315"/>
              <a:gd name="connsiteX2" fmla="*/ 338017 w 338017"/>
              <a:gd name="connsiteY2" fmla="*/ 292315 h 292315"/>
              <a:gd name="connsiteX3" fmla="*/ 0 w 338017"/>
              <a:gd name="connsiteY3" fmla="*/ 278354 h 292315"/>
              <a:gd name="connsiteX4" fmla="*/ 0 w 338017"/>
              <a:gd name="connsiteY4" fmla="*/ 0 h 292315"/>
              <a:gd name="connsiteX0" fmla="*/ 0 w 341507"/>
              <a:gd name="connsiteY0" fmla="*/ 0 h 281844"/>
              <a:gd name="connsiteX1" fmla="*/ 338017 w 341507"/>
              <a:gd name="connsiteY1" fmla="*/ 0 h 281844"/>
              <a:gd name="connsiteX2" fmla="*/ 341507 w 341507"/>
              <a:gd name="connsiteY2" fmla="*/ 281844 h 281844"/>
              <a:gd name="connsiteX3" fmla="*/ 0 w 341507"/>
              <a:gd name="connsiteY3" fmla="*/ 278354 h 281844"/>
              <a:gd name="connsiteX4" fmla="*/ 0 w 341507"/>
              <a:gd name="connsiteY4" fmla="*/ 0 h 281844"/>
              <a:gd name="connsiteX0" fmla="*/ 3 w 341507"/>
              <a:gd name="connsiteY0" fmla="*/ 0 h 281845"/>
              <a:gd name="connsiteX1" fmla="*/ 338017 w 341507"/>
              <a:gd name="connsiteY1" fmla="*/ 1 h 281845"/>
              <a:gd name="connsiteX2" fmla="*/ 341507 w 341507"/>
              <a:gd name="connsiteY2" fmla="*/ 281845 h 281845"/>
              <a:gd name="connsiteX3" fmla="*/ 0 w 341507"/>
              <a:gd name="connsiteY3" fmla="*/ 278355 h 281845"/>
              <a:gd name="connsiteX4" fmla="*/ 3 w 341507"/>
              <a:gd name="connsiteY4" fmla="*/ 0 h 28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507" h="281845">
                <a:moveTo>
                  <a:pt x="3" y="0"/>
                </a:moveTo>
                <a:lnTo>
                  <a:pt x="338017" y="1"/>
                </a:lnTo>
                <a:cubicBezTo>
                  <a:pt x="339180" y="93949"/>
                  <a:pt x="340344" y="187897"/>
                  <a:pt x="341507" y="281845"/>
                </a:cubicBezTo>
                <a:lnTo>
                  <a:pt x="0" y="278355"/>
                </a:lnTo>
                <a:lnTo>
                  <a:pt x="3" y="0"/>
                </a:lnTo>
                <a:close/>
              </a:path>
            </a:pathLst>
          </a:custGeom>
          <a:gradFill>
            <a:gsLst>
              <a:gs pos="100000">
                <a:srgbClr val="000000">
                  <a:lumMod val="0"/>
                  <a:alpha val="20000"/>
                </a:srgbClr>
              </a:gs>
              <a:gs pos="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9501" y="1724016"/>
            <a:ext cx="3072733" cy="234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Four-Bits-Per-Cell (X4) Technology</a:t>
            </a:r>
          </a:p>
        </p:txBody>
      </p:sp>
      <p:sp>
        <p:nvSpPr>
          <p:cNvPr id="132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90" y="937261"/>
            <a:ext cx="1292298" cy="522962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07"/>
          <a:stretch/>
        </p:blipFill>
        <p:spPr bwMode="auto">
          <a:xfrm>
            <a:off x="6847468" y="1834594"/>
            <a:ext cx="4826372" cy="3632887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2"/>
            </a:solidFill>
          </a:ln>
          <a:effectLst/>
          <a:extLst/>
        </p:spPr>
      </p:pic>
      <p:sp>
        <p:nvSpPr>
          <p:cNvPr id="69" name="Rectangle 68"/>
          <p:cNvSpPr/>
          <p:nvPr/>
        </p:nvSpPr>
        <p:spPr>
          <a:xfrm>
            <a:off x="1667435" y="2970724"/>
            <a:ext cx="130629" cy="66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ight Arrow 6"/>
          <p:cNvSpPr/>
          <p:nvPr/>
        </p:nvSpPr>
        <p:spPr>
          <a:xfrm>
            <a:off x="1882589" y="2616469"/>
            <a:ext cx="1308668" cy="760719"/>
          </a:xfrm>
          <a:custGeom>
            <a:avLst/>
            <a:gdLst>
              <a:gd name="connsiteX0" fmla="*/ 0 w 1506071"/>
              <a:gd name="connsiteY0" fmla="*/ 42262 h 169049"/>
              <a:gd name="connsiteX1" fmla="*/ 1421547 w 1506071"/>
              <a:gd name="connsiteY1" fmla="*/ 42262 h 169049"/>
              <a:gd name="connsiteX2" fmla="*/ 1421547 w 1506071"/>
              <a:gd name="connsiteY2" fmla="*/ 0 h 169049"/>
              <a:gd name="connsiteX3" fmla="*/ 1506071 w 1506071"/>
              <a:gd name="connsiteY3" fmla="*/ 84525 h 169049"/>
              <a:gd name="connsiteX4" fmla="*/ 1421547 w 1506071"/>
              <a:gd name="connsiteY4" fmla="*/ 169049 h 169049"/>
              <a:gd name="connsiteX5" fmla="*/ 1421547 w 1506071"/>
              <a:gd name="connsiteY5" fmla="*/ 126787 h 169049"/>
              <a:gd name="connsiteX6" fmla="*/ 0 w 1506071"/>
              <a:gd name="connsiteY6" fmla="*/ 126787 h 169049"/>
              <a:gd name="connsiteX7" fmla="*/ 0 w 1506071"/>
              <a:gd name="connsiteY7" fmla="*/ 42262 h 169049"/>
              <a:gd name="connsiteX0" fmla="*/ 0 w 1682804"/>
              <a:gd name="connsiteY0" fmla="*/ 42262 h 169049"/>
              <a:gd name="connsiteX1" fmla="*/ 1421547 w 1682804"/>
              <a:gd name="connsiteY1" fmla="*/ 42262 h 169049"/>
              <a:gd name="connsiteX2" fmla="*/ 1421547 w 1682804"/>
              <a:gd name="connsiteY2" fmla="*/ 0 h 169049"/>
              <a:gd name="connsiteX3" fmla="*/ 1682804 w 1682804"/>
              <a:gd name="connsiteY3" fmla="*/ 92209 h 169049"/>
              <a:gd name="connsiteX4" fmla="*/ 1421547 w 1682804"/>
              <a:gd name="connsiteY4" fmla="*/ 169049 h 169049"/>
              <a:gd name="connsiteX5" fmla="*/ 1421547 w 1682804"/>
              <a:gd name="connsiteY5" fmla="*/ 126787 h 169049"/>
              <a:gd name="connsiteX6" fmla="*/ 0 w 1682804"/>
              <a:gd name="connsiteY6" fmla="*/ 126787 h 169049"/>
              <a:gd name="connsiteX7" fmla="*/ 0 w 1682804"/>
              <a:gd name="connsiteY7" fmla="*/ 42262 h 169049"/>
              <a:gd name="connsiteX0" fmla="*/ 0 w 1682804"/>
              <a:gd name="connsiteY0" fmla="*/ 157522 h 284309"/>
              <a:gd name="connsiteX1" fmla="*/ 1421547 w 1682804"/>
              <a:gd name="connsiteY1" fmla="*/ 157522 h 284309"/>
              <a:gd name="connsiteX2" fmla="*/ 1421547 w 1682804"/>
              <a:gd name="connsiteY2" fmla="*/ 0 h 284309"/>
              <a:gd name="connsiteX3" fmla="*/ 1682804 w 1682804"/>
              <a:gd name="connsiteY3" fmla="*/ 207469 h 284309"/>
              <a:gd name="connsiteX4" fmla="*/ 1421547 w 1682804"/>
              <a:gd name="connsiteY4" fmla="*/ 284309 h 284309"/>
              <a:gd name="connsiteX5" fmla="*/ 1421547 w 1682804"/>
              <a:gd name="connsiteY5" fmla="*/ 242047 h 284309"/>
              <a:gd name="connsiteX6" fmla="*/ 0 w 1682804"/>
              <a:gd name="connsiteY6" fmla="*/ 242047 h 284309"/>
              <a:gd name="connsiteX7" fmla="*/ 0 w 1682804"/>
              <a:gd name="connsiteY7" fmla="*/ 157522 h 284309"/>
              <a:gd name="connsiteX0" fmla="*/ 0 w 1682804"/>
              <a:gd name="connsiteY0" fmla="*/ 157522 h 430306"/>
              <a:gd name="connsiteX1" fmla="*/ 1421547 w 1682804"/>
              <a:gd name="connsiteY1" fmla="*/ 157522 h 430306"/>
              <a:gd name="connsiteX2" fmla="*/ 1421547 w 1682804"/>
              <a:gd name="connsiteY2" fmla="*/ 0 h 430306"/>
              <a:gd name="connsiteX3" fmla="*/ 1682804 w 1682804"/>
              <a:gd name="connsiteY3" fmla="*/ 207469 h 430306"/>
              <a:gd name="connsiteX4" fmla="*/ 1429231 w 1682804"/>
              <a:gd name="connsiteY4" fmla="*/ 430306 h 430306"/>
              <a:gd name="connsiteX5" fmla="*/ 1421547 w 1682804"/>
              <a:gd name="connsiteY5" fmla="*/ 242047 h 430306"/>
              <a:gd name="connsiteX6" fmla="*/ 0 w 1682804"/>
              <a:gd name="connsiteY6" fmla="*/ 242047 h 430306"/>
              <a:gd name="connsiteX7" fmla="*/ 0 w 1682804"/>
              <a:gd name="connsiteY7" fmla="*/ 157522 h 430306"/>
              <a:gd name="connsiteX0" fmla="*/ 0 w 1682804"/>
              <a:gd name="connsiteY0" fmla="*/ 218995 h 491779"/>
              <a:gd name="connsiteX1" fmla="*/ 1421547 w 1682804"/>
              <a:gd name="connsiteY1" fmla="*/ 218995 h 491779"/>
              <a:gd name="connsiteX2" fmla="*/ 1421547 w 1682804"/>
              <a:gd name="connsiteY2" fmla="*/ 0 h 491779"/>
              <a:gd name="connsiteX3" fmla="*/ 1682804 w 1682804"/>
              <a:gd name="connsiteY3" fmla="*/ 268942 h 491779"/>
              <a:gd name="connsiteX4" fmla="*/ 1429231 w 1682804"/>
              <a:gd name="connsiteY4" fmla="*/ 491779 h 491779"/>
              <a:gd name="connsiteX5" fmla="*/ 1421547 w 1682804"/>
              <a:gd name="connsiteY5" fmla="*/ 303520 h 491779"/>
              <a:gd name="connsiteX6" fmla="*/ 0 w 1682804"/>
              <a:gd name="connsiteY6" fmla="*/ 303520 h 491779"/>
              <a:gd name="connsiteX7" fmla="*/ 0 w 1682804"/>
              <a:gd name="connsiteY7" fmla="*/ 218995 h 491779"/>
              <a:gd name="connsiteX0" fmla="*/ 0 w 1682804"/>
              <a:gd name="connsiteY0" fmla="*/ 218995 h 491779"/>
              <a:gd name="connsiteX1" fmla="*/ 1398495 w 1682804"/>
              <a:gd name="connsiteY1" fmla="*/ 157523 h 491779"/>
              <a:gd name="connsiteX2" fmla="*/ 1421547 w 1682804"/>
              <a:gd name="connsiteY2" fmla="*/ 0 h 491779"/>
              <a:gd name="connsiteX3" fmla="*/ 1682804 w 1682804"/>
              <a:gd name="connsiteY3" fmla="*/ 268942 h 491779"/>
              <a:gd name="connsiteX4" fmla="*/ 1429231 w 1682804"/>
              <a:gd name="connsiteY4" fmla="*/ 491779 h 491779"/>
              <a:gd name="connsiteX5" fmla="*/ 1421547 w 1682804"/>
              <a:gd name="connsiteY5" fmla="*/ 303520 h 491779"/>
              <a:gd name="connsiteX6" fmla="*/ 0 w 1682804"/>
              <a:gd name="connsiteY6" fmla="*/ 303520 h 491779"/>
              <a:gd name="connsiteX7" fmla="*/ 0 w 1682804"/>
              <a:gd name="connsiteY7" fmla="*/ 218995 h 491779"/>
              <a:gd name="connsiteX0" fmla="*/ 0 w 1682804"/>
              <a:gd name="connsiteY0" fmla="*/ 218995 h 491779"/>
              <a:gd name="connsiteX1" fmla="*/ 1398495 w 1682804"/>
              <a:gd name="connsiteY1" fmla="*/ 157523 h 491779"/>
              <a:gd name="connsiteX2" fmla="*/ 1421547 w 1682804"/>
              <a:gd name="connsiteY2" fmla="*/ 0 h 491779"/>
              <a:gd name="connsiteX3" fmla="*/ 1682804 w 1682804"/>
              <a:gd name="connsiteY3" fmla="*/ 268942 h 491779"/>
              <a:gd name="connsiteX4" fmla="*/ 1429231 w 1682804"/>
              <a:gd name="connsiteY4" fmla="*/ 491779 h 491779"/>
              <a:gd name="connsiteX5" fmla="*/ 1413863 w 1682804"/>
              <a:gd name="connsiteY5" fmla="*/ 380360 h 491779"/>
              <a:gd name="connsiteX6" fmla="*/ 0 w 1682804"/>
              <a:gd name="connsiteY6" fmla="*/ 303520 h 491779"/>
              <a:gd name="connsiteX7" fmla="*/ 0 w 1682804"/>
              <a:gd name="connsiteY7" fmla="*/ 218995 h 491779"/>
              <a:gd name="connsiteX0" fmla="*/ 0 w 1682804"/>
              <a:gd name="connsiteY0" fmla="*/ 218995 h 514831"/>
              <a:gd name="connsiteX1" fmla="*/ 1398495 w 1682804"/>
              <a:gd name="connsiteY1" fmla="*/ 157523 h 514831"/>
              <a:gd name="connsiteX2" fmla="*/ 1421547 w 1682804"/>
              <a:gd name="connsiteY2" fmla="*/ 0 h 514831"/>
              <a:gd name="connsiteX3" fmla="*/ 1682804 w 1682804"/>
              <a:gd name="connsiteY3" fmla="*/ 268942 h 514831"/>
              <a:gd name="connsiteX4" fmla="*/ 1429231 w 1682804"/>
              <a:gd name="connsiteY4" fmla="*/ 514831 h 514831"/>
              <a:gd name="connsiteX5" fmla="*/ 1413863 w 1682804"/>
              <a:gd name="connsiteY5" fmla="*/ 380360 h 514831"/>
              <a:gd name="connsiteX6" fmla="*/ 0 w 1682804"/>
              <a:gd name="connsiteY6" fmla="*/ 303520 h 514831"/>
              <a:gd name="connsiteX7" fmla="*/ 0 w 1682804"/>
              <a:gd name="connsiteY7" fmla="*/ 218995 h 514831"/>
              <a:gd name="connsiteX0" fmla="*/ 0 w 1682804"/>
              <a:gd name="connsiteY0" fmla="*/ 318886 h 614722"/>
              <a:gd name="connsiteX1" fmla="*/ 1398495 w 1682804"/>
              <a:gd name="connsiteY1" fmla="*/ 257414 h 614722"/>
              <a:gd name="connsiteX2" fmla="*/ 1421547 w 1682804"/>
              <a:gd name="connsiteY2" fmla="*/ 99891 h 614722"/>
              <a:gd name="connsiteX3" fmla="*/ 1425608 w 1682804"/>
              <a:gd name="connsiteY3" fmla="*/ 0 h 614722"/>
              <a:gd name="connsiteX4" fmla="*/ 1682804 w 1682804"/>
              <a:gd name="connsiteY4" fmla="*/ 368833 h 614722"/>
              <a:gd name="connsiteX5" fmla="*/ 1429231 w 1682804"/>
              <a:gd name="connsiteY5" fmla="*/ 614722 h 614722"/>
              <a:gd name="connsiteX6" fmla="*/ 1413863 w 1682804"/>
              <a:gd name="connsiteY6" fmla="*/ 480251 h 614722"/>
              <a:gd name="connsiteX7" fmla="*/ 0 w 1682804"/>
              <a:gd name="connsiteY7" fmla="*/ 403411 h 614722"/>
              <a:gd name="connsiteX8" fmla="*/ 0 w 1682804"/>
              <a:gd name="connsiteY8" fmla="*/ 318886 h 614722"/>
              <a:gd name="connsiteX0" fmla="*/ 0 w 1682804"/>
              <a:gd name="connsiteY0" fmla="*/ 318886 h 683879"/>
              <a:gd name="connsiteX1" fmla="*/ 1398495 w 1682804"/>
              <a:gd name="connsiteY1" fmla="*/ 257414 h 683879"/>
              <a:gd name="connsiteX2" fmla="*/ 1421547 w 1682804"/>
              <a:gd name="connsiteY2" fmla="*/ 99891 h 683879"/>
              <a:gd name="connsiteX3" fmla="*/ 1425608 w 1682804"/>
              <a:gd name="connsiteY3" fmla="*/ 0 h 683879"/>
              <a:gd name="connsiteX4" fmla="*/ 1682804 w 1682804"/>
              <a:gd name="connsiteY4" fmla="*/ 368833 h 683879"/>
              <a:gd name="connsiteX5" fmla="*/ 1407186 w 1682804"/>
              <a:gd name="connsiteY5" fmla="*/ 683879 h 683879"/>
              <a:gd name="connsiteX6" fmla="*/ 1413863 w 1682804"/>
              <a:gd name="connsiteY6" fmla="*/ 480251 h 683879"/>
              <a:gd name="connsiteX7" fmla="*/ 0 w 1682804"/>
              <a:gd name="connsiteY7" fmla="*/ 403411 h 683879"/>
              <a:gd name="connsiteX8" fmla="*/ 0 w 1682804"/>
              <a:gd name="connsiteY8" fmla="*/ 318886 h 683879"/>
              <a:gd name="connsiteX0" fmla="*/ 0 w 1682804"/>
              <a:gd name="connsiteY0" fmla="*/ 318886 h 683879"/>
              <a:gd name="connsiteX1" fmla="*/ 1383798 w 1682804"/>
              <a:gd name="connsiteY1" fmla="*/ 188258 h 683879"/>
              <a:gd name="connsiteX2" fmla="*/ 1421547 w 1682804"/>
              <a:gd name="connsiteY2" fmla="*/ 99891 h 683879"/>
              <a:gd name="connsiteX3" fmla="*/ 1425608 w 1682804"/>
              <a:gd name="connsiteY3" fmla="*/ 0 h 683879"/>
              <a:gd name="connsiteX4" fmla="*/ 1682804 w 1682804"/>
              <a:gd name="connsiteY4" fmla="*/ 368833 h 683879"/>
              <a:gd name="connsiteX5" fmla="*/ 1407186 w 1682804"/>
              <a:gd name="connsiteY5" fmla="*/ 683879 h 683879"/>
              <a:gd name="connsiteX6" fmla="*/ 1413863 w 1682804"/>
              <a:gd name="connsiteY6" fmla="*/ 480251 h 683879"/>
              <a:gd name="connsiteX7" fmla="*/ 0 w 1682804"/>
              <a:gd name="connsiteY7" fmla="*/ 403411 h 683879"/>
              <a:gd name="connsiteX8" fmla="*/ 0 w 1682804"/>
              <a:gd name="connsiteY8" fmla="*/ 318886 h 683879"/>
              <a:gd name="connsiteX0" fmla="*/ 0 w 1682804"/>
              <a:gd name="connsiteY0" fmla="*/ 318886 h 706931"/>
              <a:gd name="connsiteX1" fmla="*/ 1383798 w 1682804"/>
              <a:gd name="connsiteY1" fmla="*/ 188258 h 706931"/>
              <a:gd name="connsiteX2" fmla="*/ 1421547 w 1682804"/>
              <a:gd name="connsiteY2" fmla="*/ 99891 h 706931"/>
              <a:gd name="connsiteX3" fmla="*/ 1425608 w 1682804"/>
              <a:gd name="connsiteY3" fmla="*/ 0 h 706931"/>
              <a:gd name="connsiteX4" fmla="*/ 1682804 w 1682804"/>
              <a:gd name="connsiteY4" fmla="*/ 368833 h 706931"/>
              <a:gd name="connsiteX5" fmla="*/ 1414535 w 1682804"/>
              <a:gd name="connsiteY5" fmla="*/ 706931 h 706931"/>
              <a:gd name="connsiteX6" fmla="*/ 1413863 w 1682804"/>
              <a:gd name="connsiteY6" fmla="*/ 480251 h 706931"/>
              <a:gd name="connsiteX7" fmla="*/ 0 w 1682804"/>
              <a:gd name="connsiteY7" fmla="*/ 403411 h 706931"/>
              <a:gd name="connsiteX8" fmla="*/ 0 w 1682804"/>
              <a:gd name="connsiteY8" fmla="*/ 318886 h 706931"/>
              <a:gd name="connsiteX0" fmla="*/ 0 w 1682804"/>
              <a:gd name="connsiteY0" fmla="*/ 318886 h 706931"/>
              <a:gd name="connsiteX1" fmla="*/ 1383798 w 1682804"/>
              <a:gd name="connsiteY1" fmla="*/ 188258 h 706931"/>
              <a:gd name="connsiteX2" fmla="*/ 1421547 w 1682804"/>
              <a:gd name="connsiteY2" fmla="*/ 99891 h 706931"/>
              <a:gd name="connsiteX3" fmla="*/ 1425608 w 1682804"/>
              <a:gd name="connsiteY3" fmla="*/ 0 h 706931"/>
              <a:gd name="connsiteX4" fmla="*/ 1682804 w 1682804"/>
              <a:gd name="connsiteY4" fmla="*/ 368833 h 706931"/>
              <a:gd name="connsiteX5" fmla="*/ 1414535 w 1682804"/>
              <a:gd name="connsiteY5" fmla="*/ 706931 h 706931"/>
              <a:gd name="connsiteX6" fmla="*/ 1413863 w 1682804"/>
              <a:gd name="connsiteY6" fmla="*/ 541723 h 706931"/>
              <a:gd name="connsiteX7" fmla="*/ 0 w 1682804"/>
              <a:gd name="connsiteY7" fmla="*/ 403411 h 706931"/>
              <a:gd name="connsiteX8" fmla="*/ 0 w 1682804"/>
              <a:gd name="connsiteY8" fmla="*/ 318886 h 706931"/>
              <a:gd name="connsiteX0" fmla="*/ 0 w 1682804"/>
              <a:gd name="connsiteY0" fmla="*/ 318886 h 706931"/>
              <a:gd name="connsiteX1" fmla="*/ 1383798 w 1682804"/>
              <a:gd name="connsiteY1" fmla="*/ 188258 h 706931"/>
              <a:gd name="connsiteX2" fmla="*/ 1392153 w 1682804"/>
              <a:gd name="connsiteY2" fmla="*/ 92207 h 706931"/>
              <a:gd name="connsiteX3" fmla="*/ 1425608 w 1682804"/>
              <a:gd name="connsiteY3" fmla="*/ 0 h 706931"/>
              <a:gd name="connsiteX4" fmla="*/ 1682804 w 1682804"/>
              <a:gd name="connsiteY4" fmla="*/ 368833 h 706931"/>
              <a:gd name="connsiteX5" fmla="*/ 1414535 w 1682804"/>
              <a:gd name="connsiteY5" fmla="*/ 706931 h 706931"/>
              <a:gd name="connsiteX6" fmla="*/ 1413863 w 1682804"/>
              <a:gd name="connsiteY6" fmla="*/ 541723 h 706931"/>
              <a:gd name="connsiteX7" fmla="*/ 0 w 1682804"/>
              <a:gd name="connsiteY7" fmla="*/ 403411 h 706931"/>
              <a:gd name="connsiteX8" fmla="*/ 0 w 1682804"/>
              <a:gd name="connsiteY8" fmla="*/ 318886 h 706931"/>
              <a:gd name="connsiteX0" fmla="*/ 0 w 1682804"/>
              <a:gd name="connsiteY0" fmla="*/ 318886 h 706931"/>
              <a:gd name="connsiteX1" fmla="*/ 1383798 w 1682804"/>
              <a:gd name="connsiteY1" fmla="*/ 188258 h 706931"/>
              <a:gd name="connsiteX2" fmla="*/ 1392153 w 1682804"/>
              <a:gd name="connsiteY2" fmla="*/ 92207 h 706931"/>
              <a:gd name="connsiteX3" fmla="*/ 1403563 w 1682804"/>
              <a:gd name="connsiteY3" fmla="*/ 0 h 706931"/>
              <a:gd name="connsiteX4" fmla="*/ 1682804 w 1682804"/>
              <a:gd name="connsiteY4" fmla="*/ 368833 h 706931"/>
              <a:gd name="connsiteX5" fmla="*/ 1414535 w 1682804"/>
              <a:gd name="connsiteY5" fmla="*/ 706931 h 706931"/>
              <a:gd name="connsiteX6" fmla="*/ 1413863 w 1682804"/>
              <a:gd name="connsiteY6" fmla="*/ 541723 h 706931"/>
              <a:gd name="connsiteX7" fmla="*/ 0 w 1682804"/>
              <a:gd name="connsiteY7" fmla="*/ 403411 h 706931"/>
              <a:gd name="connsiteX8" fmla="*/ 0 w 1682804"/>
              <a:gd name="connsiteY8" fmla="*/ 318886 h 70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2804" h="706931">
                <a:moveTo>
                  <a:pt x="0" y="318886"/>
                </a:moveTo>
                <a:lnTo>
                  <a:pt x="1383798" y="188258"/>
                </a:lnTo>
                <a:lnTo>
                  <a:pt x="1392153" y="92207"/>
                </a:lnTo>
                <a:cubicBezTo>
                  <a:pt x="1400855" y="92207"/>
                  <a:pt x="1394861" y="0"/>
                  <a:pt x="1403563" y="0"/>
                </a:cubicBezTo>
                <a:lnTo>
                  <a:pt x="1682804" y="368833"/>
                </a:lnTo>
                <a:lnTo>
                  <a:pt x="1414535" y="706931"/>
                </a:lnTo>
                <a:lnTo>
                  <a:pt x="1413863" y="541723"/>
                </a:lnTo>
                <a:lnTo>
                  <a:pt x="0" y="403411"/>
                </a:lnTo>
                <a:lnTo>
                  <a:pt x="0" y="318886"/>
                </a:lnTo>
                <a:close/>
              </a:path>
            </a:pathLst>
          </a:custGeom>
          <a:gradFill>
            <a:gsLst>
              <a:gs pos="99000">
                <a:schemeClr val="accent5"/>
              </a:gs>
              <a:gs pos="0">
                <a:schemeClr val="accent5">
                  <a:alpha val="2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50924" y="5254257"/>
            <a:ext cx="2286203" cy="5601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Industry-leading</a:t>
            </a:r>
          </a:p>
          <a:p>
            <a:pPr>
              <a:lnSpc>
                <a:spcPct val="95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64-layer 3D NAND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17655" y="3692530"/>
            <a:ext cx="1776447" cy="6186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Single </a:t>
            </a:r>
            <a:br>
              <a:rPr lang="en-US" sz="1800" b="1" dirty="0">
                <a:solidFill>
                  <a:schemeClr val="accent2"/>
                </a:solidFill>
              </a:rPr>
            </a:br>
            <a:r>
              <a:rPr lang="en-US" sz="1800" b="1" dirty="0">
                <a:solidFill>
                  <a:schemeClr val="accent2"/>
                </a:solidFill>
              </a:rPr>
              <a:t>memory cell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687961" y="1391097"/>
            <a:ext cx="303159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16 </a:t>
            </a:r>
            <a:r>
              <a:rPr lang="en-US" sz="1800" b="1">
                <a:solidFill>
                  <a:schemeClr val="accent2"/>
                </a:solidFill>
              </a:rPr>
              <a:t>data levels per </a:t>
            </a:r>
            <a:r>
              <a:rPr lang="en-US" sz="1800" b="1" dirty="0">
                <a:solidFill>
                  <a:schemeClr val="accent2"/>
                </a:solidFill>
              </a:rPr>
              <a:t>cell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765798" y="5656375"/>
            <a:ext cx="538962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20" dirty="0"/>
              <a:t>SSDs based on 768Gb X4 die showcased at FMS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20" dirty="0"/>
              <a:t>Enables expanded choice of storage solutions </a:t>
            </a:r>
            <a:br>
              <a:rPr lang="en-US" sz="1520" dirty="0"/>
            </a:br>
            <a:r>
              <a:rPr lang="en-US" sz="1520" dirty="0"/>
              <a:t>for customers</a:t>
            </a:r>
          </a:p>
        </p:txBody>
      </p:sp>
    </p:spTree>
    <p:extLst>
      <p:ext uri="{BB962C8B-B14F-4D97-AF65-F5344CB8AC3E}">
        <p14:creationId xmlns:p14="http://schemas.microsoft.com/office/powerpoint/2010/main" val="14821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FF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916623" y="1551051"/>
            <a:ext cx="1444752" cy="3044097"/>
            <a:chOff x="9535929" y="2058672"/>
            <a:chExt cx="1444752" cy="2357751"/>
          </a:xfrm>
        </p:grpSpPr>
        <p:sp>
          <p:nvSpPr>
            <p:cNvPr id="24" name="Up Arrow 23"/>
            <p:cNvSpPr/>
            <p:nvPr/>
          </p:nvSpPr>
          <p:spPr>
            <a:xfrm rot="10800000">
              <a:off x="9535929" y="2058672"/>
              <a:ext cx="1444752" cy="2357751"/>
            </a:xfrm>
            <a:prstGeom prst="upArrow">
              <a:avLst>
                <a:gd name="adj1" fmla="val 70138"/>
                <a:gd name="adj2" fmla="val 32278"/>
              </a:avLst>
            </a:prstGeom>
            <a:gradFill>
              <a:gsLst>
                <a:gs pos="100000">
                  <a:srgbClr val="36A4D7">
                    <a:alpha val="0"/>
                  </a:srgbClr>
                </a:gs>
                <a:gs pos="0">
                  <a:srgbClr val="2D5AA3">
                    <a:lumMod val="90000"/>
                    <a:lumOff val="10000"/>
                  </a:srgbClr>
                </a:gs>
                <a:gs pos="19000">
                  <a:srgbClr val="2D5AA3">
                    <a:lumMod val="80000"/>
                    <a:lumOff val="2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813853" y="3391136"/>
              <a:ext cx="909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35% </a:t>
              </a:r>
            </a:p>
            <a:p>
              <a:pPr algn="ctr"/>
              <a:r>
                <a:rPr lang="en-US" sz="1600" b="1" dirty="0"/>
                <a:t>die </a:t>
              </a:r>
              <a:br>
                <a:rPr lang="en-US" sz="1600" b="1" dirty="0"/>
              </a:br>
              <a:r>
                <a:rPr lang="en-US" sz="1600" b="1" dirty="0"/>
                <a:t>shrink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9210" y="1104900"/>
            <a:ext cx="4912439" cy="4076700"/>
          </a:xfrm>
        </p:spPr>
        <p:txBody>
          <a:bodyPr anchor="ctr"/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Denser storage, improved scalability at an attractive cost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Enables up to 1 terabit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of storage per die 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Faster I/O speed using </a:t>
            </a:r>
            <a:br>
              <a:rPr lang="en-US" sz="2400" dirty="0"/>
            </a:br>
            <a:r>
              <a:rPr lang="en-US" sz="2400" dirty="0"/>
              <a:t>low power, low voltage </a:t>
            </a:r>
            <a:br>
              <a:rPr lang="en-US" sz="2400" dirty="0"/>
            </a:br>
            <a:r>
              <a:rPr lang="en-US" sz="2400" dirty="0"/>
              <a:t>I/O design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96-Layer 3D NAND Technology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600384" y="4654487"/>
            <a:ext cx="2054703" cy="1411776"/>
            <a:chOff x="9206006" y="4654487"/>
            <a:chExt cx="2054703" cy="14117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235" y="4654487"/>
              <a:ext cx="1826442" cy="10711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206006" y="5725664"/>
              <a:ext cx="2054703" cy="340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512G, 96L BiCS4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527704" y="635000"/>
            <a:ext cx="2143111" cy="2300078"/>
            <a:chOff x="9122581" y="635000"/>
            <a:chExt cx="2143111" cy="23000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2581" y="635000"/>
              <a:ext cx="2143111" cy="1956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210989" y="2594479"/>
              <a:ext cx="2054703" cy="340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512G, 64L BiCS3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00102" y="389271"/>
            <a:ext cx="1444752" cy="2357751"/>
            <a:chOff x="6137215" y="420478"/>
            <a:chExt cx="1444752" cy="2357751"/>
          </a:xfrm>
        </p:grpSpPr>
        <p:sp>
          <p:nvSpPr>
            <p:cNvPr id="21" name="Up Arrow 20"/>
            <p:cNvSpPr/>
            <p:nvPr/>
          </p:nvSpPr>
          <p:spPr>
            <a:xfrm>
              <a:off x="6137215" y="420478"/>
              <a:ext cx="1444752" cy="2357751"/>
            </a:xfrm>
            <a:prstGeom prst="upArrow">
              <a:avLst>
                <a:gd name="adj1" fmla="val 70138"/>
                <a:gd name="adj2" fmla="val 32278"/>
              </a:avLst>
            </a:prstGeom>
            <a:gradFill>
              <a:gsLst>
                <a:gs pos="100000">
                  <a:srgbClr val="36A4D7">
                    <a:alpha val="0"/>
                  </a:srgbClr>
                </a:gs>
                <a:gs pos="0">
                  <a:srgbClr val="2D5AA3">
                    <a:lumMod val="90000"/>
                    <a:lumOff val="10000"/>
                  </a:srgbClr>
                </a:gs>
                <a:gs pos="20000">
                  <a:srgbClr val="2D5AA3">
                    <a:lumMod val="80000"/>
                    <a:lumOff val="2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11189" y="685393"/>
              <a:ext cx="886781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1.5x </a:t>
              </a:r>
              <a:br>
                <a:rPr lang="en-US" sz="1600" b="1" dirty="0"/>
              </a:br>
              <a:r>
                <a:rPr lang="en-US" sz="1600" b="1" dirty="0"/>
                <a:t>layers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02" y="2557085"/>
            <a:ext cx="861117" cy="3484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713" y="1348523"/>
            <a:ext cx="837332" cy="5105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9519139" y="2473568"/>
            <a:ext cx="2168769" cy="11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9683262" y="5638799"/>
            <a:ext cx="1852245" cy="8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FF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Insatiable Growth in Data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HDDs continue to play an important role in the future of data storage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472441" y="1363118"/>
          <a:ext cx="574046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905460" y="455463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HDD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05460" y="292672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Flash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59935" y="6554123"/>
            <a:ext cx="2073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WDC Analysis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94474" y="2175571"/>
            <a:ext cx="1731987" cy="952239"/>
            <a:chOff x="1238981" y="2162124"/>
            <a:chExt cx="1731987" cy="952239"/>
          </a:xfrm>
        </p:grpSpPr>
        <p:sp>
          <p:nvSpPr>
            <p:cNvPr id="2" name="Rectangle 1"/>
            <p:cNvSpPr/>
            <p:nvPr/>
          </p:nvSpPr>
          <p:spPr>
            <a:xfrm>
              <a:off x="1238981" y="2207538"/>
              <a:ext cx="282389" cy="2823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67507" y="2162124"/>
              <a:ext cx="14034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Fast Data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238981" y="2759667"/>
              <a:ext cx="282389" cy="2823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67507" y="2714253"/>
              <a:ext cx="1287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Big Data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31127" y="2220985"/>
            <a:ext cx="28780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2020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of exabytes will </a:t>
            </a:r>
            <a:r>
              <a:rPr lang="en-US" sz="2800" b="1" dirty="0"/>
              <a:t>still</a:t>
            </a:r>
            <a:r>
              <a:rPr lang="en-US" sz="2800" dirty="0"/>
              <a:t> reside on HDDs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51560" y="2878903"/>
            <a:ext cx="34371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baseline="30000" dirty="0">
                <a:solidFill>
                  <a:schemeClr val="tx2"/>
                </a:solidFill>
              </a:rPr>
              <a:t>~</a:t>
            </a:r>
            <a:r>
              <a:rPr lang="en-US" sz="8000" b="1" dirty="0"/>
              <a:t>70%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5124" y="166340"/>
            <a:ext cx="11247120" cy="1143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Acquisitions for Storage Technology Breadth …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/>
          </p:nvPr>
        </p:nvGraphicFramePr>
        <p:xfrm>
          <a:off x="1438379" y="2231324"/>
          <a:ext cx="9267157" cy="345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042">
                  <a:extLst>
                    <a:ext uri="{9D8B030D-6E8A-4147-A177-3AD203B41FA5}">
                      <a16:colId xmlns:a16="http://schemas.microsoft.com/office/drawing/2014/main" val="796945534"/>
                    </a:ext>
                  </a:extLst>
                </a:gridCol>
                <a:gridCol w="1301823">
                  <a:extLst>
                    <a:ext uri="{9D8B030D-6E8A-4147-A177-3AD203B41FA5}">
                      <a16:colId xmlns:a16="http://schemas.microsoft.com/office/drawing/2014/main" val="3396720335"/>
                    </a:ext>
                  </a:extLst>
                </a:gridCol>
                <a:gridCol w="1301823">
                  <a:extLst>
                    <a:ext uri="{9D8B030D-6E8A-4147-A177-3AD203B41FA5}">
                      <a16:colId xmlns:a16="http://schemas.microsoft.com/office/drawing/2014/main" val="3877123588"/>
                    </a:ext>
                  </a:extLst>
                </a:gridCol>
                <a:gridCol w="1301823">
                  <a:extLst>
                    <a:ext uri="{9D8B030D-6E8A-4147-A177-3AD203B41FA5}">
                      <a16:colId xmlns:a16="http://schemas.microsoft.com/office/drawing/2014/main" val="1337336742"/>
                    </a:ext>
                  </a:extLst>
                </a:gridCol>
                <a:gridCol w="1301823">
                  <a:extLst>
                    <a:ext uri="{9D8B030D-6E8A-4147-A177-3AD203B41FA5}">
                      <a16:colId xmlns:a16="http://schemas.microsoft.com/office/drawing/2014/main" val="3664715883"/>
                    </a:ext>
                  </a:extLst>
                </a:gridCol>
                <a:gridCol w="1301823">
                  <a:extLst>
                    <a:ext uri="{9D8B030D-6E8A-4147-A177-3AD203B41FA5}">
                      <a16:colId xmlns:a16="http://schemas.microsoft.com/office/drawing/2014/main" val="1384869756"/>
                    </a:ext>
                  </a:extLst>
                </a:gridCol>
              </a:tblGrid>
              <a:tr h="5962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3"/>
                          </a:solidFill>
                        </a:rPr>
                        <a:t>HDD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335646"/>
                  </a:ext>
                </a:extLst>
              </a:tr>
              <a:tr h="5962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3"/>
                          </a:solidFill>
                        </a:rPr>
                        <a:t>SSD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253084"/>
                  </a:ext>
                </a:extLst>
              </a:tr>
              <a:tr h="5962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3"/>
                          </a:solidFill>
                        </a:rPr>
                        <a:t>System / SW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241160"/>
                  </a:ext>
                </a:extLst>
              </a:tr>
              <a:tr h="5962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3"/>
                          </a:solidFill>
                        </a:rPr>
                        <a:t>NAND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34183"/>
                  </a:ext>
                </a:extLst>
              </a:tr>
              <a:tr h="596254">
                <a:tc gridSpan="3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3"/>
                          </a:solidFill>
                        </a:rPr>
                        <a:t>Embedded, Removable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dirty="0">
                        <a:solidFill>
                          <a:schemeClr val="accent3"/>
                        </a:solidFill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3"/>
                          </a:solidFill>
                        </a:rPr>
                        <a:t>Flash,</a:t>
                      </a:r>
                      <a:r>
                        <a:rPr lang="en-US" sz="2000" b="1" baseline="0" dirty="0">
                          <a:solidFill>
                            <a:schemeClr val="accent3"/>
                          </a:solidFill>
                        </a:rPr>
                        <a:t> Persistent, Cloud Services</a:t>
                      </a:r>
                      <a:endParaRPr lang="en-US" sz="2000" b="1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761692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783738" y="1124813"/>
          <a:ext cx="9880702" cy="971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35">
                  <a:extLst>
                    <a:ext uri="{9D8B030D-6E8A-4147-A177-3AD203B41FA5}">
                      <a16:colId xmlns:a16="http://schemas.microsoft.com/office/drawing/2014/main" val="796945534"/>
                    </a:ext>
                  </a:extLst>
                </a:gridCol>
                <a:gridCol w="1347107">
                  <a:extLst>
                    <a:ext uri="{9D8B030D-6E8A-4147-A177-3AD203B41FA5}">
                      <a16:colId xmlns:a16="http://schemas.microsoft.com/office/drawing/2014/main" val="449606536"/>
                    </a:ext>
                  </a:extLst>
                </a:gridCol>
                <a:gridCol w="1388012">
                  <a:extLst>
                    <a:ext uri="{9D8B030D-6E8A-4147-A177-3AD203B41FA5}">
                      <a16:colId xmlns:a16="http://schemas.microsoft.com/office/drawing/2014/main" val="3396720335"/>
                    </a:ext>
                  </a:extLst>
                </a:gridCol>
                <a:gridCol w="1388012">
                  <a:extLst>
                    <a:ext uri="{9D8B030D-6E8A-4147-A177-3AD203B41FA5}">
                      <a16:colId xmlns:a16="http://schemas.microsoft.com/office/drawing/2014/main" val="3877123588"/>
                    </a:ext>
                  </a:extLst>
                </a:gridCol>
                <a:gridCol w="1388012">
                  <a:extLst>
                    <a:ext uri="{9D8B030D-6E8A-4147-A177-3AD203B41FA5}">
                      <a16:colId xmlns:a16="http://schemas.microsoft.com/office/drawing/2014/main" val="1337336742"/>
                    </a:ext>
                  </a:extLst>
                </a:gridCol>
                <a:gridCol w="1388012">
                  <a:extLst>
                    <a:ext uri="{9D8B030D-6E8A-4147-A177-3AD203B41FA5}">
                      <a16:colId xmlns:a16="http://schemas.microsoft.com/office/drawing/2014/main" val="3664715883"/>
                    </a:ext>
                  </a:extLst>
                </a:gridCol>
                <a:gridCol w="1388012">
                  <a:extLst>
                    <a:ext uri="{9D8B030D-6E8A-4147-A177-3AD203B41FA5}">
                      <a16:colId xmlns:a16="http://schemas.microsoft.com/office/drawing/2014/main" val="1384869756"/>
                    </a:ext>
                  </a:extLst>
                </a:gridCol>
              </a:tblGrid>
              <a:tr h="971406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R="0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261962"/>
                  </a:ext>
                </a:extLst>
              </a:tr>
            </a:tbl>
          </a:graphicData>
        </a:graphic>
      </p:graphicFrame>
      <p:sp>
        <p:nvSpPr>
          <p:cNvPr id="51" name="Right Arrow 41"/>
          <p:cNvSpPr/>
          <p:nvPr/>
        </p:nvSpPr>
        <p:spPr bwMode="grayWhite">
          <a:xfrm>
            <a:off x="2373176" y="2269846"/>
            <a:ext cx="8270716" cy="545269"/>
          </a:xfrm>
          <a:custGeom>
            <a:avLst/>
            <a:gdLst>
              <a:gd name="connsiteX0" fmla="*/ 0 w 8270716"/>
              <a:gd name="connsiteY0" fmla="*/ 136317 h 545269"/>
              <a:gd name="connsiteX1" fmla="*/ 7998082 w 8270716"/>
              <a:gd name="connsiteY1" fmla="*/ 136317 h 545269"/>
              <a:gd name="connsiteX2" fmla="*/ 7998082 w 8270716"/>
              <a:gd name="connsiteY2" fmla="*/ 0 h 545269"/>
              <a:gd name="connsiteX3" fmla="*/ 8270716 w 8270716"/>
              <a:gd name="connsiteY3" fmla="*/ 272635 h 545269"/>
              <a:gd name="connsiteX4" fmla="*/ 7998082 w 8270716"/>
              <a:gd name="connsiteY4" fmla="*/ 545269 h 545269"/>
              <a:gd name="connsiteX5" fmla="*/ 7998082 w 8270716"/>
              <a:gd name="connsiteY5" fmla="*/ 408952 h 545269"/>
              <a:gd name="connsiteX6" fmla="*/ 0 w 8270716"/>
              <a:gd name="connsiteY6" fmla="*/ 408952 h 545269"/>
              <a:gd name="connsiteX7" fmla="*/ 0 w 8270716"/>
              <a:gd name="connsiteY7" fmla="*/ 136317 h 545269"/>
              <a:gd name="connsiteX0" fmla="*/ 0 w 8270716"/>
              <a:gd name="connsiteY0" fmla="*/ 136317 h 545269"/>
              <a:gd name="connsiteX1" fmla="*/ 7998082 w 8270716"/>
              <a:gd name="connsiteY1" fmla="*/ 136317 h 545269"/>
              <a:gd name="connsiteX2" fmla="*/ 7998082 w 8270716"/>
              <a:gd name="connsiteY2" fmla="*/ 0 h 545269"/>
              <a:gd name="connsiteX3" fmla="*/ 8270716 w 8270716"/>
              <a:gd name="connsiteY3" fmla="*/ 272635 h 545269"/>
              <a:gd name="connsiteX4" fmla="*/ 7998082 w 8270716"/>
              <a:gd name="connsiteY4" fmla="*/ 545269 h 545269"/>
              <a:gd name="connsiteX5" fmla="*/ 7998082 w 8270716"/>
              <a:gd name="connsiteY5" fmla="*/ 408952 h 545269"/>
              <a:gd name="connsiteX6" fmla="*/ 0 w 8270716"/>
              <a:gd name="connsiteY6" fmla="*/ 408952 h 545269"/>
              <a:gd name="connsiteX7" fmla="*/ 91440 w 8270716"/>
              <a:gd name="connsiteY7" fmla="*/ 227757 h 545269"/>
              <a:gd name="connsiteX0" fmla="*/ 0 w 8270716"/>
              <a:gd name="connsiteY0" fmla="*/ 136317 h 545269"/>
              <a:gd name="connsiteX1" fmla="*/ 7998082 w 8270716"/>
              <a:gd name="connsiteY1" fmla="*/ 136317 h 545269"/>
              <a:gd name="connsiteX2" fmla="*/ 7998082 w 8270716"/>
              <a:gd name="connsiteY2" fmla="*/ 0 h 545269"/>
              <a:gd name="connsiteX3" fmla="*/ 8270716 w 8270716"/>
              <a:gd name="connsiteY3" fmla="*/ 272635 h 545269"/>
              <a:gd name="connsiteX4" fmla="*/ 7998082 w 8270716"/>
              <a:gd name="connsiteY4" fmla="*/ 545269 h 545269"/>
              <a:gd name="connsiteX5" fmla="*/ 7998082 w 8270716"/>
              <a:gd name="connsiteY5" fmla="*/ 408952 h 545269"/>
              <a:gd name="connsiteX6" fmla="*/ 0 w 8270716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70716" h="545269">
                <a:moveTo>
                  <a:pt x="0" y="136317"/>
                </a:moveTo>
                <a:lnTo>
                  <a:pt x="7998082" y="136317"/>
                </a:lnTo>
                <a:lnTo>
                  <a:pt x="7998082" y="0"/>
                </a:lnTo>
                <a:lnTo>
                  <a:pt x="8270716" y="272635"/>
                </a:lnTo>
                <a:lnTo>
                  <a:pt x="7998082" y="545269"/>
                </a:lnTo>
                <a:lnTo>
                  <a:pt x="7998082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 51"/>
          <p:cNvSpPr/>
          <p:nvPr/>
        </p:nvSpPr>
        <p:spPr bwMode="grayWhite">
          <a:xfrm>
            <a:off x="3699060" y="2869216"/>
            <a:ext cx="6944833" cy="545269"/>
          </a:xfrm>
          <a:custGeom>
            <a:avLst/>
            <a:gdLst>
              <a:gd name="connsiteX0" fmla="*/ 6672199 w 6944833"/>
              <a:gd name="connsiteY0" fmla="*/ 0 h 545269"/>
              <a:gd name="connsiteX1" fmla="*/ 6944833 w 6944833"/>
              <a:gd name="connsiteY1" fmla="*/ 272635 h 545269"/>
              <a:gd name="connsiteX2" fmla="*/ 6672199 w 6944833"/>
              <a:gd name="connsiteY2" fmla="*/ 545269 h 545269"/>
              <a:gd name="connsiteX3" fmla="*/ 6672199 w 6944833"/>
              <a:gd name="connsiteY3" fmla="*/ 408952 h 545269"/>
              <a:gd name="connsiteX4" fmla="*/ 0 w 6944833"/>
              <a:gd name="connsiteY4" fmla="*/ 408952 h 545269"/>
              <a:gd name="connsiteX5" fmla="*/ 0 w 6944833"/>
              <a:gd name="connsiteY5" fmla="*/ 136317 h 545269"/>
              <a:gd name="connsiteX6" fmla="*/ 6672199 w 6944833"/>
              <a:gd name="connsiteY6" fmla="*/ 136317 h 545269"/>
              <a:gd name="connsiteX0" fmla="*/ 0 w 6944833"/>
              <a:gd name="connsiteY0" fmla="*/ 136317 h 545269"/>
              <a:gd name="connsiteX1" fmla="*/ 6672199 w 6944833"/>
              <a:gd name="connsiteY1" fmla="*/ 136317 h 545269"/>
              <a:gd name="connsiteX2" fmla="*/ 6672199 w 6944833"/>
              <a:gd name="connsiteY2" fmla="*/ 0 h 545269"/>
              <a:gd name="connsiteX3" fmla="*/ 6944833 w 6944833"/>
              <a:gd name="connsiteY3" fmla="*/ 272635 h 545269"/>
              <a:gd name="connsiteX4" fmla="*/ 6672199 w 6944833"/>
              <a:gd name="connsiteY4" fmla="*/ 545269 h 545269"/>
              <a:gd name="connsiteX5" fmla="*/ 6672199 w 6944833"/>
              <a:gd name="connsiteY5" fmla="*/ 408952 h 545269"/>
              <a:gd name="connsiteX6" fmla="*/ 0 w 6944833"/>
              <a:gd name="connsiteY6" fmla="*/ 408952 h 545269"/>
              <a:gd name="connsiteX7" fmla="*/ 91440 w 6944833"/>
              <a:gd name="connsiteY7" fmla="*/ 227757 h 545269"/>
              <a:gd name="connsiteX0" fmla="*/ 0 w 6944833"/>
              <a:gd name="connsiteY0" fmla="*/ 136317 h 545269"/>
              <a:gd name="connsiteX1" fmla="*/ 6672199 w 6944833"/>
              <a:gd name="connsiteY1" fmla="*/ 136317 h 545269"/>
              <a:gd name="connsiteX2" fmla="*/ 6672199 w 6944833"/>
              <a:gd name="connsiteY2" fmla="*/ 0 h 545269"/>
              <a:gd name="connsiteX3" fmla="*/ 6944833 w 6944833"/>
              <a:gd name="connsiteY3" fmla="*/ 272635 h 545269"/>
              <a:gd name="connsiteX4" fmla="*/ 6672199 w 6944833"/>
              <a:gd name="connsiteY4" fmla="*/ 545269 h 545269"/>
              <a:gd name="connsiteX5" fmla="*/ 6672199 w 6944833"/>
              <a:gd name="connsiteY5" fmla="*/ 408952 h 545269"/>
              <a:gd name="connsiteX6" fmla="*/ 0 w 6944833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4833" h="545269">
                <a:moveTo>
                  <a:pt x="0" y="136317"/>
                </a:moveTo>
                <a:lnTo>
                  <a:pt x="6672199" y="136317"/>
                </a:lnTo>
                <a:lnTo>
                  <a:pt x="6672199" y="0"/>
                </a:lnTo>
                <a:lnTo>
                  <a:pt x="6944833" y="272635"/>
                </a:lnTo>
                <a:lnTo>
                  <a:pt x="6672199" y="545269"/>
                </a:lnTo>
                <a:lnTo>
                  <a:pt x="6672199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Freeform 52"/>
          <p:cNvSpPr/>
          <p:nvPr/>
        </p:nvSpPr>
        <p:spPr bwMode="grayWhite">
          <a:xfrm>
            <a:off x="6485088" y="3468586"/>
            <a:ext cx="4158804" cy="545269"/>
          </a:xfrm>
          <a:custGeom>
            <a:avLst/>
            <a:gdLst>
              <a:gd name="connsiteX0" fmla="*/ 3886170 w 4158804"/>
              <a:gd name="connsiteY0" fmla="*/ 0 h 545269"/>
              <a:gd name="connsiteX1" fmla="*/ 4158804 w 4158804"/>
              <a:gd name="connsiteY1" fmla="*/ 272635 h 545269"/>
              <a:gd name="connsiteX2" fmla="*/ 3886170 w 4158804"/>
              <a:gd name="connsiteY2" fmla="*/ 545269 h 545269"/>
              <a:gd name="connsiteX3" fmla="*/ 3886170 w 4158804"/>
              <a:gd name="connsiteY3" fmla="*/ 408952 h 545269"/>
              <a:gd name="connsiteX4" fmla="*/ 0 w 4158804"/>
              <a:gd name="connsiteY4" fmla="*/ 408952 h 545269"/>
              <a:gd name="connsiteX5" fmla="*/ 0 w 4158804"/>
              <a:gd name="connsiteY5" fmla="*/ 136317 h 545269"/>
              <a:gd name="connsiteX6" fmla="*/ 3886170 w 4158804"/>
              <a:gd name="connsiteY6" fmla="*/ 136317 h 545269"/>
              <a:gd name="connsiteX0" fmla="*/ 0 w 4158804"/>
              <a:gd name="connsiteY0" fmla="*/ 136317 h 545269"/>
              <a:gd name="connsiteX1" fmla="*/ 3886170 w 4158804"/>
              <a:gd name="connsiteY1" fmla="*/ 136317 h 545269"/>
              <a:gd name="connsiteX2" fmla="*/ 3886170 w 4158804"/>
              <a:gd name="connsiteY2" fmla="*/ 0 h 545269"/>
              <a:gd name="connsiteX3" fmla="*/ 4158804 w 4158804"/>
              <a:gd name="connsiteY3" fmla="*/ 272635 h 545269"/>
              <a:gd name="connsiteX4" fmla="*/ 3886170 w 4158804"/>
              <a:gd name="connsiteY4" fmla="*/ 545269 h 545269"/>
              <a:gd name="connsiteX5" fmla="*/ 3886170 w 4158804"/>
              <a:gd name="connsiteY5" fmla="*/ 408952 h 545269"/>
              <a:gd name="connsiteX6" fmla="*/ 0 w 4158804"/>
              <a:gd name="connsiteY6" fmla="*/ 408952 h 545269"/>
              <a:gd name="connsiteX7" fmla="*/ 91440 w 4158804"/>
              <a:gd name="connsiteY7" fmla="*/ 227757 h 545269"/>
              <a:gd name="connsiteX0" fmla="*/ 0 w 4158804"/>
              <a:gd name="connsiteY0" fmla="*/ 136317 h 545269"/>
              <a:gd name="connsiteX1" fmla="*/ 3886170 w 4158804"/>
              <a:gd name="connsiteY1" fmla="*/ 136317 h 545269"/>
              <a:gd name="connsiteX2" fmla="*/ 3886170 w 4158804"/>
              <a:gd name="connsiteY2" fmla="*/ 0 h 545269"/>
              <a:gd name="connsiteX3" fmla="*/ 4158804 w 4158804"/>
              <a:gd name="connsiteY3" fmla="*/ 272635 h 545269"/>
              <a:gd name="connsiteX4" fmla="*/ 3886170 w 4158804"/>
              <a:gd name="connsiteY4" fmla="*/ 545269 h 545269"/>
              <a:gd name="connsiteX5" fmla="*/ 3886170 w 4158804"/>
              <a:gd name="connsiteY5" fmla="*/ 408952 h 545269"/>
              <a:gd name="connsiteX6" fmla="*/ 0 w 4158804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8804" h="545269">
                <a:moveTo>
                  <a:pt x="0" y="136317"/>
                </a:moveTo>
                <a:lnTo>
                  <a:pt x="3886170" y="136317"/>
                </a:lnTo>
                <a:lnTo>
                  <a:pt x="3886170" y="0"/>
                </a:lnTo>
                <a:lnTo>
                  <a:pt x="4158804" y="272635"/>
                </a:lnTo>
                <a:lnTo>
                  <a:pt x="3886170" y="545269"/>
                </a:lnTo>
                <a:lnTo>
                  <a:pt x="3886170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 57"/>
          <p:cNvSpPr/>
          <p:nvPr/>
        </p:nvSpPr>
        <p:spPr bwMode="grayWhite">
          <a:xfrm>
            <a:off x="9261920" y="4667326"/>
            <a:ext cx="1381972" cy="545269"/>
          </a:xfrm>
          <a:custGeom>
            <a:avLst/>
            <a:gdLst>
              <a:gd name="connsiteX0" fmla="*/ 1109338 w 1381972"/>
              <a:gd name="connsiteY0" fmla="*/ 0 h 545269"/>
              <a:gd name="connsiteX1" fmla="*/ 1381972 w 1381972"/>
              <a:gd name="connsiteY1" fmla="*/ 272635 h 545269"/>
              <a:gd name="connsiteX2" fmla="*/ 1109338 w 1381972"/>
              <a:gd name="connsiteY2" fmla="*/ 545269 h 545269"/>
              <a:gd name="connsiteX3" fmla="*/ 1109338 w 1381972"/>
              <a:gd name="connsiteY3" fmla="*/ 408952 h 545269"/>
              <a:gd name="connsiteX4" fmla="*/ 0 w 1381972"/>
              <a:gd name="connsiteY4" fmla="*/ 408952 h 545269"/>
              <a:gd name="connsiteX5" fmla="*/ 0 w 1381972"/>
              <a:gd name="connsiteY5" fmla="*/ 136317 h 545269"/>
              <a:gd name="connsiteX6" fmla="*/ 1109338 w 1381972"/>
              <a:gd name="connsiteY6" fmla="*/ 13631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  <a:gd name="connsiteX7" fmla="*/ 91440 w 1381972"/>
              <a:gd name="connsiteY7" fmla="*/ 22775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972" h="545269">
                <a:moveTo>
                  <a:pt x="0" y="136317"/>
                </a:moveTo>
                <a:lnTo>
                  <a:pt x="1109338" y="136317"/>
                </a:lnTo>
                <a:lnTo>
                  <a:pt x="1109338" y="0"/>
                </a:lnTo>
                <a:lnTo>
                  <a:pt x="1381972" y="272635"/>
                </a:lnTo>
                <a:lnTo>
                  <a:pt x="1109338" y="545269"/>
                </a:lnTo>
                <a:lnTo>
                  <a:pt x="1109338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41" y="1282741"/>
            <a:ext cx="983849" cy="52524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 bwMode="white">
          <a:xfrm>
            <a:off x="3889600" y="1777654"/>
            <a:ext cx="1005840" cy="2158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Mar. 2012</a:t>
            </a:r>
          </a:p>
        </p:txBody>
      </p:sp>
      <p:sp>
        <p:nvSpPr>
          <p:cNvPr id="61" name="TextBox 60"/>
          <p:cNvSpPr txBox="1"/>
          <p:nvPr/>
        </p:nvSpPr>
        <p:spPr bwMode="white">
          <a:xfrm>
            <a:off x="6681071" y="1777654"/>
            <a:ext cx="1005840" cy="2158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Oct. 2013</a:t>
            </a:r>
          </a:p>
        </p:txBody>
      </p:sp>
      <p:sp>
        <p:nvSpPr>
          <p:cNvPr id="62" name="TextBox 61"/>
          <p:cNvSpPr txBox="1"/>
          <p:nvPr/>
        </p:nvSpPr>
        <p:spPr bwMode="white">
          <a:xfrm>
            <a:off x="8106436" y="1777654"/>
            <a:ext cx="1005840" cy="2158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Mar. 2015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820" y="1316921"/>
            <a:ext cx="1250748" cy="32665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 bwMode="white">
          <a:xfrm>
            <a:off x="5270410" y="1777654"/>
            <a:ext cx="1005840" cy="2158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Sept. 2013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300541" y="1252668"/>
            <a:ext cx="933086" cy="307240"/>
            <a:chOff x="5009791" y="1633840"/>
            <a:chExt cx="933086" cy="30724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9791" y="1637144"/>
              <a:ext cx="324834" cy="30393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625" y="1633840"/>
              <a:ext cx="608252" cy="303936"/>
            </a:xfrm>
            <a:prstGeom prst="rect">
              <a:avLst/>
            </a:prstGeom>
          </p:spPr>
        </p:pic>
      </p:grpSp>
      <p:sp>
        <p:nvSpPr>
          <p:cNvPr id="70" name="Oval 69"/>
          <p:cNvSpPr/>
          <p:nvPr/>
        </p:nvSpPr>
        <p:spPr bwMode="grayWhite">
          <a:xfrm>
            <a:off x="9868998" y="302755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/>
          <p:cNvSpPr/>
          <p:nvPr/>
        </p:nvSpPr>
        <p:spPr bwMode="grayWhite">
          <a:xfrm>
            <a:off x="7089769" y="302755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 bwMode="grayWhite">
          <a:xfrm>
            <a:off x="5708379" y="302755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 bwMode="grayWhite">
          <a:xfrm>
            <a:off x="4301049" y="302755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/>
          <p:cNvSpPr/>
          <p:nvPr/>
        </p:nvSpPr>
        <p:spPr bwMode="grayWhite">
          <a:xfrm>
            <a:off x="9868998" y="362692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 bwMode="grayWhite">
          <a:xfrm>
            <a:off x="8489591" y="362692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/>
          <p:cNvSpPr/>
          <p:nvPr/>
        </p:nvSpPr>
        <p:spPr bwMode="grayWhite">
          <a:xfrm>
            <a:off x="7089769" y="362692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 bwMode="grayWhite">
          <a:xfrm>
            <a:off x="9868998" y="422629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/>
          <p:cNvSpPr/>
          <p:nvPr/>
        </p:nvSpPr>
        <p:spPr bwMode="grayWhite">
          <a:xfrm>
            <a:off x="9868998" y="482566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902126" y="5973401"/>
            <a:ext cx="570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>
                <a:solidFill>
                  <a:schemeClr val="accent2">
                    <a:lumMod val="75000"/>
                  </a:schemeClr>
                </a:solidFill>
                <a:cs typeface="Verdana" panose="020B0604030504040204" pitchFamily="34" charset="0"/>
              </a:rPr>
              <a:t>… 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cs typeface="Verdana" panose="020B0604030504040204" pitchFamily="34" charset="0"/>
              </a:rPr>
              <a:t>Strategic Investments</a:t>
            </a:r>
          </a:p>
        </p:txBody>
      </p:sp>
      <p:sp>
        <p:nvSpPr>
          <p:cNvPr id="84" name="Right Arrow 83"/>
          <p:cNvSpPr/>
          <p:nvPr/>
        </p:nvSpPr>
        <p:spPr>
          <a:xfrm>
            <a:off x="410964" y="4665640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ight Arrow 84"/>
          <p:cNvSpPr/>
          <p:nvPr/>
        </p:nvSpPr>
        <p:spPr>
          <a:xfrm>
            <a:off x="410964" y="2268160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ight Arrow 85"/>
          <p:cNvSpPr/>
          <p:nvPr/>
        </p:nvSpPr>
        <p:spPr>
          <a:xfrm>
            <a:off x="410964" y="2867530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ight Arrow 86"/>
          <p:cNvSpPr/>
          <p:nvPr/>
        </p:nvSpPr>
        <p:spPr>
          <a:xfrm>
            <a:off x="410964" y="3466900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ight Arrow 87"/>
          <p:cNvSpPr/>
          <p:nvPr/>
        </p:nvSpPr>
        <p:spPr>
          <a:xfrm>
            <a:off x="410964" y="4066270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/>
          <p:cNvSpPr/>
          <p:nvPr/>
        </p:nvSpPr>
        <p:spPr bwMode="grayWhite">
          <a:xfrm>
            <a:off x="4301049" y="242818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 bwMode="grayWhite">
          <a:xfrm>
            <a:off x="2893719" y="242818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reeform 91"/>
          <p:cNvSpPr/>
          <p:nvPr/>
        </p:nvSpPr>
        <p:spPr bwMode="grayWhite">
          <a:xfrm>
            <a:off x="9261920" y="4067956"/>
            <a:ext cx="1381972" cy="545269"/>
          </a:xfrm>
          <a:custGeom>
            <a:avLst/>
            <a:gdLst>
              <a:gd name="connsiteX0" fmla="*/ 1109338 w 1381972"/>
              <a:gd name="connsiteY0" fmla="*/ 0 h 545269"/>
              <a:gd name="connsiteX1" fmla="*/ 1381972 w 1381972"/>
              <a:gd name="connsiteY1" fmla="*/ 272635 h 545269"/>
              <a:gd name="connsiteX2" fmla="*/ 1109338 w 1381972"/>
              <a:gd name="connsiteY2" fmla="*/ 545269 h 545269"/>
              <a:gd name="connsiteX3" fmla="*/ 1109338 w 1381972"/>
              <a:gd name="connsiteY3" fmla="*/ 408952 h 545269"/>
              <a:gd name="connsiteX4" fmla="*/ 0 w 1381972"/>
              <a:gd name="connsiteY4" fmla="*/ 408952 h 545269"/>
              <a:gd name="connsiteX5" fmla="*/ 0 w 1381972"/>
              <a:gd name="connsiteY5" fmla="*/ 136317 h 545269"/>
              <a:gd name="connsiteX6" fmla="*/ 1109338 w 1381972"/>
              <a:gd name="connsiteY6" fmla="*/ 13631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  <a:gd name="connsiteX7" fmla="*/ 91440 w 1381972"/>
              <a:gd name="connsiteY7" fmla="*/ 22775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972" h="545269">
                <a:moveTo>
                  <a:pt x="0" y="136317"/>
                </a:moveTo>
                <a:lnTo>
                  <a:pt x="1109338" y="136317"/>
                </a:lnTo>
                <a:lnTo>
                  <a:pt x="1109338" y="0"/>
                </a:lnTo>
                <a:lnTo>
                  <a:pt x="1381972" y="272635"/>
                </a:lnTo>
                <a:lnTo>
                  <a:pt x="1109338" y="545269"/>
                </a:lnTo>
                <a:lnTo>
                  <a:pt x="1109338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3" name="Virident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312" y="1163614"/>
            <a:ext cx="889358" cy="501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399" y="1336361"/>
            <a:ext cx="1012282" cy="33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87"/>
          <a:stretch/>
        </p:blipFill>
        <p:spPr>
          <a:xfrm>
            <a:off x="9434429" y="1345771"/>
            <a:ext cx="1086748" cy="225577"/>
          </a:xfrm>
          <a:prstGeom prst="rect">
            <a:avLst/>
          </a:prstGeom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6266" y="6027224"/>
            <a:ext cx="2525610" cy="673496"/>
          </a:xfrm>
          <a:prstGeom prst="rect">
            <a:avLst/>
          </a:prstGeom>
          <a:noFill/>
        </p:spPr>
      </p:pic>
      <p:sp>
        <p:nvSpPr>
          <p:cNvPr id="44" name="Freeform 43"/>
          <p:cNvSpPr/>
          <p:nvPr/>
        </p:nvSpPr>
        <p:spPr bwMode="grayWhite">
          <a:xfrm>
            <a:off x="10083714" y="5229718"/>
            <a:ext cx="1381972" cy="545269"/>
          </a:xfrm>
          <a:custGeom>
            <a:avLst/>
            <a:gdLst>
              <a:gd name="connsiteX0" fmla="*/ 1109338 w 1381972"/>
              <a:gd name="connsiteY0" fmla="*/ 0 h 545269"/>
              <a:gd name="connsiteX1" fmla="*/ 1381972 w 1381972"/>
              <a:gd name="connsiteY1" fmla="*/ 272635 h 545269"/>
              <a:gd name="connsiteX2" fmla="*/ 1109338 w 1381972"/>
              <a:gd name="connsiteY2" fmla="*/ 545269 h 545269"/>
              <a:gd name="connsiteX3" fmla="*/ 1109338 w 1381972"/>
              <a:gd name="connsiteY3" fmla="*/ 408952 h 545269"/>
              <a:gd name="connsiteX4" fmla="*/ 0 w 1381972"/>
              <a:gd name="connsiteY4" fmla="*/ 408952 h 545269"/>
              <a:gd name="connsiteX5" fmla="*/ 0 w 1381972"/>
              <a:gd name="connsiteY5" fmla="*/ 136317 h 545269"/>
              <a:gd name="connsiteX6" fmla="*/ 1109338 w 1381972"/>
              <a:gd name="connsiteY6" fmla="*/ 13631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  <a:gd name="connsiteX7" fmla="*/ 91440 w 1381972"/>
              <a:gd name="connsiteY7" fmla="*/ 227757 h 545269"/>
              <a:gd name="connsiteX0" fmla="*/ 0 w 1381972"/>
              <a:gd name="connsiteY0" fmla="*/ 136317 h 545269"/>
              <a:gd name="connsiteX1" fmla="*/ 1109338 w 1381972"/>
              <a:gd name="connsiteY1" fmla="*/ 136317 h 545269"/>
              <a:gd name="connsiteX2" fmla="*/ 1109338 w 1381972"/>
              <a:gd name="connsiteY2" fmla="*/ 0 h 545269"/>
              <a:gd name="connsiteX3" fmla="*/ 1381972 w 1381972"/>
              <a:gd name="connsiteY3" fmla="*/ 272635 h 545269"/>
              <a:gd name="connsiteX4" fmla="*/ 1109338 w 1381972"/>
              <a:gd name="connsiteY4" fmla="*/ 545269 h 545269"/>
              <a:gd name="connsiteX5" fmla="*/ 1109338 w 1381972"/>
              <a:gd name="connsiteY5" fmla="*/ 408952 h 545269"/>
              <a:gd name="connsiteX6" fmla="*/ 0 w 1381972"/>
              <a:gd name="connsiteY6" fmla="*/ 408952 h 54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1972" h="545269">
                <a:moveTo>
                  <a:pt x="0" y="136317"/>
                </a:moveTo>
                <a:lnTo>
                  <a:pt x="1109338" y="136317"/>
                </a:lnTo>
                <a:lnTo>
                  <a:pt x="1109338" y="0"/>
                </a:lnTo>
                <a:lnTo>
                  <a:pt x="1381972" y="272635"/>
                </a:lnTo>
                <a:lnTo>
                  <a:pt x="1109338" y="545269"/>
                </a:lnTo>
                <a:lnTo>
                  <a:pt x="1109338" y="408952"/>
                </a:lnTo>
                <a:lnTo>
                  <a:pt x="0" y="408952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 bwMode="grayWhite">
          <a:xfrm>
            <a:off x="10629115" y="5379282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425124" y="5264385"/>
            <a:ext cx="875236" cy="5486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17440" y="1124813"/>
            <a:ext cx="1323872" cy="9714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 bwMode="white">
          <a:xfrm>
            <a:off x="9449986" y="1783335"/>
            <a:ext cx="1005840" cy="2101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May 2016</a:t>
            </a:r>
          </a:p>
        </p:txBody>
      </p:sp>
      <p:sp>
        <p:nvSpPr>
          <p:cNvPr id="68" name="TextBox 67"/>
          <p:cNvSpPr txBox="1"/>
          <p:nvPr/>
        </p:nvSpPr>
        <p:spPr bwMode="white">
          <a:xfrm>
            <a:off x="10870891" y="1807983"/>
            <a:ext cx="1005840" cy="2101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100" i="1" dirty="0">
                <a:solidFill>
                  <a:prstClr val="white"/>
                </a:solidFill>
              </a:rPr>
              <a:t>Aug. – Sep. 2017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98" y="1275907"/>
            <a:ext cx="825400" cy="282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2783" y="1382232"/>
            <a:ext cx="417523" cy="4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/>
            </a:gs>
            <a:gs pos="100000">
              <a:schemeClr val="bg1">
                <a:lumMod val="95000"/>
              </a:schemeClr>
            </a:gs>
            <a:gs pos="100000">
              <a:srgbClr val="FFFFFF"/>
            </a:gs>
            <a:gs pos="100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Insatiable Growth in Data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In the data center, HDDs continue to play an even bigger role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©2017 Western Digital Corporation or its affiliates. All rights reserved. </a:t>
            </a:r>
            <a:endParaRPr lang="en-US" dirty="0"/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472441" y="1363118"/>
          <a:ext cx="574046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905460" y="455463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HDD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05460" y="374653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Flash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494474" y="2175571"/>
            <a:ext cx="1731987" cy="952239"/>
            <a:chOff x="1238981" y="2162124"/>
            <a:chExt cx="1731987" cy="952239"/>
          </a:xfrm>
        </p:grpSpPr>
        <p:sp>
          <p:nvSpPr>
            <p:cNvPr id="37" name="Rectangle 36"/>
            <p:cNvSpPr/>
            <p:nvPr/>
          </p:nvSpPr>
          <p:spPr>
            <a:xfrm>
              <a:off x="1238981" y="2207538"/>
              <a:ext cx="282389" cy="2823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67507" y="2162124"/>
              <a:ext cx="14034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Fast Data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38981" y="2759667"/>
              <a:ext cx="282389" cy="2823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67507" y="2714253"/>
              <a:ext cx="1287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Big Data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878955" y="2220985"/>
            <a:ext cx="3182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2020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of </a:t>
            </a:r>
            <a:r>
              <a:rPr lang="en-US" sz="2800" b="1" dirty="0"/>
              <a:t>data center </a:t>
            </a:r>
            <a:r>
              <a:rPr lang="en-US" sz="2800" dirty="0" err="1"/>
              <a:t>exabytes</a:t>
            </a:r>
            <a:r>
              <a:rPr lang="en-US" sz="2800" dirty="0"/>
              <a:t> will </a:t>
            </a:r>
            <a:r>
              <a:rPr lang="en-US" sz="2800" b="1" dirty="0"/>
              <a:t>still</a:t>
            </a:r>
            <a:r>
              <a:rPr lang="en-US" sz="2800" dirty="0"/>
              <a:t> reside on HDDs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73200" y="2878903"/>
            <a:ext cx="3393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baseline="30000" dirty="0">
                <a:solidFill>
                  <a:schemeClr val="tx2"/>
                </a:solidFill>
              </a:rPr>
              <a:t>~</a:t>
            </a:r>
            <a:r>
              <a:rPr lang="en-US" sz="8000" b="1" dirty="0"/>
              <a:t>90%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59935" y="6554123"/>
            <a:ext cx="2073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Source: WDC Analysis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 bwMode="auto">
          <a:xfrm>
            <a:off x="10485438" y="6636453"/>
            <a:ext cx="6096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5000"/>
              </a:lnSpc>
              <a:spcBef>
                <a:spcPts val="12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Verdana" charset="0"/>
              </a:defRPr>
            </a:lvl1pPr>
            <a:lvl2pPr marL="457200" indent="-2238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Verdana" charset="0"/>
              </a:defRPr>
            </a:lvl2pPr>
            <a:lvl3pPr marL="630238" indent="-173038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charset="0"/>
              </a:defRPr>
            </a:lvl3pPr>
            <a:lvl4pPr marL="854075" indent="-163513">
              <a:lnSpc>
                <a:spcPct val="95000"/>
              </a:lnSpc>
              <a:spcBef>
                <a:spcPts val="400"/>
              </a:spcBef>
              <a:buClr>
                <a:schemeClr val="accent1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charset="0"/>
              </a:defRPr>
            </a:lvl4pPr>
            <a:lvl5pPr marL="912813" indent="-182563"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5pPr>
            <a:lvl6pPr marL="13700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6pPr>
            <a:lvl7pPr marL="18272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7pPr>
            <a:lvl8pPr marL="22844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8pPr>
            <a:lvl9pPr marL="2741613" indent="-182563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B884D875-5D0C-6145-A04C-C9AE3518A466}" type="datetime1">
              <a:rPr lang="en-US" altLang="en-US" sz="700">
                <a:solidFill>
                  <a:schemeClr val="tx2">
                    <a:lumMod val="50000"/>
                  </a:schemeClr>
                </a:solidFill>
              </a:rPr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9/28/18</a:t>
            </a:fld>
            <a:endParaRPr lang="en-US" altLang="en-US" sz="7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143983"/>
            <a:ext cx="11247120" cy="487680"/>
          </a:xfrm>
        </p:spPr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sulotions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It is Important to Consider Two Key Questions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2693" y="1544574"/>
            <a:ext cx="5239173" cy="3997756"/>
            <a:chOff x="490939" y="1870652"/>
            <a:chExt cx="5237809" cy="3997756"/>
          </a:xfrm>
        </p:grpSpPr>
        <p:sp>
          <p:nvSpPr>
            <p:cNvPr id="24" name="TextBox 23"/>
            <p:cNvSpPr txBox="1"/>
            <p:nvPr/>
          </p:nvSpPr>
          <p:spPr>
            <a:xfrm>
              <a:off x="490939" y="1870652"/>
              <a:ext cx="5237809" cy="92330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4C66B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7E7E7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of application will the be installed in?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464744" y="2803490"/>
              <a:ext cx="3290199" cy="1799894"/>
              <a:chOff x="1508379" y="2803490"/>
              <a:chExt cx="3290199" cy="1799894"/>
            </a:xfrm>
          </p:grpSpPr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1508379" y="3410310"/>
                <a:ext cx="2348308" cy="1193074"/>
              </a:xfrm>
              <a:custGeom>
                <a:avLst/>
                <a:gdLst>
                  <a:gd name="T0" fmla="*/ 27 w 237"/>
                  <a:gd name="T1" fmla="*/ 94 h 188"/>
                  <a:gd name="T2" fmla="*/ 8 w 237"/>
                  <a:gd name="T3" fmla="*/ 146 h 188"/>
                  <a:gd name="T4" fmla="*/ 51 w 237"/>
                  <a:gd name="T5" fmla="*/ 188 h 188"/>
                  <a:gd name="T6" fmla="*/ 188 w 237"/>
                  <a:gd name="T7" fmla="*/ 188 h 188"/>
                  <a:gd name="T8" fmla="*/ 232 w 237"/>
                  <a:gd name="T9" fmla="*/ 146 h 188"/>
                  <a:gd name="T10" fmla="*/ 207 w 237"/>
                  <a:gd name="T11" fmla="*/ 93 h 188"/>
                  <a:gd name="T12" fmla="*/ 165 w 237"/>
                  <a:gd name="T13" fmla="*/ 22 h 188"/>
                  <a:gd name="T14" fmla="*/ 81 w 237"/>
                  <a:gd name="T15" fmla="*/ 56 h 188"/>
                  <a:gd name="T16" fmla="*/ 44 w 237"/>
                  <a:gd name="T17" fmla="*/ 60 h 188"/>
                  <a:gd name="T18" fmla="*/ 27 w 237"/>
                  <a:gd name="T1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" h="188">
                    <a:moveTo>
                      <a:pt x="27" y="94"/>
                    </a:moveTo>
                    <a:cubicBezTo>
                      <a:pt x="27" y="94"/>
                      <a:pt x="0" y="113"/>
                      <a:pt x="8" y="146"/>
                    </a:cubicBezTo>
                    <a:cubicBezTo>
                      <a:pt x="8" y="146"/>
                      <a:pt x="16" y="178"/>
                      <a:pt x="51" y="188"/>
                    </a:cubicBezTo>
                    <a:cubicBezTo>
                      <a:pt x="188" y="188"/>
                      <a:pt x="188" y="188"/>
                      <a:pt x="188" y="188"/>
                    </a:cubicBezTo>
                    <a:cubicBezTo>
                      <a:pt x="188" y="188"/>
                      <a:pt x="230" y="183"/>
                      <a:pt x="232" y="146"/>
                    </a:cubicBezTo>
                    <a:cubicBezTo>
                      <a:pt x="232" y="146"/>
                      <a:pt x="237" y="112"/>
                      <a:pt x="207" y="93"/>
                    </a:cubicBezTo>
                    <a:cubicBezTo>
                      <a:pt x="207" y="93"/>
                      <a:pt x="212" y="40"/>
                      <a:pt x="165" y="22"/>
                    </a:cubicBezTo>
                    <a:cubicBezTo>
                      <a:pt x="165" y="22"/>
                      <a:pt x="117" y="0"/>
                      <a:pt x="81" y="56"/>
                    </a:cubicBezTo>
                    <a:cubicBezTo>
                      <a:pt x="81" y="56"/>
                      <a:pt x="67" y="46"/>
                      <a:pt x="44" y="60"/>
                    </a:cubicBezTo>
                    <a:cubicBezTo>
                      <a:pt x="44" y="60"/>
                      <a:pt x="24" y="74"/>
                      <a:pt x="27" y="94"/>
                    </a:cubicBezTo>
                    <a:close/>
                  </a:path>
                </a:pathLst>
              </a:custGeom>
              <a:noFill/>
              <a:ln w="6985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1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6000000" scaled="0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 flipH="1">
                <a:off x="2325510" y="2803490"/>
                <a:ext cx="1958410" cy="994982"/>
              </a:xfrm>
              <a:custGeom>
                <a:avLst/>
                <a:gdLst>
                  <a:gd name="T0" fmla="*/ 27 w 237"/>
                  <a:gd name="T1" fmla="*/ 94 h 188"/>
                  <a:gd name="T2" fmla="*/ 8 w 237"/>
                  <a:gd name="T3" fmla="*/ 146 h 188"/>
                  <a:gd name="T4" fmla="*/ 51 w 237"/>
                  <a:gd name="T5" fmla="*/ 188 h 188"/>
                  <a:gd name="T6" fmla="*/ 188 w 237"/>
                  <a:gd name="T7" fmla="*/ 188 h 188"/>
                  <a:gd name="T8" fmla="*/ 232 w 237"/>
                  <a:gd name="T9" fmla="*/ 146 h 188"/>
                  <a:gd name="T10" fmla="*/ 207 w 237"/>
                  <a:gd name="T11" fmla="*/ 93 h 188"/>
                  <a:gd name="T12" fmla="*/ 165 w 237"/>
                  <a:gd name="T13" fmla="*/ 22 h 188"/>
                  <a:gd name="T14" fmla="*/ 81 w 237"/>
                  <a:gd name="T15" fmla="*/ 56 h 188"/>
                  <a:gd name="T16" fmla="*/ 44 w 237"/>
                  <a:gd name="T17" fmla="*/ 60 h 188"/>
                  <a:gd name="T18" fmla="*/ 27 w 237"/>
                  <a:gd name="T1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" h="188">
                    <a:moveTo>
                      <a:pt x="27" y="94"/>
                    </a:moveTo>
                    <a:cubicBezTo>
                      <a:pt x="27" y="94"/>
                      <a:pt x="0" y="113"/>
                      <a:pt x="8" y="146"/>
                    </a:cubicBezTo>
                    <a:cubicBezTo>
                      <a:pt x="8" y="146"/>
                      <a:pt x="16" y="178"/>
                      <a:pt x="51" y="188"/>
                    </a:cubicBezTo>
                    <a:cubicBezTo>
                      <a:pt x="188" y="188"/>
                      <a:pt x="188" y="188"/>
                      <a:pt x="188" y="188"/>
                    </a:cubicBezTo>
                    <a:cubicBezTo>
                      <a:pt x="188" y="188"/>
                      <a:pt x="230" y="183"/>
                      <a:pt x="232" y="146"/>
                    </a:cubicBezTo>
                    <a:cubicBezTo>
                      <a:pt x="232" y="146"/>
                      <a:pt x="237" y="112"/>
                      <a:pt x="207" y="93"/>
                    </a:cubicBezTo>
                    <a:cubicBezTo>
                      <a:pt x="207" y="93"/>
                      <a:pt x="212" y="40"/>
                      <a:pt x="165" y="22"/>
                    </a:cubicBezTo>
                    <a:cubicBezTo>
                      <a:pt x="165" y="22"/>
                      <a:pt x="117" y="0"/>
                      <a:pt x="81" y="56"/>
                    </a:cubicBezTo>
                    <a:cubicBezTo>
                      <a:pt x="81" y="56"/>
                      <a:pt x="67" y="46"/>
                      <a:pt x="44" y="60"/>
                    </a:cubicBezTo>
                    <a:cubicBezTo>
                      <a:pt x="44" y="60"/>
                      <a:pt x="24" y="74"/>
                      <a:pt x="27" y="94"/>
                    </a:cubicBezTo>
                    <a:close/>
                  </a:path>
                </a:pathLst>
              </a:custGeom>
              <a:noFill/>
              <a:ln w="6985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1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6000000" scaled="0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>
                <a:off x="3409236" y="3300981"/>
                <a:ext cx="1389342" cy="705865"/>
              </a:xfrm>
              <a:custGeom>
                <a:avLst/>
                <a:gdLst>
                  <a:gd name="T0" fmla="*/ 27 w 237"/>
                  <a:gd name="T1" fmla="*/ 94 h 188"/>
                  <a:gd name="T2" fmla="*/ 8 w 237"/>
                  <a:gd name="T3" fmla="*/ 146 h 188"/>
                  <a:gd name="T4" fmla="*/ 51 w 237"/>
                  <a:gd name="T5" fmla="*/ 188 h 188"/>
                  <a:gd name="T6" fmla="*/ 188 w 237"/>
                  <a:gd name="T7" fmla="*/ 188 h 188"/>
                  <a:gd name="T8" fmla="*/ 232 w 237"/>
                  <a:gd name="T9" fmla="*/ 146 h 188"/>
                  <a:gd name="T10" fmla="*/ 207 w 237"/>
                  <a:gd name="T11" fmla="*/ 93 h 188"/>
                  <a:gd name="T12" fmla="*/ 165 w 237"/>
                  <a:gd name="T13" fmla="*/ 22 h 188"/>
                  <a:gd name="T14" fmla="*/ 81 w 237"/>
                  <a:gd name="T15" fmla="*/ 56 h 188"/>
                  <a:gd name="T16" fmla="*/ 44 w 237"/>
                  <a:gd name="T17" fmla="*/ 60 h 188"/>
                  <a:gd name="T18" fmla="*/ 27 w 237"/>
                  <a:gd name="T19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" h="188">
                    <a:moveTo>
                      <a:pt x="27" y="94"/>
                    </a:moveTo>
                    <a:cubicBezTo>
                      <a:pt x="27" y="94"/>
                      <a:pt x="0" y="113"/>
                      <a:pt x="8" y="146"/>
                    </a:cubicBezTo>
                    <a:cubicBezTo>
                      <a:pt x="8" y="146"/>
                      <a:pt x="16" y="178"/>
                      <a:pt x="51" y="188"/>
                    </a:cubicBezTo>
                    <a:cubicBezTo>
                      <a:pt x="188" y="188"/>
                      <a:pt x="188" y="188"/>
                      <a:pt x="188" y="188"/>
                    </a:cubicBezTo>
                    <a:cubicBezTo>
                      <a:pt x="188" y="188"/>
                      <a:pt x="230" y="183"/>
                      <a:pt x="232" y="146"/>
                    </a:cubicBezTo>
                    <a:cubicBezTo>
                      <a:pt x="232" y="146"/>
                      <a:pt x="237" y="112"/>
                      <a:pt x="207" y="93"/>
                    </a:cubicBezTo>
                    <a:cubicBezTo>
                      <a:pt x="207" y="93"/>
                      <a:pt x="212" y="40"/>
                      <a:pt x="165" y="22"/>
                    </a:cubicBezTo>
                    <a:cubicBezTo>
                      <a:pt x="165" y="22"/>
                      <a:pt x="117" y="0"/>
                      <a:pt x="81" y="56"/>
                    </a:cubicBezTo>
                    <a:cubicBezTo>
                      <a:pt x="81" y="56"/>
                      <a:pt x="67" y="46"/>
                      <a:pt x="44" y="60"/>
                    </a:cubicBezTo>
                    <a:cubicBezTo>
                      <a:pt x="44" y="60"/>
                      <a:pt x="24" y="74"/>
                      <a:pt x="27" y="94"/>
                    </a:cubicBezTo>
                    <a:close/>
                  </a:path>
                </a:pathLst>
              </a:custGeom>
              <a:noFill/>
              <a:ln w="6985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1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6000000" scaled="0"/>
                </a:gra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39277" y="3979995"/>
              <a:ext cx="4141132" cy="1888413"/>
              <a:chOff x="1090124" y="3979995"/>
              <a:chExt cx="4141132" cy="1888413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447515" y="3979995"/>
                <a:ext cx="1891706" cy="1214084"/>
                <a:chOff x="3315907" y="3987595"/>
                <a:chExt cx="1567675" cy="1148958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315907" y="3987595"/>
                  <a:ext cx="1567675" cy="11489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2959" y="4072452"/>
                  <a:ext cx="1433851" cy="794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" name="Group 4"/>
              <p:cNvGrpSpPr/>
              <p:nvPr/>
            </p:nvGrpSpPr>
            <p:grpSpPr>
              <a:xfrm>
                <a:off x="3792039" y="4194550"/>
                <a:ext cx="1439217" cy="1274532"/>
                <a:chOff x="3597831" y="4194550"/>
                <a:chExt cx="1439217" cy="127453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4" name="Picture 13" descr="http://www.veryicon.com/icon/png/Hardware/Hardwaremx/IMac.pn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597831" y="4194550"/>
                  <a:ext cx="1439217" cy="12745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C:\Users\frances\Desktop\Gabrielle's Projects\Western Digital\os-x-mountain-lion-wallpaper-galaxy-ijailbreak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697798" y="4338372"/>
                  <a:ext cx="1239283" cy="6360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0124" y="4319108"/>
                <a:ext cx="2149230" cy="10431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0850" y="5444084"/>
                <a:ext cx="929378" cy="4243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288896" y="5493092"/>
                <a:ext cx="1751687" cy="342948"/>
                <a:chOff x="1422519" y="5455342"/>
                <a:chExt cx="1751687" cy="342948"/>
              </a:xfrm>
            </p:grpSpPr>
            <p:pic>
              <p:nvPicPr>
                <p:cNvPr id="70" name="Picture 3" descr="E:\Image_collection\icons\WD_icons\WD2Go.pn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 bwMode="auto">
                <a:xfrm>
                  <a:off x="1927849" y="5467350"/>
                  <a:ext cx="337375" cy="325732"/>
                </a:xfrm>
                <a:prstGeom prst="roundRect">
                  <a:avLst>
                    <a:gd name="adj" fmla="val 24709"/>
                  </a:avLst>
                </a:prstGeom>
                <a:noFill/>
                <a:ln w="3175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" name="Picture 4" descr="E:\Image_collection\icons\WD_icons\WDphotos.pn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 bwMode="auto">
                <a:xfrm>
                  <a:off x="1422519" y="5465632"/>
                  <a:ext cx="337375" cy="327450"/>
                </a:xfrm>
                <a:prstGeom prst="roundRect">
                  <a:avLst>
                    <a:gd name="adj" fmla="val 23939"/>
                  </a:avLst>
                </a:prstGeom>
                <a:noFill/>
                <a:ln w="3175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5" descr="E:\Image_collection\icons\WD_icons\WDRemote.pn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/>
              </p:blipFill>
              <p:spPr bwMode="auto">
                <a:xfrm>
                  <a:off x="2433179" y="5464274"/>
                  <a:ext cx="337375" cy="328808"/>
                </a:xfrm>
                <a:prstGeom prst="roundRect">
                  <a:avLst>
                    <a:gd name="adj" fmla="val 23185"/>
                  </a:avLst>
                </a:prstGeom>
                <a:noFill/>
                <a:ln w="3175">
                  <a:solidFill>
                    <a:schemeClr val="bg1">
                      <a:lumMod val="6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4" descr="http://aux.iconpedia.net/uploads/17209831951787883743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897315" y="5455342"/>
                  <a:ext cx="276891" cy="34294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5" name="Picture 2" descr="http://a2mac.org/wp-content/uploads/images/128px-apple-logo.png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8747" y="5433785"/>
                <a:ext cx="320155" cy="4022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0" name="Group 79"/>
              <p:cNvGrpSpPr/>
              <p:nvPr/>
            </p:nvGrpSpPr>
            <p:grpSpPr>
              <a:xfrm>
                <a:off x="3074041" y="5446783"/>
                <a:ext cx="638655" cy="389257"/>
                <a:chOff x="7393072" y="4476193"/>
                <a:chExt cx="1225384" cy="741379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81" name="Picture 4" descr="http://free-cell-phone-unlock.com/images/stories/phone_stuff/blackberry-unlock-logo.pn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393072" y="4476193"/>
                  <a:ext cx="1225384" cy="5445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2"/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2483" y="5020771"/>
                  <a:ext cx="986562" cy="196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grpSp>
        <p:nvGrpSpPr>
          <p:cNvPr id="12" name="Group 11"/>
          <p:cNvGrpSpPr/>
          <p:nvPr/>
        </p:nvGrpSpPr>
        <p:grpSpPr>
          <a:xfrm>
            <a:off x="6448552" y="1544574"/>
            <a:ext cx="5055616" cy="4082733"/>
            <a:chOff x="6644008" y="1870652"/>
            <a:chExt cx="5054299" cy="4082733"/>
          </a:xfrm>
        </p:grpSpPr>
        <p:sp>
          <p:nvSpPr>
            <p:cNvPr id="42" name="TextBox 41"/>
            <p:cNvSpPr txBox="1"/>
            <p:nvPr/>
          </p:nvSpPr>
          <p:spPr>
            <a:xfrm>
              <a:off x="6644008" y="1870652"/>
              <a:ext cx="5054299" cy="92330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4C66B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en-US" dirty="0">
                  <a:solidFill>
                    <a:srgbClr val="F4C66B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7E7E7E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the application be used and in what type of environment?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720187" y="3094893"/>
              <a:ext cx="4901941" cy="2858492"/>
              <a:chOff x="4969887" y="3489413"/>
              <a:chExt cx="3534014" cy="201929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6153" name="Picture 9" descr="http://www.maidforthemess.com/product_images/uploaded_images/office-building.png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9887" y="3489413"/>
                <a:ext cx="2381250" cy="166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6" name="Picture 12" descr="http://cdn1.iconfinder.com/data/icons/macosxstyle/macosxstyle_png/512/Home.png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9887" y="4282218"/>
                <a:ext cx="874070" cy="87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6702651" y="3803702"/>
                <a:ext cx="1801250" cy="1705010"/>
                <a:chOff x="6702651" y="3803702"/>
                <a:chExt cx="1801250" cy="1705010"/>
              </a:xfrm>
            </p:grpSpPr>
            <p:pic>
              <p:nvPicPr>
                <p:cNvPr id="6157" name="Picture 13" descr="E:\Image_collection\Apple_products\WD2go_on_mobile.png"/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0409" y="4311592"/>
                  <a:ext cx="1583492" cy="1197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9" name="Picture 10"/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 rot="11879621" flipV="1">
                  <a:off x="6702651" y="3803702"/>
                  <a:ext cx="1610636" cy="7460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40" name="Rectangle 39"/>
          <p:cNvSpPr/>
          <p:nvPr/>
        </p:nvSpPr>
        <p:spPr>
          <a:xfrm>
            <a:off x="472440" y="1371600"/>
            <a:ext cx="5486400" cy="4643718"/>
          </a:xfrm>
          <a:prstGeom prst="rect">
            <a:avLst/>
          </a:prstGeom>
          <a:noFill/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33160" y="1371600"/>
            <a:ext cx="5486400" cy="4643718"/>
          </a:xfrm>
          <a:prstGeom prst="rect">
            <a:avLst/>
          </a:prstGeom>
          <a:noFill/>
          <a:ln w="31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Enterprise HDD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61F486-93B4-4E23-89AC-AE9A47B40B15}" type="datetime1">
              <a:rPr lang="en-US" smtClean="0"/>
              <a:t>9/28/18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Digital Ultrastar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611" y="1471039"/>
            <a:ext cx="11247120" cy="4625898"/>
          </a:xfrm>
        </p:spPr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Capacity Enterprise HDD Brand Lineup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B8DF2-F7B1-487C-BDD1-58DDEF21018D}"/>
              </a:ext>
            </a:extLst>
          </p:cNvPr>
          <p:cNvSpPr/>
          <p:nvPr/>
        </p:nvSpPr>
        <p:spPr>
          <a:xfrm>
            <a:off x="8863913" y="0"/>
            <a:ext cx="3328087" cy="11052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These changes are specific to Capacity Enterprise product offerings, and do not affect any branding on our Client HDD or SSD products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629" y="2834143"/>
            <a:ext cx="4549698" cy="20614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51380" y="4350479"/>
            <a:ext cx="5312813" cy="976427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Launched under Western Digital </a:t>
            </a:r>
            <a:r>
              <a:rPr lang="en-US" sz="1600" dirty="0" err="1">
                <a:solidFill>
                  <a:schemeClr val="tx1"/>
                </a:solidFill>
              </a:rPr>
              <a:t>Ultrastar</a:t>
            </a:r>
            <a:r>
              <a:rPr lang="en-US" sz="1600" dirty="0">
                <a:solidFill>
                  <a:schemeClr val="tx1"/>
                </a:solidFill>
              </a:rPr>
              <a:t> Brand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920230" y="5653760"/>
            <a:ext cx="11045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Legacy-HGST Orderable Part Numbers &amp; Model Numbers for </a:t>
            </a:r>
            <a:r>
              <a:rPr lang="en-US" sz="1600" u="sng" dirty="0"/>
              <a:t>existing products </a:t>
            </a:r>
            <a:r>
              <a:rPr lang="en-US" sz="1600" dirty="0"/>
              <a:t>do not change.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3AC1B02-E7D9-BF40-B8C8-AE3A9C76F99E}"/>
              </a:ext>
            </a:extLst>
          </p:cNvPr>
          <p:cNvGrpSpPr/>
          <p:nvPr/>
        </p:nvGrpSpPr>
        <p:grpSpPr>
          <a:xfrm>
            <a:off x="725972" y="1268868"/>
            <a:ext cx="11347865" cy="1818146"/>
            <a:chOff x="725972" y="1268868"/>
            <a:chExt cx="11347865" cy="18181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230" y="1342132"/>
              <a:ext cx="1075826" cy="1494042"/>
            </a:xfrm>
            <a:prstGeom prst="rect">
              <a:avLst/>
            </a:prstGeom>
          </p:spPr>
        </p:pic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964AD374-CC48-494A-A90D-A02CA3937FFE}"/>
                </a:ext>
              </a:extLst>
            </p:cNvPr>
            <p:cNvGrpSpPr/>
            <p:nvPr/>
          </p:nvGrpSpPr>
          <p:grpSpPr>
            <a:xfrm>
              <a:off x="725972" y="1268868"/>
              <a:ext cx="11347865" cy="1818146"/>
              <a:chOff x="725972" y="1268868"/>
              <a:chExt cx="11347865" cy="181814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9910" y="1571871"/>
                <a:ext cx="2286518" cy="64400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25311" y="1418149"/>
                <a:ext cx="4038161" cy="855849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9330539" y="1498631"/>
                <a:ext cx="27432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/>
                  <a:t>Ultrastar</a:t>
                </a:r>
                <a:endParaRPr lang="en-US" sz="4000" b="1" dirty="0"/>
              </a:p>
            </p:txBody>
          </p:sp>
          <p:sp>
            <p:nvSpPr>
              <p:cNvPr id="22" name="Down Arrow 21"/>
              <p:cNvSpPr/>
              <p:nvPr/>
            </p:nvSpPr>
            <p:spPr>
              <a:xfrm rot="16200000">
                <a:off x="4767796" y="1396361"/>
                <a:ext cx="423582" cy="1073076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836376" y="1268868"/>
                <a:ext cx="3224146" cy="15548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725972" y="1287877"/>
                <a:ext cx="3169521" cy="179913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082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15" y="1757565"/>
            <a:ext cx="1630683" cy="243840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501" y="820188"/>
            <a:ext cx="2234851" cy="338101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23" y="1755949"/>
            <a:ext cx="1633754" cy="2442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End-to-End Storage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Enterprise class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625666-3C76-435D-8341-0540DDAE1A1B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 Confidential.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5100" y="4598670"/>
            <a:ext cx="12031594" cy="1493725"/>
          </a:xfrm>
          <a:prstGeom prst="rect">
            <a:avLst/>
          </a:prstGeom>
          <a:solidFill>
            <a:srgbClr val="00AB8E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54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09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"/>
              <a:cs typeface=""/>
            </a:endParaRPr>
          </a:p>
        </p:txBody>
      </p:sp>
      <p:sp>
        <p:nvSpPr>
          <p:cNvPr id="8" name="TextBox 67"/>
          <p:cNvSpPr txBox="1"/>
          <p:nvPr/>
        </p:nvSpPr>
        <p:spPr>
          <a:xfrm>
            <a:off x="3692538" y="4872471"/>
            <a:ext cx="2811771" cy="340519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D3935"/>
                </a:solidFill>
                <a:effectLst/>
                <a:uLnTx/>
                <a:uFillTx/>
              </a:rPr>
              <a:t>Mid Range</a:t>
            </a:r>
          </a:p>
        </p:txBody>
      </p:sp>
      <p:sp>
        <p:nvSpPr>
          <p:cNvPr id="9" name="TextBox 68"/>
          <p:cNvSpPr txBox="1"/>
          <p:nvPr/>
        </p:nvSpPr>
        <p:spPr>
          <a:xfrm>
            <a:off x="7933579" y="4840501"/>
            <a:ext cx="3138817" cy="340519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D3935"/>
                </a:solidFill>
                <a:effectLst/>
                <a:uLnTx/>
                <a:uFillTx/>
              </a:rPr>
              <a:t>High Capacity</a:t>
            </a:r>
          </a:p>
        </p:txBody>
      </p:sp>
      <p:sp>
        <p:nvSpPr>
          <p:cNvPr id="10" name="TextBox 70"/>
          <p:cNvSpPr txBox="1"/>
          <p:nvPr/>
        </p:nvSpPr>
        <p:spPr>
          <a:xfrm>
            <a:off x="892641" y="4871994"/>
            <a:ext cx="1757364" cy="340519"/>
          </a:xfrm>
          <a:prstGeom prst="roundRect">
            <a:avLst/>
          </a:prstGeom>
          <a:gradFill flip="none" rotWithShape="1">
            <a:gsLst>
              <a:gs pos="0">
                <a:srgbClr val="FFFFFF">
                  <a:lumMod val="95000"/>
                  <a:shade val="30000"/>
                  <a:satMod val="115000"/>
                </a:srgbClr>
              </a:gs>
              <a:gs pos="50000">
                <a:srgbClr val="FFFFFF">
                  <a:lumMod val="95000"/>
                  <a:shade val="67500"/>
                  <a:satMod val="115000"/>
                </a:srgbClr>
              </a:gs>
              <a:gs pos="100000">
                <a:srgbClr val="FFFFFF">
                  <a:lumMod val="95000"/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2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D3935"/>
                </a:solidFill>
                <a:effectLst/>
                <a:uLnTx/>
                <a:uFillTx/>
              </a:rPr>
              <a:t>Entry Level</a:t>
            </a:r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42C23457-899A-7C47-9684-CEB4BB62D851}"/>
              </a:ext>
            </a:extLst>
          </p:cNvPr>
          <p:cNvGrpSpPr/>
          <p:nvPr/>
        </p:nvGrpSpPr>
        <p:grpSpPr>
          <a:xfrm>
            <a:off x="230206" y="4749021"/>
            <a:ext cx="11653410" cy="1325173"/>
            <a:chOff x="230206" y="4749021"/>
            <a:chExt cx="11653410" cy="1325173"/>
          </a:xfrm>
        </p:grpSpPr>
        <p:grpSp>
          <p:nvGrpSpPr>
            <p:cNvPr id="32" name="Group 31"/>
            <p:cNvGrpSpPr/>
            <p:nvPr/>
          </p:nvGrpSpPr>
          <p:grpSpPr>
            <a:xfrm>
              <a:off x="2915977" y="4765879"/>
              <a:ext cx="589867" cy="431999"/>
              <a:chOff x="-817724" y="2903841"/>
              <a:chExt cx="589867" cy="431999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-660986" y="3119840"/>
                <a:ext cx="108000" cy="216000"/>
              </a:xfrm>
              <a:prstGeom prst="rect">
                <a:avLst/>
              </a:prstGeom>
              <a:solidFill>
                <a:srgbClr val="3D3935"/>
              </a:solidFill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-335857" y="2903841"/>
                <a:ext cx="108000" cy="431999"/>
              </a:xfrm>
              <a:prstGeom prst="rect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-817724" y="3227840"/>
                <a:ext cx="108000" cy="108000"/>
              </a:xfrm>
              <a:prstGeom prst="rect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-498422" y="3011840"/>
                <a:ext cx="108000" cy="324000"/>
              </a:xfrm>
              <a:prstGeom prst="rect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-699398" y="3276490"/>
                <a:ext cx="36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-542498" y="3276490"/>
                <a:ext cx="36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-379772" y="3276490"/>
                <a:ext cx="36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3D3935"/>
                </a:solidFill>
                <a:prstDash val="solid"/>
              </a:ln>
              <a:effectLst/>
            </p:spPr>
          </p:cxn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4E4A0204-D048-604F-A722-52DAA5AB5B5E}"/>
                </a:ext>
              </a:extLst>
            </p:cNvPr>
            <p:cNvGrpSpPr/>
            <p:nvPr/>
          </p:nvGrpSpPr>
          <p:grpSpPr>
            <a:xfrm>
              <a:off x="230206" y="4749021"/>
              <a:ext cx="11653410" cy="1325173"/>
              <a:chOff x="230206" y="4749021"/>
              <a:chExt cx="11653410" cy="1325173"/>
            </a:xfrm>
          </p:grpSpPr>
          <p:sp>
            <p:nvSpPr>
              <p:cNvPr id="11" name="TextBox 71"/>
              <p:cNvSpPr txBox="1"/>
              <p:nvPr/>
            </p:nvSpPr>
            <p:spPr>
              <a:xfrm>
                <a:off x="4036407" y="5749311"/>
                <a:ext cx="1716230" cy="306467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3935"/>
                    </a:solidFill>
                    <a:effectLst/>
                    <a:uLnTx/>
                    <a:uFillTx/>
                  </a:rPr>
                  <a:t>Highest IOPS/TB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9815867" y="5299207"/>
                <a:ext cx="1075692" cy="770085"/>
                <a:chOff x="9371110" y="5045207"/>
                <a:chExt cx="1075692" cy="770085"/>
              </a:xfrm>
            </p:grpSpPr>
            <p:sp>
              <p:nvSpPr>
                <p:cNvPr id="13" name="TextBox 72"/>
                <p:cNvSpPr txBox="1"/>
                <p:nvPr/>
              </p:nvSpPr>
              <p:spPr>
                <a:xfrm>
                  <a:off x="9371110" y="5304514"/>
                  <a:ext cx="1075692" cy="51077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D3935"/>
                      </a:solidFill>
                      <a:effectLst/>
                      <a:uLnTx/>
                      <a:uFillTx/>
                    </a:rPr>
                    <a:t>Lowest Power</a:t>
                  </a:r>
                </a:p>
              </p:txBody>
            </p:sp>
            <p:pic>
              <p:nvPicPr>
                <p:cNvPr id="14" name="Picture 13" descr="icon_hot_pluggable.png"/>
                <p:cNvPicPr>
                  <a:picLocks noChangeAspect="1"/>
                </p:cNvPicPr>
                <p:nvPr/>
              </p:nvPicPr>
              <p:blipFill>
                <a:blip r:embed="rId5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53316" y="5045207"/>
                  <a:ext cx="322402" cy="3224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" name="Picture 14" descr="icon_performance_enterprise.png"/>
              <p:cNvPicPr>
                <a:picLocks noChangeAspect="1"/>
              </p:cNvPicPr>
              <p:nvPr/>
            </p:nvPicPr>
            <p:blipFill>
              <a:blip r:embed="rId6" cstate="screen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0032" y="5275713"/>
                <a:ext cx="472278" cy="472278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7397761" y="5310807"/>
                <a:ext cx="1251117" cy="763387"/>
                <a:chOff x="7705472" y="5056807"/>
                <a:chExt cx="1251117" cy="763387"/>
              </a:xfrm>
            </p:grpSpPr>
            <p:pic>
              <p:nvPicPr>
                <p:cNvPr id="17" name="Picture 16" descr="icon_reliability.png"/>
                <p:cNvPicPr>
                  <a:picLocks noChangeAspect="1"/>
                </p:cNvPicPr>
                <p:nvPr/>
              </p:nvPicPr>
              <p:blipFill>
                <a:blip r:embed="rId7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7596" y="5056807"/>
                  <a:ext cx="289173" cy="289173"/>
                </a:xfrm>
                <a:prstGeom prst="rect">
                  <a:avLst/>
                </a:prstGeom>
              </p:spPr>
            </p:pic>
            <p:sp>
              <p:nvSpPr>
                <p:cNvPr id="18" name="TextBox 78"/>
                <p:cNvSpPr txBox="1"/>
                <p:nvPr/>
              </p:nvSpPr>
              <p:spPr>
                <a:xfrm>
                  <a:off x="7705472" y="5309416"/>
                  <a:ext cx="1251117" cy="51077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D3935"/>
                      </a:solidFill>
                      <a:effectLst/>
                      <a:uLnTx/>
                      <a:uFillTx/>
                    </a:rPr>
                    <a:t>Highest </a:t>
                  </a:r>
                </a:p>
                <a:p>
                  <a:pPr marL="0" marR="0" lvl="0" indent="0" algn="ctr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D3935"/>
                      </a:solidFill>
                      <a:effectLst/>
                      <a:uLnTx/>
                      <a:uFillTx/>
                    </a:rPr>
                    <a:t>Reliability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807905" y="5312859"/>
                <a:ext cx="987080" cy="574241"/>
                <a:chOff x="8647994" y="5052746"/>
                <a:chExt cx="987080" cy="574241"/>
              </a:xfrm>
            </p:grpSpPr>
            <p:sp>
              <p:nvSpPr>
                <p:cNvPr id="20" name="TextBox 75"/>
                <p:cNvSpPr txBox="1"/>
                <p:nvPr/>
              </p:nvSpPr>
              <p:spPr>
                <a:xfrm>
                  <a:off x="8647994" y="5320520"/>
                  <a:ext cx="987080" cy="30646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D3935"/>
                      </a:solidFill>
                      <a:effectLst/>
                      <a:uLnTx/>
                      <a:uFillTx/>
                    </a:rPr>
                    <a:t>Best TCO</a:t>
                  </a:r>
                </a:p>
              </p:txBody>
            </p:sp>
            <p:pic>
              <p:nvPicPr>
                <p:cNvPr id="21" name="Picture 20" descr="icon_tco.png"/>
                <p:cNvPicPr>
                  <a:picLocks noChangeAspect="1"/>
                </p:cNvPicPr>
                <p:nvPr/>
              </p:nvPicPr>
              <p:blipFill>
                <a:blip r:embed="rId8" cstate="screen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0436" y="5052746"/>
                  <a:ext cx="262196" cy="262196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81"/>
              <p:cNvSpPr txBox="1"/>
              <p:nvPr/>
            </p:nvSpPr>
            <p:spPr>
              <a:xfrm>
                <a:off x="622416" y="5749311"/>
                <a:ext cx="2438885" cy="306467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09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3935"/>
                    </a:solidFill>
                    <a:effectLst/>
                    <a:uLnTx/>
                    <a:uFillTx/>
                  </a:rPr>
                  <a:t>Legacy Longevity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388" y="5383724"/>
                <a:ext cx="360000" cy="3600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230206" y="4765024"/>
                <a:ext cx="589867" cy="431999"/>
                <a:chOff x="-817724" y="2903841"/>
                <a:chExt cx="589867" cy="431999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-660986" y="3119840"/>
                  <a:ext cx="108000" cy="216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-335857" y="2903841"/>
                  <a:ext cx="108000" cy="43199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-817724" y="3227840"/>
                  <a:ext cx="108000" cy="108000"/>
                </a:xfrm>
                <a:prstGeom prst="rect">
                  <a:avLst/>
                </a:prstGeom>
                <a:solidFill>
                  <a:srgbClr val="3D3935"/>
                </a:solidFill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-498422" y="3011840"/>
                  <a:ext cx="108000" cy="324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-6993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-5424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-379772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</p:grpSp>
          <p:grpSp>
            <p:nvGrpSpPr>
              <p:cNvPr id="40" name="Group 39"/>
              <p:cNvGrpSpPr/>
              <p:nvPr/>
            </p:nvGrpSpPr>
            <p:grpSpPr>
              <a:xfrm>
                <a:off x="6738547" y="4765879"/>
                <a:ext cx="589867" cy="431999"/>
                <a:chOff x="-817724" y="2903841"/>
                <a:chExt cx="589867" cy="431999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-660986" y="3119840"/>
                  <a:ext cx="108000" cy="216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-335857" y="2903841"/>
                  <a:ext cx="108000" cy="43199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-817724" y="3227840"/>
                  <a:ext cx="108000" cy="108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-498422" y="3011840"/>
                  <a:ext cx="108000" cy="324000"/>
                </a:xfrm>
                <a:prstGeom prst="rect">
                  <a:avLst/>
                </a:prstGeom>
                <a:solidFill>
                  <a:srgbClr val="3D3935"/>
                </a:solidFill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-6993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-5424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-379772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11293749" y="4749021"/>
                <a:ext cx="589867" cy="431999"/>
                <a:chOff x="-817724" y="2903841"/>
                <a:chExt cx="589867" cy="431999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-660986" y="3119840"/>
                  <a:ext cx="108000" cy="216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-335857" y="2903841"/>
                  <a:ext cx="108000" cy="431999"/>
                </a:xfrm>
                <a:prstGeom prst="rect">
                  <a:avLst/>
                </a:prstGeom>
                <a:solidFill>
                  <a:srgbClr val="3D3935"/>
                </a:solidFill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-817724" y="3227840"/>
                  <a:ext cx="108000" cy="108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-498422" y="3011840"/>
                  <a:ext cx="108000" cy="324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094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"/>
                    <a:cs typeface=""/>
                  </a:endParaRPr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-6993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-542498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-379772" y="3276490"/>
                  <a:ext cx="3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D3935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56" name="Slide Number Placeholder 2"/>
          <p:cNvSpPr txBox="1">
            <a:spLocks/>
          </p:cNvSpPr>
          <p:nvPr/>
        </p:nvSpPr>
        <p:spPr>
          <a:xfrm rot="10800000" flipV="1">
            <a:off x="228600" y="6725171"/>
            <a:ext cx="869016" cy="2197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prstClr val="black"/>
                </a:solidFill>
              </a:rPr>
              <a:t>4-3-18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10550" y="4315208"/>
            <a:ext cx="6178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SATA  Only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8" y="1764776"/>
            <a:ext cx="1716022" cy="242976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86" y="1764777"/>
            <a:ext cx="1610478" cy="24364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92" y="1757577"/>
            <a:ext cx="1622164" cy="242566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69" y="1751315"/>
            <a:ext cx="1614821" cy="24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Platforms Overview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682DD-7E44-4F3C-98AE-05A5E6F6AFCB}" type="datetime1">
              <a:rPr lang="en-US" smtClean="0"/>
              <a:t>9/28/18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130"/>
            <a:ext cx="11247120" cy="6248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Shifting Enterprise Storage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630520"/>
              </p:ext>
            </p:extLst>
          </p:nvPr>
        </p:nvGraphicFramePr>
        <p:xfrm>
          <a:off x="2020897" y="990600"/>
          <a:ext cx="9059389" cy="540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9981" y="6415949"/>
            <a:ext cx="5885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 err="1"/>
              <a:t>Wikibon</a:t>
            </a:r>
            <a:r>
              <a:rPr lang="en-US" sz="900" dirty="0"/>
              <a:t>, </a:t>
            </a:r>
            <a:r>
              <a:rPr lang="en-US" sz="900" dirty="0" err="1"/>
              <a:t>Hyperscale</a:t>
            </a:r>
            <a:r>
              <a:rPr lang="en-US" sz="900" dirty="0"/>
              <a:t> and </a:t>
            </a:r>
            <a:r>
              <a:rPr lang="en-US" sz="900" dirty="0" err="1"/>
              <a:t>Hyperconverged</a:t>
            </a:r>
            <a:r>
              <a:rPr lang="en-US" sz="900" dirty="0"/>
              <a:t>  Server SAN Project 2017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12032" y="4871956"/>
            <a:ext cx="3409716" cy="796035"/>
            <a:chOff x="2465461" y="4154557"/>
            <a:chExt cx="3409716" cy="796035"/>
          </a:xfrm>
        </p:grpSpPr>
        <p:sp>
          <p:nvSpPr>
            <p:cNvPr id="11" name="Rounded Rectangle 10"/>
            <p:cNvSpPr/>
            <p:nvPr/>
          </p:nvSpPr>
          <p:spPr>
            <a:xfrm>
              <a:off x="2466348" y="4154557"/>
              <a:ext cx="3407942" cy="79603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5461" y="4260187"/>
              <a:ext cx="340971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OEM Platforms 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For sale to their end customers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55006" y="2896523"/>
            <a:ext cx="3409716" cy="796035"/>
            <a:chOff x="4378749" y="2275489"/>
            <a:chExt cx="3409716" cy="796035"/>
          </a:xfrm>
        </p:grpSpPr>
        <p:sp>
          <p:nvSpPr>
            <p:cNvPr id="14" name="Rounded Rectangle 13"/>
            <p:cNvSpPr/>
            <p:nvPr/>
          </p:nvSpPr>
          <p:spPr>
            <a:xfrm>
              <a:off x="4379636" y="2275489"/>
              <a:ext cx="3407942" cy="79603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78749" y="2381119"/>
              <a:ext cx="3409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n w="3175">
                    <a:noFill/>
                  </a:ln>
                  <a:solidFill>
                    <a:srgbClr val="0070C0"/>
                  </a:solidFill>
                </a:rPr>
                <a:t>SDS SW + WDC Platforms </a:t>
              </a:r>
            </a:p>
            <a:p>
              <a:pPr algn="ctr"/>
              <a:r>
                <a:rPr lang="en-US" sz="1600" dirty="0">
                  <a:ln w="3175">
                    <a:noFill/>
                  </a:ln>
                  <a:solidFill>
                    <a:srgbClr val="0070C0"/>
                  </a:solidFill>
                </a:rPr>
                <a:t>For sale to their end customers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55006" y="4181551"/>
            <a:ext cx="3407942" cy="796035"/>
            <a:chOff x="4197381" y="3253716"/>
            <a:chExt cx="3407942" cy="796035"/>
          </a:xfrm>
        </p:grpSpPr>
        <p:sp>
          <p:nvSpPr>
            <p:cNvPr id="17" name="Rounded Rectangle 16"/>
            <p:cNvSpPr/>
            <p:nvPr/>
          </p:nvSpPr>
          <p:spPr>
            <a:xfrm>
              <a:off x="4197381" y="3253716"/>
              <a:ext cx="3407942" cy="79603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70324" y="3359346"/>
              <a:ext cx="3062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Their SW + WDC Platforms 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For use in their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3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221" y="1467682"/>
            <a:ext cx="5986974" cy="50673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Software-Defined Storage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en-US" sz="2400" dirty="0"/>
              <a:t> proprietary hardware and software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en-US" sz="2400" dirty="0"/>
              <a:t> all enterprise storage functionality performed in software run on white-boxes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800" dirty="0"/>
              <a:t>Storage start-ups changing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en-US" sz="2400" dirty="0"/>
              <a:t> hardware and software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en-US" sz="2400" dirty="0"/>
              <a:t> a software-only business model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Market Trend: Software Defined Storage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34" y="3057151"/>
            <a:ext cx="4412994" cy="31666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D86946-4465-44C4-A59A-67CF835104B6}"/>
              </a:ext>
            </a:extLst>
          </p:cNvPr>
          <p:cNvGrpSpPr/>
          <p:nvPr/>
        </p:nvGrpSpPr>
        <p:grpSpPr>
          <a:xfrm>
            <a:off x="7370934" y="1203159"/>
            <a:ext cx="4412994" cy="1560338"/>
            <a:chOff x="7572462" y="1203159"/>
            <a:chExt cx="4009938" cy="1560338"/>
          </a:xfrm>
        </p:grpSpPr>
        <p:pic>
          <p:nvPicPr>
            <p:cNvPr id="10" name="Picture 1" descr="image001">
              <a:extLst>
                <a:ext uri="{FF2B5EF4-FFF2-40B4-BE49-F238E27FC236}">
                  <a16:creationId xmlns:a16="http://schemas.microsoft.com/office/drawing/2014/main" id="{EDAED44B-0909-4442-857D-D9784AE5E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654" y="1749403"/>
              <a:ext cx="1943261" cy="548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Image result for nexenta logo">
              <a:extLst>
                <a:ext uri="{FF2B5EF4-FFF2-40B4-BE49-F238E27FC236}">
                  <a16:creationId xmlns:a16="http://schemas.microsoft.com/office/drawing/2014/main" id="{DB5C35FD-7C4F-4CD2-9077-CFDC226C6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693" y="2073672"/>
              <a:ext cx="1839532" cy="68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ibm spectrum scale logo">
              <a:extLst>
                <a:ext uri="{FF2B5EF4-FFF2-40B4-BE49-F238E27FC236}">
                  <a16:creationId xmlns:a16="http://schemas.microsoft.com/office/drawing/2014/main" id="{FF2F44A2-E66B-4446-8A6A-86802ABE7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654" y="1323174"/>
              <a:ext cx="2288069" cy="57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ceph logo">
              <a:extLst>
                <a:ext uri="{FF2B5EF4-FFF2-40B4-BE49-F238E27FC236}">
                  <a16:creationId xmlns:a16="http://schemas.microsoft.com/office/drawing/2014/main" id="{5BA6EA83-83E9-4700-BF29-425B8ADB7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6819" y="1362188"/>
              <a:ext cx="1426737" cy="655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E8F473D-77E9-4FDD-AF54-BB1A849DD65D}"/>
                </a:ext>
              </a:extLst>
            </p:cNvPr>
            <p:cNvSpPr/>
            <p:nvPr/>
          </p:nvSpPr>
          <p:spPr>
            <a:xfrm>
              <a:off x="7572462" y="1203159"/>
              <a:ext cx="4009938" cy="1542800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OPEN-E">
              <a:extLst>
                <a:ext uri="{FF2B5EF4-FFF2-40B4-BE49-F238E27FC236}">
                  <a16:creationId xmlns:a16="http://schemas.microsoft.com/office/drawing/2014/main" id="{9F2A2631-905B-41F7-8527-CA97A9D3B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4915" y="2240590"/>
              <a:ext cx="902151" cy="29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38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20" y="4867993"/>
            <a:ext cx="3252720" cy="20099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4215324" y="5038646"/>
            <a:ext cx="3705009" cy="3796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/>
              <a:t>Ultrastar</a:t>
            </a:r>
            <a:r>
              <a:rPr lang="en-US" sz="1800" b="1" dirty="0"/>
              <a:t> Serv24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960518" y="5038646"/>
            <a:ext cx="3705009" cy="3796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/>
              <a:t>Ultrastar</a:t>
            </a:r>
            <a:r>
              <a:rPr lang="en-US" sz="1800" b="1" dirty="0"/>
              <a:t> Serv24-HA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3883CC-D8BB-4A2A-B963-D553E72CE066}"/>
              </a:ext>
            </a:extLst>
          </p:cNvPr>
          <p:cNvSpPr/>
          <p:nvPr/>
        </p:nvSpPr>
        <p:spPr>
          <a:xfrm>
            <a:off x="470130" y="5038646"/>
            <a:ext cx="3705009" cy="3796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/>
              <a:t>Ultrastar</a:t>
            </a:r>
            <a:r>
              <a:rPr lang="en-US" sz="1800" b="1" dirty="0"/>
              <a:t> Serv24A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F81EB99-0337-466C-BFAA-6620A82D6204}"/>
              </a:ext>
            </a:extLst>
          </p:cNvPr>
          <p:cNvSpPr/>
          <p:nvPr/>
        </p:nvSpPr>
        <p:spPr>
          <a:xfrm>
            <a:off x="6106540" y="3202630"/>
            <a:ext cx="5560248" cy="3796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/>
              <a:t>Ultrastar</a:t>
            </a:r>
            <a:r>
              <a:rPr lang="en-US" sz="1800" b="1" dirty="0"/>
              <a:t> Serv60+8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72440" y="3203168"/>
            <a:ext cx="5560250" cy="379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/>
              <a:t>2U24 Flash Storage Platform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B60C9B9-7E9D-459D-8AAA-0F4674C978C7}"/>
              </a:ext>
            </a:extLst>
          </p:cNvPr>
          <p:cNvSpPr/>
          <p:nvPr/>
        </p:nvSpPr>
        <p:spPr>
          <a:xfrm>
            <a:off x="472440" y="991898"/>
            <a:ext cx="11194349" cy="1828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JBOD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72440" y="2842347"/>
            <a:ext cx="5586615" cy="1828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JBOF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72440" y="4692796"/>
            <a:ext cx="11194349" cy="1828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Flash Storage Servers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CD18DA0-5A08-4F23-939A-47B8980C8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70" y="3559547"/>
            <a:ext cx="3224762" cy="113324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1"/>
          <a:stretch/>
        </p:blipFill>
        <p:spPr>
          <a:xfrm flipH="1">
            <a:off x="8278052" y="5157444"/>
            <a:ext cx="2588824" cy="138378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BD383CE-4600-5F4E-8D48-D896A0FE2E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FFF"/>
              </a:clrFrom>
              <a:clrTo>
                <a:srgbClr val="F6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23" b="93826" l="3012" r="99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69" y="3470609"/>
            <a:ext cx="2604621" cy="1291850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1603270" y="5463542"/>
            <a:ext cx="2077190" cy="1071440"/>
            <a:chOff x="6832795" y="1104900"/>
            <a:chExt cx="4627685" cy="2368319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EA2477A-0F31-ED4D-9452-C644F69B1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6" t="17968" r="15567" b="20577"/>
            <a:stretch/>
          </p:blipFill>
          <p:spPr>
            <a:xfrm>
              <a:off x="6832795" y="1104900"/>
              <a:ext cx="4627685" cy="236831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9"/>
            <a:srcRect l="7368" r="3073" b="16405"/>
            <a:stretch/>
          </p:blipFill>
          <p:spPr>
            <a:xfrm>
              <a:off x="7996136" y="2703277"/>
              <a:ext cx="554477" cy="302570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6080173" y="2842347"/>
            <a:ext cx="5586615" cy="18288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Hybrid Storage Server</a:t>
            </a:r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72440" y="365760"/>
            <a:ext cx="1124712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WDC Platform Portfolio  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6158BC-2A41-4CDB-895F-DF11FB459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2987" y="1436736"/>
            <a:ext cx="2426418" cy="15546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07FA4B-9024-406B-ABE0-77C0266EC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6372" y="1449771"/>
            <a:ext cx="2232386" cy="15696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79D328-D057-444A-80C1-F4C487CC6A39}"/>
              </a:ext>
            </a:extLst>
          </p:cNvPr>
          <p:cNvSpPr/>
          <p:nvPr/>
        </p:nvSpPr>
        <p:spPr>
          <a:xfrm>
            <a:off x="6080174" y="1366745"/>
            <a:ext cx="5586616" cy="37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Ultrastar</a:t>
            </a:r>
            <a:r>
              <a:rPr lang="en-US" sz="1800" b="1" dirty="0">
                <a:solidFill>
                  <a:schemeClr val="tx1"/>
                </a:solidFill>
              </a:rPr>
              <a:t> Data102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3FBD7B-E5AA-41E3-90F2-4B06833B9F8F}"/>
              </a:ext>
            </a:extLst>
          </p:cNvPr>
          <p:cNvSpPr/>
          <p:nvPr/>
        </p:nvSpPr>
        <p:spPr>
          <a:xfrm>
            <a:off x="470131" y="1366745"/>
            <a:ext cx="5562560" cy="37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Ultrastar</a:t>
            </a:r>
            <a:r>
              <a:rPr lang="en-US" sz="1800" b="1" baseline="30000" dirty="0">
                <a:solidFill>
                  <a:schemeClr val="tx1"/>
                </a:solidFill>
              </a:rPr>
              <a:t>®</a:t>
            </a:r>
            <a:r>
              <a:rPr lang="en-US" sz="1800" b="1" dirty="0">
                <a:solidFill>
                  <a:schemeClr val="tx1"/>
                </a:solidFill>
              </a:rPr>
              <a:t> Data60</a:t>
            </a:r>
          </a:p>
        </p:txBody>
      </p:sp>
    </p:spTree>
    <p:extLst>
      <p:ext uri="{BB962C8B-B14F-4D97-AF65-F5344CB8AC3E}">
        <p14:creationId xmlns:p14="http://schemas.microsoft.com/office/powerpoint/2010/main" val="13760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Patented Innovation -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ArcticFlow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™ </a:t>
            </a:r>
            <a:br>
              <a:rPr lang="en-US" dirty="0"/>
            </a:br>
            <a:r>
              <a:rPr lang="en-US" sz="2000" b="0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Lets UltrastarData102 run cooler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5F783B-DD71-4204-B68A-6DBA29F9DC0C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70561" y="1571868"/>
            <a:ext cx="1892492" cy="4005073"/>
            <a:chOff x="6565709" y="1894043"/>
            <a:chExt cx="1794520" cy="4103784"/>
          </a:xfrm>
        </p:grpSpPr>
        <p:grpSp>
          <p:nvGrpSpPr>
            <p:cNvPr id="8" name="Group 7"/>
            <p:cNvGrpSpPr/>
            <p:nvPr/>
          </p:nvGrpSpPr>
          <p:grpSpPr>
            <a:xfrm>
              <a:off x="6565709" y="1894043"/>
              <a:ext cx="1794520" cy="4103783"/>
              <a:chOff x="9062832" y="1472588"/>
              <a:chExt cx="1907828" cy="436290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t="13729"/>
              <a:stretch/>
            </p:blipFill>
            <p:spPr>
              <a:xfrm>
                <a:off x="9062832" y="2224454"/>
                <a:ext cx="1907828" cy="3611036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9082454" y="2558564"/>
                <a:ext cx="1880002" cy="505106"/>
                <a:chOff x="9082454" y="2558564"/>
                <a:chExt cx="1880002" cy="505106"/>
              </a:xfrm>
              <a:solidFill>
                <a:srgbClr val="FFCC00"/>
              </a:solidFill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9082454" y="2558564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9208388" y="2558564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9334322" y="255856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9460256" y="255856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9586190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9712124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9838058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9963992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10089926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0215860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0341794" y="255856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0467728" y="255856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10593662" y="255856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10719596" y="2558564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10845533" y="2558564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9079609" y="3108672"/>
                <a:ext cx="1880002" cy="505106"/>
                <a:chOff x="9079609" y="3108672"/>
                <a:chExt cx="1880002" cy="505106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079609" y="3108672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9205543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9331477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9457411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9583345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9709279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9835213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9961147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10087081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10213015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10338949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10464883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10590817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10716751" y="3108672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10842688" y="3108672"/>
                  <a:ext cx="116923" cy="505106"/>
                </a:xfrm>
                <a:prstGeom prst="rect">
                  <a:avLst/>
                </a:prstGeom>
                <a:solidFill>
                  <a:srgbClr val="FF66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9079609" y="3660684"/>
                <a:ext cx="1880002" cy="505106"/>
                <a:chOff x="9079609" y="3660684"/>
                <a:chExt cx="1880002" cy="505106"/>
              </a:xfrm>
              <a:solidFill>
                <a:srgbClr val="FFFF00"/>
              </a:solidFill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9079609" y="366068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9205543" y="366068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9331477" y="3660684"/>
                  <a:ext cx="116923" cy="505106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9457411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9583345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9709279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9835213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9961147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0087081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10213015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0338949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0464883" y="3660684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0590817" y="3660684"/>
                  <a:ext cx="116923" cy="505106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0716751" y="366068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0842688" y="3660684"/>
                  <a:ext cx="116923" cy="505106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9079609" y="4210792"/>
                <a:ext cx="1880002" cy="505106"/>
                <a:chOff x="9079609" y="4210792"/>
                <a:chExt cx="1880002" cy="505106"/>
              </a:xfrm>
              <a:solidFill>
                <a:srgbClr val="87FF00"/>
              </a:solidFill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079609" y="4210792"/>
                  <a:ext cx="116923" cy="505106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9205543" y="4210792"/>
                  <a:ext cx="116923" cy="50510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9331477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9457411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9583345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9709279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9835213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9961147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10087081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0213015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10338949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0464883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0590817" y="4210792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0716751" y="4210792"/>
                  <a:ext cx="116923" cy="50510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0842688" y="4210792"/>
                  <a:ext cx="116923" cy="505106"/>
                </a:xfrm>
                <a:prstGeom prst="rect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9071624" y="4760900"/>
                <a:ext cx="1880002" cy="505106"/>
                <a:chOff x="9071624" y="4760900"/>
                <a:chExt cx="1880002" cy="505106"/>
              </a:xfrm>
              <a:solidFill>
                <a:srgbClr val="00FF88"/>
              </a:solidFill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9071624" y="4760900"/>
                  <a:ext cx="116923" cy="50510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9197558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323492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9449426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9575360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9701294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9827228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9953162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0079096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0205030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0330964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0456898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0582832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10708766" y="4760900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0834703" y="4760900"/>
                  <a:ext cx="116923" cy="50510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9079609" y="5311008"/>
                <a:ext cx="1880002" cy="505106"/>
                <a:chOff x="9079609" y="5311008"/>
                <a:chExt cx="1880002" cy="505106"/>
              </a:xfrm>
              <a:solidFill>
                <a:srgbClr val="00FFFF"/>
              </a:solidFill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9079609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9205543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9331477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9457411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9583345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9709279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9835213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9961147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0087081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0213015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10338949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0464883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0590817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0716751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10842688" y="5311008"/>
                  <a:ext cx="116923" cy="505106"/>
                </a:xfrm>
                <a:prstGeom prst="rect">
                  <a:avLst/>
                </a:pr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9071624" y="1472588"/>
                <a:ext cx="1899036" cy="1072784"/>
              </a:xfrm>
              <a:prstGeom prst="rect">
                <a:avLst/>
              </a:prstGeom>
              <a:gradFill flip="none" rotWithShape="1">
                <a:gsLst>
                  <a:gs pos="0">
                    <a:srgbClr val="FFCC00"/>
                  </a:gs>
                  <a:gs pos="58000">
                    <a:srgbClr val="FF6600"/>
                  </a:gs>
                  <a:gs pos="80000">
                    <a:srgbClr val="E80000"/>
                  </a:gs>
                </a:gsLst>
                <a:path path="circle">
                  <a:fillToRect l="50000" t="130000" r="50000" b="-30000"/>
                </a:path>
                <a:tileRect/>
              </a:gra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565709" y="5997827"/>
              <a:ext cx="1792244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テキスト ボックス 28"/>
          <p:cNvSpPr txBox="1"/>
          <p:nvPr/>
        </p:nvSpPr>
        <p:spPr>
          <a:xfrm>
            <a:off x="1770561" y="5680813"/>
            <a:ext cx="211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ct val="60000"/>
              </a:spcBef>
              <a:buClr>
                <a:srgbClr val="00588D"/>
              </a:buClr>
              <a:buSzPct val="100000"/>
            </a:pP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Alternative 4U90</a:t>
            </a:r>
            <a:endParaRPr kumimoji="1" lang="ja-JP" altLang="en-US" sz="1600" kern="0" dirty="0">
              <a:solidFill>
                <a:schemeClr val="accent1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9" name="テキスト ボックス 28"/>
          <p:cNvSpPr txBox="1"/>
          <p:nvPr/>
        </p:nvSpPr>
        <p:spPr>
          <a:xfrm>
            <a:off x="5902000" y="5843957"/>
            <a:ext cx="1975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ct val="60000"/>
              </a:spcBef>
              <a:buClr>
                <a:srgbClr val="00588D"/>
              </a:buClr>
              <a:buSzPct val="100000"/>
            </a:pPr>
            <a:r>
              <a:rPr lang="en-US" altLang="ja-JP" sz="1600" dirty="0" err="1">
                <a:solidFill>
                  <a:schemeClr val="accent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Ultrastar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Data102</a:t>
            </a:r>
            <a:endParaRPr kumimoji="1" lang="ja-JP" altLang="en-US" sz="1600" kern="0" dirty="0">
              <a:solidFill>
                <a:schemeClr val="accent1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906" y="1380229"/>
            <a:ext cx="3352800" cy="4400550"/>
          </a:xfrm>
          <a:prstGeom prst="rect">
            <a:avLst/>
          </a:prstGeom>
        </p:spPr>
      </p:pic>
      <p:sp>
        <p:nvSpPr>
          <p:cNvPr id="113" name="Content Placeholder 7">
            <a:extLst>
              <a:ext uri="{FF2B5EF4-FFF2-40B4-BE49-F238E27FC236}">
                <a16:creationId xmlns:a16="http://schemas.microsoft.com/office/drawing/2014/main" id="{5CE2EF9F-7AB9-479D-8FCF-04401C82A0D1}"/>
              </a:ext>
            </a:extLst>
          </p:cNvPr>
          <p:cNvSpPr txBox="1">
            <a:spLocks/>
          </p:cNvSpPr>
          <p:nvPr/>
        </p:nvSpPr>
        <p:spPr>
          <a:xfrm>
            <a:off x="8307320" y="2364948"/>
            <a:ext cx="3264672" cy="21846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75" indent="-182875" algn="l" defTabSz="121917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30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63513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7" indent="-182875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marR="0" lvl="1" indent="0" algn="l" defTabSz="121917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DCC9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ArcticFlow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™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/>
              </a:rPr>
              <a:t> </a:t>
            </a:r>
          </a:p>
          <a:p>
            <a:pPr marR="0" lvl="1" algn="l" defTabSz="121917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Lower</a:t>
            </a:r>
            <a:r>
              <a:rPr kumimoji="0" lang="en-US" sz="2000" b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Temperature</a:t>
            </a:r>
          </a:p>
          <a:p>
            <a:pPr marR="0" lvl="1" algn="l" defTabSz="121917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aseline="0" dirty="0">
                <a:latin typeface="Verdana"/>
              </a:rPr>
              <a:t>Reduced</a:t>
            </a:r>
            <a:r>
              <a:rPr lang="en-US" sz="2000" dirty="0">
                <a:latin typeface="Verdana"/>
              </a:rPr>
              <a:t> Failures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R="0" lvl="1" algn="l" defTabSz="121917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Lower Fan Speed</a:t>
            </a:r>
          </a:p>
          <a:p>
            <a:pPr marR="0" lvl="1" algn="l" defTabSz="121917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Verdana"/>
              </a:rPr>
              <a:t>Energy Savings 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D82F457-397F-4873-BD71-E5DD7D5E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126" y="4424987"/>
            <a:ext cx="1521540" cy="1133887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E08AAC1E-A1DA-4C73-873F-9E587CA1B425}"/>
              </a:ext>
            </a:extLst>
          </p:cNvPr>
          <p:cNvSpPr/>
          <p:nvPr/>
        </p:nvSpPr>
        <p:spPr>
          <a:xfrm>
            <a:off x="4002757" y="3505727"/>
            <a:ext cx="17658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Modelled device temperatures @12W consumption per device in 35°C environment</a:t>
            </a:r>
          </a:p>
        </p:txBody>
      </p:sp>
    </p:spTree>
    <p:extLst>
      <p:ext uri="{BB962C8B-B14F-4D97-AF65-F5344CB8AC3E}">
        <p14:creationId xmlns:p14="http://schemas.microsoft.com/office/powerpoint/2010/main" val="16512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7"/>
          <a:stretch/>
        </p:blipFill>
        <p:spPr>
          <a:xfrm>
            <a:off x="-250447" y="246651"/>
            <a:ext cx="10810947" cy="6855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World’s Most “Valuable” Patent Portfolios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0" y="6492519"/>
            <a:ext cx="71628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1000" kern="0" dirty="0">
                <a:solidFill>
                  <a:prstClr val="white">
                    <a:lumMod val="50000"/>
                  </a:prstClr>
                </a:solidFill>
                <a:latin typeface="Franklin Gothic Book" panose="020B0503020102020204" pitchFamily="34" charset="0"/>
                <a:cs typeface="Century Gothic"/>
              </a:rPr>
              <a:t>Source: 2017 IEEE includes SanDisk, WDC, and </a:t>
            </a:r>
            <a:r>
              <a:rPr lang="en-US" sz="1000" kern="0" dirty="0" err="1">
                <a:solidFill>
                  <a:prstClr val="white">
                    <a:lumMod val="50000"/>
                  </a:prstClr>
                </a:solidFill>
                <a:latin typeface="Franklin Gothic Book" panose="020B0503020102020204" pitchFamily="34" charset="0"/>
                <a:cs typeface="Century Gothic"/>
              </a:rPr>
              <a:t>Skyera</a:t>
            </a:r>
            <a:endParaRPr lang="en-US" sz="1000" kern="0" dirty="0">
              <a:solidFill>
                <a:prstClr val="white">
                  <a:lumMod val="50000"/>
                </a:prstClr>
              </a:solidFill>
              <a:latin typeface="Franklin Gothic Book" panose="020B0503020102020204" pitchFamily="34" charset="0"/>
              <a:cs typeface="Century Gothic"/>
            </a:endParaRPr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360" y="2209800"/>
            <a:ext cx="4892040" cy="48920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8305800" y="3429000"/>
            <a:ext cx="2619660" cy="16927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14,000+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Total Issued 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Patents, WW</a:t>
            </a:r>
          </a:p>
        </p:txBody>
      </p:sp>
    </p:spTree>
    <p:extLst>
      <p:ext uri="{BB962C8B-B14F-4D97-AF65-F5344CB8AC3E}">
        <p14:creationId xmlns:p14="http://schemas.microsoft.com/office/powerpoint/2010/main" val="15980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Patented Innovation -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IsoVibe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™ </a:t>
            </a:r>
            <a:br>
              <a:rPr lang="en-US" dirty="0"/>
            </a:br>
            <a:r>
              <a:rPr lang="en-US" sz="2000" b="0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Keeps HDD at maximum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D5F783B-DD71-4204-B68A-6DBA29F9DC0C}" type="datetime1">
              <a:rPr lang="en-US" smtClean="0"/>
              <a:t>9/28/18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©2018 Western Digital Corporation or its affiliates. All rights reserved.</a:t>
            </a:r>
            <a:endParaRPr lang="en-US" dirty="0"/>
          </a:p>
        </p:txBody>
      </p:sp>
      <p:sp>
        <p:nvSpPr>
          <p:cNvPr id="113" name="Content Placeholder 7">
            <a:extLst>
              <a:ext uri="{FF2B5EF4-FFF2-40B4-BE49-F238E27FC236}">
                <a16:creationId xmlns:a16="http://schemas.microsoft.com/office/drawing/2014/main" id="{5CE2EF9F-7AB9-479D-8FCF-04401C82A0D1}"/>
              </a:ext>
            </a:extLst>
          </p:cNvPr>
          <p:cNvSpPr txBox="1">
            <a:spLocks/>
          </p:cNvSpPr>
          <p:nvPr/>
        </p:nvSpPr>
        <p:spPr>
          <a:xfrm>
            <a:off x="8529888" y="2303232"/>
            <a:ext cx="3264672" cy="21846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875" indent="-182875" algn="l" defTabSz="121917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3038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63513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7" indent="-182875" algn="l" defTabSz="121917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2" lvl="1" indent="0">
              <a:buClr>
                <a:srgbClr val="DCC9B5"/>
              </a:buClr>
              <a:buNone/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IsoVibe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™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Verdana"/>
              </a:rPr>
              <a:t>Less Vibration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Verdana"/>
              </a:rPr>
              <a:t>No Cross-Talk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Verdana"/>
              </a:rPr>
              <a:t>Stable Performance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8D56F98B-EB95-4BA0-B26A-08C4F8846E5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97" y="4094130"/>
            <a:ext cx="1521540" cy="113388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5BFB569-6F84-4A35-BF11-00B40F75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3310" y="2337606"/>
            <a:ext cx="3532459" cy="2239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7A01C5D-E726-42C1-BFB4-4544D3261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 t="22222" r="34889" b="13333"/>
          <a:stretch/>
        </p:blipFill>
        <p:spPr>
          <a:xfrm>
            <a:off x="6035040" y="1813694"/>
            <a:ext cx="2064236" cy="3521343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9" name="Content Placeholder 1">
            <a:extLst>
              <a:ext uri="{FF2B5EF4-FFF2-40B4-BE49-F238E27FC236}">
                <a16:creationId xmlns:a16="http://schemas.microsoft.com/office/drawing/2014/main" id="{23B70C06-E3EF-4A5E-803E-75D06F316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624" y="2474006"/>
            <a:ext cx="2604226" cy="147721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/>
              <a:t>HDDs are fixed to chassis by lock down clips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/>
              <a:t>No screws required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en-US" sz="1400" dirty="0"/>
              <a:t>All drives are mechanically isolated by elastic backplane mounts</a:t>
            </a:r>
          </a:p>
        </p:txBody>
      </p:sp>
    </p:spTree>
    <p:extLst>
      <p:ext uri="{BB962C8B-B14F-4D97-AF65-F5344CB8AC3E}">
        <p14:creationId xmlns:p14="http://schemas.microsoft.com/office/powerpoint/2010/main" val="11879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A246933A-5CB7-46E6-94F1-AA06F193432F}"/>
              </a:ext>
            </a:extLst>
          </p:cNvPr>
          <p:cNvSpPr/>
          <p:nvPr/>
        </p:nvSpPr>
        <p:spPr>
          <a:xfrm>
            <a:off x="964928" y="1123287"/>
            <a:ext cx="7592605" cy="4820570"/>
          </a:xfrm>
          <a:prstGeom prst="rightArrow">
            <a:avLst>
              <a:gd name="adj1" fmla="val 53208"/>
              <a:gd name="adj2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7A2B01-76DF-493C-8772-9A4F77DD5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200562"/>
            <a:ext cx="1822872" cy="263925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CB51739-2D8C-4A1C-A74B-9591B72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47" y="312738"/>
            <a:ext cx="11247120" cy="487680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Why Platforms from Western Digital? </a:t>
            </a:r>
          </a:p>
        </p:txBody>
      </p:sp>
      <p:sp>
        <p:nvSpPr>
          <p:cNvPr id="16" name="AutoShape 8" descr="Image result for western digita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1" descr="Image result for western digita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D8DC955-7AEA-4B5D-AE56-8CFB19838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787" y="6481960"/>
            <a:ext cx="243840" cy="182880"/>
          </a:xfrm>
        </p:spPr>
        <p:txBody>
          <a:bodyPr/>
          <a:lstStyle/>
          <a:p>
            <a:fld id="{117D082C-22F7-460A-B107-A5704CF548D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5" name="Date Placeholder 4"/>
          <p:cNvSpPr txBox="1">
            <a:spLocks/>
          </p:cNvSpPr>
          <p:nvPr/>
        </p:nvSpPr>
        <p:spPr>
          <a:xfrm>
            <a:off x="10605547" y="6481960"/>
            <a:ext cx="6096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1219170" rtl="0" eaLnBrk="1" latinLnBrk="0" hangingPunct="1">
              <a:defRPr sz="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7D04EFE-04FA-443C-A7F6-DBBE948AE096}" type="datetime1">
              <a:rPr lang="en-US" smtClean="0">
                <a:solidFill>
                  <a:srgbClr val="7E7E7E">
                    <a:lumMod val="50000"/>
                  </a:srgbClr>
                </a:solidFill>
                <a:latin typeface="Verdana"/>
              </a:rPr>
              <a:pPr>
                <a:defRPr/>
              </a:pPr>
              <a:t>9/28/18</a:t>
            </a:fld>
            <a:endParaRPr lang="en-US" dirty="0">
              <a:solidFill>
                <a:srgbClr val="7E7E7E">
                  <a:lumMod val="50000"/>
                </a:srgbClr>
              </a:solidFill>
              <a:latin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19" t="25428" r="12407" b="15774"/>
          <a:stretch/>
        </p:blipFill>
        <p:spPr>
          <a:xfrm>
            <a:off x="5699830" y="2714564"/>
            <a:ext cx="3022786" cy="16494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050" y="2442977"/>
            <a:ext cx="4970363" cy="2190863"/>
          </a:xfrm>
        </p:spPr>
        <p:txBody>
          <a:bodyPr anchor="ctr">
            <a:noAutofit/>
          </a:bodyPr>
          <a:lstStyle/>
          <a:p>
            <a:pPr>
              <a:buClr>
                <a:srgbClr val="002060"/>
              </a:buClr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Rich Experience</a:t>
            </a:r>
          </a:p>
          <a:p>
            <a:pPr marL="233362" lvl="1" indent="0">
              <a:buClr>
                <a:srgbClr val="002060"/>
              </a:buClr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50+ years of designing storage</a:t>
            </a:r>
          </a:p>
          <a:p>
            <a:pPr>
              <a:buClr>
                <a:srgbClr val="002060"/>
              </a:buClr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Vertical integration </a:t>
            </a:r>
          </a:p>
          <a:p>
            <a:pPr>
              <a:buClr>
                <a:srgbClr val="002060"/>
              </a:buClr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Patents in our Platforms </a:t>
            </a:r>
          </a:p>
          <a:p>
            <a:pPr marL="233362" lvl="1" indent="0">
              <a:buClr>
                <a:srgbClr val="002060"/>
              </a:buClr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 on patents in our Drives</a:t>
            </a:r>
          </a:p>
          <a:p>
            <a:pPr marL="182875" lvl="1" indent="-182875">
              <a:spcBef>
                <a:spcPts val="12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Fastest Time to Market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0F05C-2042-41A0-8DDA-150B9148CB13}"/>
              </a:ext>
            </a:extLst>
          </p:cNvPr>
          <p:cNvSpPr/>
          <p:nvPr/>
        </p:nvSpPr>
        <p:spPr>
          <a:xfrm>
            <a:off x="8917987" y="3250557"/>
            <a:ext cx="2897639" cy="16789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182875" indent="-182875">
              <a:lnSpc>
                <a:spcPct val="95000"/>
              </a:lnSpc>
              <a:spcBef>
                <a:spcPts val="1200"/>
              </a:spcBef>
              <a:buClr>
                <a:srgbClr val="22486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in the industry to offer a 5-yr limited warranty on HDDs</a:t>
            </a:r>
          </a:p>
          <a:p>
            <a:pPr marL="182875" indent="-182875">
              <a:lnSpc>
                <a:spcPct val="95000"/>
              </a:lnSpc>
              <a:spcBef>
                <a:spcPts val="1200"/>
              </a:spcBef>
              <a:buClr>
                <a:srgbClr val="22486B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in the industry to offer a 5-yr limited warranty on storage and server platforms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50EA46-D350-4339-9B11-F32A7BAFD5E5}"/>
              </a:ext>
            </a:extLst>
          </p:cNvPr>
          <p:cNvSpPr txBox="1"/>
          <p:nvPr/>
        </p:nvSpPr>
        <p:spPr>
          <a:xfrm>
            <a:off x="8917988" y="2604226"/>
            <a:ext cx="289763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Quality, Reliability &amp; Energy Efficiency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5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Enterprise SSD Overview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0D682DD-7E44-4F3C-98AE-05A5E6F6AFCB}" type="datetime1">
              <a:rPr lang="en-US" smtClean="0"/>
              <a:t>9/28/18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2440" y="77909"/>
            <a:ext cx="11247120" cy="1143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Enterprise SSD Portfolio –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UltraStar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Western Digital brand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2209800"/>
            <a:ext cx="12192000" cy="2819400"/>
          </a:xfrm>
          <a:prstGeom prst="rect">
            <a:avLst/>
          </a:prstGeom>
          <a:solidFill>
            <a:srgbClr val="2D608F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81079" y="3327111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Verdana"/>
              </a:rPr>
              <a:t>BIG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8382" y="4147348"/>
            <a:ext cx="2624328" cy="1732093"/>
          </a:xfrm>
          <a:prstGeom prst="rect">
            <a:avLst/>
          </a:prstGeom>
          <a:solidFill>
            <a:srgbClr val="2D608F"/>
          </a:solidFill>
          <a:ln w="285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2151" y="4286431"/>
            <a:ext cx="258655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prstClr val="white"/>
                </a:solidFill>
                <a:latin typeface="Verdana" panose="020B0604030504040204" pitchFamily="34" charset="0"/>
              </a:rPr>
              <a:t>SAS 12Gb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</a:rPr>
              <a:t>400GB – 15.36TB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</a:rPr>
              <a:t>0.5-10 DWPD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</a:rPr>
              <a:t>Up to 440K/320K IOPS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47909" y="1541309"/>
            <a:ext cx="2590800" cy="2606702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2D608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92479" y="1532734"/>
            <a:ext cx="2624328" cy="4338132"/>
            <a:chOff x="7678572" y="1569540"/>
            <a:chExt cx="2624328" cy="4338132"/>
          </a:xfrm>
        </p:grpSpPr>
        <p:sp>
          <p:nvSpPr>
            <p:cNvPr id="22" name="Rectangle 21"/>
            <p:cNvSpPr/>
            <p:nvPr/>
          </p:nvSpPr>
          <p:spPr>
            <a:xfrm>
              <a:off x="7678572" y="4175579"/>
              <a:ext cx="2624328" cy="1732093"/>
            </a:xfrm>
            <a:prstGeom prst="rect">
              <a:avLst/>
            </a:prstGeom>
            <a:solidFill>
              <a:srgbClr val="2D608F"/>
            </a:solidFill>
            <a:ln w="2857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92341" y="4314662"/>
              <a:ext cx="2586558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 err="1">
                  <a:solidFill>
                    <a:prstClr val="white"/>
                  </a:solidFill>
                  <a:latin typeface="Verdana" panose="020B0604030504040204" pitchFamily="34" charset="0"/>
                </a:rPr>
                <a:t>NVMe</a:t>
              </a:r>
              <a:r>
                <a:rPr lang="en-US" b="1" dirty="0">
                  <a:solidFill>
                    <a:prstClr val="white"/>
                  </a:solidFill>
                  <a:latin typeface="Verdana" panose="020B0604030504040204" pitchFamily="34" charset="0"/>
                </a:rPr>
                <a:t> 1.2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1.6TB – 3.84TB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1-3 DWPD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Up to 250K/83K IOPS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88099" y="1569540"/>
              <a:ext cx="2590800" cy="260670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608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5904" y="1539067"/>
            <a:ext cx="2624328" cy="4338132"/>
            <a:chOff x="2117749" y="1557930"/>
            <a:chExt cx="2624328" cy="4338132"/>
          </a:xfrm>
        </p:grpSpPr>
        <p:sp>
          <p:nvSpPr>
            <p:cNvPr id="32" name="Rectangle 31"/>
            <p:cNvSpPr/>
            <p:nvPr/>
          </p:nvSpPr>
          <p:spPr>
            <a:xfrm>
              <a:off x="2117749" y="4163969"/>
              <a:ext cx="2624328" cy="1732093"/>
            </a:xfrm>
            <a:prstGeom prst="rect">
              <a:avLst/>
            </a:prstGeom>
            <a:solidFill>
              <a:srgbClr val="2D608F"/>
            </a:solidFill>
            <a:ln w="2857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31518" y="4303052"/>
              <a:ext cx="2586558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 err="1">
                  <a:solidFill>
                    <a:prstClr val="white"/>
                  </a:solidFill>
                  <a:latin typeface="Verdana" panose="020B0604030504040204" pitchFamily="34" charset="0"/>
                </a:rPr>
                <a:t>NVMe</a:t>
              </a:r>
              <a:r>
                <a:rPr lang="en-US" b="1" dirty="0">
                  <a:solidFill>
                    <a:prstClr val="white"/>
                  </a:solidFill>
                  <a:latin typeface="Verdana" panose="020B0604030504040204" pitchFamily="34" charset="0"/>
                </a:rPr>
                <a:t> 1.2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800GB – 7.68TB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1-3 DWPD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Up to 1.2M/200K IOPS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27276" y="1557930"/>
              <a:ext cx="2590800" cy="260670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608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75840" y="1532734"/>
            <a:ext cx="2624328" cy="4338132"/>
            <a:chOff x="7678572" y="1569540"/>
            <a:chExt cx="2624328" cy="4338132"/>
          </a:xfrm>
        </p:grpSpPr>
        <p:sp>
          <p:nvSpPr>
            <p:cNvPr id="17" name="Rectangle 16"/>
            <p:cNvSpPr/>
            <p:nvPr/>
          </p:nvSpPr>
          <p:spPr>
            <a:xfrm>
              <a:off x="7678572" y="4175579"/>
              <a:ext cx="2624328" cy="1732093"/>
            </a:xfrm>
            <a:prstGeom prst="rect">
              <a:avLst/>
            </a:prstGeom>
            <a:solidFill>
              <a:srgbClr val="2D608F"/>
            </a:solidFill>
            <a:ln w="2857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92341" y="4314662"/>
              <a:ext cx="2586558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b="1" dirty="0">
                  <a:solidFill>
                    <a:prstClr val="white"/>
                  </a:solidFill>
                  <a:latin typeface="Verdana" panose="020B0604030504040204" pitchFamily="34" charset="0"/>
                </a:rPr>
                <a:t>SATA 6Gb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120GB – 1.9TB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0.1-1.8 DWPD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prstClr val="white"/>
                  </a:solidFill>
                  <a:latin typeface="Verdana" panose="020B0604030504040204" pitchFamily="34" charset="0"/>
                </a:rPr>
                <a:t>Up to 77K/34K IOPS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099" y="1569540"/>
              <a:ext cx="2590800" cy="260670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608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7" y="2179493"/>
            <a:ext cx="1885321" cy="156010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33D717A-D226-4372-82D1-C211271CDBD3}"/>
              </a:ext>
            </a:extLst>
          </p:cNvPr>
          <p:cNvSpPr/>
          <p:nvPr/>
        </p:nvSpPr>
        <p:spPr>
          <a:xfrm>
            <a:off x="434603" y="1620930"/>
            <a:ext cx="2600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SN200/260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102BA4-CEAD-48AF-815D-AF6ECA2ED8DB}"/>
              </a:ext>
            </a:extLst>
          </p:cNvPr>
          <p:cNvSpPr/>
          <p:nvPr/>
        </p:nvSpPr>
        <p:spPr>
          <a:xfrm>
            <a:off x="3418114" y="1611152"/>
            <a:ext cx="2591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SN620</a:t>
            </a:r>
            <a:endParaRPr lang="en-US" baseline="30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E1B098-8404-46D7-93E4-F049B94D4CE1}"/>
              </a:ext>
            </a:extLst>
          </p:cNvPr>
          <p:cNvSpPr/>
          <p:nvPr/>
        </p:nvSpPr>
        <p:spPr>
          <a:xfrm>
            <a:off x="6344580" y="1633059"/>
            <a:ext cx="2580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SS200/300 / 530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EE6433-C94F-4D2F-85E2-5AACA8B95E47}"/>
              </a:ext>
            </a:extLst>
          </p:cNvPr>
          <p:cNvSpPr/>
          <p:nvPr/>
        </p:nvSpPr>
        <p:spPr>
          <a:xfrm>
            <a:off x="9287840" y="1567549"/>
            <a:ext cx="2600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SA620</a:t>
            </a:r>
            <a:br>
              <a:rPr lang="en-US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SA210</a:t>
            </a:r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864448-B3C7-484D-B9A7-34D120627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397" y="2504973"/>
            <a:ext cx="963118" cy="14037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844976" y="2662522"/>
            <a:ext cx="1316275" cy="1252020"/>
            <a:chOff x="7664980" y="1271991"/>
            <a:chExt cx="1682096" cy="156266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980" y="1271991"/>
              <a:ext cx="1082142" cy="15626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086" y="2388878"/>
              <a:ext cx="1381990" cy="440511"/>
            </a:xfrm>
            <a:prstGeom prst="rect">
              <a:avLst/>
            </a:prstGeom>
          </p:spPr>
        </p:pic>
      </p:grpSp>
      <p:pic>
        <p:nvPicPr>
          <p:cNvPr id="43" name="Picture 2" descr="https://dl.boxcloud.com/api/2.0/internal_files/303359247324/versions/319459606524/representations/png_paged_2048x2048/content/1.png?access_token=1!emr-zGKFXSD3rEH-Q6zno9ka28E5VneDuP8Hd-nnsLhwaUv-3U8ujt8sZW2Z-omtL9nwKCfQ9aaXsbwI4ARrepL5QIR8VmbN4i0zlP9nwZahRZ2t9dZP7tga3qfaX41eWOf1_SqIGNNlIPaPxrY2o98yeAJx0lnxPCC1f-ni_ez9O5ZWFs0dC28aMzagZF6VvEMpSeZ2NF6WIyImI6V21mBtrsURtL_LlYvBalyxN3aM4IY9k3L22CMJrdlPRmZclxD0nGVDDwRbaS5jJ2pJSG9lqAUcXx74rNyBmfsCXwQ7bFZyxhoAkYlhzAExs1u8Ia3k0KfSrhjOX9yvBcQ1y9euolkoIrkKtIM7mD0rChOH0bjSKwwe9IN14HHZX5Rje8dgUQsiMoscrnUf8ESVUf2a_zEhjcUXVtcIq9Qysa9KwVic43fb2YIfQ0SvMaQIgLtdpoBb6uje5S5t-4HY7t880qgqzhBUQQt9sP1uyzbVzW2Pfmdub_PqhJ6IghzfIWgtstCn4NRuvaD4k94GEaHNoh_J50Fe9-kh0nM25YcqsT6PA79BhXymLtNc_vSIXAQ.&amp;shared_link=https%3A%2F%2Fwdc.app.box.com%2Fs%2Frlazoj6tdvr2k6e2ervt1tt33v4qtnn1&amp;box_client_name=box-content-preview&amp;box_client_version=1.48.0">
            <a:extLst>
              <a:ext uri="{FF2B5EF4-FFF2-40B4-BE49-F238E27FC236}">
                <a16:creationId xmlns:a16="http://schemas.microsoft.com/office/drawing/2014/main" id="{B52C38D7-5790-4EA2-BB61-E3A3B612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13" y="2209800"/>
            <a:ext cx="1057551" cy="14988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3C1596-5FD9-4F18-8151-ECC7683BB0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772" y="2732926"/>
            <a:ext cx="869086" cy="13126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81E3BC-0629-4D68-9403-7469A62D2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472" y="2719246"/>
            <a:ext cx="866618" cy="13089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4D90F7-74C5-4947-B92A-F6AE9360D9B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332" y="2438408"/>
            <a:ext cx="935643" cy="14136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Picture 2" descr="Image result for flash memory summit - best of show logo">
            <a:extLst>
              <a:ext uri="{FF2B5EF4-FFF2-40B4-BE49-F238E27FC236}">
                <a16:creationId xmlns:a16="http://schemas.microsoft.com/office/drawing/2014/main" id="{E2C156EA-47EF-E24B-88A8-94434D7B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" y="852403"/>
            <a:ext cx="999563" cy="104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30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915109" y="0"/>
              <a:ext cx="11276891" cy="6858000"/>
              <a:chOff x="93094" y="0"/>
              <a:chExt cx="12098906" cy="68580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094" y="0"/>
                <a:ext cx="12098906" cy="68580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138961" y="218801"/>
                <a:ext cx="10425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Insights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672265" y="437379"/>
                <a:ext cx="1865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Machine Learning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76777" y="1731525"/>
                <a:ext cx="1243798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Precise</a:t>
                </a:r>
              </a:p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Predictions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89532" y="2958679"/>
                <a:ext cx="1113020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Real-Time</a:t>
                </a:r>
              </a:p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Results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344469" y="3538096"/>
                <a:ext cx="1197361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6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Protection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731507" y="1131645"/>
                <a:ext cx="18656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Automation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589589" y="3697146"/>
                <a:ext cx="1162964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6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Anywhere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04116" y="1549897"/>
                <a:ext cx="1066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Anytime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719466" y="4219864"/>
                <a:ext cx="1095889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4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6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Analytics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97657" y="1244089"/>
                <a:ext cx="949703" cy="4987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6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Context</a:t>
                </a:r>
              </a:p>
              <a:p>
                <a:pPr algn="ctr" defTabSz="121914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67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</a:rPr>
                  <a:t>Aware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0"/>
              <a:ext cx="930537" cy="685800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 bwMode="black">
          <a:xfrm>
            <a:off x="1183121" y="5128744"/>
            <a:ext cx="10183108" cy="804956"/>
          </a:xfrm>
          <a:prstGeom prst="roundRect">
            <a:avLst>
              <a:gd name="adj" fmla="val 10250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38896" y="5263456"/>
            <a:ext cx="9855630" cy="535531"/>
            <a:chOff x="164073" y="5239116"/>
            <a:chExt cx="9855630" cy="535531"/>
          </a:xfrm>
        </p:grpSpPr>
        <p:sp>
          <p:nvSpPr>
            <p:cNvPr id="12" name="TextBox 11"/>
            <p:cNvSpPr txBox="1"/>
            <p:nvPr/>
          </p:nvSpPr>
          <p:spPr bwMode="white">
            <a:xfrm>
              <a:off x="3120057" y="5239116"/>
              <a:ext cx="6899646" cy="53553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  <a:softEdge rad="177800"/>
            </a:effectLst>
          </p:spPr>
          <p:txBody>
            <a:bodyPr wrap="none" rtlCol="0" anchor="ctr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3200" b="1" dirty="0">
                  <a:solidFill>
                    <a:srgbClr val="F2A900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Delivering the Possibilities of Data</a:t>
              </a:r>
              <a:endParaRPr lang="en-US" sz="3200" dirty="0">
                <a:solidFill>
                  <a:srgbClr val="F2A9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WDCorporate-logoType-white-oneline-large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073" y="5341993"/>
              <a:ext cx="2863332" cy="378458"/>
            </a:xfrm>
            <a:prstGeom prst="rect">
              <a:avLst/>
            </a:prstGeom>
          </p:spPr>
        </p:pic>
      </p:grpSp>
      <p:sp>
        <p:nvSpPr>
          <p:cNvPr id="28" name="Footer Placeholder 4"/>
          <p:cNvSpPr txBox="1">
            <a:spLocks/>
          </p:cNvSpPr>
          <p:nvPr/>
        </p:nvSpPr>
        <p:spPr>
          <a:xfrm>
            <a:off x="551688" y="6560860"/>
            <a:ext cx="401550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1219170" rtl="0" eaLnBrk="1" latinLnBrk="0" hangingPunct="1">
              <a:tabLst/>
              <a:defRPr sz="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©2018 Western Digital Corporation or its affiliates. All rights reserved.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0397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7D082C-22F7-460A-B107-A5704CF548D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4837" y="3150478"/>
            <a:ext cx="6439103" cy="1238376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Market Trends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447C5C-AA0E-4E32-B800-1FE5A4C9E6E9}" type="datetime1">
              <a:rPr lang="en-US" smtClean="0"/>
              <a:t>9/28/18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9074939" y="1355130"/>
            <a:ext cx="2645664" cy="4969469"/>
            <a:chOff x="9192915" y="1355127"/>
            <a:chExt cx="2645663" cy="4969471"/>
          </a:xfrm>
        </p:grpSpPr>
        <p:sp>
          <p:nvSpPr>
            <p:cNvPr id="140" name="Round Same Side Corner Rectangle 73"/>
            <p:cNvSpPr/>
            <p:nvPr/>
          </p:nvSpPr>
          <p:spPr>
            <a:xfrm>
              <a:off x="9192915" y="1355127"/>
              <a:ext cx="2645663" cy="4969471"/>
            </a:xfrm>
            <a:prstGeom prst="round2SameRect">
              <a:avLst>
                <a:gd name="adj1" fmla="val 3468"/>
                <a:gd name="adj2" fmla="val 0"/>
              </a:avLst>
            </a:prstGeom>
            <a:gradFill flip="none" rotWithShape="1">
              <a:gsLst>
                <a:gs pos="0">
                  <a:srgbClr val="000F2A">
                    <a:alpha val="25000"/>
                  </a:srgbClr>
                </a:gs>
                <a:gs pos="100000">
                  <a:srgbClr val="000F2A">
                    <a:alpha val="8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 dirty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9341223" y="1572845"/>
              <a:ext cx="2342705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 defTabSz="914377">
                <a:lnSpc>
                  <a:spcPct val="85000"/>
                </a:lnSpc>
                <a:defRPr/>
              </a:pPr>
              <a:r>
                <a:rPr lang="en-US" sz="1700" b="1" kern="0" dirty="0">
                  <a:solidFill>
                    <a:sysClr val="window" lastClr="FFFFFF"/>
                  </a:solidFill>
                </a:rPr>
                <a:t>Data as </a:t>
              </a:r>
              <a:br>
                <a:rPr lang="en-US" sz="1700" b="1" kern="0" dirty="0">
                  <a:solidFill>
                    <a:sysClr val="window" lastClr="FFFFFF"/>
                  </a:solidFill>
                </a:rPr>
              </a:br>
              <a:r>
                <a:rPr lang="en-US" sz="1700" b="1" kern="0" dirty="0">
                  <a:solidFill>
                    <a:sysClr val="window" lastClr="FFFFFF"/>
                  </a:solidFill>
                </a:rPr>
                <a:t>currency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5164" y="1404897"/>
            <a:ext cx="2643003" cy="4919702"/>
            <a:chOff x="665164" y="1589424"/>
            <a:chExt cx="2643002" cy="4835165"/>
          </a:xfrm>
        </p:grpSpPr>
        <p:sp>
          <p:nvSpPr>
            <p:cNvPr id="97" name="Round Same Side Corner Rectangle 73"/>
            <p:cNvSpPr/>
            <p:nvPr/>
          </p:nvSpPr>
          <p:spPr>
            <a:xfrm>
              <a:off x="665164" y="1589424"/>
              <a:ext cx="2643002" cy="4835165"/>
            </a:xfrm>
            <a:prstGeom prst="round2SameRect">
              <a:avLst>
                <a:gd name="adj1" fmla="val 2918"/>
                <a:gd name="adj2" fmla="val 0"/>
              </a:avLst>
            </a:prstGeom>
            <a:gradFill flip="none" rotWithShape="1">
              <a:gsLst>
                <a:gs pos="0">
                  <a:srgbClr val="000F2A">
                    <a:alpha val="25000"/>
                  </a:srgbClr>
                </a:gs>
                <a:gs pos="100000">
                  <a:srgbClr val="000F2A">
                    <a:alpha val="8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00" kern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09" y="1749256"/>
              <a:ext cx="222749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 defTabSz="914377">
                <a:lnSpc>
                  <a:spcPct val="85000"/>
                </a:lnSpc>
              </a:pPr>
              <a:r>
                <a:rPr lang="en-US" sz="1700" b="1" kern="0" dirty="0">
                  <a:solidFill>
                    <a:sysClr val="window" lastClr="FFFFFF"/>
                  </a:solidFill>
                </a:rPr>
                <a:t>Data as </a:t>
              </a:r>
              <a:br>
                <a:rPr lang="en-US" sz="1700" b="1" kern="0" dirty="0">
                  <a:solidFill>
                    <a:sysClr val="window" lastClr="FFFFFF"/>
                  </a:solidFill>
                </a:rPr>
              </a:br>
              <a:r>
                <a:rPr lang="en-US" sz="1700" b="1" kern="0" dirty="0">
                  <a:solidFill>
                    <a:sysClr val="window" lastClr="FFFFFF"/>
                  </a:solidFill>
                </a:rPr>
                <a:t>a record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2440" y="378460"/>
            <a:ext cx="11247120" cy="48768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Evolving Role of Data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472509" y="816094"/>
            <a:ext cx="11247120" cy="48768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Creating the data-driven economy</a:t>
            </a:r>
          </a:p>
          <a:p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430324" y="1355130"/>
            <a:ext cx="2765163" cy="4969471"/>
            <a:chOff x="3446055" y="1355127"/>
            <a:chExt cx="2765162" cy="4969473"/>
          </a:xfrm>
        </p:grpSpPr>
        <p:sp>
          <p:nvSpPr>
            <p:cNvPr id="138" name="Round Same Side Corner Rectangle 73"/>
            <p:cNvSpPr/>
            <p:nvPr/>
          </p:nvSpPr>
          <p:spPr>
            <a:xfrm>
              <a:off x="3446055" y="1355127"/>
              <a:ext cx="2765162" cy="4969473"/>
            </a:xfrm>
            <a:prstGeom prst="round2SameRect">
              <a:avLst>
                <a:gd name="adj1" fmla="val 3193"/>
                <a:gd name="adj2" fmla="val 0"/>
              </a:avLst>
            </a:prstGeom>
            <a:gradFill flip="none" rotWithShape="1">
              <a:gsLst>
                <a:gs pos="0">
                  <a:srgbClr val="000F2A">
                    <a:alpha val="25000"/>
                  </a:srgbClr>
                </a:gs>
                <a:gs pos="100000">
                  <a:srgbClr val="000F2A">
                    <a:alpha val="8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 dirty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22866" y="1566127"/>
              <a:ext cx="263520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 defTabSz="914377">
                <a:lnSpc>
                  <a:spcPct val="85000"/>
                </a:lnSpc>
              </a:pPr>
              <a:r>
                <a:rPr lang="en-US" sz="1700" b="1" kern="0" dirty="0">
                  <a:solidFill>
                    <a:sysClr val="window" lastClr="FFFFFF"/>
                  </a:solidFill>
                </a:rPr>
                <a:t>Data as communication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311623" y="1371600"/>
            <a:ext cx="2645664" cy="4953000"/>
            <a:chOff x="6358810" y="1371597"/>
            <a:chExt cx="2645663" cy="4953002"/>
          </a:xfrm>
        </p:grpSpPr>
        <p:sp>
          <p:nvSpPr>
            <p:cNvPr id="139" name="Round Same Side Corner Rectangle 73"/>
            <p:cNvSpPr/>
            <p:nvPr/>
          </p:nvSpPr>
          <p:spPr>
            <a:xfrm>
              <a:off x="6358810" y="1371597"/>
              <a:ext cx="2645663" cy="4953002"/>
            </a:xfrm>
            <a:prstGeom prst="round2SameRect">
              <a:avLst>
                <a:gd name="adj1" fmla="val 3744"/>
                <a:gd name="adj2" fmla="val 0"/>
              </a:avLst>
            </a:prstGeom>
            <a:gradFill flip="none" rotWithShape="1">
              <a:gsLst>
                <a:gs pos="0">
                  <a:srgbClr val="000F2A">
                    <a:alpha val="25000"/>
                  </a:srgbClr>
                </a:gs>
                <a:gs pos="100000">
                  <a:srgbClr val="000F2A">
                    <a:alpha val="85000"/>
                  </a:srgbClr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/>
              <a:endParaRPr lang="en-US" sz="1800" kern="0">
                <a:solidFill>
                  <a:sysClr val="window" lastClr="FFFFFF"/>
                </a:solidFill>
                <a:latin typeface="Century Gothic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499253" y="1566126"/>
              <a:ext cx="2342705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 defTabSz="914377">
                <a:lnSpc>
                  <a:spcPct val="85000"/>
                </a:lnSpc>
                <a:defRPr/>
              </a:pPr>
              <a:r>
                <a:rPr lang="en-US" sz="1700" b="1" kern="0" dirty="0">
                  <a:solidFill>
                    <a:sysClr val="window" lastClr="FFFFFF"/>
                  </a:solidFill>
                </a:rPr>
                <a:t>Data as </a:t>
              </a:r>
              <a:br>
                <a:rPr lang="en-US" sz="1700" b="1" kern="0" dirty="0">
                  <a:solidFill>
                    <a:sysClr val="window" lastClr="FFFFFF"/>
                  </a:solidFill>
                </a:rPr>
              </a:br>
              <a:r>
                <a:rPr lang="en-US" sz="1700" b="1" kern="0" dirty="0">
                  <a:solidFill>
                    <a:sysClr val="window" lastClr="FFFFFF"/>
                  </a:solidFill>
                </a:rPr>
                <a:t>efficiency</a:t>
              </a:r>
            </a:p>
          </p:txBody>
        </p:sp>
      </p:grpSp>
      <p:pic>
        <p:nvPicPr>
          <p:cNvPr id="169" name="Picture 16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20000"/>
          <a:stretch>
            <a:fillRect/>
          </a:stretch>
        </p:blipFill>
        <p:spPr>
          <a:xfrm>
            <a:off x="1026540" y="2001072"/>
            <a:ext cx="1920251" cy="122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 descr="Email 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2779" y="4652463"/>
            <a:ext cx="1920251" cy="1253340"/>
          </a:xfrm>
          <a:prstGeom prst="rect">
            <a:avLst/>
          </a:prstGeom>
        </p:spPr>
      </p:pic>
      <p:pic>
        <p:nvPicPr>
          <p:cNvPr id="179" name="Picture 178" descr="Presentation IMAGE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rcRect l="13378" t="7156" r="10178" b="19571"/>
          <a:stretch>
            <a:fillRect/>
          </a:stretch>
        </p:blipFill>
        <p:spPr>
          <a:xfrm>
            <a:off x="3852779" y="3329516"/>
            <a:ext cx="1920251" cy="1228960"/>
          </a:xfrm>
          <a:prstGeom prst="rect">
            <a:avLst/>
          </a:prstGeom>
        </p:spPr>
      </p:pic>
      <p:pic>
        <p:nvPicPr>
          <p:cNvPr id="181" name="Picture 180" descr="VideoConference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rcRect l="5455" t="2136" r="3636" b="5512"/>
          <a:stretch>
            <a:fillRect/>
          </a:stretch>
        </p:blipFill>
        <p:spPr>
          <a:xfrm>
            <a:off x="3852779" y="2001072"/>
            <a:ext cx="1920251" cy="1228960"/>
          </a:xfrm>
          <a:prstGeom prst="rect">
            <a:avLst/>
          </a:prstGeom>
        </p:spPr>
      </p:pic>
      <p:pic>
        <p:nvPicPr>
          <p:cNvPr id="182" name="Picture 181" descr="MAPQUEST.png"/>
          <p:cNvPicPr>
            <a:picLocks noChangeAspect="1"/>
          </p:cNvPicPr>
          <p:nvPr/>
        </p:nvPicPr>
        <p:blipFill>
          <a:blip r:embed="rId7" cstate="print"/>
          <a:srcRect l="563" r="32556" b="32774"/>
          <a:stretch>
            <a:fillRect/>
          </a:stretch>
        </p:blipFill>
        <p:spPr>
          <a:xfrm>
            <a:off x="6663288" y="4652461"/>
            <a:ext cx="1920251" cy="1234459"/>
          </a:xfrm>
          <a:prstGeom prst="rect">
            <a:avLst/>
          </a:prstGeom>
        </p:spPr>
      </p:pic>
      <p:pic>
        <p:nvPicPr>
          <p:cNvPr id="185" name="Picture 184" descr="Augmented Reality MAPPING.png"/>
          <p:cNvPicPr>
            <a:picLocks noChangeAspect="1"/>
          </p:cNvPicPr>
          <p:nvPr/>
        </p:nvPicPr>
        <p:blipFill>
          <a:blip r:embed="rId8" cstate="print"/>
          <a:srcRect l="11594" t="10285" r="15942" b="7433"/>
          <a:stretch>
            <a:fillRect/>
          </a:stretch>
        </p:blipFill>
        <p:spPr>
          <a:xfrm>
            <a:off x="6663288" y="3329516"/>
            <a:ext cx="1920251" cy="1228960"/>
          </a:xfrm>
          <a:prstGeom prst="rect">
            <a:avLst/>
          </a:prstGeom>
        </p:spPr>
      </p:pic>
      <p:pic>
        <p:nvPicPr>
          <p:cNvPr id="34" name="Picture 33" descr="INVOICE.png"/>
          <p:cNvPicPr>
            <a:picLocks noChangeAspect="1"/>
          </p:cNvPicPr>
          <p:nvPr/>
        </p:nvPicPr>
        <p:blipFill>
          <a:blip r:embed="rId9" cstate="print"/>
          <a:srcRect r="1395" b="37663"/>
          <a:stretch>
            <a:fillRect/>
          </a:stretch>
        </p:blipFill>
        <p:spPr>
          <a:xfrm>
            <a:off x="1026540" y="4652461"/>
            <a:ext cx="1920251" cy="1234459"/>
          </a:xfrm>
          <a:prstGeom prst="rect">
            <a:avLst/>
          </a:prstGeom>
        </p:spPr>
      </p:pic>
      <p:pic>
        <p:nvPicPr>
          <p:cNvPr id="197" name="Picture 196" descr="SPREADSHEET.jpg"/>
          <p:cNvPicPr>
            <a:picLocks noChangeAspect="1"/>
          </p:cNvPicPr>
          <p:nvPr/>
        </p:nvPicPr>
        <p:blipFill>
          <a:blip r:embed="rId10" cstate="print">
            <a:lum contrast="10000"/>
          </a:blip>
          <a:srcRect l="6567" r="27767"/>
          <a:stretch>
            <a:fillRect/>
          </a:stretch>
        </p:blipFill>
        <p:spPr>
          <a:xfrm>
            <a:off x="1026540" y="3329516"/>
            <a:ext cx="1920251" cy="1228960"/>
          </a:xfrm>
          <a:prstGeom prst="rect">
            <a:avLst/>
          </a:prstGeom>
        </p:spPr>
      </p:pic>
      <p:pic>
        <p:nvPicPr>
          <p:cNvPr id="199" name="Picture 198" descr="Driverless Car GOOGLE.png"/>
          <p:cNvPicPr>
            <a:picLocks noChangeAspect="1"/>
          </p:cNvPicPr>
          <p:nvPr/>
        </p:nvPicPr>
        <p:blipFill>
          <a:blip r:embed="rId11" cstate="print"/>
          <a:srcRect t="10466" b="5808"/>
          <a:stretch>
            <a:fillRect/>
          </a:stretch>
        </p:blipFill>
        <p:spPr>
          <a:xfrm>
            <a:off x="6663288" y="2001072"/>
            <a:ext cx="1920251" cy="1228960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82" y="3297325"/>
            <a:ext cx="1950828" cy="2589595"/>
          </a:xfrm>
          <a:prstGeom prst="rect">
            <a:avLst/>
          </a:prstGeom>
        </p:spPr>
      </p:pic>
      <p:pic>
        <p:nvPicPr>
          <p:cNvPr id="201" name="Picture 200" descr="Big Data Exchange.jpg"/>
          <p:cNvPicPr>
            <a:picLocks noChangeAspect="1"/>
          </p:cNvPicPr>
          <p:nvPr/>
        </p:nvPicPr>
        <p:blipFill>
          <a:blip r:embed="rId13" cstate="print"/>
          <a:srcRect l="12121" t="13856" r="3030"/>
          <a:stretch>
            <a:fillRect/>
          </a:stretch>
        </p:blipFill>
        <p:spPr>
          <a:xfrm>
            <a:off x="9396066" y="1985341"/>
            <a:ext cx="1997060" cy="1228960"/>
          </a:xfrm>
          <a:prstGeom prst="rect">
            <a:avLst/>
          </a:prstGeom>
        </p:spPr>
      </p:pic>
      <p:sp>
        <p:nvSpPr>
          <p:cNvPr id="146" name="Rectangle 145"/>
          <p:cNvSpPr/>
          <p:nvPr/>
        </p:nvSpPr>
        <p:spPr>
          <a:xfrm rot="16200000">
            <a:off x="-415981" y="3758258"/>
            <a:ext cx="1709893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85000"/>
              </a:lnSpc>
            </a:pPr>
            <a:r>
              <a:rPr lang="en-US" sz="1600" b="1" kern="0" dirty="0">
                <a:solidFill>
                  <a:sysClr val="window" lastClr="FFFFFF"/>
                </a:solidFill>
              </a:rPr>
              <a:t>Richness</a:t>
            </a:r>
          </a:p>
        </p:txBody>
      </p:sp>
    </p:spTree>
    <p:extLst>
      <p:ext uri="{BB962C8B-B14F-4D97-AF65-F5344CB8AC3E}">
        <p14:creationId xmlns:p14="http://schemas.microsoft.com/office/powerpoint/2010/main" val="16312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C180C"/>
              </a:clrFrom>
              <a:clrTo>
                <a:srgbClr val="0C180C">
                  <a:alpha val="0"/>
                </a:srgbClr>
              </a:clrTo>
            </a:clrChange>
            <a:lum bright="70000" contrast="-70000"/>
          </a:blip>
          <a:srcRect t="2816" b="12359"/>
          <a:stretch/>
        </p:blipFill>
        <p:spPr>
          <a:xfrm>
            <a:off x="-3966" y="0"/>
            <a:ext cx="1219596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-3966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2440" y="365760"/>
            <a:ext cx="11247120" cy="1143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Every Minute of the Day….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1142822"/>
              </p:ext>
            </p:extLst>
          </p:nvPr>
        </p:nvGraphicFramePr>
        <p:xfrm>
          <a:off x="1696861" y="-765008"/>
          <a:ext cx="8798277" cy="8126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angle 6"/>
          <p:cNvSpPr/>
          <p:nvPr/>
        </p:nvSpPr>
        <p:spPr>
          <a:xfrm>
            <a:off x="-186431" y="6524153"/>
            <a:ext cx="70488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12529"/>
                </a:solidFill>
              </a:rPr>
              <a:t>Source: “</a:t>
            </a:r>
            <a:r>
              <a:rPr lang="en-US" sz="900" i="1" dirty="0">
                <a:solidFill>
                  <a:srgbClr val="212529"/>
                </a:solidFill>
              </a:rPr>
              <a:t>What People Do on the Internet, Every Minute of Every Day”</a:t>
            </a:r>
            <a:r>
              <a:rPr lang="en-US" sz="900" dirty="0">
                <a:solidFill>
                  <a:srgbClr val="212529"/>
                </a:solidFill>
              </a:rPr>
              <a:t>, Domo Research, July 25, 2017</a:t>
            </a:r>
            <a:endParaRPr lang="en-US" sz="900" i="0" dirty="0">
              <a:solidFill>
                <a:srgbClr val="212529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3419" y="4325442"/>
            <a:ext cx="2264992" cy="1268395"/>
          </a:xfrm>
          <a:prstGeom prst="rect">
            <a:avLst/>
          </a:prstGeom>
        </p:spPr>
      </p:pic>
      <p:pic>
        <p:nvPicPr>
          <p:cNvPr id="2054" name="Picture 6" descr="Image result for weather channel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14" y="2532869"/>
            <a:ext cx="886803" cy="8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napchat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2" y="1119638"/>
            <a:ext cx="1118678" cy="9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dropbox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6" y="3138973"/>
            <a:ext cx="797477" cy="101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text message logo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8F9"/>
              </a:clrFrom>
              <a:clrTo>
                <a:srgbClr val="F7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78" y="2217021"/>
            <a:ext cx="1453771" cy="145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instagram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198" y="4581751"/>
            <a:ext cx="895065" cy="8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google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62" y="3859241"/>
            <a:ext cx="932401" cy="93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netflix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86" y="3959990"/>
            <a:ext cx="1166672" cy="6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spam mail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49" y="1814187"/>
            <a:ext cx="970984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7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utonomous drivi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665" y="119568"/>
            <a:ext cx="5663039" cy="11430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Connected &amp; 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Autonomous Driving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88809" y="937260"/>
            <a:ext cx="9916809" cy="5418667"/>
            <a:chOff x="1788809" y="937260"/>
            <a:chExt cx="9916809" cy="5418667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408754221"/>
                </p:ext>
              </p:extLst>
            </p:nvPr>
          </p:nvGraphicFramePr>
          <p:xfrm>
            <a:off x="1788809" y="93726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8011254" y="1664761"/>
              <a:ext cx="112082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00000"/>
                  </a:solidFill>
                </a:rPr>
                <a:t>4TB/</a:t>
              </a:r>
              <a:r>
                <a:rPr lang="en-US" sz="1800" b="1" dirty="0" err="1">
                  <a:solidFill>
                    <a:srgbClr val="C00000"/>
                  </a:solidFill>
                </a:rPr>
                <a:t>hr</a:t>
              </a:r>
              <a:endParaRPr lang="en-US" sz="1800" b="1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while </a:t>
              </a:r>
            </a:p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driving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11254" y="4729096"/>
              <a:ext cx="10104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2022 </a:t>
              </a:r>
              <a:b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all cars will use </a:t>
              </a:r>
              <a:r>
                <a:rPr lang="en-US" sz="1800" b="1" dirty="0">
                  <a:solidFill>
                    <a:srgbClr val="C00000"/>
                  </a:solidFill>
                </a:rPr>
                <a:t>1TB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01328" y="2989264"/>
              <a:ext cx="27042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Tesla and Daimler have announced autonomous trucks</a:t>
              </a:r>
            </a:p>
          </p:txBody>
        </p:sp>
      </p:grpSp>
      <p:pic>
        <p:nvPicPr>
          <p:cNvPr id="1026" name="Picture 2" descr="http://blog.westerndigital.com/wp-content/uploads/sites/3/2017/05/EXPLODING-CAR-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19" y="1585954"/>
            <a:ext cx="8242554" cy="412127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2805" y="6616428"/>
            <a:ext cx="66591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https://blog.westerndigital.com/driving-toward-autonomy-introducing-the-inand-7520a-for-connected-and-self-driving-cars/</a:t>
            </a:r>
          </a:p>
        </p:txBody>
      </p:sp>
    </p:spTree>
    <p:extLst>
      <p:ext uri="{BB962C8B-B14F-4D97-AF65-F5344CB8AC3E}">
        <p14:creationId xmlns:p14="http://schemas.microsoft.com/office/powerpoint/2010/main" val="34577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urveillanc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2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508"/>
            <a:ext cx="5740998" cy="68675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Surveillance Market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33082664"/>
              </p:ext>
            </p:extLst>
          </p:nvPr>
        </p:nvGraphicFramePr>
        <p:xfrm>
          <a:off x="1788809" y="9372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69814" y="1648411"/>
            <a:ext cx="1268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&gt;500K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CCTV cameras 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8523" y="4835342"/>
            <a:ext cx="10104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45EB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per year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1287" y="5237084"/>
            <a:ext cx="1771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12529"/>
                </a:solidFill>
              </a:rPr>
              <a:t>London </a:t>
            </a:r>
            <a:br>
              <a:rPr lang="en-US" sz="800" dirty="0">
                <a:solidFill>
                  <a:srgbClr val="212529"/>
                </a:solidFill>
              </a:rPr>
            </a:br>
            <a:r>
              <a:rPr lang="en-US" sz="800" dirty="0">
                <a:solidFill>
                  <a:srgbClr val="212529"/>
                </a:solidFill>
              </a:rPr>
              <a:t>Surveillance Storage Needs </a:t>
            </a:r>
            <a:endParaRPr lang="en-US" sz="800" i="0" dirty="0">
              <a:solidFill>
                <a:srgbClr val="21252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1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IZELISTINDEX" val="0"/>
  <p:tag name="SAFEMARGIN" val="0"/>
  <p:tag name="VERTICALOFFSET" val="0"/>
  <p:tag name="HORIZONTALOFFSET" val="0"/>
  <p:tag name="CUSTOMNAME" val="%f_Resized"/>
  <p:tag name="NAMEOPTION" val="RESIZED_LAS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017 Common to all - White">
  <a:themeElements>
    <a:clrScheme name="2017 WDC Palette">
      <a:dk1>
        <a:sysClr val="windowText" lastClr="000000"/>
      </a:dk1>
      <a:lt1>
        <a:sysClr val="window" lastClr="FFFFFF"/>
      </a:lt1>
      <a:dk2>
        <a:srgbClr val="7E7E7E"/>
      </a:dk2>
      <a:lt2>
        <a:srgbClr val="FFFFFF"/>
      </a:lt2>
      <a:accent1>
        <a:srgbClr val="005EB8"/>
      </a:accent1>
      <a:accent2>
        <a:srgbClr val="F2A900"/>
      </a:accent2>
      <a:accent3>
        <a:srgbClr val="00AB8E"/>
      </a:accent3>
      <a:accent4>
        <a:srgbClr val="00AFD7"/>
      </a:accent4>
      <a:accent5>
        <a:srgbClr val="EE2737"/>
      </a:accent5>
      <a:accent6>
        <a:srgbClr val="3A5DAE"/>
      </a:accent6>
      <a:hlink>
        <a:srgbClr val="7C878E"/>
      </a:hlink>
      <a:folHlink>
        <a:srgbClr val="009681"/>
      </a:folHlink>
    </a:clrScheme>
    <a:fontScheme name="WD_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_template_16x9_White_NEW_Non-Conf_2018" id="{814634CD-B51F-4D70-8ED0-4762F7F89FBB}" vid="{C64195D6-C115-4AF1-8186-0653504622E3}"/>
    </a:ext>
  </a:extLst>
</a:theme>
</file>

<file path=ppt/theme/theme2.xml><?xml version="1.0" encoding="utf-8"?>
<a:theme xmlns:a="http://schemas.openxmlformats.org/drawingml/2006/main" name="2017 WDC Master - White">
  <a:themeElements>
    <a:clrScheme name="2017 WDC Palette">
      <a:dk1>
        <a:sysClr val="windowText" lastClr="000000"/>
      </a:dk1>
      <a:lt1>
        <a:sysClr val="window" lastClr="FFFFFF"/>
      </a:lt1>
      <a:dk2>
        <a:srgbClr val="7E7E7E"/>
      </a:dk2>
      <a:lt2>
        <a:srgbClr val="FFFFFF"/>
      </a:lt2>
      <a:accent1>
        <a:srgbClr val="005EB8"/>
      </a:accent1>
      <a:accent2>
        <a:srgbClr val="F2A900"/>
      </a:accent2>
      <a:accent3>
        <a:srgbClr val="00AB8E"/>
      </a:accent3>
      <a:accent4>
        <a:srgbClr val="00AFD7"/>
      </a:accent4>
      <a:accent5>
        <a:srgbClr val="EE2737"/>
      </a:accent5>
      <a:accent6>
        <a:srgbClr val="3A5DAE"/>
      </a:accent6>
      <a:hlink>
        <a:srgbClr val="7C878E"/>
      </a:hlink>
      <a:folHlink>
        <a:srgbClr val="009681"/>
      </a:folHlink>
    </a:clrScheme>
    <a:fontScheme name="WD_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_template_16x9_White_NEW_Non-Conf_2018" id="{814634CD-B51F-4D70-8ED0-4762F7F89FBB}" vid="{3A1C52F3-0989-4D61-AFE4-D2E876A1CD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Corporate_template_16x9_White_NEW_Non-Conf_2018</Template>
  <TotalTime>4901</TotalTime>
  <Words>3239</Words>
  <Application>Microsoft Macintosh PowerPoint</Application>
  <PresentationFormat>Panoramiczny</PresentationFormat>
  <Paragraphs>687</Paragraphs>
  <Slides>44</Slides>
  <Notes>27</Notes>
  <HiddenSlides>0</HiddenSlides>
  <MMClips>1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44</vt:i4>
      </vt:variant>
    </vt:vector>
  </HeadingPairs>
  <TitlesOfParts>
    <vt:vector size="59" baseType="lpstr">
      <vt:lpstr>HGPｺﾞｼｯｸE</vt:lpstr>
      <vt:lpstr>メイリオ</vt:lpstr>
      <vt:lpstr>ＭＳ Ｐゴシック</vt:lpstr>
      <vt:lpstr>.AppleSystemUIFont</vt:lpstr>
      <vt:lpstr>Arial</vt:lpstr>
      <vt:lpstr>Calibri</vt:lpstr>
      <vt:lpstr>Century Gothic</vt:lpstr>
      <vt:lpstr>Chalkboard</vt:lpstr>
      <vt:lpstr>Franklin Gothic Book</vt:lpstr>
      <vt:lpstr>Symbol</vt:lpstr>
      <vt:lpstr>Times New Roman</vt:lpstr>
      <vt:lpstr>Verdana</vt:lpstr>
      <vt:lpstr>Wingdings</vt:lpstr>
      <vt:lpstr>2017 Common to all - White</vt:lpstr>
      <vt:lpstr>2017 WDC Master - White</vt:lpstr>
      <vt:lpstr>Data is the new currency $$$</vt:lpstr>
      <vt:lpstr>Corporate and Product Brand Structure</vt:lpstr>
      <vt:lpstr>Acquisitions for Storage Technology Breadth …</vt:lpstr>
      <vt:lpstr>The World’s Most “Valuable” Patent Portfolios</vt:lpstr>
      <vt:lpstr>Market Trends</vt:lpstr>
      <vt:lpstr>The Evolving Role of Data </vt:lpstr>
      <vt:lpstr>Every Minute of the Day….</vt:lpstr>
      <vt:lpstr>Connected &amp;  Autonomous Driving</vt:lpstr>
      <vt:lpstr>Surveillance Market</vt:lpstr>
      <vt:lpstr>eCommerce Market</vt:lpstr>
      <vt:lpstr>Prezentacja programu PowerPoint</vt:lpstr>
      <vt:lpstr>Broadest Portfolio of Products &amp; Solutions</vt:lpstr>
      <vt:lpstr>Diverse and Connected Data Types </vt:lpstr>
      <vt:lpstr>Enterprise Devices – Market Growth</vt:lpstr>
      <vt:lpstr>Critical Components of Areal Density</vt:lpstr>
      <vt:lpstr>Driving Leadership Through Proven Execution</vt:lpstr>
      <vt:lpstr>TCO Benefit: 17% Lower Storage Cost</vt:lpstr>
      <vt:lpstr>Leadership Capacity Through Proven Execution</vt:lpstr>
      <vt:lpstr>How HAMR Works</vt:lpstr>
      <vt:lpstr>How MAMR Works</vt:lpstr>
      <vt:lpstr>Video</vt:lpstr>
      <vt:lpstr>Prezentacja programu PowerPoint</vt:lpstr>
      <vt:lpstr>Energy Assisted Head Reliability</vt:lpstr>
      <vt:lpstr>Capacity Growth Outlook</vt:lpstr>
      <vt:lpstr>HDD vs. Flash SSD $/TB Annual Takedown Trend</vt:lpstr>
      <vt:lpstr>3D NAND Technology Leadership</vt:lpstr>
      <vt:lpstr>Four-Bits-Per-Cell (X4) Technology</vt:lpstr>
      <vt:lpstr>96-Layer 3D NAND Technology</vt:lpstr>
      <vt:lpstr>Insatiable Growth in Data</vt:lpstr>
      <vt:lpstr>Insatiable Growth in Data</vt:lpstr>
      <vt:lpstr>Application-Specific sulotions </vt:lpstr>
      <vt:lpstr>Enterprise HDD</vt:lpstr>
      <vt:lpstr>Western Digital Ultrastar</vt:lpstr>
      <vt:lpstr>End-to-End Storage</vt:lpstr>
      <vt:lpstr>Platforms Overview</vt:lpstr>
      <vt:lpstr>Shifting Enterprise Storage Market</vt:lpstr>
      <vt:lpstr>Market Trend: Software Defined Storage </vt:lpstr>
      <vt:lpstr>Prezentacja programu PowerPoint</vt:lpstr>
      <vt:lpstr>Patented Innovation - ArcticFlow™  Lets UltrastarData102 run cooler</vt:lpstr>
      <vt:lpstr>Patented Innovation - IsoVibe™  Keeps HDD at maximum performance</vt:lpstr>
      <vt:lpstr>Why Platforms from Western Digital? </vt:lpstr>
      <vt:lpstr>Enterprise SSD Overview</vt:lpstr>
      <vt:lpstr>Enterprise SSD Portfolio –  UltraStar Western Digital brand </vt:lpstr>
      <vt:lpstr>Prezentacja programu PowerPoint</vt:lpstr>
    </vt:vector>
  </TitlesOfParts>
  <Company>HGST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Read and Delete this Slide</dc:title>
  <dc:creator>Manfred Berger</dc:creator>
  <cp:lastModifiedBy>Marcin Paczko (HGST Sales)</cp:lastModifiedBy>
  <cp:revision>140</cp:revision>
  <dcterms:created xsi:type="dcterms:W3CDTF">2018-01-22T15:28:01Z</dcterms:created>
  <dcterms:modified xsi:type="dcterms:W3CDTF">2018-09-27T23:20:15Z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2775239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D6.0.5</vt:lpwstr>
  </property>
</Properties>
</file>