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6" r:id="rId1"/>
    <p:sldMasterId id="2147483759" r:id="rId2"/>
  </p:sldMasterIdLst>
  <p:notesMasterIdLst>
    <p:notesMasterId r:id="rId21"/>
  </p:notesMasterIdLst>
  <p:handoutMasterIdLst>
    <p:handoutMasterId r:id="rId22"/>
  </p:handoutMasterIdLst>
  <p:sldIdLst>
    <p:sldId id="365" r:id="rId3"/>
    <p:sldId id="661" r:id="rId4"/>
    <p:sldId id="485" r:id="rId5"/>
    <p:sldId id="610" r:id="rId6"/>
    <p:sldId id="422" r:id="rId7"/>
    <p:sldId id="679" r:id="rId8"/>
    <p:sldId id="568" r:id="rId9"/>
    <p:sldId id="631" r:id="rId10"/>
    <p:sldId id="687" r:id="rId11"/>
    <p:sldId id="689" r:id="rId12"/>
    <p:sldId id="688" r:id="rId13"/>
    <p:sldId id="685" r:id="rId14"/>
    <p:sldId id="686" r:id="rId15"/>
    <p:sldId id="683" r:id="rId16"/>
    <p:sldId id="684" r:id="rId17"/>
    <p:sldId id="680" r:id="rId18"/>
    <p:sldId id="681" r:id="rId19"/>
    <p:sldId id="372" r:id="rId20"/>
  </p:sldIdLst>
  <p:sldSz cx="9144000" cy="5143500" type="screen16x9"/>
  <p:notesSz cx="6858000" cy="9144000"/>
  <p:defaultTextStyle>
    <a:defPPr>
      <a:defRPr lang="en-US"/>
    </a:defPPr>
    <a:lvl1pPr algn="l" defTabSz="35716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357165" algn="l" defTabSz="35716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714329" algn="l" defTabSz="35716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071494" algn="l" defTabSz="35716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428659" algn="l" defTabSz="35716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1785823" algn="l" defTabSz="714329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142988" algn="l" defTabSz="714329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2500152" algn="l" defTabSz="714329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2857317" algn="l" defTabSz="714329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100C15A3-76F1-41D2-A4D7-8D1E2758ED97}">
          <p14:sldIdLst>
            <p14:sldId id="365"/>
            <p14:sldId id="661"/>
            <p14:sldId id="485"/>
            <p14:sldId id="610"/>
            <p14:sldId id="422"/>
            <p14:sldId id="679"/>
            <p14:sldId id="568"/>
            <p14:sldId id="631"/>
            <p14:sldId id="687"/>
            <p14:sldId id="689"/>
            <p14:sldId id="688"/>
            <p14:sldId id="685"/>
            <p14:sldId id="686"/>
            <p14:sldId id="683"/>
            <p14:sldId id="684"/>
            <p14:sldId id="680"/>
            <p14:sldId id="681"/>
            <p14:sldId id="3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005">
          <p15:clr>
            <a:srgbClr val="A4A3A4"/>
          </p15:clr>
        </p15:guide>
        <p15:guide id="2" orient="horz" pos="3031">
          <p15:clr>
            <a:srgbClr val="A4A3A4"/>
          </p15:clr>
        </p15:guide>
        <p15:guide id="3" pos="5440">
          <p15:clr>
            <a:srgbClr val="A4A3A4"/>
          </p15:clr>
        </p15:guide>
        <p15:guide id="4" pos="2683">
          <p15:clr>
            <a:srgbClr val="A4A3A4"/>
          </p15:clr>
        </p15:guide>
        <p15:guide id="5" pos="3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990000"/>
    <a:srgbClr val="FF9900"/>
    <a:srgbClr val="D50E34"/>
    <a:srgbClr val="FF0000"/>
    <a:srgbClr val="009900"/>
    <a:srgbClr val="33CC33"/>
    <a:srgbClr val="D90028"/>
    <a:srgbClr val="004C90"/>
    <a:srgbClr val="78BE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9613" autoAdjust="0"/>
    <p:restoredTop sz="64510" autoAdjust="0"/>
  </p:normalViewPr>
  <p:slideViewPr>
    <p:cSldViewPr snapToGrid="0">
      <p:cViewPr varScale="1">
        <p:scale>
          <a:sx n="97" d="100"/>
          <a:sy n="97" d="100"/>
        </p:scale>
        <p:origin x="1602" y="102"/>
      </p:cViewPr>
      <p:guideLst>
        <p:guide orient="horz" pos="2005"/>
        <p:guide orient="horz" pos="3031"/>
        <p:guide pos="5440"/>
        <p:guide pos="2683"/>
        <p:guide pos="3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208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DATA\DATA\Admin\KTC%20TRG_AVL\Server%20Benchmarking\TRG%20Benchmark_MLC%2004121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DDR3 &amp; DDR4 </a:t>
            </a:r>
            <a:r>
              <a:rPr lang="en-US" sz="2160" b="1" i="0" u="none" strike="noStrike" baseline="0" dirty="0">
                <a:effectLst/>
              </a:rPr>
              <a:t>Server </a:t>
            </a:r>
            <a:r>
              <a:rPr lang="en-US" dirty="0"/>
              <a:t>Memory Bandwidth</a:t>
            </a:r>
          </a:p>
        </c:rich>
      </c:tx>
      <c:layout>
        <c:manualLayout>
          <c:xMode val="edge"/>
          <c:yMode val="edge"/>
          <c:x val="8.9238958864977264E-2"/>
          <c:y val="1.666666666666668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7966993727170692E-2"/>
          <c:y val="0.13220332191300516"/>
          <c:w val="0.64432796987333107"/>
          <c:h val="0.680304422174501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DDR3-800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Single Channel
(1 DIMM per CPU)</c:v>
                </c:pt>
                <c:pt idx="1">
                  <c:v>Dual Channel
(2 DIMMs per CPU)</c:v>
                </c:pt>
                <c:pt idx="2">
                  <c:v>Quad Channel
(4 DIMMs per CPU)</c:v>
                </c:pt>
                <c:pt idx="3">
                  <c:v>Six Channel
(6 DIMMs per CPU)</c:v>
                </c:pt>
                <c:pt idx="4">
                  <c:v>Eight Channel
(8 DIMMs per CPU)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6.4</c:v>
                </c:pt>
                <c:pt idx="1">
                  <c:v>12.8</c:v>
                </c:pt>
                <c:pt idx="2">
                  <c:v>25.6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53-44C3-B778-3DE3385D036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DDR3-1066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Single Channel
(1 DIMM per CPU)</c:v>
                </c:pt>
                <c:pt idx="1">
                  <c:v>Dual Channel
(2 DIMMs per CPU)</c:v>
                </c:pt>
                <c:pt idx="2">
                  <c:v>Quad Channel
(4 DIMMs per CPU)</c:v>
                </c:pt>
                <c:pt idx="3">
                  <c:v>Six Channel
(6 DIMMs per CPU)</c:v>
                </c:pt>
                <c:pt idx="4">
                  <c:v>Eight Channel
(8 DIMMs per CPU)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8.5</c:v>
                </c:pt>
                <c:pt idx="1">
                  <c:v>17</c:v>
                </c:pt>
                <c:pt idx="2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53-44C3-B778-3DE3385D036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DDR3-1333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Single Channel
(1 DIMM per CPU)</c:v>
                </c:pt>
                <c:pt idx="1">
                  <c:v>Dual Channel
(2 DIMMs per CPU)</c:v>
                </c:pt>
                <c:pt idx="2">
                  <c:v>Quad Channel
(4 DIMMs per CPU)</c:v>
                </c:pt>
                <c:pt idx="3">
                  <c:v>Six Channel
(6 DIMMs per CPU)</c:v>
                </c:pt>
                <c:pt idx="4">
                  <c:v>Eight Channel
(8 DIMMs per CPU)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10.6</c:v>
                </c:pt>
                <c:pt idx="1">
                  <c:v>21.2</c:v>
                </c:pt>
                <c:pt idx="2">
                  <c:v>42.4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53-44C3-B778-3DE3385D036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DDR3-1600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Single Channel
(1 DIMM per CPU)</c:v>
                </c:pt>
                <c:pt idx="1">
                  <c:v>Dual Channel
(2 DIMMs per CPU)</c:v>
                </c:pt>
                <c:pt idx="2">
                  <c:v>Quad Channel
(4 DIMMs per CPU)</c:v>
                </c:pt>
                <c:pt idx="3">
                  <c:v>Six Channel
(6 DIMMs per CPU)</c:v>
                </c:pt>
                <c:pt idx="4">
                  <c:v>Eight Channel
(8 DIMMs per CPU)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12.8</c:v>
                </c:pt>
                <c:pt idx="1">
                  <c:v>25.6</c:v>
                </c:pt>
                <c:pt idx="2">
                  <c:v>51.2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053-44C3-B778-3DE3385D036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DDR3-1866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Single Channel
(1 DIMM per CPU)</c:v>
                </c:pt>
                <c:pt idx="1">
                  <c:v>Dual Channel
(2 DIMMs per CPU)</c:v>
                </c:pt>
                <c:pt idx="2">
                  <c:v>Quad Channel
(4 DIMMs per CPU)</c:v>
                </c:pt>
                <c:pt idx="3">
                  <c:v>Six Channel
(6 DIMMs per CPU)</c:v>
                </c:pt>
                <c:pt idx="4">
                  <c:v>Eight Channel
(8 DIMMs per CPU)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14.9</c:v>
                </c:pt>
                <c:pt idx="1">
                  <c:v>29.8</c:v>
                </c:pt>
                <c:pt idx="2">
                  <c:v>59.6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053-44C3-B778-3DE3385D0368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DDR4-2133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Single Channel
(1 DIMM per CPU)</c:v>
                </c:pt>
                <c:pt idx="1">
                  <c:v>Dual Channel
(2 DIMMs per CPU)</c:v>
                </c:pt>
                <c:pt idx="2">
                  <c:v>Quad Channel
(4 DIMMs per CPU)</c:v>
                </c:pt>
                <c:pt idx="3">
                  <c:v>Six Channel
(6 DIMMs per CPU)</c:v>
                </c:pt>
                <c:pt idx="4">
                  <c:v>Eight Channel
(8 DIMMs per CPU)</c:v>
                </c:pt>
              </c:strCache>
            </c:strRef>
          </c:cat>
          <c:val>
            <c:numRef>
              <c:f>Sheet1!$G$2:$G$6</c:f>
              <c:numCache>
                <c:formatCode>General</c:formatCode>
                <c:ptCount val="5"/>
                <c:pt idx="0">
                  <c:v>17</c:v>
                </c:pt>
                <c:pt idx="1">
                  <c:v>34</c:v>
                </c:pt>
                <c:pt idx="2">
                  <c:v>68</c:v>
                </c:pt>
                <c:pt idx="3">
                  <c:v>102</c:v>
                </c:pt>
                <c:pt idx="4">
                  <c:v>136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053-44C3-B778-3DE3385D0368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DDR4-2400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Single Channel
(1 DIMM per CPU)</c:v>
                </c:pt>
                <c:pt idx="1">
                  <c:v>Dual Channel
(2 DIMMs per CPU)</c:v>
                </c:pt>
                <c:pt idx="2">
                  <c:v>Quad Channel
(4 DIMMs per CPU)</c:v>
                </c:pt>
                <c:pt idx="3">
                  <c:v>Six Channel
(6 DIMMs per CPU)</c:v>
                </c:pt>
                <c:pt idx="4">
                  <c:v>Eight Channel
(8 DIMMs per CPU)</c:v>
                </c:pt>
              </c:strCache>
            </c:strRef>
          </c:cat>
          <c:val>
            <c:numRef>
              <c:f>Sheet1!$H$2:$H$6</c:f>
              <c:numCache>
                <c:formatCode>General</c:formatCode>
                <c:ptCount val="5"/>
                <c:pt idx="0">
                  <c:v>19.2</c:v>
                </c:pt>
                <c:pt idx="1">
                  <c:v>38.4</c:v>
                </c:pt>
                <c:pt idx="2">
                  <c:v>76.8</c:v>
                </c:pt>
                <c:pt idx="3">
                  <c:v>115.19999999999999</c:v>
                </c:pt>
                <c:pt idx="4">
                  <c:v>153.6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053-44C3-B778-3DE3385D0368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DDR4-2666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Single Channel
(1 DIMM per CPU)</c:v>
                </c:pt>
                <c:pt idx="1">
                  <c:v>Dual Channel
(2 DIMMs per CPU)</c:v>
                </c:pt>
                <c:pt idx="2">
                  <c:v>Quad Channel
(4 DIMMs per CPU)</c:v>
                </c:pt>
                <c:pt idx="3">
                  <c:v>Six Channel
(6 DIMMs per CPU)</c:v>
                </c:pt>
                <c:pt idx="4">
                  <c:v>Eight Channel
(8 DIMMs per CPU)</c:v>
                </c:pt>
              </c:strCache>
            </c:strRef>
          </c:cat>
          <c:val>
            <c:numRef>
              <c:f>Sheet1!$I$2:$I$6</c:f>
              <c:numCache>
                <c:formatCode>General</c:formatCode>
                <c:ptCount val="5"/>
                <c:pt idx="0">
                  <c:v>21.3</c:v>
                </c:pt>
                <c:pt idx="1">
                  <c:v>42.6</c:v>
                </c:pt>
                <c:pt idx="2">
                  <c:v>85.2</c:v>
                </c:pt>
                <c:pt idx="3">
                  <c:v>127.80000000000001</c:v>
                </c:pt>
                <c:pt idx="4">
                  <c:v>170.4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053-44C3-B778-3DE3385D03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6369792"/>
        <c:axId val="199526272"/>
      </c:barChart>
      <c:catAx>
        <c:axId val="196369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en-US"/>
          </a:p>
        </c:txPr>
        <c:crossAx val="199526272"/>
        <c:crosses val="autoZero"/>
        <c:auto val="1"/>
        <c:lblAlgn val="ctr"/>
        <c:lblOffset val="100"/>
        <c:noMultiLvlLbl val="0"/>
      </c:catAx>
      <c:valAx>
        <c:axId val="199526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63697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712120798591743"/>
          <c:y val="0.16463930796818338"/>
          <c:w val="0.15718919017271904"/>
          <c:h val="0.706239105607982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635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A76B-4403-8E33-38276FAA3206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635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A76B-4403-8E33-38276FAA3206}"/>
              </c:ext>
            </c:extLst>
          </c:dPt>
          <c:val>
            <c:numRef>
              <c:f>Sheet1!$F$14:$F$16</c:f>
              <c:numCache>
                <c:formatCode>General</c:formatCode>
                <c:ptCount val="3"/>
                <c:pt idx="0">
                  <c:v>63</c:v>
                </c:pt>
                <c:pt idx="1">
                  <c:v>98</c:v>
                </c:pt>
                <c:pt idx="2">
                  <c:v>187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76B-4403-8E33-38276FAA32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3140736"/>
        <c:axId val="163142272"/>
      </c:lineChart>
      <c:catAx>
        <c:axId val="163140736"/>
        <c:scaling>
          <c:orientation val="minMax"/>
        </c:scaling>
        <c:delete val="1"/>
        <c:axPos val="b"/>
        <c:majorTickMark val="none"/>
        <c:minorTickMark val="none"/>
        <c:tickLblPos val="none"/>
        <c:crossAx val="163142272"/>
        <c:crosses val="autoZero"/>
        <c:auto val="1"/>
        <c:lblAlgn val="ctr"/>
        <c:lblOffset val="100"/>
        <c:noMultiLvlLbl val="0"/>
      </c:catAx>
      <c:valAx>
        <c:axId val="163142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140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0F85DCA-888E-3843-BB86-BB7A0595EC66}" type="datetime1">
              <a:rPr lang="en-US" smtClean="0"/>
              <a:pPr>
                <a:defRPr/>
              </a:pPr>
              <a:t>9/21/2018</a:t>
            </a:fld>
            <a:endParaRPr lang="en-US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D438D2C2-198F-46D1-B950-80FCACF6ED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012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43217CE-3499-AA42-959C-D9D75A0D9D44}" type="datetime1">
              <a:rPr lang="en-US" smtClean="0"/>
              <a:pPr>
                <a:defRPr/>
              </a:pPr>
              <a:t>9/21/2018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12F1F29-134F-4217-A45A-FF674B8A6D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4300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357165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ＭＳ Ｐゴシック" pitchFamily="34" charset="-128"/>
        <a:cs typeface="ＭＳ Ｐゴシック" pitchFamily="-72" charset="-128"/>
      </a:defRPr>
    </a:lvl1pPr>
    <a:lvl2pPr marL="357165" algn="l" defTabSz="357165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ＭＳ Ｐゴシック" pitchFamily="34" charset="-128"/>
        <a:cs typeface="+mn-cs"/>
      </a:defRPr>
    </a:lvl2pPr>
    <a:lvl3pPr marL="714329" algn="l" defTabSz="357165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ＭＳ Ｐゴシック" pitchFamily="34" charset="-128"/>
        <a:cs typeface="+mn-cs"/>
      </a:defRPr>
    </a:lvl3pPr>
    <a:lvl4pPr marL="1071494" algn="l" defTabSz="357165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ＭＳ Ｐゴシック" pitchFamily="34" charset="-128"/>
        <a:cs typeface="+mn-cs"/>
      </a:defRPr>
    </a:lvl4pPr>
    <a:lvl5pPr marL="1428659" algn="l" defTabSz="357165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ＭＳ Ｐゴシック" pitchFamily="34" charset="-128"/>
        <a:cs typeface="+mn-cs"/>
      </a:defRPr>
    </a:lvl5pPr>
    <a:lvl6pPr marL="1785823" algn="l" defTabSz="357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42988" algn="l" defTabSz="357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500152" algn="l" defTabSz="357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57317" algn="l" defTabSz="357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5000"/>
              </a:lnSpc>
              <a:spcAft>
                <a:spcPts val="400"/>
              </a:spcAft>
            </a:pPr>
            <a:r>
              <a:rPr lang="en-US" sz="900" dirty="0">
                <a:solidFill>
                  <a:schemeClr val="bg1"/>
                </a:solidFill>
              </a:rPr>
              <a:t>Server Architecture and Kingston Memory Solutions</a:t>
            </a:r>
          </a:p>
          <a:p>
            <a:r>
              <a:rPr lang="en-US" dirty="0"/>
              <a:t>Presentation maintained</a:t>
            </a:r>
            <a:r>
              <a:rPr lang="en-US" baseline="0" dirty="0"/>
              <a:t> by Kingston “US” Server Resources Team (SRG)</a:t>
            </a: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351307">
              <a:defRPr/>
            </a:pPr>
            <a:fld id="{F485530C-8BBC-4BAE-8EF5-B41C886296AC}" type="slidenum">
              <a:rPr lang="en-US" smtClean="0">
                <a:solidFill>
                  <a:prstClr val="black"/>
                </a:solidFill>
                <a:latin typeface="Calibri"/>
              </a:rPr>
              <a:pPr defTabSz="351307">
                <a:defRPr/>
              </a:pPr>
              <a:t>13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7852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aseline="0" dirty="0"/>
              <a:t>0:46 to 1:46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01A89-92A4-4A33-B765-AEF16EB1DB9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="1" i="1" dirty="0"/>
              <a:t>13:17 to 15:32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01A89-92A4-4A33-B765-AEF16EB1DB9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Kingston – Because we’re BATMAN!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2F1F29-134F-4217-A45A-FF674B8A6D9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2737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Manage Risk</a:t>
            </a:r>
            <a:r>
              <a:rPr lang="en-US" baseline="0" dirty="0"/>
              <a:t> – Reduce Costs - </a:t>
            </a:r>
            <a:r>
              <a:rPr lang="en-US" dirty="0"/>
              <a:t>A quick overview</a:t>
            </a:r>
            <a:r>
              <a:rPr lang="en-US" baseline="0" dirty="0"/>
              <a:t> at our solutions that cover your needs from “Personal Security, Professional Security on up to High-end Military grade” – We’ve got you covered for any need or desire!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2F1F29-134F-4217-A45A-FF674B8A6D9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5547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2F1F29-134F-4217-A45A-FF674B8A6D9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670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KTC: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/>
              <a:t> Kingston was founded 30 years ago.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/>
              <a:t> The company is privately held, no board of directors or shareholders – the company is run by the original owners. This allows Kingston to be very flexible and respond to market needs without having the delays to obtain a “majority approval” or shareholder agreement.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/>
              <a:t> Kingston has no long term debt and is very financially secure. There is a strong emphasis on financial stability: Zero long term debt, rich cash reserves.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/>
              <a:t> For 8 straight years, yearly revenue exceeding $4B 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/>
              <a:t> Kingston employs over 3,000 people worldwide.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>
                <a:latin typeface="Candara" pitchFamily="34" charset="0"/>
              </a:rPr>
              <a:t> Revenue Per Employee is over $1.5M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/>
              <a:t> We have manufacturing and testing facilities all around the world.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/>
              <a:t> Our business is focused on memory: memory modules,</a:t>
            </a:r>
            <a:r>
              <a:rPr lang="en-US" baseline="0" dirty="0"/>
              <a:t> </a:t>
            </a:r>
            <a:r>
              <a:rPr lang="en-US" dirty="0"/>
              <a:t>memory flash cards/drives and tech solutions.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/>
              <a:t> We have the capacity to ship over 30M units per year, as we deliver over 1M units per day.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/>
              <a:t> Kingston products are distributed in 125 countries around the world and available in over 30,000 retail and resellers locations. Kingston is a widely accepted brand.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57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F1F29-134F-4217-A45A-FF674B8A6D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3570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9293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Kingston Technology</a:t>
            </a:r>
            <a:r>
              <a:rPr lang="en-US" baseline="0" dirty="0"/>
              <a:t> is a family of companies, collectively called “Kingston”</a:t>
            </a:r>
          </a:p>
          <a:p>
            <a:r>
              <a:rPr lang="en-US" baseline="0" dirty="0"/>
              <a:t>Kingston Technology Corporation is the holding company for all other “Kingston” companies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2F1F29-134F-4217-A45A-FF674B8A6D9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002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2F1F29-134F-4217-A45A-FF674B8A6D9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670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Server Premier for 2017 is new, featuring</a:t>
            </a:r>
            <a:r>
              <a:rPr lang="en-US" baseline="0" dirty="0"/>
              <a:t> a shortened part numbering system and further identification of locked components (DRAM supplier, Die revision, Register vendor).</a:t>
            </a:r>
          </a:p>
          <a:p>
            <a:endParaRPr lang="en-US" baseline="0" dirty="0"/>
          </a:p>
          <a:p>
            <a:r>
              <a:rPr lang="en-US" baseline="0" dirty="0"/>
              <a:t>Server Premier for 2017 (KSM) is targeted to support </a:t>
            </a:r>
            <a:r>
              <a:rPr lang="en-US" dirty="0"/>
              <a:t>Intel “</a:t>
            </a:r>
            <a:r>
              <a:rPr lang="en-US" dirty="0" err="1"/>
              <a:t>Purley</a:t>
            </a:r>
            <a:r>
              <a:rPr lang="en-US" dirty="0"/>
              <a:t>” Xeon-SP and AMD “Naples” EPYC server systems with supported speeds of 2666 and 2400.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57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F1F29-134F-4217-A45A-FF674B8A6D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357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2813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Bandwidth</a:t>
            </a:r>
            <a:r>
              <a:rPr lang="en-US" baseline="0" dirty="0"/>
              <a:t> numbers are based on the JEDEC module data transfer rate and do not represent actual server memory throughput.  These numbers will vary slightly by platform and processor.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2F1F29-134F-4217-A45A-FF674B8A6D9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196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2F1F29-134F-4217-A45A-FF674B8A6D9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2F1F29-134F-4217-A45A-FF674B8A6D9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2F1F29-134F-4217-A45A-FF674B8A6D9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5038" y="1809750"/>
            <a:ext cx="4398962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417638" y="4851797"/>
            <a:ext cx="144266" cy="288555"/>
          </a:xfrm>
          <a:prstGeom prst="rect">
            <a:avLst/>
          </a:prstGeom>
          <a:noFill/>
        </p:spPr>
        <p:txBody>
          <a:bodyPr wrap="none" lIns="71433" tIns="35716" rIns="71433" bIns="35716">
            <a:spAutoFit/>
          </a:bodyPr>
          <a:lstStyle/>
          <a:p>
            <a:pPr>
              <a:defRPr/>
            </a:pPr>
            <a:endParaRPr lang="en-US" sz="1400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1791" y="4716055"/>
            <a:ext cx="5697537" cy="310753"/>
          </a:xfrm>
          <a:prstGeom prst="rect">
            <a:avLst/>
          </a:prstGeom>
          <a:noFill/>
        </p:spPr>
        <p:txBody>
          <a:bodyPr lIns="71433" tIns="35716" rIns="71433" bIns="35716" anchor="b"/>
          <a:lstStyle/>
          <a:p>
            <a:pPr>
              <a:defRPr/>
            </a:pPr>
            <a:r>
              <a:rPr lang="en-US" sz="500" kern="500" spc="-8" dirty="0">
                <a:solidFill>
                  <a:schemeClr val="bg1"/>
                </a:solidFill>
                <a:latin typeface="Verdana"/>
                <a:ea typeface="ＭＳ Ｐゴシック" charset="-128"/>
                <a:cs typeface="Verdana"/>
              </a:rPr>
              <a:t>©2016 Kingston Technology Corporation. All rights reserved. All trademarks and registered trademarks are the property of their respective owners.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97367" y="1538288"/>
            <a:ext cx="4115630" cy="644129"/>
          </a:xfrm>
          <a:prstGeom prst="rect">
            <a:avLst/>
          </a:prstGeom>
          <a:noFill/>
        </p:spPr>
        <p:txBody>
          <a:bodyPr lIns="71433" tIns="35716" rIns="71433" bIns="35716" anchor="b"/>
          <a:lstStyle/>
          <a:p>
            <a:pPr>
              <a:defRPr/>
            </a:pPr>
            <a:r>
              <a:rPr lang="en-US" sz="2300" dirty="0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rPr>
              <a:t>Kingston Technology</a:t>
            </a:r>
          </a:p>
        </p:txBody>
      </p:sp>
      <p:pic>
        <p:nvPicPr>
          <p:cNvPr id="18" name="Picture 11"/>
          <p:cNvPicPr>
            <a:picLocks noChangeAspect="1"/>
          </p:cNvPicPr>
          <p:nvPr/>
        </p:nvPicPr>
        <p:blipFill>
          <a:blip r:embed="rId4">
            <a:clrChange>
              <a:clrFrom>
                <a:srgbClr val="BF0425"/>
              </a:clrFrom>
              <a:clrTo>
                <a:srgbClr val="BF0425">
                  <a:alpha val="0"/>
                </a:srgbClr>
              </a:clrTo>
            </a:clrChange>
            <a:alphaModFix amt="90000"/>
            <a:duotone>
              <a:srgbClr val="D50E34"/>
              <a:srgbClr val="FFF1C1"/>
            </a:duotone>
            <a:lum bright="-14000"/>
          </a:blip>
          <a:srcRect/>
          <a:stretch>
            <a:fillRect/>
          </a:stretch>
        </p:blipFill>
        <p:spPr bwMode="auto">
          <a:xfrm>
            <a:off x="4737099" y="2190751"/>
            <a:ext cx="4416552" cy="540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SGS-2016-whit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55" y="4660532"/>
            <a:ext cx="377989" cy="36301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5038" y="1809750"/>
            <a:ext cx="4398962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417638" y="4851797"/>
            <a:ext cx="144266" cy="288555"/>
          </a:xfrm>
          <a:prstGeom prst="rect">
            <a:avLst/>
          </a:prstGeom>
          <a:noFill/>
        </p:spPr>
        <p:txBody>
          <a:bodyPr wrap="none" lIns="71433" tIns="35716" rIns="71433" bIns="35716">
            <a:spAutoFit/>
          </a:bodyPr>
          <a:lstStyle/>
          <a:p>
            <a:pPr>
              <a:defRPr/>
            </a:pPr>
            <a:endParaRPr lang="en-US" sz="1400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791" y="4716055"/>
            <a:ext cx="5697537" cy="310753"/>
          </a:xfrm>
          <a:prstGeom prst="rect">
            <a:avLst/>
          </a:prstGeom>
          <a:noFill/>
        </p:spPr>
        <p:txBody>
          <a:bodyPr lIns="71433" tIns="35716" rIns="71433" bIns="35716" anchor="b"/>
          <a:lstStyle/>
          <a:p>
            <a:pPr>
              <a:defRPr/>
            </a:pPr>
            <a:r>
              <a:rPr lang="en-US" sz="500" kern="500" spc="-8" dirty="0">
                <a:solidFill>
                  <a:schemeClr val="bg1"/>
                </a:solidFill>
                <a:latin typeface="Verdana"/>
                <a:ea typeface="ＭＳ Ｐゴシック" charset="-128"/>
                <a:cs typeface="Verdana"/>
              </a:rPr>
              <a:t>©2016 Kingston Technology Corporation. All rights reserved. All trademarks and registered trademarks are the property of their respective owners.</a:t>
            </a:r>
          </a:p>
        </p:txBody>
      </p:sp>
      <p:pic>
        <p:nvPicPr>
          <p:cNvPr id="14" name="Picture 11"/>
          <p:cNvPicPr>
            <a:picLocks noChangeAspect="1"/>
          </p:cNvPicPr>
          <p:nvPr/>
        </p:nvPicPr>
        <p:blipFill>
          <a:blip r:embed="rId4">
            <a:clrChange>
              <a:clrFrom>
                <a:srgbClr val="BF0425"/>
              </a:clrFrom>
              <a:clrTo>
                <a:srgbClr val="BF0425">
                  <a:alpha val="0"/>
                </a:srgbClr>
              </a:clrTo>
            </a:clrChange>
            <a:alphaModFix amt="90000"/>
            <a:duotone>
              <a:srgbClr val="D50E34"/>
              <a:srgbClr val="FFF1C1"/>
            </a:duotone>
            <a:lum bright="-14000"/>
          </a:blip>
          <a:srcRect/>
          <a:stretch>
            <a:fillRect/>
          </a:stretch>
        </p:blipFill>
        <p:spPr bwMode="auto">
          <a:xfrm>
            <a:off x="4737099" y="2190751"/>
            <a:ext cx="4416552" cy="540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SGS-2016-whit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55" y="4660532"/>
            <a:ext cx="377989" cy="363017"/>
          </a:xfrm>
          <a:prstGeom prst="rect">
            <a:avLst/>
          </a:prstGeom>
        </p:spPr>
      </p:pic>
      <p:pic>
        <p:nvPicPr>
          <p:cNvPr id="19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5038" y="1809750"/>
            <a:ext cx="4398962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1417638" y="4851797"/>
            <a:ext cx="144266" cy="288555"/>
          </a:xfrm>
          <a:prstGeom prst="rect">
            <a:avLst/>
          </a:prstGeom>
          <a:noFill/>
        </p:spPr>
        <p:txBody>
          <a:bodyPr wrap="none" lIns="71433" tIns="35716" rIns="71433" bIns="35716">
            <a:spAutoFit/>
          </a:bodyPr>
          <a:lstStyle/>
          <a:p>
            <a:pPr>
              <a:defRPr/>
            </a:pPr>
            <a:endParaRPr lang="en-US" sz="1400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1791" y="4716055"/>
            <a:ext cx="5697537" cy="310753"/>
          </a:xfrm>
          <a:prstGeom prst="rect">
            <a:avLst/>
          </a:prstGeom>
          <a:noFill/>
        </p:spPr>
        <p:txBody>
          <a:bodyPr lIns="71433" tIns="35716" rIns="71433" bIns="35716" anchor="b"/>
          <a:lstStyle/>
          <a:p>
            <a:pPr>
              <a:defRPr/>
            </a:pPr>
            <a:r>
              <a:rPr lang="en-US" sz="500" kern="500" spc="-8" dirty="0">
                <a:solidFill>
                  <a:schemeClr val="bg1"/>
                </a:solidFill>
                <a:latin typeface="Verdana"/>
                <a:ea typeface="ＭＳ Ｐゴシック" charset="-128"/>
                <a:cs typeface="Verdana"/>
              </a:rPr>
              <a:t>©2016 Kingston Technology Corporation. All rights reserved. All trademarks and registered trademarks are the property of their respective owners.</a:t>
            </a:r>
          </a:p>
        </p:txBody>
      </p:sp>
      <p:pic>
        <p:nvPicPr>
          <p:cNvPr id="22" name="Picture 11"/>
          <p:cNvPicPr>
            <a:picLocks noChangeAspect="1"/>
          </p:cNvPicPr>
          <p:nvPr/>
        </p:nvPicPr>
        <p:blipFill>
          <a:blip r:embed="rId4">
            <a:clrChange>
              <a:clrFrom>
                <a:srgbClr val="BF0425"/>
              </a:clrFrom>
              <a:clrTo>
                <a:srgbClr val="BF0425">
                  <a:alpha val="0"/>
                </a:srgbClr>
              </a:clrTo>
            </a:clrChange>
            <a:alphaModFix amt="90000"/>
            <a:duotone>
              <a:srgbClr val="D50E34"/>
              <a:srgbClr val="FFF1C1"/>
            </a:duotone>
            <a:lum bright="-14000"/>
          </a:blip>
          <a:srcRect/>
          <a:stretch>
            <a:fillRect/>
          </a:stretch>
        </p:blipFill>
        <p:spPr bwMode="auto">
          <a:xfrm>
            <a:off x="4737099" y="2190751"/>
            <a:ext cx="4416552" cy="540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SGS-2016-whit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55" y="4660532"/>
            <a:ext cx="377989" cy="363017"/>
          </a:xfrm>
          <a:prstGeom prst="rect">
            <a:avLst/>
          </a:prstGeom>
        </p:spPr>
      </p:pic>
      <p:pic>
        <p:nvPicPr>
          <p:cNvPr id="24" name="Pictur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745038" y="1809750"/>
            <a:ext cx="4398962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 userDrawn="1"/>
        </p:nvSpPr>
        <p:spPr>
          <a:xfrm>
            <a:off x="1417638" y="4851797"/>
            <a:ext cx="144266" cy="288555"/>
          </a:xfrm>
          <a:prstGeom prst="rect">
            <a:avLst/>
          </a:prstGeom>
          <a:noFill/>
        </p:spPr>
        <p:txBody>
          <a:bodyPr wrap="none" lIns="71433" tIns="35716" rIns="71433" bIns="35716">
            <a:spAutoFit/>
          </a:bodyPr>
          <a:lstStyle/>
          <a:p>
            <a:pPr>
              <a:defRPr/>
            </a:pPr>
            <a:endParaRPr lang="en-US" sz="1400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611791" y="4716055"/>
            <a:ext cx="5697537" cy="310753"/>
          </a:xfrm>
          <a:prstGeom prst="rect">
            <a:avLst/>
          </a:prstGeom>
          <a:noFill/>
        </p:spPr>
        <p:txBody>
          <a:bodyPr lIns="71433" tIns="35716" rIns="71433" bIns="35716" anchor="b"/>
          <a:lstStyle/>
          <a:p>
            <a:pPr>
              <a:defRPr/>
            </a:pPr>
            <a:r>
              <a:rPr lang="en-US" sz="500" kern="500" spc="-8" dirty="0">
                <a:solidFill>
                  <a:schemeClr val="bg1"/>
                </a:solidFill>
                <a:latin typeface="Verdana"/>
                <a:ea typeface="ＭＳ Ｐゴシック" charset="-128"/>
                <a:cs typeface="Verdana"/>
              </a:rPr>
              <a:t>©2016 Kingston Technology Corporation. All rights reserved. All trademarks and registered trademarks are the property of their respective owners.</a:t>
            </a:r>
          </a:p>
        </p:txBody>
      </p:sp>
      <p:pic>
        <p:nvPicPr>
          <p:cNvPr id="27" name="Picture 11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BF0425"/>
              </a:clrFrom>
              <a:clrTo>
                <a:srgbClr val="BF0425">
                  <a:alpha val="0"/>
                </a:srgbClr>
              </a:clrTo>
            </a:clrChange>
            <a:alphaModFix amt="90000"/>
            <a:duotone>
              <a:srgbClr val="D50E34"/>
              <a:srgbClr val="FFF1C1"/>
            </a:duotone>
            <a:lum bright="-14000"/>
          </a:blip>
          <a:srcRect/>
          <a:stretch>
            <a:fillRect/>
          </a:stretch>
        </p:blipFill>
        <p:spPr bwMode="auto">
          <a:xfrm>
            <a:off x="4737099" y="2190751"/>
            <a:ext cx="4416552" cy="540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 descr="SGS-2016-white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55" y="4660532"/>
            <a:ext cx="377989" cy="3630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5038" y="1809750"/>
            <a:ext cx="4398962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417638" y="4851800"/>
            <a:ext cx="144266" cy="288555"/>
          </a:xfrm>
          <a:prstGeom prst="rect">
            <a:avLst/>
          </a:prstGeom>
          <a:noFill/>
        </p:spPr>
        <p:txBody>
          <a:bodyPr wrap="none" lIns="71420" tIns="35709" rIns="71420" bIns="35709">
            <a:spAutoFit/>
          </a:bodyPr>
          <a:lstStyle/>
          <a:p>
            <a:pPr>
              <a:defRPr/>
            </a:pPr>
            <a:endParaRPr lang="en-US" sz="1400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1791" y="4716058"/>
            <a:ext cx="5697537" cy="310753"/>
          </a:xfrm>
          <a:prstGeom prst="rect">
            <a:avLst/>
          </a:prstGeom>
          <a:noFill/>
        </p:spPr>
        <p:txBody>
          <a:bodyPr lIns="71420" tIns="35709" rIns="71420" bIns="35709" anchor="b"/>
          <a:lstStyle/>
          <a:p>
            <a:pPr>
              <a:defRPr/>
            </a:pPr>
            <a:r>
              <a:rPr lang="en-US" sz="500" kern="500" spc="-8" dirty="0">
                <a:solidFill>
                  <a:schemeClr val="bg1"/>
                </a:solidFill>
                <a:latin typeface="Verdana"/>
                <a:ea typeface="ＭＳ Ｐゴシック" charset="-128"/>
                <a:cs typeface="Verdana"/>
              </a:rPr>
              <a:t>©2016 Kingston Technology Corporation. All rights reserved. All trademarks and registered trademarks are the property of their respective owners.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97367" y="1538291"/>
            <a:ext cx="4115630" cy="644129"/>
          </a:xfrm>
          <a:prstGeom prst="rect">
            <a:avLst/>
          </a:prstGeom>
          <a:noFill/>
        </p:spPr>
        <p:txBody>
          <a:bodyPr lIns="71420" tIns="35709" rIns="71420" bIns="35709" anchor="b"/>
          <a:lstStyle/>
          <a:p>
            <a:pPr>
              <a:defRPr/>
            </a:pPr>
            <a:r>
              <a:rPr lang="en-US" sz="2300" dirty="0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rPr>
              <a:t>Kingston Technology</a:t>
            </a:r>
          </a:p>
        </p:txBody>
      </p:sp>
      <p:pic>
        <p:nvPicPr>
          <p:cNvPr id="18" name="Picture 11"/>
          <p:cNvPicPr>
            <a:picLocks noChangeAspect="1"/>
          </p:cNvPicPr>
          <p:nvPr/>
        </p:nvPicPr>
        <p:blipFill>
          <a:blip r:embed="rId4">
            <a:clrChange>
              <a:clrFrom>
                <a:srgbClr val="BF0425"/>
              </a:clrFrom>
              <a:clrTo>
                <a:srgbClr val="BF0425">
                  <a:alpha val="0"/>
                </a:srgbClr>
              </a:clrTo>
            </a:clrChange>
            <a:alphaModFix amt="90000"/>
            <a:duotone>
              <a:srgbClr val="D50E34"/>
              <a:srgbClr val="FFF1C1"/>
            </a:duotone>
            <a:lum bright="-14000"/>
          </a:blip>
          <a:srcRect/>
          <a:stretch>
            <a:fillRect/>
          </a:stretch>
        </p:blipFill>
        <p:spPr bwMode="auto">
          <a:xfrm>
            <a:off x="4737099" y="2190751"/>
            <a:ext cx="4416552" cy="540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SGS-2016-whit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58" y="4660535"/>
            <a:ext cx="377989" cy="36301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5038" y="1809750"/>
            <a:ext cx="4398962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417638" y="4851800"/>
            <a:ext cx="144266" cy="288555"/>
          </a:xfrm>
          <a:prstGeom prst="rect">
            <a:avLst/>
          </a:prstGeom>
          <a:noFill/>
        </p:spPr>
        <p:txBody>
          <a:bodyPr wrap="none" lIns="71420" tIns="35709" rIns="71420" bIns="35709">
            <a:spAutoFit/>
          </a:bodyPr>
          <a:lstStyle/>
          <a:p>
            <a:pPr>
              <a:defRPr/>
            </a:pPr>
            <a:endParaRPr lang="en-US" sz="1400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791" y="4716058"/>
            <a:ext cx="5697537" cy="310753"/>
          </a:xfrm>
          <a:prstGeom prst="rect">
            <a:avLst/>
          </a:prstGeom>
          <a:noFill/>
        </p:spPr>
        <p:txBody>
          <a:bodyPr lIns="71420" tIns="35709" rIns="71420" bIns="35709" anchor="b"/>
          <a:lstStyle/>
          <a:p>
            <a:pPr>
              <a:defRPr/>
            </a:pPr>
            <a:r>
              <a:rPr lang="en-US" sz="500" kern="500" spc="-8" dirty="0">
                <a:solidFill>
                  <a:schemeClr val="bg1"/>
                </a:solidFill>
                <a:latin typeface="Verdana"/>
                <a:ea typeface="ＭＳ Ｐゴシック" charset="-128"/>
                <a:cs typeface="Verdana"/>
              </a:rPr>
              <a:t>©2016 Kingston Technology Corporation. All rights reserved. All trademarks and registered trademarks are the property of their respective owners.</a:t>
            </a:r>
          </a:p>
        </p:txBody>
      </p:sp>
      <p:pic>
        <p:nvPicPr>
          <p:cNvPr id="14" name="Picture 11"/>
          <p:cNvPicPr>
            <a:picLocks noChangeAspect="1"/>
          </p:cNvPicPr>
          <p:nvPr/>
        </p:nvPicPr>
        <p:blipFill>
          <a:blip r:embed="rId4">
            <a:clrChange>
              <a:clrFrom>
                <a:srgbClr val="BF0425"/>
              </a:clrFrom>
              <a:clrTo>
                <a:srgbClr val="BF0425">
                  <a:alpha val="0"/>
                </a:srgbClr>
              </a:clrTo>
            </a:clrChange>
            <a:alphaModFix amt="90000"/>
            <a:duotone>
              <a:srgbClr val="D50E34"/>
              <a:srgbClr val="FFF1C1"/>
            </a:duotone>
            <a:lum bright="-14000"/>
          </a:blip>
          <a:srcRect/>
          <a:stretch>
            <a:fillRect/>
          </a:stretch>
        </p:blipFill>
        <p:spPr bwMode="auto">
          <a:xfrm>
            <a:off x="4737099" y="2190751"/>
            <a:ext cx="4416552" cy="540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SGS-2016-whit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58" y="4660535"/>
            <a:ext cx="377989" cy="363017"/>
          </a:xfrm>
          <a:prstGeom prst="rect">
            <a:avLst/>
          </a:prstGeom>
        </p:spPr>
      </p:pic>
      <p:pic>
        <p:nvPicPr>
          <p:cNvPr id="19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5038" y="1809750"/>
            <a:ext cx="4398962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1417638" y="4851800"/>
            <a:ext cx="144266" cy="288555"/>
          </a:xfrm>
          <a:prstGeom prst="rect">
            <a:avLst/>
          </a:prstGeom>
          <a:noFill/>
        </p:spPr>
        <p:txBody>
          <a:bodyPr wrap="none" lIns="71420" tIns="35709" rIns="71420" bIns="35709">
            <a:spAutoFit/>
          </a:bodyPr>
          <a:lstStyle/>
          <a:p>
            <a:pPr>
              <a:defRPr/>
            </a:pPr>
            <a:endParaRPr lang="en-US" sz="1400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1791" y="4716058"/>
            <a:ext cx="5697537" cy="310753"/>
          </a:xfrm>
          <a:prstGeom prst="rect">
            <a:avLst/>
          </a:prstGeom>
          <a:noFill/>
        </p:spPr>
        <p:txBody>
          <a:bodyPr lIns="71420" tIns="35709" rIns="71420" bIns="35709" anchor="b"/>
          <a:lstStyle/>
          <a:p>
            <a:pPr>
              <a:defRPr/>
            </a:pPr>
            <a:r>
              <a:rPr lang="en-US" sz="500" kern="500" spc="-8" dirty="0">
                <a:solidFill>
                  <a:schemeClr val="bg1"/>
                </a:solidFill>
                <a:latin typeface="Verdana"/>
                <a:ea typeface="ＭＳ Ｐゴシック" charset="-128"/>
                <a:cs typeface="Verdana"/>
              </a:rPr>
              <a:t>©2016 Kingston Technology Corporation. All rights reserved. All trademarks and registered trademarks are the property of their respective owners.</a:t>
            </a:r>
          </a:p>
        </p:txBody>
      </p:sp>
      <p:pic>
        <p:nvPicPr>
          <p:cNvPr id="22" name="Picture 11"/>
          <p:cNvPicPr>
            <a:picLocks noChangeAspect="1"/>
          </p:cNvPicPr>
          <p:nvPr/>
        </p:nvPicPr>
        <p:blipFill>
          <a:blip r:embed="rId4">
            <a:clrChange>
              <a:clrFrom>
                <a:srgbClr val="BF0425"/>
              </a:clrFrom>
              <a:clrTo>
                <a:srgbClr val="BF0425">
                  <a:alpha val="0"/>
                </a:srgbClr>
              </a:clrTo>
            </a:clrChange>
            <a:alphaModFix amt="90000"/>
            <a:duotone>
              <a:srgbClr val="D50E34"/>
              <a:srgbClr val="FFF1C1"/>
            </a:duotone>
            <a:lum bright="-14000"/>
          </a:blip>
          <a:srcRect/>
          <a:stretch>
            <a:fillRect/>
          </a:stretch>
        </p:blipFill>
        <p:spPr bwMode="auto">
          <a:xfrm>
            <a:off x="4737099" y="2190751"/>
            <a:ext cx="4416552" cy="540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SGS-2016-whit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58" y="4660535"/>
            <a:ext cx="377989" cy="363017"/>
          </a:xfrm>
          <a:prstGeom prst="rect">
            <a:avLst/>
          </a:prstGeom>
        </p:spPr>
      </p:pic>
      <p:pic>
        <p:nvPicPr>
          <p:cNvPr id="24" name="Pictur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745038" y="1809750"/>
            <a:ext cx="4398962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 userDrawn="1"/>
        </p:nvSpPr>
        <p:spPr>
          <a:xfrm>
            <a:off x="1417638" y="4851800"/>
            <a:ext cx="144266" cy="288555"/>
          </a:xfrm>
          <a:prstGeom prst="rect">
            <a:avLst/>
          </a:prstGeom>
          <a:noFill/>
        </p:spPr>
        <p:txBody>
          <a:bodyPr wrap="none" lIns="71420" tIns="35709" rIns="71420" bIns="35709">
            <a:spAutoFit/>
          </a:bodyPr>
          <a:lstStyle/>
          <a:p>
            <a:pPr>
              <a:defRPr/>
            </a:pPr>
            <a:endParaRPr lang="en-US" sz="1400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611791" y="4716058"/>
            <a:ext cx="5697537" cy="310753"/>
          </a:xfrm>
          <a:prstGeom prst="rect">
            <a:avLst/>
          </a:prstGeom>
          <a:noFill/>
        </p:spPr>
        <p:txBody>
          <a:bodyPr lIns="71420" tIns="35709" rIns="71420" bIns="35709" anchor="b"/>
          <a:lstStyle/>
          <a:p>
            <a:pPr>
              <a:defRPr/>
            </a:pPr>
            <a:r>
              <a:rPr lang="en-US" sz="500" kern="500" spc="-8" dirty="0">
                <a:solidFill>
                  <a:schemeClr val="bg1"/>
                </a:solidFill>
                <a:latin typeface="Verdana"/>
                <a:ea typeface="ＭＳ Ｐゴシック" charset="-128"/>
                <a:cs typeface="Verdana"/>
              </a:rPr>
              <a:t>©2016 Kingston Technology Corporation. All rights reserved. All trademarks and registered trademarks are the property of their respective owners.</a:t>
            </a:r>
          </a:p>
        </p:txBody>
      </p:sp>
      <p:pic>
        <p:nvPicPr>
          <p:cNvPr id="27" name="Picture 11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BF0425"/>
              </a:clrFrom>
              <a:clrTo>
                <a:srgbClr val="BF0425">
                  <a:alpha val="0"/>
                </a:srgbClr>
              </a:clrTo>
            </a:clrChange>
            <a:alphaModFix amt="90000"/>
            <a:duotone>
              <a:srgbClr val="D50E34"/>
              <a:srgbClr val="FFF1C1"/>
            </a:duotone>
            <a:lum bright="-14000"/>
          </a:blip>
          <a:srcRect/>
          <a:stretch>
            <a:fillRect/>
          </a:stretch>
        </p:blipFill>
        <p:spPr bwMode="auto">
          <a:xfrm>
            <a:off x="4737099" y="2190751"/>
            <a:ext cx="4416552" cy="540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 descr="SGS-2016-white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58" y="4660535"/>
            <a:ext cx="377989" cy="36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4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A07ED-4A02-E54A-B38D-713A7F2C90F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608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192B59-F05E-7C48-B37D-3FC2786545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922494"/>
            <a:ext cx="3962400" cy="357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572000" y="922494"/>
            <a:ext cx="4114800" cy="357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335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192B59-F05E-7C48-B37D-3FC2786545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922494"/>
            <a:ext cx="2527300" cy="357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3086100" y="922494"/>
            <a:ext cx="2768600" cy="357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5943600" y="922494"/>
            <a:ext cx="2755900" cy="357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875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6C2288-0124-9A4A-963D-BC4CF2E9D43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922494"/>
            <a:ext cx="2527300" cy="357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3086100" y="922494"/>
            <a:ext cx="2768600" cy="357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5943600" y="922494"/>
            <a:ext cx="2755900" cy="357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85829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192B59-F05E-7C48-B37D-3FC2786545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922494"/>
            <a:ext cx="2527300" cy="357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3086100" y="922494"/>
            <a:ext cx="2768600" cy="357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5943600" y="922494"/>
            <a:ext cx="2755900" cy="357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003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A07ED-4A02-E54A-B38D-713A7F2C90F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192B59-F05E-7C48-B37D-3FC2786545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922493"/>
            <a:ext cx="3962400" cy="357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572000" y="922493"/>
            <a:ext cx="4114800" cy="357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693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192B59-F05E-7C48-B37D-3FC2786545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922493"/>
            <a:ext cx="2527300" cy="357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3086100" y="922493"/>
            <a:ext cx="2768600" cy="357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5943600" y="922493"/>
            <a:ext cx="2755900" cy="357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693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6C2288-0124-9A4A-963D-BC4CF2E9D43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922493"/>
            <a:ext cx="2527300" cy="357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3086100" y="922493"/>
            <a:ext cx="2768600" cy="357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5943600" y="922493"/>
            <a:ext cx="2755900" cy="357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69309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192B59-F05E-7C48-B37D-3FC2786545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922493"/>
            <a:ext cx="2527300" cy="357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3086100" y="922493"/>
            <a:ext cx="2768600" cy="357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5943600" y="922493"/>
            <a:ext cx="2755900" cy="357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693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4594860"/>
            <a:ext cx="3959352" cy="198882"/>
          </a:xfrm>
        </p:spPr>
        <p:txBody>
          <a:bodyPr anchor="b">
            <a:noAutofit/>
          </a:bodyPr>
          <a:lstStyle>
            <a:lvl1pPr marL="0" indent="0">
              <a:buNone/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5ADF4-F2BF-4020-8937-E476C9BB5D8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872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47751"/>
            <a:ext cx="4038600" cy="3394472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47751"/>
            <a:ext cx="4038600" cy="3394472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E5C98-2DE2-4B1A-8451-D69E2D591C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45698-EB43-4407-AEBB-C21BBC0583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9329"/>
            <a:ext cx="8229600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433" tIns="35716" rIns="71433" bIns="3571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22493"/>
            <a:ext cx="82296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433" tIns="35716" rIns="71433" bIns="3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2601" y="4792267"/>
            <a:ext cx="711200" cy="273844"/>
          </a:xfrm>
          <a:prstGeom prst="rect">
            <a:avLst/>
          </a:prstGeom>
        </p:spPr>
        <p:txBody>
          <a:bodyPr vert="horz" wrap="square" lIns="71433" tIns="35716" rIns="71433" bIns="35716" numCol="1" anchor="b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fld id="{F86C2288-0124-9A4A-963D-BC4CF2E9D43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25" r:id="rId6"/>
    <p:sldLayoutId id="2147483766" r:id="rId7"/>
    <p:sldLayoutId id="2147483767" r:id="rId8"/>
    <p:sldLayoutId id="2147483768" r:id="rId9"/>
  </p:sldLayoutIdLst>
  <p:transition>
    <p:fade/>
  </p:transition>
  <p:hf hdr="0" ftr="0" dt="0"/>
  <p:txStyles>
    <p:titleStyle>
      <a:lvl1pPr algn="l" defTabSz="357165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ＭＳ Ｐゴシック" charset="-128"/>
          <a:cs typeface="Arial"/>
        </a:defRPr>
      </a:lvl1pPr>
      <a:lvl2pPr algn="l" defTabSz="357165" rtl="0" eaLnBrk="1" fontAlgn="base" hangingPunct="1">
        <a:spcBef>
          <a:spcPct val="0"/>
        </a:spcBef>
        <a:spcAft>
          <a:spcPct val="0"/>
        </a:spcAft>
        <a:defRPr sz="1900">
          <a:solidFill>
            <a:srgbClr val="AA1B21"/>
          </a:solidFill>
          <a:latin typeface="Calibri" pitchFamily="-1" charset="0"/>
          <a:ea typeface="ＭＳ Ｐゴシック" charset="-128"/>
          <a:cs typeface="ＭＳ Ｐゴシック" charset="-128"/>
        </a:defRPr>
      </a:lvl2pPr>
      <a:lvl3pPr algn="l" defTabSz="357165" rtl="0" eaLnBrk="1" fontAlgn="base" hangingPunct="1">
        <a:spcBef>
          <a:spcPct val="0"/>
        </a:spcBef>
        <a:spcAft>
          <a:spcPct val="0"/>
        </a:spcAft>
        <a:defRPr sz="1900">
          <a:solidFill>
            <a:srgbClr val="AA1B21"/>
          </a:solidFill>
          <a:latin typeface="Calibri" pitchFamily="-1" charset="0"/>
          <a:ea typeface="ＭＳ Ｐゴシック" charset="-128"/>
          <a:cs typeface="ＭＳ Ｐゴシック" charset="-128"/>
        </a:defRPr>
      </a:lvl3pPr>
      <a:lvl4pPr algn="l" defTabSz="357165" rtl="0" eaLnBrk="1" fontAlgn="base" hangingPunct="1">
        <a:spcBef>
          <a:spcPct val="0"/>
        </a:spcBef>
        <a:spcAft>
          <a:spcPct val="0"/>
        </a:spcAft>
        <a:defRPr sz="1900">
          <a:solidFill>
            <a:srgbClr val="AA1B21"/>
          </a:solidFill>
          <a:latin typeface="Calibri" pitchFamily="-1" charset="0"/>
          <a:ea typeface="ＭＳ Ｐゴシック" charset="-128"/>
          <a:cs typeface="ＭＳ Ｐゴシック" charset="-128"/>
        </a:defRPr>
      </a:lvl4pPr>
      <a:lvl5pPr algn="l" defTabSz="357165" rtl="0" eaLnBrk="1" fontAlgn="base" hangingPunct="1">
        <a:spcBef>
          <a:spcPct val="0"/>
        </a:spcBef>
        <a:spcAft>
          <a:spcPct val="0"/>
        </a:spcAft>
        <a:defRPr sz="1900">
          <a:solidFill>
            <a:srgbClr val="AA1B21"/>
          </a:solidFill>
          <a:latin typeface="Calibri" pitchFamily="-1" charset="0"/>
          <a:ea typeface="ＭＳ Ｐゴシック" charset="-128"/>
          <a:cs typeface="ＭＳ Ｐゴシック" charset="-128"/>
        </a:defRPr>
      </a:lvl5pPr>
      <a:lvl6pPr marL="357165" algn="l" defTabSz="357165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6pPr>
      <a:lvl7pPr marL="714329" algn="l" defTabSz="357165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7pPr>
      <a:lvl8pPr marL="1071494" algn="l" defTabSz="357165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8pPr>
      <a:lvl9pPr marL="1428659" algn="l" defTabSz="357165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89291" indent="-89291" algn="l" defTabSz="357165" rtl="0" eaLnBrk="1" fontAlgn="base" hangingPunct="1">
        <a:spcBef>
          <a:spcPts val="703"/>
        </a:spcBef>
        <a:spcAft>
          <a:spcPct val="0"/>
        </a:spcAft>
        <a:buFont typeface="Arial" pitchFamily="-1" charset="0"/>
        <a:buChar char="•"/>
        <a:defRPr sz="2400" kern="12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228189" indent="-138897" algn="l" defTabSz="357165" rtl="0" eaLnBrk="1" fontAlgn="base" hangingPunct="1">
        <a:spcBef>
          <a:spcPts val="703"/>
        </a:spcBef>
        <a:spcAft>
          <a:spcPct val="0"/>
        </a:spcAft>
        <a:buFont typeface="Lucida Grande"/>
        <a:buChar char="–"/>
        <a:tabLst/>
        <a:defRPr sz="2000" kern="1200"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317480" indent="-89291" algn="l" defTabSz="357165" rtl="0" eaLnBrk="1" fontAlgn="base" hangingPunct="1">
        <a:spcBef>
          <a:spcPts val="703"/>
        </a:spcBef>
        <a:spcAft>
          <a:spcPct val="0"/>
        </a:spcAft>
        <a:buFont typeface="Arial" pitchFamily="-1" charset="0"/>
        <a:buChar char="•"/>
        <a:tabLst/>
        <a:defRPr sz="1900" kern="1200"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317480" indent="-89291" algn="l" defTabSz="357165" rtl="0" eaLnBrk="1" fontAlgn="base" hangingPunct="1">
        <a:spcBef>
          <a:spcPts val="703"/>
        </a:spcBef>
        <a:spcAft>
          <a:spcPct val="0"/>
        </a:spcAft>
        <a:buFont typeface="Arial" pitchFamily="-1" charset="0"/>
        <a:buChar char="•"/>
        <a:tabLst/>
        <a:defRPr sz="1900" kern="12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317480" indent="-89291" algn="l" defTabSz="357165" rtl="0" eaLnBrk="1" fontAlgn="base" hangingPunct="1">
        <a:spcBef>
          <a:spcPts val="703"/>
        </a:spcBef>
        <a:spcAft>
          <a:spcPct val="0"/>
        </a:spcAft>
        <a:buFont typeface="Arial" pitchFamily="-1" charset="0"/>
        <a:buChar char="•"/>
        <a:tabLst/>
        <a:defRPr sz="1900" kern="12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1964406" indent="-178582" algn="l" defTabSz="357165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21570" indent="-178582" algn="l" defTabSz="357165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8735" indent="-178582" algn="l" defTabSz="357165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5899" indent="-178582" algn="l" defTabSz="357165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57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7165" algn="l" defTabSz="357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29" algn="l" defTabSz="357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1494" algn="l" defTabSz="357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8659" algn="l" defTabSz="357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5823" algn="l" defTabSz="357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42988" algn="l" defTabSz="357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00152" algn="l" defTabSz="357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7317" algn="l" defTabSz="357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9329"/>
            <a:ext cx="8229600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420" tIns="35709" rIns="71420" bIns="3570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22494"/>
            <a:ext cx="82296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420" tIns="35709" rIns="71420" bIns="3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2601" y="4792268"/>
            <a:ext cx="711200" cy="273844"/>
          </a:xfrm>
          <a:prstGeom prst="rect">
            <a:avLst/>
          </a:prstGeom>
        </p:spPr>
        <p:txBody>
          <a:bodyPr vert="horz" wrap="square" lIns="71420" tIns="35709" rIns="71420" bIns="35709" numCol="1" anchor="b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fld id="{F86C2288-0124-9A4A-963D-BC4CF2E9D43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233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</p:sldLayoutIdLst>
  <p:transition>
    <p:fade/>
  </p:transition>
  <p:hf hdr="0" ftr="0" dt="0"/>
  <p:txStyles>
    <p:titleStyle>
      <a:lvl1pPr algn="l" defTabSz="357096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ＭＳ Ｐゴシック" charset="-128"/>
          <a:cs typeface="Arial"/>
        </a:defRPr>
      </a:lvl1pPr>
      <a:lvl2pPr algn="l" defTabSz="357096" rtl="0" eaLnBrk="1" fontAlgn="base" hangingPunct="1">
        <a:spcBef>
          <a:spcPct val="0"/>
        </a:spcBef>
        <a:spcAft>
          <a:spcPct val="0"/>
        </a:spcAft>
        <a:defRPr sz="1900">
          <a:solidFill>
            <a:srgbClr val="AA1B21"/>
          </a:solidFill>
          <a:latin typeface="Calibri" pitchFamily="-1" charset="0"/>
          <a:ea typeface="ＭＳ Ｐゴシック" charset="-128"/>
          <a:cs typeface="ＭＳ Ｐゴシック" charset="-128"/>
        </a:defRPr>
      </a:lvl2pPr>
      <a:lvl3pPr algn="l" defTabSz="357096" rtl="0" eaLnBrk="1" fontAlgn="base" hangingPunct="1">
        <a:spcBef>
          <a:spcPct val="0"/>
        </a:spcBef>
        <a:spcAft>
          <a:spcPct val="0"/>
        </a:spcAft>
        <a:defRPr sz="1900">
          <a:solidFill>
            <a:srgbClr val="AA1B21"/>
          </a:solidFill>
          <a:latin typeface="Calibri" pitchFamily="-1" charset="0"/>
          <a:ea typeface="ＭＳ Ｐゴシック" charset="-128"/>
          <a:cs typeface="ＭＳ Ｐゴシック" charset="-128"/>
        </a:defRPr>
      </a:lvl3pPr>
      <a:lvl4pPr algn="l" defTabSz="357096" rtl="0" eaLnBrk="1" fontAlgn="base" hangingPunct="1">
        <a:spcBef>
          <a:spcPct val="0"/>
        </a:spcBef>
        <a:spcAft>
          <a:spcPct val="0"/>
        </a:spcAft>
        <a:defRPr sz="1900">
          <a:solidFill>
            <a:srgbClr val="AA1B21"/>
          </a:solidFill>
          <a:latin typeface="Calibri" pitchFamily="-1" charset="0"/>
          <a:ea typeface="ＭＳ Ｐゴシック" charset="-128"/>
          <a:cs typeface="ＭＳ Ｐゴシック" charset="-128"/>
        </a:defRPr>
      </a:lvl4pPr>
      <a:lvl5pPr algn="l" defTabSz="357096" rtl="0" eaLnBrk="1" fontAlgn="base" hangingPunct="1">
        <a:spcBef>
          <a:spcPct val="0"/>
        </a:spcBef>
        <a:spcAft>
          <a:spcPct val="0"/>
        </a:spcAft>
        <a:defRPr sz="1900">
          <a:solidFill>
            <a:srgbClr val="AA1B21"/>
          </a:solidFill>
          <a:latin typeface="Calibri" pitchFamily="-1" charset="0"/>
          <a:ea typeface="ＭＳ Ｐゴシック" charset="-128"/>
          <a:cs typeface="ＭＳ Ｐゴシック" charset="-128"/>
        </a:defRPr>
      </a:lvl5pPr>
      <a:lvl6pPr marL="357096" algn="l" defTabSz="357096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6pPr>
      <a:lvl7pPr marL="714191" algn="l" defTabSz="357096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7pPr>
      <a:lvl8pPr marL="1071288" algn="l" defTabSz="357096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8pPr>
      <a:lvl9pPr marL="1428386" algn="l" defTabSz="357096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89273" indent="-89273" algn="l" defTabSz="357096" rtl="0" eaLnBrk="1" fontAlgn="base" hangingPunct="1">
        <a:spcBef>
          <a:spcPts val="703"/>
        </a:spcBef>
        <a:spcAft>
          <a:spcPct val="0"/>
        </a:spcAft>
        <a:buFont typeface="Arial" pitchFamily="-1" charset="0"/>
        <a:buChar char="•"/>
        <a:defRPr sz="2400" kern="12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228146" indent="-138870" algn="l" defTabSz="357096" rtl="0" eaLnBrk="1" fontAlgn="base" hangingPunct="1">
        <a:spcBef>
          <a:spcPts val="703"/>
        </a:spcBef>
        <a:spcAft>
          <a:spcPct val="0"/>
        </a:spcAft>
        <a:buFont typeface="Lucida Grande"/>
        <a:buChar char="–"/>
        <a:tabLst/>
        <a:defRPr sz="2000" kern="1200"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317419" indent="-89273" algn="l" defTabSz="357096" rtl="0" eaLnBrk="1" fontAlgn="base" hangingPunct="1">
        <a:spcBef>
          <a:spcPts val="703"/>
        </a:spcBef>
        <a:spcAft>
          <a:spcPct val="0"/>
        </a:spcAft>
        <a:buFont typeface="Arial" pitchFamily="-1" charset="0"/>
        <a:buChar char="•"/>
        <a:tabLst/>
        <a:defRPr sz="1900" kern="1200"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317419" indent="-89273" algn="l" defTabSz="357096" rtl="0" eaLnBrk="1" fontAlgn="base" hangingPunct="1">
        <a:spcBef>
          <a:spcPts val="703"/>
        </a:spcBef>
        <a:spcAft>
          <a:spcPct val="0"/>
        </a:spcAft>
        <a:buFont typeface="Arial" pitchFamily="-1" charset="0"/>
        <a:buChar char="•"/>
        <a:tabLst/>
        <a:defRPr sz="1900" kern="12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317419" indent="-89273" algn="l" defTabSz="357096" rtl="0" eaLnBrk="1" fontAlgn="base" hangingPunct="1">
        <a:spcBef>
          <a:spcPts val="703"/>
        </a:spcBef>
        <a:spcAft>
          <a:spcPct val="0"/>
        </a:spcAft>
        <a:buFont typeface="Arial" pitchFamily="-1" charset="0"/>
        <a:buChar char="•"/>
        <a:tabLst/>
        <a:defRPr sz="1900" kern="12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1964031" indent="-178549" algn="l" defTabSz="357096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21124" indent="-178549" algn="l" defTabSz="357096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8222" indent="-178549" algn="l" defTabSz="357096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5316" indent="-178549" algn="l" defTabSz="357096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570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7096" algn="l" defTabSz="3570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4191" algn="l" defTabSz="3570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1288" algn="l" defTabSz="3570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8386" algn="l" defTabSz="3570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5479" algn="l" defTabSz="3570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42577" algn="l" defTabSz="3570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9672" algn="l" defTabSz="3570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6769" algn="l" defTabSz="3570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railway-technology.com/news/tfl-lost-devices-risk/" TargetMode="External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2.jpeg"/><Relationship Id="rId7" Type="http://schemas.openxmlformats.org/officeDocument/2006/relationships/image" Target="../media/image61.jpeg"/><Relationship Id="rId12" Type="http://schemas.openxmlformats.org/officeDocument/2006/relationships/image" Target="../media/image6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11" Type="http://schemas.openxmlformats.org/officeDocument/2006/relationships/hyperlink" Target="https://www.kingston.com/us/usb/encrypted_security/dtvp30" TargetMode="External"/><Relationship Id="rId5" Type="http://schemas.openxmlformats.org/officeDocument/2006/relationships/image" Target="../media/image59.jpeg"/><Relationship Id="rId10" Type="http://schemas.openxmlformats.org/officeDocument/2006/relationships/image" Target="../media/image64.png"/><Relationship Id="rId4" Type="http://schemas.openxmlformats.org/officeDocument/2006/relationships/image" Target="../media/image58.jpeg"/><Relationship Id="rId9" Type="http://schemas.openxmlformats.org/officeDocument/2006/relationships/image" Target="../media/image6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11" Type="http://schemas.openxmlformats.org/officeDocument/2006/relationships/image" Target="../media/image31.png"/><Relationship Id="rId5" Type="http://schemas.openxmlformats.org/officeDocument/2006/relationships/image" Target="../media/image25.jpeg"/><Relationship Id="rId10" Type="http://schemas.openxmlformats.org/officeDocument/2006/relationships/image" Target="../media/image30.pn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812769" y="2277374"/>
            <a:ext cx="4324918" cy="423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433" tIns="35716" rIns="71433" bIns="35716">
            <a:prstTxWarp prst="textNoShape">
              <a:avLst/>
            </a:prstTxWarp>
          </a:bodyPr>
          <a:lstStyle/>
          <a:p>
            <a:pPr>
              <a:lnSpc>
                <a:spcPct val="75000"/>
              </a:lnSpc>
              <a:spcAft>
                <a:spcPts val="400"/>
              </a:spcAft>
            </a:pPr>
            <a:r>
              <a:rPr lang="en-GB" sz="1600" dirty="0">
                <a:solidFill>
                  <a:schemeClr val="bg1"/>
                </a:solidFill>
              </a:rPr>
              <a:t>How Kingston can help you improve your business and make it more secure</a:t>
            </a: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797372" y="1754862"/>
            <a:ext cx="4130728" cy="520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433" tIns="35716" rIns="71433" bIns="35716">
            <a:prstTxWarp prst="textNoShape">
              <a:avLst/>
            </a:prstTxWarp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itchFamily="-84" charset="0"/>
              </a:rPr>
              <a:t>Kingston Technology</a:t>
            </a:r>
            <a:endParaRPr lang="en-US" sz="2400" i="1" dirty="0">
              <a:solidFill>
                <a:schemeClr val="bg1"/>
              </a:solidFill>
              <a:latin typeface="Calibri" pitchFamily="-8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69669" y="2759473"/>
            <a:ext cx="1782232" cy="498500"/>
          </a:xfrm>
          <a:prstGeom prst="rect">
            <a:avLst/>
          </a:prstGeom>
          <a:noFill/>
        </p:spPr>
        <p:txBody>
          <a:bodyPr lIns="71433" tIns="35716" rIns="71433" bIns="35716"/>
          <a:lstStyle/>
          <a:p>
            <a:pPr algn="r">
              <a:defRPr/>
            </a:pPr>
            <a:r>
              <a:rPr lang="en-US" sz="2000" dirty="0" err="1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rPr>
              <a:t>Adrien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rPr>
              <a:t>Viaud</a:t>
            </a:r>
            <a:endParaRPr lang="en-US" sz="200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algn="r"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rPr>
              <a:t>FAE</a:t>
            </a:r>
          </a:p>
        </p:txBody>
      </p:sp>
    </p:spTree>
    <p:extLst>
      <p:ext uri="{BB962C8B-B14F-4D97-AF65-F5344CB8AC3E}">
        <p14:creationId xmlns:p14="http://schemas.microsoft.com/office/powerpoint/2010/main" val="4126588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"/>
          <p:cNvSpPr>
            <a:spLocks noGrp="1"/>
          </p:cNvSpPr>
          <p:nvPr>
            <p:ph type="title"/>
          </p:nvPr>
        </p:nvSpPr>
        <p:spPr>
          <a:xfrm>
            <a:off x="457635" y="446506"/>
            <a:ext cx="8228731" cy="478754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itchFamily="34" charset="-128"/>
                <a:cs typeface="Arial" pitchFamily="34" charset="0"/>
              </a:rPr>
              <a:t>Pick the right SSD for the job </a:t>
            </a:r>
            <a:br>
              <a:rPr lang="en-US" altLang="en-US" dirty="0">
                <a:ea typeface="ＭＳ Ｐゴシック" pitchFamily="34" charset="-128"/>
                <a:cs typeface="Arial" pitchFamily="34" charset="0"/>
              </a:rPr>
            </a:br>
            <a:r>
              <a:rPr lang="en-US" altLang="en-US" sz="2000" dirty="0">
                <a:ea typeface="ＭＳ Ｐゴシック" pitchFamily="34" charset="-128"/>
                <a:cs typeface="Arial" pitchFamily="34" charset="0"/>
              </a:rPr>
              <a:t>(client vs. enterprise)</a:t>
            </a:r>
          </a:p>
        </p:txBody>
      </p:sp>
      <p:sp>
        <p:nvSpPr>
          <p:cNvPr id="9219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07AAA88-FBB0-40DC-A7F6-929CF67D986C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49641" y="2561208"/>
            <a:ext cx="3943838" cy="2071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3" descr="C:\Documents and Settings\lschwoeb\Local Settings\Temporary Internet Files\Content.IE5\FMODQY32\MP900385751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380" y="1150993"/>
            <a:ext cx="1046729" cy="110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4" descr="C:\Documents and Settings\lschwoeb\Local Settings\Temporary Internet Files\Content.IE5\0GEBC3W2\MP900385752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6380" y="2403690"/>
            <a:ext cx="1046729" cy="110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5" descr="C:\Documents and Settings\lschwoeb\Local Settings\Temporary Internet Files\Content.IE5\VW4WO6O5\MP900385753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6380" y="3632822"/>
            <a:ext cx="1046729" cy="110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TextBox 4"/>
          <p:cNvSpPr txBox="1">
            <a:spLocks noChangeArrowheads="1"/>
          </p:cNvSpPr>
          <p:nvPr/>
        </p:nvSpPr>
        <p:spPr bwMode="auto">
          <a:xfrm>
            <a:off x="1904949" y="1390370"/>
            <a:ext cx="2349993" cy="626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1433" tIns="35716" rIns="71433" bIns="35716">
            <a:spAutoFit/>
          </a:bodyPr>
          <a:lstStyle/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Know your workload</a:t>
            </a:r>
          </a:p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(High reads or writes)</a:t>
            </a:r>
          </a:p>
        </p:txBody>
      </p:sp>
      <p:sp>
        <p:nvSpPr>
          <p:cNvPr id="9225" name="TextBox 9"/>
          <p:cNvSpPr txBox="1">
            <a:spLocks noChangeArrowheads="1"/>
          </p:cNvSpPr>
          <p:nvPr/>
        </p:nvSpPr>
        <p:spPr bwMode="auto">
          <a:xfrm>
            <a:off x="1973159" y="2780740"/>
            <a:ext cx="2302994" cy="349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1433" tIns="35716" rIns="71433" bIns="35716">
            <a:spAutoFit/>
          </a:bodyPr>
          <a:lstStyle/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Do you need pFAIL ?</a:t>
            </a:r>
          </a:p>
        </p:txBody>
      </p:sp>
      <p:sp>
        <p:nvSpPr>
          <p:cNvPr id="9226" name="TextBox 10"/>
          <p:cNvSpPr txBox="1">
            <a:spLocks noChangeArrowheads="1"/>
          </p:cNvSpPr>
          <p:nvPr/>
        </p:nvSpPr>
        <p:spPr bwMode="auto">
          <a:xfrm>
            <a:off x="1904948" y="3733286"/>
            <a:ext cx="3129027" cy="648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433" tIns="35716" rIns="71433" bIns="35716">
            <a:spAutoFit/>
          </a:bodyPr>
          <a:lstStyle/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What is your useful life expectation?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80742" y="253020"/>
            <a:ext cx="8228731" cy="478754"/>
          </a:xfrm>
        </p:spPr>
        <p:txBody>
          <a:bodyPr/>
          <a:lstStyle/>
          <a:p>
            <a:pPr eaLnBrk="1" hangingPunct="1"/>
            <a:r>
              <a:rPr lang="en-GB" altLang="en-US" dirty="0">
                <a:ea typeface="ＭＳ Ｐゴシック" pitchFamily="34" charset="-128"/>
                <a:cs typeface="Arial" pitchFamily="34" charset="0"/>
              </a:rPr>
              <a:t>What IOPS consistency looks like</a:t>
            </a:r>
          </a:p>
        </p:txBody>
      </p:sp>
      <p:sp>
        <p:nvSpPr>
          <p:cNvPr id="18435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396470C-CCFD-4EA5-BA36-9D3C33F4C762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/>
          <a:srcRect t="22312"/>
          <a:stretch/>
        </p:blipFill>
        <p:spPr bwMode="auto">
          <a:xfrm>
            <a:off x="76707" y="786580"/>
            <a:ext cx="8908005" cy="3611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806" y="928150"/>
            <a:ext cx="4026057" cy="3025083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b="1" u="sng" dirty="0">
                <a:solidFill>
                  <a:srgbClr val="C00000"/>
                </a:solidFill>
              </a:rPr>
              <a:t>DC500R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</a:p>
          <a:p>
            <a:r>
              <a:rPr lang="en-US" sz="1800" dirty="0"/>
              <a:t> Designed for “Read-Centric” Workloads</a:t>
            </a:r>
          </a:p>
          <a:p>
            <a:r>
              <a:rPr lang="en-US" sz="1800" b="1" dirty="0"/>
              <a:t> </a:t>
            </a:r>
            <a:r>
              <a:rPr lang="en-US" sz="1800" dirty="0"/>
              <a:t>256bit AES Encryption </a:t>
            </a:r>
          </a:p>
          <a:p>
            <a:r>
              <a:rPr lang="en-US" sz="1800" b="1" dirty="0"/>
              <a:t> </a:t>
            </a:r>
            <a:r>
              <a:rPr lang="en-US" sz="1800" dirty="0"/>
              <a:t>Endurance - 0.5 DWPD for 5yrs</a:t>
            </a:r>
          </a:p>
          <a:p>
            <a:r>
              <a:rPr lang="en-US" sz="1800" dirty="0"/>
              <a:t> </a:t>
            </a:r>
            <a:r>
              <a:rPr lang="en-US" sz="1600" dirty="0"/>
              <a:t>Capacity – 480GB, 960GB, 1.92TB, 3.84TB</a:t>
            </a:r>
          </a:p>
          <a:p>
            <a:r>
              <a:rPr lang="en-US" sz="1600" dirty="0"/>
              <a:t> Hardware PLP (</a:t>
            </a:r>
            <a:r>
              <a:rPr lang="en-US" sz="1600" dirty="0" err="1"/>
              <a:t>Pfail</a:t>
            </a:r>
            <a:r>
              <a:rPr lang="en-US" sz="1600" dirty="0"/>
              <a:t>)</a:t>
            </a:r>
          </a:p>
          <a:p>
            <a:r>
              <a:rPr lang="en-US" sz="1800" dirty="0"/>
              <a:t> Target Launch – November 2018</a:t>
            </a:r>
          </a:p>
          <a:p>
            <a:r>
              <a:rPr lang="en-US" sz="1800" dirty="0"/>
              <a:t> Samples Sept.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CCD1765-01B1-4AF2-B85D-B762EC8C8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07" y="207168"/>
            <a:ext cx="8229600" cy="479822"/>
          </a:xfrm>
        </p:spPr>
        <p:txBody>
          <a:bodyPr/>
          <a:lstStyle/>
          <a:p>
            <a:pPr algn="ctr"/>
            <a:r>
              <a:rPr lang="en-US" sz="2400" b="1" dirty="0"/>
              <a:t>Datacenter SATA – DC500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F3F6CCF-782F-46AA-8F19-6A4ADF48D543}"/>
              </a:ext>
            </a:extLst>
          </p:cNvPr>
          <p:cNvCxnSpPr>
            <a:cxnSpLocks/>
          </p:cNvCxnSpPr>
          <p:nvPr/>
        </p:nvCxnSpPr>
        <p:spPr>
          <a:xfrm>
            <a:off x="4510122" y="928150"/>
            <a:ext cx="0" cy="30250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006C255-BC5B-4BA5-A34C-6ADA2782B6FB}"/>
              </a:ext>
            </a:extLst>
          </p:cNvPr>
          <p:cNvSpPr txBox="1">
            <a:spLocks/>
          </p:cNvSpPr>
          <p:nvPr/>
        </p:nvSpPr>
        <p:spPr bwMode="auto">
          <a:xfrm>
            <a:off x="4785133" y="928150"/>
            <a:ext cx="3777274" cy="3025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433" tIns="35716" rIns="71433" bIns="35716" numCol="1" anchor="t" anchorCtr="0" compatLnSpc="1">
            <a:prstTxWarp prst="textNoShape">
              <a:avLst/>
            </a:prstTxWarp>
          </a:bodyPr>
          <a:lstStyle>
            <a:lvl1pPr marL="89291" indent="-89291" algn="l" defTabSz="357165" rtl="0" eaLnBrk="1" fontAlgn="base" hangingPunct="1">
              <a:spcBef>
                <a:spcPts val="703"/>
              </a:spcBef>
              <a:spcAft>
                <a:spcPct val="0"/>
              </a:spcAft>
              <a:buFont typeface="Arial" pitchFamily="-1" charset="0"/>
              <a:buChar char="•"/>
              <a:defRPr sz="2400"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1pPr>
            <a:lvl2pPr marL="228189" indent="-138897" algn="l" defTabSz="357165" rtl="0" eaLnBrk="1" fontAlgn="base" hangingPunct="1">
              <a:spcBef>
                <a:spcPts val="703"/>
              </a:spcBef>
              <a:spcAft>
                <a:spcPct val="0"/>
              </a:spcAft>
              <a:buFont typeface="Lucida Grande"/>
              <a:buChar char="–"/>
              <a:tabLst/>
              <a:defRPr sz="2000"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2pPr>
            <a:lvl3pPr marL="317480" indent="-89291" algn="l" defTabSz="357165" rtl="0" eaLnBrk="1" fontAlgn="base" hangingPunct="1">
              <a:spcBef>
                <a:spcPts val="703"/>
              </a:spcBef>
              <a:spcAft>
                <a:spcPct val="0"/>
              </a:spcAft>
              <a:buFont typeface="Arial" pitchFamily="-1" charset="0"/>
              <a:buChar char="•"/>
              <a:tabLst/>
              <a:defRPr sz="1900"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3pPr>
            <a:lvl4pPr marL="317480" indent="-89291" algn="l" defTabSz="357165" rtl="0" eaLnBrk="1" fontAlgn="base" hangingPunct="1">
              <a:spcBef>
                <a:spcPts val="703"/>
              </a:spcBef>
              <a:spcAft>
                <a:spcPct val="0"/>
              </a:spcAft>
              <a:buFont typeface="Arial" pitchFamily="-1" charset="0"/>
              <a:buChar char="•"/>
              <a:tabLst/>
              <a:defRPr sz="1900"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4pPr>
            <a:lvl5pPr marL="317480" indent="-89291" algn="l" defTabSz="357165" rtl="0" eaLnBrk="1" fontAlgn="base" hangingPunct="1">
              <a:spcBef>
                <a:spcPts val="703"/>
              </a:spcBef>
              <a:spcAft>
                <a:spcPct val="0"/>
              </a:spcAft>
              <a:buFont typeface="Arial" pitchFamily="-1" charset="0"/>
              <a:buChar char="•"/>
              <a:tabLst/>
              <a:defRPr sz="1900"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5pPr>
            <a:lvl6pPr marL="1964406" indent="-178582" algn="l" defTabSz="357165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21570" indent="-178582" algn="l" defTabSz="357165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78735" indent="-178582" algn="l" defTabSz="357165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35899" indent="-178582" algn="l" defTabSz="357165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-1" charset="0"/>
              <a:buNone/>
            </a:pPr>
            <a:r>
              <a:rPr lang="en-US" sz="2000" b="1" u="sng" dirty="0">
                <a:solidFill>
                  <a:srgbClr val="C00000"/>
                </a:solidFill>
              </a:rPr>
              <a:t>DC500M</a:t>
            </a:r>
            <a:r>
              <a:rPr lang="en-US" sz="1800" b="1" dirty="0">
                <a:solidFill>
                  <a:srgbClr val="C00000"/>
                </a:solidFill>
              </a:rPr>
              <a:t>  </a:t>
            </a:r>
          </a:p>
          <a:p>
            <a:r>
              <a:rPr lang="en-US" sz="1800" dirty="0"/>
              <a:t> Designed for “Mixed Use” Workloads</a:t>
            </a:r>
          </a:p>
          <a:p>
            <a:r>
              <a:rPr lang="en-US" sz="1800" dirty="0"/>
              <a:t> 256bit AES Encryption </a:t>
            </a:r>
          </a:p>
          <a:p>
            <a:r>
              <a:rPr lang="en-US" sz="1800" dirty="0"/>
              <a:t> Endurance - &gt;1 DWPD for 5yrs</a:t>
            </a:r>
          </a:p>
          <a:p>
            <a:r>
              <a:rPr lang="en-US" sz="1800" dirty="0"/>
              <a:t> </a:t>
            </a:r>
            <a:r>
              <a:rPr lang="en-US" sz="1600" dirty="0"/>
              <a:t>Capacity – 480GB, 960GB, 1.92TB, 3.84TB</a:t>
            </a:r>
          </a:p>
          <a:p>
            <a:r>
              <a:rPr lang="en-US" sz="1600" dirty="0"/>
              <a:t> Hardware PLP (</a:t>
            </a:r>
            <a:r>
              <a:rPr lang="en-US" sz="1600" dirty="0" err="1"/>
              <a:t>Pfail</a:t>
            </a:r>
            <a:r>
              <a:rPr lang="en-US" sz="1600" dirty="0"/>
              <a:t>)</a:t>
            </a:r>
          </a:p>
          <a:p>
            <a:r>
              <a:rPr lang="en-US" sz="1800" dirty="0"/>
              <a:t> Target Launch – Q1 2019</a:t>
            </a:r>
          </a:p>
          <a:p>
            <a:r>
              <a:rPr lang="en-US" sz="1800" dirty="0"/>
              <a:t> Samples Oct.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9DE004-56E9-4A1A-98CF-A6A6BCAA032D}"/>
              </a:ext>
            </a:extLst>
          </p:cNvPr>
          <p:cNvSpPr txBox="1"/>
          <p:nvPr/>
        </p:nvSpPr>
        <p:spPr>
          <a:xfrm>
            <a:off x="1445813" y="4236609"/>
            <a:ext cx="6252373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IO and latency consistency is the key design criteria</a:t>
            </a:r>
          </a:p>
        </p:txBody>
      </p:sp>
    </p:spTree>
    <p:extLst>
      <p:ext uri="{BB962C8B-B14F-4D97-AF65-F5344CB8AC3E}">
        <p14:creationId xmlns:p14="http://schemas.microsoft.com/office/powerpoint/2010/main" val="1746614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816" y="159693"/>
            <a:ext cx="3159788" cy="540990"/>
          </a:xfrm>
        </p:spPr>
        <p:txBody>
          <a:bodyPr/>
          <a:lstStyle/>
          <a:p>
            <a:r>
              <a:rPr lang="en-US" sz="2400" b="1" dirty="0"/>
              <a:t>DC500 Specs </a:t>
            </a:r>
          </a:p>
        </p:txBody>
      </p:sp>
      <p:sp>
        <p:nvSpPr>
          <p:cNvPr id="3" name="Rectangle 2"/>
          <p:cNvSpPr/>
          <p:nvPr/>
        </p:nvSpPr>
        <p:spPr>
          <a:xfrm>
            <a:off x="4447607" y="2433251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357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6047807" y="248444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357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  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557706E-3A40-4AE6-B5E8-A41290345C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904406"/>
              </p:ext>
            </p:extLst>
          </p:nvPr>
        </p:nvGraphicFramePr>
        <p:xfrm>
          <a:off x="2313696" y="1022744"/>
          <a:ext cx="4267822" cy="3206790"/>
        </p:xfrm>
        <a:graphic>
          <a:graphicData uri="http://schemas.openxmlformats.org/drawingml/2006/table">
            <a:tbl>
              <a:tblPr firstRow="1" firstCol="1"/>
              <a:tblGrid>
                <a:gridCol w="1947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01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01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06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9pPr>
                    </a:lstStyle>
                    <a:p>
                      <a:pPr lvl="1"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Roboto" charset="0"/>
                          <a:ea typeface="Roboto" charset="0"/>
                          <a:cs typeface="Roboto" charset="0"/>
                        </a:rPr>
                        <a:t>Model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Roboto Light" charset="0"/>
                          <a:ea typeface="Roboto Light" charset="0"/>
                          <a:cs typeface="Roboto Light" charset="0"/>
                        </a:rPr>
                        <a:t>DC500R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Roboto Light" charset="0"/>
                          <a:ea typeface="Roboto Light" charset="0"/>
                          <a:cs typeface="Roboto Light" charset="0"/>
                        </a:rPr>
                        <a:t>DC500M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6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9pPr>
                    </a:lstStyle>
                    <a:p>
                      <a:pPr lvl="1" algn="l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" charset="0"/>
                          <a:ea typeface="Roboto" charset="0"/>
                          <a:cs typeface="Roboto" charset="0"/>
                        </a:rPr>
                        <a:t>Interface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 Light" charset="0"/>
                          <a:ea typeface="Roboto Light" charset="0"/>
                          <a:cs typeface="Roboto Light" charset="0"/>
                        </a:rPr>
                        <a:t>SATAIII, 6Gbps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 Light" charset="0"/>
                          <a:ea typeface="Roboto Light" charset="0"/>
                          <a:cs typeface="Roboto Light" charset="0"/>
                        </a:rPr>
                        <a:t>SATAIII, 6Gbps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6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9pPr>
                    </a:lstStyle>
                    <a:p>
                      <a:pPr lvl="1"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Roboto" charset="0"/>
                          <a:ea typeface="Roboto" charset="0"/>
                          <a:cs typeface="Roboto" charset="0"/>
                        </a:rPr>
                        <a:t>Capacity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Roboto Light" charset="0"/>
                          <a:ea typeface="Roboto Light" charset="0"/>
                          <a:cs typeface="Roboto Light" charset="0"/>
                        </a:rPr>
                        <a:t>480GB – 3.84TB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Roboto Light" charset="0"/>
                          <a:ea typeface="Roboto Light" charset="0"/>
                          <a:cs typeface="Roboto Light" charset="0"/>
                        </a:rPr>
                        <a:t>480GB – 3.84TB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6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9pPr>
                    </a:lstStyle>
                    <a:p>
                      <a:pPr lvl="1" algn="l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" charset="0"/>
                          <a:ea typeface="Roboto" charset="0"/>
                          <a:cs typeface="Roboto" charset="0"/>
                        </a:rPr>
                        <a:t>Seq. Read 128KB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 Light" charset="0"/>
                          <a:ea typeface="Roboto Light" charset="0"/>
                          <a:cs typeface="Roboto Light" charset="0"/>
                        </a:rPr>
                        <a:t>560MB/s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 Light" charset="0"/>
                          <a:ea typeface="Roboto Light" charset="0"/>
                          <a:cs typeface="Roboto Light" charset="0"/>
                        </a:rPr>
                        <a:t>560MB/s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6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9pPr>
                    </a:lstStyle>
                    <a:p>
                      <a:pPr lvl="1"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Roboto" charset="0"/>
                          <a:ea typeface="Roboto" charset="0"/>
                          <a:cs typeface="Roboto" charset="0"/>
                        </a:rPr>
                        <a:t>Seq. Write 128KB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Roboto Light" charset="0"/>
                          <a:ea typeface="Roboto Light" charset="0"/>
                          <a:cs typeface="Roboto Light" charset="0"/>
                        </a:rPr>
                        <a:t>528MB/s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Roboto Light" charset="0"/>
                          <a:ea typeface="Roboto Light" charset="0"/>
                          <a:cs typeface="Roboto Light" charset="0"/>
                        </a:rPr>
                        <a:t>528MB/s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6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9pPr>
                    </a:lstStyle>
                    <a:p>
                      <a:pPr lvl="1" algn="l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" charset="0"/>
                          <a:ea typeface="Roboto" charset="0"/>
                          <a:cs typeface="Roboto" charset="0"/>
                        </a:rPr>
                        <a:t>Random Read 4KB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 Light" charset="0"/>
                          <a:ea typeface="Roboto Light" charset="0"/>
                          <a:cs typeface="Roboto Light" charset="0"/>
                        </a:rPr>
                        <a:t>98k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 Light" charset="0"/>
                          <a:ea typeface="Roboto Light" charset="0"/>
                          <a:cs typeface="Roboto Light" charset="0"/>
                        </a:rPr>
                        <a:t>98k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6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9pPr>
                    </a:lstStyle>
                    <a:p>
                      <a:pPr lvl="1"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Roboto" charset="0"/>
                          <a:ea typeface="Roboto" charset="0"/>
                          <a:cs typeface="Roboto" charset="0"/>
                        </a:rPr>
                        <a:t>Random Write 4KB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Roboto Light" charset="0"/>
                          <a:ea typeface="Roboto Light" charset="0"/>
                          <a:cs typeface="Roboto Light" charset="0"/>
                        </a:rPr>
                        <a:t>17k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Roboto Light" charset="0"/>
                          <a:ea typeface="Roboto Light" charset="0"/>
                          <a:cs typeface="Roboto Light" charset="0"/>
                        </a:rPr>
                        <a:t>35k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6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9pPr>
                    </a:lstStyle>
                    <a:p>
                      <a:pPr lvl="1" algn="l" fontAlgn="b"/>
                      <a:r>
                        <a:rPr lang="en-US" sz="11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Roboto" charset="0"/>
                          <a:ea typeface="Roboto" charset="0"/>
                          <a:cs typeface="Roboto" charset="0"/>
                        </a:rPr>
                        <a:t>Avg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" charset="0"/>
                          <a:ea typeface="Roboto" charset="0"/>
                          <a:cs typeface="Roboto" charset="0"/>
                        </a:rPr>
                        <a:t> Latency R/W*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 Light" charset="0"/>
                          <a:ea typeface="Roboto Light" charset="0"/>
                          <a:cs typeface="Roboto Light" charset="0"/>
                        </a:rPr>
                        <a:t>.118ms/.056ms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Roboto Light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 Light" charset="0"/>
                          <a:ea typeface="Roboto Light" charset="0"/>
                          <a:cs typeface="Roboto Light" charset="0"/>
                        </a:rPr>
                        <a:t>.118/.056ms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679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Roboto" charset="0"/>
                          <a:ea typeface="Roboto" charset="0"/>
                          <a:cs typeface="Roboto" charset="0"/>
                        </a:rPr>
                        <a:t>   Power </a:t>
                      </a:r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Roboto" charset="0"/>
                          <a:ea typeface="Roboto" charset="0"/>
                          <a:cs typeface="Roboto" charset="0"/>
                        </a:rPr>
                        <a:t>Avg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Roboto" charset="0"/>
                          <a:ea typeface="Roboto" charset="0"/>
                          <a:cs typeface="Roboto" charset="0"/>
                        </a:rPr>
                        <a:t>/Max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Roboto Light" charset="0"/>
                          <a:ea typeface="Roboto Light" charset="0"/>
                          <a:cs typeface="Roboto Light" charset="0"/>
                        </a:rPr>
                        <a:t>1.6/4.86w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Roboto Light" charset="0"/>
                          <a:ea typeface="Roboto Light" charset="0"/>
                          <a:cs typeface="Roboto Light" charset="0"/>
                        </a:rPr>
                        <a:t>1.6/4.86w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115604"/>
                  </a:ext>
                </a:extLst>
              </a:tr>
              <a:tr h="320679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" charset="0"/>
                          <a:ea typeface="Roboto" charset="0"/>
                          <a:cs typeface="Roboto" charset="0"/>
                        </a:rPr>
                        <a:t>  P-fail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 Light" charset="0"/>
                          <a:ea typeface="Roboto Light" charset="0"/>
                          <a:cs typeface="Roboto Light" charset="0"/>
                        </a:rPr>
                        <a:t>Yes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Roboto Light" charset="0"/>
                          <a:ea typeface="Roboto Light" charset="0"/>
                          <a:cs typeface="Roboto Light" charset="0"/>
                        </a:rPr>
                        <a:t>Yes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433308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E61AB1C-8FE8-4AA1-9F78-BED939330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6370" y="245733"/>
            <a:ext cx="964119" cy="6361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52C347-D3F2-43D7-87DE-E3BB3FFB27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8900" y="246437"/>
            <a:ext cx="963975" cy="6354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F546D0-987C-4BCB-8B59-7A587C7E9B0D}"/>
              </a:ext>
            </a:extLst>
          </p:cNvPr>
          <p:cNvSpPr txBox="1"/>
          <p:nvPr/>
        </p:nvSpPr>
        <p:spPr>
          <a:xfrm>
            <a:off x="145657" y="4393975"/>
            <a:ext cx="28103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Note: *</a:t>
            </a:r>
            <a:r>
              <a:rPr lang="en-US" sz="800" dirty="0" err="1"/>
              <a:t>Avg</a:t>
            </a:r>
            <a:r>
              <a:rPr lang="en-US" sz="800" dirty="0"/>
              <a:t> latency measured using 4k random R/W, QD1</a:t>
            </a:r>
          </a:p>
        </p:txBody>
      </p:sp>
    </p:spTree>
    <p:extLst>
      <p:ext uri="{BB962C8B-B14F-4D97-AF65-F5344CB8AC3E}">
        <p14:creationId xmlns:p14="http://schemas.microsoft.com/office/powerpoint/2010/main" val="2957346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E6731-88FB-45A5-B73E-8E24A72A307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 l="26916" t="14382" r="12033" b="2830"/>
          <a:stretch>
            <a:fillRect/>
          </a:stretch>
        </p:blipFill>
        <p:spPr bwMode="auto">
          <a:xfrm>
            <a:off x="381000" y="1036102"/>
            <a:ext cx="3986764" cy="28720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/>
          <a:srcRect l="28598" t="29291" r="36986" b="10843"/>
          <a:stretch>
            <a:fillRect/>
          </a:stretch>
        </p:blipFill>
        <p:spPr bwMode="auto">
          <a:xfrm>
            <a:off x="5032471" y="1079500"/>
            <a:ext cx="3265482" cy="301767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itle 1"/>
          <p:cNvSpPr>
            <a:spLocks noGrp="1" noChangeArrowheads="1"/>
          </p:cNvSpPr>
          <p:nvPr>
            <p:ph type="title"/>
          </p:nvPr>
        </p:nvSpPr>
        <p:spPr>
          <a:xfrm>
            <a:off x="60441" y="670358"/>
            <a:ext cx="9448800" cy="479425"/>
          </a:xfrm>
        </p:spPr>
        <p:txBody>
          <a:bodyPr/>
          <a:lstStyle/>
          <a:p>
            <a:r>
              <a:rPr lang="en-US" altLang="en-US" dirty="0">
                <a:ea typeface="ＭＳ Ｐゴシック" pitchFamily="34" charset="-128"/>
                <a:cs typeface="Arial" pitchFamily="34" charset="0"/>
              </a:rPr>
              <a:t>The lost laptop – a security and data breach risk 					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00228" y="4342320"/>
            <a:ext cx="8709152" cy="75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altLang="en-US" sz="1000" dirty="0">
                <a:solidFill>
                  <a:srgbClr val="222222"/>
                </a:solidFill>
                <a:latin typeface="+mn-lt"/>
                <a:cs typeface="Times New Roman" pitchFamily="18" charset="0"/>
              </a:rPr>
              <a:t>Sources: </a:t>
            </a:r>
            <a:r>
              <a:rPr lang="en-US" altLang="en-US" sz="1000" dirty="0">
                <a:latin typeface="+mn-lt"/>
                <a:cs typeface="Times New Roman" pitchFamily="18" charset="0"/>
              </a:rPr>
              <a:t> 	</a:t>
            </a:r>
            <a:r>
              <a:rPr lang="en-US" altLang="en-US" sz="1000" b="1" dirty="0">
                <a:latin typeface="+mn-lt"/>
                <a:cs typeface="Times New Roman" pitchFamily="18" charset="0"/>
              </a:rPr>
              <a:t>Railway Technology </a:t>
            </a:r>
            <a:r>
              <a:rPr lang="en-US" altLang="en-US" sz="1000" dirty="0">
                <a:latin typeface="+mn-lt"/>
                <a:cs typeface="Times New Roman" pitchFamily="18" charset="0"/>
                <a:hlinkClick r:id="rId5"/>
              </a:rPr>
              <a:t>https://www.railway-technology.com/news/tfl-lost-devices-risk/</a:t>
            </a:r>
            <a:endParaRPr lang="en-US" altLang="en-US" sz="1000" dirty="0">
              <a:latin typeface="+mn-lt"/>
              <a:cs typeface="Times New Roman" pitchFamily="18" charset="0"/>
            </a:endParaRP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altLang="en-US" sz="1000" dirty="0">
                <a:latin typeface="+mn-lt"/>
                <a:cs typeface="Times New Roman" pitchFamily="18" charset="0"/>
              </a:rPr>
              <a:t>		</a:t>
            </a:r>
            <a:r>
              <a:rPr lang="en-US" altLang="en-US" sz="1000" b="1" dirty="0">
                <a:latin typeface="+mn-lt"/>
                <a:cs typeface="Times New Roman" pitchFamily="18" charset="0"/>
              </a:rPr>
              <a:t>The Guardian </a:t>
            </a:r>
            <a:r>
              <a:rPr lang="en-US" altLang="en-US" sz="1000" dirty="0">
                <a:latin typeface="+mn-lt"/>
                <a:cs typeface="Times New Roman" pitchFamily="18" charset="0"/>
              </a:rPr>
              <a:t>https://www.theguardian.com/politics/2016/dec/21/at-least-1000-government-laptops-and-flash-drives-reported-missing-since-2015</a:t>
            </a: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endParaRPr lang="en-US" altLang="en-US" sz="1000" dirty="0"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 noChangeArrowheads="1"/>
          </p:cNvSpPr>
          <p:nvPr>
            <p:ph type="title"/>
          </p:nvPr>
        </p:nvSpPr>
        <p:spPr>
          <a:xfrm>
            <a:off x="304800" y="170007"/>
            <a:ext cx="8229600" cy="479425"/>
          </a:xfrm>
        </p:spPr>
        <p:txBody>
          <a:bodyPr/>
          <a:lstStyle/>
          <a:p>
            <a:r>
              <a:rPr lang="en-US" altLang="en-US" dirty="0">
                <a:ea typeface="ＭＳ Ｐゴシック" pitchFamily="34" charset="-128"/>
                <a:cs typeface="Arial" pitchFamily="34" charset="0"/>
              </a:rPr>
              <a:t>Kingston’s TCG Opal compliant SSD UV500</a:t>
            </a:r>
          </a:p>
        </p:txBody>
      </p:sp>
      <p:sp>
        <p:nvSpPr>
          <p:cNvPr id="9220" name="Slide Number Placeholder 3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7E002BF-5142-44CE-A778-E19AEB7AE6D6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9224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519546" y="948891"/>
            <a:ext cx="8229600" cy="274637"/>
          </a:xfrm>
        </p:spPr>
        <p:txBody>
          <a:bodyPr/>
          <a:lstStyle/>
          <a:p>
            <a:r>
              <a:rPr lang="en-US" altLang="en-US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AES 256-bit Hardware-based Self-Encrypting Drive (SED)</a:t>
            </a:r>
          </a:p>
          <a:p>
            <a:r>
              <a:rPr lang="en-US" altLang="en-US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Next Gen 3D NAND</a:t>
            </a:r>
          </a:p>
          <a:p>
            <a:pPr marL="88900" lvl="1" indent="-88900">
              <a:buFont typeface="Arial" pitchFamily="34" charset="0"/>
              <a:buChar char="•"/>
            </a:pPr>
            <a:r>
              <a:rPr lang="en-US" altLang="en-US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altLang="en-US" sz="24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Sequential Reads up to 520 MB/s  and sequential writes of up to 500MB/s (10X faster than a 7200RPM hard drive)</a:t>
            </a:r>
          </a:p>
          <a:p>
            <a:pPr marL="88900" lvl="1" indent="-88900">
              <a:buFont typeface="Arial" pitchFamily="34" charset="0"/>
              <a:buChar char="•"/>
            </a:pPr>
            <a:r>
              <a:rPr lang="en-US" altLang="en-US" sz="24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Available in multiple form factors (2.5”/M.2/</a:t>
            </a:r>
            <a:r>
              <a:rPr lang="en-US" altLang="en-US" sz="2400" dirty="0" err="1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mSATA</a:t>
            </a:r>
            <a:r>
              <a:rPr lang="en-US" altLang="en-US" sz="24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) and capacities of up to 1.92TB</a:t>
            </a:r>
          </a:p>
          <a:p>
            <a:r>
              <a:rPr lang="en-US" altLang="en-US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GDPR ready</a:t>
            </a:r>
            <a:endParaRPr lang="en-US" altLang="en-US" b="1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r>
              <a:rPr lang="en-US" altLang="en-US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5 year warranty</a:t>
            </a:r>
            <a:endParaRPr lang="en-US" altLang="en-US" b="1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endParaRPr lang="en-US" altLang="en-US" sz="1800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pic>
        <p:nvPicPr>
          <p:cNvPr id="9225" name="Picture 14" descr="https://media.kingston.com/images/ssd/icons/gdpr-read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4430" y="3479800"/>
            <a:ext cx="481590" cy="481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6" descr="https://media.kingston.com/images/ssd/icons/encryptio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11943" y="971118"/>
            <a:ext cx="441103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8" descr="https://media.kingston.com/images/ssd/icons/5year-warranty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06700" y="4056784"/>
            <a:ext cx="692550" cy="46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20" descr="https://media.kingston.com/images/ssd/icons/3d-nand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44141" y="1427740"/>
            <a:ext cx="427759" cy="427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22" descr="https://media.kingston.com/images/ssd/icons/capacities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43206" y="3057382"/>
            <a:ext cx="476394" cy="476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0" name="Picture 24" descr="https://media.kingston.com/images/ssd/icons/multiple-form-factors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51401" y="3157511"/>
            <a:ext cx="528782" cy="327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15200" y="3060700"/>
            <a:ext cx="1647600" cy="16476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Kingston Encrypted USB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1A07ED-4A02-E54A-B38D-713A7F2C90F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6472"/>
            <a:ext cx="9144000" cy="914400"/>
          </a:xfrm>
          <a:prstGeom prst="rect">
            <a:avLst/>
          </a:prstGeom>
        </p:spPr>
      </p:pic>
      <p:pic>
        <p:nvPicPr>
          <p:cNvPr id="1028" name="Picture 4" descr="C:\Users\RLUGO\Pictures\Kingston 30yr Anniversary\KTC-30yrlogo_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700" y="1790699"/>
            <a:ext cx="1987280" cy="198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RLUGO\Pictures\TAAcompliant_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062" y="4185192"/>
            <a:ext cx="771662" cy="31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463" y="4185192"/>
            <a:ext cx="566374" cy="31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1"/>
          <p:cNvGrpSpPr/>
          <p:nvPr/>
        </p:nvGrpSpPr>
        <p:grpSpPr>
          <a:xfrm>
            <a:off x="-4" y="1729278"/>
            <a:ext cx="6032670" cy="3017807"/>
            <a:chOff x="-5" y="1729277"/>
            <a:chExt cx="6032670" cy="3017807"/>
          </a:xfrm>
        </p:grpSpPr>
        <p:sp>
          <p:nvSpPr>
            <p:cNvPr id="7" name="Rectangle 6"/>
            <p:cNvSpPr/>
            <p:nvPr/>
          </p:nvSpPr>
          <p:spPr>
            <a:xfrm>
              <a:off x="-5" y="2192539"/>
              <a:ext cx="5210180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39" indent="-171439">
                <a:buFont typeface="Arial" panose="020B0604020202020204" pitchFamily="34" charset="0"/>
                <a:buChar char="•"/>
              </a:pPr>
              <a:r>
                <a:rPr lang="en-US" sz="1600" dirty="0"/>
                <a:t>The world’s leading hardware encrypted, enhanced hardware-based security and managed USB storage drives. </a:t>
              </a:r>
            </a:p>
            <a:p>
              <a:pPr marL="171439" indent="-171439">
                <a:buFont typeface="Arial" panose="020B0604020202020204" pitchFamily="34" charset="0"/>
                <a:buChar char="•"/>
              </a:pPr>
              <a:endParaRPr lang="en-US" sz="1600" dirty="0"/>
            </a:p>
            <a:p>
              <a:pPr marL="171439" indent="-171439">
                <a:buFont typeface="Arial" panose="020B0604020202020204" pitchFamily="34" charset="0"/>
                <a:buChar char="•"/>
              </a:pPr>
              <a:r>
                <a:rPr lang="en-US" sz="1600" dirty="0"/>
                <a:t>Designed to protect highly sensitive data requiring airtight security, these drives meet specific agency directives like TAA and FIPS compliance.</a:t>
              </a:r>
            </a:p>
            <a:p>
              <a:pPr marL="171439" indent="-171439">
                <a:buFont typeface="Arial" panose="020B0604020202020204" pitchFamily="34" charset="0"/>
                <a:buChar char="•"/>
              </a:pPr>
              <a:endParaRPr lang="en-US" sz="1600" dirty="0"/>
            </a:p>
            <a:p>
              <a:pPr marL="171439" indent="-171439">
                <a:buFont typeface="Arial" panose="020B0604020202020204" pitchFamily="34" charset="0"/>
                <a:buChar char="•"/>
              </a:pPr>
              <a:r>
                <a:rPr lang="en-US" sz="1600" dirty="0"/>
                <a:t>Trusted by government, enterprise, healthcare, education, financial and consumer segments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-5" y="1729277"/>
              <a:ext cx="603267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39" indent="-171439">
                <a:buFont typeface="Arial" panose="020B0604020202020204" pitchFamily="34" charset="0"/>
                <a:buChar char="•"/>
              </a:pPr>
              <a:r>
                <a:rPr lang="en-US" sz="1600" b="1" dirty="0"/>
                <a:t>30 years </a:t>
              </a:r>
              <a:r>
                <a:rPr lang="en-US" sz="1600" dirty="0"/>
                <a:t>of </a:t>
              </a:r>
              <a:r>
                <a:rPr lang="en-US" sz="1600" b="1" dirty="0"/>
                <a:t>Leading</a:t>
              </a:r>
              <a:r>
                <a:rPr lang="en-US" sz="1600" dirty="0"/>
                <a:t> </a:t>
              </a:r>
              <a:r>
                <a:rPr lang="en-US" sz="1600" b="1" dirty="0"/>
                <a:t>Technology</a:t>
              </a:r>
              <a:r>
                <a:rPr lang="en-US" sz="1600" dirty="0"/>
                <a:t>, </a:t>
              </a:r>
              <a:r>
                <a:rPr lang="en-US" sz="1600" b="1" dirty="0"/>
                <a:t>Innovation</a:t>
              </a:r>
              <a:r>
                <a:rPr lang="en-US" sz="1600" dirty="0"/>
                <a:t> and </a:t>
              </a:r>
              <a:r>
                <a:rPr lang="en-US" sz="1600" b="1" dirty="0"/>
                <a:t>Reliability</a:t>
              </a:r>
            </a:p>
          </p:txBody>
        </p:sp>
      </p:grpSp>
      <p:pic>
        <p:nvPicPr>
          <p:cNvPr id="15" name="Picture 2" descr="Image result for FIPS certificat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368" y="3998461"/>
            <a:ext cx="649613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RLUGO\Pictures\IronKey\Fam\S1000_D300_DT4000G2M_DTVP30_DT2000_group(1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9236">
            <a:off x="5046440" y="2152507"/>
            <a:ext cx="2062794" cy="120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154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Encrypted USB Product 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5ADF4-F2BF-4020-8937-E476C9BB5D83}" type="slidenum">
              <a:rPr lang="en-US" smtClean="0">
                <a:solidFill>
                  <a:schemeClr val="tx1"/>
                </a:solidFill>
              </a:rPr>
              <a:pPr/>
              <a:t>17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147" y="2363659"/>
            <a:ext cx="9144000" cy="338554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algn="ctr"/>
            <a:r>
              <a:rPr lang="en-US" sz="1600" b="1" dirty="0"/>
              <a:t>Personal Security  •  SMB / Professional Security  •  High-End Military Grade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6472"/>
            <a:ext cx="9144000" cy="914400"/>
          </a:xfrm>
          <a:prstGeom prst="rect">
            <a:avLst/>
          </a:prstGeom>
        </p:spPr>
      </p:pic>
      <p:grpSp>
        <p:nvGrpSpPr>
          <p:cNvPr id="3" name="Group 15"/>
          <p:cNvGrpSpPr/>
          <p:nvPr/>
        </p:nvGrpSpPr>
        <p:grpSpPr>
          <a:xfrm>
            <a:off x="67614" y="2586475"/>
            <a:ext cx="9009712" cy="1970801"/>
            <a:chOff x="67613" y="2586475"/>
            <a:chExt cx="9009712" cy="1970801"/>
          </a:xfrm>
        </p:grpSpPr>
        <p:grpSp>
          <p:nvGrpSpPr>
            <p:cNvPr id="4" name="Group 18"/>
            <p:cNvGrpSpPr/>
            <p:nvPr/>
          </p:nvGrpSpPr>
          <p:grpSpPr>
            <a:xfrm>
              <a:off x="67613" y="2713321"/>
              <a:ext cx="9009712" cy="1843955"/>
              <a:chOff x="36998" y="2495535"/>
              <a:chExt cx="9009712" cy="1843955"/>
            </a:xfrm>
          </p:grpSpPr>
          <p:grpSp>
            <p:nvGrpSpPr>
              <p:cNvPr id="8" name="Group 2"/>
              <p:cNvGrpSpPr/>
              <p:nvPr/>
            </p:nvGrpSpPr>
            <p:grpSpPr>
              <a:xfrm>
                <a:off x="162708" y="2837855"/>
                <a:ext cx="8813211" cy="1371600"/>
                <a:chOff x="188138" y="1664917"/>
                <a:chExt cx="8813211" cy="1371600"/>
              </a:xfrm>
            </p:grpSpPr>
            <p:pic>
              <p:nvPicPr>
                <p:cNvPr id="2052" name="Picture 4" descr="C:\Users\RLUGO\Pictures\IronKey\IKS1000\Low Res\IKS1000_s_lr_crop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630286" y="1664917"/>
                  <a:ext cx="371063" cy="13716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056" name="Picture 8" descr="C:\Users\RLUGO\Pictures\DTVP30 DTVP AV\DataTraveler_Vault_Privacy_3.0_w_Anti-Virus_DTV30AV_32GB_ac_hr_17_10_2013_01_03 - Copy.jpg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62130" y="2021642"/>
                  <a:ext cx="1518676" cy="54864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058" name="Picture 10" descr="C:\Users\RLUGO\Pictures\DTVP30 DTVP AV\DTVP_3.0_-_DataTraveler_Vault_Privacy_3.0_DTVP30_sb_hr_17_10_2013_00_57 - Copy.jpg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0845954">
                  <a:off x="2075834" y="2163669"/>
                  <a:ext cx="1263142" cy="36576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059" name="Picture 11" descr="C:\Users\RLUGO\Pictures\DT2000\DataTraveler_2000_32GB_DT2000_32GB_ao_hr_10_12_2015_17_59 - Copy.jpg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8138" y="1939237"/>
                  <a:ext cx="1790384" cy="82296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061" name="Picture 13" descr="C:\Users\RLUGO\Pictures\Family Products\DataTraveler_4000G2_and_DataTraveler_Vault_Privacy_Managed_Solution_DTVP30DM_DT4000G2DM_group_1_08_04_2016_10_38 - Copy.jpg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65050" y="1802077"/>
                  <a:ext cx="1826093" cy="10972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060" name="Picture 12" descr="C:\Users\RLUGO\Pictures\IronKey\IKD300\Low Res\IKD300M_128GB_lr - Copy.jpg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25974" y="1855907"/>
                  <a:ext cx="1537637" cy="82296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2" name="Rounded Rectangle 31"/>
              <p:cNvSpPr/>
              <p:nvPr/>
            </p:nvSpPr>
            <p:spPr>
              <a:xfrm>
                <a:off x="36998" y="2495535"/>
                <a:ext cx="9009712" cy="1843955"/>
              </a:xfrm>
              <a:prstGeom prst="roundRect">
                <a:avLst/>
              </a:prstGeom>
              <a:noFill/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97189" y="2505457"/>
                <a:ext cx="403296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err="1"/>
                  <a:t>DataTraveler</a:t>
                </a:r>
                <a:r>
                  <a:rPr lang="en-US" b="1" dirty="0"/>
                  <a:t> Encrypted USB</a:t>
                </a:r>
                <a:endParaRPr lang="en-US" dirty="0"/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112" y="2586475"/>
              <a:ext cx="1280159" cy="640080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919066" y="3038517"/>
              <a:ext cx="0" cy="1501635"/>
            </a:xfrm>
            <a:prstGeom prst="lin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2242264" y="4124116"/>
            <a:ext cx="676820" cy="248639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sz="1000" dirty="0"/>
              <a:t>DTVP30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544870" y="4052596"/>
            <a:ext cx="1008597" cy="400103"/>
          </a:xfrm>
          <a:prstGeom prst="rect">
            <a:avLst/>
          </a:prstGeom>
          <a:noFill/>
        </p:spPr>
        <p:txBody>
          <a:bodyPr wrap="none" lIns="91434" tIns="45717" rIns="91434" bIns="45717">
            <a:spAutoFit/>
          </a:bodyPr>
          <a:lstStyle/>
          <a:p>
            <a:r>
              <a:rPr lang="en-US" sz="1000" dirty="0"/>
              <a:t>DTVP30DM</a:t>
            </a:r>
          </a:p>
          <a:p>
            <a:r>
              <a:rPr lang="en-US" sz="1000" dirty="0"/>
              <a:t>DT4000G2DM</a:t>
            </a:r>
          </a:p>
        </p:txBody>
      </p:sp>
      <p:sp>
        <p:nvSpPr>
          <p:cNvPr id="33" name="TextBox 32">
            <a:hlinkClick r:id="rId11"/>
          </p:cNvPr>
          <p:cNvSpPr txBox="1"/>
          <p:nvPr/>
        </p:nvSpPr>
        <p:spPr>
          <a:xfrm>
            <a:off x="3740478" y="4124116"/>
            <a:ext cx="839970" cy="248639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sz="1000" dirty="0"/>
              <a:t>DTVP30AV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090081" y="4052596"/>
            <a:ext cx="1434996" cy="400103"/>
          </a:xfrm>
          <a:prstGeom prst="rect">
            <a:avLst/>
          </a:prstGeom>
          <a:noFill/>
        </p:spPr>
        <p:txBody>
          <a:bodyPr wrap="none" lIns="91434" tIns="45717" rIns="91434" bIns="45717">
            <a:spAutoFit/>
          </a:bodyPr>
          <a:lstStyle/>
          <a:p>
            <a:r>
              <a:rPr lang="en-US" sz="1000" dirty="0"/>
              <a:t>IKD300 / IKD300M</a:t>
            </a:r>
          </a:p>
          <a:p>
            <a:r>
              <a:rPr lang="en-US" sz="1000" dirty="0"/>
              <a:t>IKS1000B / IKS1000E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" y="1774934"/>
            <a:ext cx="9143999" cy="52322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lIns="91434" tIns="45717" rIns="91434" bIns="45717">
            <a:spAutoFit/>
          </a:bodyPr>
          <a:lstStyle/>
          <a:p>
            <a:pPr algn="ctr"/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Kingston keeps you Compliant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0" y="766473"/>
            <a:ext cx="1396825" cy="91439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98271" y="4116472"/>
            <a:ext cx="649269" cy="248639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sz="1000" dirty="0"/>
              <a:t>DT2000</a:t>
            </a:r>
          </a:p>
        </p:txBody>
      </p:sp>
    </p:spTree>
    <p:extLst>
      <p:ext uri="{BB962C8B-B14F-4D97-AF65-F5344CB8AC3E}">
        <p14:creationId xmlns:p14="http://schemas.microsoft.com/office/powerpoint/2010/main" val="88634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1A07ED-4A02-E54A-B38D-713A7F2C90F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7" name="Picture 4" descr="rex_group_image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80844">
            <a:off x="4567721" y="775240"/>
            <a:ext cx="3657600" cy="21748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 cmpd="sng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92" y="739141"/>
            <a:ext cx="3403408" cy="3350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682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X:\Admin\TRG\DDR4\KingstonDDR4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8643938"/>
            <a:ext cx="1249363" cy="37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27"/>
          <p:cNvSpPr>
            <a:spLocks noGrp="1"/>
          </p:cNvSpPr>
          <p:nvPr>
            <p:ph type="sldNum" sz="quarter" idx="10"/>
          </p:nvPr>
        </p:nvSpPr>
        <p:spPr>
          <a:xfrm>
            <a:off x="482601" y="4792268"/>
            <a:ext cx="711200" cy="273844"/>
          </a:xfrm>
        </p:spPr>
        <p:txBody>
          <a:bodyPr/>
          <a:lstStyle/>
          <a:p>
            <a:pPr marL="0" marR="0" lvl="0" indent="0" algn="l" defTabSz="35709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1A07ED-4A02-E54A-B38D-713A7F2C90F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pPr marL="0" marR="0" lvl="0" indent="0" algn="l" defTabSz="35709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 bwMode="auto">
          <a:xfrm>
            <a:off x="91440" y="71438"/>
            <a:ext cx="8229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b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D50E34"/>
                </a:solidFill>
                <a:latin typeface="+mj-lt"/>
                <a:ea typeface="ＭＳ Ｐゴシック" charset="-128"/>
                <a:cs typeface="Arial (Headings)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D50E34"/>
                </a:solidFill>
                <a:latin typeface="Calibri" pitchFamily="-1" charset="0"/>
                <a:ea typeface="ＭＳ Ｐゴシック" charset="-128"/>
                <a:cs typeface="Arial (Headings)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D50E34"/>
                </a:solidFill>
                <a:latin typeface="Calibri" pitchFamily="-1" charset="0"/>
                <a:ea typeface="ＭＳ Ｐゴシック" charset="-128"/>
                <a:cs typeface="Arial (Headings)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D50E34"/>
                </a:solidFill>
                <a:latin typeface="Calibri" pitchFamily="-1" charset="0"/>
                <a:ea typeface="ＭＳ Ｐゴシック" charset="-128"/>
                <a:cs typeface="Arial (Headings)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D50E34"/>
                </a:solidFill>
                <a:latin typeface="Calibri" pitchFamily="-1" charset="0"/>
                <a:ea typeface="ＭＳ Ｐゴシック" charset="-128"/>
                <a:cs typeface="Arial (Headings)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F0122"/>
                </a:solidFill>
                <a:effectLst/>
                <a:uLnTx/>
                <a:uFillTx/>
                <a:latin typeface="Calibri"/>
                <a:ea typeface="ＭＳ Ｐゴシック" pitchFamily="34" charset="-128"/>
              </a:rPr>
              <a:t>Kingston Snapshot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14736" y="849314"/>
            <a:ext cx="6872288" cy="376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>
            <a:lvl1pPr marL="114300" indent="-114300" algn="l" defTabSz="457200" rtl="0" fontAlgn="base">
              <a:spcBef>
                <a:spcPts val="9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292100" indent="-177800" algn="l" defTabSz="457200" rtl="0" fontAlgn="base">
              <a:spcBef>
                <a:spcPts val="900"/>
              </a:spcBef>
              <a:spcAft>
                <a:spcPct val="0"/>
              </a:spcAft>
              <a:buFont typeface="Lucida Grande"/>
              <a:buChar char="–"/>
              <a:defRPr sz="15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406400" indent="-114300" algn="l" defTabSz="457200" rtl="0" fontAlgn="base">
              <a:spcBef>
                <a:spcPts val="9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406400" indent="-114300" algn="l" defTabSz="457200" rtl="0" fontAlgn="base">
              <a:spcBef>
                <a:spcPts val="9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406400" indent="-114300" algn="l" defTabSz="457200" rtl="0" fontAlgn="base">
              <a:spcBef>
                <a:spcPts val="9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-114300" algn="l" defTabSz="4572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pitchFamily="34" charset="-128"/>
              </a:rPr>
              <a:t> Founded in 1987</a:t>
            </a:r>
          </a:p>
          <a:p>
            <a:pPr marL="114300" marR="0" lvl="0" indent="-114300" algn="l" defTabSz="4572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pitchFamily="34" charset="-128"/>
              </a:rPr>
              <a:t> Privately Held Company</a:t>
            </a:r>
          </a:p>
          <a:p>
            <a:pPr marL="114300" marR="0" lvl="0" indent="-114300" algn="l" defTabSz="4572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pitchFamily="34" charset="-128"/>
              </a:rPr>
              <a:t> Financially Secure</a:t>
            </a:r>
          </a:p>
          <a:p>
            <a:pPr marL="114300" marR="0" lvl="0" indent="-114300" algn="l" defTabSz="4572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pitchFamily="34" charset="-128"/>
              </a:rPr>
              <a:t> 3,000 Employees Worldwide </a:t>
            </a:r>
          </a:p>
          <a:p>
            <a:pPr marL="114300" marR="0" lvl="0" indent="-114300" algn="l" defTabSz="4572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pitchFamily="34" charset="-128"/>
              </a:rPr>
              <a:t> Worldwide Manufacturing &amp; Testing</a:t>
            </a:r>
          </a:p>
          <a:p>
            <a:pPr marL="114300" marR="0" lvl="0" indent="-114300" algn="l" defTabSz="4572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pitchFamily="34" charset="-128"/>
              </a:rPr>
              <a:t> Focused Business: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pitchFamily="34" charset="-128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pitchFamily="34" charset="-128"/>
              </a:rPr>
              <a:t> Memory Modules, Flash Products &amp; Tech Solutions</a:t>
            </a:r>
          </a:p>
          <a:p>
            <a:pPr marL="114300" marR="0" lvl="0" indent="-114300" algn="l" defTabSz="4572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pitchFamily="34" charset="-128"/>
              </a:rPr>
              <a:t> Delivering over 1M units per day</a:t>
            </a:r>
          </a:p>
          <a:p>
            <a:pPr marL="114300" marR="0" lvl="0" indent="-114300" algn="l" defTabSz="4572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pitchFamily="34" charset="-128"/>
              </a:rPr>
              <a:t> Products distributed in 125 Countries and available in over 30,000 locations worldwide; widely accepted brand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285115"/>
            <a:ext cx="3208020" cy="320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975659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1A07ED-4A02-E54A-B38D-713A7F2C90F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2" name="Picture 21" descr="core-graphic-F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680676"/>
            <a:ext cx="7491673" cy="3896448"/>
          </a:xfrm>
          <a:prstGeom prst="rect">
            <a:avLst/>
          </a:prstGeom>
        </p:spPr>
      </p:pic>
      <p:sp>
        <p:nvSpPr>
          <p:cNvPr id="24" name="Text Placeholder 3"/>
          <p:cNvSpPr txBox="1">
            <a:spLocks/>
          </p:cNvSpPr>
          <p:nvPr/>
        </p:nvSpPr>
        <p:spPr bwMode="auto">
          <a:xfrm>
            <a:off x="0" y="6211888"/>
            <a:ext cx="396240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defTabSz="457200" rtl="0" fontAlgn="base">
              <a:spcBef>
                <a:spcPts val="9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/>
                </a:solidFill>
                <a:latin typeface="Breuer Text Bold"/>
                <a:ea typeface="ＭＳ Ｐゴシック" charset="-128"/>
                <a:cs typeface="ＭＳ Ｐゴシック" charset="-128"/>
              </a:defRPr>
            </a:lvl1pPr>
            <a:lvl2pPr marL="292100" indent="-177800" algn="l" defTabSz="457200" rtl="0" fontAlgn="base">
              <a:spcBef>
                <a:spcPts val="900"/>
              </a:spcBef>
              <a:spcAft>
                <a:spcPct val="0"/>
              </a:spcAft>
              <a:buFont typeface="Lucida Grande"/>
              <a:buChar char="–"/>
              <a:defRPr sz="1500" kern="1200">
                <a:solidFill>
                  <a:schemeClr val="tx1"/>
                </a:solidFill>
                <a:latin typeface="Breuer Text Bold"/>
                <a:ea typeface="ＭＳ Ｐゴシック" charset="-128"/>
                <a:cs typeface="+mn-cs"/>
              </a:defRPr>
            </a:lvl2pPr>
            <a:lvl3pPr marL="406400" indent="-114300" algn="l" defTabSz="457200" rtl="0" fontAlgn="base">
              <a:spcBef>
                <a:spcPts val="9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Breuer Text Bold"/>
                <a:ea typeface="ＭＳ Ｐゴシック" charset="-128"/>
                <a:cs typeface="+mn-cs"/>
              </a:defRPr>
            </a:lvl3pPr>
            <a:lvl4pPr marL="406400" indent="-114300" algn="l" defTabSz="457200" rtl="0" fontAlgn="base">
              <a:spcBef>
                <a:spcPts val="9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Breuer Text Bold"/>
                <a:ea typeface="ＭＳ Ｐゴシック" charset="-128"/>
                <a:cs typeface="+mn-cs"/>
              </a:defRPr>
            </a:lvl4pPr>
            <a:lvl5pPr marL="406400" indent="-114300" algn="l" defTabSz="457200" rtl="0" fontAlgn="base">
              <a:spcBef>
                <a:spcPts val="9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Breuer Text Bold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>
                <a:solidFill>
                  <a:sysClr val="windowText" lastClr="000000"/>
                </a:solidFill>
              </a:rPr>
              <a:t>Source: Kingston Technology, February 2016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5" name="Title 3"/>
          <p:cNvSpPr txBox="1">
            <a:spLocks/>
          </p:cNvSpPr>
          <p:nvPr/>
        </p:nvSpPr>
        <p:spPr bwMode="auto">
          <a:xfrm>
            <a:off x="4615407" y="599893"/>
            <a:ext cx="2391596" cy="49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D50E34"/>
                </a:solidFill>
                <a:latin typeface="+mj-lt"/>
                <a:ea typeface="ＭＳ Ｐゴシック" charset="-128"/>
                <a:cs typeface="Arial (Headings)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D50E34"/>
                </a:solidFill>
                <a:latin typeface="Calibri" pitchFamily="-1" charset="0"/>
                <a:ea typeface="ＭＳ Ｐゴシック" charset="-128"/>
                <a:cs typeface="Arial (Headings)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D50E34"/>
                </a:solidFill>
                <a:latin typeface="Calibri" pitchFamily="-1" charset="0"/>
                <a:ea typeface="ＭＳ Ｐゴシック" charset="-128"/>
                <a:cs typeface="Arial (Headings)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D50E34"/>
                </a:solidFill>
                <a:latin typeface="Calibri" pitchFamily="-1" charset="0"/>
                <a:ea typeface="ＭＳ Ｐゴシック" charset="-128"/>
                <a:cs typeface="Arial (Headings)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D50E34"/>
                </a:solidFill>
                <a:latin typeface="Calibri" pitchFamily="-1" charset="0"/>
                <a:ea typeface="ＭＳ Ｐゴシック" charset="-128"/>
                <a:cs typeface="Arial (Headings)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1400" b="1" dirty="0">
                <a:solidFill>
                  <a:prstClr val="black"/>
                </a:solidFill>
                <a:latin typeface="Breuer Text Medium"/>
                <a:ea typeface="ＭＳ Ｐゴシック" pitchFamily="34" charset="-128"/>
                <a:cs typeface="Breuer Text Medium"/>
              </a:rPr>
              <a:t>Kingston Technology</a:t>
            </a:r>
          </a:p>
          <a:p>
            <a:r>
              <a:rPr lang="en-US" sz="1400" dirty="0">
                <a:solidFill>
                  <a:prstClr val="black"/>
                </a:solidFill>
                <a:latin typeface="Breuer Text Medium"/>
                <a:ea typeface="ＭＳ Ｐゴシック" pitchFamily="34" charset="-128"/>
                <a:cs typeface="Breuer Text Regular"/>
              </a:rPr>
              <a:t>	</a:t>
            </a:r>
            <a:r>
              <a:rPr lang="en-US" sz="1400" dirty="0">
                <a:solidFill>
                  <a:prstClr val="black"/>
                </a:solidFill>
                <a:latin typeface="Breuer Text Regular"/>
                <a:ea typeface="ＭＳ Ｐゴシック" pitchFamily="34" charset="-128"/>
                <a:cs typeface="Breuer Text Regular"/>
              </a:rPr>
              <a:t>DRAM Solutions</a:t>
            </a:r>
            <a:endParaRPr lang="en-US" sz="1400" dirty="0">
              <a:solidFill>
                <a:prstClr val="black"/>
              </a:solidFill>
              <a:latin typeface="Breuer Text Bold"/>
              <a:ea typeface="ＭＳ Ｐゴシック" pitchFamily="34" charset="-128"/>
              <a:cs typeface="Breuer Text Bold"/>
            </a:endParaRPr>
          </a:p>
        </p:txBody>
      </p:sp>
      <p:sp>
        <p:nvSpPr>
          <p:cNvPr id="26" name="Title 3"/>
          <p:cNvSpPr txBox="1">
            <a:spLocks/>
          </p:cNvSpPr>
          <p:nvPr/>
        </p:nvSpPr>
        <p:spPr bwMode="auto">
          <a:xfrm>
            <a:off x="4615407" y="1417972"/>
            <a:ext cx="1974359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D50E34"/>
                </a:solidFill>
                <a:latin typeface="+mj-lt"/>
                <a:ea typeface="ＭＳ Ｐゴシック" charset="-128"/>
                <a:cs typeface="Arial (Headings)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D50E34"/>
                </a:solidFill>
                <a:latin typeface="Calibri" pitchFamily="-1" charset="0"/>
                <a:ea typeface="ＭＳ Ｐゴシック" charset="-128"/>
                <a:cs typeface="Arial (Headings)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D50E34"/>
                </a:solidFill>
                <a:latin typeface="Calibri" pitchFamily="-1" charset="0"/>
                <a:ea typeface="ＭＳ Ｐゴシック" charset="-128"/>
                <a:cs typeface="Arial (Headings)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D50E34"/>
                </a:solidFill>
                <a:latin typeface="Calibri" pitchFamily="-1" charset="0"/>
                <a:ea typeface="ＭＳ Ｐゴシック" charset="-128"/>
                <a:cs typeface="Arial (Headings)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D50E34"/>
                </a:solidFill>
                <a:latin typeface="Calibri" pitchFamily="-1" charset="0"/>
                <a:ea typeface="ＭＳ Ｐゴシック" charset="-128"/>
                <a:cs typeface="Arial (Headings)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1400" b="1" dirty="0">
                <a:solidFill>
                  <a:prstClr val="black"/>
                </a:solidFill>
                <a:latin typeface="Breuer Text Medium"/>
                <a:ea typeface="ＭＳ Ｐゴシック" pitchFamily="34" charset="-128"/>
                <a:cs typeface="Breuer Text Medium"/>
              </a:rPr>
              <a:t>Kingston Digital </a:t>
            </a:r>
          </a:p>
          <a:p>
            <a:r>
              <a:rPr lang="en-US" sz="1400" dirty="0">
                <a:solidFill>
                  <a:prstClr val="black"/>
                </a:solidFill>
                <a:latin typeface="Breuer Text Medium"/>
                <a:ea typeface="ＭＳ Ｐゴシック" pitchFamily="34" charset="-128"/>
                <a:cs typeface="Breuer Text Regular"/>
              </a:rPr>
              <a:t>	</a:t>
            </a:r>
            <a:r>
              <a:rPr lang="en-US" sz="1400" dirty="0">
                <a:solidFill>
                  <a:prstClr val="black"/>
                </a:solidFill>
                <a:latin typeface="Breuer Text Regular"/>
                <a:ea typeface="ＭＳ Ｐゴシック" pitchFamily="34" charset="-128"/>
                <a:cs typeface="Breuer Text Regular"/>
              </a:rPr>
              <a:t>NAND Solutions</a:t>
            </a:r>
          </a:p>
        </p:txBody>
      </p:sp>
      <p:sp>
        <p:nvSpPr>
          <p:cNvPr id="27" name="Title 3"/>
          <p:cNvSpPr txBox="1">
            <a:spLocks/>
          </p:cNvSpPr>
          <p:nvPr/>
        </p:nvSpPr>
        <p:spPr bwMode="auto">
          <a:xfrm>
            <a:off x="4615407" y="2041381"/>
            <a:ext cx="2447703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D50E34"/>
                </a:solidFill>
                <a:latin typeface="+mj-lt"/>
                <a:ea typeface="ＭＳ Ｐゴシック" charset="-128"/>
                <a:cs typeface="Arial (Headings)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D50E34"/>
                </a:solidFill>
                <a:latin typeface="Calibri" pitchFamily="-1" charset="0"/>
                <a:ea typeface="ＭＳ Ｐゴシック" charset="-128"/>
                <a:cs typeface="Arial (Headings)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D50E34"/>
                </a:solidFill>
                <a:latin typeface="Calibri" pitchFamily="-1" charset="0"/>
                <a:ea typeface="ＭＳ Ｐゴシック" charset="-128"/>
                <a:cs typeface="Arial (Headings)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D50E34"/>
                </a:solidFill>
                <a:latin typeface="Calibri" pitchFamily="-1" charset="0"/>
                <a:ea typeface="ＭＳ Ｐゴシック" charset="-128"/>
                <a:cs typeface="Arial (Headings)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D50E34"/>
                </a:solidFill>
                <a:latin typeface="Calibri" pitchFamily="-1" charset="0"/>
                <a:ea typeface="ＭＳ Ｐゴシック" charset="-128"/>
                <a:cs typeface="Arial (Headings)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1400" b="1" dirty="0">
                <a:solidFill>
                  <a:prstClr val="black"/>
                </a:solidFill>
                <a:latin typeface="Breuer Text Medium"/>
                <a:ea typeface="ＭＳ Ｐゴシック" pitchFamily="34" charset="-128"/>
                <a:cs typeface="Breuer Text Medium"/>
              </a:rPr>
              <a:t>HyperX</a:t>
            </a:r>
            <a:r>
              <a:rPr lang="en-US" sz="1400" dirty="0">
                <a:solidFill>
                  <a:prstClr val="black"/>
                </a:solidFill>
                <a:latin typeface="Breuer Text Medium"/>
                <a:ea typeface="ＭＳ Ｐゴシック" pitchFamily="34" charset="-128"/>
                <a:cs typeface="Breuer Text Medium"/>
              </a:rPr>
              <a:t> </a:t>
            </a:r>
          </a:p>
          <a:p>
            <a:r>
              <a:rPr lang="en-US" sz="1400" dirty="0">
                <a:solidFill>
                  <a:prstClr val="black"/>
                </a:solidFill>
                <a:latin typeface="Breuer Text Medium"/>
                <a:ea typeface="ＭＳ Ｐゴシック" pitchFamily="34" charset="-128"/>
                <a:cs typeface="Breuer Text Regular"/>
              </a:rPr>
              <a:t>	</a:t>
            </a:r>
            <a:r>
              <a:rPr lang="en-US" sz="1400" dirty="0">
                <a:solidFill>
                  <a:prstClr val="black"/>
                </a:solidFill>
                <a:latin typeface="Breuer Text Regular"/>
                <a:ea typeface="ＭＳ Ｐゴシック" pitchFamily="34" charset="-128"/>
                <a:cs typeface="Breuer Text Regular"/>
              </a:rPr>
              <a:t>Gaming Solutions</a:t>
            </a:r>
          </a:p>
        </p:txBody>
      </p:sp>
      <p:sp>
        <p:nvSpPr>
          <p:cNvPr id="28" name="Title 3"/>
          <p:cNvSpPr txBox="1">
            <a:spLocks/>
          </p:cNvSpPr>
          <p:nvPr/>
        </p:nvSpPr>
        <p:spPr bwMode="auto">
          <a:xfrm>
            <a:off x="4615407" y="2557739"/>
            <a:ext cx="2503810" cy="528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D50E34"/>
                </a:solidFill>
                <a:latin typeface="+mj-lt"/>
                <a:ea typeface="ＭＳ Ｐゴシック" charset="-128"/>
                <a:cs typeface="Arial (Headings)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D50E34"/>
                </a:solidFill>
                <a:latin typeface="Calibri" pitchFamily="-1" charset="0"/>
                <a:ea typeface="ＭＳ Ｐゴシック" charset="-128"/>
                <a:cs typeface="Arial (Headings)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D50E34"/>
                </a:solidFill>
                <a:latin typeface="Calibri" pitchFamily="-1" charset="0"/>
                <a:ea typeface="ＭＳ Ｐゴシック" charset="-128"/>
                <a:cs typeface="Arial (Headings)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D50E34"/>
                </a:solidFill>
                <a:latin typeface="Calibri" pitchFamily="-1" charset="0"/>
                <a:ea typeface="ＭＳ Ｐゴシック" charset="-128"/>
                <a:cs typeface="Arial (Headings)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D50E34"/>
                </a:solidFill>
                <a:latin typeface="Calibri" pitchFamily="-1" charset="0"/>
                <a:ea typeface="ＭＳ Ｐゴシック" charset="-128"/>
                <a:cs typeface="Arial (Headings)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1400" b="1" dirty="0">
                <a:solidFill>
                  <a:prstClr val="black"/>
                </a:solidFill>
                <a:latin typeface="Breuer Text Medium"/>
                <a:ea typeface="ＭＳ Ｐゴシック" pitchFamily="34" charset="-128"/>
                <a:cs typeface="Breuer Text Medium"/>
              </a:rPr>
              <a:t>Kingston Solutions Inc. </a:t>
            </a:r>
            <a:r>
              <a:rPr lang="en-US" sz="1400" dirty="0">
                <a:solidFill>
                  <a:prstClr val="black"/>
                </a:solidFill>
                <a:latin typeface="Breuer Text Medium"/>
                <a:ea typeface="ＭＳ Ｐゴシック" pitchFamily="34" charset="-128"/>
                <a:cs typeface="Breuer Text Medium"/>
              </a:rPr>
              <a:t>		</a:t>
            </a:r>
            <a:r>
              <a:rPr lang="en-US" sz="1400" dirty="0">
                <a:solidFill>
                  <a:prstClr val="black"/>
                </a:solidFill>
                <a:latin typeface="Breuer Text Regular"/>
                <a:ea typeface="ＭＳ Ｐゴシック" pitchFamily="34" charset="-128"/>
                <a:cs typeface="Breuer Text Regular"/>
              </a:rPr>
              <a:t>Embedded Solutions</a:t>
            </a:r>
            <a:endParaRPr lang="en-US" sz="1400" dirty="0">
              <a:solidFill>
                <a:prstClr val="black"/>
              </a:solidFill>
              <a:latin typeface="Breuer Text Bold"/>
              <a:ea typeface="ＭＳ Ｐゴシック" pitchFamily="34" charset="-128"/>
              <a:cs typeface="Breuer Text Bold"/>
            </a:endParaRPr>
          </a:p>
        </p:txBody>
      </p:sp>
      <p:sp>
        <p:nvSpPr>
          <p:cNvPr id="29" name="Title 3"/>
          <p:cNvSpPr txBox="1">
            <a:spLocks/>
          </p:cNvSpPr>
          <p:nvPr/>
        </p:nvSpPr>
        <p:spPr bwMode="auto">
          <a:xfrm>
            <a:off x="4615407" y="3279023"/>
            <a:ext cx="2607373" cy="540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D50E34"/>
                </a:solidFill>
                <a:latin typeface="+mj-lt"/>
                <a:ea typeface="ＭＳ Ｐゴシック" charset="-128"/>
                <a:cs typeface="Arial (Headings)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D50E34"/>
                </a:solidFill>
                <a:latin typeface="Calibri" pitchFamily="-1" charset="0"/>
                <a:ea typeface="ＭＳ Ｐゴシック" charset="-128"/>
                <a:cs typeface="Arial (Headings)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D50E34"/>
                </a:solidFill>
                <a:latin typeface="Calibri" pitchFamily="-1" charset="0"/>
                <a:ea typeface="ＭＳ Ｐゴシック" charset="-128"/>
                <a:cs typeface="Arial (Headings)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D50E34"/>
                </a:solidFill>
                <a:latin typeface="Calibri" pitchFamily="-1" charset="0"/>
                <a:ea typeface="ＭＳ Ｐゴシック" charset="-128"/>
                <a:cs typeface="Arial (Headings)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D50E34"/>
                </a:solidFill>
                <a:latin typeface="Calibri" pitchFamily="-1" charset="0"/>
                <a:ea typeface="ＭＳ Ｐゴシック" charset="-128"/>
                <a:cs typeface="Arial (Headings)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1400" b="1" dirty="0">
                <a:solidFill>
                  <a:prstClr val="black"/>
                </a:solidFill>
                <a:latin typeface="Breuer Text Medium"/>
                <a:ea typeface="ＭＳ Ｐゴシック" pitchFamily="34" charset="-128"/>
                <a:cs typeface="Breuer Text Medium"/>
              </a:rPr>
              <a:t>Advanced Validation Labs</a:t>
            </a:r>
          </a:p>
          <a:p>
            <a:r>
              <a:rPr lang="en-US" sz="1400" dirty="0">
                <a:solidFill>
                  <a:prstClr val="black"/>
                </a:solidFill>
                <a:latin typeface="Breuer Text Medium"/>
                <a:ea typeface="ＭＳ Ｐゴシック" pitchFamily="34" charset="-128"/>
                <a:cs typeface="Breuer Text Regular"/>
              </a:rPr>
              <a:t>	</a:t>
            </a:r>
            <a:r>
              <a:rPr lang="en-US" sz="1400" dirty="0">
                <a:solidFill>
                  <a:prstClr val="black"/>
                </a:solidFill>
                <a:latin typeface="Breuer Text Regular"/>
                <a:ea typeface="ＭＳ Ｐゴシック" pitchFamily="34" charset="-128"/>
                <a:cs typeface="Breuer Text Regular"/>
              </a:rPr>
              <a:t>Testing Services</a:t>
            </a:r>
            <a:endParaRPr lang="en-US" sz="1400" dirty="0">
              <a:solidFill>
                <a:prstClr val="black"/>
              </a:solidFill>
              <a:latin typeface="Breuer Text Bold"/>
              <a:ea typeface="ＭＳ Ｐゴシック" pitchFamily="34" charset="-128"/>
              <a:cs typeface="Breuer Text Bold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1889939" y="4517774"/>
            <a:ext cx="5693174" cy="0"/>
          </a:xfrm>
          <a:prstGeom prst="line">
            <a:avLst/>
          </a:prstGeom>
          <a:noFill/>
          <a:ln w="12700" cap="flat" cmpd="sng" algn="ctr">
            <a:solidFill>
              <a:srgbClr val="BFBFBF">
                <a:lumMod val="5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6" name="Title 3"/>
          <p:cNvSpPr txBox="1">
            <a:spLocks/>
          </p:cNvSpPr>
          <p:nvPr/>
        </p:nvSpPr>
        <p:spPr bwMode="auto">
          <a:xfrm>
            <a:off x="4672066" y="3929402"/>
            <a:ext cx="2911047" cy="59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D50E34"/>
                </a:solidFill>
                <a:latin typeface="+mj-lt"/>
                <a:ea typeface="ＭＳ Ｐゴシック" charset="-128"/>
                <a:cs typeface="Arial (Headings)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D50E34"/>
                </a:solidFill>
                <a:latin typeface="Calibri" pitchFamily="-1" charset="0"/>
                <a:ea typeface="ＭＳ Ｐゴシック" charset="-128"/>
                <a:cs typeface="Arial (Headings)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D50E34"/>
                </a:solidFill>
                <a:latin typeface="Calibri" pitchFamily="-1" charset="0"/>
                <a:ea typeface="ＭＳ Ｐゴシック" charset="-128"/>
                <a:cs typeface="Arial (Headings)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D50E34"/>
                </a:solidFill>
                <a:latin typeface="Calibri" pitchFamily="-1" charset="0"/>
                <a:ea typeface="ＭＳ Ｐゴシック" charset="-128"/>
                <a:cs typeface="Arial (Headings)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D50E34"/>
                </a:solidFill>
                <a:latin typeface="Calibri" pitchFamily="-1" charset="0"/>
                <a:ea typeface="ＭＳ Ｐゴシック" charset="-128"/>
                <a:cs typeface="Arial (Headings)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1400" b="1" dirty="0">
                <a:solidFill>
                  <a:prstClr val="black"/>
                </a:solidFill>
                <a:latin typeface="Breuer Text Medium"/>
                <a:ea typeface="ＭＳ Ｐゴシック" pitchFamily="34" charset="-128"/>
                <a:cs typeface="Breuer Text Medium"/>
              </a:rPr>
              <a:t>Kingston Technology Services </a:t>
            </a:r>
          </a:p>
          <a:p>
            <a:r>
              <a:rPr lang="en-US" sz="1400" dirty="0">
                <a:solidFill>
                  <a:prstClr val="black"/>
                </a:solidFill>
                <a:latin typeface="Breuer Text Medium"/>
                <a:ea typeface="ＭＳ Ｐゴシック" pitchFamily="34" charset="-128"/>
                <a:cs typeface="Breuer Text Medium"/>
              </a:rPr>
              <a:t>	OEM/ODM &amp; EMS Logistics</a:t>
            </a:r>
            <a:endParaRPr lang="en-US" sz="1400" dirty="0">
              <a:solidFill>
                <a:prstClr val="black"/>
              </a:solidFill>
              <a:latin typeface="Breuer Text Bold"/>
              <a:ea typeface="ＭＳ Ｐゴシック" pitchFamily="34" charset="-128"/>
              <a:cs typeface="Breuer Text Bold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7566988" y="230066"/>
            <a:ext cx="855449" cy="4295338"/>
            <a:chOff x="7554168" y="58236"/>
            <a:chExt cx="958467" cy="4812608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9872" y="4126808"/>
              <a:ext cx="728663" cy="744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9" descr="core-part-dram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4168" y="58236"/>
              <a:ext cx="939800" cy="931098"/>
            </a:xfrm>
            <a:prstGeom prst="rect">
              <a:avLst/>
            </a:prstGeom>
          </p:spPr>
        </p:pic>
        <p:pic>
          <p:nvPicPr>
            <p:cNvPr id="31" name="Picture 30" descr="core-part-nand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807" y="857966"/>
              <a:ext cx="938161" cy="929474"/>
            </a:xfrm>
            <a:prstGeom prst="rect">
              <a:avLst/>
            </a:prstGeom>
          </p:spPr>
        </p:pic>
        <p:pic>
          <p:nvPicPr>
            <p:cNvPr id="32" name="Picture 31" descr="core-part-gaming.pn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4950" y="1658066"/>
              <a:ext cx="938161" cy="929474"/>
            </a:xfrm>
            <a:prstGeom prst="rect">
              <a:avLst/>
            </a:prstGeom>
          </p:spPr>
        </p:pic>
        <p:pic>
          <p:nvPicPr>
            <p:cNvPr id="33" name="Picture 32" descr="core-part-embedded.png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4168" y="2445466"/>
              <a:ext cx="938161" cy="929474"/>
            </a:xfrm>
            <a:prstGeom prst="rect">
              <a:avLst/>
            </a:prstGeom>
          </p:spPr>
        </p:pic>
        <p:pic>
          <p:nvPicPr>
            <p:cNvPr id="34" name="Picture 33" descr="core-part-testing.png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4474" y="3259790"/>
              <a:ext cx="938161" cy="929474"/>
            </a:xfrm>
            <a:prstGeom prst="rect">
              <a:avLst/>
            </a:prstGeom>
          </p:spPr>
        </p:pic>
        <p:sp>
          <p:nvSpPr>
            <p:cNvPr id="37" name="Oval 36"/>
            <p:cNvSpPr/>
            <p:nvPr/>
          </p:nvSpPr>
          <p:spPr>
            <a:xfrm>
              <a:off x="7646191" y="4128939"/>
              <a:ext cx="754113" cy="739775"/>
            </a:xfrm>
            <a:prstGeom prst="ellipse">
              <a:avLst/>
            </a:prstGeom>
            <a:noFill/>
            <a:ln w="19050" cap="flat" cmpd="sng" algn="ctr">
              <a:solidFill>
                <a:srgbClr val="CF012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40" name="Title 3"/>
          <p:cNvSpPr txBox="1">
            <a:spLocks/>
          </p:cNvSpPr>
          <p:nvPr/>
        </p:nvSpPr>
        <p:spPr bwMode="auto">
          <a:xfrm>
            <a:off x="91440" y="1550"/>
            <a:ext cx="4375724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D50E34"/>
                </a:solidFill>
                <a:latin typeface="+mj-lt"/>
                <a:ea typeface="ＭＳ Ｐゴシック" charset="-128"/>
                <a:cs typeface="Arial (Headings)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D50E34"/>
                </a:solidFill>
                <a:latin typeface="Calibri" pitchFamily="-1" charset="0"/>
                <a:ea typeface="ＭＳ Ｐゴシック" charset="-128"/>
                <a:cs typeface="Arial (Headings)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D50E34"/>
                </a:solidFill>
                <a:latin typeface="Calibri" pitchFamily="-1" charset="0"/>
                <a:ea typeface="ＭＳ Ｐゴシック" charset="-128"/>
                <a:cs typeface="Arial (Headings)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D50E34"/>
                </a:solidFill>
                <a:latin typeface="Calibri" pitchFamily="-1" charset="0"/>
                <a:ea typeface="ＭＳ Ｐゴシック" charset="-128"/>
                <a:cs typeface="Arial (Headings)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D50E34"/>
                </a:solidFill>
                <a:latin typeface="Calibri" pitchFamily="-1" charset="0"/>
                <a:ea typeface="ＭＳ Ｐゴシック" charset="-128"/>
                <a:cs typeface="Arial (Headings)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CF0122"/>
                </a:solidFill>
                <a:ea typeface="ＭＳ Ｐゴシック" pitchFamily="34" charset="-128"/>
              </a:rPr>
              <a:t>Kingston Technology Corporation</a:t>
            </a:r>
          </a:p>
        </p:txBody>
      </p:sp>
    </p:spTree>
    <p:extLst>
      <p:ext uri="{BB962C8B-B14F-4D97-AF65-F5344CB8AC3E}">
        <p14:creationId xmlns:p14="http://schemas.microsoft.com/office/powerpoint/2010/main" val="340876420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1A07ED-4A02-E54A-B38D-713A7F2C90F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" y="2649"/>
            <a:ext cx="8298179" cy="1934974"/>
            <a:chOff x="0" y="1769231"/>
            <a:chExt cx="9144000" cy="2904368"/>
          </a:xfrm>
        </p:grpSpPr>
        <p:pic>
          <p:nvPicPr>
            <p:cNvPr id="8" name="Picture 7" descr="memory roadmap image.jp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145"/>
            <a:stretch/>
          </p:blipFill>
          <p:spPr>
            <a:xfrm>
              <a:off x="0" y="1769231"/>
              <a:ext cx="9144000" cy="2904368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558798" y="3024716"/>
              <a:ext cx="156633" cy="156633"/>
            </a:xfrm>
            <a:prstGeom prst="ellipse">
              <a:avLst/>
            </a:prstGeom>
            <a:gradFill rotWithShape="1">
              <a:gsLst>
                <a:gs pos="0">
                  <a:srgbClr val="CF0122"/>
                </a:gs>
                <a:gs pos="100000">
                  <a:srgbClr val="800000"/>
                </a:gs>
              </a:gsLst>
              <a:lin ang="240000" scaled="0"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000" kern="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248523" y="2965449"/>
              <a:ext cx="156633" cy="156633"/>
            </a:xfrm>
            <a:prstGeom prst="ellipse">
              <a:avLst/>
            </a:prstGeom>
            <a:gradFill rotWithShape="1">
              <a:gsLst>
                <a:gs pos="0">
                  <a:srgbClr val="CF0122"/>
                </a:gs>
                <a:gs pos="100000">
                  <a:srgbClr val="800000"/>
                </a:gs>
              </a:gsLst>
              <a:lin ang="240000" scaled="0"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000" kern="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627973" y="2859616"/>
              <a:ext cx="156633" cy="156633"/>
            </a:xfrm>
            <a:prstGeom prst="ellipse">
              <a:avLst/>
            </a:prstGeom>
            <a:gradFill rotWithShape="1">
              <a:gsLst>
                <a:gs pos="0">
                  <a:srgbClr val="CF0122"/>
                </a:gs>
                <a:gs pos="100000">
                  <a:srgbClr val="800000"/>
                </a:gs>
              </a:gsLst>
              <a:lin ang="240000" scaled="0"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000" kern="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3317698" y="2813051"/>
              <a:ext cx="156633" cy="156633"/>
            </a:xfrm>
            <a:prstGeom prst="ellipse">
              <a:avLst/>
            </a:prstGeom>
            <a:gradFill rotWithShape="1">
              <a:gsLst>
                <a:gs pos="0">
                  <a:srgbClr val="CF0122"/>
                </a:gs>
                <a:gs pos="100000">
                  <a:srgbClr val="800000"/>
                </a:gs>
              </a:gsLst>
              <a:lin ang="240000" scaled="0"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kern="0" dirty="0">
                  <a:solidFill>
                    <a:prstClr val="white"/>
                  </a:solidFill>
                  <a:latin typeface="Calibri Light" panose="020F0302020204030204" pitchFamily="34" charset="0"/>
                </a:rPr>
                <a:t> 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5412274" y="2650066"/>
              <a:ext cx="156633" cy="156633"/>
            </a:xfrm>
            <a:prstGeom prst="ellipse">
              <a:avLst/>
            </a:prstGeom>
            <a:gradFill rotWithShape="1">
              <a:gsLst>
                <a:gs pos="0">
                  <a:srgbClr val="CF0122"/>
                </a:gs>
                <a:gs pos="100000">
                  <a:srgbClr val="800000"/>
                </a:gs>
              </a:gsLst>
              <a:lin ang="240000" scaled="0"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000" kern="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076598" y="2599266"/>
              <a:ext cx="156633" cy="156633"/>
            </a:xfrm>
            <a:prstGeom prst="ellipse">
              <a:avLst/>
            </a:prstGeom>
            <a:gradFill rotWithShape="1">
              <a:gsLst>
                <a:gs pos="0">
                  <a:srgbClr val="CF0122"/>
                </a:gs>
                <a:gs pos="100000">
                  <a:srgbClr val="800000"/>
                </a:gs>
              </a:gsLst>
              <a:lin ang="240000" scaled="0"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000" kern="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7641470" y="2489197"/>
              <a:ext cx="156633" cy="156633"/>
            </a:xfrm>
            <a:prstGeom prst="ellipse">
              <a:avLst/>
            </a:prstGeom>
            <a:gradFill flip="none" rotWithShape="1">
              <a:gsLst>
                <a:gs pos="0">
                  <a:srgbClr val="507A97"/>
                </a:gs>
                <a:gs pos="100000">
                  <a:srgbClr val="507A97">
                    <a:lumMod val="75000"/>
                  </a:srgbClr>
                </a:gs>
              </a:gsLst>
              <a:lin ang="0" scaled="1"/>
              <a:tileRect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000" kern="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8331198" y="2451098"/>
              <a:ext cx="156633" cy="156633"/>
            </a:xfrm>
            <a:prstGeom prst="ellipse">
              <a:avLst/>
            </a:prstGeom>
            <a:gradFill flip="none" rotWithShape="1">
              <a:gsLst>
                <a:gs pos="0">
                  <a:srgbClr val="507A97"/>
                </a:gs>
                <a:gs pos="100000">
                  <a:srgbClr val="507A97">
                    <a:lumMod val="75000"/>
                  </a:srgbClr>
                </a:gs>
              </a:gsLst>
              <a:lin ang="0" scaled="1"/>
              <a:tileRect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000" kern="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938248" y="2910417"/>
              <a:ext cx="156633" cy="156633"/>
            </a:xfrm>
            <a:prstGeom prst="ellipse">
              <a:avLst/>
            </a:prstGeom>
            <a:gradFill rotWithShape="1">
              <a:gsLst>
                <a:gs pos="0">
                  <a:srgbClr val="CF0122"/>
                </a:gs>
                <a:gs pos="100000">
                  <a:srgbClr val="800000"/>
                </a:gs>
              </a:gsLst>
              <a:lin ang="240000" scaled="0"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000" kern="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4007423" y="2758016"/>
              <a:ext cx="156633" cy="156633"/>
            </a:xfrm>
            <a:prstGeom prst="ellipse">
              <a:avLst/>
            </a:prstGeom>
            <a:gradFill rotWithShape="1">
              <a:gsLst>
                <a:gs pos="0">
                  <a:srgbClr val="CF0122"/>
                </a:gs>
                <a:gs pos="100000">
                  <a:srgbClr val="800000"/>
                </a:gs>
              </a:gsLst>
              <a:lin ang="240000" scaled="0"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kern="0" dirty="0">
                  <a:solidFill>
                    <a:prstClr val="white"/>
                  </a:solidFill>
                  <a:latin typeface="Calibri Light" panose="020F0302020204030204" pitchFamily="34" charset="0"/>
                </a:rPr>
                <a:t> 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4697148" y="2705100"/>
              <a:ext cx="156633" cy="156633"/>
            </a:xfrm>
            <a:prstGeom prst="ellipse">
              <a:avLst/>
            </a:prstGeom>
            <a:gradFill rotWithShape="1">
              <a:gsLst>
                <a:gs pos="0">
                  <a:srgbClr val="CF0122"/>
                </a:gs>
                <a:gs pos="100000">
                  <a:srgbClr val="800000"/>
                </a:gs>
              </a:gsLst>
              <a:lin ang="240000" scaled="0"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000" kern="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6766323" y="2421460"/>
              <a:ext cx="342055" cy="342055"/>
            </a:xfrm>
            <a:prstGeom prst="ellipse">
              <a:avLst/>
            </a:prstGeom>
            <a:gradFill flip="none" rotWithShape="1">
              <a:gsLst>
                <a:gs pos="0">
                  <a:srgbClr val="FF6600"/>
                </a:gs>
                <a:gs pos="100000">
                  <a:srgbClr val="CC0000"/>
                </a:gs>
              </a:gsLst>
              <a:lin ang="0" scaled="1"/>
              <a:tileRect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000" kern="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1" name="Text Box 5"/>
            <p:cNvSpPr txBox="1">
              <a:spLocks noChangeArrowheads="1"/>
            </p:cNvSpPr>
            <p:nvPr/>
          </p:nvSpPr>
          <p:spPr bwMode="auto">
            <a:xfrm>
              <a:off x="408514" y="3286871"/>
              <a:ext cx="609600" cy="970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kern="0" dirty="0">
                  <a:solidFill>
                    <a:prstClr val="white"/>
                  </a:solidFill>
                  <a:latin typeface="Calibri Light" panose="020F0302020204030204" pitchFamily="34" charset="0"/>
                  <a:ea typeface="ＭＳ Ｐゴシック" pitchFamily="-84" charset="-128"/>
                  <a:cs typeface="Arial" pitchFamily="34" charset="0"/>
                </a:rPr>
                <a:t>FAST</a:t>
              </a:r>
              <a:br>
                <a:rPr lang="en-US" sz="900" kern="0" dirty="0">
                  <a:solidFill>
                    <a:prstClr val="white"/>
                  </a:solidFill>
                  <a:latin typeface="Calibri Light" panose="020F0302020204030204" pitchFamily="34" charset="0"/>
                  <a:ea typeface="ＭＳ Ｐゴシック" pitchFamily="-84" charset="-128"/>
                  <a:cs typeface="Arial" pitchFamily="34" charset="0"/>
                </a:rPr>
              </a:br>
              <a:r>
                <a:rPr lang="en-US" sz="900" kern="0" dirty="0">
                  <a:solidFill>
                    <a:prstClr val="white"/>
                  </a:solidFill>
                  <a:latin typeface="Calibri Light" panose="020F0302020204030204" pitchFamily="34" charset="0"/>
                  <a:ea typeface="ＭＳ Ｐゴシック" pitchFamily="-84" charset="-128"/>
                  <a:cs typeface="Arial" pitchFamily="34" charset="0"/>
                </a:rPr>
                <a:t>PAGE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kern="0" dirty="0">
                  <a:solidFill>
                    <a:prstClr val="white"/>
                  </a:solidFill>
                  <a:latin typeface="Calibri Light" panose="020F0302020204030204" pitchFamily="34" charset="0"/>
                  <a:ea typeface="ＭＳ Ｐゴシック" pitchFamily="-84" charset="-128"/>
                  <a:cs typeface="Arial" pitchFamily="34" charset="0"/>
                </a:rPr>
                <a:t>MODE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kern="0" dirty="0">
                  <a:solidFill>
                    <a:prstClr val="white"/>
                  </a:solidFill>
                  <a:latin typeface="Calibri Light" panose="020F0302020204030204" pitchFamily="34" charset="0"/>
                  <a:ea typeface="ＭＳ Ｐゴシック" pitchFamily="-84" charset="-128"/>
                  <a:cs typeface="Arial" pitchFamily="34" charset="0"/>
                </a:rPr>
                <a:t>EDO</a:t>
              </a:r>
            </a:p>
          </p:txBody>
        </p:sp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>
              <a:off x="1105942" y="3206985"/>
              <a:ext cx="587377" cy="762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kern="0" dirty="0">
                  <a:solidFill>
                    <a:prstClr val="white"/>
                  </a:solidFill>
                  <a:latin typeface="Calibri Light" panose="020F0302020204030204" pitchFamily="34" charset="0"/>
                  <a:ea typeface="ＭＳ Ｐゴシック" pitchFamily="-84" charset="-128"/>
                  <a:cs typeface="Arial" pitchFamily="34" charset="0"/>
                </a:rPr>
                <a:t>PC66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kern="0" dirty="0">
                  <a:solidFill>
                    <a:prstClr val="white"/>
                  </a:solidFill>
                  <a:latin typeface="Calibri Light" panose="020F0302020204030204" pitchFamily="34" charset="0"/>
                  <a:ea typeface="ＭＳ Ｐゴシック" pitchFamily="-84" charset="-128"/>
                  <a:cs typeface="Arial" pitchFamily="34" charset="0"/>
                </a:rPr>
                <a:t>PC100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kern="0" dirty="0">
                  <a:solidFill>
                    <a:prstClr val="white"/>
                  </a:solidFill>
                  <a:latin typeface="Calibri Light" panose="020F0302020204030204" pitchFamily="34" charset="0"/>
                  <a:ea typeface="ＭＳ Ｐゴシック" pitchFamily="-84" charset="-128"/>
                  <a:cs typeface="Arial" pitchFamily="34" charset="0"/>
                </a:rPr>
                <a:t>PC133</a:t>
              </a:r>
            </a:p>
          </p:txBody>
        </p:sp>
        <p:sp>
          <p:nvSpPr>
            <p:cNvPr id="23" name="Text Box 8"/>
            <p:cNvSpPr txBox="1">
              <a:spLocks noChangeArrowheads="1"/>
            </p:cNvSpPr>
            <p:nvPr/>
          </p:nvSpPr>
          <p:spPr bwMode="auto">
            <a:xfrm>
              <a:off x="1774016" y="3167671"/>
              <a:ext cx="698777" cy="96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kern="0" dirty="0">
                  <a:solidFill>
                    <a:prstClr val="white"/>
                  </a:solidFill>
                  <a:latin typeface="Calibri Light" panose="020F0302020204030204" pitchFamily="34" charset="0"/>
                  <a:ea typeface="ＭＳ Ｐゴシック" pitchFamily="-84" charset="-128"/>
                  <a:cs typeface="Arial" pitchFamily="34" charset="0"/>
                </a:rPr>
                <a:t>RDRAM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kern="0" dirty="0">
                  <a:solidFill>
                    <a:prstClr val="white"/>
                  </a:solidFill>
                  <a:latin typeface="Calibri Light" panose="020F0302020204030204" pitchFamily="34" charset="0"/>
                  <a:ea typeface="ＭＳ Ｐゴシック" pitchFamily="-84" charset="-128"/>
                  <a:cs typeface="Arial" pitchFamily="34" charset="0"/>
                </a:rPr>
                <a:t>PC600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kern="0" dirty="0">
                  <a:solidFill>
                    <a:prstClr val="white"/>
                  </a:solidFill>
                  <a:latin typeface="Calibri Light" panose="020F0302020204030204" pitchFamily="34" charset="0"/>
                  <a:ea typeface="ＭＳ Ｐゴシック" pitchFamily="-84" charset="-128"/>
                  <a:cs typeface="Arial" pitchFamily="34" charset="0"/>
                </a:rPr>
                <a:t>PC700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kern="0" dirty="0">
                  <a:solidFill>
                    <a:prstClr val="white"/>
                  </a:solidFill>
                  <a:latin typeface="Calibri Light" panose="020F0302020204030204" pitchFamily="34" charset="0"/>
                  <a:ea typeface="ＭＳ Ｐゴシック" pitchFamily="-84" charset="-128"/>
                  <a:cs typeface="Arial" pitchFamily="34" charset="0"/>
                </a:rPr>
                <a:t>PC800</a:t>
              </a:r>
            </a:p>
          </p:txBody>
        </p:sp>
        <p:sp>
          <p:nvSpPr>
            <p:cNvPr id="24" name="Text Box 9"/>
            <p:cNvSpPr txBox="1">
              <a:spLocks noChangeArrowheads="1"/>
            </p:cNvSpPr>
            <p:nvPr/>
          </p:nvSpPr>
          <p:spPr bwMode="auto">
            <a:xfrm>
              <a:off x="2399317" y="3119043"/>
              <a:ext cx="778405" cy="1385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kern="0" dirty="0">
                  <a:solidFill>
                    <a:prstClr val="white"/>
                  </a:solidFill>
                  <a:latin typeface="Calibri Light" panose="020F0302020204030204" pitchFamily="34" charset="0"/>
                  <a:ea typeface="ＭＳ Ｐゴシック" pitchFamily="-84" charset="-128"/>
                  <a:cs typeface="Arial" pitchFamily="34" charset="0"/>
                </a:rPr>
                <a:t>DDR200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kern="0" dirty="0">
                  <a:solidFill>
                    <a:prstClr val="white"/>
                  </a:solidFill>
                  <a:latin typeface="Calibri Light" panose="020F0302020204030204" pitchFamily="34" charset="0"/>
                  <a:ea typeface="ＭＳ Ｐゴシック" pitchFamily="-84" charset="-128"/>
                  <a:cs typeface="Arial" pitchFamily="34" charset="0"/>
                </a:rPr>
                <a:t>DDR266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kern="0" dirty="0">
                  <a:solidFill>
                    <a:prstClr val="white"/>
                  </a:solidFill>
                  <a:latin typeface="Calibri Light" panose="020F0302020204030204" pitchFamily="34" charset="0"/>
                  <a:ea typeface="ＭＳ Ｐゴシック" pitchFamily="-84" charset="-128"/>
                  <a:cs typeface="Arial" pitchFamily="34" charset="0"/>
                </a:rPr>
                <a:t>DDR333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kern="0" dirty="0">
                  <a:solidFill>
                    <a:prstClr val="white"/>
                  </a:solidFill>
                  <a:latin typeface="Calibri Light" panose="020F0302020204030204" pitchFamily="34" charset="0"/>
                  <a:ea typeface="ＭＳ Ｐゴシック" pitchFamily="-84" charset="-128"/>
                  <a:cs typeface="Arial" pitchFamily="34" charset="0"/>
                </a:rPr>
                <a:t>DDR400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kern="0" dirty="0">
                  <a:solidFill>
                    <a:prstClr val="white"/>
                  </a:solidFill>
                  <a:latin typeface="Calibri Light" panose="020F0302020204030204" pitchFamily="34" charset="0"/>
                  <a:ea typeface="ＭＳ Ｐゴシック" pitchFamily="-84" charset="-128"/>
                  <a:cs typeface="Arial" pitchFamily="34" charset="0"/>
                </a:rPr>
                <a:t>RDRAM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kern="0" dirty="0">
                  <a:solidFill>
                    <a:prstClr val="white"/>
                  </a:solidFill>
                  <a:latin typeface="Calibri Light" panose="020F0302020204030204" pitchFamily="34" charset="0"/>
                  <a:ea typeface="ＭＳ Ｐゴシック" pitchFamily="-84" charset="-128"/>
                  <a:cs typeface="Arial" pitchFamily="34" charset="0"/>
                </a:rPr>
                <a:t>PC1066</a:t>
              </a:r>
            </a:p>
          </p:txBody>
        </p:sp>
        <p:sp>
          <p:nvSpPr>
            <p:cNvPr id="25" name="Text Box 11"/>
            <p:cNvSpPr txBox="1">
              <a:spLocks noChangeArrowheads="1"/>
            </p:cNvSpPr>
            <p:nvPr/>
          </p:nvSpPr>
          <p:spPr bwMode="auto">
            <a:xfrm>
              <a:off x="3140057" y="3469751"/>
              <a:ext cx="737675" cy="298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200" kern="0" dirty="0">
                <a:solidFill>
                  <a:prstClr val="white"/>
                </a:solidFill>
                <a:latin typeface="Calibri Light" panose="020F0302020204030204" pitchFamily="34" charset="0"/>
                <a:ea typeface="ＭＳ Ｐゴシック" pitchFamily="-84" charset="-128"/>
                <a:cs typeface="Arial" pitchFamily="34" charset="0"/>
              </a:endParaRPr>
            </a:p>
          </p:txBody>
        </p:sp>
        <p:sp>
          <p:nvSpPr>
            <p:cNvPr id="26" name="Text Box 14"/>
            <p:cNvSpPr txBox="1">
              <a:spLocks noChangeArrowheads="1"/>
            </p:cNvSpPr>
            <p:nvPr/>
          </p:nvSpPr>
          <p:spPr bwMode="auto">
            <a:xfrm>
              <a:off x="3023176" y="3098031"/>
              <a:ext cx="869521" cy="1178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kern="0" dirty="0">
                  <a:solidFill>
                    <a:prstClr val="white"/>
                  </a:solidFill>
                  <a:latin typeface="Calibri Light" panose="020F0302020204030204" pitchFamily="34" charset="0"/>
                  <a:ea typeface="ＭＳ Ｐゴシック" pitchFamily="-84" charset="-128"/>
                  <a:cs typeface="Arial" pitchFamily="34" charset="0"/>
                </a:rPr>
                <a:t>DDR2-400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kern="0" dirty="0">
                  <a:solidFill>
                    <a:prstClr val="white"/>
                  </a:solidFill>
                  <a:latin typeface="Calibri Light" panose="020F0302020204030204" pitchFamily="34" charset="0"/>
                  <a:ea typeface="ＭＳ Ｐゴシック" pitchFamily="-84" charset="-128"/>
                  <a:cs typeface="Arial" pitchFamily="34" charset="0"/>
                </a:rPr>
                <a:t>DDR2-533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kern="0" dirty="0">
                  <a:solidFill>
                    <a:prstClr val="white"/>
                  </a:solidFill>
                  <a:latin typeface="Calibri Light" panose="020F0302020204030204" pitchFamily="34" charset="0"/>
                  <a:ea typeface="ＭＳ Ｐゴシック" pitchFamily="-84" charset="-128"/>
                  <a:cs typeface="Arial" pitchFamily="34" charset="0"/>
                </a:rPr>
                <a:t>DDR2-667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kern="0" dirty="0">
                  <a:solidFill>
                    <a:prstClr val="white"/>
                  </a:solidFill>
                  <a:latin typeface="Calibri Light" panose="020F0302020204030204" pitchFamily="34" charset="0"/>
                  <a:ea typeface="ＭＳ Ｐゴシック" pitchFamily="-84" charset="-128"/>
                  <a:cs typeface="Arial" pitchFamily="34" charset="0"/>
                </a:rPr>
                <a:t>DDR2-800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kern="0" dirty="0">
                  <a:solidFill>
                    <a:prstClr val="white"/>
                  </a:solidFill>
                  <a:latin typeface="Calibri Light" panose="020F0302020204030204" pitchFamily="34" charset="0"/>
                  <a:ea typeface="ＭＳ Ｐゴシック" pitchFamily="-84" charset="-128"/>
                  <a:cs typeface="Arial" pitchFamily="34" charset="0"/>
                </a:rPr>
                <a:t>FB-DIMMs</a:t>
              </a:r>
            </a:p>
          </p:txBody>
        </p:sp>
        <p:sp>
          <p:nvSpPr>
            <p:cNvPr id="27" name="Text Box 15"/>
            <p:cNvSpPr txBox="1">
              <a:spLocks noChangeArrowheads="1"/>
            </p:cNvSpPr>
            <p:nvPr/>
          </p:nvSpPr>
          <p:spPr bwMode="auto">
            <a:xfrm>
              <a:off x="350421" y="2380225"/>
              <a:ext cx="545342" cy="496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0" dirty="0">
                  <a:solidFill>
                    <a:prstClr val="white"/>
                  </a:solidFill>
                  <a:latin typeface="Calibri Light" panose="020F0302020204030204" pitchFamily="34" charset="0"/>
                  <a:ea typeface="ＭＳ Ｐゴシック" pitchFamily="-84" charset="-128"/>
                  <a:cs typeface="Calibri"/>
                </a:rPr>
                <a:t>1987-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0" dirty="0">
                  <a:solidFill>
                    <a:prstClr val="white"/>
                  </a:solidFill>
                  <a:latin typeface="Calibri Light" panose="020F0302020204030204" pitchFamily="34" charset="0"/>
                  <a:ea typeface="ＭＳ Ｐゴシック" pitchFamily="-84" charset="-128"/>
                  <a:cs typeface="Calibri"/>
                </a:rPr>
                <a:t>1990</a:t>
              </a:r>
            </a:p>
          </p:txBody>
        </p:sp>
        <p:sp>
          <p:nvSpPr>
            <p:cNvPr id="29" name="Text Box 17"/>
            <p:cNvSpPr txBox="1">
              <a:spLocks noChangeArrowheads="1"/>
            </p:cNvSpPr>
            <p:nvPr/>
          </p:nvSpPr>
          <p:spPr bwMode="auto">
            <a:xfrm>
              <a:off x="1047850" y="2319905"/>
              <a:ext cx="545342" cy="496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0" dirty="0">
                  <a:solidFill>
                    <a:prstClr val="white"/>
                  </a:solidFill>
                  <a:latin typeface="Calibri Light" panose="020F0302020204030204" pitchFamily="34" charset="0"/>
                  <a:ea typeface="ＭＳ Ｐゴシック" pitchFamily="-84" charset="-128"/>
                  <a:cs typeface="Arial" pitchFamily="34" charset="0"/>
                </a:rPr>
                <a:t>1997-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0" dirty="0">
                  <a:solidFill>
                    <a:prstClr val="white"/>
                  </a:solidFill>
                  <a:latin typeface="Calibri Light" panose="020F0302020204030204" pitchFamily="34" charset="0"/>
                  <a:ea typeface="ＭＳ Ｐゴシック" pitchFamily="-84" charset="-128"/>
                  <a:cs typeface="Arial" pitchFamily="34" charset="0"/>
                </a:rPr>
                <a:t>1999</a:t>
              </a:r>
            </a:p>
          </p:txBody>
        </p:sp>
        <p:sp>
          <p:nvSpPr>
            <p:cNvPr id="30" name="Text Box 18"/>
            <p:cNvSpPr txBox="1">
              <a:spLocks noChangeArrowheads="1"/>
            </p:cNvSpPr>
            <p:nvPr/>
          </p:nvSpPr>
          <p:spPr bwMode="auto">
            <a:xfrm>
              <a:off x="1760433" y="2532658"/>
              <a:ext cx="498855" cy="298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0" dirty="0">
                  <a:solidFill>
                    <a:prstClr val="white"/>
                  </a:solidFill>
                  <a:latin typeface="Calibri Light" panose="020F0302020204030204" pitchFamily="34" charset="0"/>
                  <a:ea typeface="ＭＳ Ｐゴシック" pitchFamily="-84" charset="-128"/>
                  <a:cs typeface="Arial" pitchFamily="34" charset="0"/>
                </a:rPr>
                <a:t>2000</a:t>
              </a:r>
            </a:p>
          </p:txBody>
        </p:sp>
        <p:sp>
          <p:nvSpPr>
            <p:cNvPr id="31" name="Text Box 19"/>
            <p:cNvSpPr txBox="1">
              <a:spLocks noChangeArrowheads="1"/>
            </p:cNvSpPr>
            <p:nvPr/>
          </p:nvSpPr>
          <p:spPr bwMode="auto">
            <a:xfrm>
              <a:off x="2398364" y="2219312"/>
              <a:ext cx="600607" cy="496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0" dirty="0">
                  <a:solidFill>
                    <a:prstClr val="white"/>
                  </a:solidFill>
                  <a:latin typeface="Calibri Light" panose="020F0302020204030204" pitchFamily="34" charset="0"/>
                  <a:ea typeface="ＭＳ Ｐゴシック" pitchFamily="-84" charset="-128"/>
                  <a:cs typeface="Arial" pitchFamily="34" charset="0"/>
                </a:rPr>
                <a:t>2001-2003</a:t>
              </a:r>
            </a:p>
          </p:txBody>
        </p:sp>
        <p:sp>
          <p:nvSpPr>
            <p:cNvPr id="32" name="Text Box 21"/>
            <p:cNvSpPr txBox="1">
              <a:spLocks noChangeArrowheads="1"/>
            </p:cNvSpPr>
            <p:nvPr/>
          </p:nvSpPr>
          <p:spPr bwMode="auto">
            <a:xfrm>
              <a:off x="3096415" y="2198177"/>
              <a:ext cx="598589" cy="692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0" dirty="0">
                  <a:solidFill>
                    <a:prstClr val="white"/>
                  </a:solidFill>
                  <a:latin typeface="Calibri Light" panose="020F0302020204030204" pitchFamily="34" charset="0"/>
                  <a:ea typeface="ＭＳ Ｐゴシック" pitchFamily="-84" charset="-128"/>
                  <a:cs typeface="Arial" pitchFamily="34" charset="0"/>
                </a:rPr>
                <a:t>2004-2006</a:t>
              </a:r>
            </a:p>
          </p:txBody>
        </p:sp>
        <p:sp>
          <p:nvSpPr>
            <p:cNvPr id="34" name="Text Box 23"/>
            <p:cNvSpPr txBox="1">
              <a:spLocks noChangeArrowheads="1"/>
            </p:cNvSpPr>
            <p:nvPr/>
          </p:nvSpPr>
          <p:spPr bwMode="auto">
            <a:xfrm>
              <a:off x="3802571" y="2140983"/>
              <a:ext cx="545342" cy="496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0" dirty="0">
                  <a:solidFill>
                    <a:prstClr val="white"/>
                  </a:solidFill>
                  <a:latin typeface="Calibri Light" panose="020F0302020204030204" pitchFamily="34" charset="0"/>
                  <a:ea typeface="ＭＳ Ｐゴシック" pitchFamily="-84" charset="-128"/>
                  <a:cs typeface="Arial" pitchFamily="34" charset="0"/>
                </a:rPr>
                <a:t>2007-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0" dirty="0">
                  <a:solidFill>
                    <a:prstClr val="white"/>
                  </a:solidFill>
                  <a:latin typeface="Calibri Light" panose="020F0302020204030204" pitchFamily="34" charset="0"/>
                  <a:ea typeface="ＭＳ Ｐゴシック" pitchFamily="-84" charset="-128"/>
                  <a:cs typeface="Arial" pitchFamily="34" charset="0"/>
                </a:rPr>
                <a:t>2009</a:t>
              </a:r>
            </a:p>
          </p:txBody>
        </p:sp>
        <p:sp>
          <p:nvSpPr>
            <p:cNvPr id="35" name="Rectangle 24"/>
            <p:cNvSpPr>
              <a:spLocks noChangeArrowheads="1"/>
            </p:cNvSpPr>
            <p:nvPr/>
          </p:nvSpPr>
          <p:spPr bwMode="auto">
            <a:xfrm>
              <a:off x="3732678" y="3046987"/>
              <a:ext cx="786259" cy="762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kern="0" dirty="0">
                  <a:solidFill>
                    <a:prstClr val="white"/>
                  </a:solidFill>
                  <a:latin typeface="Calibri Light" panose="020F0302020204030204" pitchFamily="34" charset="0"/>
                  <a:ea typeface="ＭＳ Ｐゴシック" pitchFamily="-84" charset="-128"/>
                  <a:cs typeface="Arial" pitchFamily="34" charset="0"/>
                </a:rPr>
                <a:t>DDR3-800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kern="0" dirty="0">
                  <a:solidFill>
                    <a:prstClr val="white"/>
                  </a:solidFill>
                  <a:latin typeface="Calibri Light" panose="020F0302020204030204" pitchFamily="34" charset="0"/>
                  <a:ea typeface="ＭＳ Ｐゴシック" pitchFamily="-84" charset="-128"/>
                  <a:cs typeface="Arial" pitchFamily="34" charset="0"/>
                </a:rPr>
                <a:t>DDR3-1066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kern="0" dirty="0">
                  <a:solidFill>
                    <a:prstClr val="white"/>
                  </a:solidFill>
                  <a:latin typeface="Calibri Light" panose="020F0302020204030204" pitchFamily="34" charset="0"/>
                  <a:ea typeface="ＭＳ Ｐゴシック" pitchFamily="-84" charset="-128"/>
                  <a:cs typeface="Arial" pitchFamily="34" charset="0"/>
                </a:rPr>
                <a:t>DDR3-1333</a:t>
              </a:r>
            </a:p>
          </p:txBody>
        </p:sp>
        <p:sp>
          <p:nvSpPr>
            <p:cNvPr id="36" name="Text Box 25"/>
            <p:cNvSpPr txBox="1">
              <a:spLocks noChangeArrowheads="1"/>
            </p:cNvSpPr>
            <p:nvPr/>
          </p:nvSpPr>
          <p:spPr bwMode="auto">
            <a:xfrm>
              <a:off x="6587971" y="1892592"/>
              <a:ext cx="712211" cy="554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kern="0" dirty="0">
                  <a:solidFill>
                    <a:prstClr val="white"/>
                  </a:solidFill>
                  <a:latin typeface="Calibri Light" panose="020F0302020204030204" pitchFamily="34" charset="0"/>
                  <a:ea typeface="ＭＳ Ｐゴシック" pitchFamily="-84" charset="-128"/>
                  <a:cs typeface="Arial" pitchFamily="34" charset="0"/>
                </a:rPr>
                <a:t>2018</a:t>
              </a:r>
            </a:p>
          </p:txBody>
        </p:sp>
        <p:sp>
          <p:nvSpPr>
            <p:cNvPr id="38" name="Text Box 33"/>
            <p:cNvSpPr txBox="1">
              <a:spLocks noChangeArrowheads="1"/>
            </p:cNvSpPr>
            <p:nvPr/>
          </p:nvSpPr>
          <p:spPr bwMode="auto">
            <a:xfrm>
              <a:off x="8117782" y="2666553"/>
              <a:ext cx="873678" cy="554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i="1" kern="0" dirty="0">
                  <a:solidFill>
                    <a:prstClr val="white"/>
                  </a:solidFill>
                  <a:latin typeface="Calibri Light" panose="020F0302020204030204" pitchFamily="34" charset="0"/>
                  <a:ea typeface="ＭＳ Ｐゴシック" pitchFamily="-84" charset="-128"/>
                  <a:cs typeface="Arial" pitchFamily="34" charset="0"/>
                </a:rPr>
                <a:t>DDR5</a:t>
              </a:r>
            </a:p>
          </p:txBody>
        </p:sp>
        <p:sp>
          <p:nvSpPr>
            <p:cNvPr id="39" name="Rectangle 34"/>
            <p:cNvSpPr>
              <a:spLocks noChangeArrowheads="1"/>
            </p:cNvSpPr>
            <p:nvPr/>
          </p:nvSpPr>
          <p:spPr bwMode="auto">
            <a:xfrm>
              <a:off x="4426071" y="2988732"/>
              <a:ext cx="884836" cy="762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kern="0" dirty="0">
                  <a:solidFill>
                    <a:prstClr val="white"/>
                  </a:solidFill>
                  <a:latin typeface="Calibri Light" panose="020F0302020204030204" pitchFamily="34" charset="0"/>
                  <a:ea typeface="ＭＳ Ｐゴシック" pitchFamily="-84" charset="-128"/>
                  <a:cs typeface="Arial" pitchFamily="34" charset="0"/>
                </a:rPr>
                <a:t>DDR3L-1600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kern="0" dirty="0">
                  <a:solidFill>
                    <a:prstClr val="white"/>
                  </a:solidFill>
                  <a:latin typeface="Calibri Light" panose="020F0302020204030204" pitchFamily="34" charset="0"/>
                  <a:ea typeface="ＭＳ Ｐゴシック"/>
                  <a:cs typeface="ＭＳ Ｐゴシック"/>
                </a:rPr>
                <a:t>DDR3-1866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kern="0" dirty="0">
                  <a:solidFill>
                    <a:prstClr val="white"/>
                  </a:solidFill>
                  <a:latin typeface="Calibri Light" panose="020F0302020204030204" pitchFamily="34" charset="0"/>
                  <a:ea typeface="ＭＳ Ｐゴシック" pitchFamily="-84" charset="-128"/>
                  <a:cs typeface="Arial" pitchFamily="34" charset="0"/>
                </a:rPr>
                <a:t>LRDIMM</a:t>
              </a:r>
            </a:p>
          </p:txBody>
        </p:sp>
        <p:sp>
          <p:nvSpPr>
            <p:cNvPr id="40" name="Text Box 36"/>
            <p:cNvSpPr txBox="1">
              <a:spLocks noChangeArrowheads="1"/>
            </p:cNvSpPr>
            <p:nvPr/>
          </p:nvSpPr>
          <p:spPr bwMode="auto">
            <a:xfrm>
              <a:off x="6069982" y="3350614"/>
              <a:ext cx="1734735" cy="692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i="1" kern="0" dirty="0">
                  <a:solidFill>
                    <a:prstClr val="white"/>
                  </a:solidFill>
                  <a:latin typeface="Calibri Light" panose="020F0302020204030204" pitchFamily="34" charset="0"/>
                  <a:ea typeface="ＭＳ Ｐゴシック"/>
                  <a:cs typeface="ＭＳ Ｐゴシック"/>
                </a:rPr>
                <a:t>DDR4-2933</a:t>
              </a:r>
              <a:endParaRPr lang="en-US" sz="2400" b="1" i="1" kern="0" dirty="0">
                <a:solidFill>
                  <a:prstClr val="white"/>
                </a:solidFill>
                <a:latin typeface="Calibri Light" panose="020F0302020204030204" pitchFamily="34" charset="0"/>
                <a:ea typeface="ＭＳ Ｐゴシック" pitchFamily="-84" charset="-128"/>
                <a:cs typeface="Arial" pitchFamily="34" charset="0"/>
              </a:endParaRPr>
            </a:p>
          </p:txBody>
        </p:sp>
        <p:sp>
          <p:nvSpPr>
            <p:cNvPr id="41" name="Text Box 37"/>
            <p:cNvSpPr txBox="1">
              <a:spLocks noChangeArrowheads="1"/>
            </p:cNvSpPr>
            <p:nvPr/>
          </p:nvSpPr>
          <p:spPr bwMode="auto">
            <a:xfrm>
              <a:off x="8118274" y="2080175"/>
              <a:ext cx="613147" cy="415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0" dirty="0">
                  <a:solidFill>
                    <a:prstClr val="white"/>
                  </a:solidFill>
                  <a:latin typeface="Calibri Light" panose="020F0302020204030204" pitchFamily="34" charset="0"/>
                  <a:ea typeface="ＭＳ Ｐゴシック" pitchFamily="-84" charset="-128"/>
                  <a:cs typeface="Arial" pitchFamily="34" charset="0"/>
                </a:rPr>
                <a:t>2020</a:t>
              </a:r>
            </a:p>
          </p:txBody>
        </p:sp>
        <p:sp>
          <p:nvSpPr>
            <p:cNvPr id="42" name="Text Box 40"/>
            <p:cNvSpPr txBox="1">
              <a:spLocks noChangeArrowheads="1"/>
            </p:cNvSpPr>
            <p:nvPr/>
          </p:nvSpPr>
          <p:spPr bwMode="auto">
            <a:xfrm>
              <a:off x="4503192" y="2073876"/>
              <a:ext cx="606364" cy="692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0" dirty="0">
                  <a:solidFill>
                    <a:prstClr val="white"/>
                  </a:solidFill>
                  <a:latin typeface="Calibri Light" panose="020F0302020204030204" pitchFamily="34" charset="0"/>
                  <a:ea typeface="ＭＳ Ｐゴシック" pitchFamily="-84" charset="-128"/>
                  <a:cs typeface="Arial" pitchFamily="34" charset="0"/>
                </a:rPr>
                <a:t>2010-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0" dirty="0">
                  <a:solidFill>
                    <a:prstClr val="white"/>
                  </a:solidFill>
                  <a:latin typeface="Calibri Light" panose="020F0302020204030204" pitchFamily="34" charset="0"/>
                  <a:ea typeface="ＭＳ Ｐゴシック" pitchFamily="-84" charset="-128"/>
                  <a:cs typeface="Arial" pitchFamily="34" charset="0"/>
                </a:rPr>
                <a:t>2013</a:t>
              </a:r>
            </a:p>
          </p:txBody>
        </p:sp>
        <p:sp>
          <p:nvSpPr>
            <p:cNvPr id="44" name="Text Box 37"/>
            <p:cNvSpPr txBox="1">
              <a:spLocks noChangeArrowheads="1"/>
            </p:cNvSpPr>
            <p:nvPr/>
          </p:nvSpPr>
          <p:spPr bwMode="auto">
            <a:xfrm>
              <a:off x="7412210" y="2103730"/>
              <a:ext cx="624420" cy="415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kern="0" dirty="0">
                  <a:solidFill>
                    <a:prstClr val="white"/>
                  </a:solidFill>
                  <a:latin typeface="Calibri Light" panose="020F0302020204030204" pitchFamily="34" charset="0"/>
                  <a:ea typeface="ＭＳ Ｐゴシック" pitchFamily="-84" charset="-128"/>
                  <a:cs typeface="Arial" pitchFamily="34" charset="0"/>
                </a:rPr>
                <a:t>2019</a:t>
              </a:r>
            </a:p>
          </p:txBody>
        </p:sp>
      </p:grpSp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096815"/>
              </p:ext>
            </p:extLst>
          </p:nvPr>
        </p:nvGraphicFramePr>
        <p:xfrm>
          <a:off x="480060" y="1878357"/>
          <a:ext cx="7001101" cy="2865120"/>
        </p:xfrm>
        <a:graphic>
          <a:graphicData uri="http://schemas.openxmlformats.org/drawingml/2006/table">
            <a:tbl>
              <a:tblPr firstRow="1" bandRow="1"/>
              <a:tblGrid>
                <a:gridCol w="1423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0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49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6229">
                <a:tc>
                  <a:txBody>
                    <a:bodyPr/>
                    <a:lstStyle>
                      <a:lvl1pPr marL="0" algn="l" defTabSz="35716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57165" algn="l" defTabSz="35716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714329" algn="l" defTabSz="35716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71494" algn="l" defTabSz="35716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428659" algn="l" defTabSz="35716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85823" algn="l" defTabSz="35716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142988" algn="l" defTabSz="35716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500152" algn="l" defTabSz="35716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857317" algn="l" defTabSz="35716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b="0" dirty="0">
                          <a:solidFill>
                            <a:prstClr val="white"/>
                          </a:solidFill>
                          <a:latin typeface="+mn-lt"/>
                          <a:ea typeface="ＭＳ Ｐゴシック" pitchFamily="-84" charset="-128"/>
                        </a:rPr>
                        <a:t>Technology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0122"/>
                    </a:solidFill>
                  </a:tcPr>
                </a:tc>
                <a:tc>
                  <a:txBody>
                    <a:bodyPr/>
                    <a:lstStyle>
                      <a:lvl1pPr marL="0" algn="l" defTabSz="35716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57165" algn="l" defTabSz="35716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714329" algn="l" defTabSz="35716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71494" algn="l" defTabSz="35716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428659" algn="l" defTabSz="35716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85823" algn="l" defTabSz="35716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142988" algn="l" defTabSz="35716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500152" algn="l" defTabSz="35716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857317" algn="l" defTabSz="35716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nl-NL" sz="1200" b="0" dirty="0">
                          <a:solidFill>
                            <a:prstClr val="white"/>
                          </a:solidFill>
                          <a:latin typeface="+mn-lt"/>
                          <a:ea typeface="ＭＳ Ｐゴシック" pitchFamily="-84" charset="-128"/>
                        </a:rPr>
                        <a:t>Data Rate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0122"/>
                    </a:solidFill>
                  </a:tcPr>
                </a:tc>
                <a:tc>
                  <a:txBody>
                    <a:bodyPr/>
                    <a:lstStyle>
                      <a:lvl1pPr marL="0" algn="l" defTabSz="35716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57165" algn="l" defTabSz="35716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714329" algn="l" defTabSz="35716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71494" algn="l" defTabSz="35716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428659" algn="l" defTabSz="35716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85823" algn="l" defTabSz="35716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142988" algn="l" defTabSz="35716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500152" algn="l" defTabSz="35716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857317" algn="l" defTabSz="35716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prstClr val="white"/>
                          </a:solidFill>
                          <a:latin typeface="+mn-lt"/>
                          <a:ea typeface="ＭＳ Ｐゴシック" pitchFamily="-84" charset="-128"/>
                        </a:rPr>
                        <a:t>Module Classification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0122"/>
                    </a:solidFill>
                  </a:tcPr>
                </a:tc>
                <a:tc>
                  <a:txBody>
                    <a:bodyPr/>
                    <a:lstStyle>
                      <a:lvl1pPr marL="0" algn="l" defTabSz="35716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57165" algn="l" defTabSz="35716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714329" algn="l" defTabSz="35716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71494" algn="l" defTabSz="35716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428659" algn="l" defTabSz="35716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85823" algn="l" defTabSz="35716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142988" algn="l" defTabSz="35716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500152" algn="l" defTabSz="35716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857317" algn="l" defTabSz="35716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b="0" dirty="0">
                          <a:solidFill>
                            <a:prstClr val="white"/>
                          </a:solidFill>
                          <a:latin typeface="+mn-lt"/>
                          <a:ea typeface="ＭＳ Ｐゴシック" pitchFamily="-84" charset="-128"/>
                        </a:rPr>
                        <a:t>Peak Bandwidth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01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549">
                <a:tc rowSpan="5">
                  <a:txBody>
                    <a:bodyPr/>
                    <a:lstStyle>
                      <a:lvl1pPr marL="0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57165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14329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71494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428659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85823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142988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500152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857317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prstClr val="white"/>
                          </a:solidFill>
                          <a:latin typeface="+mn-lt"/>
                          <a:ea typeface="ＭＳ Ｐゴシック" pitchFamily="-84" charset="-128"/>
                        </a:rPr>
                        <a:t>DDR3 (1.5V) </a:t>
                      </a:r>
                      <a:br>
                        <a:rPr lang="en-US" sz="1500" b="0" dirty="0">
                          <a:solidFill>
                            <a:prstClr val="white"/>
                          </a:solidFill>
                          <a:latin typeface="+mn-lt"/>
                          <a:ea typeface="ＭＳ Ｐゴシック" pitchFamily="-84" charset="-128"/>
                        </a:rPr>
                      </a:br>
                      <a:r>
                        <a:rPr lang="en-US" sz="1500" b="0" dirty="0">
                          <a:solidFill>
                            <a:prstClr val="white"/>
                          </a:solidFill>
                          <a:latin typeface="+mn-lt"/>
                          <a:ea typeface="ＭＳ Ｐゴシック" pitchFamily="-84" charset="-128"/>
                        </a:rPr>
                        <a:t>DDR3L (1.35V)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57165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14329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71494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428659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85823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142988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500152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857317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prstClr val="white"/>
                          </a:solidFill>
                          <a:latin typeface="+mn-lt"/>
                          <a:ea typeface="ＭＳ Ｐゴシック" charset="-128"/>
                          <a:cs typeface="Calibri"/>
                        </a:rPr>
                        <a:t>800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57165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14329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71494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428659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85823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142988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500152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857317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100" b="0" dirty="0">
                          <a:solidFill>
                            <a:prstClr val="white"/>
                          </a:solidFill>
                          <a:latin typeface="+mn-lt"/>
                          <a:ea typeface="ＭＳ Ｐゴシック" charset="-128"/>
                          <a:cs typeface="Calibri"/>
                        </a:rPr>
                        <a:t>DDR3-800/</a:t>
                      </a:r>
                      <a:r>
                        <a:rPr lang="en-GB" altLang="ja-JP" sz="1100" b="0" dirty="0">
                          <a:solidFill>
                            <a:prstClr val="white"/>
                          </a:solidFill>
                          <a:latin typeface="+mn-lt"/>
                          <a:cs typeface="Calibri"/>
                        </a:rPr>
                        <a:t>PC3-6400</a:t>
                      </a:r>
                      <a:endParaRPr lang="en-US" sz="11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57165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14329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71494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428659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85823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142988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500152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857317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altLang="ja-JP" sz="1100" b="0" dirty="0">
                          <a:solidFill>
                            <a:prstClr val="white"/>
                          </a:solidFill>
                          <a:latin typeface="+mn-lt"/>
                          <a:cs typeface="Calibri"/>
                        </a:rPr>
                        <a:t>6400 MB/s or 6.4 GB/s</a:t>
                      </a:r>
                      <a:endParaRPr lang="en-US" sz="11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54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57165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14329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71494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428659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85823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142988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500152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857317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da-DK" sz="1100" b="0" dirty="0">
                          <a:solidFill>
                            <a:prstClr val="white"/>
                          </a:solidFill>
                          <a:latin typeface="+mn-lt"/>
                          <a:ea typeface="ＭＳ Ｐゴシック" pitchFamily="-84" charset="-128"/>
                        </a:rPr>
                        <a:t>1066</a:t>
                      </a:r>
                      <a:endParaRPr lang="en-US" sz="11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57165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14329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71494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428659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85823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142988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500152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857317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a-DK" sz="1100" b="0" dirty="0">
                          <a:solidFill>
                            <a:prstClr val="white"/>
                          </a:solidFill>
                          <a:latin typeface="+mn-lt"/>
                          <a:ea typeface="ＭＳ Ｐゴシック" pitchFamily="-84" charset="-128"/>
                        </a:rPr>
                        <a:t>DDR3-1066/PC3-8500, DDR3L-1066/PC3L-8500</a:t>
                      </a:r>
                      <a:endParaRPr lang="en-US" sz="11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57165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14329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71494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428659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85823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142988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500152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857317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prstClr val="white"/>
                          </a:solidFill>
                          <a:latin typeface="+mn-lt"/>
                          <a:ea typeface="ＭＳ Ｐゴシック" pitchFamily="-84" charset="-128"/>
                        </a:rPr>
                        <a:t>8500 MB/s or 8.5 GB/s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54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57165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14329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71494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428659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85823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142988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500152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857317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b="0" dirty="0">
                          <a:solidFill>
                            <a:prstClr val="white"/>
                          </a:solidFill>
                          <a:latin typeface="+mn-lt"/>
                          <a:ea typeface="ＭＳ Ｐゴシック" pitchFamily="-84" charset="-128"/>
                        </a:rPr>
                        <a:t>1333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57165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14329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71494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428659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85823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142988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500152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857317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a-DK" sz="1100" b="0" dirty="0">
                          <a:solidFill>
                            <a:prstClr val="white"/>
                          </a:solidFill>
                          <a:latin typeface="+mn-lt"/>
                          <a:ea typeface="ＭＳ Ｐゴシック" pitchFamily="-84" charset="-128"/>
                        </a:rPr>
                        <a:t>DDR3-1333/PC3-10600, DDR3L-1333/PC3L-10600 </a:t>
                      </a:r>
                      <a:endParaRPr lang="en-US" sz="11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57165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14329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71494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428659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85823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142988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500152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857317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defTabSz="457200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sz="1100" b="0" dirty="0">
                          <a:solidFill>
                            <a:prstClr val="white"/>
                          </a:solidFill>
                          <a:latin typeface="+mn-lt"/>
                          <a:ea typeface="ＭＳ Ｐゴシック" pitchFamily="-84" charset="-128"/>
                        </a:rPr>
                        <a:t>10600 MB/s or 10.6 GB/s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54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57165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14329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71494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428659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85823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142988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500152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857317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da-DK" sz="1100" b="0" dirty="0">
                          <a:solidFill>
                            <a:prstClr val="white"/>
                          </a:solidFill>
                          <a:latin typeface="+mn-lt"/>
                          <a:ea typeface="ＭＳ Ｐゴシック" pitchFamily="-84" charset="-128"/>
                        </a:rPr>
                        <a:t>1600</a:t>
                      </a:r>
                      <a:endParaRPr lang="en-US" sz="11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57165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14329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71494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428659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85823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142988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500152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857317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da-DK" sz="1100" b="0" dirty="0">
                          <a:solidFill>
                            <a:prstClr val="white"/>
                          </a:solidFill>
                          <a:latin typeface="+mn-lt"/>
                          <a:ea typeface="ＭＳ Ｐゴシック" pitchFamily="-84" charset="-128"/>
                        </a:rPr>
                        <a:t>DDR3-1600</a:t>
                      </a:r>
                      <a:r>
                        <a:rPr lang="da-DK" sz="1100" b="0" baseline="0" dirty="0">
                          <a:solidFill>
                            <a:prstClr val="white"/>
                          </a:solidFill>
                          <a:latin typeface="+mn-lt"/>
                          <a:ea typeface="ＭＳ Ｐゴシック" pitchFamily="-84" charset="-128"/>
                        </a:rPr>
                        <a:t>/</a:t>
                      </a:r>
                      <a:r>
                        <a:rPr lang="da-DK" sz="1100" b="0" dirty="0">
                          <a:solidFill>
                            <a:prstClr val="white"/>
                          </a:solidFill>
                          <a:latin typeface="+mn-lt"/>
                          <a:ea typeface="ＭＳ Ｐゴシック" pitchFamily="-84" charset="-128"/>
                        </a:rPr>
                        <a:t>PC3-12800, DDR3L-1600</a:t>
                      </a:r>
                      <a:r>
                        <a:rPr lang="da-DK" sz="1100" b="0" baseline="0" dirty="0">
                          <a:solidFill>
                            <a:prstClr val="white"/>
                          </a:solidFill>
                          <a:latin typeface="+mn-lt"/>
                          <a:ea typeface="ＭＳ Ｐゴシック" pitchFamily="-84" charset="-128"/>
                        </a:rPr>
                        <a:t>/</a:t>
                      </a:r>
                      <a:r>
                        <a:rPr lang="da-DK" sz="1100" b="0" dirty="0">
                          <a:solidFill>
                            <a:prstClr val="white"/>
                          </a:solidFill>
                          <a:latin typeface="+mn-lt"/>
                          <a:ea typeface="ＭＳ Ｐゴシック" pitchFamily="-84" charset="-128"/>
                        </a:rPr>
                        <a:t>PC3L-12800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57165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14329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71494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428659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85823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142988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500152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857317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 b="0" dirty="0">
                          <a:solidFill>
                            <a:prstClr val="white"/>
                          </a:solidFill>
                          <a:latin typeface="+mn-lt"/>
                          <a:ea typeface="ＭＳ Ｐゴシック" pitchFamily="-84" charset="-128"/>
                        </a:rPr>
                        <a:t>12800 MB/s or 12.8 GB/s</a:t>
                      </a:r>
                      <a:endParaRPr lang="en-US" sz="11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54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57165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14329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71494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428659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85823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142988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500152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857317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hr-HR" sz="1100" b="0" dirty="0">
                          <a:solidFill>
                            <a:prstClr val="white"/>
                          </a:solidFill>
                          <a:latin typeface="+mn-lt"/>
                          <a:ea typeface="ＭＳ Ｐゴシック" pitchFamily="-84" charset="-128"/>
                        </a:rPr>
                        <a:t>1866</a:t>
                      </a:r>
                      <a:endParaRPr lang="en-US" sz="11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57165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14329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71494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428659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85823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142988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500152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857317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hr-HR" sz="1100" b="0" dirty="0">
                          <a:solidFill>
                            <a:prstClr val="white"/>
                          </a:solidFill>
                          <a:latin typeface="+mn-lt"/>
                          <a:ea typeface="ＭＳ Ｐゴシック" pitchFamily="-84" charset="-128"/>
                        </a:rPr>
                        <a:t>DDR3-1866</a:t>
                      </a:r>
                      <a:r>
                        <a:rPr lang="en-US" sz="1100" b="0" dirty="0">
                          <a:solidFill>
                            <a:prstClr val="white"/>
                          </a:solidFill>
                          <a:latin typeface="+mn-lt"/>
                          <a:ea typeface="ＭＳ Ｐゴシック" pitchFamily="-84" charset="-128"/>
                        </a:rPr>
                        <a:t>/</a:t>
                      </a:r>
                      <a:r>
                        <a:rPr lang="da-DK" sz="1100" b="0" dirty="0">
                          <a:solidFill>
                            <a:prstClr val="white"/>
                          </a:solidFill>
                          <a:latin typeface="+mn-lt"/>
                          <a:ea typeface="ＭＳ Ｐゴシック" pitchFamily="-84" charset="-128"/>
                        </a:rPr>
                        <a:t>PC3-14900</a:t>
                      </a:r>
                      <a:endParaRPr lang="en-US" sz="11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57165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14329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71494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428659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85823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142988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500152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857317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 b="0" dirty="0">
                          <a:solidFill>
                            <a:prstClr val="white"/>
                          </a:solidFill>
                          <a:latin typeface="+mn-lt"/>
                          <a:ea typeface="ＭＳ Ｐゴシック" pitchFamily="-84" charset="-128"/>
                        </a:rPr>
                        <a:t>14900 MB/s or 14.9 GB/s</a:t>
                      </a:r>
                      <a:endParaRPr lang="en-US" sz="11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549">
                <a:tc rowSpan="5">
                  <a:txBody>
                    <a:bodyPr/>
                    <a:lstStyle>
                      <a:lvl1pPr marL="0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57165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14329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71494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428659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85823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142988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500152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857317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</a:rPr>
                        <a:t>DDR4 (1.2V)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57165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14329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71494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428659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85823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142988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500152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857317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b="0" dirty="0">
                          <a:solidFill>
                            <a:prstClr val="white"/>
                          </a:solidFill>
                          <a:latin typeface="+mn-lt"/>
                          <a:ea typeface="ＭＳ Ｐゴシック" pitchFamily="-84" charset="-128"/>
                        </a:rPr>
                        <a:t>2133</a:t>
                      </a:r>
                      <a:endParaRPr lang="en-US" sz="11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57165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14329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71494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428659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85823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142988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500152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857317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hr-HR" sz="1100" b="0" dirty="0">
                          <a:solidFill>
                            <a:prstClr val="white"/>
                          </a:solidFill>
                          <a:latin typeface="+mn-lt"/>
                          <a:ea typeface="ＭＳ Ｐゴシック" pitchFamily="-84" charset="-128"/>
                        </a:rPr>
                        <a:t>DDR</a:t>
                      </a:r>
                      <a:r>
                        <a:rPr lang="en-US" sz="1100" b="0" dirty="0">
                          <a:solidFill>
                            <a:prstClr val="white"/>
                          </a:solidFill>
                          <a:latin typeface="+mn-lt"/>
                          <a:ea typeface="ＭＳ Ｐゴシック" pitchFamily="-84" charset="-128"/>
                        </a:rPr>
                        <a:t>4</a:t>
                      </a:r>
                      <a:r>
                        <a:rPr lang="hr-HR" sz="1100" b="0" dirty="0">
                          <a:solidFill>
                            <a:prstClr val="white"/>
                          </a:solidFill>
                          <a:latin typeface="+mn-lt"/>
                          <a:ea typeface="ＭＳ Ｐゴシック" pitchFamily="-84" charset="-128"/>
                        </a:rPr>
                        <a:t>-</a:t>
                      </a:r>
                      <a:r>
                        <a:rPr lang="en-US" sz="1100" b="0" dirty="0">
                          <a:solidFill>
                            <a:prstClr val="white"/>
                          </a:solidFill>
                          <a:latin typeface="+mn-lt"/>
                          <a:ea typeface="ＭＳ Ｐゴシック" pitchFamily="-84" charset="-128"/>
                        </a:rPr>
                        <a:t>2133 / PC4-2133</a:t>
                      </a:r>
                      <a:endParaRPr lang="en-US" sz="11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57165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14329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71494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428659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85823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142988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500152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857317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 b="0" dirty="0">
                          <a:solidFill>
                            <a:prstClr val="white"/>
                          </a:solidFill>
                          <a:latin typeface="+mn-lt"/>
                          <a:ea typeface="ＭＳ Ｐゴシック" pitchFamily="-84" charset="-128"/>
                        </a:rPr>
                        <a:t>17000 MB/s or 17 GB/s</a:t>
                      </a:r>
                      <a:endParaRPr lang="en-US" sz="11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2549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57165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14329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71494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428659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85823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142988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500152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857317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b="0" dirty="0">
                          <a:solidFill>
                            <a:prstClr val="white"/>
                          </a:solidFill>
                          <a:latin typeface="+mn-lt"/>
                          <a:ea typeface="ＭＳ Ｐゴシック" pitchFamily="-84" charset="-128"/>
                        </a:rPr>
                        <a:t>2400</a:t>
                      </a:r>
                      <a:endParaRPr lang="en-US" sz="11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57165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14329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71494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428659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85823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142988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500152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857317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hr-HR" sz="1100" b="0" dirty="0">
                          <a:solidFill>
                            <a:prstClr val="white"/>
                          </a:solidFill>
                          <a:latin typeface="+mn-lt"/>
                          <a:ea typeface="ＭＳ Ｐゴシック" pitchFamily="-84" charset="-128"/>
                        </a:rPr>
                        <a:t>DDR</a:t>
                      </a:r>
                      <a:r>
                        <a:rPr lang="en-US" sz="1100" b="0" dirty="0">
                          <a:solidFill>
                            <a:prstClr val="white"/>
                          </a:solidFill>
                          <a:latin typeface="+mn-lt"/>
                          <a:ea typeface="ＭＳ Ｐゴシック" pitchFamily="-84" charset="-128"/>
                        </a:rPr>
                        <a:t>4</a:t>
                      </a:r>
                      <a:r>
                        <a:rPr lang="hr-HR" sz="1100" b="0" dirty="0">
                          <a:solidFill>
                            <a:prstClr val="white"/>
                          </a:solidFill>
                          <a:latin typeface="+mn-lt"/>
                          <a:ea typeface="ＭＳ Ｐゴシック" pitchFamily="-84" charset="-128"/>
                        </a:rPr>
                        <a:t>-</a:t>
                      </a:r>
                      <a:r>
                        <a:rPr lang="en-US" sz="1100" b="0" dirty="0">
                          <a:solidFill>
                            <a:prstClr val="white"/>
                          </a:solidFill>
                          <a:latin typeface="+mn-lt"/>
                          <a:ea typeface="ＭＳ Ｐゴシック" pitchFamily="-84" charset="-128"/>
                        </a:rPr>
                        <a:t>2400 / PC4-2400</a:t>
                      </a:r>
                      <a:endParaRPr lang="en-US" sz="11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57165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14329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71494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428659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85823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142988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500152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857317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 b="0" dirty="0">
                          <a:solidFill>
                            <a:prstClr val="white"/>
                          </a:solidFill>
                          <a:latin typeface="+mn-lt"/>
                          <a:ea typeface="ＭＳ Ｐゴシック" pitchFamily="-84" charset="-128"/>
                        </a:rPr>
                        <a:t>19200 MB/s or 19.2 GB/s</a:t>
                      </a:r>
                      <a:endParaRPr lang="en-US" sz="11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2549">
                <a:tc v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57165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14329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71494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428659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85823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142988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500152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857317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b="0" dirty="0">
                          <a:solidFill>
                            <a:prstClr val="white"/>
                          </a:solidFill>
                          <a:latin typeface="+mn-lt"/>
                          <a:ea typeface="ＭＳ Ｐゴシック" pitchFamily="-84" charset="-128"/>
                        </a:rPr>
                        <a:t>2666</a:t>
                      </a:r>
                      <a:endParaRPr lang="en-US" sz="11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57165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14329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71494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428659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85823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142988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500152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857317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hr-HR" sz="1100" b="0" dirty="0">
                          <a:solidFill>
                            <a:prstClr val="white"/>
                          </a:solidFill>
                          <a:latin typeface="+mn-lt"/>
                          <a:ea typeface="ＭＳ Ｐゴシック" pitchFamily="-84" charset="-128"/>
                        </a:rPr>
                        <a:t>DDR</a:t>
                      </a:r>
                      <a:r>
                        <a:rPr lang="en-US" sz="1100" b="0" dirty="0">
                          <a:solidFill>
                            <a:prstClr val="white"/>
                          </a:solidFill>
                          <a:latin typeface="+mn-lt"/>
                          <a:ea typeface="ＭＳ Ｐゴシック" pitchFamily="-84" charset="-128"/>
                        </a:rPr>
                        <a:t>4</a:t>
                      </a:r>
                      <a:r>
                        <a:rPr lang="hr-HR" sz="1100" b="0" dirty="0">
                          <a:solidFill>
                            <a:prstClr val="white"/>
                          </a:solidFill>
                          <a:latin typeface="+mn-lt"/>
                          <a:ea typeface="ＭＳ Ｐゴシック" pitchFamily="-84" charset="-128"/>
                        </a:rPr>
                        <a:t>-</a:t>
                      </a:r>
                      <a:r>
                        <a:rPr lang="en-US" sz="1100" b="0" dirty="0">
                          <a:solidFill>
                            <a:prstClr val="white"/>
                          </a:solidFill>
                          <a:latin typeface="+mn-lt"/>
                          <a:ea typeface="ＭＳ Ｐゴシック" pitchFamily="-84" charset="-128"/>
                        </a:rPr>
                        <a:t>2666 / PC4-2666</a:t>
                      </a:r>
                      <a:endParaRPr lang="en-US" sz="11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57165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14329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71494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428659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85823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142988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500152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857317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 b="0" dirty="0">
                          <a:solidFill>
                            <a:prstClr val="white"/>
                          </a:solidFill>
                          <a:latin typeface="+mn-lt"/>
                          <a:ea typeface="ＭＳ Ｐゴシック" pitchFamily="-84" charset="-128"/>
                        </a:rPr>
                        <a:t>21300 MB/s or 21.3 GB/s</a:t>
                      </a:r>
                      <a:endParaRPr lang="en-US" sz="11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2549">
                <a:tc vMerge="1"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57165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14329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71494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428659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85823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142988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500152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857317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b="0" dirty="0">
                          <a:solidFill>
                            <a:prstClr val="white"/>
                          </a:solidFill>
                          <a:latin typeface="+mn-lt"/>
                          <a:ea typeface="ＭＳ Ｐゴシック" pitchFamily="-84" charset="-128"/>
                        </a:rPr>
                        <a:t>2933</a:t>
                      </a:r>
                      <a:endParaRPr lang="en-US" sz="11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57165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14329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71494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428659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85823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142988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500152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857317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hr-HR" sz="1100" b="0" dirty="0">
                          <a:solidFill>
                            <a:prstClr val="white"/>
                          </a:solidFill>
                          <a:latin typeface="+mn-lt"/>
                          <a:ea typeface="ＭＳ Ｐゴシック" pitchFamily="-84" charset="-128"/>
                        </a:rPr>
                        <a:t>DDR</a:t>
                      </a:r>
                      <a:r>
                        <a:rPr lang="en-US" sz="1100" b="0" dirty="0">
                          <a:solidFill>
                            <a:prstClr val="white"/>
                          </a:solidFill>
                          <a:latin typeface="+mn-lt"/>
                          <a:ea typeface="ＭＳ Ｐゴシック" pitchFamily="-84" charset="-128"/>
                        </a:rPr>
                        <a:t>4</a:t>
                      </a:r>
                      <a:r>
                        <a:rPr lang="hr-HR" sz="1100" b="0" dirty="0">
                          <a:solidFill>
                            <a:prstClr val="white"/>
                          </a:solidFill>
                          <a:latin typeface="+mn-lt"/>
                          <a:ea typeface="ＭＳ Ｐゴシック" pitchFamily="-84" charset="-128"/>
                        </a:rPr>
                        <a:t>-</a:t>
                      </a:r>
                      <a:r>
                        <a:rPr lang="en-US" sz="1100" b="0" dirty="0">
                          <a:solidFill>
                            <a:prstClr val="white"/>
                          </a:solidFill>
                          <a:latin typeface="+mn-lt"/>
                          <a:ea typeface="ＭＳ Ｐゴシック" pitchFamily="-84" charset="-128"/>
                        </a:rPr>
                        <a:t>2933 / PC4-2933</a:t>
                      </a:r>
                      <a:endParaRPr lang="en-US" sz="11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57165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14329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71494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428659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85823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142988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500152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857317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 b="0" dirty="0">
                          <a:solidFill>
                            <a:prstClr val="white"/>
                          </a:solidFill>
                          <a:latin typeface="+mn-lt"/>
                          <a:ea typeface="ＭＳ Ｐゴシック" pitchFamily="-84" charset="-128"/>
                        </a:rPr>
                        <a:t>23400 MB/s or 23.4 GB/s</a:t>
                      </a:r>
                      <a:endParaRPr lang="en-US" sz="11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2549">
                <a:tc vMerge="1"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57165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14329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71494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428659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85823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142988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500152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857317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b="0" dirty="0">
                          <a:solidFill>
                            <a:prstClr val="white"/>
                          </a:solidFill>
                          <a:latin typeface="+mn-lt"/>
                          <a:ea typeface="ＭＳ Ｐゴシック" pitchFamily="-84" charset="-128"/>
                        </a:rPr>
                        <a:t>3200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57165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14329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71494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428659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85823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142988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500152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857317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hr-HR" sz="1100" b="0" dirty="0">
                          <a:solidFill>
                            <a:prstClr val="white"/>
                          </a:solidFill>
                          <a:latin typeface="+mn-lt"/>
                          <a:ea typeface="ＭＳ Ｐゴシック" pitchFamily="-84" charset="-128"/>
                        </a:rPr>
                        <a:t>DDR</a:t>
                      </a:r>
                      <a:r>
                        <a:rPr lang="en-US" sz="1100" b="0" dirty="0">
                          <a:solidFill>
                            <a:prstClr val="white"/>
                          </a:solidFill>
                          <a:latin typeface="+mn-lt"/>
                          <a:ea typeface="ＭＳ Ｐゴシック" pitchFamily="-84" charset="-128"/>
                        </a:rPr>
                        <a:t>4</a:t>
                      </a:r>
                      <a:r>
                        <a:rPr lang="hr-HR" sz="1100" b="0" dirty="0">
                          <a:solidFill>
                            <a:prstClr val="white"/>
                          </a:solidFill>
                          <a:latin typeface="+mn-lt"/>
                          <a:ea typeface="ＭＳ Ｐゴシック" pitchFamily="-84" charset="-128"/>
                        </a:rPr>
                        <a:t>-</a:t>
                      </a:r>
                      <a:r>
                        <a:rPr lang="en-US" sz="1100" b="0" dirty="0">
                          <a:solidFill>
                            <a:prstClr val="white"/>
                          </a:solidFill>
                          <a:latin typeface="+mn-lt"/>
                          <a:ea typeface="ＭＳ Ｐゴシック" pitchFamily="-84" charset="-128"/>
                        </a:rPr>
                        <a:t>3200 / PC4-3200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57165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14329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71494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428659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85823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142988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500152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857317" algn="l" defTabSz="35716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100" b="0" dirty="0">
                          <a:solidFill>
                            <a:prstClr val="white"/>
                          </a:solidFill>
                          <a:latin typeface="+mn-lt"/>
                          <a:ea typeface="ＭＳ Ｐゴシック" pitchFamily="-84" charset="-128"/>
                        </a:rPr>
                        <a:t>25600 MB/s or 25.6 GB/s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0" name="Text Box 37"/>
          <p:cNvSpPr txBox="1">
            <a:spLocks noChangeArrowheads="1"/>
          </p:cNvSpPr>
          <p:nvPr/>
        </p:nvSpPr>
        <p:spPr bwMode="auto">
          <a:xfrm>
            <a:off x="4720874" y="173995"/>
            <a:ext cx="6244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>
              <a:spcBef>
                <a:spcPts val="0"/>
              </a:spcBef>
            </a:pPr>
            <a:r>
              <a:rPr lang="en-US" sz="1200" dirty="0">
                <a:solidFill>
                  <a:prstClr val="white"/>
                </a:solidFill>
                <a:latin typeface="Calibri Light" panose="020F0302020204030204" pitchFamily="34" charset="0"/>
                <a:ea typeface="ＭＳ Ｐゴシック" pitchFamily="-84" charset="-128"/>
                <a:cs typeface="Arial" pitchFamily="34" charset="0"/>
              </a:rPr>
              <a:t>2014-2016</a:t>
            </a:r>
          </a:p>
        </p:txBody>
      </p:sp>
      <p:sp>
        <p:nvSpPr>
          <p:cNvPr id="52" name="Rectangle 2"/>
          <p:cNvSpPr txBox="1">
            <a:spLocks noChangeArrowheads="1"/>
          </p:cNvSpPr>
          <p:nvPr/>
        </p:nvSpPr>
        <p:spPr bwMode="auto">
          <a:xfrm>
            <a:off x="39166" y="-50817"/>
            <a:ext cx="4143266" cy="417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D50E34"/>
                </a:solidFill>
                <a:latin typeface="+mj-lt"/>
                <a:ea typeface="ＭＳ Ｐゴシック" charset="-128"/>
                <a:cs typeface="Arial (Headings)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D50E34"/>
                </a:solidFill>
                <a:latin typeface="Calibri" pitchFamily="-1" charset="0"/>
                <a:ea typeface="ＭＳ Ｐゴシック" charset="-128"/>
                <a:cs typeface="ＭＳ Ｐゴシック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D50E34"/>
                </a:solidFill>
                <a:latin typeface="Calibri" pitchFamily="-1" charset="0"/>
                <a:ea typeface="ＭＳ Ｐゴシック" charset="-128"/>
                <a:cs typeface="ＭＳ Ｐゴシック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D50E34"/>
                </a:solidFill>
                <a:latin typeface="Calibri" pitchFamily="-1" charset="0"/>
                <a:ea typeface="ＭＳ Ｐゴシック" charset="-128"/>
                <a:cs typeface="ＭＳ Ｐゴシック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D50E34"/>
                </a:solidFill>
                <a:latin typeface="Calibri" pitchFamily="-1" charset="0"/>
                <a:ea typeface="ＭＳ Ｐゴシック" charset="-128"/>
                <a:cs typeface="ＭＳ Ｐゴシック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2200" i="1" dirty="0"/>
              <a:t>Memory Roadmap  1987 – 2018</a:t>
            </a:r>
            <a:endParaRPr lang="en-GB" sz="2200" i="1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6295645" y="667277"/>
            <a:ext cx="0" cy="426909"/>
          </a:xfrm>
          <a:prstGeom prst="line">
            <a:avLst/>
          </a:prstGeom>
          <a:noFill/>
          <a:ln w="19050" cap="flat" cmpd="sng" algn="ctr">
            <a:solidFill>
              <a:sysClr val="window" lastClr="FFFFFF"/>
            </a:solidFill>
            <a:prstDash val="dot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5" name="Rectangle 34"/>
          <p:cNvSpPr>
            <a:spLocks noChangeArrowheads="1"/>
          </p:cNvSpPr>
          <p:nvPr/>
        </p:nvSpPr>
        <p:spPr bwMode="auto">
          <a:xfrm>
            <a:off x="4671547" y="759802"/>
            <a:ext cx="7148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>
              <a:spcBef>
                <a:spcPts val="0"/>
              </a:spcBef>
            </a:pPr>
            <a:r>
              <a:rPr lang="en-US" sz="900" dirty="0">
                <a:solidFill>
                  <a:prstClr val="white"/>
                </a:solidFill>
                <a:latin typeface="Calibri Light" panose="020F0302020204030204" pitchFamily="34" charset="0"/>
                <a:ea typeface="ＭＳ Ｐゴシック"/>
                <a:cs typeface="ＭＳ Ｐゴシック"/>
              </a:rPr>
              <a:t>DDR4-2133</a:t>
            </a:r>
          </a:p>
          <a:p>
            <a:pPr defTabSz="457200">
              <a:spcBef>
                <a:spcPts val="0"/>
              </a:spcBef>
            </a:pPr>
            <a:r>
              <a:rPr lang="en-US" sz="900" dirty="0">
                <a:solidFill>
                  <a:prstClr val="white"/>
                </a:solidFill>
                <a:latin typeface="Calibri Light" panose="020F0302020204030204" pitchFamily="34" charset="0"/>
                <a:ea typeface="ＭＳ Ｐゴシック"/>
                <a:cs typeface="ＭＳ Ｐゴシック"/>
              </a:rPr>
              <a:t>DDR4-2400</a:t>
            </a:r>
          </a:p>
        </p:txBody>
      </p:sp>
      <p:sp>
        <p:nvSpPr>
          <p:cNvPr id="56" name="Text Box 37"/>
          <p:cNvSpPr txBox="1">
            <a:spLocks noChangeArrowheads="1"/>
          </p:cNvSpPr>
          <p:nvPr/>
        </p:nvSpPr>
        <p:spPr bwMode="auto">
          <a:xfrm>
            <a:off x="5328666" y="274127"/>
            <a:ext cx="5346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>
              <a:spcBef>
                <a:spcPts val="0"/>
              </a:spcBef>
            </a:pPr>
            <a:r>
              <a:rPr lang="en-US" sz="1200" dirty="0">
                <a:solidFill>
                  <a:prstClr val="white"/>
                </a:solidFill>
                <a:latin typeface="Calibri Light" panose="020F0302020204030204" pitchFamily="34" charset="0"/>
                <a:ea typeface="ＭＳ Ｐゴシック" pitchFamily="-84" charset="-128"/>
                <a:cs typeface="Arial" pitchFamily="34" charset="0"/>
              </a:rPr>
              <a:t>2017</a:t>
            </a:r>
          </a:p>
        </p:txBody>
      </p:sp>
      <p:sp>
        <p:nvSpPr>
          <p:cNvPr id="57" name="Rectangle 34"/>
          <p:cNvSpPr>
            <a:spLocks noChangeArrowheads="1"/>
          </p:cNvSpPr>
          <p:nvPr/>
        </p:nvSpPr>
        <p:spPr bwMode="auto">
          <a:xfrm>
            <a:off x="5290562" y="745948"/>
            <a:ext cx="84987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>
              <a:spcBef>
                <a:spcPts val="0"/>
              </a:spcBef>
            </a:pPr>
            <a:r>
              <a:rPr lang="en-US" sz="1100" dirty="0">
                <a:solidFill>
                  <a:prstClr val="white"/>
                </a:solidFill>
                <a:latin typeface="Calibri Light" panose="020F0302020204030204" pitchFamily="34" charset="0"/>
                <a:ea typeface="ＭＳ Ｐゴシック"/>
                <a:cs typeface="ＭＳ Ｐゴシック"/>
              </a:rPr>
              <a:t>DDR4-2666</a:t>
            </a:r>
          </a:p>
        </p:txBody>
      </p:sp>
      <p:sp>
        <p:nvSpPr>
          <p:cNvPr id="94" name="Rectangle 34"/>
          <p:cNvSpPr>
            <a:spLocks noChangeArrowheads="1"/>
          </p:cNvSpPr>
          <p:nvPr/>
        </p:nvSpPr>
        <p:spPr bwMode="auto">
          <a:xfrm>
            <a:off x="6566768" y="684311"/>
            <a:ext cx="90806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>
              <a:spcBef>
                <a:spcPts val="0"/>
              </a:spcBef>
            </a:pPr>
            <a:r>
              <a:rPr lang="en-US" sz="1100" dirty="0">
                <a:solidFill>
                  <a:prstClr val="white"/>
                </a:solidFill>
                <a:latin typeface="Calibri Light" panose="020F0302020204030204" pitchFamily="34" charset="0"/>
                <a:ea typeface="ＭＳ Ｐゴシック"/>
                <a:cs typeface="ＭＳ Ｐゴシック"/>
              </a:rPr>
              <a:t>DDR4-3200</a:t>
            </a:r>
          </a:p>
        </p:txBody>
      </p:sp>
    </p:spTree>
    <p:extLst>
      <p:ext uri="{BB962C8B-B14F-4D97-AF65-F5344CB8AC3E}">
        <p14:creationId xmlns:p14="http://schemas.microsoft.com/office/powerpoint/2010/main" val="474964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1A07ED-4A02-E54A-B38D-713A7F2C90F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7153" y="27940"/>
            <a:ext cx="452296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D50E34"/>
                </a:solidFill>
                <a:latin typeface="+mj-lt"/>
                <a:ea typeface="ＭＳ Ｐゴシック" charset="-128"/>
                <a:cs typeface="Arial (Headings)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D50E34"/>
                </a:solidFill>
                <a:latin typeface="Calibri" pitchFamily="-1" charset="0"/>
                <a:ea typeface="ＭＳ Ｐゴシック" charset="-128"/>
                <a:cs typeface="ＭＳ Ｐゴシック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D50E34"/>
                </a:solidFill>
                <a:latin typeface="Calibri" pitchFamily="-1" charset="0"/>
                <a:ea typeface="ＭＳ Ｐゴシック" charset="-128"/>
                <a:cs typeface="ＭＳ Ｐゴシック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D50E34"/>
                </a:solidFill>
                <a:latin typeface="Calibri" pitchFamily="-1" charset="0"/>
                <a:ea typeface="ＭＳ Ｐゴシック" charset="-128"/>
                <a:cs typeface="ＭＳ Ｐゴシック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D50E34"/>
                </a:solidFill>
                <a:latin typeface="Calibri" pitchFamily="-1" charset="0"/>
                <a:ea typeface="ＭＳ Ｐゴシック" charset="-128"/>
                <a:cs typeface="ＭＳ Ｐゴシック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dirty="0">
                <a:solidFill>
                  <a:srgbClr val="CF0122"/>
                </a:solidFill>
              </a:rPr>
              <a:t>Module Types For Server Platforms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2783110"/>
            <a:ext cx="8915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457200" rtl="0" eaLnBrk="1" fontAlgn="base" hangingPunct="1">
              <a:spcBef>
                <a:spcPts val="900"/>
              </a:spcBef>
              <a:spcAft>
                <a:spcPct val="0"/>
              </a:spcAft>
              <a:buFont typeface="Arial" pitchFamily="-8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30250" indent="-228600" algn="l" defTabSz="457200" rtl="0" eaLnBrk="1" fontAlgn="base" hangingPunct="1">
              <a:spcBef>
                <a:spcPts val="900"/>
              </a:spcBef>
              <a:spcAft>
                <a:spcPct val="0"/>
              </a:spcAft>
              <a:buFont typeface="Arial" pitchFamily="-8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ts val="900"/>
              </a:spcBef>
              <a:spcAft>
                <a:spcPct val="0"/>
              </a:spcAft>
              <a:buFont typeface="Arial" pitchFamily="-8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ts val="900"/>
              </a:spcBef>
              <a:spcAft>
                <a:spcPct val="0"/>
              </a:spcAft>
              <a:buFont typeface="Arial" pitchFamily="-8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ts val="900"/>
              </a:spcBef>
              <a:spcAft>
                <a:spcPct val="0"/>
              </a:spcAft>
              <a:buFont typeface="Arial" pitchFamily="-8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8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 charset="-128"/>
              </a:rPr>
              <a:t>Optimizing Memory: </a:t>
            </a:r>
          </a:p>
          <a:p>
            <a:pPr marL="730250" marR="0" lvl="1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8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DDR4 is NOT compatible with DDR3 based systems (module will not fit)</a:t>
            </a:r>
          </a:p>
          <a:p>
            <a:pPr marL="730250" marR="0" lvl="1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8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Install memory in kits of identical modules according to memory architecture</a:t>
            </a:r>
          </a:p>
          <a:p>
            <a:pPr marL="730250" marR="0" lvl="1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8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Configure </a:t>
            </a:r>
            <a:r>
              <a:rPr kumimoji="0" lang="en-US" sz="15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all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 processors the same way for most bandwidth</a:t>
            </a:r>
          </a:p>
          <a:p>
            <a:pPr marL="730250" marR="0" lvl="1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8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Do Not Mix Module Types within a server on Intel platforms.  See AMD rules</a:t>
            </a:r>
            <a:r>
              <a:rPr kumimoji="0" lang="en-US" sz="15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 for mixing on EPYC.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  <a:p>
            <a:pPr marL="730250" marR="0" lvl="1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8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Mixing DDR3 (1.5V) and DDR3L (1.35V) will default the memory to 1.5V.</a:t>
            </a:r>
          </a:p>
        </p:txBody>
      </p:sp>
      <p:pic>
        <p:nvPicPr>
          <p:cNvPr id="7" name="Picture 2" descr="X:\Admin\TRG\DDR4\KingstonDDR4_Logo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8" y="510540"/>
            <a:ext cx="1447801" cy="44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1713400"/>
            <a:ext cx="1371600" cy="37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139" y="1992566"/>
            <a:ext cx="2219325" cy="56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586451" y="1714753"/>
            <a:ext cx="200349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/>
            <a:r>
              <a:rPr lang="en-US" sz="14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ECC </a:t>
            </a:r>
            <a:r>
              <a:rPr lang="en-US" sz="1400" dirty="0" err="1">
                <a:solidFill>
                  <a:prstClr val="black"/>
                </a:solidFill>
                <a:latin typeface="Calibri"/>
                <a:ea typeface="+mn-ea"/>
                <a:cs typeface="Arial" pitchFamily="34" charset="0"/>
              </a:rPr>
              <a:t>Unbuffered</a:t>
            </a: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  <a:cs typeface="Arial" pitchFamily="34" charset="0"/>
              </a:rPr>
              <a:t> DIMM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57251" y="1696915"/>
            <a:ext cx="14874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/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  <a:cs typeface="Arial" pitchFamily="34" charset="0"/>
              </a:rPr>
              <a:t>Registered DIMM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4111539" y="1695703"/>
            <a:ext cx="1828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/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  <a:cs typeface="Arial" pitchFamily="34" charset="0"/>
              </a:rPr>
              <a:t>Load Reduced DIMM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939" y="2003302"/>
            <a:ext cx="2325630" cy="542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899" y="1998485"/>
            <a:ext cx="2333840" cy="5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25070"/>
            <a:ext cx="2283169" cy="54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1581147" y="646335"/>
            <a:ext cx="14874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/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  <a:cs typeface="Arial" pitchFamily="34" charset="0"/>
              </a:rPr>
              <a:t>Registered DIMM</a:t>
            </a: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4098577" y="649510"/>
            <a:ext cx="17123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/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  <a:cs typeface="Arial" pitchFamily="34" charset="0"/>
              </a:rPr>
              <a:t>Load Reduced DIMM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8599" y="1027533"/>
            <a:ext cx="13580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eaLnBrk="0" hangingPunct="0">
              <a:spcBef>
                <a:spcPct val="55000"/>
              </a:spcBef>
              <a:buClr>
                <a:srgbClr val="333333"/>
              </a:buClr>
              <a:buSzPct val="100000"/>
              <a:buFont typeface="Times" pitchFamily="18" charset="0"/>
              <a:buNone/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288-pin DIMM </a:t>
            </a:r>
            <a:endParaRPr lang="en-US" sz="1400" b="1" dirty="0">
              <a:solidFill>
                <a:prstClr val="white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599" y="2094333"/>
            <a:ext cx="13580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eaLnBrk="0" hangingPunct="0">
              <a:spcBef>
                <a:spcPct val="55000"/>
              </a:spcBef>
              <a:buClr>
                <a:srgbClr val="333333"/>
              </a:buClr>
              <a:buSzPct val="100000"/>
              <a:buFont typeface="Times" pitchFamily="18" charset="0"/>
              <a:buNone/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240-pin DIMM </a:t>
            </a:r>
            <a:endParaRPr lang="en-US" sz="1400" b="1" dirty="0">
              <a:solidFill>
                <a:prstClr val="white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079" y="925071"/>
            <a:ext cx="2267920" cy="54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6596514" y="649510"/>
            <a:ext cx="195380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/>
            <a:r>
              <a:rPr lang="en-US" sz="14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ECC </a:t>
            </a:r>
            <a:r>
              <a:rPr lang="en-US" sz="1400" dirty="0" err="1">
                <a:solidFill>
                  <a:prstClr val="black"/>
                </a:solidFill>
                <a:latin typeface="Calibri"/>
                <a:ea typeface="+mn-ea"/>
                <a:cs typeface="Arial" pitchFamily="34" charset="0"/>
              </a:rPr>
              <a:t>Unbuffered</a:t>
            </a: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  <a:cs typeface="Arial" pitchFamily="34" charset="0"/>
              </a:rPr>
              <a:t> DIMM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139" y="923775"/>
            <a:ext cx="2267920" cy="536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9003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90500" y="564664"/>
            <a:ext cx="8229600" cy="2661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457200" rtl="0" eaLnBrk="0" fontAlgn="base" hangingPunct="0">
              <a:spcBef>
                <a:spcPts val="900"/>
              </a:spcBef>
              <a:spcAft>
                <a:spcPct val="0"/>
              </a:spcAft>
              <a:buFont typeface="Arial" pitchFamily="-84" charset="0"/>
              <a:buChar char="•"/>
              <a:defRPr sz="1500" kern="1200">
                <a:solidFill>
                  <a:srgbClr val="000000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30250" indent="-228600" algn="l" defTabSz="457200" rtl="0" eaLnBrk="0" fontAlgn="base" hangingPunct="0">
              <a:spcBef>
                <a:spcPts val="900"/>
              </a:spcBef>
              <a:spcAft>
                <a:spcPct val="0"/>
              </a:spcAft>
              <a:buFont typeface="Arial" pitchFamily="-84" charset="0"/>
              <a:buChar char="•"/>
              <a:defRPr sz="1500" kern="1200">
                <a:solidFill>
                  <a:srgbClr val="000000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900"/>
              </a:spcBef>
              <a:spcAft>
                <a:spcPct val="0"/>
              </a:spcAft>
              <a:buFont typeface="Arial" pitchFamily="-84" charset="0"/>
              <a:buChar char="•"/>
              <a:defRPr sz="1500" kern="1200">
                <a:solidFill>
                  <a:srgbClr val="000000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900"/>
              </a:spcBef>
              <a:spcAft>
                <a:spcPct val="0"/>
              </a:spcAft>
              <a:buFont typeface="Arial" pitchFamily="-84" charset="0"/>
              <a:buChar char="•"/>
              <a:defRPr sz="1500" kern="1200">
                <a:solidFill>
                  <a:srgbClr val="000000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900"/>
              </a:spcBef>
              <a:spcAft>
                <a:spcPct val="0"/>
              </a:spcAft>
              <a:buFont typeface="Arial" pitchFamily="-84" charset="0"/>
              <a:buChar char="•"/>
              <a:defRPr sz="1500" kern="1200">
                <a:solidFill>
                  <a:srgbClr val="000000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Arial" pitchFamily="-84" charset="0"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-128"/>
              </a:rPr>
              <a:t>Server Premier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-128"/>
              </a:rPr>
              <a:t>is our fully controlled data center solution, new for 2017+ server platforms.  Ideal for system builders and OEMs alike.</a:t>
            </a:r>
          </a:p>
          <a:p>
            <a:pPr marL="228600" marR="0" lvl="0" indent="-228600" algn="l" defTabSz="457200" rtl="0" eaLnBrk="0" fontAlgn="base" latinLnBrk="0" hangingPunct="0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Arial" pitchFamily="-84" charset="0"/>
              <a:buChar char="•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-128"/>
              </a:rPr>
              <a:t>Fully BOM controlled (DRAM, Register, PCB)</a:t>
            </a:r>
          </a:p>
          <a:p>
            <a:pPr marL="228600" marR="0" lvl="0" indent="-228600" algn="l" defTabSz="457200" rtl="0" eaLnBrk="0" fontAlgn="base" latinLnBrk="0" hangingPunct="0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Arial" pitchFamily="-8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-128"/>
              </a:rPr>
              <a:t>DDR4 2400MT/s and 2666MT/s</a:t>
            </a:r>
          </a:p>
          <a:p>
            <a:pPr marL="228600" marR="0" lvl="0" indent="-228600" algn="l" defTabSz="457200" rtl="0" eaLnBrk="0" fontAlgn="base" latinLnBrk="0" hangingPunct="0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Arial" pitchFamily="-8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-128"/>
              </a:rPr>
              <a:t>Targeted for Intel “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-128"/>
              </a:rPr>
              <a:t>Purley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-128"/>
              </a:rPr>
              <a:t>” Xeon-SP and AMD “Naples” EPYC server systems</a:t>
            </a:r>
          </a:p>
          <a:p>
            <a:pPr marL="228600" marR="0" lvl="0" indent="-228600" algn="l" defTabSz="457200" rtl="0" eaLnBrk="0" fontAlgn="base" latinLnBrk="0" hangingPunct="0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Arial" pitchFamily="-8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-128"/>
              </a:rPr>
              <a:t>PCNs with 90 Day Notice</a:t>
            </a:r>
          </a:p>
          <a:p>
            <a:pPr marL="228600" marR="0" lvl="0" indent="-228600" algn="l" defTabSz="457200" rtl="0" eaLnBrk="0" fontAlgn="base" latinLnBrk="0" hangingPunct="0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Arial" pitchFamily="-8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-128"/>
              </a:rPr>
              <a:t>No price premium</a:t>
            </a:r>
          </a:p>
          <a:p>
            <a:pPr marL="228600" marR="0" lvl="0" indent="-228600" algn="l" defTabSz="457200" rtl="0" eaLnBrk="0" fontAlgn="base" latinLnBrk="0" hangingPunct="0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Arial" pitchFamily="-8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charset="-128"/>
              </a:rPr>
              <a:t>Platform validated and ODM qualified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357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1A07ED-4A02-E54A-B38D-713A7F2C90F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pPr marL="0" marR="0" lvl="0" indent="0" algn="l" defTabSz="3571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3" name="Picture 5" descr="intel-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788" y="3153392"/>
            <a:ext cx="988867" cy="72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asus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052" b="24522"/>
          <a:stretch/>
        </p:blipFill>
        <p:spPr bwMode="auto">
          <a:xfrm>
            <a:off x="341723" y="3965623"/>
            <a:ext cx="1391827" cy="419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t0.gstatic.com/images?q=tbn:ANd9GcT3vyYLk9fLr8VfnMoFUzZtR8p8ID4ODq06Y6sFkC3Uwg8TgQHG5hyEsHo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49" y="3667368"/>
            <a:ext cx="1301368" cy="92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9655" y="3351500"/>
            <a:ext cx="1315445" cy="315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Picture 2" descr="Image result for ASROCK Rac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661" y="3935877"/>
            <a:ext cx="1228790" cy="43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Image result for gigabyt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856" y="3784917"/>
            <a:ext cx="1569444" cy="68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logo_tyan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8540" y="3870739"/>
            <a:ext cx="860259" cy="28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 descr="Image result for supermicro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94"/>
          <a:stretch/>
        </p:blipFill>
        <p:spPr bwMode="auto">
          <a:xfrm>
            <a:off x="6997317" y="3667368"/>
            <a:ext cx="1444625" cy="79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E01E088-435B-4AE5-AC61-4BE349F3468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689" y="95155"/>
            <a:ext cx="3885711" cy="49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17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1A07ED-4A02-E54A-B38D-713A7F2C90F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455109590"/>
              </p:ext>
            </p:extLst>
          </p:nvPr>
        </p:nvGraphicFramePr>
        <p:xfrm>
          <a:off x="248602" y="609600"/>
          <a:ext cx="8793480" cy="3992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98600" y="4857234"/>
            <a:ext cx="17812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FFFFFF"/>
                </a:solidFill>
              </a:rPr>
              <a:t>Theoretical potential bandwidth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-602971" y="2548199"/>
            <a:ext cx="1659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Bandwidth in GB/s</a:t>
            </a:r>
          </a:p>
        </p:txBody>
      </p:sp>
    </p:spTree>
    <p:extLst>
      <p:ext uri="{BB962C8B-B14F-4D97-AF65-F5344CB8AC3E}">
        <p14:creationId xmlns:p14="http://schemas.microsoft.com/office/powerpoint/2010/main" val="2964557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511DAD4-057B-4666-A686-D9EF7C1B0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896" y="1298522"/>
            <a:ext cx="3985087" cy="15899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1A07ED-4A02-E54A-B38D-713A7F2C90F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7153" y="27940"/>
            <a:ext cx="726344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D50E34"/>
                </a:solidFill>
                <a:latin typeface="+mj-lt"/>
                <a:ea typeface="ＭＳ Ｐゴシック" charset="-128"/>
                <a:cs typeface="Arial (Headings)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D50E34"/>
                </a:solidFill>
                <a:latin typeface="Calibri" pitchFamily="-1" charset="0"/>
                <a:ea typeface="ＭＳ Ｐゴシック" charset="-128"/>
                <a:cs typeface="ＭＳ Ｐゴシック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D50E34"/>
                </a:solidFill>
                <a:latin typeface="Calibri" pitchFamily="-1" charset="0"/>
                <a:ea typeface="ＭＳ Ｐゴシック" charset="-128"/>
                <a:cs typeface="ＭＳ Ｐゴシック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D50E34"/>
                </a:solidFill>
                <a:latin typeface="Calibri" pitchFamily="-1" charset="0"/>
                <a:ea typeface="ＭＳ Ｐゴシック" charset="-128"/>
                <a:cs typeface="ＭＳ Ｐゴシック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D50E34"/>
                </a:solidFill>
                <a:latin typeface="Calibri" pitchFamily="-1" charset="0"/>
                <a:ea typeface="ＭＳ Ｐゴシック" charset="-128"/>
                <a:cs typeface="ＭＳ Ｐゴシック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dirty="0" err="1"/>
              <a:t>Optimising</a:t>
            </a:r>
            <a:r>
              <a:rPr lang="en-US" dirty="0"/>
              <a:t> Memory for Balanced Performance on </a:t>
            </a:r>
            <a:r>
              <a:rPr lang="en-US" dirty="0" err="1"/>
              <a:t>Purley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74064" y="4847320"/>
            <a:ext cx="36231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Intel S2600WF (Wolf Pass), 2P 24S, 12 x KSM26RD4/32HAI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72A9CCD-4A0B-41DE-9959-3BD98ACBA7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197" y="3137680"/>
            <a:ext cx="3987801" cy="159104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FD996B3F-B678-4F63-ABEB-7FB0FFCF1A8E}"/>
              </a:ext>
            </a:extLst>
          </p:cNvPr>
          <p:cNvSpPr/>
          <p:nvPr/>
        </p:nvSpPr>
        <p:spPr>
          <a:xfrm>
            <a:off x="260576" y="655588"/>
            <a:ext cx="3883307" cy="338554"/>
          </a:xfrm>
          <a:prstGeom prst="rect">
            <a:avLst/>
          </a:prstGeom>
          <a:solidFill>
            <a:srgbClr val="990000"/>
          </a:solidFill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</a:rPr>
              <a:t>Common Unbalanced “6CH” Configurations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F2DF798-4C95-4F35-B0FC-8D5DAB5F8D96}"/>
              </a:ext>
            </a:extLst>
          </p:cNvPr>
          <p:cNvSpPr/>
          <p:nvPr/>
        </p:nvSpPr>
        <p:spPr>
          <a:xfrm>
            <a:off x="1005984" y="1038639"/>
            <a:ext cx="2661626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400" b="1" dirty="0">
                <a:latin typeface="Calibri" panose="020F0502020204030204" pitchFamily="34" charset="0"/>
              </a:rPr>
              <a:t>384GB at 98GB/s (Triple Channel)</a:t>
            </a:r>
            <a:endParaRPr lang="en-US" sz="1400" b="1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BCB5482-5F3E-43D6-80C6-AB0855105A04}"/>
              </a:ext>
            </a:extLst>
          </p:cNvPr>
          <p:cNvSpPr/>
          <p:nvPr/>
        </p:nvSpPr>
        <p:spPr>
          <a:xfrm>
            <a:off x="1005984" y="2899384"/>
            <a:ext cx="3262368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400" b="1" dirty="0">
                <a:latin typeface="Calibri" panose="020F0502020204030204" pitchFamily="34" charset="0"/>
              </a:rPr>
              <a:t>384GB at 63GB/s (Quad + Single Channel)</a:t>
            </a:r>
            <a:endParaRPr lang="en-US" sz="1400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8B51AAF-F778-4F69-953C-A9170DD7C7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1697" y="1297440"/>
            <a:ext cx="3987801" cy="159104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C83AC650-38CB-4649-B792-F63BF3BB69C7}"/>
              </a:ext>
            </a:extLst>
          </p:cNvPr>
          <p:cNvSpPr/>
          <p:nvPr/>
        </p:nvSpPr>
        <p:spPr>
          <a:xfrm>
            <a:off x="5425182" y="655588"/>
            <a:ext cx="2560829" cy="338554"/>
          </a:xfrm>
          <a:prstGeom prst="rect">
            <a:avLst/>
          </a:prstGeom>
          <a:solidFill>
            <a:srgbClr val="006600"/>
          </a:solidFill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</a:rPr>
              <a:t>Balanced 6CH Configuration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CA177AF-4EE5-48B4-A98A-E6B9A37F6FA5}"/>
              </a:ext>
            </a:extLst>
          </p:cNvPr>
          <p:cNvSpPr/>
          <p:nvPr/>
        </p:nvSpPr>
        <p:spPr>
          <a:xfrm>
            <a:off x="5596632" y="1023984"/>
            <a:ext cx="254582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400" b="1" dirty="0">
                <a:latin typeface="Calibri" panose="020F0502020204030204" pitchFamily="34" charset="0"/>
              </a:rPr>
              <a:t>384GB at 187GB/s (Six Channel)</a:t>
            </a:r>
            <a:endParaRPr lang="en-US" sz="1400" b="1" dirty="0"/>
          </a:p>
        </p:txBody>
      </p:sp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id="{B7A71629-E58F-480C-B758-C722247481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8683923"/>
              </p:ext>
            </p:extLst>
          </p:nvPr>
        </p:nvGraphicFramePr>
        <p:xfrm>
          <a:off x="4810889" y="3114032"/>
          <a:ext cx="3609309" cy="1508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2" name="Rectangle 31">
            <a:extLst>
              <a:ext uri="{FF2B5EF4-FFF2-40B4-BE49-F238E27FC236}">
                <a16:creationId xmlns:a16="http://schemas.microsoft.com/office/drawing/2014/main" id="{3BE159B1-80B2-4733-B28D-7B08599BD827}"/>
              </a:ext>
            </a:extLst>
          </p:cNvPr>
          <p:cNvSpPr/>
          <p:nvPr/>
        </p:nvSpPr>
        <p:spPr>
          <a:xfrm rot="16200000">
            <a:off x="4512900" y="4237763"/>
            <a:ext cx="49154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200" b="1" dirty="0">
                <a:latin typeface="Calibri" panose="020F0502020204030204" pitchFamily="34" charset="0"/>
              </a:rPr>
              <a:t>GB/s</a:t>
            </a:r>
            <a:endParaRPr lang="en-US" sz="1200" b="1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A735600-4080-4B05-A1D4-F44F7238C707}"/>
              </a:ext>
            </a:extLst>
          </p:cNvPr>
          <p:cNvSpPr/>
          <p:nvPr/>
        </p:nvSpPr>
        <p:spPr>
          <a:xfrm>
            <a:off x="802185" y="1084167"/>
            <a:ext cx="244583" cy="21962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66C76C3-C7D5-4D09-913F-5186846DA438}"/>
              </a:ext>
            </a:extLst>
          </p:cNvPr>
          <p:cNvSpPr/>
          <p:nvPr/>
        </p:nvSpPr>
        <p:spPr>
          <a:xfrm>
            <a:off x="802185" y="2943882"/>
            <a:ext cx="244583" cy="21962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D469203-7CD3-4A37-9080-287A771CE227}"/>
              </a:ext>
            </a:extLst>
          </p:cNvPr>
          <p:cNvSpPr/>
          <p:nvPr/>
        </p:nvSpPr>
        <p:spPr>
          <a:xfrm>
            <a:off x="5399585" y="1062896"/>
            <a:ext cx="244583" cy="21962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3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DFC9933-C994-46D4-AB0C-4331D8F13B1D}"/>
              </a:ext>
            </a:extLst>
          </p:cNvPr>
          <p:cNvSpPr/>
          <p:nvPr/>
        </p:nvSpPr>
        <p:spPr>
          <a:xfrm>
            <a:off x="5560246" y="4156639"/>
            <a:ext cx="244583" cy="21962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A954FC9-BC8F-4BDA-9A72-C438E92B118A}"/>
              </a:ext>
            </a:extLst>
          </p:cNvPr>
          <p:cNvSpPr/>
          <p:nvPr/>
        </p:nvSpPr>
        <p:spPr>
          <a:xfrm>
            <a:off x="6615543" y="3937716"/>
            <a:ext cx="244583" cy="21962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1DB04BA-5CAC-47EB-8EFC-991D1F785C35}"/>
              </a:ext>
            </a:extLst>
          </p:cNvPr>
          <p:cNvSpPr/>
          <p:nvPr/>
        </p:nvSpPr>
        <p:spPr>
          <a:xfrm>
            <a:off x="7743185" y="3348873"/>
            <a:ext cx="244583" cy="21962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39908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C7BBDAC-C27B-4B8A-A4CE-F6A972C5A3D1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357177" y="179843"/>
            <a:ext cx="7596377" cy="499838"/>
          </a:xfrm>
        </p:spPr>
        <p:txBody>
          <a:bodyPr/>
          <a:lstStyle/>
          <a:p>
            <a:pPr eaLnBrk="1" hangingPunct="1"/>
            <a:r>
              <a:rPr lang="en-GB" altLang="en-US" dirty="0">
                <a:ea typeface="ＭＳ Ｐゴシック" pitchFamily="34" charset="-128"/>
                <a:cs typeface="Arial" pitchFamily="34" charset="0"/>
              </a:rPr>
              <a:t>SSD target markets and applications</a:t>
            </a:r>
          </a:p>
        </p:txBody>
      </p:sp>
      <p:sp>
        <p:nvSpPr>
          <p:cNvPr id="7172" name="Content Placeholder 2"/>
          <p:cNvSpPr>
            <a:spLocks noGrp="1"/>
          </p:cNvSpPr>
          <p:nvPr>
            <p:ph idx="1"/>
          </p:nvPr>
        </p:nvSpPr>
        <p:spPr>
          <a:xfrm>
            <a:off x="2033929" y="961228"/>
            <a:ext cx="4752449" cy="3392204"/>
          </a:xfrm>
        </p:spPr>
        <p:txBody>
          <a:bodyPr/>
          <a:lstStyle/>
          <a:p>
            <a:pPr eaLnBrk="1" hangingPunct="1"/>
            <a:r>
              <a:rPr lang="en-GB" altLang="en-US" sz="1600" b="1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Consumer</a:t>
            </a:r>
            <a:r>
              <a:rPr lang="en-GB" altLang="en-US" sz="16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– Desktop &amp; Notebook</a:t>
            </a:r>
          </a:p>
          <a:p>
            <a:pPr lvl="1" eaLnBrk="1" hangingPunct="1"/>
            <a:r>
              <a:rPr lang="en-GB" altLang="en-US" sz="16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UV500</a:t>
            </a:r>
          </a:p>
          <a:p>
            <a:pPr eaLnBrk="1" hangingPunct="1"/>
            <a:r>
              <a:rPr lang="en-GB" altLang="en-US" sz="1600" b="1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Enthusiast</a:t>
            </a:r>
            <a:r>
              <a:rPr lang="en-GB" altLang="en-US" sz="16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– Gamers &amp; </a:t>
            </a:r>
            <a:r>
              <a:rPr lang="en-GB" altLang="en-US" sz="1600" dirty="0" err="1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Overclockers</a:t>
            </a:r>
            <a:endParaRPr lang="en-GB" altLang="en-US" sz="1600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lvl="1" eaLnBrk="1" hangingPunct="1"/>
            <a:r>
              <a:rPr lang="en-GB" altLang="en-US" sz="1600" dirty="0" err="1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HyperX</a:t>
            </a:r>
            <a:r>
              <a:rPr lang="en-GB" altLang="en-US" sz="16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Fury, </a:t>
            </a:r>
            <a:r>
              <a:rPr lang="en-GB" altLang="en-US" sz="1600" dirty="0" err="1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HyperX</a:t>
            </a:r>
            <a:r>
              <a:rPr lang="en-GB" altLang="en-US" sz="16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Savage &amp; </a:t>
            </a:r>
            <a:r>
              <a:rPr lang="en-GB" altLang="en-US" sz="1600" dirty="0" err="1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HyperX</a:t>
            </a:r>
            <a:r>
              <a:rPr lang="en-GB" altLang="en-US" sz="16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Predator SSD</a:t>
            </a:r>
          </a:p>
          <a:p>
            <a:pPr eaLnBrk="1" hangingPunct="1"/>
            <a:r>
              <a:rPr lang="en-GB" altLang="en-US" sz="1600" b="1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Corporate </a:t>
            </a:r>
            <a:r>
              <a:rPr lang="en-GB" altLang="en-US" sz="16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– Desktop &amp; Notebook</a:t>
            </a:r>
          </a:p>
          <a:p>
            <a:pPr lvl="1" eaLnBrk="1" hangingPunct="1"/>
            <a:r>
              <a:rPr lang="en-GB" altLang="en-US" sz="16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UV500</a:t>
            </a:r>
          </a:p>
          <a:p>
            <a:pPr eaLnBrk="1" hangingPunct="1"/>
            <a:r>
              <a:rPr lang="en-GB" altLang="en-US" sz="1600" b="1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Enterprise</a:t>
            </a:r>
            <a:r>
              <a:rPr lang="en-GB" altLang="en-US" sz="16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– Server environments</a:t>
            </a:r>
          </a:p>
          <a:p>
            <a:pPr lvl="1" eaLnBrk="1" hangingPunct="1"/>
            <a:r>
              <a:rPr lang="en-GB" altLang="en-US" sz="16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DC400, DC500 </a:t>
            </a:r>
          </a:p>
          <a:p>
            <a:pPr eaLnBrk="1" hangingPunct="1"/>
            <a:r>
              <a:rPr lang="en-GB" altLang="en-US" sz="1600" b="1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System builder, Integration &amp; Embedded</a:t>
            </a:r>
            <a:endParaRPr lang="en-GB" altLang="en-US" sz="1600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lvl="1" eaLnBrk="1" hangingPunct="1"/>
            <a:r>
              <a:rPr lang="en-GB" altLang="en-US" sz="16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M.2, </a:t>
            </a:r>
            <a:r>
              <a:rPr lang="en-GB" altLang="en-US" sz="1600" dirty="0" err="1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mSATA</a:t>
            </a:r>
            <a:endParaRPr lang="en-GB" altLang="en-US" sz="1600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pic>
        <p:nvPicPr>
          <p:cNvPr id="7173" name="Picture 2" descr="http://www.kingstonpartnerprogram.com/upload/attachments/lowres/1619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736" y="894252"/>
            <a:ext cx="1570094" cy="352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Kingston2016">
  <a:themeElements>
    <a:clrScheme name="KINGSTON 2016">
      <a:dk1>
        <a:srgbClr val="000000"/>
      </a:dk1>
      <a:lt1>
        <a:srgbClr val="FFFFFF"/>
      </a:lt1>
      <a:dk2>
        <a:srgbClr val="474746"/>
      </a:dk2>
      <a:lt2>
        <a:srgbClr val="999A98"/>
      </a:lt2>
      <a:accent1>
        <a:srgbClr val="C3092B"/>
      </a:accent1>
      <a:accent2>
        <a:srgbClr val="0099CC"/>
      </a:accent2>
      <a:accent3>
        <a:srgbClr val="0033CC"/>
      </a:accent3>
      <a:accent4>
        <a:srgbClr val="99CCFF"/>
      </a:accent4>
      <a:accent5>
        <a:srgbClr val="66CC33"/>
      </a:accent5>
      <a:accent6>
        <a:srgbClr val="FF6600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Kingston2016">
  <a:themeElements>
    <a:clrScheme name="KINGSTON 2016">
      <a:dk1>
        <a:srgbClr val="000000"/>
      </a:dk1>
      <a:lt1>
        <a:srgbClr val="FFFFFF"/>
      </a:lt1>
      <a:dk2>
        <a:srgbClr val="474746"/>
      </a:dk2>
      <a:lt2>
        <a:srgbClr val="999A98"/>
      </a:lt2>
      <a:accent1>
        <a:srgbClr val="C3092B"/>
      </a:accent1>
      <a:accent2>
        <a:srgbClr val="0099CC"/>
      </a:accent2>
      <a:accent3>
        <a:srgbClr val="0033CC"/>
      </a:accent3>
      <a:accent4>
        <a:srgbClr val="99CCFF"/>
      </a:accent4>
      <a:accent5>
        <a:srgbClr val="66CC33"/>
      </a:accent5>
      <a:accent6>
        <a:srgbClr val="FF6600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29">
    <a:dk1>
      <a:sysClr val="windowText" lastClr="000000"/>
    </a:dk1>
    <a:lt1>
      <a:sysClr val="window" lastClr="FFFFFF"/>
    </a:lt1>
    <a:dk2>
      <a:srgbClr val="595959"/>
    </a:dk2>
    <a:lt2>
      <a:srgbClr val="BFBFBF"/>
    </a:lt2>
    <a:accent1>
      <a:srgbClr val="CF0122"/>
    </a:accent1>
    <a:accent2>
      <a:srgbClr val="000000"/>
    </a:accent2>
    <a:accent3>
      <a:srgbClr val="560A12"/>
    </a:accent3>
    <a:accent4>
      <a:srgbClr val="17484F"/>
    </a:accent4>
    <a:accent5>
      <a:srgbClr val="532D87"/>
    </a:accent5>
    <a:accent6>
      <a:srgbClr val="507A97"/>
    </a:accent6>
    <a:hlink>
      <a:srgbClr val="231F20"/>
    </a:hlink>
    <a:folHlink>
      <a:srgbClr val="FFFFF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8196</TotalTime>
  <Words>1427</Words>
  <Application>Microsoft Office PowerPoint</Application>
  <PresentationFormat>On-screen Show (16:9)</PresentationFormat>
  <Paragraphs>302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5" baseType="lpstr">
      <vt:lpstr>ＭＳ Ｐゴシック</vt:lpstr>
      <vt:lpstr>Arial</vt:lpstr>
      <vt:lpstr>Arial (Headings)</vt:lpstr>
      <vt:lpstr>Breuer Text Bold</vt:lpstr>
      <vt:lpstr>Breuer Text Medium</vt:lpstr>
      <vt:lpstr>Breuer Text Regular</vt:lpstr>
      <vt:lpstr>Calibri</vt:lpstr>
      <vt:lpstr>Calibri Light</vt:lpstr>
      <vt:lpstr>Candara</vt:lpstr>
      <vt:lpstr>Lucida Grande</vt:lpstr>
      <vt:lpstr>Roboto</vt:lpstr>
      <vt:lpstr>Roboto Light</vt:lpstr>
      <vt:lpstr>Times</vt:lpstr>
      <vt:lpstr>Times New Roman</vt:lpstr>
      <vt:lpstr>Verdana</vt:lpstr>
      <vt:lpstr>Kingston2016</vt:lpstr>
      <vt:lpstr>1_Kingston2016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SSD target markets and applications</vt:lpstr>
      <vt:lpstr>Pick the right SSD for the job  (client vs. enterprise)</vt:lpstr>
      <vt:lpstr>What IOPS consistency looks like</vt:lpstr>
      <vt:lpstr>Datacenter SATA – DC500</vt:lpstr>
      <vt:lpstr>DC500 Specs </vt:lpstr>
      <vt:lpstr>The lost laptop – a security and data breach risk      </vt:lpstr>
      <vt:lpstr>Kingston’s TCG Opal compliant SSD UV500</vt:lpstr>
      <vt:lpstr>Why Kingston Encrypted USB</vt:lpstr>
      <vt:lpstr>Encrypted USB Product line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Mike Mohney</dc:creator>
  <cp:lastModifiedBy>Adrien Viaud</cp:lastModifiedBy>
  <cp:revision>450</cp:revision>
  <cp:lastPrinted>2016-02-25T22:01:53Z</cp:lastPrinted>
  <dcterms:created xsi:type="dcterms:W3CDTF">2015-12-21T15:21:27Z</dcterms:created>
  <dcterms:modified xsi:type="dcterms:W3CDTF">2018-09-21T10:11:46Z</dcterms:modified>
</cp:coreProperties>
</file>