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63" r:id="rId4"/>
    <p:sldId id="271" r:id="rId5"/>
    <p:sldId id="283" r:id="rId6"/>
    <p:sldId id="272" r:id="rId7"/>
    <p:sldId id="274" r:id="rId8"/>
    <p:sldId id="273" r:id="rId9"/>
    <p:sldId id="275" r:id="rId10"/>
    <p:sldId id="276" r:id="rId11"/>
    <p:sldId id="277" r:id="rId12"/>
    <p:sldId id="278" r:id="rId13"/>
    <p:sldId id="265" r:id="rId14"/>
    <p:sldId id="279" r:id="rId15"/>
    <p:sldId id="280" r:id="rId16"/>
    <p:sldId id="281" r:id="rId17"/>
    <p:sldId id="282"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41D"/>
    <a:srgbClr val="595959"/>
    <a:srgbClr val="A6A6A6"/>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6" autoAdjust="0"/>
  </p:normalViewPr>
  <p:slideViewPr>
    <p:cSldViewPr snapToGrid="0" showGuides="1">
      <p:cViewPr>
        <p:scale>
          <a:sx n="66" d="100"/>
          <a:sy n="66" d="100"/>
        </p:scale>
        <p:origin x="-774"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B30B3-A86C-4C3D-BEF8-0ECEAD87677A}" type="datetimeFigureOut">
              <a:rPr lang="en-US" smtClean="0"/>
              <a:t>26-Sep-18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36F87-0228-4D42-9BB3-42248F97EB20}" type="slidenum">
              <a:rPr lang="en-US" smtClean="0"/>
              <a:t>‹#›</a:t>
            </a:fld>
            <a:endParaRPr lang="en-US"/>
          </a:p>
        </p:txBody>
      </p:sp>
    </p:spTree>
    <p:extLst>
      <p:ext uri="{BB962C8B-B14F-4D97-AF65-F5344CB8AC3E}">
        <p14:creationId xmlns:p14="http://schemas.microsoft.com/office/powerpoint/2010/main" val="4110889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6F728-561E-4E6C-BAC4-3FDD944037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6BC9D66-8D44-478E-AB05-472630C11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75089FE-CE46-4C54-8844-F51D0B5FE516}"/>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5" name="Footer Placeholder 4">
            <a:extLst>
              <a:ext uri="{FF2B5EF4-FFF2-40B4-BE49-F238E27FC236}">
                <a16:creationId xmlns:a16="http://schemas.microsoft.com/office/drawing/2014/main" xmlns="" id="{6CF6543F-E338-43EE-9659-B1F3B3549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6BBE43-6D1B-474B-81FB-6B79BFDA2C10}"/>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403131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20877-41A8-4BCF-B226-ED18D98E6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D710C09-25C4-43B0-9AEF-2325D02E6F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B085D5-8486-4E04-8103-DE32EA3C6180}"/>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5" name="Footer Placeholder 4">
            <a:extLst>
              <a:ext uri="{FF2B5EF4-FFF2-40B4-BE49-F238E27FC236}">
                <a16:creationId xmlns:a16="http://schemas.microsoft.com/office/drawing/2014/main" xmlns="" id="{223E3696-3E59-4F8B-BE18-3133217DB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BE0F54-8938-41C7-82B4-C56217BB6531}"/>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1135041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E50CB4-94DB-4700-8E2F-40E90C5DB6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5C6BFF-3E98-4DC0-8DFF-E579A3BCDA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7FFCD8-92FC-4672-A81A-A5819EDEBE9A}"/>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5" name="Footer Placeholder 4">
            <a:extLst>
              <a:ext uri="{FF2B5EF4-FFF2-40B4-BE49-F238E27FC236}">
                <a16:creationId xmlns:a16="http://schemas.microsoft.com/office/drawing/2014/main" xmlns="" id="{D7908992-224E-499E-96D3-7769ADB54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FC5622-66A9-4D70-8724-0D567739379F}"/>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322442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0F2944-CD9C-4FB5-A0C7-621A87A14C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51A7A3C-8298-4925-A0A3-9F70AC2E3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B422B87-6FB9-4F87-9810-35B69464068A}"/>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5" name="Footer Placeholder 4">
            <a:extLst>
              <a:ext uri="{FF2B5EF4-FFF2-40B4-BE49-F238E27FC236}">
                <a16:creationId xmlns:a16="http://schemas.microsoft.com/office/drawing/2014/main" xmlns="" id="{C8218847-C315-4C55-BAC6-03A1AA491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EEFE00-2D12-4406-A95C-1BF14567BE93}"/>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2221733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B1366-174D-45EC-BD88-F980D865B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0D19A8-AEB8-482D-8F13-BD953F276B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814B90-F6E9-4D26-BF69-ADB349AE3AB7}"/>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5" name="Footer Placeholder 4">
            <a:extLst>
              <a:ext uri="{FF2B5EF4-FFF2-40B4-BE49-F238E27FC236}">
                <a16:creationId xmlns:a16="http://schemas.microsoft.com/office/drawing/2014/main" xmlns="" id="{214A9DAD-013C-4027-AC7F-A2AAAA2B5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6D2A19-F4FC-464C-A55F-C1F1EC14C8DF}"/>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120250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11DF1-25B7-4BD8-9F8B-54F33DD593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553E3BE-DCBE-4CC8-AE86-9E96D746A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9844162-8E49-40DF-8692-8FB349E90E11}"/>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5" name="Footer Placeholder 4">
            <a:extLst>
              <a:ext uri="{FF2B5EF4-FFF2-40B4-BE49-F238E27FC236}">
                <a16:creationId xmlns:a16="http://schemas.microsoft.com/office/drawing/2014/main" xmlns="" id="{2372F110-54AD-4733-B2C4-457956372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DAD72D-AD80-4370-83B6-7D021E164C70}"/>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2836779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6F4D9-B1D4-4FA8-BE90-C9A41B6A3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3CD55B0-8F63-4EEF-B0E7-7C75A1174A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780715-75E6-47D3-BEF2-8A624C5BE2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BBF89AE-869E-4E2D-9588-8AF3590B4763}"/>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6" name="Footer Placeholder 5">
            <a:extLst>
              <a:ext uri="{FF2B5EF4-FFF2-40B4-BE49-F238E27FC236}">
                <a16:creationId xmlns:a16="http://schemas.microsoft.com/office/drawing/2014/main" xmlns="" id="{FEA3D75F-B6D6-4039-B62C-329B91C6F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7270461-BA24-499A-B94A-19E31A6D8EF1}"/>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202335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11B67-6486-48A8-B9C6-7BE28C932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F535E5-85A8-43D5-85D9-1403528DC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1A23761-ACD7-49EC-8C79-547A8B8575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FA70B13-9F25-4D7F-A6D3-97F952DD5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E145D64-1B69-4E69-B93F-B23272660D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D99291D-DFEF-4309-A378-1A60B9DFD07A}"/>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8" name="Footer Placeholder 7">
            <a:extLst>
              <a:ext uri="{FF2B5EF4-FFF2-40B4-BE49-F238E27FC236}">
                <a16:creationId xmlns:a16="http://schemas.microsoft.com/office/drawing/2014/main" xmlns="" id="{21E80C2C-58F2-4673-9183-A499A392E6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C61F43F-0C1C-49FF-B2D8-DD903388BFE5}"/>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4247184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3F368A-4E93-4D7F-9029-6B4A8596C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D54615-DDA5-41AB-8C27-2188BD72BC99}"/>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4" name="Footer Placeholder 3">
            <a:extLst>
              <a:ext uri="{FF2B5EF4-FFF2-40B4-BE49-F238E27FC236}">
                <a16:creationId xmlns:a16="http://schemas.microsoft.com/office/drawing/2014/main" xmlns="" id="{76AD342C-DAB3-4157-B778-EFC95EE20E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E35F55A-9201-488E-AD35-FB37F93A8BD0}"/>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341097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F5EE7F-3DBB-469C-8B64-5324DB38E281}"/>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3" name="Footer Placeholder 2">
            <a:extLst>
              <a:ext uri="{FF2B5EF4-FFF2-40B4-BE49-F238E27FC236}">
                <a16:creationId xmlns:a16="http://schemas.microsoft.com/office/drawing/2014/main" xmlns="" id="{A0489D70-E202-4768-9202-B93B4CC2D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B20AB1-86F0-4A4D-AB07-3A153ECF46E3}"/>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2816183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2C2A4-9622-47DC-9B00-882CFED8C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507FE0-67C3-4BD1-A829-F9EDDCA98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B067AA2-DB24-4F1F-AC5D-904E0CCE6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715683E-49FA-4718-BA99-F90E7215A0ED}"/>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6" name="Footer Placeholder 5">
            <a:extLst>
              <a:ext uri="{FF2B5EF4-FFF2-40B4-BE49-F238E27FC236}">
                <a16:creationId xmlns:a16="http://schemas.microsoft.com/office/drawing/2014/main" xmlns="" id="{9090B357-5E8C-4950-A575-B1C527F2C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DE7806-9CDA-4464-8F4B-BAE85BA56D12}"/>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168736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690A8-0833-4CDA-8B8E-5BC58AE30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ECEF8B-56C3-425E-929E-142377ACB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9A183A-6DF1-4F50-998C-0BB9A002344A}"/>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5" name="Footer Placeholder 4">
            <a:extLst>
              <a:ext uri="{FF2B5EF4-FFF2-40B4-BE49-F238E27FC236}">
                <a16:creationId xmlns:a16="http://schemas.microsoft.com/office/drawing/2014/main" xmlns="" id="{6E57C611-E00D-470E-AE5C-AB08001E9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073ADE-E51E-4BFB-B305-6ABC50BBCBFB}"/>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734568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47DB20-43E3-4E51-A101-622596DD4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5FA13BB-A760-4669-9B11-D15A7BDB8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45D4BBC-2FD9-4B8A-88B0-35CB3581A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6E4F2F8-80FD-42A4-B42B-C3D3DCE821E8}"/>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6" name="Footer Placeholder 5">
            <a:extLst>
              <a:ext uri="{FF2B5EF4-FFF2-40B4-BE49-F238E27FC236}">
                <a16:creationId xmlns:a16="http://schemas.microsoft.com/office/drawing/2014/main" xmlns="" id="{5D59931A-BE13-412E-A8D6-63FA3A2C8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87B004-9AA7-427F-B5A5-18E854131802}"/>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863096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5FA138-C7C0-4413-ADD4-F97B1AEF9F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5A27381-0812-4282-8564-A4BB14CD61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3149AF-F275-4D23-B3CA-B1F5895761BB}"/>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5" name="Footer Placeholder 4">
            <a:extLst>
              <a:ext uri="{FF2B5EF4-FFF2-40B4-BE49-F238E27FC236}">
                <a16:creationId xmlns:a16="http://schemas.microsoft.com/office/drawing/2014/main" xmlns="" id="{EA2FD026-52B4-4CAC-B30F-7A45316AC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C3BAD2-6024-4D9A-B7BC-8FA72980304A}"/>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4087122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530284-B27F-4104-B5B1-05A5071F18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E710ED5-CAA1-40F1-AB4B-E2FD57040B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32BB4D-9461-468D-9E3E-B158058EA340}"/>
              </a:ext>
            </a:extLst>
          </p:cNvPr>
          <p:cNvSpPr>
            <a:spLocks noGrp="1"/>
          </p:cNvSpPr>
          <p:nvPr>
            <p:ph type="dt" sz="half" idx="10"/>
          </p:nvPr>
        </p:nvSpPr>
        <p:spPr/>
        <p:txBody>
          <a:bodyPr/>
          <a:lstStyle/>
          <a:p>
            <a:fld id="{D3802500-2DCA-4720-8360-6E74C26DD0EA}" type="datetimeFigureOut">
              <a:rPr lang="en-US" smtClean="0"/>
              <a:t>26-Sep-18</a:t>
            </a:fld>
            <a:endParaRPr lang="en-US"/>
          </a:p>
        </p:txBody>
      </p:sp>
      <p:sp>
        <p:nvSpPr>
          <p:cNvPr id="5" name="Footer Placeholder 4">
            <a:extLst>
              <a:ext uri="{FF2B5EF4-FFF2-40B4-BE49-F238E27FC236}">
                <a16:creationId xmlns:a16="http://schemas.microsoft.com/office/drawing/2014/main" xmlns="" id="{B90E6E61-3A80-477F-AFA0-95EDACEDF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63A61A-93A7-448A-8C7F-A54957DC3F37}"/>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16896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1E04C-93AA-44F4-AF88-E7C59141B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9B85696-EF09-457D-B27F-4BA7D5CA0A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BB3E2C-D14C-46E7-920F-C3E021595235}"/>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5" name="Footer Placeholder 4">
            <a:extLst>
              <a:ext uri="{FF2B5EF4-FFF2-40B4-BE49-F238E27FC236}">
                <a16:creationId xmlns:a16="http://schemas.microsoft.com/office/drawing/2014/main" xmlns="" id="{BB634870-4A5B-43D4-B6AB-5A257B296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13E700-2987-4ED9-9EF1-04B76A879FC3}"/>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271185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F7596-C3C7-4524-ACF1-034E508F2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BF1D6A-2A67-4799-A897-3177ACDDB3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A744B26-9DFA-4D61-A9D1-D9030D1CCC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5785D21-4D55-4291-8178-9B0161B7D843}"/>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6" name="Footer Placeholder 5">
            <a:extLst>
              <a:ext uri="{FF2B5EF4-FFF2-40B4-BE49-F238E27FC236}">
                <a16:creationId xmlns:a16="http://schemas.microsoft.com/office/drawing/2014/main" xmlns="" id="{F26D23C9-638C-470B-9D3C-6985548C3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9CD962-C6FF-4FEC-9335-416F0396F9F4}"/>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12062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11836A-8489-40ED-858A-1C4864F9BC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5CA981D-5966-4BCC-AD96-85942B085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85FE9B7-0E00-4B11-B4BD-6C01986AF0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97FAEAC-D9EC-4A38-9CC4-2C67B3625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F580B6F-1F46-43A5-AD0C-9786191F44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EE713A-3487-40EF-B6D9-A6C673F068FF}"/>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8" name="Footer Placeholder 7">
            <a:extLst>
              <a:ext uri="{FF2B5EF4-FFF2-40B4-BE49-F238E27FC236}">
                <a16:creationId xmlns:a16="http://schemas.microsoft.com/office/drawing/2014/main" xmlns="" id="{90A602A6-FA9E-4C77-89C0-D613FCD8C8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FC56B24-354A-4F55-98EB-74CB508CDA12}"/>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175024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06EC9-A899-4ADE-A45F-07A31E77D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6FF620C-71D9-4D5C-AAA9-3D44D9BF4FF8}"/>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4" name="Footer Placeholder 3">
            <a:extLst>
              <a:ext uri="{FF2B5EF4-FFF2-40B4-BE49-F238E27FC236}">
                <a16:creationId xmlns:a16="http://schemas.microsoft.com/office/drawing/2014/main" xmlns="" id="{6C1F869A-C134-49E0-BF1D-4264E20732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9CE29AE-3397-4B51-8956-89BFA52A7D38}"/>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242655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11C9A8A-40F9-4F33-BE0C-E4CC5708C3A1}"/>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3" name="Footer Placeholder 2">
            <a:extLst>
              <a:ext uri="{FF2B5EF4-FFF2-40B4-BE49-F238E27FC236}">
                <a16:creationId xmlns:a16="http://schemas.microsoft.com/office/drawing/2014/main" xmlns="" id="{F52BCC3F-BD75-4CDC-8F9C-8EE25C98F8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F3E04CB-5B07-4E34-A5D8-841C2F767850}"/>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34824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BEEBE-BC0C-46CD-88D9-8937507E3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4E6C5EC-791E-45E9-805F-26E2FF4FDE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5B9474-8EA0-441C-9D2F-4404C849D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0FF9AB3-58FE-4819-80BB-D798DAF47E26}"/>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6" name="Footer Placeholder 5">
            <a:extLst>
              <a:ext uri="{FF2B5EF4-FFF2-40B4-BE49-F238E27FC236}">
                <a16:creationId xmlns:a16="http://schemas.microsoft.com/office/drawing/2014/main" xmlns="" id="{A87501EF-7276-40D1-86A1-F919AF717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EDDF06-3991-45A6-8FED-EBA23A679B10}"/>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244555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DB8D6-DD0D-4924-A8FC-FFFECDE3CE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A3BB2B4-F87D-4C9F-A97B-A84E18A09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ACC00DF-D930-4442-BD7D-8431043D6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6E8F5E9-1E46-44FE-9257-DBF19310B266}"/>
              </a:ext>
            </a:extLst>
          </p:cNvPr>
          <p:cNvSpPr>
            <a:spLocks noGrp="1"/>
          </p:cNvSpPr>
          <p:nvPr>
            <p:ph type="dt" sz="half" idx="10"/>
          </p:nvPr>
        </p:nvSpPr>
        <p:spPr/>
        <p:txBody>
          <a:bodyPr/>
          <a:lstStyle/>
          <a:p>
            <a:fld id="{F239F89B-F18A-423D-A9F4-860B11E3A783}" type="datetimeFigureOut">
              <a:rPr lang="en-US" smtClean="0"/>
              <a:t>26-Sep-18</a:t>
            </a:fld>
            <a:endParaRPr lang="en-US"/>
          </a:p>
        </p:txBody>
      </p:sp>
      <p:sp>
        <p:nvSpPr>
          <p:cNvPr id="6" name="Footer Placeholder 5">
            <a:extLst>
              <a:ext uri="{FF2B5EF4-FFF2-40B4-BE49-F238E27FC236}">
                <a16:creationId xmlns:a16="http://schemas.microsoft.com/office/drawing/2014/main" xmlns="" id="{EC9F8497-9185-4549-830A-7E6C4631E2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7C2275-CAEE-4DAB-82D2-F81C661A76CB}"/>
              </a:ext>
            </a:extLst>
          </p:cNvPr>
          <p:cNvSpPr>
            <a:spLocks noGrp="1"/>
          </p:cNvSpPr>
          <p:nvPr>
            <p:ph type="sldNum" sz="quarter" idx="12"/>
          </p:nvPr>
        </p:nvSpPr>
        <p:spPr/>
        <p:txBody>
          <a:bodyPr/>
          <a:lstStyle/>
          <a:p>
            <a:fld id="{D8D60E23-E44C-4D0E-817A-DB9E5FABBBB8}" type="slidenum">
              <a:rPr lang="en-US" smtClean="0"/>
              <a:t>‹#›</a:t>
            </a:fld>
            <a:endParaRPr lang="en-US"/>
          </a:p>
        </p:txBody>
      </p:sp>
    </p:spTree>
    <p:extLst>
      <p:ext uri="{BB962C8B-B14F-4D97-AF65-F5344CB8AC3E}">
        <p14:creationId xmlns:p14="http://schemas.microsoft.com/office/powerpoint/2010/main" val="31086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1944D0-5363-4104-8FB5-85F5301904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B882714-D783-4228-8BC9-D93CB1BE3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57084C-43A6-49A4-9E8C-BD92F8E09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9F89B-F18A-423D-A9F4-860B11E3A783}" type="datetimeFigureOut">
              <a:rPr lang="en-US" smtClean="0"/>
              <a:t>26-Sep-18</a:t>
            </a:fld>
            <a:endParaRPr lang="en-US"/>
          </a:p>
        </p:txBody>
      </p:sp>
      <p:sp>
        <p:nvSpPr>
          <p:cNvPr id="5" name="Footer Placeholder 4">
            <a:extLst>
              <a:ext uri="{FF2B5EF4-FFF2-40B4-BE49-F238E27FC236}">
                <a16:creationId xmlns:a16="http://schemas.microsoft.com/office/drawing/2014/main" xmlns="" id="{DA53483E-6F74-40B0-85FE-C6A645F284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60E6222-1EF1-4098-B6F1-FE87B6F76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60E23-E44C-4D0E-817A-DB9E5FABBBB8}" type="slidenum">
              <a:rPr lang="en-US" smtClean="0"/>
              <a:t>‹#›</a:t>
            </a:fld>
            <a:endParaRPr lang="en-US"/>
          </a:p>
        </p:txBody>
      </p:sp>
    </p:spTree>
    <p:extLst>
      <p:ext uri="{BB962C8B-B14F-4D97-AF65-F5344CB8AC3E}">
        <p14:creationId xmlns:p14="http://schemas.microsoft.com/office/powerpoint/2010/main" val="1260317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29CE782-4944-490A-912E-EB22A1E83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161255-6D00-444E-BA2F-F1F8294C4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02255-5B30-4F80-A486-2667EAA52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02500-2DCA-4720-8360-6E74C26DD0EA}" type="datetimeFigureOut">
              <a:rPr lang="en-US" smtClean="0"/>
              <a:t>26-Sep-18</a:t>
            </a:fld>
            <a:endParaRPr lang="en-US"/>
          </a:p>
        </p:txBody>
      </p:sp>
      <p:sp>
        <p:nvSpPr>
          <p:cNvPr id="5" name="Footer Placeholder 4">
            <a:extLst>
              <a:ext uri="{FF2B5EF4-FFF2-40B4-BE49-F238E27FC236}">
                <a16:creationId xmlns:a16="http://schemas.microsoft.com/office/drawing/2014/main" xmlns="" id="{20F56C37-A666-4386-93EC-C50FD9DF7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E1D3D8C-70E5-4120-972F-7D4FAE998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72E3D-61E0-450A-AD62-EE98E486015F}" type="slidenum">
              <a:rPr lang="en-US" smtClean="0"/>
              <a:t>‹#›</a:t>
            </a:fld>
            <a:endParaRPr lang="en-US"/>
          </a:p>
        </p:txBody>
      </p:sp>
    </p:spTree>
    <p:extLst>
      <p:ext uri="{BB962C8B-B14F-4D97-AF65-F5344CB8AC3E}">
        <p14:creationId xmlns:p14="http://schemas.microsoft.com/office/powerpoint/2010/main" val="942332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dpr peop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581" r="-25803"/>
          <a:stretch/>
        </p:blipFill>
        <p:spPr bwMode="auto">
          <a:xfrm>
            <a:off x="-1" y="977894"/>
            <a:ext cx="16080931" cy="4965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2EF1B47-623D-43FE-9106-B32A4365F3B3}"/>
              </a:ext>
            </a:extLst>
          </p:cNvPr>
          <p:cNvSpPr/>
          <p:nvPr/>
        </p:nvSpPr>
        <p:spPr>
          <a:xfrm>
            <a:off x="10668000" y="0"/>
            <a:ext cx="152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D9BA58D-DC3C-404D-B4B4-4E45262F15BE}"/>
              </a:ext>
            </a:extLst>
          </p:cNvPr>
          <p:cNvSpPr/>
          <p:nvPr/>
        </p:nvSpPr>
        <p:spPr>
          <a:xfrm>
            <a:off x="667657" y="0"/>
            <a:ext cx="4267200" cy="6858000"/>
          </a:xfrm>
          <a:prstGeom prst="rect">
            <a:avLst/>
          </a:prstGeom>
          <a:solidFill>
            <a:srgbClr val="9BC41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251BDE8C-C874-4027-92B6-106F8C9E07A1}"/>
              </a:ext>
            </a:extLst>
          </p:cNvPr>
          <p:cNvSpPr txBox="1"/>
          <p:nvPr/>
        </p:nvSpPr>
        <p:spPr>
          <a:xfrm>
            <a:off x="916214" y="1696383"/>
            <a:ext cx="3770086" cy="1354217"/>
          </a:xfrm>
          <a:prstGeom prst="rect">
            <a:avLst/>
          </a:prstGeom>
          <a:noFill/>
        </p:spPr>
        <p:txBody>
          <a:bodyPr wrap="square" lIns="0" tIns="0" rIns="0" bIns="0" rtlCol="0" anchor="ctr">
            <a:spAutoFit/>
          </a:bodyPr>
          <a:lstStyle/>
          <a:p>
            <a:pPr algn="ctr"/>
            <a:r>
              <a:rPr lang="ro-RO" sz="4400" smtClean="0">
                <a:solidFill>
                  <a:schemeClr val="bg1"/>
                </a:solidFill>
                <a:latin typeface="+mj-lt"/>
                <a:cs typeface="Segoe UI Semibold" panose="020B0702040204020203" pitchFamily="34" charset="0"/>
              </a:rPr>
              <a:t>PROVOCĂRI</a:t>
            </a:r>
            <a:r>
              <a:rPr lang="en-US" sz="4400" b="1" smtClean="0">
                <a:solidFill>
                  <a:schemeClr val="bg1"/>
                </a:solidFill>
                <a:latin typeface="+mj-lt"/>
                <a:cs typeface="Segoe UI Semibold" panose="020B0702040204020203" pitchFamily="34" charset="0"/>
              </a:rPr>
              <a:t> </a:t>
            </a:r>
            <a:r>
              <a:rPr lang="ro-RO" sz="4400" b="1" smtClean="0">
                <a:solidFill>
                  <a:schemeClr val="bg1"/>
                </a:solidFill>
                <a:latin typeface="+mj-lt"/>
                <a:cs typeface="Segoe UI Semibold" panose="020B0702040204020203" pitchFamily="34" charset="0"/>
              </a:rPr>
              <a:t>G.D.P.R</a:t>
            </a:r>
            <a:endParaRPr lang="en-US" sz="4400" dirty="0">
              <a:solidFill>
                <a:schemeClr val="bg1"/>
              </a:solidFill>
              <a:latin typeface="+mj-lt"/>
              <a:cs typeface="Segoe UI Semibold" panose="020B0702040204020203" pitchFamily="34" charset="0"/>
            </a:endParaRPr>
          </a:p>
        </p:txBody>
      </p:sp>
      <p:sp>
        <p:nvSpPr>
          <p:cNvPr id="10" name="TextBox 9">
            <a:extLst>
              <a:ext uri="{FF2B5EF4-FFF2-40B4-BE49-F238E27FC236}">
                <a16:creationId xmlns:a16="http://schemas.microsoft.com/office/drawing/2014/main" xmlns="" id="{40155F1C-8FDA-4C29-A73E-D860059661AD}"/>
              </a:ext>
            </a:extLst>
          </p:cNvPr>
          <p:cNvSpPr txBox="1"/>
          <p:nvPr/>
        </p:nvSpPr>
        <p:spPr>
          <a:xfrm>
            <a:off x="916214" y="3965529"/>
            <a:ext cx="3770086" cy="1661993"/>
          </a:xfrm>
          <a:prstGeom prst="rect">
            <a:avLst/>
          </a:prstGeom>
          <a:noFill/>
        </p:spPr>
        <p:txBody>
          <a:bodyPr wrap="square" lIns="0" tIns="0" rIns="0" bIns="0" rtlCol="0">
            <a:spAutoFit/>
          </a:bodyPr>
          <a:lstStyle/>
          <a:p>
            <a:pPr algn="ctr"/>
            <a:r>
              <a:rPr lang="en-US" b="1">
                <a:latin typeface="Arial" panose="020B0604020202020204" pitchFamily="34" charset="0"/>
                <a:cs typeface="Arial" panose="020B0604020202020204" pitchFamily="34" charset="0"/>
              </a:rPr>
              <a:t>Regulamentul (UE) nr. 679/2016 privind protecția persoanelor fizice în ceea ce privește prelucrarea datelor cu caracter personal și privind libera circulație a acestor date</a:t>
            </a:r>
          </a:p>
        </p:txBody>
      </p:sp>
      <p:grpSp>
        <p:nvGrpSpPr>
          <p:cNvPr id="12" name="Group 11">
            <a:extLst>
              <a:ext uri="{FF2B5EF4-FFF2-40B4-BE49-F238E27FC236}">
                <a16:creationId xmlns:a16="http://schemas.microsoft.com/office/drawing/2014/main" xmlns="" id="{D64B35A2-C474-4B4D-B4D3-5A0E615F455D}"/>
              </a:ext>
            </a:extLst>
          </p:cNvPr>
          <p:cNvGrpSpPr/>
          <p:nvPr/>
        </p:nvGrpSpPr>
        <p:grpSpPr>
          <a:xfrm>
            <a:off x="11151258" y="1259022"/>
            <a:ext cx="557484" cy="4339957"/>
            <a:chOff x="11151258" y="1100227"/>
            <a:chExt cx="557484" cy="4339957"/>
          </a:xfrm>
          <a:solidFill>
            <a:srgbClr val="9BC41D"/>
          </a:solidFill>
        </p:grpSpPr>
        <p:sp>
          <p:nvSpPr>
            <p:cNvPr id="13" name="Freeform 3886">
              <a:extLst>
                <a:ext uri="{FF2B5EF4-FFF2-40B4-BE49-F238E27FC236}">
                  <a16:creationId xmlns:a16="http://schemas.microsoft.com/office/drawing/2014/main" xmlns="" id="{027981EE-7A89-4001-9128-4EC0B9F0E10D}"/>
                </a:ext>
              </a:extLst>
            </p:cNvPr>
            <p:cNvSpPr>
              <a:spLocks noEditPoints="1"/>
            </p:cNvSpPr>
            <p:nvPr/>
          </p:nvSpPr>
          <p:spPr bwMode="auto">
            <a:xfrm>
              <a:off x="11151258" y="1100227"/>
              <a:ext cx="557484" cy="554402"/>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931">
              <a:extLst>
                <a:ext uri="{FF2B5EF4-FFF2-40B4-BE49-F238E27FC236}">
                  <a16:creationId xmlns:a16="http://schemas.microsoft.com/office/drawing/2014/main" xmlns="" id="{37DC7878-CEF4-4468-A91F-D4785B2748D7}"/>
                </a:ext>
              </a:extLst>
            </p:cNvPr>
            <p:cNvSpPr>
              <a:spLocks noEditPoints="1"/>
            </p:cNvSpPr>
            <p:nvPr/>
          </p:nvSpPr>
          <p:spPr bwMode="auto">
            <a:xfrm>
              <a:off x="11247437" y="3072468"/>
              <a:ext cx="365126" cy="476250"/>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xmlns="" id="{BCBD1B0C-ECD5-4342-82ED-C67B76542B7B}"/>
                </a:ext>
              </a:extLst>
            </p:cNvPr>
            <p:cNvGrpSpPr/>
            <p:nvPr/>
          </p:nvGrpSpPr>
          <p:grpSpPr>
            <a:xfrm>
              <a:off x="11193187" y="4966558"/>
              <a:ext cx="473626" cy="473626"/>
              <a:chOff x="4319588" y="2492375"/>
              <a:chExt cx="287338" cy="287338"/>
            </a:xfrm>
            <a:grpFill/>
          </p:grpSpPr>
          <p:sp>
            <p:nvSpPr>
              <p:cNvPr id="16" name="Freeform 372">
                <a:extLst>
                  <a:ext uri="{FF2B5EF4-FFF2-40B4-BE49-F238E27FC236}">
                    <a16:creationId xmlns:a16="http://schemas.microsoft.com/office/drawing/2014/main" xmlns="" id="{CCA07D61-1291-4F51-9FDD-5BA7B0C6CBA8}"/>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73">
                <a:extLst>
                  <a:ext uri="{FF2B5EF4-FFF2-40B4-BE49-F238E27FC236}">
                    <a16:creationId xmlns:a16="http://schemas.microsoft.com/office/drawing/2014/main" xmlns="" id="{CD0F68A6-1779-46FD-BEBC-E12E4D51173F}"/>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1032" name="Picture 8" descr="https://www.phoenix-it.ro/wp-content/uploads/2018/03/logoPhoeni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771" y="83269"/>
            <a:ext cx="2788557" cy="83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242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10</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675276" y="1190397"/>
            <a:ext cx="10591800" cy="52578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lnSpc>
                <a:spcPct val="150000"/>
              </a:lnSpc>
              <a:spcBef>
                <a:spcPts val="600"/>
              </a:spcBef>
              <a:buFont typeface="Arial" panose="020B0604020202020204" pitchFamily="34" charset="0"/>
              <a:buNone/>
            </a:pPr>
            <a:r>
              <a:rPr lang="ro-RO" sz="3200" b="1" smtClean="0"/>
              <a:t>Instruire</a:t>
            </a:r>
          </a:p>
          <a:p>
            <a:pPr algn="just">
              <a:lnSpc>
                <a:spcPct val="150000"/>
              </a:lnSpc>
              <a:spcBef>
                <a:spcPts val="600"/>
              </a:spcBef>
            </a:pPr>
            <a:r>
              <a:rPr lang="ro-RO" altLang="ro-RO" sz="2400" smtClean="0">
                <a:solidFill>
                  <a:srgbClr val="212121"/>
                </a:solidFill>
              </a:rPr>
              <a:t>Angajații trebuie să fie instruiți în ceea ce privește necesitatea de a asigura confidențialitatea și securitatea datelor - </a:t>
            </a:r>
            <a:r>
              <a:rPr lang="ro-RO" altLang="ro-RO" sz="2400" b="1" smtClean="0">
                <a:solidFill>
                  <a:srgbClr val="212121"/>
                </a:solidFill>
              </a:rPr>
              <a:t>subliniind consecințele acțiunilor lor</a:t>
            </a:r>
            <a:r>
              <a:rPr lang="ro-RO" altLang="ro-RO" sz="2400" smtClean="0">
                <a:solidFill>
                  <a:srgbClr val="212121"/>
                </a:solidFill>
              </a:rPr>
              <a:t> astfel încât aceștia să își schimbe comportamentul și mentalitatea în ceea ce privește prelucrarea datelor cu caracter personal</a:t>
            </a:r>
          </a:p>
          <a:p>
            <a:pPr algn="just">
              <a:lnSpc>
                <a:spcPct val="150000"/>
              </a:lnSpc>
              <a:spcBef>
                <a:spcPts val="600"/>
              </a:spcBef>
            </a:pPr>
            <a:r>
              <a:rPr lang="ro-RO" altLang="ro-RO" sz="2400" smtClean="0">
                <a:solidFill>
                  <a:srgbClr val="212121"/>
                </a:solidFill>
              </a:rPr>
              <a:t>Introducerea unui program cuprinzător de conștientizare, sensibilizare și instruire, care urmărește responsabilizarea personalului care prelucreaza date personale, va completa celelalte măsuri de conformitate cu GDPR și le va oferi acestora longevitatea necesară.</a:t>
            </a:r>
            <a:endParaRPr lang="ro-RO" altLang="ro-RO" sz="2400">
              <a:solidFill>
                <a:srgbClr val="212121"/>
              </a:solidFill>
            </a:endParaRPr>
          </a:p>
        </p:txBody>
      </p:sp>
      <p:sp>
        <p:nvSpPr>
          <p:cNvPr id="10" name="Title 1"/>
          <p:cNvSpPr txBox="1">
            <a:spLocks/>
          </p:cNvSpPr>
          <p:nvPr/>
        </p:nvSpPr>
        <p:spPr bwMode="auto">
          <a:xfrm>
            <a:off x="675276" y="199797"/>
            <a:ext cx="8686801" cy="762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ro-RO" smtClean="0">
                <a:latin typeface="+mn-lt"/>
              </a:rPr>
              <a:t>Activități pentru angajați:</a:t>
            </a:r>
            <a:endParaRPr lang="en-US" dirty="0">
              <a:latin typeface="+mn-lt"/>
            </a:endParaRPr>
          </a:p>
        </p:txBody>
      </p:sp>
      <p:pic>
        <p:nvPicPr>
          <p:cNvPr id="14" name="Picture 2" descr="Imagini pentru traini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7447" y="8570"/>
            <a:ext cx="2001248" cy="200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947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11</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675276" y="1190397"/>
            <a:ext cx="10591800" cy="525780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lnSpc>
                <a:spcPct val="150000"/>
              </a:lnSpc>
              <a:spcBef>
                <a:spcPts val="600"/>
              </a:spcBef>
              <a:buFont typeface="Arial" panose="020B0604020202020204" pitchFamily="34" charset="0"/>
              <a:buNone/>
            </a:pPr>
            <a:r>
              <a:rPr lang="ro-RO" sz="3200" b="1" smtClean="0"/>
              <a:t>Continuitate</a:t>
            </a:r>
          </a:p>
          <a:p>
            <a:pPr algn="just">
              <a:lnSpc>
                <a:spcPct val="150000"/>
              </a:lnSpc>
              <a:spcBef>
                <a:spcPts val="600"/>
              </a:spcBef>
            </a:pPr>
            <a:r>
              <a:rPr lang="ro-RO" smtClean="0"/>
              <a:t>Pentru a fi eficient, programul de sensibilizare și instruire a angajaților trebuie să fie susținut de către conducerea operatorului și trebuie să aibă continuitate;</a:t>
            </a:r>
          </a:p>
          <a:p>
            <a:pPr algn="just">
              <a:lnSpc>
                <a:spcPct val="150000"/>
              </a:lnSpc>
              <a:spcBef>
                <a:spcPts val="600"/>
              </a:spcBef>
            </a:pPr>
            <a:r>
              <a:rPr lang="ro-RO" smtClean="0"/>
              <a:t>Periodic, sunt necesare activități de identificare a noilor tehnologii de protecție a datelor, precum și cu privire la noile tipuri de atacuri cibernetice</a:t>
            </a:r>
          </a:p>
          <a:p>
            <a:pPr algn="just">
              <a:lnSpc>
                <a:spcPct val="150000"/>
              </a:lnSpc>
              <a:spcBef>
                <a:spcPts val="600"/>
              </a:spcBef>
            </a:pPr>
            <a:r>
              <a:rPr lang="ro-RO" smtClean="0"/>
              <a:t>Informarea continuă cu privire la modificările sau completările apărute în legislația care asigură protecția datelor cu caracter personal</a:t>
            </a:r>
          </a:p>
          <a:p>
            <a:pPr algn="just">
              <a:lnSpc>
                <a:spcPct val="150000"/>
              </a:lnSpc>
              <a:spcBef>
                <a:spcPts val="600"/>
              </a:spcBef>
            </a:pPr>
            <a:r>
              <a:rPr lang="ro-RO" smtClean="0"/>
              <a:t>Testarea continuă a nivelului de protecție asigurat pentru prelucrările de date cu caracter personal</a:t>
            </a:r>
          </a:p>
          <a:p>
            <a:pPr algn="just">
              <a:lnSpc>
                <a:spcPct val="150000"/>
              </a:lnSpc>
              <a:spcBef>
                <a:spcPts val="600"/>
              </a:spcBef>
            </a:pPr>
            <a:r>
              <a:rPr lang="ro-RO" smtClean="0"/>
              <a:t>Testarea continuă a nivelului de pregătire a personalului cu privire la asigurarea securității prelucrărilor de date. </a:t>
            </a:r>
            <a:endParaRPr lang="ro-RO" altLang="ro-RO">
              <a:solidFill>
                <a:srgbClr val="212121"/>
              </a:solidFill>
            </a:endParaRPr>
          </a:p>
        </p:txBody>
      </p:sp>
      <p:sp>
        <p:nvSpPr>
          <p:cNvPr id="12" name="Title 1"/>
          <p:cNvSpPr txBox="1">
            <a:spLocks/>
          </p:cNvSpPr>
          <p:nvPr/>
        </p:nvSpPr>
        <p:spPr bwMode="auto">
          <a:xfrm>
            <a:off x="446676" y="275997"/>
            <a:ext cx="8686801" cy="762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ro-RO" smtClean="0">
                <a:latin typeface="+mn-lt"/>
              </a:rPr>
              <a:t>Activități pentru angajați:</a:t>
            </a:r>
            <a:endParaRPr lang="en-US" dirty="0">
              <a:latin typeface="+mn-lt"/>
            </a:endParaRPr>
          </a:p>
        </p:txBody>
      </p:sp>
      <p:pic>
        <p:nvPicPr>
          <p:cNvPr id="13" name="Picture 2" descr="Imagini pentru testi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35077" y="85497"/>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54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12</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0E1CD0E2-CC0D-499F-9749-4EA83170CC35}"/>
              </a:ext>
            </a:extLst>
          </p:cNvPr>
          <p:cNvSpPr txBox="1"/>
          <p:nvPr/>
        </p:nvSpPr>
        <p:spPr>
          <a:xfrm>
            <a:off x="716280" y="318407"/>
            <a:ext cx="10759440" cy="492443"/>
          </a:xfrm>
          <a:prstGeom prst="rect">
            <a:avLst/>
          </a:prstGeom>
          <a:noFill/>
        </p:spPr>
        <p:txBody>
          <a:bodyPr wrap="square" lIns="0" tIns="0" rIns="0" bIns="0" rtlCol="0" anchor="t">
            <a:spAutoFit/>
          </a:bodyPr>
          <a:lstStyle/>
          <a:p>
            <a:pPr algn="ctr"/>
            <a:r>
              <a:rPr lang="ro-RO" sz="3200" smtClean="0">
                <a:solidFill>
                  <a:schemeClr val="tx1">
                    <a:lumMod val="85000"/>
                    <a:lumOff val="15000"/>
                  </a:schemeClr>
                </a:solidFill>
                <a:latin typeface="+mj-lt"/>
                <a:cs typeface="Segoe UI Semibold" panose="020B0702040204020203" pitchFamily="34" charset="0"/>
              </a:rPr>
              <a:t>PROVOCĂRI</a:t>
            </a:r>
            <a:endParaRPr lang="en-US" sz="3200" dirty="0">
              <a:solidFill>
                <a:schemeClr val="tx1">
                  <a:lumMod val="85000"/>
                  <a:lumOff val="15000"/>
                </a:schemeClr>
              </a:solidFill>
              <a:latin typeface="+mj-lt"/>
              <a:cs typeface="Segoe UI Semibold" panose="020B0702040204020203" pitchFamily="34" charset="0"/>
            </a:endParaRPr>
          </a:p>
        </p:txBody>
      </p:sp>
      <p:sp>
        <p:nvSpPr>
          <p:cNvPr id="53" name="TextBox 52">
            <a:extLst>
              <a:ext uri="{FF2B5EF4-FFF2-40B4-BE49-F238E27FC236}">
                <a16:creationId xmlns:a16="http://schemas.microsoft.com/office/drawing/2014/main" xmlns="" id="{D4C1FA48-51D0-4098-8F97-4217181ED385}"/>
              </a:ext>
            </a:extLst>
          </p:cNvPr>
          <p:cNvSpPr txBox="1"/>
          <p:nvPr/>
        </p:nvSpPr>
        <p:spPr>
          <a:xfrm>
            <a:off x="2266950" y="883035"/>
            <a:ext cx="7658100" cy="307777"/>
          </a:xfrm>
          <a:prstGeom prst="rect">
            <a:avLst/>
          </a:prstGeom>
          <a:noFill/>
        </p:spPr>
        <p:txBody>
          <a:bodyPr wrap="square" lIns="0" tIns="0" rIns="0" bIns="0" rtlCol="0">
            <a:spAutoFit/>
          </a:bodyPr>
          <a:lstStyle/>
          <a:p>
            <a:pPr algn="ctr"/>
            <a:r>
              <a:rPr lang="ro-RO" sz="2000" smtClean="0">
                <a:solidFill>
                  <a:schemeClr val="tx1">
                    <a:lumMod val="85000"/>
                    <a:lumOff val="15000"/>
                  </a:schemeClr>
                </a:solidFill>
              </a:rPr>
              <a:t>ÎN IMPLEMENTAREA CERINȚELOR G.D.P.R</a:t>
            </a:r>
            <a:r>
              <a:rPr lang="en-US" sz="2000" smtClean="0">
                <a:solidFill>
                  <a:schemeClr val="tx1">
                    <a:lumMod val="85000"/>
                    <a:lumOff val="15000"/>
                  </a:schemeClr>
                </a:solidFill>
              </a:rPr>
              <a:t>. </a:t>
            </a:r>
            <a:endParaRPr lang="en-US" sz="2000" dirty="0">
              <a:solidFill>
                <a:schemeClr val="tx1">
                  <a:lumMod val="85000"/>
                  <a:lumOff val="15000"/>
                </a:schemeClr>
              </a:solidFill>
            </a:endParaRPr>
          </a:p>
        </p:txBody>
      </p:sp>
      <p:sp>
        <p:nvSpPr>
          <p:cNvPr id="9" name="Oval 8">
            <a:extLst>
              <a:ext uri="{FF2B5EF4-FFF2-40B4-BE49-F238E27FC236}">
                <a16:creationId xmlns:a16="http://schemas.microsoft.com/office/drawing/2014/main" xmlns="" id="{8E2C3F98-67BC-4426-9B11-7900EA35B9AF}"/>
              </a:ext>
            </a:extLst>
          </p:cNvPr>
          <p:cNvSpPr/>
          <p:nvPr/>
        </p:nvSpPr>
        <p:spPr>
          <a:xfrm>
            <a:off x="4880769" y="1854293"/>
            <a:ext cx="825500" cy="825500"/>
          </a:xfrm>
          <a:prstGeom prst="ellipse">
            <a:avLst/>
          </a:prstGeom>
          <a:solidFill>
            <a:srgbClr val="9BC41D"/>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70404166-C1FD-49C2-8B27-A013730E57A5}"/>
              </a:ext>
            </a:extLst>
          </p:cNvPr>
          <p:cNvSpPr/>
          <p:nvPr/>
        </p:nvSpPr>
        <p:spPr>
          <a:xfrm>
            <a:off x="6485733" y="1854293"/>
            <a:ext cx="825500" cy="825500"/>
          </a:xfrm>
          <a:prstGeom prst="ellipse">
            <a:avLst/>
          </a:prstGeom>
          <a:solidFill>
            <a:srgbClr val="9BC41D"/>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3DF8D3B3-8C52-418E-8461-8F230F753E95}"/>
              </a:ext>
            </a:extLst>
          </p:cNvPr>
          <p:cNvSpPr/>
          <p:nvPr/>
        </p:nvSpPr>
        <p:spPr>
          <a:xfrm>
            <a:off x="4880769" y="4610481"/>
            <a:ext cx="825500" cy="825500"/>
          </a:xfrm>
          <a:prstGeom prst="ellipse">
            <a:avLst/>
          </a:prstGeom>
          <a:solidFill>
            <a:srgbClr val="9BC41D"/>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E4F9411D-949B-4FE2-BFB0-979BD04D5874}"/>
              </a:ext>
            </a:extLst>
          </p:cNvPr>
          <p:cNvSpPr/>
          <p:nvPr/>
        </p:nvSpPr>
        <p:spPr>
          <a:xfrm>
            <a:off x="6485733" y="4610481"/>
            <a:ext cx="825500" cy="825500"/>
          </a:xfrm>
          <a:prstGeom prst="ellipse">
            <a:avLst/>
          </a:prstGeom>
          <a:solidFill>
            <a:srgbClr val="9BC41D"/>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A4EC2F4F-C5FE-4A44-9E64-7104CDF80C6A}"/>
              </a:ext>
            </a:extLst>
          </p:cNvPr>
          <p:cNvSpPr/>
          <p:nvPr/>
        </p:nvSpPr>
        <p:spPr>
          <a:xfrm>
            <a:off x="7282658" y="3232387"/>
            <a:ext cx="825500" cy="825500"/>
          </a:xfrm>
          <a:prstGeom prst="ellipse">
            <a:avLst/>
          </a:prstGeom>
          <a:solidFill>
            <a:srgbClr val="9BC41D"/>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7768A209-332C-42B8-967C-B5FB3C64A8CD}"/>
              </a:ext>
            </a:extLst>
          </p:cNvPr>
          <p:cNvSpPr/>
          <p:nvPr/>
        </p:nvSpPr>
        <p:spPr>
          <a:xfrm>
            <a:off x="4083843" y="3232387"/>
            <a:ext cx="825500" cy="825500"/>
          </a:xfrm>
          <a:prstGeom prst="ellipse">
            <a:avLst/>
          </a:prstGeom>
          <a:solidFill>
            <a:srgbClr val="9BC41D"/>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54B169D2-23B4-469C-A88E-AD87C4744A5D}"/>
              </a:ext>
            </a:extLst>
          </p:cNvPr>
          <p:cNvSpPr/>
          <p:nvPr/>
        </p:nvSpPr>
        <p:spPr>
          <a:xfrm>
            <a:off x="5297714" y="2846851"/>
            <a:ext cx="1596572" cy="159657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xmlns="" id="{62F2DFBC-D2E2-4CAD-8A7C-F3BCEDC153CB}"/>
              </a:ext>
            </a:extLst>
          </p:cNvPr>
          <p:cNvSpPr>
            <a:spLocks noEditPoints="1"/>
          </p:cNvSpPr>
          <p:nvPr/>
        </p:nvSpPr>
        <p:spPr bwMode="auto">
          <a:xfrm>
            <a:off x="4762500" y="2268538"/>
            <a:ext cx="2668588" cy="2755900"/>
          </a:xfrm>
          <a:custGeom>
            <a:avLst/>
            <a:gdLst>
              <a:gd name="T0" fmla="*/ 1722 w 1903"/>
              <a:gd name="T1" fmla="*/ 983 h 1968"/>
              <a:gd name="T2" fmla="*/ 1903 w 1903"/>
              <a:gd name="T3" fmla="*/ 670 h 1968"/>
              <a:gd name="T4" fmla="*/ 1801 w 1903"/>
              <a:gd name="T5" fmla="*/ 492 h 1968"/>
              <a:gd name="T6" fmla="*/ 1697 w 1903"/>
              <a:gd name="T7" fmla="*/ 311 h 1968"/>
              <a:gd name="T8" fmla="*/ 1518 w 1903"/>
              <a:gd name="T9" fmla="*/ 359 h 1968"/>
              <a:gd name="T10" fmla="*/ 1158 w 1903"/>
              <a:gd name="T11" fmla="*/ 0 h 1968"/>
              <a:gd name="T12" fmla="*/ 746 w 1903"/>
              <a:gd name="T13" fmla="*/ 0 h 1968"/>
              <a:gd name="T14" fmla="*/ 386 w 1903"/>
              <a:gd name="T15" fmla="*/ 359 h 1968"/>
              <a:gd name="T16" fmla="*/ 207 w 1903"/>
              <a:gd name="T17" fmla="*/ 311 h 1968"/>
              <a:gd name="T18" fmla="*/ 0 w 1903"/>
              <a:gd name="T19" fmla="*/ 670 h 1968"/>
              <a:gd name="T20" fmla="*/ 182 w 1903"/>
              <a:gd name="T21" fmla="*/ 983 h 1968"/>
              <a:gd name="T22" fmla="*/ 0 w 1903"/>
              <a:gd name="T23" fmla="*/ 1296 h 1968"/>
              <a:gd name="T24" fmla="*/ 106 w 1903"/>
              <a:gd name="T25" fmla="*/ 1480 h 1968"/>
              <a:gd name="T26" fmla="*/ 107 w 1903"/>
              <a:gd name="T27" fmla="*/ 1479 h 1968"/>
              <a:gd name="T28" fmla="*/ 106 w 1903"/>
              <a:gd name="T29" fmla="*/ 1480 h 1968"/>
              <a:gd name="T30" fmla="*/ 207 w 1903"/>
              <a:gd name="T31" fmla="*/ 1655 h 1968"/>
              <a:gd name="T32" fmla="*/ 386 w 1903"/>
              <a:gd name="T33" fmla="*/ 1607 h 1968"/>
              <a:gd name="T34" fmla="*/ 746 w 1903"/>
              <a:gd name="T35" fmla="*/ 1968 h 1968"/>
              <a:gd name="T36" fmla="*/ 1158 w 1903"/>
              <a:gd name="T37" fmla="*/ 1968 h 1968"/>
              <a:gd name="T38" fmla="*/ 1518 w 1903"/>
              <a:gd name="T39" fmla="*/ 1607 h 1968"/>
              <a:gd name="T40" fmla="*/ 1697 w 1903"/>
              <a:gd name="T41" fmla="*/ 1654 h 1968"/>
              <a:gd name="T42" fmla="*/ 1903 w 1903"/>
              <a:gd name="T43" fmla="*/ 1295 h 1968"/>
              <a:gd name="T44" fmla="*/ 1722 w 1903"/>
              <a:gd name="T45" fmla="*/ 983 h 1968"/>
              <a:gd name="T46" fmla="*/ 952 w 1903"/>
              <a:gd name="T47" fmla="*/ 1627 h 1968"/>
              <a:gd name="T48" fmla="*/ 371 w 1903"/>
              <a:gd name="T49" fmla="*/ 1260 h 1968"/>
              <a:gd name="T50" fmla="*/ 308 w 1903"/>
              <a:gd name="T51" fmla="*/ 983 h 1968"/>
              <a:gd name="T52" fmla="*/ 952 w 1903"/>
              <a:gd name="T53" fmla="*/ 339 h 1968"/>
              <a:gd name="T54" fmla="*/ 1469 w 1903"/>
              <a:gd name="T55" fmla="*/ 599 h 1968"/>
              <a:gd name="T56" fmla="*/ 1595 w 1903"/>
              <a:gd name="T57" fmla="*/ 983 h 1968"/>
              <a:gd name="T58" fmla="*/ 952 w 1903"/>
              <a:gd name="T59" fmla="*/ 1627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3" h="1968">
                <a:moveTo>
                  <a:pt x="1722" y="983"/>
                </a:moveTo>
                <a:cubicBezTo>
                  <a:pt x="1722" y="849"/>
                  <a:pt x="1795" y="732"/>
                  <a:pt x="1903" y="670"/>
                </a:cubicBezTo>
                <a:cubicBezTo>
                  <a:pt x="1801" y="492"/>
                  <a:pt x="1801" y="492"/>
                  <a:pt x="1801" y="492"/>
                </a:cubicBezTo>
                <a:cubicBezTo>
                  <a:pt x="1697" y="311"/>
                  <a:pt x="1697" y="311"/>
                  <a:pt x="1697" y="311"/>
                </a:cubicBezTo>
                <a:cubicBezTo>
                  <a:pt x="1644" y="342"/>
                  <a:pt x="1583" y="359"/>
                  <a:pt x="1518" y="359"/>
                </a:cubicBezTo>
                <a:cubicBezTo>
                  <a:pt x="1319" y="359"/>
                  <a:pt x="1158" y="196"/>
                  <a:pt x="1158" y="0"/>
                </a:cubicBezTo>
                <a:cubicBezTo>
                  <a:pt x="746" y="0"/>
                  <a:pt x="746" y="0"/>
                  <a:pt x="746" y="0"/>
                </a:cubicBezTo>
                <a:cubicBezTo>
                  <a:pt x="746" y="196"/>
                  <a:pt x="585" y="359"/>
                  <a:pt x="386" y="359"/>
                </a:cubicBezTo>
                <a:cubicBezTo>
                  <a:pt x="321" y="359"/>
                  <a:pt x="259" y="342"/>
                  <a:pt x="207" y="311"/>
                </a:cubicBezTo>
                <a:cubicBezTo>
                  <a:pt x="0" y="670"/>
                  <a:pt x="0" y="670"/>
                  <a:pt x="0" y="670"/>
                </a:cubicBezTo>
                <a:cubicBezTo>
                  <a:pt x="109" y="732"/>
                  <a:pt x="182" y="849"/>
                  <a:pt x="182" y="983"/>
                </a:cubicBezTo>
                <a:cubicBezTo>
                  <a:pt x="182" y="1117"/>
                  <a:pt x="109" y="1234"/>
                  <a:pt x="0" y="1296"/>
                </a:cubicBezTo>
                <a:cubicBezTo>
                  <a:pt x="106" y="1480"/>
                  <a:pt x="106" y="1480"/>
                  <a:pt x="106" y="1480"/>
                </a:cubicBezTo>
                <a:cubicBezTo>
                  <a:pt x="107" y="1480"/>
                  <a:pt x="107" y="1480"/>
                  <a:pt x="107" y="1479"/>
                </a:cubicBezTo>
                <a:cubicBezTo>
                  <a:pt x="107" y="1480"/>
                  <a:pt x="107" y="1480"/>
                  <a:pt x="106" y="1480"/>
                </a:cubicBezTo>
                <a:cubicBezTo>
                  <a:pt x="207" y="1655"/>
                  <a:pt x="207" y="1655"/>
                  <a:pt x="207" y="1655"/>
                </a:cubicBezTo>
                <a:cubicBezTo>
                  <a:pt x="259" y="1624"/>
                  <a:pt x="321" y="1607"/>
                  <a:pt x="386" y="1607"/>
                </a:cubicBezTo>
                <a:cubicBezTo>
                  <a:pt x="585" y="1607"/>
                  <a:pt x="746" y="1768"/>
                  <a:pt x="746" y="1968"/>
                </a:cubicBezTo>
                <a:cubicBezTo>
                  <a:pt x="1158" y="1968"/>
                  <a:pt x="1158" y="1968"/>
                  <a:pt x="1158" y="1968"/>
                </a:cubicBezTo>
                <a:cubicBezTo>
                  <a:pt x="1158" y="1768"/>
                  <a:pt x="1319" y="1607"/>
                  <a:pt x="1518" y="1607"/>
                </a:cubicBezTo>
                <a:cubicBezTo>
                  <a:pt x="1583" y="1607"/>
                  <a:pt x="1644" y="1624"/>
                  <a:pt x="1697" y="1654"/>
                </a:cubicBezTo>
                <a:cubicBezTo>
                  <a:pt x="1903" y="1295"/>
                  <a:pt x="1903" y="1295"/>
                  <a:pt x="1903" y="1295"/>
                </a:cubicBezTo>
                <a:cubicBezTo>
                  <a:pt x="1795" y="1233"/>
                  <a:pt x="1722" y="1116"/>
                  <a:pt x="1722" y="983"/>
                </a:cubicBezTo>
                <a:close/>
                <a:moveTo>
                  <a:pt x="952" y="1627"/>
                </a:moveTo>
                <a:cubicBezTo>
                  <a:pt x="695" y="1627"/>
                  <a:pt x="474" y="1477"/>
                  <a:pt x="371" y="1260"/>
                </a:cubicBezTo>
                <a:cubicBezTo>
                  <a:pt x="335" y="1181"/>
                  <a:pt x="308" y="1075"/>
                  <a:pt x="308" y="983"/>
                </a:cubicBezTo>
                <a:cubicBezTo>
                  <a:pt x="308" y="627"/>
                  <a:pt x="596" y="339"/>
                  <a:pt x="952" y="339"/>
                </a:cubicBezTo>
                <a:cubicBezTo>
                  <a:pt x="1163" y="339"/>
                  <a:pt x="1351" y="441"/>
                  <a:pt x="1469" y="599"/>
                </a:cubicBezTo>
                <a:cubicBezTo>
                  <a:pt x="1548" y="706"/>
                  <a:pt x="1595" y="839"/>
                  <a:pt x="1595" y="983"/>
                </a:cubicBezTo>
                <a:cubicBezTo>
                  <a:pt x="1595" y="1338"/>
                  <a:pt x="1307" y="1627"/>
                  <a:pt x="952" y="162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TextBox 46">
            <a:extLst>
              <a:ext uri="{FF2B5EF4-FFF2-40B4-BE49-F238E27FC236}">
                <a16:creationId xmlns:a16="http://schemas.microsoft.com/office/drawing/2014/main" xmlns="" id="{DBD82062-B146-4B02-9206-8B04A446818B}"/>
              </a:ext>
            </a:extLst>
          </p:cNvPr>
          <p:cNvSpPr txBox="1"/>
          <p:nvPr/>
        </p:nvSpPr>
        <p:spPr>
          <a:xfrm>
            <a:off x="7431088" y="1902503"/>
            <a:ext cx="4291012" cy="738664"/>
          </a:xfrm>
          <a:prstGeom prst="rect">
            <a:avLst/>
          </a:prstGeom>
          <a:noFill/>
        </p:spPr>
        <p:txBody>
          <a:bodyPr wrap="square" lIns="0" tIns="0" rIns="0" bIns="0" rtlCol="0" anchor="ctr">
            <a:spAutoFit/>
          </a:bodyPr>
          <a:lstStyle/>
          <a:p>
            <a:pPr>
              <a:lnSpc>
                <a:spcPct val="150000"/>
              </a:lnSpc>
              <a:spcBef>
                <a:spcPts val="600"/>
              </a:spcBef>
            </a:pPr>
            <a:r>
              <a:rPr lang="ro-RO" sz="1600"/>
              <a:t>Colectarea </a:t>
            </a:r>
            <a:r>
              <a:rPr lang="ro-RO" sz="1600" smtClean="0"/>
              <a:t>tuturor </a:t>
            </a:r>
            <a:r>
              <a:rPr lang="ro-RO" sz="1600"/>
              <a:t>informațiilor referitoare la prelucrările de date personale</a:t>
            </a:r>
          </a:p>
        </p:txBody>
      </p:sp>
      <p:sp>
        <p:nvSpPr>
          <p:cNvPr id="48" name="TextBox 47">
            <a:extLst>
              <a:ext uri="{FF2B5EF4-FFF2-40B4-BE49-F238E27FC236}">
                <a16:creationId xmlns:a16="http://schemas.microsoft.com/office/drawing/2014/main" xmlns="" id="{74A6FB06-F0B5-4AC2-9B5A-A6A71FA7BA6B}"/>
              </a:ext>
            </a:extLst>
          </p:cNvPr>
          <p:cNvSpPr txBox="1"/>
          <p:nvPr/>
        </p:nvSpPr>
        <p:spPr>
          <a:xfrm>
            <a:off x="7431088" y="4464441"/>
            <a:ext cx="4291012" cy="1107996"/>
          </a:xfrm>
          <a:prstGeom prst="rect">
            <a:avLst/>
          </a:prstGeom>
          <a:noFill/>
        </p:spPr>
        <p:txBody>
          <a:bodyPr wrap="square" lIns="0" tIns="0" rIns="0" bIns="0" rtlCol="0" anchor="ctr">
            <a:spAutoFit/>
          </a:bodyPr>
          <a:lstStyle/>
          <a:p>
            <a:pPr>
              <a:lnSpc>
                <a:spcPct val="150000"/>
              </a:lnSpc>
              <a:spcBef>
                <a:spcPts val="600"/>
              </a:spcBef>
            </a:pPr>
            <a:r>
              <a:rPr lang="ro-RO" sz="1600" smtClean="0"/>
              <a:t>Date prelucrate în formate și sisteme variate (ERP, CRM, aplicații informatice diferite, fișiere Word, Excel, pdf etc.);</a:t>
            </a:r>
            <a:endParaRPr lang="ro-RO" sz="1600"/>
          </a:p>
        </p:txBody>
      </p:sp>
      <p:sp>
        <p:nvSpPr>
          <p:cNvPr id="49" name="TextBox 48">
            <a:extLst>
              <a:ext uri="{FF2B5EF4-FFF2-40B4-BE49-F238E27FC236}">
                <a16:creationId xmlns:a16="http://schemas.microsoft.com/office/drawing/2014/main" xmlns="" id="{050FBC68-CCC2-4926-99CF-D622024615E0}"/>
              </a:ext>
            </a:extLst>
          </p:cNvPr>
          <p:cNvSpPr txBox="1"/>
          <p:nvPr/>
        </p:nvSpPr>
        <p:spPr>
          <a:xfrm>
            <a:off x="469900" y="2025613"/>
            <a:ext cx="4291012" cy="492443"/>
          </a:xfrm>
          <a:prstGeom prst="rect">
            <a:avLst/>
          </a:prstGeom>
          <a:noFill/>
        </p:spPr>
        <p:txBody>
          <a:bodyPr wrap="square" lIns="0" tIns="0" rIns="0" bIns="0" rtlCol="0" anchor="ctr">
            <a:spAutoFit/>
          </a:bodyPr>
          <a:lstStyle/>
          <a:p>
            <a:pPr algn="r"/>
            <a:r>
              <a:rPr lang="ro-RO" sz="1600"/>
              <a:t>Conștientizarea și implicarea echipei de </a:t>
            </a:r>
            <a:r>
              <a:rPr lang="ro-RO" sz="1600" smtClean="0"/>
              <a:t>management. </a:t>
            </a:r>
            <a:r>
              <a:rPr lang="ro-RO" sz="1600"/>
              <a:t>Alocarea de </a:t>
            </a:r>
            <a:r>
              <a:rPr lang="ro-RO" sz="1600" smtClean="0"/>
              <a:t>resurse suficiente</a:t>
            </a:r>
            <a:r>
              <a:rPr lang="en-US" sz="1600" smtClean="0">
                <a:solidFill>
                  <a:schemeClr val="tx1">
                    <a:lumMod val="85000"/>
                    <a:lumOff val="15000"/>
                  </a:schemeClr>
                </a:solidFill>
              </a:rPr>
              <a:t> </a:t>
            </a:r>
            <a:endParaRPr lang="en-US" sz="1600" dirty="0">
              <a:solidFill>
                <a:schemeClr val="tx1">
                  <a:lumMod val="85000"/>
                  <a:lumOff val="15000"/>
                </a:schemeClr>
              </a:solidFill>
            </a:endParaRPr>
          </a:p>
        </p:txBody>
      </p:sp>
      <p:sp>
        <p:nvSpPr>
          <p:cNvPr id="50" name="TextBox 49">
            <a:extLst>
              <a:ext uri="{FF2B5EF4-FFF2-40B4-BE49-F238E27FC236}">
                <a16:creationId xmlns:a16="http://schemas.microsoft.com/office/drawing/2014/main" xmlns="" id="{D7A13416-FD95-4DBE-8A6E-C83A5913955F}"/>
              </a:ext>
            </a:extLst>
          </p:cNvPr>
          <p:cNvSpPr txBox="1"/>
          <p:nvPr/>
        </p:nvSpPr>
        <p:spPr>
          <a:xfrm>
            <a:off x="469900" y="4772218"/>
            <a:ext cx="4291012" cy="492443"/>
          </a:xfrm>
          <a:prstGeom prst="rect">
            <a:avLst/>
          </a:prstGeom>
          <a:noFill/>
        </p:spPr>
        <p:txBody>
          <a:bodyPr wrap="square" lIns="0" tIns="0" rIns="0" bIns="0" rtlCol="0" anchor="ctr">
            <a:spAutoFit/>
          </a:bodyPr>
          <a:lstStyle/>
          <a:p>
            <a:pPr algn="r"/>
            <a:r>
              <a:rPr lang="ro-RO" sz="1600" smtClean="0"/>
              <a:t>Conștientizarea și disponibilitatea personalului operatorului</a:t>
            </a:r>
            <a:r>
              <a:rPr lang="en-US" sz="1600" smtClean="0">
                <a:solidFill>
                  <a:schemeClr val="tx1">
                    <a:lumMod val="85000"/>
                    <a:lumOff val="15000"/>
                  </a:schemeClr>
                </a:solidFill>
              </a:rPr>
              <a:t>. </a:t>
            </a:r>
            <a:endParaRPr lang="en-US" sz="1600" dirty="0">
              <a:solidFill>
                <a:schemeClr val="tx1">
                  <a:lumMod val="85000"/>
                  <a:lumOff val="15000"/>
                </a:schemeClr>
              </a:solidFill>
            </a:endParaRPr>
          </a:p>
        </p:txBody>
      </p:sp>
      <p:grpSp>
        <p:nvGrpSpPr>
          <p:cNvPr id="52" name="Group 51">
            <a:extLst>
              <a:ext uri="{FF2B5EF4-FFF2-40B4-BE49-F238E27FC236}">
                <a16:creationId xmlns:a16="http://schemas.microsoft.com/office/drawing/2014/main" xmlns="" id="{8CFD33AD-3720-466D-95EA-10DCDF6BF7DD}"/>
              </a:ext>
            </a:extLst>
          </p:cNvPr>
          <p:cNvGrpSpPr/>
          <p:nvPr/>
        </p:nvGrpSpPr>
        <p:grpSpPr>
          <a:xfrm>
            <a:off x="5145881" y="2118612"/>
            <a:ext cx="295276" cy="296862"/>
            <a:chOff x="6438900" y="3046413"/>
            <a:chExt cx="295276" cy="296862"/>
          </a:xfrm>
          <a:solidFill>
            <a:schemeClr val="bg1"/>
          </a:solidFill>
        </p:grpSpPr>
        <p:sp>
          <p:nvSpPr>
            <p:cNvPr id="55" name="Freeform 3786">
              <a:extLst>
                <a:ext uri="{FF2B5EF4-FFF2-40B4-BE49-F238E27FC236}">
                  <a16:creationId xmlns:a16="http://schemas.microsoft.com/office/drawing/2014/main" xmlns="" id="{518E2AED-A141-46E5-915C-E03098F4D100}"/>
                </a:ext>
              </a:extLst>
            </p:cNvPr>
            <p:cNvSpPr>
              <a:spLocks noEditPoints="1"/>
            </p:cNvSpPr>
            <p:nvPr/>
          </p:nvSpPr>
          <p:spPr bwMode="auto">
            <a:xfrm>
              <a:off x="6586538" y="3194050"/>
              <a:ext cx="147638" cy="149225"/>
            </a:xfrm>
            <a:custGeom>
              <a:avLst/>
              <a:gdLst>
                <a:gd name="T0" fmla="*/ 196 w 467"/>
                <a:gd name="T1" fmla="*/ 247 h 467"/>
                <a:gd name="T2" fmla="*/ 191 w 467"/>
                <a:gd name="T3" fmla="*/ 264 h 467"/>
                <a:gd name="T4" fmla="*/ 177 w 467"/>
                <a:gd name="T5" fmla="*/ 275 h 467"/>
                <a:gd name="T6" fmla="*/ 160 w 467"/>
                <a:gd name="T7" fmla="*/ 276 h 467"/>
                <a:gd name="T8" fmla="*/ 145 w 467"/>
                <a:gd name="T9" fmla="*/ 268 h 467"/>
                <a:gd name="T10" fmla="*/ 137 w 467"/>
                <a:gd name="T11" fmla="*/ 253 h 467"/>
                <a:gd name="T12" fmla="*/ 96 w 467"/>
                <a:gd name="T13" fmla="*/ 195 h 467"/>
                <a:gd name="T14" fmla="*/ 79 w 467"/>
                <a:gd name="T15" fmla="*/ 191 h 467"/>
                <a:gd name="T16" fmla="*/ 68 w 467"/>
                <a:gd name="T17" fmla="*/ 177 h 467"/>
                <a:gd name="T18" fmla="*/ 66 w 467"/>
                <a:gd name="T19" fmla="*/ 160 h 467"/>
                <a:gd name="T20" fmla="*/ 74 w 467"/>
                <a:gd name="T21" fmla="*/ 145 h 467"/>
                <a:gd name="T22" fmla="*/ 89 w 467"/>
                <a:gd name="T23" fmla="*/ 136 h 467"/>
                <a:gd name="T24" fmla="*/ 136 w 467"/>
                <a:gd name="T25" fmla="*/ 96 h 467"/>
                <a:gd name="T26" fmla="*/ 141 w 467"/>
                <a:gd name="T27" fmla="*/ 78 h 467"/>
                <a:gd name="T28" fmla="*/ 155 w 467"/>
                <a:gd name="T29" fmla="*/ 68 h 467"/>
                <a:gd name="T30" fmla="*/ 172 w 467"/>
                <a:gd name="T31" fmla="*/ 66 h 467"/>
                <a:gd name="T32" fmla="*/ 187 w 467"/>
                <a:gd name="T33" fmla="*/ 74 h 467"/>
                <a:gd name="T34" fmla="*/ 196 w 467"/>
                <a:gd name="T35" fmla="*/ 89 h 467"/>
                <a:gd name="T36" fmla="*/ 247 w 467"/>
                <a:gd name="T37" fmla="*/ 135 h 467"/>
                <a:gd name="T38" fmla="*/ 264 w 467"/>
                <a:gd name="T39" fmla="*/ 141 h 467"/>
                <a:gd name="T40" fmla="*/ 275 w 467"/>
                <a:gd name="T41" fmla="*/ 155 h 467"/>
                <a:gd name="T42" fmla="*/ 276 w 467"/>
                <a:gd name="T43" fmla="*/ 172 h 467"/>
                <a:gd name="T44" fmla="*/ 269 w 467"/>
                <a:gd name="T45" fmla="*/ 187 h 467"/>
                <a:gd name="T46" fmla="*/ 254 w 467"/>
                <a:gd name="T47" fmla="*/ 195 h 467"/>
                <a:gd name="T48" fmla="*/ 457 w 467"/>
                <a:gd name="T49" fmla="*/ 415 h 467"/>
                <a:gd name="T50" fmla="*/ 315 w 467"/>
                <a:gd name="T51" fmla="*/ 238 h 467"/>
                <a:gd name="T52" fmla="*/ 327 w 467"/>
                <a:gd name="T53" fmla="*/ 204 h 467"/>
                <a:gd name="T54" fmla="*/ 332 w 467"/>
                <a:gd name="T55" fmla="*/ 166 h 467"/>
                <a:gd name="T56" fmla="*/ 324 w 467"/>
                <a:gd name="T57" fmla="*/ 117 h 467"/>
                <a:gd name="T58" fmla="*/ 303 w 467"/>
                <a:gd name="T59" fmla="*/ 73 h 467"/>
                <a:gd name="T60" fmla="*/ 271 w 467"/>
                <a:gd name="T61" fmla="*/ 39 h 467"/>
                <a:gd name="T62" fmla="*/ 230 w 467"/>
                <a:gd name="T63" fmla="*/ 14 h 467"/>
                <a:gd name="T64" fmla="*/ 183 w 467"/>
                <a:gd name="T65" fmla="*/ 1 h 467"/>
                <a:gd name="T66" fmla="*/ 132 w 467"/>
                <a:gd name="T67" fmla="*/ 4 h 467"/>
                <a:gd name="T68" fmla="*/ 87 w 467"/>
                <a:gd name="T69" fmla="*/ 21 h 467"/>
                <a:gd name="T70" fmla="*/ 50 w 467"/>
                <a:gd name="T71" fmla="*/ 49 h 467"/>
                <a:gd name="T72" fmla="*/ 21 w 467"/>
                <a:gd name="T73" fmla="*/ 87 h 467"/>
                <a:gd name="T74" fmla="*/ 4 w 467"/>
                <a:gd name="T75" fmla="*/ 132 h 467"/>
                <a:gd name="T76" fmla="*/ 2 w 467"/>
                <a:gd name="T77" fmla="*/ 182 h 467"/>
                <a:gd name="T78" fmla="*/ 13 w 467"/>
                <a:gd name="T79" fmla="*/ 230 h 467"/>
                <a:gd name="T80" fmla="*/ 39 w 467"/>
                <a:gd name="T81" fmla="*/ 270 h 467"/>
                <a:gd name="T82" fmla="*/ 73 w 467"/>
                <a:gd name="T83" fmla="*/ 303 h 467"/>
                <a:gd name="T84" fmla="*/ 117 w 467"/>
                <a:gd name="T85" fmla="*/ 324 h 467"/>
                <a:gd name="T86" fmla="*/ 166 w 467"/>
                <a:gd name="T87" fmla="*/ 331 h 467"/>
                <a:gd name="T88" fmla="*/ 204 w 467"/>
                <a:gd name="T89" fmla="*/ 327 h 467"/>
                <a:gd name="T90" fmla="*/ 239 w 467"/>
                <a:gd name="T91" fmla="*/ 314 h 467"/>
                <a:gd name="T92" fmla="*/ 416 w 467"/>
                <a:gd name="T93" fmla="*/ 457 h 467"/>
                <a:gd name="T94" fmla="*/ 431 w 467"/>
                <a:gd name="T95" fmla="*/ 466 h 467"/>
                <a:gd name="T96" fmla="*/ 448 w 467"/>
                <a:gd name="T97" fmla="*/ 464 h 467"/>
                <a:gd name="T98" fmla="*/ 462 w 467"/>
                <a:gd name="T99" fmla="*/ 453 h 467"/>
                <a:gd name="T100" fmla="*/ 467 w 467"/>
                <a:gd name="T101" fmla="*/ 437 h 467"/>
                <a:gd name="T102" fmla="*/ 462 w 467"/>
                <a:gd name="T103" fmla="*/ 41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7" h="467">
                  <a:moveTo>
                    <a:pt x="247" y="195"/>
                  </a:moveTo>
                  <a:lnTo>
                    <a:pt x="196" y="195"/>
                  </a:lnTo>
                  <a:lnTo>
                    <a:pt x="196" y="247"/>
                  </a:lnTo>
                  <a:lnTo>
                    <a:pt x="196" y="253"/>
                  </a:lnTo>
                  <a:lnTo>
                    <a:pt x="194" y="259"/>
                  </a:lnTo>
                  <a:lnTo>
                    <a:pt x="191" y="264"/>
                  </a:lnTo>
                  <a:lnTo>
                    <a:pt x="187" y="268"/>
                  </a:lnTo>
                  <a:lnTo>
                    <a:pt x="183" y="271"/>
                  </a:lnTo>
                  <a:lnTo>
                    <a:pt x="177" y="275"/>
                  </a:lnTo>
                  <a:lnTo>
                    <a:pt x="172" y="277"/>
                  </a:lnTo>
                  <a:lnTo>
                    <a:pt x="166" y="277"/>
                  </a:lnTo>
                  <a:lnTo>
                    <a:pt x="160" y="276"/>
                  </a:lnTo>
                  <a:lnTo>
                    <a:pt x="155" y="275"/>
                  </a:lnTo>
                  <a:lnTo>
                    <a:pt x="150" y="271"/>
                  </a:lnTo>
                  <a:lnTo>
                    <a:pt x="145" y="268"/>
                  </a:lnTo>
                  <a:lnTo>
                    <a:pt x="141" y="264"/>
                  </a:lnTo>
                  <a:lnTo>
                    <a:pt x="139" y="259"/>
                  </a:lnTo>
                  <a:lnTo>
                    <a:pt x="137" y="253"/>
                  </a:lnTo>
                  <a:lnTo>
                    <a:pt x="136" y="247"/>
                  </a:lnTo>
                  <a:lnTo>
                    <a:pt x="136" y="195"/>
                  </a:lnTo>
                  <a:lnTo>
                    <a:pt x="96" y="195"/>
                  </a:lnTo>
                  <a:lnTo>
                    <a:pt x="89" y="195"/>
                  </a:lnTo>
                  <a:lnTo>
                    <a:pt x="84" y="193"/>
                  </a:lnTo>
                  <a:lnTo>
                    <a:pt x="79" y="191"/>
                  </a:lnTo>
                  <a:lnTo>
                    <a:pt x="74" y="187"/>
                  </a:lnTo>
                  <a:lnTo>
                    <a:pt x="70" y="182"/>
                  </a:lnTo>
                  <a:lnTo>
                    <a:pt x="68" y="177"/>
                  </a:lnTo>
                  <a:lnTo>
                    <a:pt x="66" y="172"/>
                  </a:lnTo>
                  <a:lnTo>
                    <a:pt x="66" y="166"/>
                  </a:lnTo>
                  <a:lnTo>
                    <a:pt x="66" y="160"/>
                  </a:lnTo>
                  <a:lnTo>
                    <a:pt x="68" y="155"/>
                  </a:lnTo>
                  <a:lnTo>
                    <a:pt x="70" y="149"/>
                  </a:lnTo>
                  <a:lnTo>
                    <a:pt x="74" y="145"/>
                  </a:lnTo>
                  <a:lnTo>
                    <a:pt x="79" y="141"/>
                  </a:lnTo>
                  <a:lnTo>
                    <a:pt x="84" y="138"/>
                  </a:lnTo>
                  <a:lnTo>
                    <a:pt x="89" y="136"/>
                  </a:lnTo>
                  <a:lnTo>
                    <a:pt x="96" y="136"/>
                  </a:lnTo>
                  <a:lnTo>
                    <a:pt x="136" y="135"/>
                  </a:lnTo>
                  <a:lnTo>
                    <a:pt x="136" y="96"/>
                  </a:lnTo>
                  <a:lnTo>
                    <a:pt x="137" y="89"/>
                  </a:lnTo>
                  <a:lnTo>
                    <a:pt x="139" y="84"/>
                  </a:lnTo>
                  <a:lnTo>
                    <a:pt x="141" y="78"/>
                  </a:lnTo>
                  <a:lnTo>
                    <a:pt x="145" y="74"/>
                  </a:lnTo>
                  <a:lnTo>
                    <a:pt x="150" y="70"/>
                  </a:lnTo>
                  <a:lnTo>
                    <a:pt x="155" y="68"/>
                  </a:lnTo>
                  <a:lnTo>
                    <a:pt x="160" y="66"/>
                  </a:lnTo>
                  <a:lnTo>
                    <a:pt x="166" y="66"/>
                  </a:lnTo>
                  <a:lnTo>
                    <a:pt x="172" y="66"/>
                  </a:lnTo>
                  <a:lnTo>
                    <a:pt x="177" y="68"/>
                  </a:lnTo>
                  <a:lnTo>
                    <a:pt x="183" y="70"/>
                  </a:lnTo>
                  <a:lnTo>
                    <a:pt x="187" y="74"/>
                  </a:lnTo>
                  <a:lnTo>
                    <a:pt x="191" y="78"/>
                  </a:lnTo>
                  <a:lnTo>
                    <a:pt x="194" y="84"/>
                  </a:lnTo>
                  <a:lnTo>
                    <a:pt x="196" y="89"/>
                  </a:lnTo>
                  <a:lnTo>
                    <a:pt x="196" y="96"/>
                  </a:lnTo>
                  <a:lnTo>
                    <a:pt x="196" y="135"/>
                  </a:lnTo>
                  <a:lnTo>
                    <a:pt x="247" y="135"/>
                  </a:lnTo>
                  <a:lnTo>
                    <a:pt x="254" y="136"/>
                  </a:lnTo>
                  <a:lnTo>
                    <a:pt x="259" y="138"/>
                  </a:lnTo>
                  <a:lnTo>
                    <a:pt x="264" y="141"/>
                  </a:lnTo>
                  <a:lnTo>
                    <a:pt x="269" y="145"/>
                  </a:lnTo>
                  <a:lnTo>
                    <a:pt x="272" y="149"/>
                  </a:lnTo>
                  <a:lnTo>
                    <a:pt x="275" y="155"/>
                  </a:lnTo>
                  <a:lnTo>
                    <a:pt x="276" y="160"/>
                  </a:lnTo>
                  <a:lnTo>
                    <a:pt x="277" y="166"/>
                  </a:lnTo>
                  <a:lnTo>
                    <a:pt x="276" y="172"/>
                  </a:lnTo>
                  <a:lnTo>
                    <a:pt x="275" y="177"/>
                  </a:lnTo>
                  <a:lnTo>
                    <a:pt x="272" y="182"/>
                  </a:lnTo>
                  <a:lnTo>
                    <a:pt x="269" y="187"/>
                  </a:lnTo>
                  <a:lnTo>
                    <a:pt x="264" y="191"/>
                  </a:lnTo>
                  <a:lnTo>
                    <a:pt x="259" y="193"/>
                  </a:lnTo>
                  <a:lnTo>
                    <a:pt x="254" y="195"/>
                  </a:lnTo>
                  <a:lnTo>
                    <a:pt x="247" y="196"/>
                  </a:lnTo>
                  <a:lnTo>
                    <a:pt x="247" y="195"/>
                  </a:lnTo>
                  <a:close/>
                  <a:moveTo>
                    <a:pt x="457" y="415"/>
                  </a:moveTo>
                  <a:lnTo>
                    <a:pt x="302" y="260"/>
                  </a:lnTo>
                  <a:lnTo>
                    <a:pt x="308" y="249"/>
                  </a:lnTo>
                  <a:lnTo>
                    <a:pt x="315" y="238"/>
                  </a:lnTo>
                  <a:lnTo>
                    <a:pt x="319" y="227"/>
                  </a:lnTo>
                  <a:lnTo>
                    <a:pt x="323" y="216"/>
                  </a:lnTo>
                  <a:lnTo>
                    <a:pt x="327" y="204"/>
                  </a:lnTo>
                  <a:lnTo>
                    <a:pt x="330" y="191"/>
                  </a:lnTo>
                  <a:lnTo>
                    <a:pt x="331" y="179"/>
                  </a:lnTo>
                  <a:lnTo>
                    <a:pt x="332" y="166"/>
                  </a:lnTo>
                  <a:lnTo>
                    <a:pt x="331" y="149"/>
                  </a:lnTo>
                  <a:lnTo>
                    <a:pt x="328" y="132"/>
                  </a:lnTo>
                  <a:lnTo>
                    <a:pt x="324" y="117"/>
                  </a:lnTo>
                  <a:lnTo>
                    <a:pt x="318" y="102"/>
                  </a:lnTo>
                  <a:lnTo>
                    <a:pt x="311" y="87"/>
                  </a:lnTo>
                  <a:lnTo>
                    <a:pt x="303" y="73"/>
                  </a:lnTo>
                  <a:lnTo>
                    <a:pt x="293" y="61"/>
                  </a:lnTo>
                  <a:lnTo>
                    <a:pt x="283" y="49"/>
                  </a:lnTo>
                  <a:lnTo>
                    <a:pt x="271" y="39"/>
                  </a:lnTo>
                  <a:lnTo>
                    <a:pt x="259" y="29"/>
                  </a:lnTo>
                  <a:lnTo>
                    <a:pt x="245" y="21"/>
                  </a:lnTo>
                  <a:lnTo>
                    <a:pt x="230" y="14"/>
                  </a:lnTo>
                  <a:lnTo>
                    <a:pt x="215" y="8"/>
                  </a:lnTo>
                  <a:lnTo>
                    <a:pt x="199" y="4"/>
                  </a:lnTo>
                  <a:lnTo>
                    <a:pt x="183" y="1"/>
                  </a:lnTo>
                  <a:lnTo>
                    <a:pt x="166" y="0"/>
                  </a:lnTo>
                  <a:lnTo>
                    <a:pt x="150" y="1"/>
                  </a:lnTo>
                  <a:lnTo>
                    <a:pt x="132" y="4"/>
                  </a:lnTo>
                  <a:lnTo>
                    <a:pt x="117" y="8"/>
                  </a:lnTo>
                  <a:lnTo>
                    <a:pt x="102" y="14"/>
                  </a:lnTo>
                  <a:lnTo>
                    <a:pt x="87" y="21"/>
                  </a:lnTo>
                  <a:lnTo>
                    <a:pt x="73" y="29"/>
                  </a:lnTo>
                  <a:lnTo>
                    <a:pt x="61" y="39"/>
                  </a:lnTo>
                  <a:lnTo>
                    <a:pt x="50" y="49"/>
                  </a:lnTo>
                  <a:lnTo>
                    <a:pt x="39" y="61"/>
                  </a:lnTo>
                  <a:lnTo>
                    <a:pt x="29" y="73"/>
                  </a:lnTo>
                  <a:lnTo>
                    <a:pt x="21" y="87"/>
                  </a:lnTo>
                  <a:lnTo>
                    <a:pt x="13" y="102"/>
                  </a:lnTo>
                  <a:lnTo>
                    <a:pt x="8" y="117"/>
                  </a:lnTo>
                  <a:lnTo>
                    <a:pt x="4" y="132"/>
                  </a:lnTo>
                  <a:lnTo>
                    <a:pt x="2" y="149"/>
                  </a:lnTo>
                  <a:lnTo>
                    <a:pt x="0" y="166"/>
                  </a:lnTo>
                  <a:lnTo>
                    <a:pt x="2" y="182"/>
                  </a:lnTo>
                  <a:lnTo>
                    <a:pt x="4" y="200"/>
                  </a:lnTo>
                  <a:lnTo>
                    <a:pt x="8" y="215"/>
                  </a:lnTo>
                  <a:lnTo>
                    <a:pt x="13" y="230"/>
                  </a:lnTo>
                  <a:lnTo>
                    <a:pt x="21" y="245"/>
                  </a:lnTo>
                  <a:lnTo>
                    <a:pt x="29" y="259"/>
                  </a:lnTo>
                  <a:lnTo>
                    <a:pt x="39" y="270"/>
                  </a:lnTo>
                  <a:lnTo>
                    <a:pt x="50" y="282"/>
                  </a:lnTo>
                  <a:lnTo>
                    <a:pt x="61" y="293"/>
                  </a:lnTo>
                  <a:lnTo>
                    <a:pt x="73" y="303"/>
                  </a:lnTo>
                  <a:lnTo>
                    <a:pt x="87" y="311"/>
                  </a:lnTo>
                  <a:lnTo>
                    <a:pt x="102" y="319"/>
                  </a:lnTo>
                  <a:lnTo>
                    <a:pt x="117" y="324"/>
                  </a:lnTo>
                  <a:lnTo>
                    <a:pt x="132" y="328"/>
                  </a:lnTo>
                  <a:lnTo>
                    <a:pt x="150" y="330"/>
                  </a:lnTo>
                  <a:lnTo>
                    <a:pt x="166" y="331"/>
                  </a:lnTo>
                  <a:lnTo>
                    <a:pt x="179" y="330"/>
                  </a:lnTo>
                  <a:lnTo>
                    <a:pt x="191" y="329"/>
                  </a:lnTo>
                  <a:lnTo>
                    <a:pt x="204" y="327"/>
                  </a:lnTo>
                  <a:lnTo>
                    <a:pt x="216" y="323"/>
                  </a:lnTo>
                  <a:lnTo>
                    <a:pt x="228" y="320"/>
                  </a:lnTo>
                  <a:lnTo>
                    <a:pt x="239" y="314"/>
                  </a:lnTo>
                  <a:lnTo>
                    <a:pt x="249" y="309"/>
                  </a:lnTo>
                  <a:lnTo>
                    <a:pt x="260" y="301"/>
                  </a:lnTo>
                  <a:lnTo>
                    <a:pt x="416" y="457"/>
                  </a:lnTo>
                  <a:lnTo>
                    <a:pt x="420" y="461"/>
                  </a:lnTo>
                  <a:lnTo>
                    <a:pt x="425" y="464"/>
                  </a:lnTo>
                  <a:lnTo>
                    <a:pt x="431" y="466"/>
                  </a:lnTo>
                  <a:lnTo>
                    <a:pt x="437" y="467"/>
                  </a:lnTo>
                  <a:lnTo>
                    <a:pt x="442" y="466"/>
                  </a:lnTo>
                  <a:lnTo>
                    <a:pt x="448" y="464"/>
                  </a:lnTo>
                  <a:lnTo>
                    <a:pt x="453" y="461"/>
                  </a:lnTo>
                  <a:lnTo>
                    <a:pt x="457" y="458"/>
                  </a:lnTo>
                  <a:lnTo>
                    <a:pt x="462" y="453"/>
                  </a:lnTo>
                  <a:lnTo>
                    <a:pt x="465" y="447"/>
                  </a:lnTo>
                  <a:lnTo>
                    <a:pt x="466" y="442"/>
                  </a:lnTo>
                  <a:lnTo>
                    <a:pt x="467" y="437"/>
                  </a:lnTo>
                  <a:lnTo>
                    <a:pt x="466" y="430"/>
                  </a:lnTo>
                  <a:lnTo>
                    <a:pt x="465" y="425"/>
                  </a:lnTo>
                  <a:lnTo>
                    <a:pt x="462" y="419"/>
                  </a:lnTo>
                  <a:lnTo>
                    <a:pt x="457" y="4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787">
              <a:extLst>
                <a:ext uri="{FF2B5EF4-FFF2-40B4-BE49-F238E27FC236}">
                  <a16:creationId xmlns:a16="http://schemas.microsoft.com/office/drawing/2014/main" xmlns="" id="{95C0A51D-DA2B-4201-90B4-C0349808D48D}"/>
                </a:ext>
              </a:extLst>
            </p:cNvPr>
            <p:cNvSpPr>
              <a:spLocks/>
            </p:cNvSpPr>
            <p:nvPr/>
          </p:nvSpPr>
          <p:spPr bwMode="auto">
            <a:xfrm>
              <a:off x="6629400" y="3084513"/>
              <a:ext cx="19050" cy="42863"/>
            </a:xfrm>
            <a:custGeom>
              <a:avLst/>
              <a:gdLst>
                <a:gd name="T0" fmla="*/ 60 w 60"/>
                <a:gd name="T1" fmla="*/ 30 h 135"/>
                <a:gd name="T2" fmla="*/ 60 w 60"/>
                <a:gd name="T3" fmla="*/ 25 h 135"/>
                <a:gd name="T4" fmla="*/ 58 w 60"/>
                <a:gd name="T5" fmla="*/ 18 h 135"/>
                <a:gd name="T6" fmla="*/ 55 w 60"/>
                <a:gd name="T7" fmla="*/ 14 h 135"/>
                <a:gd name="T8" fmla="*/ 51 w 60"/>
                <a:gd name="T9" fmla="*/ 8 h 135"/>
                <a:gd name="T10" fmla="*/ 47 w 60"/>
                <a:gd name="T11" fmla="*/ 5 h 135"/>
                <a:gd name="T12" fmla="*/ 41 w 60"/>
                <a:gd name="T13" fmla="*/ 2 h 135"/>
                <a:gd name="T14" fmla="*/ 36 w 60"/>
                <a:gd name="T15" fmla="*/ 1 h 135"/>
                <a:gd name="T16" fmla="*/ 30 w 60"/>
                <a:gd name="T17" fmla="*/ 0 h 135"/>
                <a:gd name="T18" fmla="*/ 24 w 60"/>
                <a:gd name="T19" fmla="*/ 1 h 135"/>
                <a:gd name="T20" fmla="*/ 19 w 60"/>
                <a:gd name="T21" fmla="*/ 2 h 135"/>
                <a:gd name="T22" fmla="*/ 14 w 60"/>
                <a:gd name="T23" fmla="*/ 5 h 135"/>
                <a:gd name="T24" fmla="*/ 9 w 60"/>
                <a:gd name="T25" fmla="*/ 8 h 135"/>
                <a:gd name="T26" fmla="*/ 5 w 60"/>
                <a:gd name="T27" fmla="*/ 14 h 135"/>
                <a:gd name="T28" fmla="*/ 3 w 60"/>
                <a:gd name="T29" fmla="*/ 18 h 135"/>
                <a:gd name="T30" fmla="*/ 1 w 60"/>
                <a:gd name="T31" fmla="*/ 25 h 135"/>
                <a:gd name="T32" fmla="*/ 0 w 60"/>
                <a:gd name="T33" fmla="*/ 30 h 135"/>
                <a:gd name="T34" fmla="*/ 0 w 60"/>
                <a:gd name="T35" fmla="*/ 105 h 135"/>
                <a:gd name="T36" fmla="*/ 1 w 60"/>
                <a:gd name="T37" fmla="*/ 111 h 135"/>
                <a:gd name="T38" fmla="*/ 3 w 60"/>
                <a:gd name="T39" fmla="*/ 117 h 135"/>
                <a:gd name="T40" fmla="*/ 5 w 60"/>
                <a:gd name="T41" fmla="*/ 122 h 135"/>
                <a:gd name="T42" fmla="*/ 9 w 60"/>
                <a:gd name="T43" fmla="*/ 126 h 135"/>
                <a:gd name="T44" fmla="*/ 14 w 60"/>
                <a:gd name="T45" fmla="*/ 130 h 135"/>
                <a:gd name="T46" fmla="*/ 19 w 60"/>
                <a:gd name="T47" fmla="*/ 133 h 135"/>
                <a:gd name="T48" fmla="*/ 24 w 60"/>
                <a:gd name="T49" fmla="*/ 135 h 135"/>
                <a:gd name="T50" fmla="*/ 30 w 60"/>
                <a:gd name="T51" fmla="*/ 135 h 135"/>
                <a:gd name="T52" fmla="*/ 36 w 60"/>
                <a:gd name="T53" fmla="*/ 135 h 135"/>
                <a:gd name="T54" fmla="*/ 41 w 60"/>
                <a:gd name="T55" fmla="*/ 133 h 135"/>
                <a:gd name="T56" fmla="*/ 47 w 60"/>
                <a:gd name="T57" fmla="*/ 130 h 135"/>
                <a:gd name="T58" fmla="*/ 51 w 60"/>
                <a:gd name="T59" fmla="*/ 126 h 135"/>
                <a:gd name="T60" fmla="*/ 55 w 60"/>
                <a:gd name="T61" fmla="*/ 122 h 135"/>
                <a:gd name="T62" fmla="*/ 58 w 60"/>
                <a:gd name="T63" fmla="*/ 117 h 135"/>
                <a:gd name="T64" fmla="*/ 60 w 60"/>
                <a:gd name="T65" fmla="*/ 111 h 135"/>
                <a:gd name="T66" fmla="*/ 60 w 60"/>
                <a:gd name="T67" fmla="*/ 105 h 135"/>
                <a:gd name="T68" fmla="*/ 60 w 60"/>
                <a:gd name="T69"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35">
                  <a:moveTo>
                    <a:pt x="60" y="30"/>
                  </a:moveTo>
                  <a:lnTo>
                    <a:pt x="60" y="25"/>
                  </a:lnTo>
                  <a:lnTo>
                    <a:pt x="58" y="18"/>
                  </a:lnTo>
                  <a:lnTo>
                    <a:pt x="55" y="14"/>
                  </a:lnTo>
                  <a:lnTo>
                    <a:pt x="51" y="8"/>
                  </a:lnTo>
                  <a:lnTo>
                    <a:pt x="47" y="5"/>
                  </a:lnTo>
                  <a:lnTo>
                    <a:pt x="41" y="2"/>
                  </a:lnTo>
                  <a:lnTo>
                    <a:pt x="36" y="1"/>
                  </a:lnTo>
                  <a:lnTo>
                    <a:pt x="30" y="0"/>
                  </a:lnTo>
                  <a:lnTo>
                    <a:pt x="24" y="1"/>
                  </a:lnTo>
                  <a:lnTo>
                    <a:pt x="19" y="2"/>
                  </a:lnTo>
                  <a:lnTo>
                    <a:pt x="14" y="5"/>
                  </a:lnTo>
                  <a:lnTo>
                    <a:pt x="9" y="8"/>
                  </a:lnTo>
                  <a:lnTo>
                    <a:pt x="5" y="14"/>
                  </a:lnTo>
                  <a:lnTo>
                    <a:pt x="3" y="18"/>
                  </a:lnTo>
                  <a:lnTo>
                    <a:pt x="1" y="25"/>
                  </a:lnTo>
                  <a:lnTo>
                    <a:pt x="0" y="30"/>
                  </a:lnTo>
                  <a:lnTo>
                    <a:pt x="0" y="105"/>
                  </a:lnTo>
                  <a:lnTo>
                    <a:pt x="1" y="111"/>
                  </a:lnTo>
                  <a:lnTo>
                    <a:pt x="3" y="117"/>
                  </a:lnTo>
                  <a:lnTo>
                    <a:pt x="5" y="122"/>
                  </a:lnTo>
                  <a:lnTo>
                    <a:pt x="9" y="126"/>
                  </a:lnTo>
                  <a:lnTo>
                    <a:pt x="14" y="130"/>
                  </a:lnTo>
                  <a:lnTo>
                    <a:pt x="19" y="133"/>
                  </a:lnTo>
                  <a:lnTo>
                    <a:pt x="24" y="135"/>
                  </a:lnTo>
                  <a:lnTo>
                    <a:pt x="30" y="135"/>
                  </a:lnTo>
                  <a:lnTo>
                    <a:pt x="36" y="135"/>
                  </a:lnTo>
                  <a:lnTo>
                    <a:pt x="41" y="133"/>
                  </a:lnTo>
                  <a:lnTo>
                    <a:pt x="47" y="130"/>
                  </a:lnTo>
                  <a:lnTo>
                    <a:pt x="51" y="126"/>
                  </a:lnTo>
                  <a:lnTo>
                    <a:pt x="55" y="122"/>
                  </a:lnTo>
                  <a:lnTo>
                    <a:pt x="58" y="117"/>
                  </a:lnTo>
                  <a:lnTo>
                    <a:pt x="60" y="111"/>
                  </a:lnTo>
                  <a:lnTo>
                    <a:pt x="60" y="105"/>
                  </a:lnTo>
                  <a:lnTo>
                    <a:pt x="6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788">
              <a:extLst>
                <a:ext uri="{FF2B5EF4-FFF2-40B4-BE49-F238E27FC236}">
                  <a16:creationId xmlns:a16="http://schemas.microsoft.com/office/drawing/2014/main" xmlns="" id="{0B528625-1D2E-48ED-9B31-0EC3598CC687}"/>
                </a:ext>
              </a:extLst>
            </p:cNvPr>
            <p:cNvSpPr>
              <a:spLocks/>
            </p:cNvSpPr>
            <p:nvPr/>
          </p:nvSpPr>
          <p:spPr bwMode="auto">
            <a:xfrm>
              <a:off x="6629400" y="3136900"/>
              <a:ext cx="19050" cy="42863"/>
            </a:xfrm>
            <a:custGeom>
              <a:avLst/>
              <a:gdLst>
                <a:gd name="T0" fmla="*/ 30 w 60"/>
                <a:gd name="T1" fmla="*/ 0 h 135"/>
                <a:gd name="T2" fmla="*/ 24 w 60"/>
                <a:gd name="T3" fmla="*/ 1 h 135"/>
                <a:gd name="T4" fmla="*/ 19 w 60"/>
                <a:gd name="T5" fmla="*/ 2 h 135"/>
                <a:gd name="T6" fmla="*/ 14 w 60"/>
                <a:gd name="T7" fmla="*/ 5 h 135"/>
                <a:gd name="T8" fmla="*/ 9 w 60"/>
                <a:gd name="T9" fmla="*/ 10 h 135"/>
                <a:gd name="T10" fmla="*/ 5 w 60"/>
                <a:gd name="T11" fmla="*/ 14 h 135"/>
                <a:gd name="T12" fmla="*/ 3 w 60"/>
                <a:gd name="T13" fmla="*/ 18 h 135"/>
                <a:gd name="T14" fmla="*/ 1 w 60"/>
                <a:gd name="T15" fmla="*/ 25 h 135"/>
                <a:gd name="T16" fmla="*/ 0 w 60"/>
                <a:gd name="T17" fmla="*/ 30 h 135"/>
                <a:gd name="T18" fmla="*/ 0 w 60"/>
                <a:gd name="T19" fmla="*/ 105 h 135"/>
                <a:gd name="T20" fmla="*/ 1 w 60"/>
                <a:gd name="T21" fmla="*/ 112 h 135"/>
                <a:gd name="T22" fmla="*/ 3 w 60"/>
                <a:gd name="T23" fmla="*/ 117 h 135"/>
                <a:gd name="T24" fmla="*/ 5 w 60"/>
                <a:gd name="T25" fmla="*/ 122 h 135"/>
                <a:gd name="T26" fmla="*/ 9 w 60"/>
                <a:gd name="T27" fmla="*/ 127 h 135"/>
                <a:gd name="T28" fmla="*/ 14 w 60"/>
                <a:gd name="T29" fmla="*/ 131 h 135"/>
                <a:gd name="T30" fmla="*/ 19 w 60"/>
                <a:gd name="T31" fmla="*/ 133 h 135"/>
                <a:gd name="T32" fmla="*/ 24 w 60"/>
                <a:gd name="T33" fmla="*/ 135 h 135"/>
                <a:gd name="T34" fmla="*/ 30 w 60"/>
                <a:gd name="T35" fmla="*/ 135 h 135"/>
                <a:gd name="T36" fmla="*/ 36 w 60"/>
                <a:gd name="T37" fmla="*/ 135 h 135"/>
                <a:gd name="T38" fmla="*/ 41 w 60"/>
                <a:gd name="T39" fmla="*/ 133 h 135"/>
                <a:gd name="T40" fmla="*/ 47 w 60"/>
                <a:gd name="T41" fmla="*/ 131 h 135"/>
                <a:gd name="T42" fmla="*/ 51 w 60"/>
                <a:gd name="T43" fmla="*/ 127 h 135"/>
                <a:gd name="T44" fmla="*/ 55 w 60"/>
                <a:gd name="T45" fmla="*/ 122 h 135"/>
                <a:gd name="T46" fmla="*/ 58 w 60"/>
                <a:gd name="T47" fmla="*/ 117 h 135"/>
                <a:gd name="T48" fmla="*/ 60 w 60"/>
                <a:gd name="T49" fmla="*/ 112 h 135"/>
                <a:gd name="T50" fmla="*/ 60 w 60"/>
                <a:gd name="T51" fmla="*/ 105 h 135"/>
                <a:gd name="T52" fmla="*/ 60 w 60"/>
                <a:gd name="T53" fmla="*/ 30 h 135"/>
                <a:gd name="T54" fmla="*/ 60 w 60"/>
                <a:gd name="T55" fmla="*/ 25 h 135"/>
                <a:gd name="T56" fmla="*/ 58 w 60"/>
                <a:gd name="T57" fmla="*/ 18 h 135"/>
                <a:gd name="T58" fmla="*/ 55 w 60"/>
                <a:gd name="T59" fmla="*/ 14 h 135"/>
                <a:gd name="T60" fmla="*/ 51 w 60"/>
                <a:gd name="T61" fmla="*/ 9 h 135"/>
                <a:gd name="T62" fmla="*/ 47 w 60"/>
                <a:gd name="T63" fmla="*/ 5 h 135"/>
                <a:gd name="T64" fmla="*/ 41 w 60"/>
                <a:gd name="T65" fmla="*/ 2 h 135"/>
                <a:gd name="T66" fmla="*/ 36 w 60"/>
                <a:gd name="T67" fmla="*/ 1 h 135"/>
                <a:gd name="T68" fmla="*/ 30 w 60"/>
                <a:gd name="T6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35">
                  <a:moveTo>
                    <a:pt x="30" y="0"/>
                  </a:moveTo>
                  <a:lnTo>
                    <a:pt x="24" y="1"/>
                  </a:lnTo>
                  <a:lnTo>
                    <a:pt x="19" y="2"/>
                  </a:lnTo>
                  <a:lnTo>
                    <a:pt x="14" y="5"/>
                  </a:lnTo>
                  <a:lnTo>
                    <a:pt x="9" y="10"/>
                  </a:lnTo>
                  <a:lnTo>
                    <a:pt x="5" y="14"/>
                  </a:lnTo>
                  <a:lnTo>
                    <a:pt x="3" y="18"/>
                  </a:lnTo>
                  <a:lnTo>
                    <a:pt x="1" y="25"/>
                  </a:lnTo>
                  <a:lnTo>
                    <a:pt x="0" y="30"/>
                  </a:lnTo>
                  <a:lnTo>
                    <a:pt x="0" y="105"/>
                  </a:lnTo>
                  <a:lnTo>
                    <a:pt x="1" y="112"/>
                  </a:lnTo>
                  <a:lnTo>
                    <a:pt x="3" y="117"/>
                  </a:lnTo>
                  <a:lnTo>
                    <a:pt x="5" y="122"/>
                  </a:lnTo>
                  <a:lnTo>
                    <a:pt x="9" y="127"/>
                  </a:lnTo>
                  <a:lnTo>
                    <a:pt x="14" y="131"/>
                  </a:lnTo>
                  <a:lnTo>
                    <a:pt x="19" y="133"/>
                  </a:lnTo>
                  <a:lnTo>
                    <a:pt x="24" y="135"/>
                  </a:lnTo>
                  <a:lnTo>
                    <a:pt x="30" y="135"/>
                  </a:lnTo>
                  <a:lnTo>
                    <a:pt x="36" y="135"/>
                  </a:lnTo>
                  <a:lnTo>
                    <a:pt x="41" y="133"/>
                  </a:lnTo>
                  <a:lnTo>
                    <a:pt x="47" y="131"/>
                  </a:lnTo>
                  <a:lnTo>
                    <a:pt x="51" y="127"/>
                  </a:lnTo>
                  <a:lnTo>
                    <a:pt x="55" y="122"/>
                  </a:lnTo>
                  <a:lnTo>
                    <a:pt x="58" y="117"/>
                  </a:lnTo>
                  <a:lnTo>
                    <a:pt x="60" y="112"/>
                  </a:lnTo>
                  <a:lnTo>
                    <a:pt x="60" y="105"/>
                  </a:lnTo>
                  <a:lnTo>
                    <a:pt x="60" y="30"/>
                  </a:lnTo>
                  <a:lnTo>
                    <a:pt x="60" y="25"/>
                  </a:lnTo>
                  <a:lnTo>
                    <a:pt x="58" y="18"/>
                  </a:lnTo>
                  <a:lnTo>
                    <a:pt x="55" y="14"/>
                  </a:lnTo>
                  <a:lnTo>
                    <a:pt x="51" y="9"/>
                  </a:lnTo>
                  <a:lnTo>
                    <a:pt x="47" y="5"/>
                  </a:lnTo>
                  <a:lnTo>
                    <a:pt x="41" y="2"/>
                  </a:lnTo>
                  <a:lnTo>
                    <a:pt x="36" y="1"/>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89">
              <a:extLst>
                <a:ext uri="{FF2B5EF4-FFF2-40B4-BE49-F238E27FC236}">
                  <a16:creationId xmlns:a16="http://schemas.microsoft.com/office/drawing/2014/main" xmlns="" id="{C03DF9B1-D41F-4D90-9359-94CE56AA1204}"/>
                </a:ext>
              </a:extLst>
            </p:cNvPr>
            <p:cNvSpPr>
              <a:spLocks/>
            </p:cNvSpPr>
            <p:nvPr/>
          </p:nvSpPr>
          <p:spPr bwMode="auto">
            <a:xfrm>
              <a:off x="6438900" y="3084513"/>
              <a:ext cx="19050" cy="38100"/>
            </a:xfrm>
            <a:custGeom>
              <a:avLst/>
              <a:gdLst>
                <a:gd name="T0" fmla="*/ 30 w 60"/>
                <a:gd name="T1" fmla="*/ 120 h 120"/>
                <a:gd name="T2" fmla="*/ 36 w 60"/>
                <a:gd name="T3" fmla="*/ 120 h 120"/>
                <a:gd name="T4" fmla="*/ 42 w 60"/>
                <a:gd name="T5" fmla="*/ 118 h 120"/>
                <a:gd name="T6" fmla="*/ 47 w 60"/>
                <a:gd name="T7" fmla="*/ 115 h 120"/>
                <a:gd name="T8" fmla="*/ 51 w 60"/>
                <a:gd name="T9" fmla="*/ 111 h 120"/>
                <a:gd name="T10" fmla="*/ 55 w 60"/>
                <a:gd name="T11" fmla="*/ 107 h 120"/>
                <a:gd name="T12" fmla="*/ 58 w 60"/>
                <a:gd name="T13" fmla="*/ 102 h 120"/>
                <a:gd name="T14" fmla="*/ 59 w 60"/>
                <a:gd name="T15" fmla="*/ 96 h 120"/>
                <a:gd name="T16" fmla="*/ 60 w 60"/>
                <a:gd name="T17" fmla="*/ 90 h 120"/>
                <a:gd name="T18" fmla="*/ 60 w 60"/>
                <a:gd name="T19" fmla="*/ 30 h 120"/>
                <a:gd name="T20" fmla="*/ 59 w 60"/>
                <a:gd name="T21" fmla="*/ 25 h 120"/>
                <a:gd name="T22" fmla="*/ 58 w 60"/>
                <a:gd name="T23" fmla="*/ 18 h 120"/>
                <a:gd name="T24" fmla="*/ 55 w 60"/>
                <a:gd name="T25" fmla="*/ 14 h 120"/>
                <a:gd name="T26" fmla="*/ 51 w 60"/>
                <a:gd name="T27" fmla="*/ 8 h 120"/>
                <a:gd name="T28" fmla="*/ 47 w 60"/>
                <a:gd name="T29" fmla="*/ 5 h 120"/>
                <a:gd name="T30" fmla="*/ 42 w 60"/>
                <a:gd name="T31" fmla="*/ 2 h 120"/>
                <a:gd name="T32" fmla="*/ 36 w 60"/>
                <a:gd name="T33" fmla="*/ 1 h 120"/>
                <a:gd name="T34" fmla="*/ 30 w 60"/>
                <a:gd name="T35" fmla="*/ 0 h 120"/>
                <a:gd name="T36" fmla="*/ 24 w 60"/>
                <a:gd name="T37" fmla="*/ 1 h 120"/>
                <a:gd name="T38" fmla="*/ 18 w 60"/>
                <a:gd name="T39" fmla="*/ 2 h 120"/>
                <a:gd name="T40" fmla="*/ 13 w 60"/>
                <a:gd name="T41" fmla="*/ 5 h 120"/>
                <a:gd name="T42" fmla="*/ 9 w 60"/>
                <a:gd name="T43" fmla="*/ 8 h 120"/>
                <a:gd name="T44" fmla="*/ 5 w 60"/>
                <a:gd name="T45" fmla="*/ 14 h 120"/>
                <a:gd name="T46" fmla="*/ 2 w 60"/>
                <a:gd name="T47" fmla="*/ 18 h 120"/>
                <a:gd name="T48" fmla="*/ 1 w 60"/>
                <a:gd name="T49" fmla="*/ 25 h 120"/>
                <a:gd name="T50" fmla="*/ 0 w 60"/>
                <a:gd name="T51" fmla="*/ 30 h 120"/>
                <a:gd name="T52" fmla="*/ 0 w 60"/>
                <a:gd name="T53" fmla="*/ 90 h 120"/>
                <a:gd name="T54" fmla="*/ 1 w 60"/>
                <a:gd name="T55" fmla="*/ 96 h 120"/>
                <a:gd name="T56" fmla="*/ 2 w 60"/>
                <a:gd name="T57" fmla="*/ 102 h 120"/>
                <a:gd name="T58" fmla="*/ 5 w 60"/>
                <a:gd name="T59" fmla="*/ 107 h 120"/>
                <a:gd name="T60" fmla="*/ 9 w 60"/>
                <a:gd name="T61" fmla="*/ 111 h 120"/>
                <a:gd name="T62" fmla="*/ 13 w 60"/>
                <a:gd name="T63" fmla="*/ 115 h 120"/>
                <a:gd name="T64" fmla="*/ 18 w 60"/>
                <a:gd name="T65" fmla="*/ 118 h 120"/>
                <a:gd name="T66" fmla="*/ 24 w 60"/>
                <a:gd name="T67" fmla="*/ 120 h 120"/>
                <a:gd name="T68" fmla="*/ 30 w 60"/>
                <a:gd name="T69" fmla="*/ 120 h 120"/>
                <a:gd name="T70" fmla="*/ 30 w 60"/>
                <a:gd name="T7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20">
                  <a:moveTo>
                    <a:pt x="30" y="120"/>
                  </a:moveTo>
                  <a:lnTo>
                    <a:pt x="36" y="120"/>
                  </a:lnTo>
                  <a:lnTo>
                    <a:pt x="42" y="118"/>
                  </a:lnTo>
                  <a:lnTo>
                    <a:pt x="47" y="115"/>
                  </a:lnTo>
                  <a:lnTo>
                    <a:pt x="51" y="111"/>
                  </a:lnTo>
                  <a:lnTo>
                    <a:pt x="55" y="107"/>
                  </a:lnTo>
                  <a:lnTo>
                    <a:pt x="58" y="102"/>
                  </a:lnTo>
                  <a:lnTo>
                    <a:pt x="59" y="96"/>
                  </a:lnTo>
                  <a:lnTo>
                    <a:pt x="60" y="90"/>
                  </a:lnTo>
                  <a:lnTo>
                    <a:pt x="60" y="30"/>
                  </a:lnTo>
                  <a:lnTo>
                    <a:pt x="59" y="25"/>
                  </a:lnTo>
                  <a:lnTo>
                    <a:pt x="58" y="18"/>
                  </a:lnTo>
                  <a:lnTo>
                    <a:pt x="55" y="14"/>
                  </a:lnTo>
                  <a:lnTo>
                    <a:pt x="51" y="8"/>
                  </a:lnTo>
                  <a:lnTo>
                    <a:pt x="47" y="5"/>
                  </a:lnTo>
                  <a:lnTo>
                    <a:pt x="42" y="2"/>
                  </a:lnTo>
                  <a:lnTo>
                    <a:pt x="36" y="1"/>
                  </a:lnTo>
                  <a:lnTo>
                    <a:pt x="30" y="0"/>
                  </a:lnTo>
                  <a:lnTo>
                    <a:pt x="24" y="1"/>
                  </a:lnTo>
                  <a:lnTo>
                    <a:pt x="18" y="2"/>
                  </a:lnTo>
                  <a:lnTo>
                    <a:pt x="13" y="5"/>
                  </a:lnTo>
                  <a:lnTo>
                    <a:pt x="9" y="8"/>
                  </a:lnTo>
                  <a:lnTo>
                    <a:pt x="5" y="14"/>
                  </a:lnTo>
                  <a:lnTo>
                    <a:pt x="2" y="18"/>
                  </a:lnTo>
                  <a:lnTo>
                    <a:pt x="1" y="25"/>
                  </a:lnTo>
                  <a:lnTo>
                    <a:pt x="0" y="30"/>
                  </a:lnTo>
                  <a:lnTo>
                    <a:pt x="0" y="90"/>
                  </a:lnTo>
                  <a:lnTo>
                    <a:pt x="1" y="96"/>
                  </a:lnTo>
                  <a:lnTo>
                    <a:pt x="2" y="102"/>
                  </a:lnTo>
                  <a:lnTo>
                    <a:pt x="5" y="107"/>
                  </a:lnTo>
                  <a:lnTo>
                    <a:pt x="9" y="111"/>
                  </a:lnTo>
                  <a:lnTo>
                    <a:pt x="13" y="115"/>
                  </a:lnTo>
                  <a:lnTo>
                    <a:pt x="18" y="118"/>
                  </a:lnTo>
                  <a:lnTo>
                    <a:pt x="24" y="120"/>
                  </a:lnTo>
                  <a:lnTo>
                    <a:pt x="30" y="120"/>
                  </a:lnTo>
                  <a:lnTo>
                    <a:pt x="3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790">
              <a:extLst>
                <a:ext uri="{FF2B5EF4-FFF2-40B4-BE49-F238E27FC236}">
                  <a16:creationId xmlns:a16="http://schemas.microsoft.com/office/drawing/2014/main" xmlns="" id="{CA6AA193-B283-4908-8DE7-11D4AA2309EE}"/>
                </a:ext>
              </a:extLst>
            </p:cNvPr>
            <p:cNvSpPr>
              <a:spLocks/>
            </p:cNvSpPr>
            <p:nvPr/>
          </p:nvSpPr>
          <p:spPr bwMode="auto">
            <a:xfrm>
              <a:off x="6438900" y="3132138"/>
              <a:ext cx="19050" cy="38100"/>
            </a:xfrm>
            <a:custGeom>
              <a:avLst/>
              <a:gdLst>
                <a:gd name="T0" fmla="*/ 30 w 60"/>
                <a:gd name="T1" fmla="*/ 120 h 120"/>
                <a:gd name="T2" fmla="*/ 36 w 60"/>
                <a:gd name="T3" fmla="*/ 120 h 120"/>
                <a:gd name="T4" fmla="*/ 42 w 60"/>
                <a:gd name="T5" fmla="*/ 118 h 120"/>
                <a:gd name="T6" fmla="*/ 47 w 60"/>
                <a:gd name="T7" fmla="*/ 116 h 120"/>
                <a:gd name="T8" fmla="*/ 51 w 60"/>
                <a:gd name="T9" fmla="*/ 112 h 120"/>
                <a:gd name="T10" fmla="*/ 55 w 60"/>
                <a:gd name="T11" fmla="*/ 107 h 120"/>
                <a:gd name="T12" fmla="*/ 58 w 60"/>
                <a:gd name="T13" fmla="*/ 102 h 120"/>
                <a:gd name="T14" fmla="*/ 59 w 60"/>
                <a:gd name="T15" fmla="*/ 97 h 120"/>
                <a:gd name="T16" fmla="*/ 60 w 60"/>
                <a:gd name="T17" fmla="*/ 90 h 120"/>
                <a:gd name="T18" fmla="*/ 60 w 60"/>
                <a:gd name="T19" fmla="*/ 30 h 120"/>
                <a:gd name="T20" fmla="*/ 59 w 60"/>
                <a:gd name="T21" fmla="*/ 25 h 120"/>
                <a:gd name="T22" fmla="*/ 58 w 60"/>
                <a:gd name="T23" fmla="*/ 18 h 120"/>
                <a:gd name="T24" fmla="*/ 55 w 60"/>
                <a:gd name="T25" fmla="*/ 14 h 120"/>
                <a:gd name="T26" fmla="*/ 51 w 60"/>
                <a:gd name="T27" fmla="*/ 9 h 120"/>
                <a:gd name="T28" fmla="*/ 47 w 60"/>
                <a:gd name="T29" fmla="*/ 5 h 120"/>
                <a:gd name="T30" fmla="*/ 42 w 60"/>
                <a:gd name="T31" fmla="*/ 2 h 120"/>
                <a:gd name="T32" fmla="*/ 36 w 60"/>
                <a:gd name="T33" fmla="*/ 1 h 120"/>
                <a:gd name="T34" fmla="*/ 30 w 60"/>
                <a:gd name="T35" fmla="*/ 0 h 120"/>
                <a:gd name="T36" fmla="*/ 24 w 60"/>
                <a:gd name="T37" fmla="*/ 1 h 120"/>
                <a:gd name="T38" fmla="*/ 18 w 60"/>
                <a:gd name="T39" fmla="*/ 2 h 120"/>
                <a:gd name="T40" fmla="*/ 13 w 60"/>
                <a:gd name="T41" fmla="*/ 5 h 120"/>
                <a:gd name="T42" fmla="*/ 9 w 60"/>
                <a:gd name="T43" fmla="*/ 9 h 120"/>
                <a:gd name="T44" fmla="*/ 5 w 60"/>
                <a:gd name="T45" fmla="*/ 14 h 120"/>
                <a:gd name="T46" fmla="*/ 2 w 60"/>
                <a:gd name="T47" fmla="*/ 18 h 120"/>
                <a:gd name="T48" fmla="*/ 1 w 60"/>
                <a:gd name="T49" fmla="*/ 25 h 120"/>
                <a:gd name="T50" fmla="*/ 0 w 60"/>
                <a:gd name="T51" fmla="*/ 30 h 120"/>
                <a:gd name="T52" fmla="*/ 0 w 60"/>
                <a:gd name="T53" fmla="*/ 90 h 120"/>
                <a:gd name="T54" fmla="*/ 1 w 60"/>
                <a:gd name="T55" fmla="*/ 97 h 120"/>
                <a:gd name="T56" fmla="*/ 2 w 60"/>
                <a:gd name="T57" fmla="*/ 102 h 120"/>
                <a:gd name="T58" fmla="*/ 5 w 60"/>
                <a:gd name="T59" fmla="*/ 107 h 120"/>
                <a:gd name="T60" fmla="*/ 9 w 60"/>
                <a:gd name="T61" fmla="*/ 112 h 120"/>
                <a:gd name="T62" fmla="*/ 13 w 60"/>
                <a:gd name="T63" fmla="*/ 116 h 120"/>
                <a:gd name="T64" fmla="*/ 18 w 60"/>
                <a:gd name="T65" fmla="*/ 118 h 120"/>
                <a:gd name="T66" fmla="*/ 24 w 60"/>
                <a:gd name="T67" fmla="*/ 120 h 120"/>
                <a:gd name="T68" fmla="*/ 30 w 60"/>
                <a:gd name="T69" fmla="*/ 120 h 120"/>
                <a:gd name="T70" fmla="*/ 30 w 60"/>
                <a:gd name="T7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20">
                  <a:moveTo>
                    <a:pt x="30" y="120"/>
                  </a:moveTo>
                  <a:lnTo>
                    <a:pt x="36" y="120"/>
                  </a:lnTo>
                  <a:lnTo>
                    <a:pt x="42" y="118"/>
                  </a:lnTo>
                  <a:lnTo>
                    <a:pt x="47" y="116"/>
                  </a:lnTo>
                  <a:lnTo>
                    <a:pt x="51" y="112"/>
                  </a:lnTo>
                  <a:lnTo>
                    <a:pt x="55" y="107"/>
                  </a:lnTo>
                  <a:lnTo>
                    <a:pt x="58" y="102"/>
                  </a:lnTo>
                  <a:lnTo>
                    <a:pt x="59" y="97"/>
                  </a:lnTo>
                  <a:lnTo>
                    <a:pt x="60" y="90"/>
                  </a:lnTo>
                  <a:lnTo>
                    <a:pt x="60" y="30"/>
                  </a:lnTo>
                  <a:lnTo>
                    <a:pt x="59" y="25"/>
                  </a:lnTo>
                  <a:lnTo>
                    <a:pt x="58" y="18"/>
                  </a:lnTo>
                  <a:lnTo>
                    <a:pt x="55" y="14"/>
                  </a:lnTo>
                  <a:lnTo>
                    <a:pt x="51" y="9"/>
                  </a:lnTo>
                  <a:lnTo>
                    <a:pt x="47" y="5"/>
                  </a:lnTo>
                  <a:lnTo>
                    <a:pt x="42" y="2"/>
                  </a:lnTo>
                  <a:lnTo>
                    <a:pt x="36" y="1"/>
                  </a:lnTo>
                  <a:lnTo>
                    <a:pt x="30" y="0"/>
                  </a:lnTo>
                  <a:lnTo>
                    <a:pt x="24" y="1"/>
                  </a:lnTo>
                  <a:lnTo>
                    <a:pt x="18" y="2"/>
                  </a:lnTo>
                  <a:lnTo>
                    <a:pt x="13" y="5"/>
                  </a:lnTo>
                  <a:lnTo>
                    <a:pt x="9" y="9"/>
                  </a:lnTo>
                  <a:lnTo>
                    <a:pt x="5" y="14"/>
                  </a:lnTo>
                  <a:lnTo>
                    <a:pt x="2" y="18"/>
                  </a:lnTo>
                  <a:lnTo>
                    <a:pt x="1" y="25"/>
                  </a:lnTo>
                  <a:lnTo>
                    <a:pt x="0" y="30"/>
                  </a:lnTo>
                  <a:lnTo>
                    <a:pt x="0" y="90"/>
                  </a:lnTo>
                  <a:lnTo>
                    <a:pt x="1" y="97"/>
                  </a:lnTo>
                  <a:lnTo>
                    <a:pt x="2" y="102"/>
                  </a:lnTo>
                  <a:lnTo>
                    <a:pt x="5" y="107"/>
                  </a:lnTo>
                  <a:lnTo>
                    <a:pt x="9" y="112"/>
                  </a:lnTo>
                  <a:lnTo>
                    <a:pt x="13" y="116"/>
                  </a:lnTo>
                  <a:lnTo>
                    <a:pt x="18" y="118"/>
                  </a:lnTo>
                  <a:lnTo>
                    <a:pt x="24" y="120"/>
                  </a:lnTo>
                  <a:lnTo>
                    <a:pt x="30" y="120"/>
                  </a:lnTo>
                  <a:lnTo>
                    <a:pt x="3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791">
              <a:extLst>
                <a:ext uri="{FF2B5EF4-FFF2-40B4-BE49-F238E27FC236}">
                  <a16:creationId xmlns:a16="http://schemas.microsoft.com/office/drawing/2014/main" xmlns="" id="{5BFAD004-827F-43BF-BB1C-47C7113A85C6}"/>
                </a:ext>
              </a:extLst>
            </p:cNvPr>
            <p:cNvSpPr>
              <a:spLocks/>
            </p:cNvSpPr>
            <p:nvPr/>
          </p:nvSpPr>
          <p:spPr bwMode="auto">
            <a:xfrm>
              <a:off x="6438900" y="3179763"/>
              <a:ext cx="19050" cy="38100"/>
            </a:xfrm>
            <a:custGeom>
              <a:avLst/>
              <a:gdLst>
                <a:gd name="T0" fmla="*/ 30 w 60"/>
                <a:gd name="T1" fmla="*/ 120 h 120"/>
                <a:gd name="T2" fmla="*/ 36 w 60"/>
                <a:gd name="T3" fmla="*/ 120 h 120"/>
                <a:gd name="T4" fmla="*/ 42 w 60"/>
                <a:gd name="T5" fmla="*/ 118 h 120"/>
                <a:gd name="T6" fmla="*/ 47 w 60"/>
                <a:gd name="T7" fmla="*/ 116 h 120"/>
                <a:gd name="T8" fmla="*/ 51 w 60"/>
                <a:gd name="T9" fmla="*/ 112 h 120"/>
                <a:gd name="T10" fmla="*/ 55 w 60"/>
                <a:gd name="T11" fmla="*/ 107 h 120"/>
                <a:gd name="T12" fmla="*/ 58 w 60"/>
                <a:gd name="T13" fmla="*/ 102 h 120"/>
                <a:gd name="T14" fmla="*/ 59 w 60"/>
                <a:gd name="T15" fmla="*/ 97 h 120"/>
                <a:gd name="T16" fmla="*/ 60 w 60"/>
                <a:gd name="T17" fmla="*/ 90 h 120"/>
                <a:gd name="T18" fmla="*/ 60 w 60"/>
                <a:gd name="T19" fmla="*/ 30 h 120"/>
                <a:gd name="T20" fmla="*/ 59 w 60"/>
                <a:gd name="T21" fmla="*/ 25 h 120"/>
                <a:gd name="T22" fmla="*/ 58 w 60"/>
                <a:gd name="T23" fmla="*/ 18 h 120"/>
                <a:gd name="T24" fmla="*/ 55 w 60"/>
                <a:gd name="T25" fmla="*/ 14 h 120"/>
                <a:gd name="T26" fmla="*/ 51 w 60"/>
                <a:gd name="T27" fmla="*/ 10 h 120"/>
                <a:gd name="T28" fmla="*/ 47 w 60"/>
                <a:gd name="T29" fmla="*/ 5 h 120"/>
                <a:gd name="T30" fmla="*/ 42 w 60"/>
                <a:gd name="T31" fmla="*/ 3 h 120"/>
                <a:gd name="T32" fmla="*/ 36 w 60"/>
                <a:gd name="T33" fmla="*/ 1 h 120"/>
                <a:gd name="T34" fmla="*/ 30 w 60"/>
                <a:gd name="T35" fmla="*/ 0 h 120"/>
                <a:gd name="T36" fmla="*/ 24 w 60"/>
                <a:gd name="T37" fmla="*/ 1 h 120"/>
                <a:gd name="T38" fmla="*/ 18 w 60"/>
                <a:gd name="T39" fmla="*/ 3 h 120"/>
                <a:gd name="T40" fmla="*/ 13 w 60"/>
                <a:gd name="T41" fmla="*/ 5 h 120"/>
                <a:gd name="T42" fmla="*/ 9 w 60"/>
                <a:gd name="T43" fmla="*/ 10 h 120"/>
                <a:gd name="T44" fmla="*/ 5 w 60"/>
                <a:gd name="T45" fmla="*/ 14 h 120"/>
                <a:gd name="T46" fmla="*/ 2 w 60"/>
                <a:gd name="T47" fmla="*/ 18 h 120"/>
                <a:gd name="T48" fmla="*/ 1 w 60"/>
                <a:gd name="T49" fmla="*/ 25 h 120"/>
                <a:gd name="T50" fmla="*/ 0 w 60"/>
                <a:gd name="T51" fmla="*/ 30 h 120"/>
                <a:gd name="T52" fmla="*/ 0 w 60"/>
                <a:gd name="T53" fmla="*/ 90 h 120"/>
                <a:gd name="T54" fmla="*/ 1 w 60"/>
                <a:gd name="T55" fmla="*/ 97 h 120"/>
                <a:gd name="T56" fmla="*/ 2 w 60"/>
                <a:gd name="T57" fmla="*/ 102 h 120"/>
                <a:gd name="T58" fmla="*/ 5 w 60"/>
                <a:gd name="T59" fmla="*/ 107 h 120"/>
                <a:gd name="T60" fmla="*/ 9 w 60"/>
                <a:gd name="T61" fmla="*/ 112 h 120"/>
                <a:gd name="T62" fmla="*/ 13 w 60"/>
                <a:gd name="T63" fmla="*/ 116 h 120"/>
                <a:gd name="T64" fmla="*/ 18 w 60"/>
                <a:gd name="T65" fmla="*/ 118 h 120"/>
                <a:gd name="T66" fmla="*/ 24 w 60"/>
                <a:gd name="T67" fmla="*/ 120 h 120"/>
                <a:gd name="T68" fmla="*/ 30 w 60"/>
                <a:gd name="T69" fmla="*/ 120 h 120"/>
                <a:gd name="T70" fmla="*/ 30 w 60"/>
                <a:gd name="T7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20">
                  <a:moveTo>
                    <a:pt x="30" y="120"/>
                  </a:moveTo>
                  <a:lnTo>
                    <a:pt x="36" y="120"/>
                  </a:lnTo>
                  <a:lnTo>
                    <a:pt x="42" y="118"/>
                  </a:lnTo>
                  <a:lnTo>
                    <a:pt x="47" y="116"/>
                  </a:lnTo>
                  <a:lnTo>
                    <a:pt x="51" y="112"/>
                  </a:lnTo>
                  <a:lnTo>
                    <a:pt x="55" y="107"/>
                  </a:lnTo>
                  <a:lnTo>
                    <a:pt x="58" y="102"/>
                  </a:lnTo>
                  <a:lnTo>
                    <a:pt x="59" y="97"/>
                  </a:lnTo>
                  <a:lnTo>
                    <a:pt x="60" y="90"/>
                  </a:lnTo>
                  <a:lnTo>
                    <a:pt x="60" y="30"/>
                  </a:lnTo>
                  <a:lnTo>
                    <a:pt x="59" y="25"/>
                  </a:lnTo>
                  <a:lnTo>
                    <a:pt x="58" y="18"/>
                  </a:lnTo>
                  <a:lnTo>
                    <a:pt x="55" y="14"/>
                  </a:lnTo>
                  <a:lnTo>
                    <a:pt x="51" y="10"/>
                  </a:lnTo>
                  <a:lnTo>
                    <a:pt x="47" y="5"/>
                  </a:lnTo>
                  <a:lnTo>
                    <a:pt x="42" y="3"/>
                  </a:lnTo>
                  <a:lnTo>
                    <a:pt x="36" y="1"/>
                  </a:lnTo>
                  <a:lnTo>
                    <a:pt x="30" y="0"/>
                  </a:lnTo>
                  <a:lnTo>
                    <a:pt x="24" y="1"/>
                  </a:lnTo>
                  <a:lnTo>
                    <a:pt x="18" y="3"/>
                  </a:lnTo>
                  <a:lnTo>
                    <a:pt x="13" y="5"/>
                  </a:lnTo>
                  <a:lnTo>
                    <a:pt x="9" y="10"/>
                  </a:lnTo>
                  <a:lnTo>
                    <a:pt x="5" y="14"/>
                  </a:lnTo>
                  <a:lnTo>
                    <a:pt x="2" y="18"/>
                  </a:lnTo>
                  <a:lnTo>
                    <a:pt x="1" y="25"/>
                  </a:lnTo>
                  <a:lnTo>
                    <a:pt x="0" y="30"/>
                  </a:lnTo>
                  <a:lnTo>
                    <a:pt x="0" y="90"/>
                  </a:lnTo>
                  <a:lnTo>
                    <a:pt x="1" y="97"/>
                  </a:lnTo>
                  <a:lnTo>
                    <a:pt x="2" y="102"/>
                  </a:lnTo>
                  <a:lnTo>
                    <a:pt x="5" y="107"/>
                  </a:lnTo>
                  <a:lnTo>
                    <a:pt x="9" y="112"/>
                  </a:lnTo>
                  <a:lnTo>
                    <a:pt x="13" y="116"/>
                  </a:lnTo>
                  <a:lnTo>
                    <a:pt x="18" y="118"/>
                  </a:lnTo>
                  <a:lnTo>
                    <a:pt x="24" y="120"/>
                  </a:lnTo>
                  <a:lnTo>
                    <a:pt x="30" y="120"/>
                  </a:lnTo>
                  <a:lnTo>
                    <a:pt x="3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792">
              <a:extLst>
                <a:ext uri="{FF2B5EF4-FFF2-40B4-BE49-F238E27FC236}">
                  <a16:creationId xmlns:a16="http://schemas.microsoft.com/office/drawing/2014/main" xmlns="" id="{80B0641D-85B4-4717-939B-03768E1C4301}"/>
                </a:ext>
              </a:extLst>
            </p:cNvPr>
            <p:cNvSpPr>
              <a:spLocks/>
            </p:cNvSpPr>
            <p:nvPr/>
          </p:nvSpPr>
          <p:spPr bwMode="auto">
            <a:xfrm>
              <a:off x="6438900" y="3046413"/>
              <a:ext cx="28575" cy="28575"/>
            </a:xfrm>
            <a:custGeom>
              <a:avLst/>
              <a:gdLst>
                <a:gd name="T0" fmla="*/ 60 w 90"/>
                <a:gd name="T1" fmla="*/ 0 h 90"/>
                <a:gd name="T2" fmla="*/ 30 w 90"/>
                <a:gd name="T3" fmla="*/ 0 h 90"/>
                <a:gd name="T4" fmla="*/ 24 w 90"/>
                <a:gd name="T5" fmla="*/ 1 h 90"/>
                <a:gd name="T6" fmla="*/ 18 w 90"/>
                <a:gd name="T7" fmla="*/ 2 h 90"/>
                <a:gd name="T8" fmla="*/ 13 w 90"/>
                <a:gd name="T9" fmla="*/ 5 h 90"/>
                <a:gd name="T10" fmla="*/ 9 w 90"/>
                <a:gd name="T11" fmla="*/ 8 h 90"/>
                <a:gd name="T12" fmla="*/ 5 w 90"/>
                <a:gd name="T13" fmla="*/ 13 h 90"/>
                <a:gd name="T14" fmla="*/ 2 w 90"/>
                <a:gd name="T15" fmla="*/ 18 h 90"/>
                <a:gd name="T16" fmla="*/ 1 w 90"/>
                <a:gd name="T17" fmla="*/ 23 h 90"/>
                <a:gd name="T18" fmla="*/ 0 w 90"/>
                <a:gd name="T19" fmla="*/ 30 h 90"/>
                <a:gd name="T20" fmla="*/ 0 w 90"/>
                <a:gd name="T21" fmla="*/ 60 h 90"/>
                <a:gd name="T22" fmla="*/ 1 w 90"/>
                <a:gd name="T23" fmla="*/ 66 h 90"/>
                <a:gd name="T24" fmla="*/ 2 w 90"/>
                <a:gd name="T25" fmla="*/ 72 h 90"/>
                <a:gd name="T26" fmla="*/ 5 w 90"/>
                <a:gd name="T27" fmla="*/ 77 h 90"/>
                <a:gd name="T28" fmla="*/ 9 w 90"/>
                <a:gd name="T29" fmla="*/ 81 h 90"/>
                <a:gd name="T30" fmla="*/ 13 w 90"/>
                <a:gd name="T31" fmla="*/ 85 h 90"/>
                <a:gd name="T32" fmla="*/ 18 w 90"/>
                <a:gd name="T33" fmla="*/ 88 h 90"/>
                <a:gd name="T34" fmla="*/ 24 w 90"/>
                <a:gd name="T35" fmla="*/ 90 h 90"/>
                <a:gd name="T36" fmla="*/ 30 w 90"/>
                <a:gd name="T37" fmla="*/ 90 h 90"/>
                <a:gd name="T38" fmla="*/ 36 w 90"/>
                <a:gd name="T39" fmla="*/ 90 h 90"/>
                <a:gd name="T40" fmla="*/ 42 w 90"/>
                <a:gd name="T41" fmla="*/ 88 h 90"/>
                <a:gd name="T42" fmla="*/ 47 w 90"/>
                <a:gd name="T43" fmla="*/ 85 h 90"/>
                <a:gd name="T44" fmla="*/ 51 w 90"/>
                <a:gd name="T45" fmla="*/ 81 h 90"/>
                <a:gd name="T46" fmla="*/ 55 w 90"/>
                <a:gd name="T47" fmla="*/ 77 h 90"/>
                <a:gd name="T48" fmla="*/ 58 w 90"/>
                <a:gd name="T49" fmla="*/ 72 h 90"/>
                <a:gd name="T50" fmla="*/ 59 w 90"/>
                <a:gd name="T51" fmla="*/ 66 h 90"/>
                <a:gd name="T52" fmla="*/ 60 w 90"/>
                <a:gd name="T53" fmla="*/ 60 h 90"/>
                <a:gd name="T54" fmla="*/ 66 w 90"/>
                <a:gd name="T55" fmla="*/ 60 h 90"/>
                <a:gd name="T56" fmla="*/ 72 w 90"/>
                <a:gd name="T57" fmla="*/ 58 h 90"/>
                <a:gd name="T58" fmla="*/ 77 w 90"/>
                <a:gd name="T59" fmla="*/ 54 h 90"/>
                <a:gd name="T60" fmla="*/ 82 w 90"/>
                <a:gd name="T61" fmla="*/ 51 h 90"/>
                <a:gd name="T62" fmla="*/ 85 w 90"/>
                <a:gd name="T63" fmla="*/ 47 h 90"/>
                <a:gd name="T64" fmla="*/ 88 w 90"/>
                <a:gd name="T65" fmla="*/ 42 h 90"/>
                <a:gd name="T66" fmla="*/ 89 w 90"/>
                <a:gd name="T67" fmla="*/ 36 h 90"/>
                <a:gd name="T68" fmla="*/ 90 w 90"/>
                <a:gd name="T69" fmla="*/ 30 h 90"/>
                <a:gd name="T70" fmla="*/ 89 w 90"/>
                <a:gd name="T71" fmla="*/ 23 h 90"/>
                <a:gd name="T72" fmla="*/ 88 w 90"/>
                <a:gd name="T73" fmla="*/ 18 h 90"/>
                <a:gd name="T74" fmla="*/ 85 w 90"/>
                <a:gd name="T75" fmla="*/ 13 h 90"/>
                <a:gd name="T76" fmla="*/ 82 w 90"/>
                <a:gd name="T77" fmla="*/ 8 h 90"/>
                <a:gd name="T78" fmla="*/ 77 w 90"/>
                <a:gd name="T79" fmla="*/ 5 h 90"/>
                <a:gd name="T80" fmla="*/ 72 w 90"/>
                <a:gd name="T81" fmla="*/ 2 h 90"/>
                <a:gd name="T82" fmla="*/ 66 w 90"/>
                <a:gd name="T83" fmla="*/ 1 h 90"/>
                <a:gd name="T84" fmla="*/ 60 w 90"/>
                <a:gd name="T85" fmla="*/ 0 h 90"/>
                <a:gd name="T86" fmla="*/ 60 w 90"/>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90">
                  <a:moveTo>
                    <a:pt x="60" y="0"/>
                  </a:moveTo>
                  <a:lnTo>
                    <a:pt x="30" y="0"/>
                  </a:lnTo>
                  <a:lnTo>
                    <a:pt x="24" y="1"/>
                  </a:lnTo>
                  <a:lnTo>
                    <a:pt x="18" y="2"/>
                  </a:lnTo>
                  <a:lnTo>
                    <a:pt x="13" y="5"/>
                  </a:lnTo>
                  <a:lnTo>
                    <a:pt x="9" y="8"/>
                  </a:lnTo>
                  <a:lnTo>
                    <a:pt x="5" y="13"/>
                  </a:lnTo>
                  <a:lnTo>
                    <a:pt x="2" y="18"/>
                  </a:lnTo>
                  <a:lnTo>
                    <a:pt x="1" y="23"/>
                  </a:lnTo>
                  <a:lnTo>
                    <a:pt x="0" y="30"/>
                  </a:lnTo>
                  <a:lnTo>
                    <a:pt x="0" y="60"/>
                  </a:lnTo>
                  <a:lnTo>
                    <a:pt x="1" y="66"/>
                  </a:lnTo>
                  <a:lnTo>
                    <a:pt x="2" y="72"/>
                  </a:lnTo>
                  <a:lnTo>
                    <a:pt x="5" y="77"/>
                  </a:lnTo>
                  <a:lnTo>
                    <a:pt x="9" y="81"/>
                  </a:lnTo>
                  <a:lnTo>
                    <a:pt x="13" y="85"/>
                  </a:lnTo>
                  <a:lnTo>
                    <a:pt x="18" y="88"/>
                  </a:lnTo>
                  <a:lnTo>
                    <a:pt x="24" y="90"/>
                  </a:lnTo>
                  <a:lnTo>
                    <a:pt x="30" y="90"/>
                  </a:lnTo>
                  <a:lnTo>
                    <a:pt x="36" y="90"/>
                  </a:lnTo>
                  <a:lnTo>
                    <a:pt x="42" y="88"/>
                  </a:lnTo>
                  <a:lnTo>
                    <a:pt x="47" y="85"/>
                  </a:lnTo>
                  <a:lnTo>
                    <a:pt x="51" y="81"/>
                  </a:lnTo>
                  <a:lnTo>
                    <a:pt x="55" y="77"/>
                  </a:lnTo>
                  <a:lnTo>
                    <a:pt x="58" y="72"/>
                  </a:lnTo>
                  <a:lnTo>
                    <a:pt x="59" y="66"/>
                  </a:lnTo>
                  <a:lnTo>
                    <a:pt x="60" y="60"/>
                  </a:lnTo>
                  <a:lnTo>
                    <a:pt x="66" y="60"/>
                  </a:lnTo>
                  <a:lnTo>
                    <a:pt x="72" y="58"/>
                  </a:lnTo>
                  <a:lnTo>
                    <a:pt x="77" y="54"/>
                  </a:lnTo>
                  <a:lnTo>
                    <a:pt x="82" y="51"/>
                  </a:lnTo>
                  <a:lnTo>
                    <a:pt x="85" y="47"/>
                  </a:lnTo>
                  <a:lnTo>
                    <a:pt x="88" y="42"/>
                  </a:lnTo>
                  <a:lnTo>
                    <a:pt x="89" y="36"/>
                  </a:lnTo>
                  <a:lnTo>
                    <a:pt x="90" y="30"/>
                  </a:lnTo>
                  <a:lnTo>
                    <a:pt x="89" y="23"/>
                  </a:lnTo>
                  <a:lnTo>
                    <a:pt x="88" y="18"/>
                  </a:lnTo>
                  <a:lnTo>
                    <a:pt x="85" y="13"/>
                  </a:lnTo>
                  <a:lnTo>
                    <a:pt x="82" y="8"/>
                  </a:lnTo>
                  <a:lnTo>
                    <a:pt x="77" y="5"/>
                  </a:lnTo>
                  <a:lnTo>
                    <a:pt x="72" y="2"/>
                  </a:lnTo>
                  <a:lnTo>
                    <a:pt x="66" y="1"/>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793">
              <a:extLst>
                <a:ext uri="{FF2B5EF4-FFF2-40B4-BE49-F238E27FC236}">
                  <a16:creationId xmlns:a16="http://schemas.microsoft.com/office/drawing/2014/main" xmlns="" id="{F86BC806-B64A-48E3-A97C-DA413F92A2B5}"/>
                </a:ext>
              </a:extLst>
            </p:cNvPr>
            <p:cNvSpPr>
              <a:spLocks/>
            </p:cNvSpPr>
            <p:nvPr/>
          </p:nvSpPr>
          <p:spPr bwMode="auto">
            <a:xfrm>
              <a:off x="6477000" y="3046413"/>
              <a:ext cx="38100" cy="19050"/>
            </a:xfrm>
            <a:custGeom>
              <a:avLst/>
              <a:gdLst>
                <a:gd name="T0" fmla="*/ 90 w 120"/>
                <a:gd name="T1" fmla="*/ 0 h 60"/>
                <a:gd name="T2" fmla="*/ 30 w 120"/>
                <a:gd name="T3" fmla="*/ 0 h 60"/>
                <a:gd name="T4" fmla="*/ 24 w 120"/>
                <a:gd name="T5" fmla="*/ 1 h 60"/>
                <a:gd name="T6" fmla="*/ 18 w 120"/>
                <a:gd name="T7" fmla="*/ 2 h 60"/>
                <a:gd name="T8" fmla="*/ 13 w 120"/>
                <a:gd name="T9" fmla="*/ 5 h 60"/>
                <a:gd name="T10" fmla="*/ 9 w 120"/>
                <a:gd name="T11" fmla="*/ 8 h 60"/>
                <a:gd name="T12" fmla="*/ 5 w 120"/>
                <a:gd name="T13" fmla="*/ 13 h 60"/>
                <a:gd name="T14" fmla="*/ 2 w 120"/>
                <a:gd name="T15" fmla="*/ 18 h 60"/>
                <a:gd name="T16" fmla="*/ 1 w 120"/>
                <a:gd name="T17" fmla="*/ 23 h 60"/>
                <a:gd name="T18" fmla="*/ 0 w 120"/>
                <a:gd name="T19" fmla="*/ 30 h 60"/>
                <a:gd name="T20" fmla="*/ 1 w 120"/>
                <a:gd name="T21" fmla="*/ 36 h 60"/>
                <a:gd name="T22" fmla="*/ 2 w 120"/>
                <a:gd name="T23" fmla="*/ 42 h 60"/>
                <a:gd name="T24" fmla="*/ 5 w 120"/>
                <a:gd name="T25" fmla="*/ 47 h 60"/>
                <a:gd name="T26" fmla="*/ 9 w 120"/>
                <a:gd name="T27" fmla="*/ 51 h 60"/>
                <a:gd name="T28" fmla="*/ 13 w 120"/>
                <a:gd name="T29" fmla="*/ 54 h 60"/>
                <a:gd name="T30" fmla="*/ 18 w 120"/>
                <a:gd name="T31" fmla="*/ 58 h 60"/>
                <a:gd name="T32" fmla="*/ 24 w 120"/>
                <a:gd name="T33" fmla="*/ 60 h 60"/>
                <a:gd name="T34" fmla="*/ 30 w 120"/>
                <a:gd name="T35" fmla="*/ 60 h 60"/>
                <a:gd name="T36" fmla="*/ 90 w 120"/>
                <a:gd name="T37" fmla="*/ 60 h 60"/>
                <a:gd name="T38" fmla="*/ 97 w 120"/>
                <a:gd name="T39" fmla="*/ 60 h 60"/>
                <a:gd name="T40" fmla="*/ 102 w 120"/>
                <a:gd name="T41" fmla="*/ 58 h 60"/>
                <a:gd name="T42" fmla="*/ 107 w 120"/>
                <a:gd name="T43" fmla="*/ 54 h 60"/>
                <a:gd name="T44" fmla="*/ 112 w 120"/>
                <a:gd name="T45" fmla="*/ 51 h 60"/>
                <a:gd name="T46" fmla="*/ 115 w 120"/>
                <a:gd name="T47" fmla="*/ 47 h 60"/>
                <a:gd name="T48" fmla="*/ 118 w 120"/>
                <a:gd name="T49" fmla="*/ 42 h 60"/>
                <a:gd name="T50" fmla="*/ 120 w 120"/>
                <a:gd name="T51" fmla="*/ 36 h 60"/>
                <a:gd name="T52" fmla="*/ 120 w 120"/>
                <a:gd name="T53" fmla="*/ 30 h 60"/>
                <a:gd name="T54" fmla="*/ 120 w 120"/>
                <a:gd name="T55" fmla="*/ 23 h 60"/>
                <a:gd name="T56" fmla="*/ 118 w 120"/>
                <a:gd name="T57" fmla="*/ 18 h 60"/>
                <a:gd name="T58" fmla="*/ 115 w 120"/>
                <a:gd name="T59" fmla="*/ 13 h 60"/>
                <a:gd name="T60" fmla="*/ 112 w 120"/>
                <a:gd name="T61" fmla="*/ 8 h 60"/>
                <a:gd name="T62" fmla="*/ 107 w 120"/>
                <a:gd name="T63" fmla="*/ 5 h 60"/>
                <a:gd name="T64" fmla="*/ 102 w 120"/>
                <a:gd name="T65" fmla="*/ 2 h 60"/>
                <a:gd name="T66" fmla="*/ 97 w 120"/>
                <a:gd name="T67" fmla="*/ 1 h 60"/>
                <a:gd name="T68" fmla="*/ 90 w 120"/>
                <a:gd name="T69" fmla="*/ 0 h 60"/>
                <a:gd name="T70" fmla="*/ 90 w 120"/>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60">
                  <a:moveTo>
                    <a:pt x="90" y="0"/>
                  </a:moveTo>
                  <a:lnTo>
                    <a:pt x="30" y="0"/>
                  </a:lnTo>
                  <a:lnTo>
                    <a:pt x="24" y="1"/>
                  </a:lnTo>
                  <a:lnTo>
                    <a:pt x="18" y="2"/>
                  </a:lnTo>
                  <a:lnTo>
                    <a:pt x="13" y="5"/>
                  </a:lnTo>
                  <a:lnTo>
                    <a:pt x="9" y="8"/>
                  </a:lnTo>
                  <a:lnTo>
                    <a:pt x="5" y="13"/>
                  </a:lnTo>
                  <a:lnTo>
                    <a:pt x="2" y="18"/>
                  </a:lnTo>
                  <a:lnTo>
                    <a:pt x="1" y="23"/>
                  </a:lnTo>
                  <a:lnTo>
                    <a:pt x="0" y="30"/>
                  </a:lnTo>
                  <a:lnTo>
                    <a:pt x="1" y="36"/>
                  </a:lnTo>
                  <a:lnTo>
                    <a:pt x="2" y="42"/>
                  </a:lnTo>
                  <a:lnTo>
                    <a:pt x="5" y="47"/>
                  </a:lnTo>
                  <a:lnTo>
                    <a:pt x="9" y="51"/>
                  </a:lnTo>
                  <a:lnTo>
                    <a:pt x="13" y="54"/>
                  </a:lnTo>
                  <a:lnTo>
                    <a:pt x="18" y="58"/>
                  </a:lnTo>
                  <a:lnTo>
                    <a:pt x="24" y="60"/>
                  </a:lnTo>
                  <a:lnTo>
                    <a:pt x="30" y="60"/>
                  </a:lnTo>
                  <a:lnTo>
                    <a:pt x="90" y="60"/>
                  </a:lnTo>
                  <a:lnTo>
                    <a:pt x="97" y="60"/>
                  </a:lnTo>
                  <a:lnTo>
                    <a:pt x="102" y="58"/>
                  </a:lnTo>
                  <a:lnTo>
                    <a:pt x="107" y="54"/>
                  </a:lnTo>
                  <a:lnTo>
                    <a:pt x="112" y="51"/>
                  </a:lnTo>
                  <a:lnTo>
                    <a:pt x="115" y="47"/>
                  </a:lnTo>
                  <a:lnTo>
                    <a:pt x="118" y="42"/>
                  </a:lnTo>
                  <a:lnTo>
                    <a:pt x="120" y="36"/>
                  </a:lnTo>
                  <a:lnTo>
                    <a:pt x="120" y="30"/>
                  </a:lnTo>
                  <a:lnTo>
                    <a:pt x="120" y="23"/>
                  </a:lnTo>
                  <a:lnTo>
                    <a:pt x="118" y="18"/>
                  </a:lnTo>
                  <a:lnTo>
                    <a:pt x="115" y="13"/>
                  </a:lnTo>
                  <a:lnTo>
                    <a:pt x="112" y="8"/>
                  </a:lnTo>
                  <a:lnTo>
                    <a:pt x="107" y="5"/>
                  </a:lnTo>
                  <a:lnTo>
                    <a:pt x="102" y="2"/>
                  </a:lnTo>
                  <a:lnTo>
                    <a:pt x="97" y="1"/>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794">
              <a:extLst>
                <a:ext uri="{FF2B5EF4-FFF2-40B4-BE49-F238E27FC236}">
                  <a16:creationId xmlns:a16="http://schemas.microsoft.com/office/drawing/2014/main" xmlns="" id="{3C2CF7C7-DD4A-41A1-B135-DB6190B7A3F8}"/>
                </a:ext>
              </a:extLst>
            </p:cNvPr>
            <p:cNvSpPr>
              <a:spLocks/>
            </p:cNvSpPr>
            <p:nvPr/>
          </p:nvSpPr>
          <p:spPr bwMode="auto">
            <a:xfrm>
              <a:off x="6524625" y="3046413"/>
              <a:ext cx="38100" cy="19050"/>
            </a:xfrm>
            <a:custGeom>
              <a:avLst/>
              <a:gdLst>
                <a:gd name="T0" fmla="*/ 90 w 120"/>
                <a:gd name="T1" fmla="*/ 0 h 60"/>
                <a:gd name="T2" fmla="*/ 30 w 120"/>
                <a:gd name="T3" fmla="*/ 0 h 60"/>
                <a:gd name="T4" fmla="*/ 25 w 120"/>
                <a:gd name="T5" fmla="*/ 1 h 60"/>
                <a:gd name="T6" fmla="*/ 19 w 120"/>
                <a:gd name="T7" fmla="*/ 2 h 60"/>
                <a:gd name="T8" fmla="*/ 14 w 120"/>
                <a:gd name="T9" fmla="*/ 5 h 60"/>
                <a:gd name="T10" fmla="*/ 9 w 120"/>
                <a:gd name="T11" fmla="*/ 8 h 60"/>
                <a:gd name="T12" fmla="*/ 6 w 120"/>
                <a:gd name="T13" fmla="*/ 13 h 60"/>
                <a:gd name="T14" fmla="*/ 2 w 120"/>
                <a:gd name="T15" fmla="*/ 18 h 60"/>
                <a:gd name="T16" fmla="*/ 1 w 120"/>
                <a:gd name="T17" fmla="*/ 23 h 60"/>
                <a:gd name="T18" fmla="*/ 0 w 120"/>
                <a:gd name="T19" fmla="*/ 30 h 60"/>
                <a:gd name="T20" fmla="*/ 1 w 120"/>
                <a:gd name="T21" fmla="*/ 36 h 60"/>
                <a:gd name="T22" fmla="*/ 2 w 120"/>
                <a:gd name="T23" fmla="*/ 42 h 60"/>
                <a:gd name="T24" fmla="*/ 6 w 120"/>
                <a:gd name="T25" fmla="*/ 47 h 60"/>
                <a:gd name="T26" fmla="*/ 9 w 120"/>
                <a:gd name="T27" fmla="*/ 51 h 60"/>
                <a:gd name="T28" fmla="*/ 14 w 120"/>
                <a:gd name="T29" fmla="*/ 54 h 60"/>
                <a:gd name="T30" fmla="*/ 19 w 120"/>
                <a:gd name="T31" fmla="*/ 58 h 60"/>
                <a:gd name="T32" fmla="*/ 25 w 120"/>
                <a:gd name="T33" fmla="*/ 60 h 60"/>
                <a:gd name="T34" fmla="*/ 30 w 120"/>
                <a:gd name="T35" fmla="*/ 60 h 60"/>
                <a:gd name="T36" fmla="*/ 90 w 120"/>
                <a:gd name="T37" fmla="*/ 60 h 60"/>
                <a:gd name="T38" fmla="*/ 97 w 120"/>
                <a:gd name="T39" fmla="*/ 60 h 60"/>
                <a:gd name="T40" fmla="*/ 102 w 120"/>
                <a:gd name="T41" fmla="*/ 58 h 60"/>
                <a:gd name="T42" fmla="*/ 108 w 120"/>
                <a:gd name="T43" fmla="*/ 54 h 60"/>
                <a:gd name="T44" fmla="*/ 112 w 120"/>
                <a:gd name="T45" fmla="*/ 51 h 60"/>
                <a:gd name="T46" fmla="*/ 115 w 120"/>
                <a:gd name="T47" fmla="*/ 47 h 60"/>
                <a:gd name="T48" fmla="*/ 118 w 120"/>
                <a:gd name="T49" fmla="*/ 42 h 60"/>
                <a:gd name="T50" fmla="*/ 120 w 120"/>
                <a:gd name="T51" fmla="*/ 36 h 60"/>
                <a:gd name="T52" fmla="*/ 120 w 120"/>
                <a:gd name="T53" fmla="*/ 30 h 60"/>
                <a:gd name="T54" fmla="*/ 120 w 120"/>
                <a:gd name="T55" fmla="*/ 23 h 60"/>
                <a:gd name="T56" fmla="*/ 118 w 120"/>
                <a:gd name="T57" fmla="*/ 18 h 60"/>
                <a:gd name="T58" fmla="*/ 115 w 120"/>
                <a:gd name="T59" fmla="*/ 13 h 60"/>
                <a:gd name="T60" fmla="*/ 112 w 120"/>
                <a:gd name="T61" fmla="*/ 8 h 60"/>
                <a:gd name="T62" fmla="*/ 108 w 120"/>
                <a:gd name="T63" fmla="*/ 5 h 60"/>
                <a:gd name="T64" fmla="*/ 102 w 120"/>
                <a:gd name="T65" fmla="*/ 2 h 60"/>
                <a:gd name="T66" fmla="*/ 97 w 120"/>
                <a:gd name="T67" fmla="*/ 1 h 60"/>
                <a:gd name="T68" fmla="*/ 90 w 120"/>
                <a:gd name="T69" fmla="*/ 0 h 60"/>
                <a:gd name="T70" fmla="*/ 90 w 120"/>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60">
                  <a:moveTo>
                    <a:pt x="90" y="0"/>
                  </a:moveTo>
                  <a:lnTo>
                    <a:pt x="30" y="0"/>
                  </a:lnTo>
                  <a:lnTo>
                    <a:pt x="25" y="1"/>
                  </a:lnTo>
                  <a:lnTo>
                    <a:pt x="19" y="2"/>
                  </a:lnTo>
                  <a:lnTo>
                    <a:pt x="14" y="5"/>
                  </a:lnTo>
                  <a:lnTo>
                    <a:pt x="9" y="8"/>
                  </a:lnTo>
                  <a:lnTo>
                    <a:pt x="6" y="13"/>
                  </a:lnTo>
                  <a:lnTo>
                    <a:pt x="2" y="18"/>
                  </a:lnTo>
                  <a:lnTo>
                    <a:pt x="1" y="23"/>
                  </a:lnTo>
                  <a:lnTo>
                    <a:pt x="0" y="30"/>
                  </a:lnTo>
                  <a:lnTo>
                    <a:pt x="1" y="36"/>
                  </a:lnTo>
                  <a:lnTo>
                    <a:pt x="2" y="42"/>
                  </a:lnTo>
                  <a:lnTo>
                    <a:pt x="6" y="47"/>
                  </a:lnTo>
                  <a:lnTo>
                    <a:pt x="9" y="51"/>
                  </a:lnTo>
                  <a:lnTo>
                    <a:pt x="14" y="54"/>
                  </a:lnTo>
                  <a:lnTo>
                    <a:pt x="19" y="58"/>
                  </a:lnTo>
                  <a:lnTo>
                    <a:pt x="25" y="60"/>
                  </a:lnTo>
                  <a:lnTo>
                    <a:pt x="30" y="60"/>
                  </a:lnTo>
                  <a:lnTo>
                    <a:pt x="90" y="60"/>
                  </a:lnTo>
                  <a:lnTo>
                    <a:pt x="97" y="60"/>
                  </a:lnTo>
                  <a:lnTo>
                    <a:pt x="102" y="58"/>
                  </a:lnTo>
                  <a:lnTo>
                    <a:pt x="108" y="54"/>
                  </a:lnTo>
                  <a:lnTo>
                    <a:pt x="112" y="51"/>
                  </a:lnTo>
                  <a:lnTo>
                    <a:pt x="115" y="47"/>
                  </a:lnTo>
                  <a:lnTo>
                    <a:pt x="118" y="42"/>
                  </a:lnTo>
                  <a:lnTo>
                    <a:pt x="120" y="36"/>
                  </a:lnTo>
                  <a:lnTo>
                    <a:pt x="120" y="30"/>
                  </a:lnTo>
                  <a:lnTo>
                    <a:pt x="120" y="23"/>
                  </a:lnTo>
                  <a:lnTo>
                    <a:pt x="118" y="18"/>
                  </a:lnTo>
                  <a:lnTo>
                    <a:pt x="115" y="13"/>
                  </a:lnTo>
                  <a:lnTo>
                    <a:pt x="112" y="8"/>
                  </a:lnTo>
                  <a:lnTo>
                    <a:pt x="108" y="5"/>
                  </a:lnTo>
                  <a:lnTo>
                    <a:pt x="102" y="2"/>
                  </a:lnTo>
                  <a:lnTo>
                    <a:pt x="97" y="1"/>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795">
              <a:extLst>
                <a:ext uri="{FF2B5EF4-FFF2-40B4-BE49-F238E27FC236}">
                  <a16:creationId xmlns:a16="http://schemas.microsoft.com/office/drawing/2014/main" xmlns="" id="{39ADE763-15BF-4ABD-98F5-5F36B493EA93}"/>
                </a:ext>
              </a:extLst>
            </p:cNvPr>
            <p:cNvSpPr>
              <a:spLocks/>
            </p:cNvSpPr>
            <p:nvPr/>
          </p:nvSpPr>
          <p:spPr bwMode="auto">
            <a:xfrm>
              <a:off x="6438900" y="3227388"/>
              <a:ext cx="28575" cy="28575"/>
            </a:xfrm>
            <a:custGeom>
              <a:avLst/>
              <a:gdLst>
                <a:gd name="T0" fmla="*/ 60 w 90"/>
                <a:gd name="T1" fmla="*/ 30 h 91"/>
                <a:gd name="T2" fmla="*/ 59 w 90"/>
                <a:gd name="T3" fmla="*/ 25 h 91"/>
                <a:gd name="T4" fmla="*/ 58 w 90"/>
                <a:gd name="T5" fmla="*/ 20 h 91"/>
                <a:gd name="T6" fmla="*/ 55 w 90"/>
                <a:gd name="T7" fmla="*/ 14 h 91"/>
                <a:gd name="T8" fmla="*/ 51 w 90"/>
                <a:gd name="T9" fmla="*/ 10 h 91"/>
                <a:gd name="T10" fmla="*/ 47 w 90"/>
                <a:gd name="T11" fmla="*/ 6 h 91"/>
                <a:gd name="T12" fmla="*/ 42 w 90"/>
                <a:gd name="T13" fmla="*/ 3 h 91"/>
                <a:gd name="T14" fmla="*/ 36 w 90"/>
                <a:gd name="T15" fmla="*/ 1 h 91"/>
                <a:gd name="T16" fmla="*/ 30 w 90"/>
                <a:gd name="T17" fmla="*/ 0 h 91"/>
                <a:gd name="T18" fmla="*/ 24 w 90"/>
                <a:gd name="T19" fmla="*/ 1 h 91"/>
                <a:gd name="T20" fmla="*/ 18 w 90"/>
                <a:gd name="T21" fmla="*/ 3 h 91"/>
                <a:gd name="T22" fmla="*/ 13 w 90"/>
                <a:gd name="T23" fmla="*/ 6 h 91"/>
                <a:gd name="T24" fmla="*/ 9 w 90"/>
                <a:gd name="T25" fmla="*/ 10 h 91"/>
                <a:gd name="T26" fmla="*/ 5 w 90"/>
                <a:gd name="T27" fmla="*/ 14 h 91"/>
                <a:gd name="T28" fmla="*/ 2 w 90"/>
                <a:gd name="T29" fmla="*/ 20 h 91"/>
                <a:gd name="T30" fmla="*/ 1 w 90"/>
                <a:gd name="T31" fmla="*/ 25 h 91"/>
                <a:gd name="T32" fmla="*/ 0 w 90"/>
                <a:gd name="T33" fmla="*/ 31 h 91"/>
                <a:gd name="T34" fmla="*/ 0 w 90"/>
                <a:gd name="T35" fmla="*/ 60 h 91"/>
                <a:gd name="T36" fmla="*/ 1 w 90"/>
                <a:gd name="T37" fmla="*/ 67 h 91"/>
                <a:gd name="T38" fmla="*/ 2 w 90"/>
                <a:gd name="T39" fmla="*/ 72 h 91"/>
                <a:gd name="T40" fmla="*/ 5 w 90"/>
                <a:gd name="T41" fmla="*/ 77 h 91"/>
                <a:gd name="T42" fmla="*/ 9 w 90"/>
                <a:gd name="T43" fmla="*/ 82 h 91"/>
                <a:gd name="T44" fmla="*/ 13 w 90"/>
                <a:gd name="T45" fmla="*/ 86 h 91"/>
                <a:gd name="T46" fmla="*/ 18 w 90"/>
                <a:gd name="T47" fmla="*/ 88 h 91"/>
                <a:gd name="T48" fmla="*/ 24 w 90"/>
                <a:gd name="T49" fmla="*/ 90 h 91"/>
                <a:gd name="T50" fmla="*/ 30 w 90"/>
                <a:gd name="T51" fmla="*/ 91 h 91"/>
                <a:gd name="T52" fmla="*/ 60 w 90"/>
                <a:gd name="T53" fmla="*/ 90 h 91"/>
                <a:gd name="T54" fmla="*/ 66 w 90"/>
                <a:gd name="T55" fmla="*/ 90 h 91"/>
                <a:gd name="T56" fmla="*/ 72 w 90"/>
                <a:gd name="T57" fmla="*/ 88 h 91"/>
                <a:gd name="T58" fmla="*/ 77 w 90"/>
                <a:gd name="T59" fmla="*/ 86 h 91"/>
                <a:gd name="T60" fmla="*/ 82 w 90"/>
                <a:gd name="T61" fmla="*/ 82 h 91"/>
                <a:gd name="T62" fmla="*/ 85 w 90"/>
                <a:gd name="T63" fmla="*/ 77 h 91"/>
                <a:gd name="T64" fmla="*/ 88 w 90"/>
                <a:gd name="T65" fmla="*/ 72 h 91"/>
                <a:gd name="T66" fmla="*/ 89 w 90"/>
                <a:gd name="T67" fmla="*/ 67 h 91"/>
                <a:gd name="T68" fmla="*/ 90 w 90"/>
                <a:gd name="T69" fmla="*/ 61 h 91"/>
                <a:gd name="T70" fmla="*/ 89 w 90"/>
                <a:gd name="T71" fmla="*/ 55 h 91"/>
                <a:gd name="T72" fmla="*/ 88 w 90"/>
                <a:gd name="T73" fmla="*/ 50 h 91"/>
                <a:gd name="T74" fmla="*/ 85 w 90"/>
                <a:gd name="T75" fmla="*/ 44 h 91"/>
                <a:gd name="T76" fmla="*/ 82 w 90"/>
                <a:gd name="T77" fmla="*/ 40 h 91"/>
                <a:gd name="T78" fmla="*/ 77 w 90"/>
                <a:gd name="T79" fmla="*/ 36 h 91"/>
                <a:gd name="T80" fmla="*/ 72 w 90"/>
                <a:gd name="T81" fmla="*/ 33 h 91"/>
                <a:gd name="T82" fmla="*/ 66 w 90"/>
                <a:gd name="T83" fmla="*/ 31 h 91"/>
                <a:gd name="T84" fmla="*/ 60 w 90"/>
                <a:gd name="T85"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91">
                  <a:moveTo>
                    <a:pt x="60" y="30"/>
                  </a:moveTo>
                  <a:lnTo>
                    <a:pt x="59" y="25"/>
                  </a:lnTo>
                  <a:lnTo>
                    <a:pt x="58" y="20"/>
                  </a:lnTo>
                  <a:lnTo>
                    <a:pt x="55" y="14"/>
                  </a:lnTo>
                  <a:lnTo>
                    <a:pt x="51" y="10"/>
                  </a:lnTo>
                  <a:lnTo>
                    <a:pt x="47" y="6"/>
                  </a:lnTo>
                  <a:lnTo>
                    <a:pt x="42" y="3"/>
                  </a:lnTo>
                  <a:lnTo>
                    <a:pt x="36" y="1"/>
                  </a:lnTo>
                  <a:lnTo>
                    <a:pt x="30" y="0"/>
                  </a:lnTo>
                  <a:lnTo>
                    <a:pt x="24" y="1"/>
                  </a:lnTo>
                  <a:lnTo>
                    <a:pt x="18" y="3"/>
                  </a:lnTo>
                  <a:lnTo>
                    <a:pt x="13" y="6"/>
                  </a:lnTo>
                  <a:lnTo>
                    <a:pt x="9" y="10"/>
                  </a:lnTo>
                  <a:lnTo>
                    <a:pt x="5" y="14"/>
                  </a:lnTo>
                  <a:lnTo>
                    <a:pt x="2" y="20"/>
                  </a:lnTo>
                  <a:lnTo>
                    <a:pt x="1" y="25"/>
                  </a:lnTo>
                  <a:lnTo>
                    <a:pt x="0" y="31"/>
                  </a:lnTo>
                  <a:lnTo>
                    <a:pt x="0" y="60"/>
                  </a:lnTo>
                  <a:lnTo>
                    <a:pt x="1" y="67"/>
                  </a:lnTo>
                  <a:lnTo>
                    <a:pt x="2" y="72"/>
                  </a:lnTo>
                  <a:lnTo>
                    <a:pt x="5" y="77"/>
                  </a:lnTo>
                  <a:lnTo>
                    <a:pt x="9" y="82"/>
                  </a:lnTo>
                  <a:lnTo>
                    <a:pt x="13" y="86"/>
                  </a:lnTo>
                  <a:lnTo>
                    <a:pt x="18" y="88"/>
                  </a:lnTo>
                  <a:lnTo>
                    <a:pt x="24" y="90"/>
                  </a:lnTo>
                  <a:lnTo>
                    <a:pt x="30" y="91"/>
                  </a:lnTo>
                  <a:lnTo>
                    <a:pt x="60" y="90"/>
                  </a:lnTo>
                  <a:lnTo>
                    <a:pt x="66" y="90"/>
                  </a:lnTo>
                  <a:lnTo>
                    <a:pt x="72" y="88"/>
                  </a:lnTo>
                  <a:lnTo>
                    <a:pt x="77" y="86"/>
                  </a:lnTo>
                  <a:lnTo>
                    <a:pt x="82" y="82"/>
                  </a:lnTo>
                  <a:lnTo>
                    <a:pt x="85" y="77"/>
                  </a:lnTo>
                  <a:lnTo>
                    <a:pt x="88" y="72"/>
                  </a:lnTo>
                  <a:lnTo>
                    <a:pt x="89" y="67"/>
                  </a:lnTo>
                  <a:lnTo>
                    <a:pt x="90" y="61"/>
                  </a:lnTo>
                  <a:lnTo>
                    <a:pt x="89" y="55"/>
                  </a:lnTo>
                  <a:lnTo>
                    <a:pt x="88" y="50"/>
                  </a:lnTo>
                  <a:lnTo>
                    <a:pt x="85" y="44"/>
                  </a:lnTo>
                  <a:lnTo>
                    <a:pt x="82" y="40"/>
                  </a:lnTo>
                  <a:lnTo>
                    <a:pt x="77" y="36"/>
                  </a:lnTo>
                  <a:lnTo>
                    <a:pt x="72" y="33"/>
                  </a:lnTo>
                  <a:lnTo>
                    <a:pt x="66" y="31"/>
                  </a:lnTo>
                  <a:lnTo>
                    <a:pt x="6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796">
              <a:extLst>
                <a:ext uri="{FF2B5EF4-FFF2-40B4-BE49-F238E27FC236}">
                  <a16:creationId xmlns:a16="http://schemas.microsoft.com/office/drawing/2014/main" xmlns="" id="{09C552CD-13CC-4EAA-8FCE-9CF7C0A1E4EE}"/>
                </a:ext>
              </a:extLst>
            </p:cNvPr>
            <p:cNvSpPr>
              <a:spLocks/>
            </p:cNvSpPr>
            <p:nvPr/>
          </p:nvSpPr>
          <p:spPr bwMode="auto">
            <a:xfrm>
              <a:off x="6477000" y="3236913"/>
              <a:ext cx="38100" cy="19050"/>
            </a:xfrm>
            <a:custGeom>
              <a:avLst/>
              <a:gdLst>
                <a:gd name="T0" fmla="*/ 90 w 120"/>
                <a:gd name="T1" fmla="*/ 0 h 61"/>
                <a:gd name="T2" fmla="*/ 30 w 120"/>
                <a:gd name="T3" fmla="*/ 0 h 61"/>
                <a:gd name="T4" fmla="*/ 24 w 120"/>
                <a:gd name="T5" fmla="*/ 1 h 61"/>
                <a:gd name="T6" fmla="*/ 18 w 120"/>
                <a:gd name="T7" fmla="*/ 3 h 61"/>
                <a:gd name="T8" fmla="*/ 13 w 120"/>
                <a:gd name="T9" fmla="*/ 6 h 61"/>
                <a:gd name="T10" fmla="*/ 9 w 120"/>
                <a:gd name="T11" fmla="*/ 10 h 61"/>
                <a:gd name="T12" fmla="*/ 5 w 120"/>
                <a:gd name="T13" fmla="*/ 14 h 61"/>
                <a:gd name="T14" fmla="*/ 2 w 120"/>
                <a:gd name="T15" fmla="*/ 20 h 61"/>
                <a:gd name="T16" fmla="*/ 1 w 120"/>
                <a:gd name="T17" fmla="*/ 25 h 61"/>
                <a:gd name="T18" fmla="*/ 0 w 120"/>
                <a:gd name="T19" fmla="*/ 31 h 61"/>
                <a:gd name="T20" fmla="*/ 1 w 120"/>
                <a:gd name="T21" fmla="*/ 37 h 61"/>
                <a:gd name="T22" fmla="*/ 2 w 120"/>
                <a:gd name="T23" fmla="*/ 42 h 61"/>
                <a:gd name="T24" fmla="*/ 5 w 120"/>
                <a:gd name="T25" fmla="*/ 47 h 61"/>
                <a:gd name="T26" fmla="*/ 9 w 120"/>
                <a:gd name="T27" fmla="*/ 52 h 61"/>
                <a:gd name="T28" fmla="*/ 13 w 120"/>
                <a:gd name="T29" fmla="*/ 56 h 61"/>
                <a:gd name="T30" fmla="*/ 18 w 120"/>
                <a:gd name="T31" fmla="*/ 58 h 61"/>
                <a:gd name="T32" fmla="*/ 24 w 120"/>
                <a:gd name="T33" fmla="*/ 60 h 61"/>
                <a:gd name="T34" fmla="*/ 30 w 120"/>
                <a:gd name="T35" fmla="*/ 61 h 61"/>
                <a:gd name="T36" fmla="*/ 90 w 120"/>
                <a:gd name="T37" fmla="*/ 60 h 61"/>
                <a:gd name="T38" fmla="*/ 97 w 120"/>
                <a:gd name="T39" fmla="*/ 60 h 61"/>
                <a:gd name="T40" fmla="*/ 102 w 120"/>
                <a:gd name="T41" fmla="*/ 58 h 61"/>
                <a:gd name="T42" fmla="*/ 107 w 120"/>
                <a:gd name="T43" fmla="*/ 56 h 61"/>
                <a:gd name="T44" fmla="*/ 112 w 120"/>
                <a:gd name="T45" fmla="*/ 52 h 61"/>
                <a:gd name="T46" fmla="*/ 115 w 120"/>
                <a:gd name="T47" fmla="*/ 47 h 61"/>
                <a:gd name="T48" fmla="*/ 118 w 120"/>
                <a:gd name="T49" fmla="*/ 42 h 61"/>
                <a:gd name="T50" fmla="*/ 120 w 120"/>
                <a:gd name="T51" fmla="*/ 37 h 61"/>
                <a:gd name="T52" fmla="*/ 120 w 120"/>
                <a:gd name="T53" fmla="*/ 31 h 61"/>
                <a:gd name="T54" fmla="*/ 120 w 120"/>
                <a:gd name="T55" fmla="*/ 25 h 61"/>
                <a:gd name="T56" fmla="*/ 118 w 120"/>
                <a:gd name="T57" fmla="*/ 20 h 61"/>
                <a:gd name="T58" fmla="*/ 115 w 120"/>
                <a:gd name="T59" fmla="*/ 14 h 61"/>
                <a:gd name="T60" fmla="*/ 112 w 120"/>
                <a:gd name="T61" fmla="*/ 10 h 61"/>
                <a:gd name="T62" fmla="*/ 107 w 120"/>
                <a:gd name="T63" fmla="*/ 6 h 61"/>
                <a:gd name="T64" fmla="*/ 102 w 120"/>
                <a:gd name="T65" fmla="*/ 3 h 61"/>
                <a:gd name="T66" fmla="*/ 97 w 120"/>
                <a:gd name="T67" fmla="*/ 1 h 61"/>
                <a:gd name="T68" fmla="*/ 90 w 120"/>
                <a:gd name="T6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61">
                  <a:moveTo>
                    <a:pt x="90" y="0"/>
                  </a:moveTo>
                  <a:lnTo>
                    <a:pt x="30" y="0"/>
                  </a:lnTo>
                  <a:lnTo>
                    <a:pt x="24" y="1"/>
                  </a:lnTo>
                  <a:lnTo>
                    <a:pt x="18" y="3"/>
                  </a:lnTo>
                  <a:lnTo>
                    <a:pt x="13" y="6"/>
                  </a:lnTo>
                  <a:lnTo>
                    <a:pt x="9" y="10"/>
                  </a:lnTo>
                  <a:lnTo>
                    <a:pt x="5" y="14"/>
                  </a:lnTo>
                  <a:lnTo>
                    <a:pt x="2" y="20"/>
                  </a:lnTo>
                  <a:lnTo>
                    <a:pt x="1" y="25"/>
                  </a:lnTo>
                  <a:lnTo>
                    <a:pt x="0" y="31"/>
                  </a:lnTo>
                  <a:lnTo>
                    <a:pt x="1" y="37"/>
                  </a:lnTo>
                  <a:lnTo>
                    <a:pt x="2" y="42"/>
                  </a:lnTo>
                  <a:lnTo>
                    <a:pt x="5" y="47"/>
                  </a:lnTo>
                  <a:lnTo>
                    <a:pt x="9" y="52"/>
                  </a:lnTo>
                  <a:lnTo>
                    <a:pt x="13" y="56"/>
                  </a:lnTo>
                  <a:lnTo>
                    <a:pt x="18" y="58"/>
                  </a:lnTo>
                  <a:lnTo>
                    <a:pt x="24" y="60"/>
                  </a:lnTo>
                  <a:lnTo>
                    <a:pt x="30" y="61"/>
                  </a:lnTo>
                  <a:lnTo>
                    <a:pt x="90" y="60"/>
                  </a:lnTo>
                  <a:lnTo>
                    <a:pt x="97" y="60"/>
                  </a:lnTo>
                  <a:lnTo>
                    <a:pt x="102" y="58"/>
                  </a:lnTo>
                  <a:lnTo>
                    <a:pt x="107" y="56"/>
                  </a:lnTo>
                  <a:lnTo>
                    <a:pt x="112" y="52"/>
                  </a:lnTo>
                  <a:lnTo>
                    <a:pt x="115" y="47"/>
                  </a:lnTo>
                  <a:lnTo>
                    <a:pt x="118" y="42"/>
                  </a:lnTo>
                  <a:lnTo>
                    <a:pt x="120" y="37"/>
                  </a:lnTo>
                  <a:lnTo>
                    <a:pt x="120" y="31"/>
                  </a:lnTo>
                  <a:lnTo>
                    <a:pt x="120" y="25"/>
                  </a:lnTo>
                  <a:lnTo>
                    <a:pt x="118" y="20"/>
                  </a:lnTo>
                  <a:lnTo>
                    <a:pt x="115" y="14"/>
                  </a:lnTo>
                  <a:lnTo>
                    <a:pt x="112" y="10"/>
                  </a:lnTo>
                  <a:lnTo>
                    <a:pt x="107" y="6"/>
                  </a:lnTo>
                  <a:lnTo>
                    <a:pt x="102" y="3"/>
                  </a:lnTo>
                  <a:lnTo>
                    <a:pt x="97" y="1"/>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797">
              <a:extLst>
                <a:ext uri="{FF2B5EF4-FFF2-40B4-BE49-F238E27FC236}">
                  <a16:creationId xmlns:a16="http://schemas.microsoft.com/office/drawing/2014/main" xmlns="" id="{3ACECA00-BE00-42D7-94BA-B4C79888EF9C}"/>
                </a:ext>
              </a:extLst>
            </p:cNvPr>
            <p:cNvSpPr>
              <a:spLocks/>
            </p:cNvSpPr>
            <p:nvPr/>
          </p:nvSpPr>
          <p:spPr bwMode="auto">
            <a:xfrm>
              <a:off x="6524625" y="3236913"/>
              <a:ext cx="38100" cy="19050"/>
            </a:xfrm>
            <a:custGeom>
              <a:avLst/>
              <a:gdLst>
                <a:gd name="T0" fmla="*/ 90 w 120"/>
                <a:gd name="T1" fmla="*/ 0 h 61"/>
                <a:gd name="T2" fmla="*/ 30 w 120"/>
                <a:gd name="T3" fmla="*/ 0 h 61"/>
                <a:gd name="T4" fmla="*/ 25 w 120"/>
                <a:gd name="T5" fmla="*/ 1 h 61"/>
                <a:gd name="T6" fmla="*/ 19 w 120"/>
                <a:gd name="T7" fmla="*/ 3 h 61"/>
                <a:gd name="T8" fmla="*/ 14 w 120"/>
                <a:gd name="T9" fmla="*/ 6 h 61"/>
                <a:gd name="T10" fmla="*/ 9 w 120"/>
                <a:gd name="T11" fmla="*/ 10 h 61"/>
                <a:gd name="T12" fmla="*/ 6 w 120"/>
                <a:gd name="T13" fmla="*/ 14 h 61"/>
                <a:gd name="T14" fmla="*/ 2 w 120"/>
                <a:gd name="T15" fmla="*/ 20 h 61"/>
                <a:gd name="T16" fmla="*/ 1 w 120"/>
                <a:gd name="T17" fmla="*/ 25 h 61"/>
                <a:gd name="T18" fmla="*/ 0 w 120"/>
                <a:gd name="T19" fmla="*/ 31 h 61"/>
                <a:gd name="T20" fmla="*/ 1 w 120"/>
                <a:gd name="T21" fmla="*/ 37 h 61"/>
                <a:gd name="T22" fmla="*/ 2 w 120"/>
                <a:gd name="T23" fmla="*/ 42 h 61"/>
                <a:gd name="T24" fmla="*/ 6 w 120"/>
                <a:gd name="T25" fmla="*/ 47 h 61"/>
                <a:gd name="T26" fmla="*/ 9 w 120"/>
                <a:gd name="T27" fmla="*/ 52 h 61"/>
                <a:gd name="T28" fmla="*/ 14 w 120"/>
                <a:gd name="T29" fmla="*/ 56 h 61"/>
                <a:gd name="T30" fmla="*/ 19 w 120"/>
                <a:gd name="T31" fmla="*/ 58 h 61"/>
                <a:gd name="T32" fmla="*/ 25 w 120"/>
                <a:gd name="T33" fmla="*/ 60 h 61"/>
                <a:gd name="T34" fmla="*/ 30 w 120"/>
                <a:gd name="T35" fmla="*/ 61 h 61"/>
                <a:gd name="T36" fmla="*/ 90 w 120"/>
                <a:gd name="T37" fmla="*/ 60 h 61"/>
                <a:gd name="T38" fmla="*/ 97 w 120"/>
                <a:gd name="T39" fmla="*/ 60 h 61"/>
                <a:gd name="T40" fmla="*/ 102 w 120"/>
                <a:gd name="T41" fmla="*/ 58 h 61"/>
                <a:gd name="T42" fmla="*/ 108 w 120"/>
                <a:gd name="T43" fmla="*/ 56 h 61"/>
                <a:gd name="T44" fmla="*/ 112 w 120"/>
                <a:gd name="T45" fmla="*/ 52 h 61"/>
                <a:gd name="T46" fmla="*/ 115 w 120"/>
                <a:gd name="T47" fmla="*/ 47 h 61"/>
                <a:gd name="T48" fmla="*/ 118 w 120"/>
                <a:gd name="T49" fmla="*/ 42 h 61"/>
                <a:gd name="T50" fmla="*/ 120 w 120"/>
                <a:gd name="T51" fmla="*/ 37 h 61"/>
                <a:gd name="T52" fmla="*/ 120 w 120"/>
                <a:gd name="T53" fmla="*/ 31 h 61"/>
                <a:gd name="T54" fmla="*/ 120 w 120"/>
                <a:gd name="T55" fmla="*/ 25 h 61"/>
                <a:gd name="T56" fmla="*/ 118 w 120"/>
                <a:gd name="T57" fmla="*/ 20 h 61"/>
                <a:gd name="T58" fmla="*/ 115 w 120"/>
                <a:gd name="T59" fmla="*/ 14 h 61"/>
                <a:gd name="T60" fmla="*/ 112 w 120"/>
                <a:gd name="T61" fmla="*/ 10 h 61"/>
                <a:gd name="T62" fmla="*/ 108 w 120"/>
                <a:gd name="T63" fmla="*/ 6 h 61"/>
                <a:gd name="T64" fmla="*/ 102 w 120"/>
                <a:gd name="T65" fmla="*/ 3 h 61"/>
                <a:gd name="T66" fmla="*/ 97 w 120"/>
                <a:gd name="T67" fmla="*/ 1 h 61"/>
                <a:gd name="T68" fmla="*/ 90 w 120"/>
                <a:gd name="T6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61">
                  <a:moveTo>
                    <a:pt x="90" y="0"/>
                  </a:moveTo>
                  <a:lnTo>
                    <a:pt x="30" y="0"/>
                  </a:lnTo>
                  <a:lnTo>
                    <a:pt x="25" y="1"/>
                  </a:lnTo>
                  <a:lnTo>
                    <a:pt x="19" y="3"/>
                  </a:lnTo>
                  <a:lnTo>
                    <a:pt x="14" y="6"/>
                  </a:lnTo>
                  <a:lnTo>
                    <a:pt x="9" y="10"/>
                  </a:lnTo>
                  <a:lnTo>
                    <a:pt x="6" y="14"/>
                  </a:lnTo>
                  <a:lnTo>
                    <a:pt x="2" y="20"/>
                  </a:lnTo>
                  <a:lnTo>
                    <a:pt x="1" y="25"/>
                  </a:lnTo>
                  <a:lnTo>
                    <a:pt x="0" y="31"/>
                  </a:lnTo>
                  <a:lnTo>
                    <a:pt x="1" y="37"/>
                  </a:lnTo>
                  <a:lnTo>
                    <a:pt x="2" y="42"/>
                  </a:lnTo>
                  <a:lnTo>
                    <a:pt x="6" y="47"/>
                  </a:lnTo>
                  <a:lnTo>
                    <a:pt x="9" y="52"/>
                  </a:lnTo>
                  <a:lnTo>
                    <a:pt x="14" y="56"/>
                  </a:lnTo>
                  <a:lnTo>
                    <a:pt x="19" y="58"/>
                  </a:lnTo>
                  <a:lnTo>
                    <a:pt x="25" y="60"/>
                  </a:lnTo>
                  <a:lnTo>
                    <a:pt x="30" y="61"/>
                  </a:lnTo>
                  <a:lnTo>
                    <a:pt x="90" y="60"/>
                  </a:lnTo>
                  <a:lnTo>
                    <a:pt x="97" y="60"/>
                  </a:lnTo>
                  <a:lnTo>
                    <a:pt x="102" y="58"/>
                  </a:lnTo>
                  <a:lnTo>
                    <a:pt x="108" y="56"/>
                  </a:lnTo>
                  <a:lnTo>
                    <a:pt x="112" y="52"/>
                  </a:lnTo>
                  <a:lnTo>
                    <a:pt x="115" y="47"/>
                  </a:lnTo>
                  <a:lnTo>
                    <a:pt x="118" y="42"/>
                  </a:lnTo>
                  <a:lnTo>
                    <a:pt x="120" y="37"/>
                  </a:lnTo>
                  <a:lnTo>
                    <a:pt x="120" y="31"/>
                  </a:lnTo>
                  <a:lnTo>
                    <a:pt x="120" y="25"/>
                  </a:lnTo>
                  <a:lnTo>
                    <a:pt x="118" y="20"/>
                  </a:lnTo>
                  <a:lnTo>
                    <a:pt x="115" y="14"/>
                  </a:lnTo>
                  <a:lnTo>
                    <a:pt x="112" y="10"/>
                  </a:lnTo>
                  <a:lnTo>
                    <a:pt x="108" y="6"/>
                  </a:lnTo>
                  <a:lnTo>
                    <a:pt x="102" y="3"/>
                  </a:lnTo>
                  <a:lnTo>
                    <a:pt x="97" y="1"/>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798">
              <a:extLst>
                <a:ext uri="{FF2B5EF4-FFF2-40B4-BE49-F238E27FC236}">
                  <a16:creationId xmlns:a16="http://schemas.microsoft.com/office/drawing/2014/main" xmlns="" id="{CBF1C7AD-8E44-4DE7-8388-0473157994D8}"/>
                </a:ext>
              </a:extLst>
            </p:cNvPr>
            <p:cNvSpPr>
              <a:spLocks/>
            </p:cNvSpPr>
            <p:nvPr/>
          </p:nvSpPr>
          <p:spPr bwMode="auto">
            <a:xfrm>
              <a:off x="6572250" y="3046413"/>
              <a:ext cx="38100" cy="19050"/>
            </a:xfrm>
            <a:custGeom>
              <a:avLst/>
              <a:gdLst>
                <a:gd name="T0" fmla="*/ 121 w 121"/>
                <a:gd name="T1" fmla="*/ 30 h 60"/>
                <a:gd name="T2" fmla="*/ 121 w 121"/>
                <a:gd name="T3" fmla="*/ 23 h 60"/>
                <a:gd name="T4" fmla="*/ 118 w 121"/>
                <a:gd name="T5" fmla="*/ 18 h 60"/>
                <a:gd name="T6" fmla="*/ 116 w 121"/>
                <a:gd name="T7" fmla="*/ 13 h 60"/>
                <a:gd name="T8" fmla="*/ 112 w 121"/>
                <a:gd name="T9" fmla="*/ 8 h 60"/>
                <a:gd name="T10" fmla="*/ 108 w 121"/>
                <a:gd name="T11" fmla="*/ 5 h 60"/>
                <a:gd name="T12" fmla="*/ 102 w 121"/>
                <a:gd name="T13" fmla="*/ 2 h 60"/>
                <a:gd name="T14" fmla="*/ 97 w 121"/>
                <a:gd name="T15" fmla="*/ 1 h 60"/>
                <a:gd name="T16" fmla="*/ 91 w 121"/>
                <a:gd name="T17" fmla="*/ 0 h 60"/>
                <a:gd name="T18" fmla="*/ 30 w 121"/>
                <a:gd name="T19" fmla="*/ 0 h 60"/>
                <a:gd name="T20" fmla="*/ 25 w 121"/>
                <a:gd name="T21" fmla="*/ 1 h 60"/>
                <a:gd name="T22" fmla="*/ 19 w 121"/>
                <a:gd name="T23" fmla="*/ 2 h 60"/>
                <a:gd name="T24" fmla="*/ 14 w 121"/>
                <a:gd name="T25" fmla="*/ 5 h 60"/>
                <a:gd name="T26" fmla="*/ 10 w 121"/>
                <a:gd name="T27" fmla="*/ 8 h 60"/>
                <a:gd name="T28" fmla="*/ 6 w 121"/>
                <a:gd name="T29" fmla="*/ 13 h 60"/>
                <a:gd name="T30" fmla="*/ 3 w 121"/>
                <a:gd name="T31" fmla="*/ 18 h 60"/>
                <a:gd name="T32" fmla="*/ 1 w 121"/>
                <a:gd name="T33" fmla="*/ 23 h 60"/>
                <a:gd name="T34" fmla="*/ 0 w 121"/>
                <a:gd name="T35" fmla="*/ 30 h 60"/>
                <a:gd name="T36" fmla="*/ 1 w 121"/>
                <a:gd name="T37" fmla="*/ 36 h 60"/>
                <a:gd name="T38" fmla="*/ 3 w 121"/>
                <a:gd name="T39" fmla="*/ 42 h 60"/>
                <a:gd name="T40" fmla="*/ 6 w 121"/>
                <a:gd name="T41" fmla="*/ 47 h 60"/>
                <a:gd name="T42" fmla="*/ 10 w 121"/>
                <a:gd name="T43" fmla="*/ 51 h 60"/>
                <a:gd name="T44" fmla="*/ 14 w 121"/>
                <a:gd name="T45" fmla="*/ 54 h 60"/>
                <a:gd name="T46" fmla="*/ 19 w 121"/>
                <a:gd name="T47" fmla="*/ 58 h 60"/>
                <a:gd name="T48" fmla="*/ 25 w 121"/>
                <a:gd name="T49" fmla="*/ 60 h 60"/>
                <a:gd name="T50" fmla="*/ 30 w 121"/>
                <a:gd name="T51" fmla="*/ 60 h 60"/>
                <a:gd name="T52" fmla="*/ 91 w 121"/>
                <a:gd name="T53" fmla="*/ 60 h 60"/>
                <a:gd name="T54" fmla="*/ 97 w 121"/>
                <a:gd name="T55" fmla="*/ 60 h 60"/>
                <a:gd name="T56" fmla="*/ 102 w 121"/>
                <a:gd name="T57" fmla="*/ 58 h 60"/>
                <a:gd name="T58" fmla="*/ 108 w 121"/>
                <a:gd name="T59" fmla="*/ 54 h 60"/>
                <a:gd name="T60" fmla="*/ 112 w 121"/>
                <a:gd name="T61" fmla="*/ 51 h 60"/>
                <a:gd name="T62" fmla="*/ 116 w 121"/>
                <a:gd name="T63" fmla="*/ 47 h 60"/>
                <a:gd name="T64" fmla="*/ 118 w 121"/>
                <a:gd name="T65" fmla="*/ 42 h 60"/>
                <a:gd name="T66" fmla="*/ 121 w 121"/>
                <a:gd name="T67" fmla="*/ 36 h 60"/>
                <a:gd name="T68" fmla="*/ 121 w 121"/>
                <a:gd name="T6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60">
                  <a:moveTo>
                    <a:pt x="121" y="30"/>
                  </a:moveTo>
                  <a:lnTo>
                    <a:pt x="121" y="23"/>
                  </a:lnTo>
                  <a:lnTo>
                    <a:pt x="118" y="18"/>
                  </a:lnTo>
                  <a:lnTo>
                    <a:pt x="116" y="13"/>
                  </a:lnTo>
                  <a:lnTo>
                    <a:pt x="112" y="8"/>
                  </a:lnTo>
                  <a:lnTo>
                    <a:pt x="108" y="5"/>
                  </a:lnTo>
                  <a:lnTo>
                    <a:pt x="102" y="2"/>
                  </a:lnTo>
                  <a:lnTo>
                    <a:pt x="97" y="1"/>
                  </a:lnTo>
                  <a:lnTo>
                    <a:pt x="91" y="0"/>
                  </a:lnTo>
                  <a:lnTo>
                    <a:pt x="30" y="0"/>
                  </a:lnTo>
                  <a:lnTo>
                    <a:pt x="25" y="1"/>
                  </a:lnTo>
                  <a:lnTo>
                    <a:pt x="19" y="2"/>
                  </a:lnTo>
                  <a:lnTo>
                    <a:pt x="14" y="5"/>
                  </a:lnTo>
                  <a:lnTo>
                    <a:pt x="10" y="8"/>
                  </a:lnTo>
                  <a:lnTo>
                    <a:pt x="6" y="13"/>
                  </a:lnTo>
                  <a:lnTo>
                    <a:pt x="3" y="18"/>
                  </a:lnTo>
                  <a:lnTo>
                    <a:pt x="1" y="23"/>
                  </a:lnTo>
                  <a:lnTo>
                    <a:pt x="0" y="30"/>
                  </a:lnTo>
                  <a:lnTo>
                    <a:pt x="1" y="36"/>
                  </a:lnTo>
                  <a:lnTo>
                    <a:pt x="3" y="42"/>
                  </a:lnTo>
                  <a:lnTo>
                    <a:pt x="6" y="47"/>
                  </a:lnTo>
                  <a:lnTo>
                    <a:pt x="10" y="51"/>
                  </a:lnTo>
                  <a:lnTo>
                    <a:pt x="14" y="54"/>
                  </a:lnTo>
                  <a:lnTo>
                    <a:pt x="19" y="58"/>
                  </a:lnTo>
                  <a:lnTo>
                    <a:pt x="25" y="60"/>
                  </a:lnTo>
                  <a:lnTo>
                    <a:pt x="30" y="60"/>
                  </a:lnTo>
                  <a:lnTo>
                    <a:pt x="91" y="60"/>
                  </a:lnTo>
                  <a:lnTo>
                    <a:pt x="97" y="60"/>
                  </a:lnTo>
                  <a:lnTo>
                    <a:pt x="102" y="58"/>
                  </a:lnTo>
                  <a:lnTo>
                    <a:pt x="108" y="54"/>
                  </a:lnTo>
                  <a:lnTo>
                    <a:pt x="112" y="51"/>
                  </a:lnTo>
                  <a:lnTo>
                    <a:pt x="116" y="47"/>
                  </a:lnTo>
                  <a:lnTo>
                    <a:pt x="118" y="42"/>
                  </a:lnTo>
                  <a:lnTo>
                    <a:pt x="121" y="36"/>
                  </a:lnTo>
                  <a:lnTo>
                    <a:pt x="12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799">
              <a:extLst>
                <a:ext uri="{FF2B5EF4-FFF2-40B4-BE49-F238E27FC236}">
                  <a16:creationId xmlns:a16="http://schemas.microsoft.com/office/drawing/2014/main" xmlns="" id="{A25F7F58-FFC4-4929-AC16-F12936DBAD34}"/>
                </a:ext>
              </a:extLst>
            </p:cNvPr>
            <p:cNvSpPr>
              <a:spLocks/>
            </p:cNvSpPr>
            <p:nvPr/>
          </p:nvSpPr>
          <p:spPr bwMode="auto">
            <a:xfrm>
              <a:off x="6619875" y="3046413"/>
              <a:ext cx="28575" cy="28575"/>
            </a:xfrm>
            <a:custGeom>
              <a:avLst/>
              <a:gdLst>
                <a:gd name="T0" fmla="*/ 30 w 90"/>
                <a:gd name="T1" fmla="*/ 60 h 90"/>
                <a:gd name="T2" fmla="*/ 31 w 90"/>
                <a:gd name="T3" fmla="*/ 66 h 90"/>
                <a:gd name="T4" fmla="*/ 33 w 90"/>
                <a:gd name="T5" fmla="*/ 72 h 90"/>
                <a:gd name="T6" fmla="*/ 35 w 90"/>
                <a:gd name="T7" fmla="*/ 77 h 90"/>
                <a:gd name="T8" fmla="*/ 39 w 90"/>
                <a:gd name="T9" fmla="*/ 81 h 90"/>
                <a:gd name="T10" fmla="*/ 44 w 90"/>
                <a:gd name="T11" fmla="*/ 85 h 90"/>
                <a:gd name="T12" fmla="*/ 49 w 90"/>
                <a:gd name="T13" fmla="*/ 88 h 90"/>
                <a:gd name="T14" fmla="*/ 54 w 90"/>
                <a:gd name="T15" fmla="*/ 90 h 90"/>
                <a:gd name="T16" fmla="*/ 60 w 90"/>
                <a:gd name="T17" fmla="*/ 90 h 90"/>
                <a:gd name="T18" fmla="*/ 66 w 90"/>
                <a:gd name="T19" fmla="*/ 90 h 90"/>
                <a:gd name="T20" fmla="*/ 71 w 90"/>
                <a:gd name="T21" fmla="*/ 88 h 90"/>
                <a:gd name="T22" fmla="*/ 77 w 90"/>
                <a:gd name="T23" fmla="*/ 85 h 90"/>
                <a:gd name="T24" fmla="*/ 81 w 90"/>
                <a:gd name="T25" fmla="*/ 81 h 90"/>
                <a:gd name="T26" fmla="*/ 85 w 90"/>
                <a:gd name="T27" fmla="*/ 77 h 90"/>
                <a:gd name="T28" fmla="*/ 88 w 90"/>
                <a:gd name="T29" fmla="*/ 72 h 90"/>
                <a:gd name="T30" fmla="*/ 90 w 90"/>
                <a:gd name="T31" fmla="*/ 66 h 90"/>
                <a:gd name="T32" fmla="*/ 90 w 90"/>
                <a:gd name="T33" fmla="*/ 60 h 90"/>
                <a:gd name="T34" fmla="*/ 90 w 90"/>
                <a:gd name="T35" fmla="*/ 30 h 90"/>
                <a:gd name="T36" fmla="*/ 90 w 90"/>
                <a:gd name="T37" fmla="*/ 23 h 90"/>
                <a:gd name="T38" fmla="*/ 88 w 90"/>
                <a:gd name="T39" fmla="*/ 18 h 90"/>
                <a:gd name="T40" fmla="*/ 85 w 90"/>
                <a:gd name="T41" fmla="*/ 13 h 90"/>
                <a:gd name="T42" fmla="*/ 81 w 90"/>
                <a:gd name="T43" fmla="*/ 8 h 90"/>
                <a:gd name="T44" fmla="*/ 77 w 90"/>
                <a:gd name="T45" fmla="*/ 5 h 90"/>
                <a:gd name="T46" fmla="*/ 71 w 90"/>
                <a:gd name="T47" fmla="*/ 2 h 90"/>
                <a:gd name="T48" fmla="*/ 66 w 90"/>
                <a:gd name="T49" fmla="*/ 1 h 90"/>
                <a:gd name="T50" fmla="*/ 60 w 90"/>
                <a:gd name="T51" fmla="*/ 0 h 90"/>
                <a:gd name="T52" fmla="*/ 30 w 90"/>
                <a:gd name="T53" fmla="*/ 0 h 90"/>
                <a:gd name="T54" fmla="*/ 24 w 90"/>
                <a:gd name="T55" fmla="*/ 1 h 90"/>
                <a:gd name="T56" fmla="*/ 19 w 90"/>
                <a:gd name="T57" fmla="*/ 2 h 90"/>
                <a:gd name="T58" fmla="*/ 14 w 90"/>
                <a:gd name="T59" fmla="*/ 5 h 90"/>
                <a:gd name="T60" fmla="*/ 9 w 90"/>
                <a:gd name="T61" fmla="*/ 8 h 90"/>
                <a:gd name="T62" fmla="*/ 5 w 90"/>
                <a:gd name="T63" fmla="*/ 13 h 90"/>
                <a:gd name="T64" fmla="*/ 3 w 90"/>
                <a:gd name="T65" fmla="*/ 18 h 90"/>
                <a:gd name="T66" fmla="*/ 1 w 90"/>
                <a:gd name="T67" fmla="*/ 23 h 90"/>
                <a:gd name="T68" fmla="*/ 0 w 90"/>
                <a:gd name="T69" fmla="*/ 30 h 90"/>
                <a:gd name="T70" fmla="*/ 1 w 90"/>
                <a:gd name="T71" fmla="*/ 36 h 90"/>
                <a:gd name="T72" fmla="*/ 3 w 90"/>
                <a:gd name="T73" fmla="*/ 42 h 90"/>
                <a:gd name="T74" fmla="*/ 5 w 90"/>
                <a:gd name="T75" fmla="*/ 47 h 90"/>
                <a:gd name="T76" fmla="*/ 9 w 90"/>
                <a:gd name="T77" fmla="*/ 51 h 90"/>
                <a:gd name="T78" fmla="*/ 14 w 90"/>
                <a:gd name="T79" fmla="*/ 54 h 90"/>
                <a:gd name="T80" fmla="*/ 19 w 90"/>
                <a:gd name="T81" fmla="*/ 58 h 90"/>
                <a:gd name="T82" fmla="*/ 24 w 90"/>
                <a:gd name="T83" fmla="*/ 60 h 90"/>
                <a:gd name="T84" fmla="*/ 30 w 90"/>
                <a:gd name="T85"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90">
                  <a:moveTo>
                    <a:pt x="30" y="60"/>
                  </a:moveTo>
                  <a:lnTo>
                    <a:pt x="31" y="66"/>
                  </a:lnTo>
                  <a:lnTo>
                    <a:pt x="33" y="72"/>
                  </a:lnTo>
                  <a:lnTo>
                    <a:pt x="35" y="77"/>
                  </a:lnTo>
                  <a:lnTo>
                    <a:pt x="39" y="81"/>
                  </a:lnTo>
                  <a:lnTo>
                    <a:pt x="44" y="85"/>
                  </a:lnTo>
                  <a:lnTo>
                    <a:pt x="49" y="88"/>
                  </a:lnTo>
                  <a:lnTo>
                    <a:pt x="54" y="90"/>
                  </a:lnTo>
                  <a:lnTo>
                    <a:pt x="60" y="90"/>
                  </a:lnTo>
                  <a:lnTo>
                    <a:pt x="66" y="90"/>
                  </a:lnTo>
                  <a:lnTo>
                    <a:pt x="71" y="88"/>
                  </a:lnTo>
                  <a:lnTo>
                    <a:pt x="77" y="85"/>
                  </a:lnTo>
                  <a:lnTo>
                    <a:pt x="81" y="81"/>
                  </a:lnTo>
                  <a:lnTo>
                    <a:pt x="85" y="77"/>
                  </a:lnTo>
                  <a:lnTo>
                    <a:pt x="88" y="72"/>
                  </a:lnTo>
                  <a:lnTo>
                    <a:pt x="90" y="66"/>
                  </a:lnTo>
                  <a:lnTo>
                    <a:pt x="90" y="60"/>
                  </a:lnTo>
                  <a:lnTo>
                    <a:pt x="90" y="30"/>
                  </a:lnTo>
                  <a:lnTo>
                    <a:pt x="90" y="23"/>
                  </a:lnTo>
                  <a:lnTo>
                    <a:pt x="88" y="18"/>
                  </a:lnTo>
                  <a:lnTo>
                    <a:pt x="85" y="13"/>
                  </a:lnTo>
                  <a:lnTo>
                    <a:pt x="81" y="8"/>
                  </a:lnTo>
                  <a:lnTo>
                    <a:pt x="77" y="5"/>
                  </a:lnTo>
                  <a:lnTo>
                    <a:pt x="71" y="2"/>
                  </a:lnTo>
                  <a:lnTo>
                    <a:pt x="66" y="1"/>
                  </a:lnTo>
                  <a:lnTo>
                    <a:pt x="60" y="0"/>
                  </a:lnTo>
                  <a:lnTo>
                    <a:pt x="30" y="0"/>
                  </a:lnTo>
                  <a:lnTo>
                    <a:pt x="24" y="1"/>
                  </a:lnTo>
                  <a:lnTo>
                    <a:pt x="19" y="2"/>
                  </a:lnTo>
                  <a:lnTo>
                    <a:pt x="14" y="5"/>
                  </a:lnTo>
                  <a:lnTo>
                    <a:pt x="9" y="8"/>
                  </a:lnTo>
                  <a:lnTo>
                    <a:pt x="5" y="13"/>
                  </a:lnTo>
                  <a:lnTo>
                    <a:pt x="3" y="18"/>
                  </a:lnTo>
                  <a:lnTo>
                    <a:pt x="1" y="23"/>
                  </a:lnTo>
                  <a:lnTo>
                    <a:pt x="0" y="30"/>
                  </a:lnTo>
                  <a:lnTo>
                    <a:pt x="1" y="36"/>
                  </a:lnTo>
                  <a:lnTo>
                    <a:pt x="3" y="42"/>
                  </a:lnTo>
                  <a:lnTo>
                    <a:pt x="5" y="47"/>
                  </a:lnTo>
                  <a:lnTo>
                    <a:pt x="9" y="51"/>
                  </a:lnTo>
                  <a:lnTo>
                    <a:pt x="14" y="54"/>
                  </a:lnTo>
                  <a:lnTo>
                    <a:pt x="19" y="58"/>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2" name="Freeform 3886">
            <a:extLst>
              <a:ext uri="{FF2B5EF4-FFF2-40B4-BE49-F238E27FC236}">
                <a16:creationId xmlns:a16="http://schemas.microsoft.com/office/drawing/2014/main" xmlns="" id="{4807747C-68C7-4504-9E11-C7AEAFC39265}"/>
              </a:ext>
            </a:extLst>
          </p:cNvPr>
          <p:cNvSpPr>
            <a:spLocks noEditPoints="1"/>
          </p:cNvSpPr>
          <p:nvPr/>
        </p:nvSpPr>
        <p:spPr bwMode="auto">
          <a:xfrm>
            <a:off x="6754814" y="2124168"/>
            <a:ext cx="287338" cy="285750"/>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93" name="Group 92">
            <a:extLst>
              <a:ext uri="{FF2B5EF4-FFF2-40B4-BE49-F238E27FC236}">
                <a16:creationId xmlns:a16="http://schemas.microsoft.com/office/drawing/2014/main" xmlns="" id="{0188889C-1A4E-4D7B-8A31-C5A7862D47C8}"/>
              </a:ext>
            </a:extLst>
          </p:cNvPr>
          <p:cNvGrpSpPr/>
          <p:nvPr/>
        </p:nvGrpSpPr>
        <p:grpSpPr>
          <a:xfrm>
            <a:off x="5150644" y="4913693"/>
            <a:ext cx="285750" cy="219076"/>
            <a:chOff x="1466850" y="3365500"/>
            <a:chExt cx="285750" cy="219076"/>
          </a:xfrm>
          <a:solidFill>
            <a:schemeClr val="bg1"/>
          </a:solidFill>
        </p:grpSpPr>
        <p:sp>
          <p:nvSpPr>
            <p:cNvPr id="94" name="Freeform 4760">
              <a:extLst>
                <a:ext uri="{FF2B5EF4-FFF2-40B4-BE49-F238E27FC236}">
                  <a16:creationId xmlns:a16="http://schemas.microsoft.com/office/drawing/2014/main" xmlns="" id="{C4DCE051-9CC1-427F-8F23-31C6F00E459A}"/>
                </a:ext>
              </a:extLst>
            </p:cNvPr>
            <p:cNvSpPr>
              <a:spLocks/>
            </p:cNvSpPr>
            <p:nvPr/>
          </p:nvSpPr>
          <p:spPr bwMode="auto">
            <a:xfrm>
              <a:off x="1466850" y="3422650"/>
              <a:ext cx="285750" cy="107950"/>
            </a:xfrm>
            <a:custGeom>
              <a:avLst/>
              <a:gdLst>
                <a:gd name="T0" fmla="*/ 0 w 901"/>
                <a:gd name="T1" fmla="*/ 240 h 343"/>
                <a:gd name="T2" fmla="*/ 186 w 901"/>
                <a:gd name="T3" fmla="*/ 240 h 343"/>
                <a:gd name="T4" fmla="*/ 257 w 901"/>
                <a:gd name="T5" fmla="*/ 127 h 343"/>
                <a:gd name="T6" fmla="*/ 259 w 901"/>
                <a:gd name="T7" fmla="*/ 124 h 343"/>
                <a:gd name="T8" fmla="*/ 263 w 901"/>
                <a:gd name="T9" fmla="*/ 122 h 343"/>
                <a:gd name="T10" fmla="*/ 268 w 901"/>
                <a:gd name="T11" fmla="*/ 121 h 343"/>
                <a:gd name="T12" fmla="*/ 271 w 901"/>
                <a:gd name="T13" fmla="*/ 120 h 343"/>
                <a:gd name="T14" fmla="*/ 276 w 901"/>
                <a:gd name="T15" fmla="*/ 121 h 343"/>
                <a:gd name="T16" fmla="*/ 279 w 901"/>
                <a:gd name="T17" fmla="*/ 123 h 343"/>
                <a:gd name="T18" fmla="*/ 281 w 901"/>
                <a:gd name="T19" fmla="*/ 125 h 343"/>
                <a:gd name="T20" fmla="*/ 284 w 901"/>
                <a:gd name="T21" fmla="*/ 130 h 343"/>
                <a:gd name="T22" fmla="*/ 363 w 901"/>
                <a:gd name="T23" fmla="*/ 327 h 343"/>
                <a:gd name="T24" fmla="*/ 497 w 901"/>
                <a:gd name="T25" fmla="*/ 98 h 343"/>
                <a:gd name="T26" fmla="*/ 500 w 901"/>
                <a:gd name="T27" fmla="*/ 94 h 343"/>
                <a:gd name="T28" fmla="*/ 504 w 901"/>
                <a:gd name="T29" fmla="*/ 92 h 343"/>
                <a:gd name="T30" fmla="*/ 507 w 901"/>
                <a:gd name="T31" fmla="*/ 91 h 343"/>
                <a:gd name="T32" fmla="*/ 511 w 901"/>
                <a:gd name="T33" fmla="*/ 91 h 343"/>
                <a:gd name="T34" fmla="*/ 515 w 901"/>
                <a:gd name="T35" fmla="*/ 91 h 343"/>
                <a:gd name="T36" fmla="*/ 519 w 901"/>
                <a:gd name="T37" fmla="*/ 93 h 343"/>
                <a:gd name="T38" fmla="*/ 522 w 901"/>
                <a:gd name="T39" fmla="*/ 95 h 343"/>
                <a:gd name="T40" fmla="*/ 524 w 901"/>
                <a:gd name="T41" fmla="*/ 99 h 343"/>
                <a:gd name="T42" fmla="*/ 632 w 901"/>
                <a:gd name="T43" fmla="*/ 343 h 343"/>
                <a:gd name="T44" fmla="*/ 693 w 901"/>
                <a:gd name="T45" fmla="*/ 247 h 343"/>
                <a:gd name="T46" fmla="*/ 695 w 901"/>
                <a:gd name="T47" fmla="*/ 245 h 343"/>
                <a:gd name="T48" fmla="*/ 698 w 901"/>
                <a:gd name="T49" fmla="*/ 242 h 343"/>
                <a:gd name="T50" fmla="*/ 702 w 901"/>
                <a:gd name="T51" fmla="*/ 241 h 343"/>
                <a:gd name="T52" fmla="*/ 705 w 901"/>
                <a:gd name="T53" fmla="*/ 240 h 343"/>
                <a:gd name="T54" fmla="*/ 901 w 901"/>
                <a:gd name="T55" fmla="*/ 240 h 343"/>
                <a:gd name="T56" fmla="*/ 901 w 901"/>
                <a:gd name="T57" fmla="*/ 0 h 343"/>
                <a:gd name="T58" fmla="*/ 0 w 901"/>
                <a:gd name="T59" fmla="*/ 0 h 343"/>
                <a:gd name="T60" fmla="*/ 0 w 901"/>
                <a:gd name="T61" fmla="*/ 24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1" h="343">
                  <a:moveTo>
                    <a:pt x="0" y="240"/>
                  </a:moveTo>
                  <a:lnTo>
                    <a:pt x="186" y="240"/>
                  </a:lnTo>
                  <a:lnTo>
                    <a:pt x="257" y="127"/>
                  </a:lnTo>
                  <a:lnTo>
                    <a:pt x="259" y="124"/>
                  </a:lnTo>
                  <a:lnTo>
                    <a:pt x="263" y="122"/>
                  </a:lnTo>
                  <a:lnTo>
                    <a:pt x="268" y="121"/>
                  </a:lnTo>
                  <a:lnTo>
                    <a:pt x="271" y="120"/>
                  </a:lnTo>
                  <a:lnTo>
                    <a:pt x="276" y="121"/>
                  </a:lnTo>
                  <a:lnTo>
                    <a:pt x="279" y="123"/>
                  </a:lnTo>
                  <a:lnTo>
                    <a:pt x="281" y="125"/>
                  </a:lnTo>
                  <a:lnTo>
                    <a:pt x="284" y="130"/>
                  </a:lnTo>
                  <a:lnTo>
                    <a:pt x="363" y="327"/>
                  </a:lnTo>
                  <a:lnTo>
                    <a:pt x="497" y="98"/>
                  </a:lnTo>
                  <a:lnTo>
                    <a:pt x="500" y="94"/>
                  </a:lnTo>
                  <a:lnTo>
                    <a:pt x="504" y="92"/>
                  </a:lnTo>
                  <a:lnTo>
                    <a:pt x="507" y="91"/>
                  </a:lnTo>
                  <a:lnTo>
                    <a:pt x="511" y="91"/>
                  </a:lnTo>
                  <a:lnTo>
                    <a:pt x="515" y="91"/>
                  </a:lnTo>
                  <a:lnTo>
                    <a:pt x="519" y="93"/>
                  </a:lnTo>
                  <a:lnTo>
                    <a:pt x="522" y="95"/>
                  </a:lnTo>
                  <a:lnTo>
                    <a:pt x="524" y="99"/>
                  </a:lnTo>
                  <a:lnTo>
                    <a:pt x="632" y="343"/>
                  </a:lnTo>
                  <a:lnTo>
                    <a:pt x="693" y="247"/>
                  </a:lnTo>
                  <a:lnTo>
                    <a:pt x="695" y="245"/>
                  </a:lnTo>
                  <a:lnTo>
                    <a:pt x="698" y="242"/>
                  </a:lnTo>
                  <a:lnTo>
                    <a:pt x="702" y="241"/>
                  </a:lnTo>
                  <a:lnTo>
                    <a:pt x="705" y="240"/>
                  </a:lnTo>
                  <a:lnTo>
                    <a:pt x="901" y="240"/>
                  </a:lnTo>
                  <a:lnTo>
                    <a:pt x="901" y="0"/>
                  </a:lnTo>
                  <a:lnTo>
                    <a:pt x="0" y="0"/>
                  </a:ln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4761">
              <a:extLst>
                <a:ext uri="{FF2B5EF4-FFF2-40B4-BE49-F238E27FC236}">
                  <a16:creationId xmlns:a16="http://schemas.microsoft.com/office/drawing/2014/main" xmlns="" id="{C9ECD30D-996F-42E9-8BB5-B0AFBF370804}"/>
                </a:ext>
              </a:extLst>
            </p:cNvPr>
            <p:cNvSpPr>
              <a:spLocks/>
            </p:cNvSpPr>
            <p:nvPr/>
          </p:nvSpPr>
          <p:spPr bwMode="auto">
            <a:xfrm>
              <a:off x="1466850" y="3465513"/>
              <a:ext cx="285750" cy="119063"/>
            </a:xfrm>
            <a:custGeom>
              <a:avLst/>
              <a:gdLst>
                <a:gd name="T0" fmla="*/ 641 w 901"/>
                <a:gd name="T1" fmla="*/ 248 h 373"/>
                <a:gd name="T2" fmla="*/ 635 w 901"/>
                <a:gd name="T3" fmla="*/ 251 h 373"/>
                <a:gd name="T4" fmla="*/ 630 w 901"/>
                <a:gd name="T5" fmla="*/ 253 h 373"/>
                <a:gd name="T6" fmla="*/ 625 w 901"/>
                <a:gd name="T7" fmla="*/ 251 h 373"/>
                <a:gd name="T8" fmla="*/ 619 w 901"/>
                <a:gd name="T9" fmla="*/ 247 h 373"/>
                <a:gd name="T10" fmla="*/ 508 w 901"/>
                <a:gd name="T11" fmla="*/ 0 h 373"/>
                <a:gd name="T12" fmla="*/ 371 w 901"/>
                <a:gd name="T13" fmla="*/ 233 h 373"/>
                <a:gd name="T14" fmla="*/ 364 w 901"/>
                <a:gd name="T15" fmla="*/ 238 h 373"/>
                <a:gd name="T16" fmla="*/ 354 w 901"/>
                <a:gd name="T17" fmla="*/ 236 h 373"/>
                <a:gd name="T18" fmla="*/ 349 w 901"/>
                <a:gd name="T19" fmla="*/ 232 h 373"/>
                <a:gd name="T20" fmla="*/ 268 w 901"/>
                <a:gd name="T21" fmla="*/ 30 h 373"/>
                <a:gd name="T22" fmla="*/ 205 w 901"/>
                <a:gd name="T23" fmla="*/ 129 h 373"/>
                <a:gd name="T24" fmla="*/ 199 w 901"/>
                <a:gd name="T25" fmla="*/ 132 h 373"/>
                <a:gd name="T26" fmla="*/ 0 w 901"/>
                <a:gd name="T27" fmla="*/ 132 h 373"/>
                <a:gd name="T28" fmla="*/ 0 w 901"/>
                <a:gd name="T29" fmla="*/ 292 h 373"/>
                <a:gd name="T30" fmla="*/ 3 w 901"/>
                <a:gd name="T31" fmla="*/ 309 h 373"/>
                <a:gd name="T32" fmla="*/ 10 w 901"/>
                <a:gd name="T33" fmla="*/ 326 h 373"/>
                <a:gd name="T34" fmla="*/ 20 w 901"/>
                <a:gd name="T35" fmla="*/ 339 h 373"/>
                <a:gd name="T36" fmla="*/ 32 w 901"/>
                <a:gd name="T37" fmla="*/ 352 h 373"/>
                <a:gd name="T38" fmla="*/ 46 w 901"/>
                <a:gd name="T39" fmla="*/ 361 h 373"/>
                <a:gd name="T40" fmla="*/ 63 w 901"/>
                <a:gd name="T41" fmla="*/ 368 h 373"/>
                <a:gd name="T42" fmla="*/ 81 w 901"/>
                <a:gd name="T43" fmla="*/ 372 h 373"/>
                <a:gd name="T44" fmla="*/ 811 w 901"/>
                <a:gd name="T45" fmla="*/ 373 h 373"/>
                <a:gd name="T46" fmla="*/ 829 w 901"/>
                <a:gd name="T47" fmla="*/ 371 h 373"/>
                <a:gd name="T48" fmla="*/ 846 w 901"/>
                <a:gd name="T49" fmla="*/ 365 h 373"/>
                <a:gd name="T50" fmla="*/ 861 w 901"/>
                <a:gd name="T51" fmla="*/ 357 h 373"/>
                <a:gd name="T52" fmla="*/ 875 w 901"/>
                <a:gd name="T53" fmla="*/ 346 h 373"/>
                <a:gd name="T54" fmla="*/ 885 w 901"/>
                <a:gd name="T55" fmla="*/ 332 h 373"/>
                <a:gd name="T56" fmla="*/ 894 w 901"/>
                <a:gd name="T57" fmla="*/ 317 h 373"/>
                <a:gd name="T58" fmla="*/ 899 w 901"/>
                <a:gd name="T59" fmla="*/ 300 h 373"/>
                <a:gd name="T60" fmla="*/ 901 w 901"/>
                <a:gd name="T61" fmla="*/ 283 h 373"/>
                <a:gd name="T62" fmla="*/ 714 w 901"/>
                <a:gd name="T63" fmla="*/ 13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373">
                  <a:moveTo>
                    <a:pt x="643" y="246"/>
                  </a:moveTo>
                  <a:lnTo>
                    <a:pt x="641" y="248"/>
                  </a:lnTo>
                  <a:lnTo>
                    <a:pt x="638" y="250"/>
                  </a:lnTo>
                  <a:lnTo>
                    <a:pt x="635" y="251"/>
                  </a:lnTo>
                  <a:lnTo>
                    <a:pt x="630" y="253"/>
                  </a:lnTo>
                  <a:lnTo>
                    <a:pt x="630" y="253"/>
                  </a:lnTo>
                  <a:lnTo>
                    <a:pt x="629" y="253"/>
                  </a:lnTo>
                  <a:lnTo>
                    <a:pt x="625" y="251"/>
                  </a:lnTo>
                  <a:lnTo>
                    <a:pt x="622" y="249"/>
                  </a:lnTo>
                  <a:lnTo>
                    <a:pt x="619" y="247"/>
                  </a:lnTo>
                  <a:lnTo>
                    <a:pt x="617" y="243"/>
                  </a:lnTo>
                  <a:lnTo>
                    <a:pt x="508" y="0"/>
                  </a:lnTo>
                  <a:lnTo>
                    <a:pt x="373" y="229"/>
                  </a:lnTo>
                  <a:lnTo>
                    <a:pt x="371" y="233"/>
                  </a:lnTo>
                  <a:lnTo>
                    <a:pt x="367" y="235"/>
                  </a:lnTo>
                  <a:lnTo>
                    <a:pt x="364" y="238"/>
                  </a:lnTo>
                  <a:lnTo>
                    <a:pt x="359" y="238"/>
                  </a:lnTo>
                  <a:lnTo>
                    <a:pt x="354" y="236"/>
                  </a:lnTo>
                  <a:lnTo>
                    <a:pt x="351" y="234"/>
                  </a:lnTo>
                  <a:lnTo>
                    <a:pt x="349" y="232"/>
                  </a:lnTo>
                  <a:lnTo>
                    <a:pt x="346" y="228"/>
                  </a:lnTo>
                  <a:lnTo>
                    <a:pt x="268" y="30"/>
                  </a:lnTo>
                  <a:lnTo>
                    <a:pt x="207" y="125"/>
                  </a:lnTo>
                  <a:lnTo>
                    <a:pt x="205" y="129"/>
                  </a:lnTo>
                  <a:lnTo>
                    <a:pt x="203" y="130"/>
                  </a:lnTo>
                  <a:lnTo>
                    <a:pt x="199" y="132"/>
                  </a:lnTo>
                  <a:lnTo>
                    <a:pt x="195" y="132"/>
                  </a:lnTo>
                  <a:lnTo>
                    <a:pt x="0" y="132"/>
                  </a:lnTo>
                  <a:lnTo>
                    <a:pt x="0" y="283"/>
                  </a:lnTo>
                  <a:lnTo>
                    <a:pt x="0" y="292"/>
                  </a:lnTo>
                  <a:lnTo>
                    <a:pt x="1" y="300"/>
                  </a:lnTo>
                  <a:lnTo>
                    <a:pt x="3" y="309"/>
                  </a:lnTo>
                  <a:lnTo>
                    <a:pt x="7" y="317"/>
                  </a:lnTo>
                  <a:lnTo>
                    <a:pt x="10" y="326"/>
                  </a:lnTo>
                  <a:lnTo>
                    <a:pt x="15" y="332"/>
                  </a:lnTo>
                  <a:lnTo>
                    <a:pt x="20" y="339"/>
                  </a:lnTo>
                  <a:lnTo>
                    <a:pt x="27" y="346"/>
                  </a:lnTo>
                  <a:lnTo>
                    <a:pt x="32" y="352"/>
                  </a:lnTo>
                  <a:lnTo>
                    <a:pt x="39" y="357"/>
                  </a:lnTo>
                  <a:lnTo>
                    <a:pt x="46" y="361"/>
                  </a:lnTo>
                  <a:lnTo>
                    <a:pt x="54" y="366"/>
                  </a:lnTo>
                  <a:lnTo>
                    <a:pt x="63" y="368"/>
                  </a:lnTo>
                  <a:lnTo>
                    <a:pt x="72" y="371"/>
                  </a:lnTo>
                  <a:lnTo>
                    <a:pt x="81" y="372"/>
                  </a:lnTo>
                  <a:lnTo>
                    <a:pt x="90" y="373"/>
                  </a:lnTo>
                  <a:lnTo>
                    <a:pt x="811" y="373"/>
                  </a:lnTo>
                  <a:lnTo>
                    <a:pt x="820" y="372"/>
                  </a:lnTo>
                  <a:lnTo>
                    <a:pt x="829" y="371"/>
                  </a:lnTo>
                  <a:lnTo>
                    <a:pt x="837" y="368"/>
                  </a:lnTo>
                  <a:lnTo>
                    <a:pt x="846" y="365"/>
                  </a:lnTo>
                  <a:lnTo>
                    <a:pt x="854" y="361"/>
                  </a:lnTo>
                  <a:lnTo>
                    <a:pt x="861" y="357"/>
                  </a:lnTo>
                  <a:lnTo>
                    <a:pt x="868" y="352"/>
                  </a:lnTo>
                  <a:lnTo>
                    <a:pt x="875" y="346"/>
                  </a:lnTo>
                  <a:lnTo>
                    <a:pt x="880" y="339"/>
                  </a:lnTo>
                  <a:lnTo>
                    <a:pt x="885" y="332"/>
                  </a:lnTo>
                  <a:lnTo>
                    <a:pt x="890" y="326"/>
                  </a:lnTo>
                  <a:lnTo>
                    <a:pt x="894" y="317"/>
                  </a:lnTo>
                  <a:lnTo>
                    <a:pt x="897" y="309"/>
                  </a:lnTo>
                  <a:lnTo>
                    <a:pt x="899" y="300"/>
                  </a:lnTo>
                  <a:lnTo>
                    <a:pt x="900" y="292"/>
                  </a:lnTo>
                  <a:lnTo>
                    <a:pt x="901" y="283"/>
                  </a:lnTo>
                  <a:lnTo>
                    <a:pt x="901" y="132"/>
                  </a:lnTo>
                  <a:lnTo>
                    <a:pt x="714" y="132"/>
                  </a:lnTo>
                  <a:lnTo>
                    <a:pt x="643"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762">
              <a:extLst>
                <a:ext uri="{FF2B5EF4-FFF2-40B4-BE49-F238E27FC236}">
                  <a16:creationId xmlns:a16="http://schemas.microsoft.com/office/drawing/2014/main" xmlns="" id="{F3B3AAE5-A994-4962-BF81-2F3EA37A8BBC}"/>
                </a:ext>
              </a:extLst>
            </p:cNvPr>
            <p:cNvSpPr>
              <a:spLocks noEditPoints="1"/>
            </p:cNvSpPr>
            <p:nvPr/>
          </p:nvSpPr>
          <p:spPr bwMode="auto">
            <a:xfrm>
              <a:off x="1466850" y="3365500"/>
              <a:ext cx="285750" cy="47625"/>
            </a:xfrm>
            <a:custGeom>
              <a:avLst/>
              <a:gdLst>
                <a:gd name="T0" fmla="*/ 288 w 901"/>
                <a:gd name="T1" fmla="*/ 118 h 150"/>
                <a:gd name="T2" fmla="*/ 276 w 901"/>
                <a:gd name="T3" fmla="*/ 106 h 150"/>
                <a:gd name="T4" fmla="*/ 270 w 901"/>
                <a:gd name="T5" fmla="*/ 90 h 150"/>
                <a:gd name="T6" fmla="*/ 276 w 901"/>
                <a:gd name="T7" fmla="*/ 73 h 150"/>
                <a:gd name="T8" fmla="*/ 288 w 901"/>
                <a:gd name="T9" fmla="*/ 62 h 150"/>
                <a:gd name="T10" fmla="*/ 306 w 901"/>
                <a:gd name="T11" fmla="*/ 60 h 150"/>
                <a:gd name="T12" fmla="*/ 321 w 901"/>
                <a:gd name="T13" fmla="*/ 69 h 150"/>
                <a:gd name="T14" fmla="*/ 329 w 901"/>
                <a:gd name="T15" fmla="*/ 84 h 150"/>
                <a:gd name="T16" fmla="*/ 328 w 901"/>
                <a:gd name="T17" fmla="*/ 102 h 150"/>
                <a:gd name="T18" fmla="*/ 317 w 901"/>
                <a:gd name="T19" fmla="*/ 114 h 150"/>
                <a:gd name="T20" fmla="*/ 300 w 901"/>
                <a:gd name="T21" fmla="*/ 120 h 150"/>
                <a:gd name="T22" fmla="*/ 198 w 901"/>
                <a:gd name="T23" fmla="*/ 118 h 150"/>
                <a:gd name="T24" fmla="*/ 185 w 901"/>
                <a:gd name="T25" fmla="*/ 106 h 150"/>
                <a:gd name="T26" fmla="*/ 180 w 901"/>
                <a:gd name="T27" fmla="*/ 90 h 150"/>
                <a:gd name="T28" fmla="*/ 185 w 901"/>
                <a:gd name="T29" fmla="*/ 73 h 150"/>
                <a:gd name="T30" fmla="*/ 198 w 901"/>
                <a:gd name="T31" fmla="*/ 62 h 150"/>
                <a:gd name="T32" fmla="*/ 215 w 901"/>
                <a:gd name="T33" fmla="*/ 60 h 150"/>
                <a:gd name="T34" fmla="*/ 232 w 901"/>
                <a:gd name="T35" fmla="*/ 69 h 150"/>
                <a:gd name="T36" fmla="*/ 240 w 901"/>
                <a:gd name="T37" fmla="*/ 84 h 150"/>
                <a:gd name="T38" fmla="*/ 237 w 901"/>
                <a:gd name="T39" fmla="*/ 102 h 150"/>
                <a:gd name="T40" fmla="*/ 227 w 901"/>
                <a:gd name="T41" fmla="*/ 114 h 150"/>
                <a:gd name="T42" fmla="*/ 210 w 901"/>
                <a:gd name="T43" fmla="*/ 120 h 150"/>
                <a:gd name="T44" fmla="*/ 108 w 901"/>
                <a:gd name="T45" fmla="*/ 118 h 150"/>
                <a:gd name="T46" fmla="*/ 95 w 901"/>
                <a:gd name="T47" fmla="*/ 106 h 150"/>
                <a:gd name="T48" fmla="*/ 90 w 901"/>
                <a:gd name="T49" fmla="*/ 90 h 150"/>
                <a:gd name="T50" fmla="*/ 95 w 901"/>
                <a:gd name="T51" fmla="*/ 73 h 150"/>
                <a:gd name="T52" fmla="*/ 108 w 901"/>
                <a:gd name="T53" fmla="*/ 62 h 150"/>
                <a:gd name="T54" fmla="*/ 126 w 901"/>
                <a:gd name="T55" fmla="*/ 60 h 150"/>
                <a:gd name="T56" fmla="*/ 141 w 901"/>
                <a:gd name="T57" fmla="*/ 69 h 150"/>
                <a:gd name="T58" fmla="*/ 149 w 901"/>
                <a:gd name="T59" fmla="*/ 84 h 150"/>
                <a:gd name="T60" fmla="*/ 147 w 901"/>
                <a:gd name="T61" fmla="*/ 102 h 150"/>
                <a:gd name="T62" fmla="*/ 137 w 901"/>
                <a:gd name="T63" fmla="*/ 114 h 150"/>
                <a:gd name="T64" fmla="*/ 119 w 901"/>
                <a:gd name="T65" fmla="*/ 120 h 150"/>
                <a:gd name="T66" fmla="*/ 81 w 901"/>
                <a:gd name="T67" fmla="*/ 0 h 150"/>
                <a:gd name="T68" fmla="*/ 54 w 901"/>
                <a:gd name="T69" fmla="*/ 7 h 150"/>
                <a:gd name="T70" fmla="*/ 32 w 901"/>
                <a:gd name="T71" fmla="*/ 20 h 150"/>
                <a:gd name="T72" fmla="*/ 15 w 901"/>
                <a:gd name="T73" fmla="*/ 39 h 150"/>
                <a:gd name="T74" fmla="*/ 3 w 901"/>
                <a:gd name="T75" fmla="*/ 63 h 150"/>
                <a:gd name="T76" fmla="*/ 0 w 901"/>
                <a:gd name="T77" fmla="*/ 90 h 150"/>
                <a:gd name="T78" fmla="*/ 901 w 901"/>
                <a:gd name="T79" fmla="*/ 90 h 150"/>
                <a:gd name="T80" fmla="*/ 897 w 901"/>
                <a:gd name="T81" fmla="*/ 63 h 150"/>
                <a:gd name="T82" fmla="*/ 885 w 901"/>
                <a:gd name="T83" fmla="*/ 39 h 150"/>
                <a:gd name="T84" fmla="*/ 868 w 901"/>
                <a:gd name="T85" fmla="*/ 20 h 150"/>
                <a:gd name="T86" fmla="*/ 846 w 901"/>
                <a:gd name="T87" fmla="*/ 7 h 150"/>
                <a:gd name="T88" fmla="*/ 820 w 901"/>
                <a:gd name="T8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1" h="150">
                  <a:moveTo>
                    <a:pt x="300" y="120"/>
                  </a:moveTo>
                  <a:lnTo>
                    <a:pt x="294" y="119"/>
                  </a:lnTo>
                  <a:lnTo>
                    <a:pt x="288" y="118"/>
                  </a:lnTo>
                  <a:lnTo>
                    <a:pt x="284" y="114"/>
                  </a:lnTo>
                  <a:lnTo>
                    <a:pt x="279" y="111"/>
                  </a:lnTo>
                  <a:lnTo>
                    <a:pt x="276" y="106"/>
                  </a:lnTo>
                  <a:lnTo>
                    <a:pt x="272" y="102"/>
                  </a:lnTo>
                  <a:lnTo>
                    <a:pt x="271" y="96"/>
                  </a:lnTo>
                  <a:lnTo>
                    <a:pt x="270" y="90"/>
                  </a:lnTo>
                  <a:lnTo>
                    <a:pt x="271" y="84"/>
                  </a:lnTo>
                  <a:lnTo>
                    <a:pt x="272" y="78"/>
                  </a:lnTo>
                  <a:lnTo>
                    <a:pt x="276" y="73"/>
                  </a:lnTo>
                  <a:lnTo>
                    <a:pt x="279" y="69"/>
                  </a:lnTo>
                  <a:lnTo>
                    <a:pt x="284" y="64"/>
                  </a:lnTo>
                  <a:lnTo>
                    <a:pt x="288" y="62"/>
                  </a:lnTo>
                  <a:lnTo>
                    <a:pt x="294" y="60"/>
                  </a:lnTo>
                  <a:lnTo>
                    <a:pt x="300" y="60"/>
                  </a:lnTo>
                  <a:lnTo>
                    <a:pt x="306" y="60"/>
                  </a:lnTo>
                  <a:lnTo>
                    <a:pt x="312" y="62"/>
                  </a:lnTo>
                  <a:lnTo>
                    <a:pt x="317" y="64"/>
                  </a:lnTo>
                  <a:lnTo>
                    <a:pt x="321" y="69"/>
                  </a:lnTo>
                  <a:lnTo>
                    <a:pt x="325" y="73"/>
                  </a:lnTo>
                  <a:lnTo>
                    <a:pt x="328" y="78"/>
                  </a:lnTo>
                  <a:lnTo>
                    <a:pt x="329" y="84"/>
                  </a:lnTo>
                  <a:lnTo>
                    <a:pt x="330" y="90"/>
                  </a:lnTo>
                  <a:lnTo>
                    <a:pt x="329" y="96"/>
                  </a:lnTo>
                  <a:lnTo>
                    <a:pt x="328" y="102"/>
                  </a:lnTo>
                  <a:lnTo>
                    <a:pt x="325" y="106"/>
                  </a:lnTo>
                  <a:lnTo>
                    <a:pt x="321" y="111"/>
                  </a:lnTo>
                  <a:lnTo>
                    <a:pt x="317" y="114"/>
                  </a:lnTo>
                  <a:lnTo>
                    <a:pt x="312" y="118"/>
                  </a:lnTo>
                  <a:lnTo>
                    <a:pt x="306" y="119"/>
                  </a:lnTo>
                  <a:lnTo>
                    <a:pt x="300" y="120"/>
                  </a:lnTo>
                  <a:close/>
                  <a:moveTo>
                    <a:pt x="210" y="120"/>
                  </a:moveTo>
                  <a:lnTo>
                    <a:pt x="204" y="119"/>
                  </a:lnTo>
                  <a:lnTo>
                    <a:pt x="198" y="118"/>
                  </a:lnTo>
                  <a:lnTo>
                    <a:pt x="193" y="114"/>
                  </a:lnTo>
                  <a:lnTo>
                    <a:pt x="189" y="111"/>
                  </a:lnTo>
                  <a:lnTo>
                    <a:pt x="185" y="106"/>
                  </a:lnTo>
                  <a:lnTo>
                    <a:pt x="182" y="102"/>
                  </a:lnTo>
                  <a:lnTo>
                    <a:pt x="181" y="96"/>
                  </a:lnTo>
                  <a:lnTo>
                    <a:pt x="180" y="90"/>
                  </a:lnTo>
                  <a:lnTo>
                    <a:pt x="181" y="84"/>
                  </a:lnTo>
                  <a:lnTo>
                    <a:pt x="182" y="78"/>
                  </a:lnTo>
                  <a:lnTo>
                    <a:pt x="185" y="73"/>
                  </a:lnTo>
                  <a:lnTo>
                    <a:pt x="189" y="69"/>
                  </a:lnTo>
                  <a:lnTo>
                    <a:pt x="193" y="64"/>
                  </a:lnTo>
                  <a:lnTo>
                    <a:pt x="198" y="62"/>
                  </a:lnTo>
                  <a:lnTo>
                    <a:pt x="204" y="60"/>
                  </a:lnTo>
                  <a:lnTo>
                    <a:pt x="210" y="60"/>
                  </a:lnTo>
                  <a:lnTo>
                    <a:pt x="215" y="60"/>
                  </a:lnTo>
                  <a:lnTo>
                    <a:pt x="221" y="62"/>
                  </a:lnTo>
                  <a:lnTo>
                    <a:pt x="227" y="64"/>
                  </a:lnTo>
                  <a:lnTo>
                    <a:pt x="232" y="69"/>
                  </a:lnTo>
                  <a:lnTo>
                    <a:pt x="235" y="73"/>
                  </a:lnTo>
                  <a:lnTo>
                    <a:pt x="237" y="78"/>
                  </a:lnTo>
                  <a:lnTo>
                    <a:pt x="240" y="84"/>
                  </a:lnTo>
                  <a:lnTo>
                    <a:pt x="240" y="90"/>
                  </a:lnTo>
                  <a:lnTo>
                    <a:pt x="240" y="96"/>
                  </a:lnTo>
                  <a:lnTo>
                    <a:pt x="237" y="102"/>
                  </a:lnTo>
                  <a:lnTo>
                    <a:pt x="235" y="106"/>
                  </a:lnTo>
                  <a:lnTo>
                    <a:pt x="232" y="111"/>
                  </a:lnTo>
                  <a:lnTo>
                    <a:pt x="227" y="114"/>
                  </a:lnTo>
                  <a:lnTo>
                    <a:pt x="221" y="118"/>
                  </a:lnTo>
                  <a:lnTo>
                    <a:pt x="215" y="119"/>
                  </a:lnTo>
                  <a:lnTo>
                    <a:pt x="210" y="120"/>
                  </a:lnTo>
                  <a:close/>
                  <a:moveTo>
                    <a:pt x="119" y="120"/>
                  </a:moveTo>
                  <a:lnTo>
                    <a:pt x="113" y="119"/>
                  </a:lnTo>
                  <a:lnTo>
                    <a:pt x="108" y="118"/>
                  </a:lnTo>
                  <a:lnTo>
                    <a:pt x="103" y="114"/>
                  </a:lnTo>
                  <a:lnTo>
                    <a:pt x="98" y="111"/>
                  </a:lnTo>
                  <a:lnTo>
                    <a:pt x="95" y="106"/>
                  </a:lnTo>
                  <a:lnTo>
                    <a:pt x="93" y="102"/>
                  </a:lnTo>
                  <a:lnTo>
                    <a:pt x="90" y="96"/>
                  </a:lnTo>
                  <a:lnTo>
                    <a:pt x="90" y="90"/>
                  </a:lnTo>
                  <a:lnTo>
                    <a:pt x="90" y="84"/>
                  </a:lnTo>
                  <a:lnTo>
                    <a:pt x="93" y="78"/>
                  </a:lnTo>
                  <a:lnTo>
                    <a:pt x="95" y="73"/>
                  </a:lnTo>
                  <a:lnTo>
                    <a:pt x="98" y="69"/>
                  </a:lnTo>
                  <a:lnTo>
                    <a:pt x="103" y="64"/>
                  </a:lnTo>
                  <a:lnTo>
                    <a:pt x="108" y="62"/>
                  </a:lnTo>
                  <a:lnTo>
                    <a:pt x="113" y="60"/>
                  </a:lnTo>
                  <a:lnTo>
                    <a:pt x="119" y="60"/>
                  </a:lnTo>
                  <a:lnTo>
                    <a:pt x="126" y="60"/>
                  </a:lnTo>
                  <a:lnTo>
                    <a:pt x="132" y="62"/>
                  </a:lnTo>
                  <a:lnTo>
                    <a:pt x="137" y="64"/>
                  </a:lnTo>
                  <a:lnTo>
                    <a:pt x="141" y="69"/>
                  </a:lnTo>
                  <a:lnTo>
                    <a:pt x="145" y="73"/>
                  </a:lnTo>
                  <a:lnTo>
                    <a:pt x="147" y="78"/>
                  </a:lnTo>
                  <a:lnTo>
                    <a:pt x="149" y="84"/>
                  </a:lnTo>
                  <a:lnTo>
                    <a:pt x="149" y="90"/>
                  </a:lnTo>
                  <a:lnTo>
                    <a:pt x="149" y="96"/>
                  </a:lnTo>
                  <a:lnTo>
                    <a:pt x="147" y="102"/>
                  </a:lnTo>
                  <a:lnTo>
                    <a:pt x="145" y="106"/>
                  </a:lnTo>
                  <a:lnTo>
                    <a:pt x="141" y="111"/>
                  </a:lnTo>
                  <a:lnTo>
                    <a:pt x="137" y="114"/>
                  </a:lnTo>
                  <a:lnTo>
                    <a:pt x="132" y="118"/>
                  </a:lnTo>
                  <a:lnTo>
                    <a:pt x="126" y="119"/>
                  </a:lnTo>
                  <a:lnTo>
                    <a:pt x="119" y="120"/>
                  </a:lnTo>
                  <a:close/>
                  <a:moveTo>
                    <a:pt x="811" y="0"/>
                  </a:moveTo>
                  <a:lnTo>
                    <a:pt x="90" y="0"/>
                  </a:lnTo>
                  <a:lnTo>
                    <a:pt x="81" y="0"/>
                  </a:lnTo>
                  <a:lnTo>
                    <a:pt x="72" y="2"/>
                  </a:lnTo>
                  <a:lnTo>
                    <a:pt x="63" y="4"/>
                  </a:lnTo>
                  <a:lnTo>
                    <a:pt x="54" y="7"/>
                  </a:lnTo>
                  <a:lnTo>
                    <a:pt x="46" y="10"/>
                  </a:lnTo>
                  <a:lnTo>
                    <a:pt x="39" y="15"/>
                  </a:lnTo>
                  <a:lnTo>
                    <a:pt x="32" y="20"/>
                  </a:lnTo>
                  <a:lnTo>
                    <a:pt x="27" y="26"/>
                  </a:lnTo>
                  <a:lnTo>
                    <a:pt x="20" y="32"/>
                  </a:lnTo>
                  <a:lnTo>
                    <a:pt x="15" y="39"/>
                  </a:lnTo>
                  <a:lnTo>
                    <a:pt x="10" y="47"/>
                  </a:lnTo>
                  <a:lnTo>
                    <a:pt x="7" y="55"/>
                  </a:lnTo>
                  <a:lnTo>
                    <a:pt x="3" y="63"/>
                  </a:lnTo>
                  <a:lnTo>
                    <a:pt x="1" y="71"/>
                  </a:lnTo>
                  <a:lnTo>
                    <a:pt x="0" y="81"/>
                  </a:lnTo>
                  <a:lnTo>
                    <a:pt x="0" y="90"/>
                  </a:lnTo>
                  <a:lnTo>
                    <a:pt x="0" y="150"/>
                  </a:lnTo>
                  <a:lnTo>
                    <a:pt x="901" y="150"/>
                  </a:lnTo>
                  <a:lnTo>
                    <a:pt x="901" y="90"/>
                  </a:lnTo>
                  <a:lnTo>
                    <a:pt x="900" y="81"/>
                  </a:lnTo>
                  <a:lnTo>
                    <a:pt x="899" y="71"/>
                  </a:lnTo>
                  <a:lnTo>
                    <a:pt x="897" y="63"/>
                  </a:lnTo>
                  <a:lnTo>
                    <a:pt x="894" y="55"/>
                  </a:lnTo>
                  <a:lnTo>
                    <a:pt x="890" y="47"/>
                  </a:lnTo>
                  <a:lnTo>
                    <a:pt x="885" y="39"/>
                  </a:lnTo>
                  <a:lnTo>
                    <a:pt x="880" y="32"/>
                  </a:lnTo>
                  <a:lnTo>
                    <a:pt x="875" y="26"/>
                  </a:lnTo>
                  <a:lnTo>
                    <a:pt x="868" y="20"/>
                  </a:lnTo>
                  <a:lnTo>
                    <a:pt x="861" y="15"/>
                  </a:lnTo>
                  <a:lnTo>
                    <a:pt x="854" y="10"/>
                  </a:lnTo>
                  <a:lnTo>
                    <a:pt x="846" y="7"/>
                  </a:lnTo>
                  <a:lnTo>
                    <a:pt x="837" y="4"/>
                  </a:lnTo>
                  <a:lnTo>
                    <a:pt x="829" y="2"/>
                  </a:lnTo>
                  <a:lnTo>
                    <a:pt x="820" y="0"/>
                  </a:lnTo>
                  <a:lnTo>
                    <a:pt x="8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96">
            <a:extLst>
              <a:ext uri="{FF2B5EF4-FFF2-40B4-BE49-F238E27FC236}">
                <a16:creationId xmlns:a16="http://schemas.microsoft.com/office/drawing/2014/main" xmlns="" id="{9F897763-3A50-4945-B85E-6069643C3227}"/>
              </a:ext>
            </a:extLst>
          </p:cNvPr>
          <p:cNvGrpSpPr/>
          <p:nvPr/>
        </p:nvGrpSpPr>
        <p:grpSpPr>
          <a:xfrm>
            <a:off x="7552533" y="3535600"/>
            <a:ext cx="285750" cy="219075"/>
            <a:chOff x="3184525" y="3365500"/>
            <a:chExt cx="285750" cy="219075"/>
          </a:xfrm>
          <a:solidFill>
            <a:schemeClr val="bg1"/>
          </a:solidFill>
        </p:grpSpPr>
        <p:sp>
          <p:nvSpPr>
            <p:cNvPr id="98" name="Freeform 4767">
              <a:extLst>
                <a:ext uri="{FF2B5EF4-FFF2-40B4-BE49-F238E27FC236}">
                  <a16:creationId xmlns:a16="http://schemas.microsoft.com/office/drawing/2014/main" xmlns="" id="{F889D1C3-EA75-4553-A47C-27C2C2C34C9B}"/>
                </a:ext>
              </a:extLst>
            </p:cNvPr>
            <p:cNvSpPr>
              <a:spLocks noEditPoints="1"/>
            </p:cNvSpPr>
            <p:nvPr/>
          </p:nvSpPr>
          <p:spPr bwMode="auto">
            <a:xfrm>
              <a:off x="3184525" y="3365500"/>
              <a:ext cx="285750" cy="47625"/>
            </a:xfrm>
            <a:custGeom>
              <a:avLst/>
              <a:gdLst>
                <a:gd name="T0" fmla="*/ 290 w 901"/>
                <a:gd name="T1" fmla="*/ 118 h 150"/>
                <a:gd name="T2" fmla="*/ 276 w 901"/>
                <a:gd name="T3" fmla="*/ 106 h 150"/>
                <a:gd name="T4" fmla="*/ 271 w 901"/>
                <a:gd name="T5" fmla="*/ 90 h 150"/>
                <a:gd name="T6" fmla="*/ 276 w 901"/>
                <a:gd name="T7" fmla="*/ 73 h 150"/>
                <a:gd name="T8" fmla="*/ 290 w 901"/>
                <a:gd name="T9" fmla="*/ 62 h 150"/>
                <a:gd name="T10" fmla="*/ 307 w 901"/>
                <a:gd name="T11" fmla="*/ 60 h 150"/>
                <a:gd name="T12" fmla="*/ 322 w 901"/>
                <a:gd name="T13" fmla="*/ 69 h 150"/>
                <a:gd name="T14" fmla="*/ 330 w 901"/>
                <a:gd name="T15" fmla="*/ 84 h 150"/>
                <a:gd name="T16" fmla="*/ 328 w 901"/>
                <a:gd name="T17" fmla="*/ 102 h 150"/>
                <a:gd name="T18" fmla="*/ 317 w 901"/>
                <a:gd name="T19" fmla="*/ 114 h 150"/>
                <a:gd name="T20" fmla="*/ 301 w 901"/>
                <a:gd name="T21" fmla="*/ 120 h 150"/>
                <a:gd name="T22" fmla="*/ 199 w 901"/>
                <a:gd name="T23" fmla="*/ 118 h 150"/>
                <a:gd name="T24" fmla="*/ 185 w 901"/>
                <a:gd name="T25" fmla="*/ 106 h 150"/>
                <a:gd name="T26" fmla="*/ 181 w 901"/>
                <a:gd name="T27" fmla="*/ 90 h 150"/>
                <a:gd name="T28" fmla="*/ 185 w 901"/>
                <a:gd name="T29" fmla="*/ 73 h 150"/>
                <a:gd name="T30" fmla="*/ 199 w 901"/>
                <a:gd name="T31" fmla="*/ 62 h 150"/>
                <a:gd name="T32" fmla="*/ 217 w 901"/>
                <a:gd name="T33" fmla="*/ 60 h 150"/>
                <a:gd name="T34" fmla="*/ 232 w 901"/>
                <a:gd name="T35" fmla="*/ 69 h 150"/>
                <a:gd name="T36" fmla="*/ 240 w 901"/>
                <a:gd name="T37" fmla="*/ 84 h 150"/>
                <a:gd name="T38" fmla="*/ 239 w 901"/>
                <a:gd name="T39" fmla="*/ 102 h 150"/>
                <a:gd name="T40" fmla="*/ 227 w 901"/>
                <a:gd name="T41" fmla="*/ 114 h 150"/>
                <a:gd name="T42" fmla="*/ 211 w 901"/>
                <a:gd name="T43" fmla="*/ 120 h 150"/>
                <a:gd name="T44" fmla="*/ 109 w 901"/>
                <a:gd name="T45" fmla="*/ 118 h 150"/>
                <a:gd name="T46" fmla="*/ 95 w 901"/>
                <a:gd name="T47" fmla="*/ 106 h 150"/>
                <a:gd name="T48" fmla="*/ 90 w 901"/>
                <a:gd name="T49" fmla="*/ 90 h 150"/>
                <a:gd name="T50" fmla="*/ 95 w 901"/>
                <a:gd name="T51" fmla="*/ 73 h 150"/>
                <a:gd name="T52" fmla="*/ 109 w 901"/>
                <a:gd name="T53" fmla="*/ 62 h 150"/>
                <a:gd name="T54" fmla="*/ 126 w 901"/>
                <a:gd name="T55" fmla="*/ 60 h 150"/>
                <a:gd name="T56" fmla="*/ 141 w 901"/>
                <a:gd name="T57" fmla="*/ 69 h 150"/>
                <a:gd name="T58" fmla="*/ 150 w 901"/>
                <a:gd name="T59" fmla="*/ 84 h 150"/>
                <a:gd name="T60" fmla="*/ 148 w 901"/>
                <a:gd name="T61" fmla="*/ 102 h 150"/>
                <a:gd name="T62" fmla="*/ 137 w 901"/>
                <a:gd name="T63" fmla="*/ 114 h 150"/>
                <a:gd name="T64" fmla="*/ 121 w 901"/>
                <a:gd name="T65" fmla="*/ 120 h 150"/>
                <a:gd name="T66" fmla="*/ 81 w 901"/>
                <a:gd name="T67" fmla="*/ 0 h 150"/>
                <a:gd name="T68" fmla="*/ 56 w 901"/>
                <a:gd name="T69" fmla="*/ 7 h 150"/>
                <a:gd name="T70" fmla="*/ 34 w 901"/>
                <a:gd name="T71" fmla="*/ 20 h 150"/>
                <a:gd name="T72" fmla="*/ 16 w 901"/>
                <a:gd name="T73" fmla="*/ 39 h 150"/>
                <a:gd name="T74" fmla="*/ 5 w 901"/>
                <a:gd name="T75" fmla="*/ 63 h 150"/>
                <a:gd name="T76" fmla="*/ 0 w 901"/>
                <a:gd name="T77" fmla="*/ 90 h 150"/>
                <a:gd name="T78" fmla="*/ 901 w 901"/>
                <a:gd name="T79" fmla="*/ 90 h 150"/>
                <a:gd name="T80" fmla="*/ 898 w 901"/>
                <a:gd name="T81" fmla="*/ 63 h 150"/>
                <a:gd name="T82" fmla="*/ 886 w 901"/>
                <a:gd name="T83" fmla="*/ 39 h 150"/>
                <a:gd name="T84" fmla="*/ 869 w 901"/>
                <a:gd name="T85" fmla="*/ 20 h 150"/>
                <a:gd name="T86" fmla="*/ 847 w 901"/>
                <a:gd name="T87" fmla="*/ 7 h 150"/>
                <a:gd name="T88" fmla="*/ 820 w 901"/>
                <a:gd name="T8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1" h="150">
                  <a:moveTo>
                    <a:pt x="301" y="120"/>
                  </a:moveTo>
                  <a:lnTo>
                    <a:pt x="294" y="119"/>
                  </a:lnTo>
                  <a:lnTo>
                    <a:pt x="290" y="118"/>
                  </a:lnTo>
                  <a:lnTo>
                    <a:pt x="284" y="114"/>
                  </a:lnTo>
                  <a:lnTo>
                    <a:pt x="279" y="111"/>
                  </a:lnTo>
                  <a:lnTo>
                    <a:pt x="276" y="106"/>
                  </a:lnTo>
                  <a:lnTo>
                    <a:pt x="273" y="102"/>
                  </a:lnTo>
                  <a:lnTo>
                    <a:pt x="271" y="96"/>
                  </a:lnTo>
                  <a:lnTo>
                    <a:pt x="271" y="90"/>
                  </a:lnTo>
                  <a:lnTo>
                    <a:pt x="271" y="84"/>
                  </a:lnTo>
                  <a:lnTo>
                    <a:pt x="273" y="78"/>
                  </a:lnTo>
                  <a:lnTo>
                    <a:pt x="276" y="73"/>
                  </a:lnTo>
                  <a:lnTo>
                    <a:pt x="279" y="69"/>
                  </a:lnTo>
                  <a:lnTo>
                    <a:pt x="284" y="64"/>
                  </a:lnTo>
                  <a:lnTo>
                    <a:pt x="290" y="62"/>
                  </a:lnTo>
                  <a:lnTo>
                    <a:pt x="294" y="60"/>
                  </a:lnTo>
                  <a:lnTo>
                    <a:pt x="301" y="60"/>
                  </a:lnTo>
                  <a:lnTo>
                    <a:pt x="307" y="60"/>
                  </a:lnTo>
                  <a:lnTo>
                    <a:pt x="313" y="62"/>
                  </a:lnTo>
                  <a:lnTo>
                    <a:pt x="317" y="64"/>
                  </a:lnTo>
                  <a:lnTo>
                    <a:pt x="322" y="69"/>
                  </a:lnTo>
                  <a:lnTo>
                    <a:pt x="326" y="73"/>
                  </a:lnTo>
                  <a:lnTo>
                    <a:pt x="328" y="78"/>
                  </a:lnTo>
                  <a:lnTo>
                    <a:pt x="330" y="84"/>
                  </a:lnTo>
                  <a:lnTo>
                    <a:pt x="331" y="90"/>
                  </a:lnTo>
                  <a:lnTo>
                    <a:pt x="330" y="96"/>
                  </a:lnTo>
                  <a:lnTo>
                    <a:pt x="328" y="102"/>
                  </a:lnTo>
                  <a:lnTo>
                    <a:pt x="326" y="106"/>
                  </a:lnTo>
                  <a:lnTo>
                    <a:pt x="322" y="111"/>
                  </a:lnTo>
                  <a:lnTo>
                    <a:pt x="317" y="114"/>
                  </a:lnTo>
                  <a:lnTo>
                    <a:pt x="313" y="118"/>
                  </a:lnTo>
                  <a:lnTo>
                    <a:pt x="307" y="119"/>
                  </a:lnTo>
                  <a:lnTo>
                    <a:pt x="301" y="120"/>
                  </a:lnTo>
                  <a:close/>
                  <a:moveTo>
                    <a:pt x="211" y="120"/>
                  </a:moveTo>
                  <a:lnTo>
                    <a:pt x="205" y="119"/>
                  </a:lnTo>
                  <a:lnTo>
                    <a:pt x="199" y="118"/>
                  </a:lnTo>
                  <a:lnTo>
                    <a:pt x="194" y="114"/>
                  </a:lnTo>
                  <a:lnTo>
                    <a:pt x="189" y="111"/>
                  </a:lnTo>
                  <a:lnTo>
                    <a:pt x="185" y="106"/>
                  </a:lnTo>
                  <a:lnTo>
                    <a:pt x="183" y="102"/>
                  </a:lnTo>
                  <a:lnTo>
                    <a:pt x="181" y="96"/>
                  </a:lnTo>
                  <a:lnTo>
                    <a:pt x="181" y="90"/>
                  </a:lnTo>
                  <a:lnTo>
                    <a:pt x="181" y="84"/>
                  </a:lnTo>
                  <a:lnTo>
                    <a:pt x="183" y="78"/>
                  </a:lnTo>
                  <a:lnTo>
                    <a:pt x="185" y="73"/>
                  </a:lnTo>
                  <a:lnTo>
                    <a:pt x="189" y="69"/>
                  </a:lnTo>
                  <a:lnTo>
                    <a:pt x="194" y="64"/>
                  </a:lnTo>
                  <a:lnTo>
                    <a:pt x="199" y="62"/>
                  </a:lnTo>
                  <a:lnTo>
                    <a:pt x="205" y="60"/>
                  </a:lnTo>
                  <a:lnTo>
                    <a:pt x="211" y="60"/>
                  </a:lnTo>
                  <a:lnTo>
                    <a:pt x="217" y="60"/>
                  </a:lnTo>
                  <a:lnTo>
                    <a:pt x="222" y="62"/>
                  </a:lnTo>
                  <a:lnTo>
                    <a:pt x="227" y="64"/>
                  </a:lnTo>
                  <a:lnTo>
                    <a:pt x="232" y="69"/>
                  </a:lnTo>
                  <a:lnTo>
                    <a:pt x="235" y="73"/>
                  </a:lnTo>
                  <a:lnTo>
                    <a:pt x="239" y="78"/>
                  </a:lnTo>
                  <a:lnTo>
                    <a:pt x="240" y="84"/>
                  </a:lnTo>
                  <a:lnTo>
                    <a:pt x="241" y="90"/>
                  </a:lnTo>
                  <a:lnTo>
                    <a:pt x="240" y="96"/>
                  </a:lnTo>
                  <a:lnTo>
                    <a:pt x="239" y="102"/>
                  </a:lnTo>
                  <a:lnTo>
                    <a:pt x="235" y="106"/>
                  </a:lnTo>
                  <a:lnTo>
                    <a:pt x="232" y="111"/>
                  </a:lnTo>
                  <a:lnTo>
                    <a:pt x="227" y="114"/>
                  </a:lnTo>
                  <a:lnTo>
                    <a:pt x="222" y="118"/>
                  </a:lnTo>
                  <a:lnTo>
                    <a:pt x="217" y="119"/>
                  </a:lnTo>
                  <a:lnTo>
                    <a:pt x="211" y="120"/>
                  </a:lnTo>
                  <a:close/>
                  <a:moveTo>
                    <a:pt x="121" y="120"/>
                  </a:moveTo>
                  <a:lnTo>
                    <a:pt x="115" y="119"/>
                  </a:lnTo>
                  <a:lnTo>
                    <a:pt x="109" y="118"/>
                  </a:lnTo>
                  <a:lnTo>
                    <a:pt x="104" y="114"/>
                  </a:lnTo>
                  <a:lnTo>
                    <a:pt x="100" y="111"/>
                  </a:lnTo>
                  <a:lnTo>
                    <a:pt x="95" y="106"/>
                  </a:lnTo>
                  <a:lnTo>
                    <a:pt x="93" y="102"/>
                  </a:lnTo>
                  <a:lnTo>
                    <a:pt x="92" y="96"/>
                  </a:lnTo>
                  <a:lnTo>
                    <a:pt x="90" y="90"/>
                  </a:lnTo>
                  <a:lnTo>
                    <a:pt x="92" y="84"/>
                  </a:lnTo>
                  <a:lnTo>
                    <a:pt x="93" y="78"/>
                  </a:lnTo>
                  <a:lnTo>
                    <a:pt x="95" y="73"/>
                  </a:lnTo>
                  <a:lnTo>
                    <a:pt x="100" y="69"/>
                  </a:lnTo>
                  <a:lnTo>
                    <a:pt x="104" y="64"/>
                  </a:lnTo>
                  <a:lnTo>
                    <a:pt x="109" y="62"/>
                  </a:lnTo>
                  <a:lnTo>
                    <a:pt x="115" y="60"/>
                  </a:lnTo>
                  <a:lnTo>
                    <a:pt x="121" y="60"/>
                  </a:lnTo>
                  <a:lnTo>
                    <a:pt x="126" y="60"/>
                  </a:lnTo>
                  <a:lnTo>
                    <a:pt x="132" y="62"/>
                  </a:lnTo>
                  <a:lnTo>
                    <a:pt x="137" y="64"/>
                  </a:lnTo>
                  <a:lnTo>
                    <a:pt x="141" y="69"/>
                  </a:lnTo>
                  <a:lnTo>
                    <a:pt x="145" y="73"/>
                  </a:lnTo>
                  <a:lnTo>
                    <a:pt x="148" y="78"/>
                  </a:lnTo>
                  <a:lnTo>
                    <a:pt x="150" y="84"/>
                  </a:lnTo>
                  <a:lnTo>
                    <a:pt x="151" y="90"/>
                  </a:lnTo>
                  <a:lnTo>
                    <a:pt x="150" y="96"/>
                  </a:lnTo>
                  <a:lnTo>
                    <a:pt x="148" y="102"/>
                  </a:lnTo>
                  <a:lnTo>
                    <a:pt x="145" y="106"/>
                  </a:lnTo>
                  <a:lnTo>
                    <a:pt x="141" y="111"/>
                  </a:lnTo>
                  <a:lnTo>
                    <a:pt x="137" y="114"/>
                  </a:lnTo>
                  <a:lnTo>
                    <a:pt x="132" y="118"/>
                  </a:lnTo>
                  <a:lnTo>
                    <a:pt x="126" y="119"/>
                  </a:lnTo>
                  <a:lnTo>
                    <a:pt x="121" y="120"/>
                  </a:lnTo>
                  <a:close/>
                  <a:moveTo>
                    <a:pt x="812" y="0"/>
                  </a:moveTo>
                  <a:lnTo>
                    <a:pt x="90" y="0"/>
                  </a:lnTo>
                  <a:lnTo>
                    <a:pt x="81" y="0"/>
                  </a:lnTo>
                  <a:lnTo>
                    <a:pt x="72" y="2"/>
                  </a:lnTo>
                  <a:lnTo>
                    <a:pt x="64" y="4"/>
                  </a:lnTo>
                  <a:lnTo>
                    <a:pt x="56" y="7"/>
                  </a:lnTo>
                  <a:lnTo>
                    <a:pt x="48" y="10"/>
                  </a:lnTo>
                  <a:lnTo>
                    <a:pt x="41" y="15"/>
                  </a:lnTo>
                  <a:lnTo>
                    <a:pt x="34" y="20"/>
                  </a:lnTo>
                  <a:lnTo>
                    <a:pt x="27" y="26"/>
                  </a:lnTo>
                  <a:lnTo>
                    <a:pt x="21" y="32"/>
                  </a:lnTo>
                  <a:lnTo>
                    <a:pt x="16" y="39"/>
                  </a:lnTo>
                  <a:lnTo>
                    <a:pt x="12" y="47"/>
                  </a:lnTo>
                  <a:lnTo>
                    <a:pt x="7" y="55"/>
                  </a:lnTo>
                  <a:lnTo>
                    <a:pt x="5" y="63"/>
                  </a:lnTo>
                  <a:lnTo>
                    <a:pt x="2" y="71"/>
                  </a:lnTo>
                  <a:lnTo>
                    <a:pt x="1" y="81"/>
                  </a:lnTo>
                  <a:lnTo>
                    <a:pt x="0" y="90"/>
                  </a:lnTo>
                  <a:lnTo>
                    <a:pt x="0" y="150"/>
                  </a:lnTo>
                  <a:lnTo>
                    <a:pt x="901" y="150"/>
                  </a:lnTo>
                  <a:lnTo>
                    <a:pt x="901" y="90"/>
                  </a:lnTo>
                  <a:lnTo>
                    <a:pt x="901" y="81"/>
                  </a:lnTo>
                  <a:lnTo>
                    <a:pt x="900" y="71"/>
                  </a:lnTo>
                  <a:lnTo>
                    <a:pt x="898" y="63"/>
                  </a:lnTo>
                  <a:lnTo>
                    <a:pt x="894" y="55"/>
                  </a:lnTo>
                  <a:lnTo>
                    <a:pt x="891" y="47"/>
                  </a:lnTo>
                  <a:lnTo>
                    <a:pt x="886" y="39"/>
                  </a:lnTo>
                  <a:lnTo>
                    <a:pt x="882" y="32"/>
                  </a:lnTo>
                  <a:lnTo>
                    <a:pt x="876" y="26"/>
                  </a:lnTo>
                  <a:lnTo>
                    <a:pt x="869" y="20"/>
                  </a:lnTo>
                  <a:lnTo>
                    <a:pt x="862" y="15"/>
                  </a:lnTo>
                  <a:lnTo>
                    <a:pt x="855" y="10"/>
                  </a:lnTo>
                  <a:lnTo>
                    <a:pt x="847" y="7"/>
                  </a:lnTo>
                  <a:lnTo>
                    <a:pt x="839" y="4"/>
                  </a:lnTo>
                  <a:lnTo>
                    <a:pt x="829" y="2"/>
                  </a:lnTo>
                  <a:lnTo>
                    <a:pt x="820" y="0"/>
                  </a:lnTo>
                  <a:lnTo>
                    <a:pt x="8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768">
              <a:extLst>
                <a:ext uri="{FF2B5EF4-FFF2-40B4-BE49-F238E27FC236}">
                  <a16:creationId xmlns:a16="http://schemas.microsoft.com/office/drawing/2014/main" xmlns="" id="{D0AC047C-E8B0-49F4-A1FD-C1DCCE6E6076}"/>
                </a:ext>
              </a:extLst>
            </p:cNvPr>
            <p:cNvSpPr>
              <a:spLocks noEditPoints="1"/>
            </p:cNvSpPr>
            <p:nvPr/>
          </p:nvSpPr>
          <p:spPr bwMode="auto">
            <a:xfrm>
              <a:off x="3184525" y="3422650"/>
              <a:ext cx="285750" cy="161925"/>
            </a:xfrm>
            <a:custGeom>
              <a:avLst/>
              <a:gdLst>
                <a:gd name="T0" fmla="*/ 125 w 901"/>
                <a:gd name="T1" fmla="*/ 275 h 511"/>
                <a:gd name="T2" fmla="*/ 286 w 901"/>
                <a:gd name="T3" fmla="*/ 270 h 511"/>
                <a:gd name="T4" fmla="*/ 300 w 901"/>
                <a:gd name="T5" fmla="*/ 279 h 511"/>
                <a:gd name="T6" fmla="*/ 300 w 901"/>
                <a:gd name="T7" fmla="*/ 411 h 511"/>
                <a:gd name="T8" fmla="*/ 286 w 901"/>
                <a:gd name="T9" fmla="*/ 421 h 511"/>
                <a:gd name="T10" fmla="*/ 125 w 901"/>
                <a:gd name="T11" fmla="*/ 416 h 511"/>
                <a:gd name="T12" fmla="*/ 121 w 901"/>
                <a:gd name="T13" fmla="*/ 285 h 511"/>
                <a:gd name="T14" fmla="*/ 125 w 901"/>
                <a:gd name="T15" fmla="*/ 64 h 511"/>
                <a:gd name="T16" fmla="*/ 286 w 901"/>
                <a:gd name="T17" fmla="*/ 61 h 511"/>
                <a:gd name="T18" fmla="*/ 300 w 901"/>
                <a:gd name="T19" fmla="*/ 70 h 511"/>
                <a:gd name="T20" fmla="*/ 300 w 901"/>
                <a:gd name="T21" fmla="*/ 201 h 511"/>
                <a:gd name="T22" fmla="*/ 286 w 901"/>
                <a:gd name="T23" fmla="*/ 210 h 511"/>
                <a:gd name="T24" fmla="*/ 125 w 901"/>
                <a:gd name="T25" fmla="*/ 205 h 511"/>
                <a:gd name="T26" fmla="*/ 121 w 901"/>
                <a:gd name="T27" fmla="*/ 76 h 511"/>
                <a:gd name="T28" fmla="*/ 365 w 901"/>
                <a:gd name="T29" fmla="*/ 275 h 511"/>
                <a:gd name="T30" fmla="*/ 526 w 901"/>
                <a:gd name="T31" fmla="*/ 270 h 511"/>
                <a:gd name="T32" fmla="*/ 540 w 901"/>
                <a:gd name="T33" fmla="*/ 279 h 511"/>
                <a:gd name="T34" fmla="*/ 540 w 901"/>
                <a:gd name="T35" fmla="*/ 411 h 511"/>
                <a:gd name="T36" fmla="*/ 526 w 901"/>
                <a:gd name="T37" fmla="*/ 421 h 511"/>
                <a:gd name="T38" fmla="*/ 365 w 901"/>
                <a:gd name="T39" fmla="*/ 416 h 511"/>
                <a:gd name="T40" fmla="*/ 360 w 901"/>
                <a:gd name="T41" fmla="*/ 285 h 511"/>
                <a:gd name="T42" fmla="*/ 365 w 901"/>
                <a:gd name="T43" fmla="*/ 64 h 511"/>
                <a:gd name="T44" fmla="*/ 526 w 901"/>
                <a:gd name="T45" fmla="*/ 61 h 511"/>
                <a:gd name="T46" fmla="*/ 540 w 901"/>
                <a:gd name="T47" fmla="*/ 70 h 511"/>
                <a:gd name="T48" fmla="*/ 540 w 901"/>
                <a:gd name="T49" fmla="*/ 201 h 511"/>
                <a:gd name="T50" fmla="*/ 526 w 901"/>
                <a:gd name="T51" fmla="*/ 210 h 511"/>
                <a:gd name="T52" fmla="*/ 365 w 901"/>
                <a:gd name="T53" fmla="*/ 205 h 511"/>
                <a:gd name="T54" fmla="*/ 360 w 901"/>
                <a:gd name="T55" fmla="*/ 76 h 511"/>
                <a:gd name="T56" fmla="*/ 606 w 901"/>
                <a:gd name="T57" fmla="*/ 275 h 511"/>
                <a:gd name="T58" fmla="*/ 767 w 901"/>
                <a:gd name="T59" fmla="*/ 270 h 511"/>
                <a:gd name="T60" fmla="*/ 781 w 901"/>
                <a:gd name="T61" fmla="*/ 279 h 511"/>
                <a:gd name="T62" fmla="*/ 781 w 901"/>
                <a:gd name="T63" fmla="*/ 411 h 511"/>
                <a:gd name="T64" fmla="*/ 767 w 901"/>
                <a:gd name="T65" fmla="*/ 421 h 511"/>
                <a:gd name="T66" fmla="*/ 606 w 901"/>
                <a:gd name="T67" fmla="*/ 416 h 511"/>
                <a:gd name="T68" fmla="*/ 601 w 901"/>
                <a:gd name="T69" fmla="*/ 285 h 511"/>
                <a:gd name="T70" fmla="*/ 606 w 901"/>
                <a:gd name="T71" fmla="*/ 64 h 511"/>
                <a:gd name="T72" fmla="*/ 767 w 901"/>
                <a:gd name="T73" fmla="*/ 61 h 511"/>
                <a:gd name="T74" fmla="*/ 781 w 901"/>
                <a:gd name="T75" fmla="*/ 70 h 511"/>
                <a:gd name="T76" fmla="*/ 781 w 901"/>
                <a:gd name="T77" fmla="*/ 201 h 511"/>
                <a:gd name="T78" fmla="*/ 767 w 901"/>
                <a:gd name="T79" fmla="*/ 210 h 511"/>
                <a:gd name="T80" fmla="*/ 606 w 901"/>
                <a:gd name="T81" fmla="*/ 205 h 511"/>
                <a:gd name="T82" fmla="*/ 601 w 901"/>
                <a:gd name="T83" fmla="*/ 76 h 511"/>
                <a:gd name="T84" fmla="*/ 2 w 901"/>
                <a:gd name="T85" fmla="*/ 438 h 511"/>
                <a:gd name="T86" fmla="*/ 12 w 901"/>
                <a:gd name="T87" fmla="*/ 464 h 511"/>
                <a:gd name="T88" fmla="*/ 27 w 901"/>
                <a:gd name="T89" fmla="*/ 484 h 511"/>
                <a:gd name="T90" fmla="*/ 48 w 901"/>
                <a:gd name="T91" fmla="*/ 499 h 511"/>
                <a:gd name="T92" fmla="*/ 72 w 901"/>
                <a:gd name="T93" fmla="*/ 509 h 511"/>
                <a:gd name="T94" fmla="*/ 812 w 901"/>
                <a:gd name="T95" fmla="*/ 511 h 511"/>
                <a:gd name="T96" fmla="*/ 839 w 901"/>
                <a:gd name="T97" fmla="*/ 506 h 511"/>
                <a:gd name="T98" fmla="*/ 862 w 901"/>
                <a:gd name="T99" fmla="*/ 495 h 511"/>
                <a:gd name="T100" fmla="*/ 882 w 901"/>
                <a:gd name="T101" fmla="*/ 477 h 511"/>
                <a:gd name="T102" fmla="*/ 894 w 901"/>
                <a:gd name="T103" fmla="*/ 455 h 511"/>
                <a:gd name="T104" fmla="*/ 901 w 901"/>
                <a:gd name="T105" fmla="*/ 430 h 511"/>
                <a:gd name="T106" fmla="*/ 0 w 901"/>
                <a:gd name="T107"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1" h="511">
                  <a:moveTo>
                    <a:pt x="121" y="285"/>
                  </a:moveTo>
                  <a:lnTo>
                    <a:pt x="122" y="279"/>
                  </a:lnTo>
                  <a:lnTo>
                    <a:pt x="125" y="275"/>
                  </a:lnTo>
                  <a:lnTo>
                    <a:pt x="130" y="271"/>
                  </a:lnTo>
                  <a:lnTo>
                    <a:pt x="136" y="270"/>
                  </a:lnTo>
                  <a:lnTo>
                    <a:pt x="286" y="270"/>
                  </a:lnTo>
                  <a:lnTo>
                    <a:pt x="292" y="271"/>
                  </a:lnTo>
                  <a:lnTo>
                    <a:pt x="297" y="275"/>
                  </a:lnTo>
                  <a:lnTo>
                    <a:pt x="300" y="279"/>
                  </a:lnTo>
                  <a:lnTo>
                    <a:pt x="301" y="285"/>
                  </a:lnTo>
                  <a:lnTo>
                    <a:pt x="301" y="406"/>
                  </a:lnTo>
                  <a:lnTo>
                    <a:pt x="300" y="411"/>
                  </a:lnTo>
                  <a:lnTo>
                    <a:pt x="297" y="416"/>
                  </a:lnTo>
                  <a:lnTo>
                    <a:pt x="292" y="420"/>
                  </a:lnTo>
                  <a:lnTo>
                    <a:pt x="286" y="421"/>
                  </a:lnTo>
                  <a:lnTo>
                    <a:pt x="136" y="421"/>
                  </a:lnTo>
                  <a:lnTo>
                    <a:pt x="130" y="420"/>
                  </a:lnTo>
                  <a:lnTo>
                    <a:pt x="125" y="416"/>
                  </a:lnTo>
                  <a:lnTo>
                    <a:pt x="122" y="411"/>
                  </a:lnTo>
                  <a:lnTo>
                    <a:pt x="121" y="406"/>
                  </a:lnTo>
                  <a:lnTo>
                    <a:pt x="121" y="285"/>
                  </a:lnTo>
                  <a:close/>
                  <a:moveTo>
                    <a:pt x="121" y="76"/>
                  </a:moveTo>
                  <a:lnTo>
                    <a:pt x="122" y="70"/>
                  </a:lnTo>
                  <a:lnTo>
                    <a:pt x="125" y="64"/>
                  </a:lnTo>
                  <a:lnTo>
                    <a:pt x="130" y="62"/>
                  </a:lnTo>
                  <a:lnTo>
                    <a:pt x="136" y="61"/>
                  </a:lnTo>
                  <a:lnTo>
                    <a:pt x="286" y="61"/>
                  </a:lnTo>
                  <a:lnTo>
                    <a:pt x="292" y="62"/>
                  </a:lnTo>
                  <a:lnTo>
                    <a:pt x="297" y="64"/>
                  </a:lnTo>
                  <a:lnTo>
                    <a:pt x="300" y="70"/>
                  </a:lnTo>
                  <a:lnTo>
                    <a:pt x="301" y="76"/>
                  </a:lnTo>
                  <a:lnTo>
                    <a:pt x="301" y="195"/>
                  </a:lnTo>
                  <a:lnTo>
                    <a:pt x="300" y="201"/>
                  </a:lnTo>
                  <a:lnTo>
                    <a:pt x="297" y="205"/>
                  </a:lnTo>
                  <a:lnTo>
                    <a:pt x="292" y="209"/>
                  </a:lnTo>
                  <a:lnTo>
                    <a:pt x="286" y="210"/>
                  </a:lnTo>
                  <a:lnTo>
                    <a:pt x="136" y="210"/>
                  </a:lnTo>
                  <a:lnTo>
                    <a:pt x="130" y="209"/>
                  </a:lnTo>
                  <a:lnTo>
                    <a:pt x="125" y="205"/>
                  </a:lnTo>
                  <a:lnTo>
                    <a:pt x="122" y="201"/>
                  </a:lnTo>
                  <a:lnTo>
                    <a:pt x="121" y="195"/>
                  </a:lnTo>
                  <a:lnTo>
                    <a:pt x="121" y="76"/>
                  </a:lnTo>
                  <a:close/>
                  <a:moveTo>
                    <a:pt x="360" y="285"/>
                  </a:moveTo>
                  <a:lnTo>
                    <a:pt x="361" y="279"/>
                  </a:lnTo>
                  <a:lnTo>
                    <a:pt x="365" y="275"/>
                  </a:lnTo>
                  <a:lnTo>
                    <a:pt x="370" y="271"/>
                  </a:lnTo>
                  <a:lnTo>
                    <a:pt x="375" y="270"/>
                  </a:lnTo>
                  <a:lnTo>
                    <a:pt x="526" y="270"/>
                  </a:lnTo>
                  <a:lnTo>
                    <a:pt x="532" y="271"/>
                  </a:lnTo>
                  <a:lnTo>
                    <a:pt x="536" y="275"/>
                  </a:lnTo>
                  <a:lnTo>
                    <a:pt x="540" y="279"/>
                  </a:lnTo>
                  <a:lnTo>
                    <a:pt x="541" y="285"/>
                  </a:lnTo>
                  <a:lnTo>
                    <a:pt x="541" y="406"/>
                  </a:lnTo>
                  <a:lnTo>
                    <a:pt x="540" y="411"/>
                  </a:lnTo>
                  <a:lnTo>
                    <a:pt x="536" y="416"/>
                  </a:lnTo>
                  <a:lnTo>
                    <a:pt x="532" y="420"/>
                  </a:lnTo>
                  <a:lnTo>
                    <a:pt x="526" y="421"/>
                  </a:lnTo>
                  <a:lnTo>
                    <a:pt x="375" y="421"/>
                  </a:lnTo>
                  <a:lnTo>
                    <a:pt x="370" y="420"/>
                  </a:lnTo>
                  <a:lnTo>
                    <a:pt x="365" y="416"/>
                  </a:lnTo>
                  <a:lnTo>
                    <a:pt x="361" y="411"/>
                  </a:lnTo>
                  <a:lnTo>
                    <a:pt x="360" y="406"/>
                  </a:lnTo>
                  <a:lnTo>
                    <a:pt x="360" y="285"/>
                  </a:lnTo>
                  <a:close/>
                  <a:moveTo>
                    <a:pt x="360" y="76"/>
                  </a:moveTo>
                  <a:lnTo>
                    <a:pt x="361" y="70"/>
                  </a:lnTo>
                  <a:lnTo>
                    <a:pt x="365" y="64"/>
                  </a:lnTo>
                  <a:lnTo>
                    <a:pt x="370" y="62"/>
                  </a:lnTo>
                  <a:lnTo>
                    <a:pt x="375" y="61"/>
                  </a:lnTo>
                  <a:lnTo>
                    <a:pt x="526" y="61"/>
                  </a:lnTo>
                  <a:lnTo>
                    <a:pt x="532" y="62"/>
                  </a:lnTo>
                  <a:lnTo>
                    <a:pt x="536" y="64"/>
                  </a:lnTo>
                  <a:lnTo>
                    <a:pt x="540" y="70"/>
                  </a:lnTo>
                  <a:lnTo>
                    <a:pt x="541" y="76"/>
                  </a:lnTo>
                  <a:lnTo>
                    <a:pt x="541" y="195"/>
                  </a:lnTo>
                  <a:lnTo>
                    <a:pt x="540" y="201"/>
                  </a:lnTo>
                  <a:lnTo>
                    <a:pt x="536" y="205"/>
                  </a:lnTo>
                  <a:lnTo>
                    <a:pt x="532" y="209"/>
                  </a:lnTo>
                  <a:lnTo>
                    <a:pt x="526" y="210"/>
                  </a:lnTo>
                  <a:lnTo>
                    <a:pt x="375" y="210"/>
                  </a:lnTo>
                  <a:lnTo>
                    <a:pt x="370" y="209"/>
                  </a:lnTo>
                  <a:lnTo>
                    <a:pt x="365" y="205"/>
                  </a:lnTo>
                  <a:lnTo>
                    <a:pt x="361" y="201"/>
                  </a:lnTo>
                  <a:lnTo>
                    <a:pt x="360" y="195"/>
                  </a:lnTo>
                  <a:lnTo>
                    <a:pt x="360" y="76"/>
                  </a:lnTo>
                  <a:close/>
                  <a:moveTo>
                    <a:pt x="601" y="285"/>
                  </a:moveTo>
                  <a:lnTo>
                    <a:pt x="602" y="279"/>
                  </a:lnTo>
                  <a:lnTo>
                    <a:pt x="606" y="275"/>
                  </a:lnTo>
                  <a:lnTo>
                    <a:pt x="611" y="271"/>
                  </a:lnTo>
                  <a:lnTo>
                    <a:pt x="616" y="270"/>
                  </a:lnTo>
                  <a:lnTo>
                    <a:pt x="767" y="270"/>
                  </a:lnTo>
                  <a:lnTo>
                    <a:pt x="773" y="271"/>
                  </a:lnTo>
                  <a:lnTo>
                    <a:pt x="777" y="275"/>
                  </a:lnTo>
                  <a:lnTo>
                    <a:pt x="781" y="279"/>
                  </a:lnTo>
                  <a:lnTo>
                    <a:pt x="782" y="285"/>
                  </a:lnTo>
                  <a:lnTo>
                    <a:pt x="782" y="406"/>
                  </a:lnTo>
                  <a:lnTo>
                    <a:pt x="781" y="411"/>
                  </a:lnTo>
                  <a:lnTo>
                    <a:pt x="777" y="416"/>
                  </a:lnTo>
                  <a:lnTo>
                    <a:pt x="773" y="420"/>
                  </a:lnTo>
                  <a:lnTo>
                    <a:pt x="767" y="421"/>
                  </a:lnTo>
                  <a:lnTo>
                    <a:pt x="616" y="421"/>
                  </a:lnTo>
                  <a:lnTo>
                    <a:pt x="611" y="420"/>
                  </a:lnTo>
                  <a:lnTo>
                    <a:pt x="606" y="416"/>
                  </a:lnTo>
                  <a:lnTo>
                    <a:pt x="602" y="411"/>
                  </a:lnTo>
                  <a:lnTo>
                    <a:pt x="601" y="406"/>
                  </a:lnTo>
                  <a:lnTo>
                    <a:pt x="601" y="285"/>
                  </a:lnTo>
                  <a:close/>
                  <a:moveTo>
                    <a:pt x="601" y="76"/>
                  </a:moveTo>
                  <a:lnTo>
                    <a:pt x="602" y="70"/>
                  </a:lnTo>
                  <a:lnTo>
                    <a:pt x="606" y="64"/>
                  </a:lnTo>
                  <a:lnTo>
                    <a:pt x="611" y="62"/>
                  </a:lnTo>
                  <a:lnTo>
                    <a:pt x="616" y="61"/>
                  </a:lnTo>
                  <a:lnTo>
                    <a:pt x="767" y="61"/>
                  </a:lnTo>
                  <a:lnTo>
                    <a:pt x="773" y="62"/>
                  </a:lnTo>
                  <a:lnTo>
                    <a:pt x="777" y="64"/>
                  </a:lnTo>
                  <a:lnTo>
                    <a:pt x="781" y="70"/>
                  </a:lnTo>
                  <a:lnTo>
                    <a:pt x="782" y="76"/>
                  </a:lnTo>
                  <a:lnTo>
                    <a:pt x="782" y="195"/>
                  </a:lnTo>
                  <a:lnTo>
                    <a:pt x="781" y="201"/>
                  </a:lnTo>
                  <a:lnTo>
                    <a:pt x="777" y="205"/>
                  </a:lnTo>
                  <a:lnTo>
                    <a:pt x="773" y="209"/>
                  </a:lnTo>
                  <a:lnTo>
                    <a:pt x="767" y="210"/>
                  </a:lnTo>
                  <a:lnTo>
                    <a:pt x="616" y="210"/>
                  </a:lnTo>
                  <a:lnTo>
                    <a:pt x="611" y="209"/>
                  </a:lnTo>
                  <a:lnTo>
                    <a:pt x="606" y="205"/>
                  </a:lnTo>
                  <a:lnTo>
                    <a:pt x="602" y="201"/>
                  </a:lnTo>
                  <a:lnTo>
                    <a:pt x="601" y="195"/>
                  </a:lnTo>
                  <a:lnTo>
                    <a:pt x="601" y="76"/>
                  </a:lnTo>
                  <a:close/>
                  <a:moveTo>
                    <a:pt x="0" y="421"/>
                  </a:moveTo>
                  <a:lnTo>
                    <a:pt x="1" y="430"/>
                  </a:lnTo>
                  <a:lnTo>
                    <a:pt x="2" y="438"/>
                  </a:lnTo>
                  <a:lnTo>
                    <a:pt x="5" y="447"/>
                  </a:lnTo>
                  <a:lnTo>
                    <a:pt x="7" y="455"/>
                  </a:lnTo>
                  <a:lnTo>
                    <a:pt x="12" y="464"/>
                  </a:lnTo>
                  <a:lnTo>
                    <a:pt x="16" y="470"/>
                  </a:lnTo>
                  <a:lnTo>
                    <a:pt x="21" y="477"/>
                  </a:lnTo>
                  <a:lnTo>
                    <a:pt x="27" y="484"/>
                  </a:lnTo>
                  <a:lnTo>
                    <a:pt x="34" y="490"/>
                  </a:lnTo>
                  <a:lnTo>
                    <a:pt x="41" y="495"/>
                  </a:lnTo>
                  <a:lnTo>
                    <a:pt x="48" y="499"/>
                  </a:lnTo>
                  <a:lnTo>
                    <a:pt x="56" y="504"/>
                  </a:lnTo>
                  <a:lnTo>
                    <a:pt x="64" y="506"/>
                  </a:lnTo>
                  <a:lnTo>
                    <a:pt x="72" y="509"/>
                  </a:lnTo>
                  <a:lnTo>
                    <a:pt x="81" y="510"/>
                  </a:lnTo>
                  <a:lnTo>
                    <a:pt x="90" y="511"/>
                  </a:lnTo>
                  <a:lnTo>
                    <a:pt x="812" y="511"/>
                  </a:lnTo>
                  <a:lnTo>
                    <a:pt x="820" y="510"/>
                  </a:lnTo>
                  <a:lnTo>
                    <a:pt x="829" y="509"/>
                  </a:lnTo>
                  <a:lnTo>
                    <a:pt x="839" y="506"/>
                  </a:lnTo>
                  <a:lnTo>
                    <a:pt x="847" y="503"/>
                  </a:lnTo>
                  <a:lnTo>
                    <a:pt x="855" y="499"/>
                  </a:lnTo>
                  <a:lnTo>
                    <a:pt x="862" y="495"/>
                  </a:lnTo>
                  <a:lnTo>
                    <a:pt x="869" y="490"/>
                  </a:lnTo>
                  <a:lnTo>
                    <a:pt x="876" y="484"/>
                  </a:lnTo>
                  <a:lnTo>
                    <a:pt x="882" y="477"/>
                  </a:lnTo>
                  <a:lnTo>
                    <a:pt x="886" y="470"/>
                  </a:lnTo>
                  <a:lnTo>
                    <a:pt x="891" y="464"/>
                  </a:lnTo>
                  <a:lnTo>
                    <a:pt x="894" y="455"/>
                  </a:lnTo>
                  <a:lnTo>
                    <a:pt x="898" y="447"/>
                  </a:lnTo>
                  <a:lnTo>
                    <a:pt x="900" y="438"/>
                  </a:lnTo>
                  <a:lnTo>
                    <a:pt x="901" y="430"/>
                  </a:lnTo>
                  <a:lnTo>
                    <a:pt x="901" y="421"/>
                  </a:lnTo>
                  <a:lnTo>
                    <a:pt x="901" y="0"/>
                  </a:lnTo>
                  <a:lnTo>
                    <a:pt x="0" y="0"/>
                  </a:lnTo>
                  <a:lnTo>
                    <a:pt x="0"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99">
            <a:extLst>
              <a:ext uri="{FF2B5EF4-FFF2-40B4-BE49-F238E27FC236}">
                <a16:creationId xmlns:a16="http://schemas.microsoft.com/office/drawing/2014/main" xmlns="" id="{0F87C382-3B80-47BC-A1D0-A10D9BA8918A}"/>
              </a:ext>
            </a:extLst>
          </p:cNvPr>
          <p:cNvGrpSpPr/>
          <p:nvPr/>
        </p:nvGrpSpPr>
        <p:grpSpPr>
          <a:xfrm>
            <a:off x="4352924" y="3502262"/>
            <a:ext cx="287338" cy="285750"/>
            <a:chOff x="3756025" y="3937000"/>
            <a:chExt cx="287338" cy="285750"/>
          </a:xfrm>
          <a:solidFill>
            <a:schemeClr val="bg1"/>
          </a:solidFill>
        </p:grpSpPr>
        <p:sp>
          <p:nvSpPr>
            <p:cNvPr id="101" name="Freeform 4778">
              <a:extLst>
                <a:ext uri="{FF2B5EF4-FFF2-40B4-BE49-F238E27FC236}">
                  <a16:creationId xmlns:a16="http://schemas.microsoft.com/office/drawing/2014/main" xmlns="" id="{157078A8-DD62-48D7-A240-FD3C7B98C200}"/>
                </a:ext>
              </a:extLst>
            </p:cNvPr>
            <p:cNvSpPr>
              <a:spLocks noEditPoints="1"/>
            </p:cNvSpPr>
            <p:nvPr/>
          </p:nvSpPr>
          <p:spPr bwMode="auto">
            <a:xfrm>
              <a:off x="3817938" y="3937000"/>
              <a:ext cx="225425" cy="42863"/>
            </a:xfrm>
            <a:custGeom>
              <a:avLst/>
              <a:gdLst>
                <a:gd name="T0" fmla="*/ 121 w 707"/>
                <a:gd name="T1" fmla="*/ 55 h 135"/>
                <a:gd name="T2" fmla="*/ 133 w 707"/>
                <a:gd name="T3" fmla="*/ 66 h 135"/>
                <a:gd name="T4" fmla="*/ 138 w 707"/>
                <a:gd name="T5" fmla="*/ 82 h 135"/>
                <a:gd name="T6" fmla="*/ 133 w 707"/>
                <a:gd name="T7" fmla="*/ 98 h 135"/>
                <a:gd name="T8" fmla="*/ 121 w 707"/>
                <a:gd name="T9" fmla="*/ 109 h 135"/>
                <a:gd name="T10" fmla="*/ 103 w 707"/>
                <a:gd name="T11" fmla="*/ 110 h 135"/>
                <a:gd name="T12" fmla="*/ 89 w 707"/>
                <a:gd name="T13" fmla="*/ 103 h 135"/>
                <a:gd name="T14" fmla="*/ 81 w 707"/>
                <a:gd name="T15" fmla="*/ 88 h 135"/>
                <a:gd name="T16" fmla="*/ 82 w 707"/>
                <a:gd name="T17" fmla="*/ 72 h 135"/>
                <a:gd name="T18" fmla="*/ 93 w 707"/>
                <a:gd name="T19" fmla="*/ 59 h 135"/>
                <a:gd name="T20" fmla="*/ 109 w 707"/>
                <a:gd name="T21" fmla="*/ 53 h 135"/>
                <a:gd name="T22" fmla="*/ 202 w 707"/>
                <a:gd name="T23" fmla="*/ 55 h 135"/>
                <a:gd name="T24" fmla="*/ 215 w 707"/>
                <a:gd name="T25" fmla="*/ 66 h 135"/>
                <a:gd name="T26" fmla="*/ 219 w 707"/>
                <a:gd name="T27" fmla="*/ 82 h 135"/>
                <a:gd name="T28" fmla="*/ 215 w 707"/>
                <a:gd name="T29" fmla="*/ 98 h 135"/>
                <a:gd name="T30" fmla="*/ 202 w 707"/>
                <a:gd name="T31" fmla="*/ 109 h 135"/>
                <a:gd name="T32" fmla="*/ 186 w 707"/>
                <a:gd name="T33" fmla="*/ 110 h 135"/>
                <a:gd name="T34" fmla="*/ 171 w 707"/>
                <a:gd name="T35" fmla="*/ 103 h 135"/>
                <a:gd name="T36" fmla="*/ 162 w 707"/>
                <a:gd name="T37" fmla="*/ 88 h 135"/>
                <a:gd name="T38" fmla="*/ 165 w 707"/>
                <a:gd name="T39" fmla="*/ 72 h 135"/>
                <a:gd name="T40" fmla="*/ 175 w 707"/>
                <a:gd name="T41" fmla="*/ 59 h 135"/>
                <a:gd name="T42" fmla="*/ 190 w 707"/>
                <a:gd name="T43" fmla="*/ 53 h 135"/>
                <a:gd name="T44" fmla="*/ 283 w 707"/>
                <a:gd name="T45" fmla="*/ 55 h 135"/>
                <a:gd name="T46" fmla="*/ 296 w 707"/>
                <a:gd name="T47" fmla="*/ 66 h 135"/>
                <a:gd name="T48" fmla="*/ 300 w 707"/>
                <a:gd name="T49" fmla="*/ 82 h 135"/>
                <a:gd name="T50" fmla="*/ 296 w 707"/>
                <a:gd name="T51" fmla="*/ 98 h 135"/>
                <a:gd name="T52" fmla="*/ 283 w 707"/>
                <a:gd name="T53" fmla="*/ 109 h 135"/>
                <a:gd name="T54" fmla="*/ 267 w 707"/>
                <a:gd name="T55" fmla="*/ 110 h 135"/>
                <a:gd name="T56" fmla="*/ 252 w 707"/>
                <a:gd name="T57" fmla="*/ 103 h 135"/>
                <a:gd name="T58" fmla="*/ 245 w 707"/>
                <a:gd name="T59" fmla="*/ 88 h 135"/>
                <a:gd name="T60" fmla="*/ 246 w 707"/>
                <a:gd name="T61" fmla="*/ 72 h 135"/>
                <a:gd name="T62" fmla="*/ 256 w 707"/>
                <a:gd name="T63" fmla="*/ 59 h 135"/>
                <a:gd name="T64" fmla="*/ 272 w 707"/>
                <a:gd name="T65" fmla="*/ 53 h 135"/>
                <a:gd name="T66" fmla="*/ 706 w 707"/>
                <a:gd name="T67" fmla="*/ 75 h 135"/>
                <a:gd name="T68" fmla="*/ 701 w 707"/>
                <a:gd name="T69" fmla="*/ 52 h 135"/>
                <a:gd name="T70" fmla="*/ 689 w 707"/>
                <a:gd name="T71" fmla="*/ 31 h 135"/>
                <a:gd name="T72" fmla="*/ 671 w 707"/>
                <a:gd name="T73" fmla="*/ 14 h 135"/>
                <a:gd name="T74" fmla="*/ 649 w 707"/>
                <a:gd name="T75" fmla="*/ 3 h 135"/>
                <a:gd name="T76" fmla="*/ 625 w 707"/>
                <a:gd name="T77" fmla="*/ 0 h 135"/>
                <a:gd name="T78" fmla="*/ 66 w 707"/>
                <a:gd name="T79" fmla="*/ 1 h 135"/>
                <a:gd name="T80" fmla="*/ 43 w 707"/>
                <a:gd name="T81" fmla="*/ 9 h 135"/>
                <a:gd name="T82" fmla="*/ 23 w 707"/>
                <a:gd name="T83" fmla="*/ 24 h 135"/>
                <a:gd name="T84" fmla="*/ 9 w 707"/>
                <a:gd name="T85" fmla="*/ 44 h 135"/>
                <a:gd name="T86" fmla="*/ 1 w 707"/>
                <a:gd name="T87" fmla="*/ 66 h 135"/>
                <a:gd name="T88" fmla="*/ 0 w 707"/>
                <a:gd name="T89" fmla="*/ 135 h 135"/>
                <a:gd name="T90" fmla="*/ 707 w 707"/>
                <a:gd name="T9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7" h="135">
                  <a:moveTo>
                    <a:pt x="109" y="53"/>
                  </a:moveTo>
                  <a:lnTo>
                    <a:pt x="115" y="54"/>
                  </a:lnTo>
                  <a:lnTo>
                    <a:pt x="121" y="55"/>
                  </a:lnTo>
                  <a:lnTo>
                    <a:pt x="125" y="59"/>
                  </a:lnTo>
                  <a:lnTo>
                    <a:pt x="130" y="62"/>
                  </a:lnTo>
                  <a:lnTo>
                    <a:pt x="133" y="66"/>
                  </a:lnTo>
                  <a:lnTo>
                    <a:pt x="136" y="72"/>
                  </a:lnTo>
                  <a:lnTo>
                    <a:pt x="137" y="76"/>
                  </a:lnTo>
                  <a:lnTo>
                    <a:pt x="138" y="82"/>
                  </a:lnTo>
                  <a:lnTo>
                    <a:pt x="137" y="88"/>
                  </a:lnTo>
                  <a:lnTo>
                    <a:pt x="136" y="94"/>
                  </a:lnTo>
                  <a:lnTo>
                    <a:pt x="133" y="98"/>
                  </a:lnTo>
                  <a:lnTo>
                    <a:pt x="130" y="103"/>
                  </a:lnTo>
                  <a:lnTo>
                    <a:pt x="125" y="106"/>
                  </a:lnTo>
                  <a:lnTo>
                    <a:pt x="121" y="109"/>
                  </a:lnTo>
                  <a:lnTo>
                    <a:pt x="115" y="110"/>
                  </a:lnTo>
                  <a:lnTo>
                    <a:pt x="109" y="111"/>
                  </a:lnTo>
                  <a:lnTo>
                    <a:pt x="103" y="110"/>
                  </a:lnTo>
                  <a:lnTo>
                    <a:pt x="99" y="109"/>
                  </a:lnTo>
                  <a:lnTo>
                    <a:pt x="93" y="106"/>
                  </a:lnTo>
                  <a:lnTo>
                    <a:pt x="89" y="103"/>
                  </a:lnTo>
                  <a:lnTo>
                    <a:pt x="86" y="98"/>
                  </a:lnTo>
                  <a:lnTo>
                    <a:pt x="82" y="94"/>
                  </a:lnTo>
                  <a:lnTo>
                    <a:pt x="81" y="88"/>
                  </a:lnTo>
                  <a:lnTo>
                    <a:pt x="81" y="82"/>
                  </a:lnTo>
                  <a:lnTo>
                    <a:pt x="81" y="76"/>
                  </a:lnTo>
                  <a:lnTo>
                    <a:pt x="82" y="72"/>
                  </a:lnTo>
                  <a:lnTo>
                    <a:pt x="86" y="66"/>
                  </a:lnTo>
                  <a:lnTo>
                    <a:pt x="89" y="62"/>
                  </a:lnTo>
                  <a:lnTo>
                    <a:pt x="93" y="59"/>
                  </a:lnTo>
                  <a:lnTo>
                    <a:pt x="99" y="55"/>
                  </a:lnTo>
                  <a:lnTo>
                    <a:pt x="103" y="54"/>
                  </a:lnTo>
                  <a:lnTo>
                    <a:pt x="109" y="53"/>
                  </a:lnTo>
                  <a:close/>
                  <a:moveTo>
                    <a:pt x="190" y="53"/>
                  </a:moveTo>
                  <a:lnTo>
                    <a:pt x="196" y="54"/>
                  </a:lnTo>
                  <a:lnTo>
                    <a:pt x="202" y="55"/>
                  </a:lnTo>
                  <a:lnTo>
                    <a:pt x="206" y="59"/>
                  </a:lnTo>
                  <a:lnTo>
                    <a:pt x="211" y="62"/>
                  </a:lnTo>
                  <a:lnTo>
                    <a:pt x="215" y="66"/>
                  </a:lnTo>
                  <a:lnTo>
                    <a:pt x="217" y="72"/>
                  </a:lnTo>
                  <a:lnTo>
                    <a:pt x="219" y="76"/>
                  </a:lnTo>
                  <a:lnTo>
                    <a:pt x="219" y="82"/>
                  </a:lnTo>
                  <a:lnTo>
                    <a:pt x="219" y="88"/>
                  </a:lnTo>
                  <a:lnTo>
                    <a:pt x="217" y="94"/>
                  </a:lnTo>
                  <a:lnTo>
                    <a:pt x="215" y="98"/>
                  </a:lnTo>
                  <a:lnTo>
                    <a:pt x="211" y="103"/>
                  </a:lnTo>
                  <a:lnTo>
                    <a:pt x="206" y="106"/>
                  </a:lnTo>
                  <a:lnTo>
                    <a:pt x="202" y="109"/>
                  </a:lnTo>
                  <a:lnTo>
                    <a:pt x="196" y="110"/>
                  </a:lnTo>
                  <a:lnTo>
                    <a:pt x="190" y="111"/>
                  </a:lnTo>
                  <a:lnTo>
                    <a:pt x="186" y="110"/>
                  </a:lnTo>
                  <a:lnTo>
                    <a:pt x="180" y="109"/>
                  </a:lnTo>
                  <a:lnTo>
                    <a:pt x="175" y="106"/>
                  </a:lnTo>
                  <a:lnTo>
                    <a:pt x="171" y="103"/>
                  </a:lnTo>
                  <a:lnTo>
                    <a:pt x="167" y="98"/>
                  </a:lnTo>
                  <a:lnTo>
                    <a:pt x="165" y="94"/>
                  </a:lnTo>
                  <a:lnTo>
                    <a:pt x="162" y="88"/>
                  </a:lnTo>
                  <a:lnTo>
                    <a:pt x="162" y="82"/>
                  </a:lnTo>
                  <a:lnTo>
                    <a:pt x="162" y="76"/>
                  </a:lnTo>
                  <a:lnTo>
                    <a:pt x="165" y="72"/>
                  </a:lnTo>
                  <a:lnTo>
                    <a:pt x="167" y="66"/>
                  </a:lnTo>
                  <a:lnTo>
                    <a:pt x="171" y="62"/>
                  </a:lnTo>
                  <a:lnTo>
                    <a:pt x="175" y="59"/>
                  </a:lnTo>
                  <a:lnTo>
                    <a:pt x="180" y="55"/>
                  </a:lnTo>
                  <a:lnTo>
                    <a:pt x="186" y="54"/>
                  </a:lnTo>
                  <a:lnTo>
                    <a:pt x="190" y="53"/>
                  </a:lnTo>
                  <a:close/>
                  <a:moveTo>
                    <a:pt x="272" y="53"/>
                  </a:moveTo>
                  <a:lnTo>
                    <a:pt x="278" y="54"/>
                  </a:lnTo>
                  <a:lnTo>
                    <a:pt x="283" y="55"/>
                  </a:lnTo>
                  <a:lnTo>
                    <a:pt x="289" y="59"/>
                  </a:lnTo>
                  <a:lnTo>
                    <a:pt x="292" y="62"/>
                  </a:lnTo>
                  <a:lnTo>
                    <a:pt x="296" y="66"/>
                  </a:lnTo>
                  <a:lnTo>
                    <a:pt x="299" y="72"/>
                  </a:lnTo>
                  <a:lnTo>
                    <a:pt x="300" y="76"/>
                  </a:lnTo>
                  <a:lnTo>
                    <a:pt x="300" y="82"/>
                  </a:lnTo>
                  <a:lnTo>
                    <a:pt x="300" y="88"/>
                  </a:lnTo>
                  <a:lnTo>
                    <a:pt x="299" y="94"/>
                  </a:lnTo>
                  <a:lnTo>
                    <a:pt x="296" y="98"/>
                  </a:lnTo>
                  <a:lnTo>
                    <a:pt x="292" y="103"/>
                  </a:lnTo>
                  <a:lnTo>
                    <a:pt x="289" y="106"/>
                  </a:lnTo>
                  <a:lnTo>
                    <a:pt x="283" y="109"/>
                  </a:lnTo>
                  <a:lnTo>
                    <a:pt x="278" y="110"/>
                  </a:lnTo>
                  <a:lnTo>
                    <a:pt x="272" y="111"/>
                  </a:lnTo>
                  <a:lnTo>
                    <a:pt x="267" y="110"/>
                  </a:lnTo>
                  <a:lnTo>
                    <a:pt x="261" y="109"/>
                  </a:lnTo>
                  <a:lnTo>
                    <a:pt x="256" y="106"/>
                  </a:lnTo>
                  <a:lnTo>
                    <a:pt x="252" y="103"/>
                  </a:lnTo>
                  <a:lnTo>
                    <a:pt x="248" y="98"/>
                  </a:lnTo>
                  <a:lnTo>
                    <a:pt x="246" y="94"/>
                  </a:lnTo>
                  <a:lnTo>
                    <a:pt x="245" y="88"/>
                  </a:lnTo>
                  <a:lnTo>
                    <a:pt x="243" y="82"/>
                  </a:lnTo>
                  <a:lnTo>
                    <a:pt x="245" y="76"/>
                  </a:lnTo>
                  <a:lnTo>
                    <a:pt x="246" y="72"/>
                  </a:lnTo>
                  <a:lnTo>
                    <a:pt x="248" y="66"/>
                  </a:lnTo>
                  <a:lnTo>
                    <a:pt x="252" y="62"/>
                  </a:lnTo>
                  <a:lnTo>
                    <a:pt x="256" y="59"/>
                  </a:lnTo>
                  <a:lnTo>
                    <a:pt x="261" y="55"/>
                  </a:lnTo>
                  <a:lnTo>
                    <a:pt x="267" y="54"/>
                  </a:lnTo>
                  <a:lnTo>
                    <a:pt x="272" y="53"/>
                  </a:lnTo>
                  <a:close/>
                  <a:moveTo>
                    <a:pt x="707" y="135"/>
                  </a:moveTo>
                  <a:lnTo>
                    <a:pt x="707" y="83"/>
                  </a:lnTo>
                  <a:lnTo>
                    <a:pt x="706" y="75"/>
                  </a:lnTo>
                  <a:lnTo>
                    <a:pt x="706" y="67"/>
                  </a:lnTo>
                  <a:lnTo>
                    <a:pt x="703" y="59"/>
                  </a:lnTo>
                  <a:lnTo>
                    <a:pt x="701" y="52"/>
                  </a:lnTo>
                  <a:lnTo>
                    <a:pt x="698" y="44"/>
                  </a:lnTo>
                  <a:lnTo>
                    <a:pt x="694" y="37"/>
                  </a:lnTo>
                  <a:lnTo>
                    <a:pt x="689" y="31"/>
                  </a:lnTo>
                  <a:lnTo>
                    <a:pt x="684" y="24"/>
                  </a:lnTo>
                  <a:lnTo>
                    <a:pt x="678" y="18"/>
                  </a:lnTo>
                  <a:lnTo>
                    <a:pt x="671" y="14"/>
                  </a:lnTo>
                  <a:lnTo>
                    <a:pt x="664" y="9"/>
                  </a:lnTo>
                  <a:lnTo>
                    <a:pt x="657" y="6"/>
                  </a:lnTo>
                  <a:lnTo>
                    <a:pt x="649" y="3"/>
                  </a:lnTo>
                  <a:lnTo>
                    <a:pt x="641" y="1"/>
                  </a:lnTo>
                  <a:lnTo>
                    <a:pt x="633" y="0"/>
                  </a:lnTo>
                  <a:lnTo>
                    <a:pt x="625" y="0"/>
                  </a:lnTo>
                  <a:lnTo>
                    <a:pt x="82" y="0"/>
                  </a:lnTo>
                  <a:lnTo>
                    <a:pt x="74" y="0"/>
                  </a:lnTo>
                  <a:lnTo>
                    <a:pt x="66" y="1"/>
                  </a:lnTo>
                  <a:lnTo>
                    <a:pt x="58" y="3"/>
                  </a:lnTo>
                  <a:lnTo>
                    <a:pt x="50" y="6"/>
                  </a:lnTo>
                  <a:lnTo>
                    <a:pt x="43" y="9"/>
                  </a:lnTo>
                  <a:lnTo>
                    <a:pt x="36" y="14"/>
                  </a:lnTo>
                  <a:lnTo>
                    <a:pt x="29" y="18"/>
                  </a:lnTo>
                  <a:lnTo>
                    <a:pt x="23" y="24"/>
                  </a:lnTo>
                  <a:lnTo>
                    <a:pt x="18" y="30"/>
                  </a:lnTo>
                  <a:lnTo>
                    <a:pt x="13" y="37"/>
                  </a:lnTo>
                  <a:lnTo>
                    <a:pt x="9" y="44"/>
                  </a:lnTo>
                  <a:lnTo>
                    <a:pt x="6" y="51"/>
                  </a:lnTo>
                  <a:lnTo>
                    <a:pt x="4" y="59"/>
                  </a:lnTo>
                  <a:lnTo>
                    <a:pt x="1" y="66"/>
                  </a:lnTo>
                  <a:lnTo>
                    <a:pt x="0" y="74"/>
                  </a:lnTo>
                  <a:lnTo>
                    <a:pt x="0" y="82"/>
                  </a:lnTo>
                  <a:lnTo>
                    <a:pt x="0" y="135"/>
                  </a:lnTo>
                  <a:lnTo>
                    <a:pt x="0" y="135"/>
                  </a:lnTo>
                  <a:lnTo>
                    <a:pt x="1" y="135"/>
                  </a:lnTo>
                  <a:lnTo>
                    <a:pt x="707"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779">
              <a:extLst>
                <a:ext uri="{FF2B5EF4-FFF2-40B4-BE49-F238E27FC236}">
                  <a16:creationId xmlns:a16="http://schemas.microsoft.com/office/drawing/2014/main" xmlns="" id="{6838C5E7-8B9C-48E2-8EE3-7DABD4CB28A5}"/>
                </a:ext>
              </a:extLst>
            </p:cNvPr>
            <p:cNvSpPr>
              <a:spLocks/>
            </p:cNvSpPr>
            <p:nvPr/>
          </p:nvSpPr>
          <p:spPr bwMode="auto">
            <a:xfrm>
              <a:off x="3817938" y="3989388"/>
              <a:ext cx="225425" cy="128588"/>
            </a:xfrm>
            <a:custGeom>
              <a:avLst/>
              <a:gdLst>
                <a:gd name="T0" fmla="*/ 78 w 708"/>
                <a:gd name="T1" fmla="*/ 405 h 405"/>
                <a:gd name="T2" fmla="*/ 80 w 708"/>
                <a:gd name="T3" fmla="*/ 405 h 405"/>
                <a:gd name="T4" fmla="*/ 81 w 708"/>
                <a:gd name="T5" fmla="*/ 405 h 405"/>
                <a:gd name="T6" fmla="*/ 626 w 708"/>
                <a:gd name="T7" fmla="*/ 405 h 405"/>
                <a:gd name="T8" fmla="*/ 635 w 708"/>
                <a:gd name="T9" fmla="*/ 405 h 405"/>
                <a:gd name="T10" fmla="*/ 643 w 708"/>
                <a:gd name="T11" fmla="*/ 403 h 405"/>
                <a:gd name="T12" fmla="*/ 651 w 708"/>
                <a:gd name="T13" fmla="*/ 401 h 405"/>
                <a:gd name="T14" fmla="*/ 659 w 708"/>
                <a:gd name="T15" fmla="*/ 398 h 405"/>
                <a:gd name="T16" fmla="*/ 666 w 708"/>
                <a:gd name="T17" fmla="*/ 394 h 405"/>
                <a:gd name="T18" fmla="*/ 673 w 708"/>
                <a:gd name="T19" fmla="*/ 391 h 405"/>
                <a:gd name="T20" fmla="*/ 680 w 708"/>
                <a:gd name="T21" fmla="*/ 385 h 405"/>
                <a:gd name="T22" fmla="*/ 686 w 708"/>
                <a:gd name="T23" fmla="*/ 379 h 405"/>
                <a:gd name="T24" fmla="*/ 692 w 708"/>
                <a:gd name="T25" fmla="*/ 373 h 405"/>
                <a:gd name="T26" fmla="*/ 695 w 708"/>
                <a:gd name="T27" fmla="*/ 368 h 405"/>
                <a:gd name="T28" fmla="*/ 700 w 708"/>
                <a:gd name="T29" fmla="*/ 361 h 405"/>
                <a:gd name="T30" fmla="*/ 702 w 708"/>
                <a:gd name="T31" fmla="*/ 354 h 405"/>
                <a:gd name="T32" fmla="*/ 704 w 708"/>
                <a:gd name="T33" fmla="*/ 347 h 405"/>
                <a:gd name="T34" fmla="*/ 707 w 708"/>
                <a:gd name="T35" fmla="*/ 340 h 405"/>
                <a:gd name="T36" fmla="*/ 707 w 708"/>
                <a:gd name="T37" fmla="*/ 332 h 405"/>
                <a:gd name="T38" fmla="*/ 708 w 708"/>
                <a:gd name="T39" fmla="*/ 325 h 405"/>
                <a:gd name="T40" fmla="*/ 708 w 708"/>
                <a:gd name="T41" fmla="*/ 0 h 405"/>
                <a:gd name="T42" fmla="*/ 2 w 708"/>
                <a:gd name="T43" fmla="*/ 0 h 405"/>
                <a:gd name="T44" fmla="*/ 1 w 708"/>
                <a:gd name="T45" fmla="*/ 0 h 405"/>
                <a:gd name="T46" fmla="*/ 1 w 708"/>
                <a:gd name="T47" fmla="*/ 0 h 405"/>
                <a:gd name="T48" fmla="*/ 1 w 708"/>
                <a:gd name="T49" fmla="*/ 202 h 405"/>
                <a:gd name="T50" fmla="*/ 0 w 708"/>
                <a:gd name="T51" fmla="*/ 326 h 405"/>
                <a:gd name="T52" fmla="*/ 1 w 708"/>
                <a:gd name="T53" fmla="*/ 334 h 405"/>
                <a:gd name="T54" fmla="*/ 2 w 708"/>
                <a:gd name="T55" fmla="*/ 342 h 405"/>
                <a:gd name="T56" fmla="*/ 4 w 708"/>
                <a:gd name="T57" fmla="*/ 349 h 405"/>
                <a:gd name="T58" fmla="*/ 7 w 708"/>
                <a:gd name="T59" fmla="*/ 356 h 405"/>
                <a:gd name="T60" fmla="*/ 9 w 708"/>
                <a:gd name="T61" fmla="*/ 363 h 405"/>
                <a:gd name="T62" fmla="*/ 14 w 708"/>
                <a:gd name="T63" fmla="*/ 370 h 405"/>
                <a:gd name="T64" fmla="*/ 19 w 708"/>
                <a:gd name="T65" fmla="*/ 376 h 405"/>
                <a:gd name="T66" fmla="*/ 23 w 708"/>
                <a:gd name="T67" fmla="*/ 381 h 405"/>
                <a:gd name="T68" fmla="*/ 29 w 708"/>
                <a:gd name="T69" fmla="*/ 387 h 405"/>
                <a:gd name="T70" fmla="*/ 35 w 708"/>
                <a:gd name="T71" fmla="*/ 392 h 405"/>
                <a:gd name="T72" fmla="*/ 41 w 708"/>
                <a:gd name="T73" fmla="*/ 395 h 405"/>
                <a:gd name="T74" fmla="*/ 48 w 708"/>
                <a:gd name="T75" fmla="*/ 399 h 405"/>
                <a:gd name="T76" fmla="*/ 55 w 708"/>
                <a:gd name="T77" fmla="*/ 401 h 405"/>
                <a:gd name="T78" fmla="*/ 61 w 708"/>
                <a:gd name="T79" fmla="*/ 403 h 405"/>
                <a:gd name="T80" fmla="*/ 70 w 708"/>
                <a:gd name="T81" fmla="*/ 405 h 405"/>
                <a:gd name="T82" fmla="*/ 78 w 708"/>
                <a:gd name="T83" fmla="*/ 405 h 405"/>
                <a:gd name="T84" fmla="*/ 78 w 708"/>
                <a:gd name="T85" fmla="*/ 4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8" h="405">
                  <a:moveTo>
                    <a:pt x="78" y="405"/>
                  </a:moveTo>
                  <a:lnTo>
                    <a:pt x="80" y="405"/>
                  </a:lnTo>
                  <a:lnTo>
                    <a:pt x="81" y="405"/>
                  </a:lnTo>
                  <a:lnTo>
                    <a:pt x="626" y="405"/>
                  </a:lnTo>
                  <a:lnTo>
                    <a:pt x="635" y="405"/>
                  </a:lnTo>
                  <a:lnTo>
                    <a:pt x="643" y="403"/>
                  </a:lnTo>
                  <a:lnTo>
                    <a:pt x="651" y="401"/>
                  </a:lnTo>
                  <a:lnTo>
                    <a:pt x="659" y="398"/>
                  </a:lnTo>
                  <a:lnTo>
                    <a:pt x="666" y="394"/>
                  </a:lnTo>
                  <a:lnTo>
                    <a:pt x="673" y="391"/>
                  </a:lnTo>
                  <a:lnTo>
                    <a:pt x="680" y="385"/>
                  </a:lnTo>
                  <a:lnTo>
                    <a:pt x="686" y="379"/>
                  </a:lnTo>
                  <a:lnTo>
                    <a:pt x="692" y="373"/>
                  </a:lnTo>
                  <a:lnTo>
                    <a:pt x="695" y="368"/>
                  </a:lnTo>
                  <a:lnTo>
                    <a:pt x="700" y="361"/>
                  </a:lnTo>
                  <a:lnTo>
                    <a:pt x="702" y="354"/>
                  </a:lnTo>
                  <a:lnTo>
                    <a:pt x="704" y="347"/>
                  </a:lnTo>
                  <a:lnTo>
                    <a:pt x="707" y="340"/>
                  </a:lnTo>
                  <a:lnTo>
                    <a:pt x="707" y="332"/>
                  </a:lnTo>
                  <a:lnTo>
                    <a:pt x="708" y="325"/>
                  </a:lnTo>
                  <a:lnTo>
                    <a:pt x="708" y="0"/>
                  </a:lnTo>
                  <a:lnTo>
                    <a:pt x="2" y="0"/>
                  </a:lnTo>
                  <a:lnTo>
                    <a:pt x="1" y="0"/>
                  </a:lnTo>
                  <a:lnTo>
                    <a:pt x="1" y="0"/>
                  </a:lnTo>
                  <a:lnTo>
                    <a:pt x="1" y="202"/>
                  </a:lnTo>
                  <a:lnTo>
                    <a:pt x="0" y="326"/>
                  </a:lnTo>
                  <a:lnTo>
                    <a:pt x="1" y="334"/>
                  </a:lnTo>
                  <a:lnTo>
                    <a:pt x="2" y="342"/>
                  </a:lnTo>
                  <a:lnTo>
                    <a:pt x="4" y="349"/>
                  </a:lnTo>
                  <a:lnTo>
                    <a:pt x="7" y="356"/>
                  </a:lnTo>
                  <a:lnTo>
                    <a:pt x="9" y="363"/>
                  </a:lnTo>
                  <a:lnTo>
                    <a:pt x="14" y="370"/>
                  </a:lnTo>
                  <a:lnTo>
                    <a:pt x="19" y="376"/>
                  </a:lnTo>
                  <a:lnTo>
                    <a:pt x="23" y="381"/>
                  </a:lnTo>
                  <a:lnTo>
                    <a:pt x="29" y="387"/>
                  </a:lnTo>
                  <a:lnTo>
                    <a:pt x="35" y="392"/>
                  </a:lnTo>
                  <a:lnTo>
                    <a:pt x="41" y="395"/>
                  </a:lnTo>
                  <a:lnTo>
                    <a:pt x="48" y="399"/>
                  </a:lnTo>
                  <a:lnTo>
                    <a:pt x="55" y="401"/>
                  </a:lnTo>
                  <a:lnTo>
                    <a:pt x="61" y="403"/>
                  </a:lnTo>
                  <a:lnTo>
                    <a:pt x="70" y="405"/>
                  </a:lnTo>
                  <a:lnTo>
                    <a:pt x="78" y="405"/>
                  </a:lnTo>
                  <a:lnTo>
                    <a:pt x="78" y="4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780">
              <a:extLst>
                <a:ext uri="{FF2B5EF4-FFF2-40B4-BE49-F238E27FC236}">
                  <a16:creationId xmlns:a16="http://schemas.microsoft.com/office/drawing/2014/main" xmlns="" id="{3738A455-D35A-4099-BB05-26C416DBC852}"/>
                </a:ext>
              </a:extLst>
            </p:cNvPr>
            <p:cNvSpPr>
              <a:spLocks noEditPoints="1"/>
            </p:cNvSpPr>
            <p:nvPr/>
          </p:nvSpPr>
          <p:spPr bwMode="auto">
            <a:xfrm>
              <a:off x="3756025" y="4117975"/>
              <a:ext cx="57150" cy="104775"/>
            </a:xfrm>
            <a:custGeom>
              <a:avLst/>
              <a:gdLst>
                <a:gd name="T0" fmla="*/ 91 w 181"/>
                <a:gd name="T1" fmla="*/ 269 h 330"/>
                <a:gd name="T2" fmla="*/ 85 w 181"/>
                <a:gd name="T3" fmla="*/ 269 h 330"/>
                <a:gd name="T4" fmla="*/ 79 w 181"/>
                <a:gd name="T5" fmla="*/ 267 h 330"/>
                <a:gd name="T6" fmla="*/ 75 w 181"/>
                <a:gd name="T7" fmla="*/ 265 h 330"/>
                <a:gd name="T8" fmla="*/ 70 w 181"/>
                <a:gd name="T9" fmla="*/ 261 h 330"/>
                <a:gd name="T10" fmla="*/ 66 w 181"/>
                <a:gd name="T11" fmla="*/ 257 h 330"/>
                <a:gd name="T12" fmla="*/ 63 w 181"/>
                <a:gd name="T13" fmla="*/ 252 h 330"/>
                <a:gd name="T14" fmla="*/ 62 w 181"/>
                <a:gd name="T15" fmla="*/ 246 h 330"/>
                <a:gd name="T16" fmla="*/ 61 w 181"/>
                <a:gd name="T17" fmla="*/ 241 h 330"/>
                <a:gd name="T18" fmla="*/ 62 w 181"/>
                <a:gd name="T19" fmla="*/ 234 h 330"/>
                <a:gd name="T20" fmla="*/ 63 w 181"/>
                <a:gd name="T21" fmla="*/ 228 h 330"/>
                <a:gd name="T22" fmla="*/ 66 w 181"/>
                <a:gd name="T23" fmla="*/ 223 h 330"/>
                <a:gd name="T24" fmla="*/ 70 w 181"/>
                <a:gd name="T25" fmla="*/ 219 h 330"/>
                <a:gd name="T26" fmla="*/ 75 w 181"/>
                <a:gd name="T27" fmla="*/ 215 h 330"/>
                <a:gd name="T28" fmla="*/ 79 w 181"/>
                <a:gd name="T29" fmla="*/ 213 h 330"/>
                <a:gd name="T30" fmla="*/ 85 w 181"/>
                <a:gd name="T31" fmla="*/ 210 h 330"/>
                <a:gd name="T32" fmla="*/ 91 w 181"/>
                <a:gd name="T33" fmla="*/ 210 h 330"/>
                <a:gd name="T34" fmla="*/ 97 w 181"/>
                <a:gd name="T35" fmla="*/ 210 h 330"/>
                <a:gd name="T36" fmla="*/ 102 w 181"/>
                <a:gd name="T37" fmla="*/ 213 h 330"/>
                <a:gd name="T38" fmla="*/ 108 w 181"/>
                <a:gd name="T39" fmla="*/ 215 h 330"/>
                <a:gd name="T40" fmla="*/ 113 w 181"/>
                <a:gd name="T41" fmla="*/ 219 h 330"/>
                <a:gd name="T42" fmla="*/ 116 w 181"/>
                <a:gd name="T43" fmla="*/ 223 h 330"/>
                <a:gd name="T44" fmla="*/ 119 w 181"/>
                <a:gd name="T45" fmla="*/ 228 h 330"/>
                <a:gd name="T46" fmla="*/ 121 w 181"/>
                <a:gd name="T47" fmla="*/ 234 h 330"/>
                <a:gd name="T48" fmla="*/ 121 w 181"/>
                <a:gd name="T49" fmla="*/ 241 h 330"/>
                <a:gd name="T50" fmla="*/ 121 w 181"/>
                <a:gd name="T51" fmla="*/ 246 h 330"/>
                <a:gd name="T52" fmla="*/ 119 w 181"/>
                <a:gd name="T53" fmla="*/ 252 h 330"/>
                <a:gd name="T54" fmla="*/ 116 w 181"/>
                <a:gd name="T55" fmla="*/ 257 h 330"/>
                <a:gd name="T56" fmla="*/ 113 w 181"/>
                <a:gd name="T57" fmla="*/ 261 h 330"/>
                <a:gd name="T58" fmla="*/ 108 w 181"/>
                <a:gd name="T59" fmla="*/ 265 h 330"/>
                <a:gd name="T60" fmla="*/ 102 w 181"/>
                <a:gd name="T61" fmla="*/ 267 h 330"/>
                <a:gd name="T62" fmla="*/ 97 w 181"/>
                <a:gd name="T63" fmla="*/ 269 h 330"/>
                <a:gd name="T64" fmla="*/ 91 w 181"/>
                <a:gd name="T65" fmla="*/ 269 h 330"/>
                <a:gd name="T66" fmla="*/ 91 w 181"/>
                <a:gd name="T67" fmla="*/ 269 h 330"/>
                <a:gd name="T68" fmla="*/ 166 w 181"/>
                <a:gd name="T69" fmla="*/ 0 h 330"/>
                <a:gd name="T70" fmla="*/ 16 w 181"/>
                <a:gd name="T71" fmla="*/ 0 h 330"/>
                <a:gd name="T72" fmla="*/ 10 w 181"/>
                <a:gd name="T73" fmla="*/ 1 h 330"/>
                <a:gd name="T74" fmla="*/ 5 w 181"/>
                <a:gd name="T75" fmla="*/ 4 h 330"/>
                <a:gd name="T76" fmla="*/ 2 w 181"/>
                <a:gd name="T77" fmla="*/ 9 h 330"/>
                <a:gd name="T78" fmla="*/ 0 w 181"/>
                <a:gd name="T79" fmla="*/ 15 h 330"/>
                <a:gd name="T80" fmla="*/ 0 w 181"/>
                <a:gd name="T81" fmla="*/ 315 h 330"/>
                <a:gd name="T82" fmla="*/ 2 w 181"/>
                <a:gd name="T83" fmla="*/ 320 h 330"/>
                <a:gd name="T84" fmla="*/ 5 w 181"/>
                <a:gd name="T85" fmla="*/ 326 h 330"/>
                <a:gd name="T86" fmla="*/ 10 w 181"/>
                <a:gd name="T87" fmla="*/ 329 h 330"/>
                <a:gd name="T88" fmla="*/ 16 w 181"/>
                <a:gd name="T89" fmla="*/ 330 h 330"/>
                <a:gd name="T90" fmla="*/ 166 w 181"/>
                <a:gd name="T91" fmla="*/ 330 h 330"/>
                <a:gd name="T92" fmla="*/ 172 w 181"/>
                <a:gd name="T93" fmla="*/ 329 h 330"/>
                <a:gd name="T94" fmla="*/ 177 w 181"/>
                <a:gd name="T95" fmla="*/ 326 h 330"/>
                <a:gd name="T96" fmla="*/ 180 w 181"/>
                <a:gd name="T97" fmla="*/ 320 h 330"/>
                <a:gd name="T98" fmla="*/ 181 w 181"/>
                <a:gd name="T99" fmla="*/ 315 h 330"/>
                <a:gd name="T100" fmla="*/ 181 w 181"/>
                <a:gd name="T101" fmla="*/ 15 h 330"/>
                <a:gd name="T102" fmla="*/ 180 w 181"/>
                <a:gd name="T103" fmla="*/ 9 h 330"/>
                <a:gd name="T104" fmla="*/ 177 w 181"/>
                <a:gd name="T105" fmla="*/ 4 h 330"/>
                <a:gd name="T106" fmla="*/ 172 w 181"/>
                <a:gd name="T107" fmla="*/ 1 h 330"/>
                <a:gd name="T108" fmla="*/ 166 w 181"/>
                <a:gd name="T109" fmla="*/ 0 h 330"/>
                <a:gd name="T110" fmla="*/ 166 w 181"/>
                <a:gd name="T11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1" h="330">
                  <a:moveTo>
                    <a:pt x="91" y="269"/>
                  </a:moveTo>
                  <a:lnTo>
                    <a:pt x="85" y="269"/>
                  </a:lnTo>
                  <a:lnTo>
                    <a:pt x="79" y="267"/>
                  </a:lnTo>
                  <a:lnTo>
                    <a:pt x="75" y="265"/>
                  </a:lnTo>
                  <a:lnTo>
                    <a:pt x="70" y="261"/>
                  </a:lnTo>
                  <a:lnTo>
                    <a:pt x="66" y="257"/>
                  </a:lnTo>
                  <a:lnTo>
                    <a:pt x="63" y="252"/>
                  </a:lnTo>
                  <a:lnTo>
                    <a:pt x="62" y="246"/>
                  </a:lnTo>
                  <a:lnTo>
                    <a:pt x="61" y="241"/>
                  </a:lnTo>
                  <a:lnTo>
                    <a:pt x="62" y="234"/>
                  </a:lnTo>
                  <a:lnTo>
                    <a:pt x="63" y="228"/>
                  </a:lnTo>
                  <a:lnTo>
                    <a:pt x="66" y="223"/>
                  </a:lnTo>
                  <a:lnTo>
                    <a:pt x="70" y="219"/>
                  </a:lnTo>
                  <a:lnTo>
                    <a:pt x="75" y="215"/>
                  </a:lnTo>
                  <a:lnTo>
                    <a:pt x="79" y="213"/>
                  </a:lnTo>
                  <a:lnTo>
                    <a:pt x="85" y="210"/>
                  </a:lnTo>
                  <a:lnTo>
                    <a:pt x="91" y="210"/>
                  </a:lnTo>
                  <a:lnTo>
                    <a:pt x="97" y="210"/>
                  </a:lnTo>
                  <a:lnTo>
                    <a:pt x="102" y="213"/>
                  </a:lnTo>
                  <a:lnTo>
                    <a:pt x="108" y="215"/>
                  </a:lnTo>
                  <a:lnTo>
                    <a:pt x="113" y="219"/>
                  </a:lnTo>
                  <a:lnTo>
                    <a:pt x="116" y="223"/>
                  </a:lnTo>
                  <a:lnTo>
                    <a:pt x="119" y="228"/>
                  </a:lnTo>
                  <a:lnTo>
                    <a:pt x="121" y="234"/>
                  </a:lnTo>
                  <a:lnTo>
                    <a:pt x="121" y="241"/>
                  </a:lnTo>
                  <a:lnTo>
                    <a:pt x="121" y="246"/>
                  </a:lnTo>
                  <a:lnTo>
                    <a:pt x="119" y="252"/>
                  </a:lnTo>
                  <a:lnTo>
                    <a:pt x="116" y="257"/>
                  </a:lnTo>
                  <a:lnTo>
                    <a:pt x="113" y="261"/>
                  </a:lnTo>
                  <a:lnTo>
                    <a:pt x="108" y="265"/>
                  </a:lnTo>
                  <a:lnTo>
                    <a:pt x="102" y="267"/>
                  </a:lnTo>
                  <a:lnTo>
                    <a:pt x="97" y="269"/>
                  </a:lnTo>
                  <a:lnTo>
                    <a:pt x="91" y="269"/>
                  </a:lnTo>
                  <a:lnTo>
                    <a:pt x="91" y="269"/>
                  </a:lnTo>
                  <a:close/>
                  <a:moveTo>
                    <a:pt x="166" y="0"/>
                  </a:moveTo>
                  <a:lnTo>
                    <a:pt x="16" y="0"/>
                  </a:lnTo>
                  <a:lnTo>
                    <a:pt x="10" y="1"/>
                  </a:lnTo>
                  <a:lnTo>
                    <a:pt x="5" y="4"/>
                  </a:lnTo>
                  <a:lnTo>
                    <a:pt x="2" y="9"/>
                  </a:lnTo>
                  <a:lnTo>
                    <a:pt x="0" y="15"/>
                  </a:lnTo>
                  <a:lnTo>
                    <a:pt x="0" y="315"/>
                  </a:lnTo>
                  <a:lnTo>
                    <a:pt x="2" y="320"/>
                  </a:lnTo>
                  <a:lnTo>
                    <a:pt x="5" y="326"/>
                  </a:lnTo>
                  <a:lnTo>
                    <a:pt x="10" y="329"/>
                  </a:lnTo>
                  <a:lnTo>
                    <a:pt x="16" y="330"/>
                  </a:lnTo>
                  <a:lnTo>
                    <a:pt x="166" y="330"/>
                  </a:lnTo>
                  <a:lnTo>
                    <a:pt x="172" y="329"/>
                  </a:lnTo>
                  <a:lnTo>
                    <a:pt x="177" y="326"/>
                  </a:lnTo>
                  <a:lnTo>
                    <a:pt x="180" y="320"/>
                  </a:lnTo>
                  <a:lnTo>
                    <a:pt x="181" y="315"/>
                  </a:lnTo>
                  <a:lnTo>
                    <a:pt x="181" y="15"/>
                  </a:lnTo>
                  <a:lnTo>
                    <a:pt x="180" y="9"/>
                  </a:lnTo>
                  <a:lnTo>
                    <a:pt x="177" y="4"/>
                  </a:lnTo>
                  <a:lnTo>
                    <a:pt x="172" y="1"/>
                  </a:lnTo>
                  <a:lnTo>
                    <a:pt x="166" y="0"/>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781">
              <a:extLst>
                <a:ext uri="{FF2B5EF4-FFF2-40B4-BE49-F238E27FC236}">
                  <a16:creationId xmlns:a16="http://schemas.microsoft.com/office/drawing/2014/main" xmlns="" id="{E235913A-A38A-4F2C-9CD0-3DC33B2CC018}"/>
                </a:ext>
              </a:extLst>
            </p:cNvPr>
            <p:cNvSpPr>
              <a:spLocks/>
            </p:cNvSpPr>
            <p:nvPr/>
          </p:nvSpPr>
          <p:spPr bwMode="auto">
            <a:xfrm>
              <a:off x="3822700" y="4137025"/>
              <a:ext cx="219075" cy="76200"/>
            </a:xfrm>
            <a:custGeom>
              <a:avLst/>
              <a:gdLst>
                <a:gd name="T0" fmla="*/ 310 w 691"/>
                <a:gd name="T1" fmla="*/ 90 h 240"/>
                <a:gd name="T2" fmla="*/ 121 w 691"/>
                <a:gd name="T3" fmla="*/ 90 h 240"/>
                <a:gd name="T4" fmla="*/ 70 w 691"/>
                <a:gd name="T5" fmla="*/ 89 h 240"/>
                <a:gd name="T6" fmla="*/ 62 w 691"/>
                <a:gd name="T7" fmla="*/ 81 h 240"/>
                <a:gd name="T8" fmla="*/ 62 w 691"/>
                <a:gd name="T9" fmla="*/ 69 h 240"/>
                <a:gd name="T10" fmla="*/ 70 w 691"/>
                <a:gd name="T11" fmla="*/ 61 h 240"/>
                <a:gd name="T12" fmla="*/ 286 w 691"/>
                <a:gd name="T13" fmla="*/ 60 h 240"/>
                <a:gd name="T14" fmla="*/ 263 w 691"/>
                <a:gd name="T15" fmla="*/ 39 h 240"/>
                <a:gd name="T16" fmla="*/ 234 w 691"/>
                <a:gd name="T17" fmla="*/ 20 h 240"/>
                <a:gd name="T18" fmla="*/ 196 w 691"/>
                <a:gd name="T19" fmla="*/ 6 h 240"/>
                <a:gd name="T20" fmla="*/ 174 w 691"/>
                <a:gd name="T21" fmla="*/ 1 h 240"/>
                <a:gd name="T22" fmla="*/ 151 w 691"/>
                <a:gd name="T23" fmla="*/ 0 h 240"/>
                <a:gd name="T24" fmla="*/ 10 w 691"/>
                <a:gd name="T25" fmla="*/ 1 h 240"/>
                <a:gd name="T26" fmla="*/ 1 w 691"/>
                <a:gd name="T27" fmla="*/ 9 h 240"/>
                <a:gd name="T28" fmla="*/ 0 w 691"/>
                <a:gd name="T29" fmla="*/ 225 h 240"/>
                <a:gd name="T30" fmla="*/ 5 w 691"/>
                <a:gd name="T31" fmla="*/ 236 h 240"/>
                <a:gd name="T32" fmla="*/ 15 w 691"/>
                <a:gd name="T33" fmla="*/ 240 h 240"/>
                <a:gd name="T34" fmla="*/ 680 w 691"/>
                <a:gd name="T35" fmla="*/ 240 h 240"/>
                <a:gd name="T36" fmla="*/ 686 w 691"/>
                <a:gd name="T37" fmla="*/ 237 h 240"/>
                <a:gd name="T38" fmla="*/ 689 w 691"/>
                <a:gd name="T39" fmla="*/ 231 h 240"/>
                <a:gd name="T40" fmla="*/ 691 w 691"/>
                <a:gd name="T41" fmla="*/ 225 h 240"/>
                <a:gd name="T42" fmla="*/ 688 w 691"/>
                <a:gd name="T43" fmla="*/ 214 h 240"/>
                <a:gd name="T44" fmla="*/ 674 w 691"/>
                <a:gd name="T45" fmla="*/ 189 h 240"/>
                <a:gd name="T46" fmla="*/ 655 w 691"/>
                <a:gd name="T47" fmla="*/ 165 h 240"/>
                <a:gd name="T48" fmla="*/ 625 w 691"/>
                <a:gd name="T49" fmla="*/ 141 h 240"/>
                <a:gd name="T50" fmla="*/ 595 w 691"/>
                <a:gd name="T51" fmla="*/ 125 h 240"/>
                <a:gd name="T52" fmla="*/ 569 w 691"/>
                <a:gd name="T53" fmla="*/ 115 h 240"/>
                <a:gd name="T54" fmla="*/ 540 w 691"/>
                <a:gd name="T55" fmla="*/ 105 h 240"/>
                <a:gd name="T56" fmla="*/ 508 w 691"/>
                <a:gd name="T57" fmla="*/ 98 h 240"/>
                <a:gd name="T58" fmla="*/ 471 w 691"/>
                <a:gd name="T59" fmla="*/ 93 h 240"/>
                <a:gd name="T60" fmla="*/ 429 w 691"/>
                <a:gd name="T61" fmla="*/ 90 h 240"/>
                <a:gd name="T62" fmla="*/ 406 w 691"/>
                <a:gd name="T63" fmla="*/ 9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1" h="240">
                  <a:moveTo>
                    <a:pt x="406" y="90"/>
                  </a:moveTo>
                  <a:lnTo>
                    <a:pt x="310" y="90"/>
                  </a:lnTo>
                  <a:lnTo>
                    <a:pt x="272" y="90"/>
                  </a:lnTo>
                  <a:lnTo>
                    <a:pt x="121" y="90"/>
                  </a:lnTo>
                  <a:lnTo>
                    <a:pt x="76" y="90"/>
                  </a:lnTo>
                  <a:lnTo>
                    <a:pt x="70" y="89"/>
                  </a:lnTo>
                  <a:lnTo>
                    <a:pt x="65" y="86"/>
                  </a:lnTo>
                  <a:lnTo>
                    <a:pt x="62" y="81"/>
                  </a:lnTo>
                  <a:lnTo>
                    <a:pt x="61" y="75"/>
                  </a:lnTo>
                  <a:lnTo>
                    <a:pt x="62" y="69"/>
                  </a:lnTo>
                  <a:lnTo>
                    <a:pt x="65" y="65"/>
                  </a:lnTo>
                  <a:lnTo>
                    <a:pt x="70" y="61"/>
                  </a:lnTo>
                  <a:lnTo>
                    <a:pt x="76" y="60"/>
                  </a:lnTo>
                  <a:lnTo>
                    <a:pt x="286" y="60"/>
                  </a:lnTo>
                  <a:lnTo>
                    <a:pt x="276" y="50"/>
                  </a:lnTo>
                  <a:lnTo>
                    <a:pt x="263" y="39"/>
                  </a:lnTo>
                  <a:lnTo>
                    <a:pt x="249" y="29"/>
                  </a:lnTo>
                  <a:lnTo>
                    <a:pt x="234" y="20"/>
                  </a:lnTo>
                  <a:lnTo>
                    <a:pt x="216" y="11"/>
                  </a:lnTo>
                  <a:lnTo>
                    <a:pt x="196" y="6"/>
                  </a:lnTo>
                  <a:lnTo>
                    <a:pt x="186" y="3"/>
                  </a:lnTo>
                  <a:lnTo>
                    <a:pt x="174" y="1"/>
                  </a:lnTo>
                  <a:lnTo>
                    <a:pt x="162" y="0"/>
                  </a:lnTo>
                  <a:lnTo>
                    <a:pt x="151" y="0"/>
                  </a:lnTo>
                  <a:lnTo>
                    <a:pt x="15" y="0"/>
                  </a:lnTo>
                  <a:lnTo>
                    <a:pt x="10" y="1"/>
                  </a:lnTo>
                  <a:lnTo>
                    <a:pt x="5" y="4"/>
                  </a:lnTo>
                  <a:lnTo>
                    <a:pt x="1" y="9"/>
                  </a:lnTo>
                  <a:lnTo>
                    <a:pt x="0" y="15"/>
                  </a:lnTo>
                  <a:lnTo>
                    <a:pt x="0" y="225"/>
                  </a:lnTo>
                  <a:lnTo>
                    <a:pt x="1" y="230"/>
                  </a:lnTo>
                  <a:lnTo>
                    <a:pt x="5" y="236"/>
                  </a:lnTo>
                  <a:lnTo>
                    <a:pt x="10" y="238"/>
                  </a:lnTo>
                  <a:lnTo>
                    <a:pt x="15" y="240"/>
                  </a:lnTo>
                  <a:lnTo>
                    <a:pt x="677" y="240"/>
                  </a:lnTo>
                  <a:lnTo>
                    <a:pt x="680" y="240"/>
                  </a:lnTo>
                  <a:lnTo>
                    <a:pt x="683" y="238"/>
                  </a:lnTo>
                  <a:lnTo>
                    <a:pt x="686" y="237"/>
                  </a:lnTo>
                  <a:lnTo>
                    <a:pt x="688" y="234"/>
                  </a:lnTo>
                  <a:lnTo>
                    <a:pt x="689" y="231"/>
                  </a:lnTo>
                  <a:lnTo>
                    <a:pt x="691" y="228"/>
                  </a:lnTo>
                  <a:lnTo>
                    <a:pt x="691" y="225"/>
                  </a:lnTo>
                  <a:lnTo>
                    <a:pt x="691" y="221"/>
                  </a:lnTo>
                  <a:lnTo>
                    <a:pt x="688" y="214"/>
                  </a:lnTo>
                  <a:lnTo>
                    <a:pt x="680" y="199"/>
                  </a:lnTo>
                  <a:lnTo>
                    <a:pt x="674" y="189"/>
                  </a:lnTo>
                  <a:lnTo>
                    <a:pt x="665" y="177"/>
                  </a:lnTo>
                  <a:lnTo>
                    <a:pt x="655" y="165"/>
                  </a:lnTo>
                  <a:lnTo>
                    <a:pt x="641" y="154"/>
                  </a:lnTo>
                  <a:lnTo>
                    <a:pt x="625" y="141"/>
                  </a:lnTo>
                  <a:lnTo>
                    <a:pt x="605" y="130"/>
                  </a:lnTo>
                  <a:lnTo>
                    <a:pt x="595" y="125"/>
                  </a:lnTo>
                  <a:lnTo>
                    <a:pt x="582" y="119"/>
                  </a:lnTo>
                  <a:lnTo>
                    <a:pt x="569" y="115"/>
                  </a:lnTo>
                  <a:lnTo>
                    <a:pt x="555" y="110"/>
                  </a:lnTo>
                  <a:lnTo>
                    <a:pt x="540" y="105"/>
                  </a:lnTo>
                  <a:lnTo>
                    <a:pt x="525" y="102"/>
                  </a:lnTo>
                  <a:lnTo>
                    <a:pt x="508" y="98"/>
                  </a:lnTo>
                  <a:lnTo>
                    <a:pt x="489" y="95"/>
                  </a:lnTo>
                  <a:lnTo>
                    <a:pt x="471" y="93"/>
                  </a:lnTo>
                  <a:lnTo>
                    <a:pt x="450" y="91"/>
                  </a:lnTo>
                  <a:lnTo>
                    <a:pt x="429" y="90"/>
                  </a:lnTo>
                  <a:lnTo>
                    <a:pt x="406" y="90"/>
                  </a:lnTo>
                  <a:lnTo>
                    <a:pt x="406"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104">
            <a:extLst>
              <a:ext uri="{FF2B5EF4-FFF2-40B4-BE49-F238E27FC236}">
                <a16:creationId xmlns:a16="http://schemas.microsoft.com/office/drawing/2014/main" xmlns="" id="{E9495D03-CE12-4BDD-A8C8-267A369A7ED2}"/>
              </a:ext>
            </a:extLst>
          </p:cNvPr>
          <p:cNvGrpSpPr/>
          <p:nvPr/>
        </p:nvGrpSpPr>
        <p:grpSpPr>
          <a:xfrm>
            <a:off x="6755608" y="4879562"/>
            <a:ext cx="285750" cy="287338"/>
            <a:chOff x="2611438" y="2792413"/>
            <a:chExt cx="285750" cy="287338"/>
          </a:xfrm>
          <a:solidFill>
            <a:schemeClr val="bg1"/>
          </a:solidFill>
        </p:grpSpPr>
        <p:sp>
          <p:nvSpPr>
            <p:cNvPr id="106" name="Freeform 4899">
              <a:extLst>
                <a:ext uri="{FF2B5EF4-FFF2-40B4-BE49-F238E27FC236}">
                  <a16:creationId xmlns:a16="http://schemas.microsoft.com/office/drawing/2014/main" xmlns="" id="{732C25EB-C15A-437D-84A6-8008B05AA0FD}"/>
                </a:ext>
              </a:extLst>
            </p:cNvPr>
            <p:cNvSpPr>
              <a:spLocks/>
            </p:cNvSpPr>
            <p:nvPr/>
          </p:nvSpPr>
          <p:spPr bwMode="auto">
            <a:xfrm>
              <a:off x="2611438" y="2849563"/>
              <a:ext cx="247650" cy="144463"/>
            </a:xfrm>
            <a:custGeom>
              <a:avLst/>
              <a:gdLst>
                <a:gd name="T0" fmla="*/ 692 w 780"/>
                <a:gd name="T1" fmla="*/ 223 h 451"/>
                <a:gd name="T2" fmla="*/ 780 w 780"/>
                <a:gd name="T3" fmla="*/ 312 h 451"/>
                <a:gd name="T4" fmla="*/ 780 w 780"/>
                <a:gd name="T5" fmla="*/ 0 h 451"/>
                <a:gd name="T6" fmla="*/ 0 w 780"/>
                <a:gd name="T7" fmla="*/ 0 h 451"/>
                <a:gd name="T8" fmla="*/ 0 w 780"/>
                <a:gd name="T9" fmla="*/ 360 h 451"/>
                <a:gd name="T10" fmla="*/ 0 w 780"/>
                <a:gd name="T11" fmla="*/ 370 h 451"/>
                <a:gd name="T12" fmla="*/ 2 w 780"/>
                <a:gd name="T13" fmla="*/ 378 h 451"/>
                <a:gd name="T14" fmla="*/ 4 w 780"/>
                <a:gd name="T15" fmla="*/ 387 h 451"/>
                <a:gd name="T16" fmla="*/ 7 w 780"/>
                <a:gd name="T17" fmla="*/ 395 h 451"/>
                <a:gd name="T18" fmla="*/ 10 w 780"/>
                <a:gd name="T19" fmla="*/ 403 h 451"/>
                <a:gd name="T20" fmla="*/ 15 w 780"/>
                <a:gd name="T21" fmla="*/ 410 h 451"/>
                <a:gd name="T22" fmla="*/ 21 w 780"/>
                <a:gd name="T23" fmla="*/ 417 h 451"/>
                <a:gd name="T24" fmla="*/ 26 w 780"/>
                <a:gd name="T25" fmla="*/ 424 h 451"/>
                <a:gd name="T26" fmla="*/ 32 w 780"/>
                <a:gd name="T27" fmla="*/ 430 h 451"/>
                <a:gd name="T28" fmla="*/ 39 w 780"/>
                <a:gd name="T29" fmla="*/ 435 h 451"/>
                <a:gd name="T30" fmla="*/ 47 w 780"/>
                <a:gd name="T31" fmla="*/ 439 h 451"/>
                <a:gd name="T32" fmla="*/ 55 w 780"/>
                <a:gd name="T33" fmla="*/ 443 h 451"/>
                <a:gd name="T34" fmla="*/ 63 w 780"/>
                <a:gd name="T35" fmla="*/ 446 h 451"/>
                <a:gd name="T36" fmla="*/ 72 w 780"/>
                <a:gd name="T37" fmla="*/ 448 h 451"/>
                <a:gd name="T38" fmla="*/ 81 w 780"/>
                <a:gd name="T39" fmla="*/ 450 h 451"/>
                <a:gd name="T40" fmla="*/ 90 w 780"/>
                <a:gd name="T41" fmla="*/ 451 h 451"/>
                <a:gd name="T42" fmla="*/ 402 w 780"/>
                <a:gd name="T43" fmla="*/ 451 h 451"/>
                <a:gd name="T44" fmla="*/ 403 w 780"/>
                <a:gd name="T45" fmla="*/ 450 h 451"/>
                <a:gd name="T46" fmla="*/ 404 w 780"/>
                <a:gd name="T47" fmla="*/ 448 h 451"/>
                <a:gd name="T48" fmla="*/ 629 w 780"/>
                <a:gd name="T49" fmla="*/ 223 h 451"/>
                <a:gd name="T50" fmla="*/ 636 w 780"/>
                <a:gd name="T51" fmla="*/ 218 h 451"/>
                <a:gd name="T52" fmla="*/ 644 w 780"/>
                <a:gd name="T53" fmla="*/ 213 h 451"/>
                <a:gd name="T54" fmla="*/ 652 w 780"/>
                <a:gd name="T55" fmla="*/ 211 h 451"/>
                <a:gd name="T56" fmla="*/ 661 w 780"/>
                <a:gd name="T57" fmla="*/ 210 h 451"/>
                <a:gd name="T58" fmla="*/ 669 w 780"/>
                <a:gd name="T59" fmla="*/ 211 h 451"/>
                <a:gd name="T60" fmla="*/ 677 w 780"/>
                <a:gd name="T61" fmla="*/ 213 h 451"/>
                <a:gd name="T62" fmla="*/ 685 w 780"/>
                <a:gd name="T63" fmla="*/ 218 h 451"/>
                <a:gd name="T64" fmla="*/ 692 w 780"/>
                <a:gd name="T65" fmla="*/ 223 h 451"/>
                <a:gd name="T66" fmla="*/ 692 w 780"/>
                <a:gd name="T67" fmla="*/ 22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451">
                  <a:moveTo>
                    <a:pt x="692" y="223"/>
                  </a:moveTo>
                  <a:lnTo>
                    <a:pt x="780" y="312"/>
                  </a:lnTo>
                  <a:lnTo>
                    <a:pt x="780" y="0"/>
                  </a:lnTo>
                  <a:lnTo>
                    <a:pt x="0" y="0"/>
                  </a:lnTo>
                  <a:lnTo>
                    <a:pt x="0" y="360"/>
                  </a:lnTo>
                  <a:lnTo>
                    <a:pt x="0" y="370"/>
                  </a:lnTo>
                  <a:lnTo>
                    <a:pt x="2" y="378"/>
                  </a:lnTo>
                  <a:lnTo>
                    <a:pt x="4" y="387"/>
                  </a:lnTo>
                  <a:lnTo>
                    <a:pt x="7" y="395"/>
                  </a:lnTo>
                  <a:lnTo>
                    <a:pt x="10" y="403"/>
                  </a:lnTo>
                  <a:lnTo>
                    <a:pt x="15" y="410"/>
                  </a:lnTo>
                  <a:lnTo>
                    <a:pt x="21" y="417"/>
                  </a:lnTo>
                  <a:lnTo>
                    <a:pt x="26" y="424"/>
                  </a:lnTo>
                  <a:lnTo>
                    <a:pt x="32" y="430"/>
                  </a:lnTo>
                  <a:lnTo>
                    <a:pt x="39" y="435"/>
                  </a:lnTo>
                  <a:lnTo>
                    <a:pt x="47" y="439"/>
                  </a:lnTo>
                  <a:lnTo>
                    <a:pt x="55" y="443"/>
                  </a:lnTo>
                  <a:lnTo>
                    <a:pt x="63" y="446"/>
                  </a:lnTo>
                  <a:lnTo>
                    <a:pt x="72" y="448"/>
                  </a:lnTo>
                  <a:lnTo>
                    <a:pt x="81" y="450"/>
                  </a:lnTo>
                  <a:lnTo>
                    <a:pt x="90" y="451"/>
                  </a:lnTo>
                  <a:lnTo>
                    <a:pt x="402" y="451"/>
                  </a:lnTo>
                  <a:lnTo>
                    <a:pt x="403" y="450"/>
                  </a:lnTo>
                  <a:lnTo>
                    <a:pt x="404" y="448"/>
                  </a:lnTo>
                  <a:lnTo>
                    <a:pt x="629" y="223"/>
                  </a:lnTo>
                  <a:lnTo>
                    <a:pt x="636" y="218"/>
                  </a:lnTo>
                  <a:lnTo>
                    <a:pt x="644" y="213"/>
                  </a:lnTo>
                  <a:lnTo>
                    <a:pt x="652" y="211"/>
                  </a:lnTo>
                  <a:lnTo>
                    <a:pt x="661" y="210"/>
                  </a:lnTo>
                  <a:lnTo>
                    <a:pt x="669" y="211"/>
                  </a:lnTo>
                  <a:lnTo>
                    <a:pt x="677" y="213"/>
                  </a:lnTo>
                  <a:lnTo>
                    <a:pt x="685" y="218"/>
                  </a:lnTo>
                  <a:lnTo>
                    <a:pt x="692" y="223"/>
                  </a:lnTo>
                  <a:lnTo>
                    <a:pt x="69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900">
              <a:extLst>
                <a:ext uri="{FF2B5EF4-FFF2-40B4-BE49-F238E27FC236}">
                  <a16:creationId xmlns:a16="http://schemas.microsoft.com/office/drawing/2014/main" xmlns="" id="{71EADA72-8C6A-40AC-9842-41ADD1149CFE}"/>
                </a:ext>
              </a:extLst>
            </p:cNvPr>
            <p:cNvSpPr>
              <a:spLocks noEditPoints="1"/>
            </p:cNvSpPr>
            <p:nvPr/>
          </p:nvSpPr>
          <p:spPr bwMode="auto">
            <a:xfrm>
              <a:off x="2611438" y="2792413"/>
              <a:ext cx="247650" cy="47625"/>
            </a:xfrm>
            <a:custGeom>
              <a:avLst/>
              <a:gdLst>
                <a:gd name="T0" fmla="*/ 288 w 780"/>
                <a:gd name="T1" fmla="*/ 118 h 150"/>
                <a:gd name="T2" fmla="*/ 275 w 780"/>
                <a:gd name="T3" fmla="*/ 106 h 150"/>
                <a:gd name="T4" fmla="*/ 270 w 780"/>
                <a:gd name="T5" fmla="*/ 90 h 150"/>
                <a:gd name="T6" fmla="*/ 275 w 780"/>
                <a:gd name="T7" fmla="*/ 73 h 150"/>
                <a:gd name="T8" fmla="*/ 288 w 780"/>
                <a:gd name="T9" fmla="*/ 62 h 150"/>
                <a:gd name="T10" fmla="*/ 307 w 780"/>
                <a:gd name="T11" fmla="*/ 60 h 150"/>
                <a:gd name="T12" fmla="*/ 322 w 780"/>
                <a:gd name="T13" fmla="*/ 68 h 150"/>
                <a:gd name="T14" fmla="*/ 330 w 780"/>
                <a:gd name="T15" fmla="*/ 84 h 150"/>
                <a:gd name="T16" fmla="*/ 328 w 780"/>
                <a:gd name="T17" fmla="*/ 102 h 150"/>
                <a:gd name="T18" fmla="*/ 317 w 780"/>
                <a:gd name="T19" fmla="*/ 114 h 150"/>
                <a:gd name="T20" fmla="*/ 300 w 780"/>
                <a:gd name="T21" fmla="*/ 120 h 150"/>
                <a:gd name="T22" fmla="*/ 204 w 780"/>
                <a:gd name="T23" fmla="*/ 119 h 150"/>
                <a:gd name="T24" fmla="*/ 189 w 780"/>
                <a:gd name="T25" fmla="*/ 111 h 150"/>
                <a:gd name="T26" fmla="*/ 180 w 780"/>
                <a:gd name="T27" fmla="*/ 96 h 150"/>
                <a:gd name="T28" fmla="*/ 183 w 780"/>
                <a:gd name="T29" fmla="*/ 78 h 150"/>
                <a:gd name="T30" fmla="*/ 193 w 780"/>
                <a:gd name="T31" fmla="*/ 64 h 150"/>
                <a:gd name="T32" fmla="*/ 211 w 780"/>
                <a:gd name="T33" fmla="*/ 60 h 150"/>
                <a:gd name="T34" fmla="*/ 227 w 780"/>
                <a:gd name="T35" fmla="*/ 64 h 150"/>
                <a:gd name="T36" fmla="*/ 238 w 780"/>
                <a:gd name="T37" fmla="*/ 78 h 150"/>
                <a:gd name="T38" fmla="*/ 239 w 780"/>
                <a:gd name="T39" fmla="*/ 96 h 150"/>
                <a:gd name="T40" fmla="*/ 231 w 780"/>
                <a:gd name="T41" fmla="*/ 111 h 150"/>
                <a:gd name="T42" fmla="*/ 216 w 780"/>
                <a:gd name="T43" fmla="*/ 119 h 150"/>
                <a:gd name="T44" fmla="*/ 120 w 780"/>
                <a:gd name="T45" fmla="*/ 120 h 150"/>
                <a:gd name="T46" fmla="*/ 103 w 780"/>
                <a:gd name="T47" fmla="*/ 114 h 150"/>
                <a:gd name="T48" fmla="*/ 92 w 780"/>
                <a:gd name="T49" fmla="*/ 102 h 150"/>
                <a:gd name="T50" fmla="*/ 90 w 780"/>
                <a:gd name="T51" fmla="*/ 83 h 150"/>
                <a:gd name="T52" fmla="*/ 98 w 780"/>
                <a:gd name="T53" fmla="*/ 68 h 150"/>
                <a:gd name="T54" fmla="*/ 114 w 780"/>
                <a:gd name="T55" fmla="*/ 60 h 150"/>
                <a:gd name="T56" fmla="*/ 132 w 780"/>
                <a:gd name="T57" fmla="*/ 62 h 150"/>
                <a:gd name="T58" fmla="*/ 145 w 780"/>
                <a:gd name="T59" fmla="*/ 73 h 150"/>
                <a:gd name="T60" fmla="*/ 150 w 780"/>
                <a:gd name="T61" fmla="*/ 90 h 150"/>
                <a:gd name="T62" fmla="*/ 145 w 780"/>
                <a:gd name="T63" fmla="*/ 106 h 150"/>
                <a:gd name="T64" fmla="*/ 132 w 780"/>
                <a:gd name="T65" fmla="*/ 118 h 150"/>
                <a:gd name="T66" fmla="*/ 120 w 780"/>
                <a:gd name="T67" fmla="*/ 120 h 150"/>
                <a:gd name="T68" fmla="*/ 779 w 780"/>
                <a:gd name="T69" fmla="*/ 71 h 150"/>
                <a:gd name="T70" fmla="*/ 770 w 780"/>
                <a:gd name="T71" fmla="*/ 47 h 150"/>
                <a:gd name="T72" fmla="*/ 755 w 780"/>
                <a:gd name="T73" fmla="*/ 26 h 150"/>
                <a:gd name="T74" fmla="*/ 734 w 780"/>
                <a:gd name="T75" fmla="*/ 10 h 150"/>
                <a:gd name="T76" fmla="*/ 709 w 780"/>
                <a:gd name="T77" fmla="*/ 1 h 150"/>
                <a:gd name="T78" fmla="*/ 90 w 780"/>
                <a:gd name="T79" fmla="*/ 0 h 150"/>
                <a:gd name="T80" fmla="*/ 63 w 780"/>
                <a:gd name="T81" fmla="*/ 3 h 150"/>
                <a:gd name="T82" fmla="*/ 39 w 780"/>
                <a:gd name="T83" fmla="*/ 15 h 150"/>
                <a:gd name="T84" fmla="*/ 21 w 780"/>
                <a:gd name="T85" fmla="*/ 32 h 150"/>
                <a:gd name="T86" fmla="*/ 7 w 780"/>
                <a:gd name="T87" fmla="*/ 54 h 150"/>
                <a:gd name="T88" fmla="*/ 0 w 780"/>
                <a:gd name="T89" fmla="*/ 81 h 150"/>
                <a:gd name="T90" fmla="*/ 780 w 780"/>
                <a:gd name="T9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150">
                  <a:moveTo>
                    <a:pt x="300" y="120"/>
                  </a:moveTo>
                  <a:lnTo>
                    <a:pt x="294" y="119"/>
                  </a:lnTo>
                  <a:lnTo>
                    <a:pt x="288" y="118"/>
                  </a:lnTo>
                  <a:lnTo>
                    <a:pt x="284" y="114"/>
                  </a:lnTo>
                  <a:lnTo>
                    <a:pt x="279" y="111"/>
                  </a:lnTo>
                  <a:lnTo>
                    <a:pt x="275" y="106"/>
                  </a:lnTo>
                  <a:lnTo>
                    <a:pt x="273" y="102"/>
                  </a:lnTo>
                  <a:lnTo>
                    <a:pt x="271" y="96"/>
                  </a:lnTo>
                  <a:lnTo>
                    <a:pt x="270" y="90"/>
                  </a:lnTo>
                  <a:lnTo>
                    <a:pt x="271" y="83"/>
                  </a:lnTo>
                  <a:lnTo>
                    <a:pt x="273" y="78"/>
                  </a:lnTo>
                  <a:lnTo>
                    <a:pt x="275" y="73"/>
                  </a:lnTo>
                  <a:lnTo>
                    <a:pt x="279" y="68"/>
                  </a:lnTo>
                  <a:lnTo>
                    <a:pt x="284" y="64"/>
                  </a:lnTo>
                  <a:lnTo>
                    <a:pt x="288" y="62"/>
                  </a:lnTo>
                  <a:lnTo>
                    <a:pt x="294" y="60"/>
                  </a:lnTo>
                  <a:lnTo>
                    <a:pt x="300" y="60"/>
                  </a:lnTo>
                  <a:lnTo>
                    <a:pt x="307" y="60"/>
                  </a:lnTo>
                  <a:lnTo>
                    <a:pt x="311" y="62"/>
                  </a:lnTo>
                  <a:lnTo>
                    <a:pt x="317" y="64"/>
                  </a:lnTo>
                  <a:lnTo>
                    <a:pt x="322" y="68"/>
                  </a:lnTo>
                  <a:lnTo>
                    <a:pt x="325" y="73"/>
                  </a:lnTo>
                  <a:lnTo>
                    <a:pt x="328" y="78"/>
                  </a:lnTo>
                  <a:lnTo>
                    <a:pt x="330" y="84"/>
                  </a:lnTo>
                  <a:lnTo>
                    <a:pt x="330" y="90"/>
                  </a:lnTo>
                  <a:lnTo>
                    <a:pt x="330" y="96"/>
                  </a:lnTo>
                  <a:lnTo>
                    <a:pt x="328" y="102"/>
                  </a:lnTo>
                  <a:lnTo>
                    <a:pt x="325" y="106"/>
                  </a:lnTo>
                  <a:lnTo>
                    <a:pt x="322" y="111"/>
                  </a:lnTo>
                  <a:lnTo>
                    <a:pt x="317" y="114"/>
                  </a:lnTo>
                  <a:lnTo>
                    <a:pt x="311" y="118"/>
                  </a:lnTo>
                  <a:lnTo>
                    <a:pt x="307" y="119"/>
                  </a:lnTo>
                  <a:lnTo>
                    <a:pt x="300" y="120"/>
                  </a:lnTo>
                  <a:lnTo>
                    <a:pt x="300" y="120"/>
                  </a:lnTo>
                  <a:close/>
                  <a:moveTo>
                    <a:pt x="211" y="120"/>
                  </a:moveTo>
                  <a:lnTo>
                    <a:pt x="204" y="119"/>
                  </a:lnTo>
                  <a:lnTo>
                    <a:pt x="199" y="118"/>
                  </a:lnTo>
                  <a:lnTo>
                    <a:pt x="193" y="114"/>
                  </a:lnTo>
                  <a:lnTo>
                    <a:pt x="189" y="111"/>
                  </a:lnTo>
                  <a:lnTo>
                    <a:pt x="185" y="106"/>
                  </a:lnTo>
                  <a:lnTo>
                    <a:pt x="183" y="102"/>
                  </a:lnTo>
                  <a:lnTo>
                    <a:pt x="180" y="96"/>
                  </a:lnTo>
                  <a:lnTo>
                    <a:pt x="180" y="90"/>
                  </a:lnTo>
                  <a:lnTo>
                    <a:pt x="180" y="83"/>
                  </a:lnTo>
                  <a:lnTo>
                    <a:pt x="183" y="78"/>
                  </a:lnTo>
                  <a:lnTo>
                    <a:pt x="185" y="73"/>
                  </a:lnTo>
                  <a:lnTo>
                    <a:pt x="189" y="68"/>
                  </a:lnTo>
                  <a:lnTo>
                    <a:pt x="193" y="64"/>
                  </a:lnTo>
                  <a:lnTo>
                    <a:pt x="199" y="62"/>
                  </a:lnTo>
                  <a:lnTo>
                    <a:pt x="204" y="60"/>
                  </a:lnTo>
                  <a:lnTo>
                    <a:pt x="211" y="60"/>
                  </a:lnTo>
                  <a:lnTo>
                    <a:pt x="216" y="60"/>
                  </a:lnTo>
                  <a:lnTo>
                    <a:pt x="222" y="62"/>
                  </a:lnTo>
                  <a:lnTo>
                    <a:pt x="227" y="64"/>
                  </a:lnTo>
                  <a:lnTo>
                    <a:pt x="231" y="68"/>
                  </a:lnTo>
                  <a:lnTo>
                    <a:pt x="235" y="73"/>
                  </a:lnTo>
                  <a:lnTo>
                    <a:pt x="238" y="78"/>
                  </a:lnTo>
                  <a:lnTo>
                    <a:pt x="239" y="84"/>
                  </a:lnTo>
                  <a:lnTo>
                    <a:pt x="241" y="90"/>
                  </a:lnTo>
                  <a:lnTo>
                    <a:pt x="239" y="96"/>
                  </a:lnTo>
                  <a:lnTo>
                    <a:pt x="238" y="102"/>
                  </a:lnTo>
                  <a:lnTo>
                    <a:pt x="235" y="106"/>
                  </a:lnTo>
                  <a:lnTo>
                    <a:pt x="231" y="111"/>
                  </a:lnTo>
                  <a:lnTo>
                    <a:pt x="227" y="114"/>
                  </a:lnTo>
                  <a:lnTo>
                    <a:pt x="222" y="118"/>
                  </a:lnTo>
                  <a:lnTo>
                    <a:pt x="216" y="119"/>
                  </a:lnTo>
                  <a:lnTo>
                    <a:pt x="211" y="120"/>
                  </a:lnTo>
                  <a:lnTo>
                    <a:pt x="211" y="120"/>
                  </a:lnTo>
                  <a:close/>
                  <a:moveTo>
                    <a:pt x="120" y="120"/>
                  </a:moveTo>
                  <a:lnTo>
                    <a:pt x="114" y="119"/>
                  </a:lnTo>
                  <a:lnTo>
                    <a:pt x="109" y="118"/>
                  </a:lnTo>
                  <a:lnTo>
                    <a:pt x="103" y="114"/>
                  </a:lnTo>
                  <a:lnTo>
                    <a:pt x="98" y="111"/>
                  </a:lnTo>
                  <a:lnTo>
                    <a:pt x="95" y="106"/>
                  </a:lnTo>
                  <a:lnTo>
                    <a:pt x="92" y="102"/>
                  </a:lnTo>
                  <a:lnTo>
                    <a:pt x="90" y="96"/>
                  </a:lnTo>
                  <a:lnTo>
                    <a:pt x="90" y="90"/>
                  </a:lnTo>
                  <a:lnTo>
                    <a:pt x="90" y="83"/>
                  </a:lnTo>
                  <a:lnTo>
                    <a:pt x="92" y="78"/>
                  </a:lnTo>
                  <a:lnTo>
                    <a:pt x="95" y="73"/>
                  </a:lnTo>
                  <a:lnTo>
                    <a:pt x="98" y="68"/>
                  </a:lnTo>
                  <a:lnTo>
                    <a:pt x="103" y="64"/>
                  </a:lnTo>
                  <a:lnTo>
                    <a:pt x="109" y="62"/>
                  </a:lnTo>
                  <a:lnTo>
                    <a:pt x="114" y="60"/>
                  </a:lnTo>
                  <a:lnTo>
                    <a:pt x="120" y="60"/>
                  </a:lnTo>
                  <a:lnTo>
                    <a:pt x="126" y="60"/>
                  </a:lnTo>
                  <a:lnTo>
                    <a:pt x="132" y="62"/>
                  </a:lnTo>
                  <a:lnTo>
                    <a:pt x="136" y="64"/>
                  </a:lnTo>
                  <a:lnTo>
                    <a:pt x="141" y="68"/>
                  </a:lnTo>
                  <a:lnTo>
                    <a:pt x="145" y="73"/>
                  </a:lnTo>
                  <a:lnTo>
                    <a:pt x="148" y="78"/>
                  </a:lnTo>
                  <a:lnTo>
                    <a:pt x="149" y="84"/>
                  </a:lnTo>
                  <a:lnTo>
                    <a:pt x="150" y="90"/>
                  </a:lnTo>
                  <a:lnTo>
                    <a:pt x="149" y="96"/>
                  </a:lnTo>
                  <a:lnTo>
                    <a:pt x="148" y="102"/>
                  </a:lnTo>
                  <a:lnTo>
                    <a:pt x="145" y="106"/>
                  </a:lnTo>
                  <a:lnTo>
                    <a:pt x="141" y="111"/>
                  </a:lnTo>
                  <a:lnTo>
                    <a:pt x="136" y="114"/>
                  </a:lnTo>
                  <a:lnTo>
                    <a:pt x="132" y="118"/>
                  </a:lnTo>
                  <a:lnTo>
                    <a:pt x="126" y="119"/>
                  </a:lnTo>
                  <a:lnTo>
                    <a:pt x="120" y="120"/>
                  </a:lnTo>
                  <a:lnTo>
                    <a:pt x="120" y="120"/>
                  </a:lnTo>
                  <a:close/>
                  <a:moveTo>
                    <a:pt x="780" y="90"/>
                  </a:moveTo>
                  <a:lnTo>
                    <a:pt x="780" y="81"/>
                  </a:lnTo>
                  <a:lnTo>
                    <a:pt x="779" y="71"/>
                  </a:lnTo>
                  <a:lnTo>
                    <a:pt x="777" y="63"/>
                  </a:lnTo>
                  <a:lnTo>
                    <a:pt x="773" y="54"/>
                  </a:lnTo>
                  <a:lnTo>
                    <a:pt x="770" y="47"/>
                  </a:lnTo>
                  <a:lnTo>
                    <a:pt x="765" y="39"/>
                  </a:lnTo>
                  <a:lnTo>
                    <a:pt x="761" y="32"/>
                  </a:lnTo>
                  <a:lnTo>
                    <a:pt x="755" y="26"/>
                  </a:lnTo>
                  <a:lnTo>
                    <a:pt x="748" y="20"/>
                  </a:lnTo>
                  <a:lnTo>
                    <a:pt x="741" y="15"/>
                  </a:lnTo>
                  <a:lnTo>
                    <a:pt x="734" y="10"/>
                  </a:lnTo>
                  <a:lnTo>
                    <a:pt x="726" y="7"/>
                  </a:lnTo>
                  <a:lnTo>
                    <a:pt x="718" y="3"/>
                  </a:lnTo>
                  <a:lnTo>
                    <a:pt x="709" y="1"/>
                  </a:lnTo>
                  <a:lnTo>
                    <a:pt x="701" y="0"/>
                  </a:lnTo>
                  <a:lnTo>
                    <a:pt x="691" y="0"/>
                  </a:lnTo>
                  <a:lnTo>
                    <a:pt x="90" y="0"/>
                  </a:lnTo>
                  <a:lnTo>
                    <a:pt x="81" y="0"/>
                  </a:lnTo>
                  <a:lnTo>
                    <a:pt x="72" y="1"/>
                  </a:lnTo>
                  <a:lnTo>
                    <a:pt x="63" y="3"/>
                  </a:lnTo>
                  <a:lnTo>
                    <a:pt x="55" y="7"/>
                  </a:lnTo>
                  <a:lnTo>
                    <a:pt x="47" y="10"/>
                  </a:lnTo>
                  <a:lnTo>
                    <a:pt x="39" y="15"/>
                  </a:lnTo>
                  <a:lnTo>
                    <a:pt x="32" y="20"/>
                  </a:lnTo>
                  <a:lnTo>
                    <a:pt x="26" y="26"/>
                  </a:lnTo>
                  <a:lnTo>
                    <a:pt x="21" y="32"/>
                  </a:lnTo>
                  <a:lnTo>
                    <a:pt x="15" y="39"/>
                  </a:lnTo>
                  <a:lnTo>
                    <a:pt x="10" y="47"/>
                  </a:lnTo>
                  <a:lnTo>
                    <a:pt x="7" y="54"/>
                  </a:lnTo>
                  <a:lnTo>
                    <a:pt x="4" y="63"/>
                  </a:lnTo>
                  <a:lnTo>
                    <a:pt x="2" y="71"/>
                  </a:lnTo>
                  <a:lnTo>
                    <a:pt x="0" y="81"/>
                  </a:lnTo>
                  <a:lnTo>
                    <a:pt x="0" y="90"/>
                  </a:lnTo>
                  <a:lnTo>
                    <a:pt x="0" y="150"/>
                  </a:lnTo>
                  <a:lnTo>
                    <a:pt x="780" y="150"/>
                  </a:lnTo>
                  <a:lnTo>
                    <a:pt x="78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901">
              <a:extLst>
                <a:ext uri="{FF2B5EF4-FFF2-40B4-BE49-F238E27FC236}">
                  <a16:creationId xmlns:a16="http://schemas.microsoft.com/office/drawing/2014/main" xmlns="" id="{EB4E0E52-A42B-4AC5-A7E9-8805FEF8281C}"/>
                </a:ext>
              </a:extLst>
            </p:cNvPr>
            <p:cNvSpPr>
              <a:spLocks/>
            </p:cNvSpPr>
            <p:nvPr/>
          </p:nvSpPr>
          <p:spPr bwMode="auto">
            <a:xfrm>
              <a:off x="2744788" y="2925763"/>
              <a:ext cx="152400" cy="153988"/>
            </a:xfrm>
            <a:custGeom>
              <a:avLst/>
              <a:gdLst>
                <a:gd name="T0" fmla="*/ 479 w 481"/>
                <a:gd name="T1" fmla="*/ 232 h 481"/>
                <a:gd name="T2" fmla="*/ 360 w 481"/>
                <a:gd name="T3" fmla="*/ 113 h 481"/>
                <a:gd name="T4" fmla="*/ 247 w 481"/>
                <a:gd name="T5" fmla="*/ 1 h 481"/>
                <a:gd name="T6" fmla="*/ 235 w 481"/>
                <a:gd name="T7" fmla="*/ 1 h 481"/>
                <a:gd name="T8" fmla="*/ 25 w 481"/>
                <a:gd name="T9" fmla="*/ 211 h 481"/>
                <a:gd name="T10" fmla="*/ 3 w 481"/>
                <a:gd name="T11" fmla="*/ 232 h 481"/>
                <a:gd name="T12" fmla="*/ 0 w 481"/>
                <a:gd name="T13" fmla="*/ 237 h 481"/>
                <a:gd name="T14" fmla="*/ 0 w 481"/>
                <a:gd name="T15" fmla="*/ 243 h 481"/>
                <a:gd name="T16" fmla="*/ 3 w 481"/>
                <a:gd name="T17" fmla="*/ 249 h 481"/>
                <a:gd name="T18" fmla="*/ 5 w 481"/>
                <a:gd name="T19" fmla="*/ 251 h 481"/>
                <a:gd name="T20" fmla="*/ 9 w 481"/>
                <a:gd name="T21" fmla="*/ 254 h 481"/>
                <a:gd name="T22" fmla="*/ 21 w 481"/>
                <a:gd name="T23" fmla="*/ 254 h 481"/>
                <a:gd name="T24" fmla="*/ 26 w 481"/>
                <a:gd name="T25" fmla="*/ 251 h 481"/>
                <a:gd name="T26" fmla="*/ 33 w 481"/>
                <a:gd name="T27" fmla="*/ 243 h 481"/>
                <a:gd name="T28" fmla="*/ 60 w 481"/>
                <a:gd name="T29" fmla="*/ 240 h 481"/>
                <a:gd name="T30" fmla="*/ 62 w 481"/>
                <a:gd name="T31" fmla="*/ 471 h 481"/>
                <a:gd name="T32" fmla="*/ 70 w 481"/>
                <a:gd name="T33" fmla="*/ 479 h 481"/>
                <a:gd name="T34" fmla="*/ 166 w 481"/>
                <a:gd name="T35" fmla="*/ 481 h 481"/>
                <a:gd name="T36" fmla="*/ 176 w 481"/>
                <a:gd name="T37" fmla="*/ 476 h 481"/>
                <a:gd name="T38" fmla="*/ 181 w 481"/>
                <a:gd name="T39" fmla="*/ 466 h 481"/>
                <a:gd name="T40" fmla="*/ 301 w 481"/>
                <a:gd name="T41" fmla="*/ 330 h 481"/>
                <a:gd name="T42" fmla="*/ 303 w 481"/>
                <a:gd name="T43" fmla="*/ 471 h 481"/>
                <a:gd name="T44" fmla="*/ 309 w 481"/>
                <a:gd name="T45" fmla="*/ 479 h 481"/>
                <a:gd name="T46" fmla="*/ 406 w 481"/>
                <a:gd name="T47" fmla="*/ 481 h 481"/>
                <a:gd name="T48" fmla="*/ 416 w 481"/>
                <a:gd name="T49" fmla="*/ 476 h 481"/>
                <a:gd name="T50" fmla="*/ 421 w 481"/>
                <a:gd name="T51" fmla="*/ 466 h 481"/>
                <a:gd name="T52" fmla="*/ 445 w 481"/>
                <a:gd name="T53" fmla="*/ 240 h 481"/>
                <a:gd name="T54" fmla="*/ 455 w 481"/>
                <a:gd name="T55" fmla="*/ 251 h 481"/>
                <a:gd name="T56" fmla="*/ 455 w 481"/>
                <a:gd name="T57" fmla="*/ 251 h 481"/>
                <a:gd name="T58" fmla="*/ 466 w 481"/>
                <a:gd name="T59" fmla="*/ 255 h 481"/>
                <a:gd name="T60" fmla="*/ 476 w 481"/>
                <a:gd name="T61" fmla="*/ 251 h 481"/>
                <a:gd name="T62" fmla="*/ 476 w 481"/>
                <a:gd name="T63" fmla="*/ 251 h 481"/>
                <a:gd name="T64" fmla="*/ 480 w 481"/>
                <a:gd name="T65" fmla="*/ 246 h 481"/>
                <a:gd name="T66" fmla="*/ 481 w 481"/>
                <a:gd name="T67" fmla="*/ 241 h 481"/>
                <a:gd name="T68" fmla="*/ 480 w 481"/>
                <a:gd name="T69" fmla="*/ 2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1" h="481">
                  <a:moveTo>
                    <a:pt x="480" y="235"/>
                  </a:moveTo>
                  <a:lnTo>
                    <a:pt x="479" y="232"/>
                  </a:lnTo>
                  <a:lnTo>
                    <a:pt x="476" y="229"/>
                  </a:lnTo>
                  <a:lnTo>
                    <a:pt x="360" y="113"/>
                  </a:lnTo>
                  <a:lnTo>
                    <a:pt x="252" y="5"/>
                  </a:lnTo>
                  <a:lnTo>
                    <a:pt x="247" y="1"/>
                  </a:lnTo>
                  <a:lnTo>
                    <a:pt x="241" y="0"/>
                  </a:lnTo>
                  <a:lnTo>
                    <a:pt x="235" y="1"/>
                  </a:lnTo>
                  <a:lnTo>
                    <a:pt x="230" y="5"/>
                  </a:lnTo>
                  <a:lnTo>
                    <a:pt x="25" y="211"/>
                  </a:lnTo>
                  <a:lnTo>
                    <a:pt x="5" y="229"/>
                  </a:lnTo>
                  <a:lnTo>
                    <a:pt x="3" y="232"/>
                  </a:lnTo>
                  <a:lnTo>
                    <a:pt x="1" y="235"/>
                  </a:lnTo>
                  <a:lnTo>
                    <a:pt x="0" y="237"/>
                  </a:lnTo>
                  <a:lnTo>
                    <a:pt x="0" y="241"/>
                  </a:lnTo>
                  <a:lnTo>
                    <a:pt x="0" y="243"/>
                  </a:lnTo>
                  <a:lnTo>
                    <a:pt x="1" y="246"/>
                  </a:lnTo>
                  <a:lnTo>
                    <a:pt x="3" y="249"/>
                  </a:lnTo>
                  <a:lnTo>
                    <a:pt x="5" y="251"/>
                  </a:lnTo>
                  <a:lnTo>
                    <a:pt x="5" y="251"/>
                  </a:lnTo>
                  <a:lnTo>
                    <a:pt x="5" y="251"/>
                  </a:lnTo>
                  <a:lnTo>
                    <a:pt x="9" y="254"/>
                  </a:lnTo>
                  <a:lnTo>
                    <a:pt x="15" y="255"/>
                  </a:lnTo>
                  <a:lnTo>
                    <a:pt x="21" y="254"/>
                  </a:lnTo>
                  <a:lnTo>
                    <a:pt x="26" y="251"/>
                  </a:lnTo>
                  <a:lnTo>
                    <a:pt x="26" y="251"/>
                  </a:lnTo>
                  <a:lnTo>
                    <a:pt x="26" y="251"/>
                  </a:lnTo>
                  <a:lnTo>
                    <a:pt x="33" y="243"/>
                  </a:lnTo>
                  <a:lnTo>
                    <a:pt x="36" y="240"/>
                  </a:lnTo>
                  <a:lnTo>
                    <a:pt x="60" y="240"/>
                  </a:lnTo>
                  <a:lnTo>
                    <a:pt x="60" y="466"/>
                  </a:lnTo>
                  <a:lnTo>
                    <a:pt x="62" y="471"/>
                  </a:lnTo>
                  <a:lnTo>
                    <a:pt x="65" y="476"/>
                  </a:lnTo>
                  <a:lnTo>
                    <a:pt x="70" y="479"/>
                  </a:lnTo>
                  <a:lnTo>
                    <a:pt x="75" y="481"/>
                  </a:lnTo>
                  <a:lnTo>
                    <a:pt x="166" y="481"/>
                  </a:lnTo>
                  <a:lnTo>
                    <a:pt x="172" y="479"/>
                  </a:lnTo>
                  <a:lnTo>
                    <a:pt x="176" y="476"/>
                  </a:lnTo>
                  <a:lnTo>
                    <a:pt x="180" y="471"/>
                  </a:lnTo>
                  <a:lnTo>
                    <a:pt x="181" y="466"/>
                  </a:lnTo>
                  <a:lnTo>
                    <a:pt x="181" y="330"/>
                  </a:lnTo>
                  <a:lnTo>
                    <a:pt x="301" y="330"/>
                  </a:lnTo>
                  <a:lnTo>
                    <a:pt x="301" y="466"/>
                  </a:lnTo>
                  <a:lnTo>
                    <a:pt x="303" y="471"/>
                  </a:lnTo>
                  <a:lnTo>
                    <a:pt x="305" y="476"/>
                  </a:lnTo>
                  <a:lnTo>
                    <a:pt x="309" y="479"/>
                  </a:lnTo>
                  <a:lnTo>
                    <a:pt x="315" y="481"/>
                  </a:lnTo>
                  <a:lnTo>
                    <a:pt x="406" y="481"/>
                  </a:lnTo>
                  <a:lnTo>
                    <a:pt x="411" y="479"/>
                  </a:lnTo>
                  <a:lnTo>
                    <a:pt x="416" y="476"/>
                  </a:lnTo>
                  <a:lnTo>
                    <a:pt x="420" y="471"/>
                  </a:lnTo>
                  <a:lnTo>
                    <a:pt x="421" y="466"/>
                  </a:lnTo>
                  <a:lnTo>
                    <a:pt x="421" y="240"/>
                  </a:lnTo>
                  <a:lnTo>
                    <a:pt x="445" y="240"/>
                  </a:lnTo>
                  <a:lnTo>
                    <a:pt x="448" y="243"/>
                  </a:lnTo>
                  <a:lnTo>
                    <a:pt x="455" y="251"/>
                  </a:lnTo>
                  <a:lnTo>
                    <a:pt x="455" y="251"/>
                  </a:lnTo>
                  <a:lnTo>
                    <a:pt x="455" y="251"/>
                  </a:lnTo>
                  <a:lnTo>
                    <a:pt x="460" y="254"/>
                  </a:lnTo>
                  <a:lnTo>
                    <a:pt x="466" y="255"/>
                  </a:lnTo>
                  <a:lnTo>
                    <a:pt x="472" y="254"/>
                  </a:lnTo>
                  <a:lnTo>
                    <a:pt x="476" y="251"/>
                  </a:lnTo>
                  <a:lnTo>
                    <a:pt x="476" y="251"/>
                  </a:lnTo>
                  <a:lnTo>
                    <a:pt x="476" y="251"/>
                  </a:lnTo>
                  <a:lnTo>
                    <a:pt x="479" y="249"/>
                  </a:lnTo>
                  <a:lnTo>
                    <a:pt x="480" y="246"/>
                  </a:lnTo>
                  <a:lnTo>
                    <a:pt x="481" y="243"/>
                  </a:lnTo>
                  <a:lnTo>
                    <a:pt x="481" y="241"/>
                  </a:lnTo>
                  <a:lnTo>
                    <a:pt x="481" y="237"/>
                  </a:lnTo>
                  <a:lnTo>
                    <a:pt x="480" y="235"/>
                  </a:lnTo>
                  <a:lnTo>
                    <a:pt x="480"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extBox 108">
            <a:extLst>
              <a:ext uri="{FF2B5EF4-FFF2-40B4-BE49-F238E27FC236}">
                <a16:creationId xmlns:a16="http://schemas.microsoft.com/office/drawing/2014/main" xmlns="" id="{72743498-9096-40CF-94DA-1493BC597799}"/>
              </a:ext>
            </a:extLst>
          </p:cNvPr>
          <p:cNvSpPr txBox="1"/>
          <p:nvPr/>
        </p:nvSpPr>
        <p:spPr>
          <a:xfrm>
            <a:off x="8229602" y="3276010"/>
            <a:ext cx="3492497" cy="738664"/>
          </a:xfrm>
          <a:prstGeom prst="rect">
            <a:avLst/>
          </a:prstGeom>
          <a:noFill/>
        </p:spPr>
        <p:txBody>
          <a:bodyPr wrap="square" lIns="0" tIns="0" rIns="0" bIns="0" rtlCol="0" anchor="ctr">
            <a:spAutoFit/>
          </a:bodyPr>
          <a:lstStyle/>
          <a:p>
            <a:pPr>
              <a:lnSpc>
                <a:spcPct val="150000"/>
              </a:lnSpc>
              <a:spcBef>
                <a:spcPts val="600"/>
              </a:spcBef>
            </a:pPr>
            <a:r>
              <a:rPr lang="ro-RO" sz="1600" smtClean="0"/>
              <a:t>Definiții: date </a:t>
            </a:r>
            <a:r>
              <a:rPr lang="ro-RO" sz="1600"/>
              <a:t>personale, </a:t>
            </a:r>
            <a:r>
              <a:rPr lang="ro-RO" sz="1600" smtClean="0"/>
              <a:t>prelucrări </a:t>
            </a:r>
            <a:r>
              <a:rPr lang="ro-RO" sz="1600"/>
              <a:t>de </a:t>
            </a:r>
            <a:r>
              <a:rPr lang="ro-RO" sz="1600" smtClean="0"/>
              <a:t>date, temei juridic</a:t>
            </a:r>
            <a:endParaRPr lang="ro-RO" sz="1600"/>
          </a:p>
        </p:txBody>
      </p:sp>
      <p:sp>
        <p:nvSpPr>
          <p:cNvPr id="110" name="TextBox 109">
            <a:extLst>
              <a:ext uri="{FF2B5EF4-FFF2-40B4-BE49-F238E27FC236}">
                <a16:creationId xmlns:a16="http://schemas.microsoft.com/office/drawing/2014/main" xmlns="" id="{3588B298-3F8F-4710-98B6-3C7464C806C4}"/>
              </a:ext>
            </a:extLst>
          </p:cNvPr>
          <p:cNvSpPr txBox="1"/>
          <p:nvPr/>
        </p:nvSpPr>
        <p:spPr>
          <a:xfrm>
            <a:off x="469900" y="3399121"/>
            <a:ext cx="3492497" cy="492443"/>
          </a:xfrm>
          <a:prstGeom prst="rect">
            <a:avLst/>
          </a:prstGeom>
          <a:noFill/>
        </p:spPr>
        <p:txBody>
          <a:bodyPr wrap="square" lIns="0" tIns="0" rIns="0" bIns="0" rtlCol="0" anchor="ctr">
            <a:spAutoFit/>
          </a:bodyPr>
          <a:lstStyle/>
          <a:p>
            <a:pPr algn="r"/>
            <a:r>
              <a:rPr lang="ro-RO" sz="1600" smtClean="0">
                <a:solidFill>
                  <a:schemeClr val="tx1">
                    <a:lumMod val="85000"/>
                    <a:lumOff val="15000"/>
                  </a:schemeClr>
                </a:solidFill>
              </a:rPr>
              <a:t>Desemnarea corespunzătoare a Data Protection Officer</a:t>
            </a:r>
            <a:r>
              <a:rPr lang="en-US" sz="1600" smtClean="0">
                <a:solidFill>
                  <a:schemeClr val="tx1">
                    <a:lumMod val="85000"/>
                    <a:lumOff val="15000"/>
                  </a:schemeClr>
                </a:solidFill>
              </a:rPr>
              <a:t>. </a:t>
            </a:r>
            <a:endParaRPr lang="en-US" sz="1600" dirty="0">
              <a:solidFill>
                <a:schemeClr val="tx1">
                  <a:lumMod val="85000"/>
                  <a:lumOff val="15000"/>
                </a:schemeClr>
              </a:solidFill>
            </a:endParaRPr>
          </a:p>
        </p:txBody>
      </p:sp>
      <p:grpSp>
        <p:nvGrpSpPr>
          <p:cNvPr id="111" name="Group 110">
            <a:extLst>
              <a:ext uri="{FF2B5EF4-FFF2-40B4-BE49-F238E27FC236}">
                <a16:creationId xmlns:a16="http://schemas.microsoft.com/office/drawing/2014/main" xmlns="" id="{F3998FBF-21E0-4810-9552-73F5C3B9B109}"/>
              </a:ext>
            </a:extLst>
          </p:cNvPr>
          <p:cNvGrpSpPr/>
          <p:nvPr/>
        </p:nvGrpSpPr>
        <p:grpSpPr>
          <a:xfrm>
            <a:off x="5809014" y="3359737"/>
            <a:ext cx="573972" cy="570800"/>
            <a:chOff x="5465763" y="3090863"/>
            <a:chExt cx="287338" cy="285750"/>
          </a:xfrm>
          <a:solidFill>
            <a:schemeClr val="bg1"/>
          </a:solidFill>
        </p:grpSpPr>
        <p:sp>
          <p:nvSpPr>
            <p:cNvPr id="112" name="Freeform 1000">
              <a:extLst>
                <a:ext uri="{FF2B5EF4-FFF2-40B4-BE49-F238E27FC236}">
                  <a16:creationId xmlns:a16="http://schemas.microsoft.com/office/drawing/2014/main" xmlns="" id="{7F98D9A1-7FA3-4A28-94BF-A24FED0745D0}"/>
                </a:ext>
              </a:extLst>
            </p:cNvPr>
            <p:cNvSpPr>
              <a:spLocks noEditPoints="1"/>
            </p:cNvSpPr>
            <p:nvPr/>
          </p:nvSpPr>
          <p:spPr bwMode="auto">
            <a:xfrm>
              <a:off x="5465763" y="3090863"/>
              <a:ext cx="201613" cy="257175"/>
            </a:xfrm>
            <a:custGeom>
              <a:avLst/>
              <a:gdLst>
                <a:gd name="T0" fmla="*/ 350 w 506"/>
                <a:gd name="T1" fmla="*/ 12 h 651"/>
                <a:gd name="T2" fmla="*/ 495 w 506"/>
                <a:gd name="T3" fmla="*/ 157 h 651"/>
                <a:gd name="T4" fmla="*/ 350 w 506"/>
                <a:gd name="T5" fmla="*/ 157 h 651"/>
                <a:gd name="T6" fmla="*/ 350 w 506"/>
                <a:gd name="T7" fmla="*/ 12 h 651"/>
                <a:gd name="T8" fmla="*/ 373 w 506"/>
                <a:gd name="T9" fmla="*/ 506 h 651"/>
                <a:gd name="T10" fmla="*/ 374 w 506"/>
                <a:gd name="T11" fmla="*/ 492 h 651"/>
                <a:gd name="T12" fmla="*/ 376 w 506"/>
                <a:gd name="T13" fmla="*/ 478 h 651"/>
                <a:gd name="T14" fmla="*/ 379 w 506"/>
                <a:gd name="T15" fmla="*/ 464 h 651"/>
                <a:gd name="T16" fmla="*/ 383 w 506"/>
                <a:gd name="T17" fmla="*/ 451 h 651"/>
                <a:gd name="T18" fmla="*/ 390 w 506"/>
                <a:gd name="T19" fmla="*/ 439 h 651"/>
                <a:gd name="T20" fmla="*/ 396 w 506"/>
                <a:gd name="T21" fmla="*/ 426 h 651"/>
                <a:gd name="T22" fmla="*/ 404 w 506"/>
                <a:gd name="T23" fmla="*/ 415 h 651"/>
                <a:gd name="T24" fmla="*/ 412 w 506"/>
                <a:gd name="T25" fmla="*/ 405 h 651"/>
                <a:gd name="T26" fmla="*/ 421 w 506"/>
                <a:gd name="T27" fmla="*/ 395 h 651"/>
                <a:gd name="T28" fmla="*/ 431 w 506"/>
                <a:gd name="T29" fmla="*/ 386 h 651"/>
                <a:gd name="T30" fmla="*/ 443 w 506"/>
                <a:gd name="T31" fmla="*/ 377 h 651"/>
                <a:gd name="T32" fmla="*/ 454 w 506"/>
                <a:gd name="T33" fmla="*/ 370 h 651"/>
                <a:gd name="T34" fmla="*/ 466 w 506"/>
                <a:gd name="T35" fmla="*/ 364 h 651"/>
                <a:gd name="T36" fmla="*/ 479 w 506"/>
                <a:gd name="T37" fmla="*/ 359 h 651"/>
                <a:gd name="T38" fmla="*/ 493 w 506"/>
                <a:gd name="T39" fmla="*/ 355 h 651"/>
                <a:gd name="T40" fmla="*/ 506 w 506"/>
                <a:gd name="T41" fmla="*/ 352 h 651"/>
                <a:gd name="T42" fmla="*/ 506 w 506"/>
                <a:gd name="T43" fmla="*/ 157 h 651"/>
                <a:gd name="T44" fmla="*/ 505 w 506"/>
                <a:gd name="T45" fmla="*/ 153 h 651"/>
                <a:gd name="T46" fmla="*/ 503 w 506"/>
                <a:gd name="T47" fmla="*/ 149 h 651"/>
                <a:gd name="T48" fmla="*/ 358 w 506"/>
                <a:gd name="T49" fmla="*/ 4 h 651"/>
                <a:gd name="T50" fmla="*/ 354 w 506"/>
                <a:gd name="T51" fmla="*/ 1 h 651"/>
                <a:gd name="T52" fmla="*/ 350 w 506"/>
                <a:gd name="T53" fmla="*/ 0 h 651"/>
                <a:gd name="T54" fmla="*/ 12 w 506"/>
                <a:gd name="T55" fmla="*/ 0 h 651"/>
                <a:gd name="T56" fmla="*/ 8 w 506"/>
                <a:gd name="T57" fmla="*/ 1 h 651"/>
                <a:gd name="T58" fmla="*/ 4 w 506"/>
                <a:gd name="T59" fmla="*/ 4 h 651"/>
                <a:gd name="T60" fmla="*/ 1 w 506"/>
                <a:gd name="T61" fmla="*/ 8 h 651"/>
                <a:gd name="T62" fmla="*/ 0 w 506"/>
                <a:gd name="T63" fmla="*/ 12 h 651"/>
                <a:gd name="T64" fmla="*/ 0 w 506"/>
                <a:gd name="T65" fmla="*/ 638 h 651"/>
                <a:gd name="T66" fmla="*/ 1 w 506"/>
                <a:gd name="T67" fmla="*/ 644 h 651"/>
                <a:gd name="T68" fmla="*/ 4 w 506"/>
                <a:gd name="T69" fmla="*/ 648 h 651"/>
                <a:gd name="T70" fmla="*/ 8 w 506"/>
                <a:gd name="T71" fmla="*/ 650 h 651"/>
                <a:gd name="T72" fmla="*/ 12 w 506"/>
                <a:gd name="T73" fmla="*/ 651 h 651"/>
                <a:gd name="T74" fmla="*/ 470 w 506"/>
                <a:gd name="T75" fmla="*/ 651 h 651"/>
                <a:gd name="T76" fmla="*/ 460 w 506"/>
                <a:gd name="T77" fmla="*/ 646 h 651"/>
                <a:gd name="T78" fmla="*/ 450 w 506"/>
                <a:gd name="T79" fmla="*/ 640 h 651"/>
                <a:gd name="T80" fmla="*/ 441 w 506"/>
                <a:gd name="T81" fmla="*/ 634 h 651"/>
                <a:gd name="T82" fmla="*/ 431 w 506"/>
                <a:gd name="T83" fmla="*/ 627 h 651"/>
                <a:gd name="T84" fmla="*/ 423 w 506"/>
                <a:gd name="T85" fmla="*/ 620 h 651"/>
                <a:gd name="T86" fmla="*/ 415 w 506"/>
                <a:gd name="T87" fmla="*/ 612 h 651"/>
                <a:gd name="T88" fmla="*/ 408 w 506"/>
                <a:gd name="T89" fmla="*/ 604 h 651"/>
                <a:gd name="T90" fmla="*/ 401 w 506"/>
                <a:gd name="T91" fmla="*/ 595 h 651"/>
                <a:gd name="T92" fmla="*/ 395 w 506"/>
                <a:gd name="T93" fmla="*/ 584 h 651"/>
                <a:gd name="T94" fmla="*/ 390 w 506"/>
                <a:gd name="T95" fmla="*/ 574 h 651"/>
                <a:gd name="T96" fmla="*/ 384 w 506"/>
                <a:gd name="T97" fmla="*/ 564 h 651"/>
                <a:gd name="T98" fmla="*/ 380 w 506"/>
                <a:gd name="T99" fmla="*/ 553 h 651"/>
                <a:gd name="T100" fmla="*/ 377 w 506"/>
                <a:gd name="T101" fmla="*/ 542 h 651"/>
                <a:gd name="T102" fmla="*/ 375 w 506"/>
                <a:gd name="T103" fmla="*/ 530 h 651"/>
                <a:gd name="T104" fmla="*/ 374 w 506"/>
                <a:gd name="T105" fmla="*/ 518 h 651"/>
                <a:gd name="T106" fmla="*/ 373 w 506"/>
                <a:gd name="T107" fmla="*/ 50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6" h="651">
                  <a:moveTo>
                    <a:pt x="350" y="12"/>
                  </a:moveTo>
                  <a:lnTo>
                    <a:pt x="495" y="157"/>
                  </a:lnTo>
                  <a:lnTo>
                    <a:pt x="350" y="157"/>
                  </a:lnTo>
                  <a:lnTo>
                    <a:pt x="350" y="12"/>
                  </a:lnTo>
                  <a:close/>
                  <a:moveTo>
                    <a:pt x="373" y="506"/>
                  </a:moveTo>
                  <a:lnTo>
                    <a:pt x="374" y="492"/>
                  </a:lnTo>
                  <a:lnTo>
                    <a:pt x="376" y="478"/>
                  </a:lnTo>
                  <a:lnTo>
                    <a:pt x="379" y="464"/>
                  </a:lnTo>
                  <a:lnTo>
                    <a:pt x="383" y="451"/>
                  </a:lnTo>
                  <a:lnTo>
                    <a:pt x="390" y="439"/>
                  </a:lnTo>
                  <a:lnTo>
                    <a:pt x="396" y="426"/>
                  </a:lnTo>
                  <a:lnTo>
                    <a:pt x="404" y="415"/>
                  </a:lnTo>
                  <a:lnTo>
                    <a:pt x="412" y="405"/>
                  </a:lnTo>
                  <a:lnTo>
                    <a:pt x="421" y="395"/>
                  </a:lnTo>
                  <a:lnTo>
                    <a:pt x="431" y="386"/>
                  </a:lnTo>
                  <a:lnTo>
                    <a:pt x="443" y="377"/>
                  </a:lnTo>
                  <a:lnTo>
                    <a:pt x="454" y="370"/>
                  </a:lnTo>
                  <a:lnTo>
                    <a:pt x="466" y="364"/>
                  </a:lnTo>
                  <a:lnTo>
                    <a:pt x="479" y="359"/>
                  </a:lnTo>
                  <a:lnTo>
                    <a:pt x="493" y="355"/>
                  </a:lnTo>
                  <a:lnTo>
                    <a:pt x="506" y="352"/>
                  </a:lnTo>
                  <a:lnTo>
                    <a:pt x="506" y="157"/>
                  </a:lnTo>
                  <a:lnTo>
                    <a:pt x="505" y="153"/>
                  </a:lnTo>
                  <a:lnTo>
                    <a:pt x="503" y="149"/>
                  </a:lnTo>
                  <a:lnTo>
                    <a:pt x="358" y="4"/>
                  </a:lnTo>
                  <a:lnTo>
                    <a:pt x="354" y="1"/>
                  </a:lnTo>
                  <a:lnTo>
                    <a:pt x="350" y="0"/>
                  </a:lnTo>
                  <a:lnTo>
                    <a:pt x="12" y="0"/>
                  </a:lnTo>
                  <a:lnTo>
                    <a:pt x="8" y="1"/>
                  </a:lnTo>
                  <a:lnTo>
                    <a:pt x="4" y="4"/>
                  </a:lnTo>
                  <a:lnTo>
                    <a:pt x="1" y="8"/>
                  </a:lnTo>
                  <a:lnTo>
                    <a:pt x="0" y="12"/>
                  </a:lnTo>
                  <a:lnTo>
                    <a:pt x="0" y="638"/>
                  </a:lnTo>
                  <a:lnTo>
                    <a:pt x="1" y="644"/>
                  </a:lnTo>
                  <a:lnTo>
                    <a:pt x="4" y="648"/>
                  </a:lnTo>
                  <a:lnTo>
                    <a:pt x="8" y="650"/>
                  </a:lnTo>
                  <a:lnTo>
                    <a:pt x="12" y="651"/>
                  </a:lnTo>
                  <a:lnTo>
                    <a:pt x="470" y="651"/>
                  </a:lnTo>
                  <a:lnTo>
                    <a:pt x="460" y="646"/>
                  </a:lnTo>
                  <a:lnTo>
                    <a:pt x="450" y="640"/>
                  </a:lnTo>
                  <a:lnTo>
                    <a:pt x="441" y="634"/>
                  </a:lnTo>
                  <a:lnTo>
                    <a:pt x="431" y="627"/>
                  </a:lnTo>
                  <a:lnTo>
                    <a:pt x="423" y="620"/>
                  </a:lnTo>
                  <a:lnTo>
                    <a:pt x="415" y="612"/>
                  </a:lnTo>
                  <a:lnTo>
                    <a:pt x="408" y="604"/>
                  </a:lnTo>
                  <a:lnTo>
                    <a:pt x="401" y="595"/>
                  </a:lnTo>
                  <a:lnTo>
                    <a:pt x="395" y="584"/>
                  </a:lnTo>
                  <a:lnTo>
                    <a:pt x="390" y="574"/>
                  </a:lnTo>
                  <a:lnTo>
                    <a:pt x="384" y="564"/>
                  </a:lnTo>
                  <a:lnTo>
                    <a:pt x="380" y="553"/>
                  </a:lnTo>
                  <a:lnTo>
                    <a:pt x="377" y="542"/>
                  </a:lnTo>
                  <a:lnTo>
                    <a:pt x="375" y="530"/>
                  </a:lnTo>
                  <a:lnTo>
                    <a:pt x="374" y="518"/>
                  </a:lnTo>
                  <a:lnTo>
                    <a:pt x="373" y="5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01">
              <a:extLst>
                <a:ext uri="{FF2B5EF4-FFF2-40B4-BE49-F238E27FC236}">
                  <a16:creationId xmlns:a16="http://schemas.microsoft.com/office/drawing/2014/main" xmlns="" id="{DF2886A1-67ED-4991-9F8D-118DF482C83E}"/>
                </a:ext>
              </a:extLst>
            </p:cNvPr>
            <p:cNvSpPr>
              <a:spLocks noEditPoints="1"/>
            </p:cNvSpPr>
            <p:nvPr/>
          </p:nvSpPr>
          <p:spPr bwMode="auto">
            <a:xfrm>
              <a:off x="5624513" y="3238500"/>
              <a:ext cx="128588" cy="138113"/>
            </a:xfrm>
            <a:custGeom>
              <a:avLst/>
              <a:gdLst>
                <a:gd name="T0" fmla="*/ 111 w 325"/>
                <a:gd name="T1" fmla="*/ 239 h 350"/>
                <a:gd name="T2" fmla="*/ 80 w 325"/>
                <a:gd name="T3" fmla="*/ 229 h 350"/>
                <a:gd name="T4" fmla="*/ 56 w 325"/>
                <a:gd name="T5" fmla="*/ 210 h 350"/>
                <a:gd name="T6" fmla="*/ 37 w 325"/>
                <a:gd name="T7" fmla="*/ 185 h 350"/>
                <a:gd name="T8" fmla="*/ 26 w 325"/>
                <a:gd name="T9" fmla="*/ 155 h 350"/>
                <a:gd name="T10" fmla="*/ 24 w 325"/>
                <a:gd name="T11" fmla="*/ 123 h 350"/>
                <a:gd name="T12" fmla="*/ 32 w 325"/>
                <a:gd name="T13" fmla="*/ 91 h 350"/>
                <a:gd name="T14" fmla="*/ 49 w 325"/>
                <a:gd name="T15" fmla="*/ 65 h 350"/>
                <a:gd name="T16" fmla="*/ 72 w 325"/>
                <a:gd name="T17" fmla="*/ 43 h 350"/>
                <a:gd name="T18" fmla="*/ 100 w 325"/>
                <a:gd name="T19" fmla="*/ 30 h 350"/>
                <a:gd name="T20" fmla="*/ 132 w 325"/>
                <a:gd name="T21" fmla="*/ 25 h 350"/>
                <a:gd name="T22" fmla="*/ 165 w 325"/>
                <a:gd name="T23" fmla="*/ 30 h 350"/>
                <a:gd name="T24" fmla="*/ 192 w 325"/>
                <a:gd name="T25" fmla="*/ 43 h 350"/>
                <a:gd name="T26" fmla="*/ 216 w 325"/>
                <a:gd name="T27" fmla="*/ 65 h 350"/>
                <a:gd name="T28" fmla="*/ 232 w 325"/>
                <a:gd name="T29" fmla="*/ 91 h 350"/>
                <a:gd name="T30" fmla="*/ 240 w 325"/>
                <a:gd name="T31" fmla="*/ 123 h 350"/>
                <a:gd name="T32" fmla="*/ 238 w 325"/>
                <a:gd name="T33" fmla="*/ 155 h 350"/>
                <a:gd name="T34" fmla="*/ 227 w 325"/>
                <a:gd name="T35" fmla="*/ 185 h 350"/>
                <a:gd name="T36" fmla="*/ 209 w 325"/>
                <a:gd name="T37" fmla="*/ 210 h 350"/>
                <a:gd name="T38" fmla="*/ 184 w 325"/>
                <a:gd name="T39" fmla="*/ 229 h 350"/>
                <a:gd name="T40" fmla="*/ 154 w 325"/>
                <a:gd name="T41" fmla="*/ 239 h 350"/>
                <a:gd name="T42" fmla="*/ 322 w 325"/>
                <a:gd name="T43" fmla="*/ 330 h 350"/>
                <a:gd name="T44" fmla="*/ 231 w 325"/>
                <a:gd name="T45" fmla="*/ 222 h 350"/>
                <a:gd name="T46" fmla="*/ 254 w 325"/>
                <a:gd name="T47" fmla="*/ 187 h 350"/>
                <a:gd name="T48" fmla="*/ 264 w 325"/>
                <a:gd name="T49" fmla="*/ 147 h 350"/>
                <a:gd name="T50" fmla="*/ 262 w 325"/>
                <a:gd name="T51" fmla="*/ 106 h 350"/>
                <a:gd name="T52" fmla="*/ 249 w 325"/>
                <a:gd name="T53" fmla="*/ 71 h 350"/>
                <a:gd name="T54" fmla="*/ 226 w 325"/>
                <a:gd name="T55" fmla="*/ 40 h 350"/>
                <a:gd name="T56" fmla="*/ 196 w 325"/>
                <a:gd name="T57" fmla="*/ 17 h 350"/>
                <a:gd name="T58" fmla="*/ 159 w 325"/>
                <a:gd name="T59" fmla="*/ 3 h 350"/>
                <a:gd name="T60" fmla="*/ 119 w 325"/>
                <a:gd name="T61" fmla="*/ 1 h 350"/>
                <a:gd name="T62" fmla="*/ 80 w 325"/>
                <a:gd name="T63" fmla="*/ 12 h 350"/>
                <a:gd name="T64" fmla="*/ 48 w 325"/>
                <a:gd name="T65" fmla="*/ 31 h 350"/>
                <a:gd name="T66" fmla="*/ 22 w 325"/>
                <a:gd name="T67" fmla="*/ 59 h 350"/>
                <a:gd name="T68" fmla="*/ 6 w 325"/>
                <a:gd name="T69" fmla="*/ 94 h 350"/>
                <a:gd name="T70" fmla="*/ 0 w 325"/>
                <a:gd name="T71" fmla="*/ 133 h 350"/>
                <a:gd name="T72" fmla="*/ 6 w 325"/>
                <a:gd name="T73" fmla="*/ 173 h 350"/>
                <a:gd name="T74" fmla="*/ 22 w 325"/>
                <a:gd name="T75" fmla="*/ 207 h 350"/>
                <a:gd name="T76" fmla="*/ 48 w 325"/>
                <a:gd name="T77" fmla="*/ 236 h 350"/>
                <a:gd name="T78" fmla="*/ 80 w 325"/>
                <a:gd name="T79" fmla="*/ 255 h 350"/>
                <a:gd name="T80" fmla="*/ 119 w 325"/>
                <a:gd name="T81" fmla="*/ 265 h 350"/>
                <a:gd name="T82" fmla="*/ 152 w 325"/>
                <a:gd name="T83" fmla="*/ 264 h 350"/>
                <a:gd name="T84" fmla="*/ 178 w 325"/>
                <a:gd name="T85" fmla="*/ 257 h 350"/>
                <a:gd name="T86" fmla="*/ 203 w 325"/>
                <a:gd name="T87" fmla="*/ 245 h 350"/>
                <a:gd name="T88" fmla="*/ 309 w 325"/>
                <a:gd name="T89" fmla="*/ 349 h 350"/>
                <a:gd name="T90" fmla="*/ 322 w 325"/>
                <a:gd name="T91" fmla="*/ 346 h 350"/>
                <a:gd name="T92" fmla="*/ 324 w 325"/>
                <a:gd name="T93" fmla="*/ 33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5" h="350">
                  <a:moveTo>
                    <a:pt x="132" y="242"/>
                  </a:moveTo>
                  <a:lnTo>
                    <a:pt x="121" y="241"/>
                  </a:lnTo>
                  <a:lnTo>
                    <a:pt x="111" y="239"/>
                  </a:lnTo>
                  <a:lnTo>
                    <a:pt x="100" y="237"/>
                  </a:lnTo>
                  <a:lnTo>
                    <a:pt x="90" y="233"/>
                  </a:lnTo>
                  <a:lnTo>
                    <a:pt x="80" y="229"/>
                  </a:lnTo>
                  <a:lnTo>
                    <a:pt x="72" y="224"/>
                  </a:lnTo>
                  <a:lnTo>
                    <a:pt x="63" y="216"/>
                  </a:lnTo>
                  <a:lnTo>
                    <a:pt x="56" y="210"/>
                  </a:lnTo>
                  <a:lnTo>
                    <a:pt x="49" y="202"/>
                  </a:lnTo>
                  <a:lnTo>
                    <a:pt x="43" y="194"/>
                  </a:lnTo>
                  <a:lnTo>
                    <a:pt x="37" y="185"/>
                  </a:lnTo>
                  <a:lnTo>
                    <a:pt x="32" y="176"/>
                  </a:lnTo>
                  <a:lnTo>
                    <a:pt x="29" y="165"/>
                  </a:lnTo>
                  <a:lnTo>
                    <a:pt x="26" y="155"/>
                  </a:lnTo>
                  <a:lnTo>
                    <a:pt x="24" y="144"/>
                  </a:lnTo>
                  <a:lnTo>
                    <a:pt x="24" y="133"/>
                  </a:lnTo>
                  <a:lnTo>
                    <a:pt x="24" y="123"/>
                  </a:lnTo>
                  <a:lnTo>
                    <a:pt x="26" y="111"/>
                  </a:lnTo>
                  <a:lnTo>
                    <a:pt x="29" y="101"/>
                  </a:lnTo>
                  <a:lnTo>
                    <a:pt x="32" y="91"/>
                  </a:lnTo>
                  <a:lnTo>
                    <a:pt x="37" y="82"/>
                  </a:lnTo>
                  <a:lnTo>
                    <a:pt x="43" y="73"/>
                  </a:lnTo>
                  <a:lnTo>
                    <a:pt x="49" y="65"/>
                  </a:lnTo>
                  <a:lnTo>
                    <a:pt x="56" y="56"/>
                  </a:lnTo>
                  <a:lnTo>
                    <a:pt x="63" y="50"/>
                  </a:lnTo>
                  <a:lnTo>
                    <a:pt x="72" y="43"/>
                  </a:lnTo>
                  <a:lnTo>
                    <a:pt x="80" y="38"/>
                  </a:lnTo>
                  <a:lnTo>
                    <a:pt x="90" y="33"/>
                  </a:lnTo>
                  <a:lnTo>
                    <a:pt x="100" y="30"/>
                  </a:lnTo>
                  <a:lnTo>
                    <a:pt x="111" y="27"/>
                  </a:lnTo>
                  <a:lnTo>
                    <a:pt x="121" y="26"/>
                  </a:lnTo>
                  <a:lnTo>
                    <a:pt x="132" y="25"/>
                  </a:lnTo>
                  <a:lnTo>
                    <a:pt x="143" y="26"/>
                  </a:lnTo>
                  <a:lnTo>
                    <a:pt x="154" y="27"/>
                  </a:lnTo>
                  <a:lnTo>
                    <a:pt x="165" y="30"/>
                  </a:lnTo>
                  <a:lnTo>
                    <a:pt x="174" y="33"/>
                  </a:lnTo>
                  <a:lnTo>
                    <a:pt x="184" y="38"/>
                  </a:lnTo>
                  <a:lnTo>
                    <a:pt x="192" y="43"/>
                  </a:lnTo>
                  <a:lnTo>
                    <a:pt x="202" y="50"/>
                  </a:lnTo>
                  <a:lnTo>
                    <a:pt x="209" y="56"/>
                  </a:lnTo>
                  <a:lnTo>
                    <a:pt x="216" y="65"/>
                  </a:lnTo>
                  <a:lnTo>
                    <a:pt x="222" y="73"/>
                  </a:lnTo>
                  <a:lnTo>
                    <a:pt x="227" y="82"/>
                  </a:lnTo>
                  <a:lnTo>
                    <a:pt x="232" y="91"/>
                  </a:lnTo>
                  <a:lnTo>
                    <a:pt x="236" y="101"/>
                  </a:lnTo>
                  <a:lnTo>
                    <a:pt x="238" y="111"/>
                  </a:lnTo>
                  <a:lnTo>
                    <a:pt x="240" y="123"/>
                  </a:lnTo>
                  <a:lnTo>
                    <a:pt x="240" y="133"/>
                  </a:lnTo>
                  <a:lnTo>
                    <a:pt x="240" y="144"/>
                  </a:lnTo>
                  <a:lnTo>
                    <a:pt x="238" y="155"/>
                  </a:lnTo>
                  <a:lnTo>
                    <a:pt x="236" y="165"/>
                  </a:lnTo>
                  <a:lnTo>
                    <a:pt x="232" y="176"/>
                  </a:lnTo>
                  <a:lnTo>
                    <a:pt x="227" y="185"/>
                  </a:lnTo>
                  <a:lnTo>
                    <a:pt x="222" y="194"/>
                  </a:lnTo>
                  <a:lnTo>
                    <a:pt x="216" y="202"/>
                  </a:lnTo>
                  <a:lnTo>
                    <a:pt x="209" y="210"/>
                  </a:lnTo>
                  <a:lnTo>
                    <a:pt x="202" y="216"/>
                  </a:lnTo>
                  <a:lnTo>
                    <a:pt x="192" y="224"/>
                  </a:lnTo>
                  <a:lnTo>
                    <a:pt x="184" y="229"/>
                  </a:lnTo>
                  <a:lnTo>
                    <a:pt x="174" y="233"/>
                  </a:lnTo>
                  <a:lnTo>
                    <a:pt x="165" y="237"/>
                  </a:lnTo>
                  <a:lnTo>
                    <a:pt x="154" y="239"/>
                  </a:lnTo>
                  <a:lnTo>
                    <a:pt x="143" y="241"/>
                  </a:lnTo>
                  <a:lnTo>
                    <a:pt x="132" y="242"/>
                  </a:lnTo>
                  <a:close/>
                  <a:moveTo>
                    <a:pt x="322" y="330"/>
                  </a:moveTo>
                  <a:lnTo>
                    <a:pt x="239" y="247"/>
                  </a:lnTo>
                  <a:lnTo>
                    <a:pt x="222" y="231"/>
                  </a:lnTo>
                  <a:lnTo>
                    <a:pt x="231" y="222"/>
                  </a:lnTo>
                  <a:lnTo>
                    <a:pt x="240" y="210"/>
                  </a:lnTo>
                  <a:lnTo>
                    <a:pt x="248" y="199"/>
                  </a:lnTo>
                  <a:lnTo>
                    <a:pt x="254" y="187"/>
                  </a:lnTo>
                  <a:lnTo>
                    <a:pt x="258" y="175"/>
                  </a:lnTo>
                  <a:lnTo>
                    <a:pt x="262" y="161"/>
                  </a:lnTo>
                  <a:lnTo>
                    <a:pt x="264" y="147"/>
                  </a:lnTo>
                  <a:lnTo>
                    <a:pt x="265" y="133"/>
                  </a:lnTo>
                  <a:lnTo>
                    <a:pt x="264" y="120"/>
                  </a:lnTo>
                  <a:lnTo>
                    <a:pt x="262" y="106"/>
                  </a:lnTo>
                  <a:lnTo>
                    <a:pt x="259" y="94"/>
                  </a:lnTo>
                  <a:lnTo>
                    <a:pt x="255" y="82"/>
                  </a:lnTo>
                  <a:lnTo>
                    <a:pt x="249" y="71"/>
                  </a:lnTo>
                  <a:lnTo>
                    <a:pt x="242" y="59"/>
                  </a:lnTo>
                  <a:lnTo>
                    <a:pt x="234" y="49"/>
                  </a:lnTo>
                  <a:lnTo>
                    <a:pt x="226" y="40"/>
                  </a:lnTo>
                  <a:lnTo>
                    <a:pt x="217" y="31"/>
                  </a:lnTo>
                  <a:lnTo>
                    <a:pt x="207" y="24"/>
                  </a:lnTo>
                  <a:lnTo>
                    <a:pt x="196" y="17"/>
                  </a:lnTo>
                  <a:lnTo>
                    <a:pt x="184" y="12"/>
                  </a:lnTo>
                  <a:lnTo>
                    <a:pt x="172" y="6"/>
                  </a:lnTo>
                  <a:lnTo>
                    <a:pt x="159" y="3"/>
                  </a:lnTo>
                  <a:lnTo>
                    <a:pt x="146" y="1"/>
                  </a:lnTo>
                  <a:lnTo>
                    <a:pt x="132" y="0"/>
                  </a:lnTo>
                  <a:lnTo>
                    <a:pt x="119" y="1"/>
                  </a:lnTo>
                  <a:lnTo>
                    <a:pt x="106" y="3"/>
                  </a:lnTo>
                  <a:lnTo>
                    <a:pt x="93" y="6"/>
                  </a:lnTo>
                  <a:lnTo>
                    <a:pt x="80" y="12"/>
                  </a:lnTo>
                  <a:lnTo>
                    <a:pt x="69" y="17"/>
                  </a:lnTo>
                  <a:lnTo>
                    <a:pt x="58" y="24"/>
                  </a:lnTo>
                  <a:lnTo>
                    <a:pt x="48" y="31"/>
                  </a:lnTo>
                  <a:lnTo>
                    <a:pt x="38" y="40"/>
                  </a:lnTo>
                  <a:lnTo>
                    <a:pt x="30" y="49"/>
                  </a:lnTo>
                  <a:lnTo>
                    <a:pt x="22" y="59"/>
                  </a:lnTo>
                  <a:lnTo>
                    <a:pt x="16" y="71"/>
                  </a:lnTo>
                  <a:lnTo>
                    <a:pt x="10" y="82"/>
                  </a:lnTo>
                  <a:lnTo>
                    <a:pt x="6" y="94"/>
                  </a:lnTo>
                  <a:lnTo>
                    <a:pt x="3" y="106"/>
                  </a:lnTo>
                  <a:lnTo>
                    <a:pt x="1" y="120"/>
                  </a:lnTo>
                  <a:lnTo>
                    <a:pt x="0" y="133"/>
                  </a:lnTo>
                  <a:lnTo>
                    <a:pt x="1" y="147"/>
                  </a:lnTo>
                  <a:lnTo>
                    <a:pt x="3" y="160"/>
                  </a:lnTo>
                  <a:lnTo>
                    <a:pt x="6" y="173"/>
                  </a:lnTo>
                  <a:lnTo>
                    <a:pt x="10" y="185"/>
                  </a:lnTo>
                  <a:lnTo>
                    <a:pt x="16" y="196"/>
                  </a:lnTo>
                  <a:lnTo>
                    <a:pt x="22" y="207"/>
                  </a:lnTo>
                  <a:lnTo>
                    <a:pt x="30" y="217"/>
                  </a:lnTo>
                  <a:lnTo>
                    <a:pt x="38" y="227"/>
                  </a:lnTo>
                  <a:lnTo>
                    <a:pt x="48" y="236"/>
                  </a:lnTo>
                  <a:lnTo>
                    <a:pt x="58" y="243"/>
                  </a:lnTo>
                  <a:lnTo>
                    <a:pt x="69" y="250"/>
                  </a:lnTo>
                  <a:lnTo>
                    <a:pt x="80" y="255"/>
                  </a:lnTo>
                  <a:lnTo>
                    <a:pt x="93" y="259"/>
                  </a:lnTo>
                  <a:lnTo>
                    <a:pt x="106" y="263"/>
                  </a:lnTo>
                  <a:lnTo>
                    <a:pt x="119" y="265"/>
                  </a:lnTo>
                  <a:lnTo>
                    <a:pt x="132" y="265"/>
                  </a:lnTo>
                  <a:lnTo>
                    <a:pt x="141" y="265"/>
                  </a:lnTo>
                  <a:lnTo>
                    <a:pt x="152" y="264"/>
                  </a:lnTo>
                  <a:lnTo>
                    <a:pt x="161" y="262"/>
                  </a:lnTo>
                  <a:lnTo>
                    <a:pt x="170" y="260"/>
                  </a:lnTo>
                  <a:lnTo>
                    <a:pt x="178" y="257"/>
                  </a:lnTo>
                  <a:lnTo>
                    <a:pt x="187" y="254"/>
                  </a:lnTo>
                  <a:lnTo>
                    <a:pt x="196" y="250"/>
                  </a:lnTo>
                  <a:lnTo>
                    <a:pt x="203" y="245"/>
                  </a:lnTo>
                  <a:lnTo>
                    <a:pt x="220" y="263"/>
                  </a:lnTo>
                  <a:lnTo>
                    <a:pt x="305" y="346"/>
                  </a:lnTo>
                  <a:lnTo>
                    <a:pt x="309" y="349"/>
                  </a:lnTo>
                  <a:lnTo>
                    <a:pt x="313" y="350"/>
                  </a:lnTo>
                  <a:lnTo>
                    <a:pt x="318" y="349"/>
                  </a:lnTo>
                  <a:lnTo>
                    <a:pt x="322" y="346"/>
                  </a:lnTo>
                  <a:lnTo>
                    <a:pt x="324" y="343"/>
                  </a:lnTo>
                  <a:lnTo>
                    <a:pt x="325" y="339"/>
                  </a:lnTo>
                  <a:lnTo>
                    <a:pt x="324" y="334"/>
                  </a:lnTo>
                  <a:lnTo>
                    <a:pt x="32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12510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13</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52853" y="1123838"/>
            <a:ext cx="2946714" cy="4601183"/>
          </a:xfrm>
          <a:prstGeom prst="rect">
            <a:avLst/>
          </a:prstGeom>
          <a:solidFill>
            <a:schemeClr val="accent1">
              <a:lumMod val="60000"/>
              <a:lumOff val="40000"/>
            </a:schemeClr>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b="1" smtClean="0">
                <a:latin typeface="+mn-lt"/>
              </a:rPr>
              <a:t>Articolul 37 </a:t>
            </a:r>
            <a:r>
              <a:rPr lang="ro-RO" b="1" smtClean="0">
                <a:latin typeface="+mn-lt"/>
              </a:rPr>
              <a:t/>
            </a:r>
            <a:br>
              <a:rPr lang="ro-RO" b="1" smtClean="0">
                <a:latin typeface="+mn-lt"/>
              </a:rPr>
            </a:br>
            <a:r>
              <a:rPr lang="en-US" smtClean="0">
                <a:latin typeface="+mn-lt"/>
              </a:rPr>
              <a:t>	</a:t>
            </a:r>
            <a:br>
              <a:rPr lang="en-US" smtClean="0">
                <a:latin typeface="+mn-lt"/>
              </a:rPr>
            </a:br>
            <a:r>
              <a:rPr lang="en-US" sz="2699" b="1" smtClean="0">
                <a:latin typeface="+mn-lt"/>
              </a:rPr>
              <a:t>Desemnarea responsabilului cu protecția datelor </a:t>
            </a:r>
            <a:r>
              <a:rPr lang="en-US" smtClean="0">
                <a:latin typeface="+mn-lt"/>
              </a:rPr>
              <a:t>	</a:t>
            </a:r>
            <a:br>
              <a:rPr lang="en-US" smtClean="0">
                <a:latin typeface="+mn-lt"/>
              </a:rPr>
            </a:br>
            <a:endParaRPr lang="en-US">
              <a:latin typeface="+mn-lt"/>
            </a:endParaRPr>
          </a:p>
        </p:txBody>
      </p:sp>
      <p:sp>
        <p:nvSpPr>
          <p:cNvPr id="10" name="Content Placeholder 2"/>
          <p:cNvSpPr txBox="1">
            <a:spLocks/>
          </p:cNvSpPr>
          <p:nvPr/>
        </p:nvSpPr>
        <p:spPr>
          <a:xfrm>
            <a:off x="3866697" y="2431279"/>
            <a:ext cx="7313295" cy="31186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spcAft>
                <a:spcPts val="600"/>
              </a:spcAft>
              <a:buFont typeface="Arial" panose="020B0604020202020204" pitchFamily="34" charset="0"/>
              <a:buNone/>
            </a:pPr>
            <a:r>
              <a:rPr lang="en-US" sz="2000" smtClean="0"/>
              <a:t>	</a:t>
            </a:r>
          </a:p>
          <a:p>
            <a:pPr marL="525622" indent="-342797" algn="just">
              <a:lnSpc>
                <a:spcPct val="150000"/>
              </a:lnSpc>
              <a:spcBef>
                <a:spcPts val="600"/>
              </a:spcBef>
              <a:spcAft>
                <a:spcPts val="600"/>
              </a:spcAft>
              <a:buFont typeface="Wingdings" panose="05000000000000000000" pitchFamily="2" charset="2"/>
              <a:buChar char="v"/>
            </a:pPr>
            <a:r>
              <a:rPr lang="en-US" sz="2000" smtClean="0"/>
              <a:t>Responsabilul cu protecţia datelor este desemnat pe baza </a:t>
            </a:r>
            <a:r>
              <a:rPr lang="en-US" sz="2000" b="1" smtClean="0"/>
              <a:t>calităţilor profesionale </a:t>
            </a:r>
            <a:r>
              <a:rPr lang="en-US" sz="2000" smtClean="0"/>
              <a:t>şi, în</a:t>
            </a:r>
            <a:r>
              <a:rPr lang="ro-RO" sz="2000" smtClean="0"/>
              <a:t> </a:t>
            </a:r>
            <a:r>
              <a:rPr lang="en-US" sz="2000" smtClean="0"/>
              <a:t>special, a </a:t>
            </a:r>
            <a:r>
              <a:rPr lang="en-US" sz="2000" b="1" smtClean="0"/>
              <a:t>cunoştinţelor de specialitate</a:t>
            </a:r>
            <a:r>
              <a:rPr lang="en-US" sz="2000" smtClean="0"/>
              <a:t> în dreptul şi practicile din domeniul protecţiei datelor,</a:t>
            </a:r>
            <a:r>
              <a:rPr lang="ro-RO" sz="2000" smtClean="0"/>
              <a:t> </a:t>
            </a:r>
            <a:r>
              <a:rPr lang="en-US" sz="2000" smtClean="0"/>
              <a:t>precum şi pe baza capacităţii de a îndeplini sarcinile prevăzute la articolul 39</a:t>
            </a:r>
            <a:r>
              <a:rPr lang="ro-RO" sz="2000" smtClean="0"/>
              <a:t> din Regulament.</a:t>
            </a:r>
            <a:endParaRPr lang="en-US" sz="200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328" y="894"/>
            <a:ext cx="2955771" cy="2955771"/>
          </a:xfrm>
          <a:prstGeom prst="rect">
            <a:avLst/>
          </a:prstGeom>
        </p:spPr>
      </p:pic>
    </p:spTree>
    <p:extLst>
      <p:ext uri="{BB962C8B-B14F-4D97-AF65-F5344CB8AC3E}">
        <p14:creationId xmlns:p14="http://schemas.microsoft.com/office/powerpoint/2010/main" val="3880228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14</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252853" y="1123838"/>
            <a:ext cx="2946714" cy="4601183"/>
          </a:xfrm>
          <a:prstGeom prst="rect">
            <a:avLst/>
          </a:prstGeom>
          <a:solidFill>
            <a:schemeClr val="accent1">
              <a:lumMod val="60000"/>
              <a:lumOff val="40000"/>
            </a:schemeClr>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b="1" smtClean="0">
                <a:latin typeface="+mn-lt"/>
              </a:rPr>
              <a:t>Articolul 3</a:t>
            </a:r>
            <a:r>
              <a:rPr lang="ro-RO" b="1" smtClean="0">
                <a:latin typeface="+mn-lt"/>
              </a:rPr>
              <a:t>8</a:t>
            </a:r>
            <a:r>
              <a:rPr lang="en-US" b="1" smtClean="0">
                <a:latin typeface="+mn-lt"/>
              </a:rPr>
              <a:t> </a:t>
            </a:r>
            <a:r>
              <a:rPr lang="ro-RO" b="1" smtClean="0">
                <a:latin typeface="+mn-lt"/>
              </a:rPr>
              <a:t/>
            </a:r>
            <a:br>
              <a:rPr lang="ro-RO" b="1" smtClean="0">
                <a:latin typeface="+mn-lt"/>
              </a:rPr>
            </a:br>
            <a:r>
              <a:rPr lang="en-US" smtClean="0">
                <a:latin typeface="+mn-lt"/>
              </a:rPr>
              <a:t>	</a:t>
            </a:r>
            <a:br>
              <a:rPr lang="en-US" smtClean="0">
                <a:latin typeface="+mn-lt"/>
              </a:rPr>
            </a:br>
            <a:r>
              <a:rPr lang="en-US" sz="2699" b="1" smtClean="0">
                <a:latin typeface="+mn-lt"/>
              </a:rPr>
              <a:t>Funcţia responsabilului cu protecţia datelor</a:t>
            </a:r>
            <a:r>
              <a:rPr lang="en-US" smtClean="0">
                <a:latin typeface="+mn-lt"/>
              </a:rPr>
              <a:t>	</a:t>
            </a:r>
            <a:br>
              <a:rPr lang="en-US" smtClean="0">
                <a:latin typeface="+mn-lt"/>
              </a:rPr>
            </a:br>
            <a:endParaRPr lang="en-US">
              <a:latin typeface="+mn-lt"/>
            </a:endParaRPr>
          </a:p>
        </p:txBody>
      </p:sp>
      <p:sp>
        <p:nvSpPr>
          <p:cNvPr id="12" name="Content Placeholder 2"/>
          <p:cNvSpPr txBox="1">
            <a:spLocks/>
          </p:cNvSpPr>
          <p:nvPr/>
        </p:nvSpPr>
        <p:spPr>
          <a:xfrm>
            <a:off x="3734568" y="185045"/>
            <a:ext cx="8165332" cy="61713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spcAft>
                <a:spcPts val="600"/>
              </a:spcAft>
              <a:buFont typeface="Arial" panose="020B0604020202020204" pitchFamily="34" charset="0"/>
              <a:buNone/>
            </a:pPr>
            <a:r>
              <a:rPr lang="en-US" sz="2000" smtClean="0"/>
              <a:t>	</a:t>
            </a:r>
          </a:p>
          <a:p>
            <a:pPr marL="525622" indent="-342797" algn="just">
              <a:lnSpc>
                <a:spcPct val="150000"/>
              </a:lnSpc>
              <a:spcBef>
                <a:spcPts val="600"/>
              </a:spcBef>
              <a:spcAft>
                <a:spcPts val="600"/>
              </a:spcAft>
              <a:buFont typeface="Wingdings" panose="05000000000000000000" pitchFamily="2" charset="2"/>
              <a:buChar char="v"/>
            </a:pPr>
            <a:r>
              <a:rPr lang="en-US" sz="2000" smtClean="0"/>
              <a:t>Operatorul şi persoana împuternicită de operator se asigură că responsabilul cu protecţia</a:t>
            </a:r>
            <a:r>
              <a:rPr lang="ro-RO" sz="2000" smtClean="0"/>
              <a:t> </a:t>
            </a:r>
            <a:r>
              <a:rPr lang="en-US" sz="2000" smtClean="0"/>
              <a:t>datelor este </a:t>
            </a:r>
            <a:r>
              <a:rPr lang="en-US" sz="2000" b="1" smtClean="0"/>
              <a:t>implicat în mod corespunzător şi în timp util</a:t>
            </a:r>
            <a:r>
              <a:rPr lang="en-US" sz="2000" smtClean="0"/>
              <a:t> în toate aspectele legate de protecţia</a:t>
            </a:r>
            <a:r>
              <a:rPr lang="ro-RO" sz="2000" smtClean="0"/>
              <a:t> </a:t>
            </a:r>
            <a:r>
              <a:rPr lang="en-US" sz="2000" smtClean="0"/>
              <a:t>datelor cu caracter personal.</a:t>
            </a:r>
            <a:endParaRPr lang="ro-RO" sz="2000" smtClean="0"/>
          </a:p>
          <a:p>
            <a:pPr indent="0" algn="just">
              <a:lnSpc>
                <a:spcPct val="150000"/>
              </a:lnSpc>
              <a:spcBef>
                <a:spcPts val="600"/>
              </a:spcBef>
              <a:spcAft>
                <a:spcPts val="600"/>
              </a:spcAft>
              <a:buFont typeface="Arial" panose="020B0604020202020204" pitchFamily="34" charset="0"/>
              <a:buNone/>
            </a:pPr>
            <a:endParaRPr lang="en-US" sz="2000" smtClean="0"/>
          </a:p>
          <a:p>
            <a:pPr marL="525622" indent="-342797" algn="just">
              <a:lnSpc>
                <a:spcPct val="150000"/>
              </a:lnSpc>
              <a:spcBef>
                <a:spcPts val="600"/>
              </a:spcBef>
              <a:spcAft>
                <a:spcPts val="600"/>
              </a:spcAft>
              <a:buFont typeface="Wingdings" panose="05000000000000000000" pitchFamily="2" charset="2"/>
              <a:buChar char="v"/>
            </a:pPr>
            <a:r>
              <a:rPr lang="en-US" sz="2000" smtClean="0"/>
              <a:t>Operatorul şi persoana împuternicită de operator </a:t>
            </a:r>
            <a:r>
              <a:rPr lang="en-US" sz="2000" b="1" smtClean="0"/>
              <a:t>sprijină</a:t>
            </a:r>
            <a:r>
              <a:rPr lang="en-US" sz="2000" smtClean="0"/>
              <a:t> responsabilul cu protecţia datelor</a:t>
            </a:r>
            <a:r>
              <a:rPr lang="ro-RO" sz="2000" smtClean="0"/>
              <a:t> </a:t>
            </a:r>
            <a:r>
              <a:rPr lang="en-US" sz="2000" smtClean="0"/>
              <a:t>în îndeplinirea sarcinilor menţionate la articolul 39, asigurându-i </a:t>
            </a:r>
            <a:r>
              <a:rPr lang="en-US" sz="2000" b="1" smtClean="0"/>
              <a:t>resursele necesare </a:t>
            </a:r>
            <a:r>
              <a:rPr lang="en-US" sz="2000" smtClean="0"/>
              <a:t>pentru</a:t>
            </a:r>
            <a:r>
              <a:rPr lang="ro-RO" sz="2000" smtClean="0"/>
              <a:t> </a:t>
            </a:r>
            <a:r>
              <a:rPr lang="en-US" sz="2000" smtClean="0"/>
              <a:t>executarea acestor sarcini, precum şi accesarea datelor cu caracter personal şi a operaţiunilor</a:t>
            </a:r>
            <a:r>
              <a:rPr lang="ro-RO" sz="2000" smtClean="0"/>
              <a:t> </a:t>
            </a:r>
            <a:r>
              <a:rPr lang="en-US" sz="2000" smtClean="0"/>
              <a:t>de prelucrare, şi pentru menţinerea cunoştinţelor sale de specialitate.</a:t>
            </a:r>
            <a:endParaRPr lang="en-US" sz="2000"/>
          </a:p>
        </p:txBody>
      </p:sp>
    </p:spTree>
    <p:extLst>
      <p:ext uri="{BB962C8B-B14F-4D97-AF65-F5344CB8AC3E}">
        <p14:creationId xmlns:p14="http://schemas.microsoft.com/office/powerpoint/2010/main" val="2857435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15</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52853" y="1123838"/>
            <a:ext cx="2946714" cy="4601183"/>
          </a:xfrm>
          <a:prstGeom prst="rect">
            <a:avLst/>
          </a:prstGeom>
          <a:solidFill>
            <a:schemeClr val="accent1">
              <a:lumMod val="60000"/>
              <a:lumOff val="40000"/>
            </a:schemeClr>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b="1" smtClean="0">
                <a:latin typeface="+mn-lt"/>
              </a:rPr>
              <a:t>Articolul 3</a:t>
            </a:r>
            <a:r>
              <a:rPr lang="ro-RO" b="1" smtClean="0">
                <a:latin typeface="+mn-lt"/>
              </a:rPr>
              <a:t>8</a:t>
            </a:r>
            <a:r>
              <a:rPr lang="en-US" b="1" smtClean="0">
                <a:latin typeface="+mn-lt"/>
              </a:rPr>
              <a:t> </a:t>
            </a:r>
            <a:r>
              <a:rPr lang="ro-RO" b="1" smtClean="0">
                <a:latin typeface="+mn-lt"/>
              </a:rPr>
              <a:t/>
            </a:r>
            <a:br>
              <a:rPr lang="ro-RO" b="1" smtClean="0">
                <a:latin typeface="+mn-lt"/>
              </a:rPr>
            </a:br>
            <a:r>
              <a:rPr lang="en-US" smtClean="0">
                <a:latin typeface="+mn-lt"/>
              </a:rPr>
              <a:t>	</a:t>
            </a:r>
            <a:br>
              <a:rPr lang="en-US" smtClean="0">
                <a:latin typeface="+mn-lt"/>
              </a:rPr>
            </a:br>
            <a:r>
              <a:rPr lang="en-US" sz="2699" b="1" smtClean="0">
                <a:latin typeface="+mn-lt"/>
              </a:rPr>
              <a:t>Funcţia responsabilului cu protecţia datelor</a:t>
            </a:r>
            <a:r>
              <a:rPr lang="en-US" smtClean="0">
                <a:latin typeface="+mn-lt"/>
              </a:rPr>
              <a:t>	</a:t>
            </a:r>
            <a:br>
              <a:rPr lang="en-US" smtClean="0">
                <a:latin typeface="+mn-lt"/>
              </a:rPr>
            </a:br>
            <a:endParaRPr lang="en-US">
              <a:latin typeface="+mn-lt"/>
            </a:endParaRPr>
          </a:p>
        </p:txBody>
      </p:sp>
      <p:sp>
        <p:nvSpPr>
          <p:cNvPr id="9" name="Content Placeholder 2"/>
          <p:cNvSpPr txBox="1">
            <a:spLocks/>
          </p:cNvSpPr>
          <p:nvPr/>
        </p:nvSpPr>
        <p:spPr>
          <a:xfrm>
            <a:off x="3747268" y="515245"/>
            <a:ext cx="7974832" cy="51193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spcAft>
                <a:spcPts val="600"/>
              </a:spcAft>
              <a:buFont typeface="Arial" panose="020B0604020202020204" pitchFamily="34" charset="0"/>
              <a:buNone/>
            </a:pPr>
            <a:r>
              <a:rPr lang="en-US" sz="2000" smtClean="0"/>
              <a:t>	</a:t>
            </a:r>
          </a:p>
          <a:p>
            <a:pPr marL="525622" indent="-342797" algn="just">
              <a:lnSpc>
                <a:spcPct val="150000"/>
              </a:lnSpc>
              <a:spcBef>
                <a:spcPts val="600"/>
              </a:spcBef>
              <a:spcAft>
                <a:spcPts val="600"/>
              </a:spcAft>
              <a:buFont typeface="Wingdings" panose="05000000000000000000" pitchFamily="2" charset="2"/>
              <a:buChar char="v"/>
            </a:pPr>
            <a:r>
              <a:rPr lang="en-US" sz="2000" smtClean="0"/>
              <a:t>Operatorul şi persoana împuternicită de operator se asigură că responsabilul cu protecţia</a:t>
            </a:r>
            <a:r>
              <a:rPr lang="ro-RO" sz="2000" smtClean="0"/>
              <a:t> </a:t>
            </a:r>
            <a:r>
              <a:rPr lang="en-US" sz="2000" smtClean="0"/>
              <a:t>datelor </a:t>
            </a:r>
            <a:r>
              <a:rPr lang="en-US" sz="2000" b="1" smtClean="0"/>
              <a:t>nu primeşte niciun fel de instrucţiuni</a:t>
            </a:r>
            <a:r>
              <a:rPr lang="en-US" sz="2000" smtClean="0"/>
              <a:t> în ceea ce priveşte îndeplinirea acestor sarcini.</a:t>
            </a:r>
            <a:endParaRPr lang="ro-RO" sz="2000" smtClean="0"/>
          </a:p>
          <a:p>
            <a:pPr marL="525622" indent="-342797" algn="just">
              <a:lnSpc>
                <a:spcPct val="150000"/>
              </a:lnSpc>
              <a:spcBef>
                <a:spcPts val="600"/>
              </a:spcBef>
              <a:spcAft>
                <a:spcPts val="600"/>
              </a:spcAft>
              <a:buFont typeface="Wingdings" panose="05000000000000000000" pitchFamily="2" charset="2"/>
              <a:buChar char="v"/>
            </a:pPr>
            <a:endParaRPr lang="en-US" sz="2000" smtClean="0"/>
          </a:p>
          <a:p>
            <a:pPr marL="525622" indent="-342797" algn="just">
              <a:lnSpc>
                <a:spcPct val="150000"/>
              </a:lnSpc>
              <a:spcBef>
                <a:spcPts val="600"/>
              </a:spcBef>
              <a:spcAft>
                <a:spcPts val="600"/>
              </a:spcAft>
              <a:buFont typeface="Wingdings" panose="05000000000000000000" pitchFamily="2" charset="2"/>
              <a:buChar char="v"/>
            </a:pPr>
            <a:r>
              <a:rPr lang="en-US" sz="2000" smtClean="0"/>
              <a:t>Acesta </a:t>
            </a:r>
            <a:r>
              <a:rPr lang="en-US" sz="2000" b="1" smtClean="0"/>
              <a:t>nu este demis sau sancţionat </a:t>
            </a:r>
            <a:r>
              <a:rPr lang="en-US" sz="2000" smtClean="0"/>
              <a:t>de către operator sau de persoana împuternicită de</a:t>
            </a:r>
            <a:r>
              <a:rPr lang="ro-RO" sz="2000" smtClean="0"/>
              <a:t> </a:t>
            </a:r>
            <a:r>
              <a:rPr lang="en-US" sz="2000" smtClean="0"/>
              <a:t>operator pentru îndeplinirea sarcinilor sale. Responsabilul cu protecţia datelor </a:t>
            </a:r>
            <a:r>
              <a:rPr lang="en-US" sz="2000" b="1" smtClean="0"/>
              <a:t>răspunde direct</a:t>
            </a:r>
            <a:r>
              <a:rPr lang="ro-RO" sz="2000" b="1" smtClean="0"/>
              <a:t> </a:t>
            </a:r>
            <a:r>
              <a:rPr lang="en-US" sz="2000" b="1" smtClean="0"/>
              <a:t>în faţa celui mai înalt nivel al conducerii</a:t>
            </a:r>
            <a:r>
              <a:rPr lang="en-US" sz="2000" smtClean="0"/>
              <a:t> operatorului sau persoanei împuternicite de operator.</a:t>
            </a:r>
            <a:endParaRPr lang="en-US" sz="2000"/>
          </a:p>
        </p:txBody>
      </p:sp>
    </p:spTree>
    <p:extLst>
      <p:ext uri="{BB962C8B-B14F-4D97-AF65-F5344CB8AC3E}">
        <p14:creationId xmlns:p14="http://schemas.microsoft.com/office/powerpoint/2010/main" val="1468230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16</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252853" y="1123838"/>
            <a:ext cx="2946714" cy="4601183"/>
          </a:xfrm>
          <a:prstGeom prst="rect">
            <a:avLst/>
          </a:prstGeom>
          <a:solidFill>
            <a:schemeClr val="accent1">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o-RO" b="1" smtClean="0"/>
          </a:p>
          <a:p>
            <a:pPr algn="ctr"/>
            <a:endParaRPr lang="ro-RO" b="1"/>
          </a:p>
          <a:p>
            <a:pPr algn="ctr"/>
            <a:endParaRPr lang="ro-RO" b="1" smtClean="0"/>
          </a:p>
          <a:p>
            <a:pPr algn="ctr"/>
            <a:r>
              <a:rPr lang="ro-RO" b="1" smtClean="0"/>
              <a:t>D.P.O.</a:t>
            </a:r>
            <a:endParaRPr lang="en-US" b="1"/>
          </a:p>
        </p:txBody>
      </p:sp>
      <p:pic>
        <p:nvPicPr>
          <p:cNvPr id="11"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405" y="742812"/>
            <a:ext cx="7299852" cy="5366833"/>
          </a:xfrm>
          <a:prstGeom prst="rect">
            <a:avLst/>
          </a:prstGeom>
        </p:spPr>
      </p:pic>
    </p:spTree>
    <p:extLst>
      <p:ext uri="{BB962C8B-B14F-4D97-AF65-F5344CB8AC3E}">
        <p14:creationId xmlns:p14="http://schemas.microsoft.com/office/powerpoint/2010/main" val="1404831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ini pentru corporate lunch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9123"/>
            <a:ext cx="11988800" cy="55618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2EF1B47-623D-43FE-9106-B32A4365F3B3}"/>
              </a:ext>
            </a:extLst>
          </p:cNvPr>
          <p:cNvSpPr/>
          <p:nvPr/>
        </p:nvSpPr>
        <p:spPr>
          <a:xfrm>
            <a:off x="11988800" y="0"/>
            <a:ext cx="2032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D9BA58D-DC3C-404D-B4B4-4E45262F15BE}"/>
              </a:ext>
            </a:extLst>
          </p:cNvPr>
          <p:cNvSpPr/>
          <p:nvPr/>
        </p:nvSpPr>
        <p:spPr>
          <a:xfrm>
            <a:off x="3962400" y="0"/>
            <a:ext cx="4267200" cy="6858000"/>
          </a:xfrm>
          <a:prstGeom prst="rect">
            <a:avLst/>
          </a:prstGeom>
          <a:solidFill>
            <a:srgbClr val="9BC41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DAB0A63-93BA-4B69-BA89-93016BA90237}"/>
              </a:ext>
            </a:extLst>
          </p:cNvPr>
          <p:cNvGrpSpPr/>
          <p:nvPr/>
        </p:nvGrpSpPr>
        <p:grpSpPr>
          <a:xfrm>
            <a:off x="4210957" y="972723"/>
            <a:ext cx="3770086" cy="5052785"/>
            <a:chOff x="4210957" y="1443673"/>
            <a:chExt cx="3770086" cy="5052785"/>
          </a:xfrm>
        </p:grpSpPr>
        <p:sp>
          <p:nvSpPr>
            <p:cNvPr id="9" name="TextBox 8">
              <a:extLst>
                <a:ext uri="{FF2B5EF4-FFF2-40B4-BE49-F238E27FC236}">
                  <a16:creationId xmlns:a16="http://schemas.microsoft.com/office/drawing/2014/main" xmlns="" id="{251BDE8C-C874-4027-92B6-106F8C9E07A1}"/>
                </a:ext>
              </a:extLst>
            </p:cNvPr>
            <p:cNvSpPr txBox="1"/>
            <p:nvPr/>
          </p:nvSpPr>
          <p:spPr>
            <a:xfrm>
              <a:off x="4210957" y="1443673"/>
              <a:ext cx="3770086" cy="2954655"/>
            </a:xfrm>
            <a:prstGeom prst="rect">
              <a:avLst/>
            </a:prstGeom>
            <a:noFill/>
          </p:spPr>
          <p:txBody>
            <a:bodyPr wrap="square" lIns="0" tIns="0" rIns="0" bIns="0" rtlCol="0" anchor="ctr">
              <a:spAutoFit/>
            </a:bodyPr>
            <a:lstStyle/>
            <a:p>
              <a:pPr algn="ctr"/>
              <a:endParaRPr lang="ro-RO" sz="4800" smtClean="0">
                <a:solidFill>
                  <a:schemeClr val="bg1"/>
                </a:solidFill>
                <a:cs typeface="Segoe UI Semibold" panose="020B0702040204020203" pitchFamily="34" charset="0"/>
              </a:endParaRPr>
            </a:p>
            <a:p>
              <a:pPr algn="ctr"/>
              <a:r>
                <a:rPr lang="ro-RO" sz="4800" smtClean="0">
                  <a:solidFill>
                    <a:schemeClr val="bg1"/>
                  </a:solidFill>
                  <a:cs typeface="Segoe UI Semibold" panose="020B0702040204020203" pitchFamily="34" charset="0"/>
                </a:rPr>
                <a:t>MULȚUMESC</a:t>
              </a:r>
            </a:p>
            <a:p>
              <a:pPr algn="ctr"/>
              <a:r>
                <a:rPr lang="ro-RO" sz="4800">
                  <a:solidFill>
                    <a:schemeClr val="bg1"/>
                  </a:solidFill>
                  <a:cs typeface="Segoe UI Semibold" panose="020B0702040204020203" pitchFamily="34" charset="0"/>
                </a:rPr>
                <a:t>p</a:t>
              </a:r>
              <a:r>
                <a:rPr lang="ro-RO" sz="4800" smtClean="0">
                  <a:solidFill>
                    <a:schemeClr val="bg1"/>
                  </a:solidFill>
                  <a:cs typeface="Segoe UI Semibold" panose="020B0702040204020203" pitchFamily="34" charset="0"/>
                </a:rPr>
                <a:t>entru</a:t>
              </a:r>
            </a:p>
            <a:p>
              <a:pPr algn="ctr"/>
              <a:r>
                <a:rPr lang="ro-RO" sz="4800">
                  <a:solidFill>
                    <a:schemeClr val="bg1"/>
                  </a:solidFill>
                  <a:cs typeface="Segoe UI Semibold" panose="020B0702040204020203" pitchFamily="34" charset="0"/>
                </a:rPr>
                <a:t>a</a:t>
              </a:r>
              <a:r>
                <a:rPr lang="ro-RO" sz="4800" smtClean="0">
                  <a:solidFill>
                    <a:schemeClr val="bg1"/>
                  </a:solidFill>
                  <a:cs typeface="Segoe UI Semibold" panose="020B0702040204020203" pitchFamily="34" charset="0"/>
                </a:rPr>
                <a:t>tenție!</a:t>
              </a:r>
              <a:r>
                <a:rPr lang="en-US" sz="4800" b="1" smtClean="0">
                  <a:solidFill>
                    <a:schemeClr val="bg1"/>
                  </a:solidFill>
                  <a:cs typeface="Segoe UI Semibold" panose="020B0702040204020203" pitchFamily="34" charset="0"/>
                </a:rPr>
                <a:t> </a:t>
              </a:r>
              <a:endParaRPr lang="en-US" sz="4800" dirty="0">
                <a:solidFill>
                  <a:schemeClr val="bg1"/>
                </a:solidFill>
                <a:cs typeface="Segoe UI Semibold" panose="020B0702040204020203" pitchFamily="34" charset="0"/>
              </a:endParaRPr>
            </a:p>
          </p:txBody>
        </p:sp>
        <p:sp>
          <p:nvSpPr>
            <p:cNvPr id="10" name="TextBox 9">
              <a:extLst>
                <a:ext uri="{FF2B5EF4-FFF2-40B4-BE49-F238E27FC236}">
                  <a16:creationId xmlns:a16="http://schemas.microsoft.com/office/drawing/2014/main" xmlns="" id="{40155F1C-8FDA-4C29-A73E-D860059661AD}"/>
                </a:ext>
              </a:extLst>
            </p:cNvPr>
            <p:cNvSpPr txBox="1"/>
            <p:nvPr/>
          </p:nvSpPr>
          <p:spPr>
            <a:xfrm>
              <a:off x="4210957" y="5757794"/>
              <a:ext cx="3770086" cy="738664"/>
            </a:xfrm>
            <a:prstGeom prst="rect">
              <a:avLst/>
            </a:prstGeom>
            <a:noFill/>
          </p:spPr>
          <p:txBody>
            <a:bodyPr wrap="square" lIns="0" tIns="0" rIns="0" bIns="0" rtlCol="0">
              <a:spAutoFit/>
            </a:bodyPr>
            <a:lstStyle/>
            <a:p>
              <a:pPr algn="ctr"/>
              <a:r>
                <a:rPr lang="ro-RO" sz="1600" smtClean="0"/>
                <a:t>Sorin Bălașa</a:t>
              </a:r>
            </a:p>
            <a:p>
              <a:pPr algn="ctr"/>
              <a:r>
                <a:rPr lang="ro-RO" sz="1600" smtClean="0"/>
                <a:t>CIPP/E, PECB Trainer</a:t>
              </a:r>
            </a:p>
            <a:p>
              <a:pPr algn="ctr"/>
              <a:r>
                <a:rPr lang="ro-RO" sz="1600" smtClean="0"/>
                <a:t>sorin.balasa@phoenix-it.ro</a:t>
              </a:r>
              <a:endParaRPr lang="en-US" sz="1600" dirty="0"/>
            </a:p>
          </p:txBody>
        </p:sp>
      </p:grpSp>
      <p:sp>
        <p:nvSpPr>
          <p:cNvPr id="18" name="Rectangle 17">
            <a:extLst>
              <a:ext uri="{FF2B5EF4-FFF2-40B4-BE49-F238E27FC236}">
                <a16:creationId xmlns:a16="http://schemas.microsoft.com/office/drawing/2014/main" xmlns="" id="{19026877-BA65-4A2A-9A70-5505513DDBBE}"/>
              </a:ext>
            </a:extLst>
          </p:cNvPr>
          <p:cNvSpPr/>
          <p:nvPr/>
        </p:nvSpPr>
        <p:spPr>
          <a:xfrm>
            <a:off x="0" y="0"/>
            <a:ext cx="2032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07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2</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7CA0177A-A99D-4BBE-90C4-92DBFFE99484}"/>
              </a:ext>
            </a:extLst>
          </p:cNvPr>
          <p:cNvSpPr/>
          <p:nvPr/>
        </p:nvSpPr>
        <p:spPr>
          <a:xfrm>
            <a:off x="4127500" y="1524000"/>
            <a:ext cx="3454400" cy="3454400"/>
          </a:xfrm>
          <a:prstGeom prst="ellipse">
            <a:avLst/>
          </a:prstGeom>
          <a:noFill/>
          <a:ln>
            <a:solidFill>
              <a:srgbClr val="9BC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C1E2B4AA-6D69-47F0-8D4C-E558BBA43B08}"/>
              </a:ext>
            </a:extLst>
          </p:cNvPr>
          <p:cNvGrpSpPr/>
          <p:nvPr/>
        </p:nvGrpSpPr>
        <p:grpSpPr>
          <a:xfrm>
            <a:off x="4674433" y="517316"/>
            <a:ext cx="3021784" cy="830997"/>
            <a:chOff x="5513583" y="809416"/>
            <a:chExt cx="2767330" cy="830997"/>
          </a:xfrm>
        </p:grpSpPr>
        <p:sp>
          <p:nvSpPr>
            <p:cNvPr id="9" name="TextBox 8">
              <a:extLst>
                <a:ext uri="{FF2B5EF4-FFF2-40B4-BE49-F238E27FC236}">
                  <a16:creationId xmlns:a16="http://schemas.microsoft.com/office/drawing/2014/main" xmlns="" id="{0B33BFDF-78C5-4719-A6DC-6AA0C4183F5A}"/>
                </a:ext>
              </a:extLst>
            </p:cNvPr>
            <p:cNvSpPr txBox="1"/>
            <p:nvPr/>
          </p:nvSpPr>
          <p:spPr>
            <a:xfrm>
              <a:off x="5513583" y="809416"/>
              <a:ext cx="780144" cy="830997"/>
            </a:xfrm>
            <a:prstGeom prst="rect">
              <a:avLst/>
            </a:prstGeom>
            <a:noFill/>
          </p:spPr>
          <p:txBody>
            <a:bodyPr wrap="square" lIns="0" tIns="0" rIns="0" bIns="0" rtlCol="0" anchor="ctr">
              <a:spAutoFit/>
            </a:bodyPr>
            <a:lstStyle/>
            <a:p>
              <a:pPr algn="just"/>
              <a:r>
                <a:rPr lang="en-US" sz="5400" dirty="0">
                  <a:solidFill>
                    <a:srgbClr val="9BC41D"/>
                  </a:solidFill>
                  <a:latin typeface="Calibri" panose="020F0502020204030204" pitchFamily="34" charset="0"/>
                  <a:cs typeface="Segoe UI Semibold" panose="020B0702040204020203" pitchFamily="34" charset="0"/>
                </a:rPr>
                <a:t>1</a:t>
              </a:r>
              <a:endParaRPr lang="en-US" sz="5400" dirty="0">
                <a:solidFill>
                  <a:schemeClr val="tx1">
                    <a:lumMod val="85000"/>
                    <a:lumOff val="15000"/>
                  </a:schemeClr>
                </a:solidFill>
                <a:latin typeface="Calibri" panose="020F0502020204030204"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xmlns="" id="{F7FCE74B-F82B-4A1C-8493-DC227D26F129}"/>
                </a:ext>
              </a:extLst>
            </p:cNvPr>
            <p:cNvSpPr txBox="1"/>
            <p:nvPr/>
          </p:nvSpPr>
          <p:spPr>
            <a:xfrm>
              <a:off x="6096000" y="892516"/>
              <a:ext cx="2184913" cy="664797"/>
            </a:xfrm>
            <a:prstGeom prst="rect">
              <a:avLst/>
            </a:prstGeom>
            <a:noFill/>
          </p:spPr>
          <p:txBody>
            <a:bodyPr wrap="square" lIns="0" tIns="0" rIns="0" bIns="0" rtlCol="0" anchor="ctr">
              <a:spAutoFit/>
            </a:bodyPr>
            <a:lstStyle/>
            <a:p>
              <a:pPr algn="just">
                <a:lnSpc>
                  <a:spcPct val="120000"/>
                </a:lnSpc>
                <a:spcBef>
                  <a:spcPts val="600"/>
                </a:spcBef>
              </a:pPr>
              <a:r>
                <a:rPr lang="ro-RO" b="1">
                  <a:latin typeface="Calibri" panose="020F0502020204030204" pitchFamily="34" charset="0"/>
                </a:rPr>
                <a:t>Măsuri tehnice și organizatorice adecvate</a:t>
              </a:r>
            </a:p>
          </p:txBody>
        </p:sp>
      </p:grpSp>
      <p:grpSp>
        <p:nvGrpSpPr>
          <p:cNvPr id="18" name="Group 17">
            <a:extLst>
              <a:ext uri="{FF2B5EF4-FFF2-40B4-BE49-F238E27FC236}">
                <a16:creationId xmlns:a16="http://schemas.microsoft.com/office/drawing/2014/main" xmlns="" id="{55FDD6B9-15CD-4764-BE0B-FFE88F85AE9B}"/>
              </a:ext>
            </a:extLst>
          </p:cNvPr>
          <p:cNvGrpSpPr/>
          <p:nvPr/>
        </p:nvGrpSpPr>
        <p:grpSpPr>
          <a:xfrm>
            <a:off x="4890316" y="5204886"/>
            <a:ext cx="2220868" cy="830997"/>
            <a:chOff x="5506356" y="809416"/>
            <a:chExt cx="2220868" cy="830997"/>
          </a:xfrm>
        </p:grpSpPr>
        <p:sp>
          <p:nvSpPr>
            <p:cNvPr id="19" name="TextBox 18">
              <a:extLst>
                <a:ext uri="{FF2B5EF4-FFF2-40B4-BE49-F238E27FC236}">
                  <a16:creationId xmlns:a16="http://schemas.microsoft.com/office/drawing/2014/main" xmlns="" id="{41E825DF-1EE0-469B-AAB6-E258EB8413EC}"/>
                </a:ext>
              </a:extLst>
            </p:cNvPr>
            <p:cNvSpPr txBox="1"/>
            <p:nvPr/>
          </p:nvSpPr>
          <p:spPr>
            <a:xfrm>
              <a:off x="5506356" y="809416"/>
              <a:ext cx="780144" cy="830997"/>
            </a:xfrm>
            <a:prstGeom prst="rect">
              <a:avLst/>
            </a:prstGeom>
            <a:noFill/>
          </p:spPr>
          <p:txBody>
            <a:bodyPr wrap="square" lIns="0" tIns="0" rIns="0" bIns="0" rtlCol="0" anchor="ctr">
              <a:spAutoFit/>
            </a:bodyPr>
            <a:lstStyle/>
            <a:p>
              <a:pPr algn="just"/>
              <a:r>
                <a:rPr lang="en-US" sz="5400" dirty="0">
                  <a:solidFill>
                    <a:srgbClr val="9BC41D"/>
                  </a:solidFill>
                  <a:latin typeface="Calibri" panose="020F0502020204030204" pitchFamily="34" charset="0"/>
                  <a:cs typeface="Segoe UI Semibold" panose="020B0702040204020203" pitchFamily="34" charset="0"/>
                </a:rPr>
                <a:t>4</a:t>
              </a:r>
              <a:endParaRPr lang="en-US" sz="5400" dirty="0">
                <a:solidFill>
                  <a:schemeClr val="tx1">
                    <a:lumMod val="85000"/>
                    <a:lumOff val="15000"/>
                  </a:schemeClr>
                </a:solidFill>
                <a:latin typeface="Calibri" panose="020F0502020204030204" pitchFamily="34" charset="0"/>
                <a:cs typeface="Segoe UI Semibold" panose="020B0702040204020203" pitchFamily="34" charset="0"/>
              </a:endParaRPr>
            </a:p>
          </p:txBody>
        </p:sp>
        <p:sp>
          <p:nvSpPr>
            <p:cNvPr id="20" name="TextBox 19">
              <a:extLst>
                <a:ext uri="{FF2B5EF4-FFF2-40B4-BE49-F238E27FC236}">
                  <a16:creationId xmlns:a16="http://schemas.microsoft.com/office/drawing/2014/main" xmlns="" id="{6799A7E6-FF74-453D-B894-C0089FFF3CC4}"/>
                </a:ext>
              </a:extLst>
            </p:cNvPr>
            <p:cNvSpPr txBox="1"/>
            <p:nvPr/>
          </p:nvSpPr>
          <p:spPr>
            <a:xfrm>
              <a:off x="6096000" y="892516"/>
              <a:ext cx="1631224" cy="664797"/>
            </a:xfrm>
            <a:prstGeom prst="rect">
              <a:avLst/>
            </a:prstGeom>
            <a:noFill/>
          </p:spPr>
          <p:txBody>
            <a:bodyPr wrap="square" lIns="0" tIns="0" rIns="0" bIns="0" rtlCol="0" anchor="ctr">
              <a:spAutoFit/>
            </a:bodyPr>
            <a:lstStyle/>
            <a:p>
              <a:pPr marL="0" lvl="1" algn="just">
                <a:lnSpc>
                  <a:spcPct val="120000"/>
                </a:lnSpc>
                <a:spcBef>
                  <a:spcPts val="600"/>
                </a:spcBef>
              </a:pPr>
              <a:r>
                <a:rPr lang="ro-RO" b="1">
                  <a:latin typeface="Calibri" panose="020F0502020204030204" pitchFamily="34" charset="0"/>
                </a:rPr>
                <a:t>Desemnare D.P.O.</a:t>
              </a:r>
            </a:p>
          </p:txBody>
        </p:sp>
      </p:grpSp>
      <p:grpSp>
        <p:nvGrpSpPr>
          <p:cNvPr id="12" name="Group 11">
            <a:extLst>
              <a:ext uri="{FF2B5EF4-FFF2-40B4-BE49-F238E27FC236}">
                <a16:creationId xmlns:a16="http://schemas.microsoft.com/office/drawing/2014/main" xmlns="" id="{BA50061B-11C3-4CDF-A869-9BA89335DF7B}"/>
              </a:ext>
            </a:extLst>
          </p:cNvPr>
          <p:cNvGrpSpPr/>
          <p:nvPr/>
        </p:nvGrpSpPr>
        <p:grpSpPr>
          <a:xfrm>
            <a:off x="7835900" y="1784655"/>
            <a:ext cx="3605532" cy="830997"/>
            <a:chOff x="5569856" y="809416"/>
            <a:chExt cx="3605532" cy="830997"/>
          </a:xfrm>
        </p:grpSpPr>
        <p:sp>
          <p:nvSpPr>
            <p:cNvPr id="13" name="TextBox 12">
              <a:extLst>
                <a:ext uri="{FF2B5EF4-FFF2-40B4-BE49-F238E27FC236}">
                  <a16:creationId xmlns:a16="http://schemas.microsoft.com/office/drawing/2014/main" xmlns="" id="{AE9A292E-8220-4CBB-906A-11204670DE4E}"/>
                </a:ext>
              </a:extLst>
            </p:cNvPr>
            <p:cNvSpPr txBox="1"/>
            <p:nvPr/>
          </p:nvSpPr>
          <p:spPr>
            <a:xfrm>
              <a:off x="5569856" y="809416"/>
              <a:ext cx="780144" cy="830997"/>
            </a:xfrm>
            <a:prstGeom prst="rect">
              <a:avLst/>
            </a:prstGeom>
            <a:noFill/>
          </p:spPr>
          <p:txBody>
            <a:bodyPr wrap="square" lIns="0" tIns="0" rIns="0" bIns="0" rtlCol="0" anchor="ctr">
              <a:spAutoFit/>
            </a:bodyPr>
            <a:lstStyle/>
            <a:p>
              <a:pPr algn="just"/>
              <a:r>
                <a:rPr lang="en-US" sz="5400" dirty="0">
                  <a:solidFill>
                    <a:srgbClr val="9BC41D"/>
                  </a:solidFill>
                  <a:latin typeface="Calibri" panose="020F0502020204030204" pitchFamily="34" charset="0"/>
                  <a:cs typeface="Segoe UI Semibold" panose="020B0702040204020203" pitchFamily="34" charset="0"/>
                </a:rPr>
                <a:t>2</a:t>
              </a:r>
              <a:endParaRPr lang="en-US" sz="5400" dirty="0">
                <a:solidFill>
                  <a:schemeClr val="tx1">
                    <a:lumMod val="85000"/>
                    <a:lumOff val="15000"/>
                  </a:schemeClr>
                </a:solidFill>
                <a:latin typeface="Calibri" panose="020F0502020204030204" pitchFamily="34" charset="0"/>
                <a:cs typeface="Segoe UI Semibold" panose="020B0702040204020203" pitchFamily="34" charset="0"/>
              </a:endParaRPr>
            </a:p>
          </p:txBody>
        </p:sp>
        <p:sp>
          <p:nvSpPr>
            <p:cNvPr id="14" name="TextBox 13">
              <a:extLst>
                <a:ext uri="{FF2B5EF4-FFF2-40B4-BE49-F238E27FC236}">
                  <a16:creationId xmlns:a16="http://schemas.microsoft.com/office/drawing/2014/main" xmlns="" id="{5F448688-72F0-4A23-B205-638074B34089}"/>
                </a:ext>
              </a:extLst>
            </p:cNvPr>
            <p:cNvSpPr txBox="1"/>
            <p:nvPr/>
          </p:nvSpPr>
          <p:spPr>
            <a:xfrm>
              <a:off x="6095999" y="892516"/>
              <a:ext cx="3079389" cy="664797"/>
            </a:xfrm>
            <a:prstGeom prst="rect">
              <a:avLst/>
            </a:prstGeom>
            <a:noFill/>
          </p:spPr>
          <p:txBody>
            <a:bodyPr wrap="square" lIns="0" tIns="0" rIns="0" bIns="0" rtlCol="0" anchor="ctr">
              <a:spAutoFit/>
            </a:bodyPr>
            <a:lstStyle/>
            <a:p>
              <a:pPr marL="0" lvl="1">
                <a:lnSpc>
                  <a:spcPct val="120000"/>
                </a:lnSpc>
                <a:spcBef>
                  <a:spcPts val="600"/>
                </a:spcBef>
              </a:pPr>
              <a:r>
                <a:rPr lang="ro-RO" b="1">
                  <a:latin typeface="Calibri" panose="020F0502020204030204" pitchFamily="34" charset="0"/>
                </a:rPr>
                <a:t>Proceduri de lucru </a:t>
              </a:r>
              <a:r>
                <a:rPr lang="ro-RO" b="1" smtClean="0">
                  <a:latin typeface="Calibri" panose="020F0502020204030204" pitchFamily="34" charset="0"/>
                </a:rPr>
                <a:t>(</a:t>
              </a:r>
              <a:r>
                <a:rPr lang="ro-RO" b="1">
                  <a:latin typeface="Calibri" panose="020F0502020204030204" pitchFamily="34" charset="0"/>
                </a:rPr>
                <a:t>ex. drepturile persoanelor vizate)</a:t>
              </a:r>
            </a:p>
          </p:txBody>
        </p:sp>
      </p:grpSp>
      <p:grpSp>
        <p:nvGrpSpPr>
          <p:cNvPr id="15" name="Group 14">
            <a:extLst>
              <a:ext uri="{FF2B5EF4-FFF2-40B4-BE49-F238E27FC236}">
                <a16:creationId xmlns:a16="http://schemas.microsoft.com/office/drawing/2014/main" xmlns="" id="{1366F307-99EF-4810-AFA4-C19239BCFC4B}"/>
              </a:ext>
            </a:extLst>
          </p:cNvPr>
          <p:cNvGrpSpPr/>
          <p:nvPr/>
        </p:nvGrpSpPr>
        <p:grpSpPr>
          <a:xfrm>
            <a:off x="7899400" y="3886748"/>
            <a:ext cx="3263900" cy="830997"/>
            <a:chOff x="5633356" y="809416"/>
            <a:chExt cx="3263900" cy="830997"/>
          </a:xfrm>
        </p:grpSpPr>
        <p:sp>
          <p:nvSpPr>
            <p:cNvPr id="16" name="TextBox 15">
              <a:extLst>
                <a:ext uri="{FF2B5EF4-FFF2-40B4-BE49-F238E27FC236}">
                  <a16:creationId xmlns:a16="http://schemas.microsoft.com/office/drawing/2014/main" xmlns="" id="{8EAB6EC5-BA70-4E63-833A-A7D276CBB423}"/>
                </a:ext>
              </a:extLst>
            </p:cNvPr>
            <p:cNvSpPr txBox="1"/>
            <p:nvPr/>
          </p:nvSpPr>
          <p:spPr>
            <a:xfrm>
              <a:off x="5633356" y="809416"/>
              <a:ext cx="780144" cy="830997"/>
            </a:xfrm>
            <a:prstGeom prst="rect">
              <a:avLst/>
            </a:prstGeom>
            <a:noFill/>
          </p:spPr>
          <p:txBody>
            <a:bodyPr wrap="square" lIns="0" tIns="0" rIns="0" bIns="0" rtlCol="0" anchor="ctr">
              <a:spAutoFit/>
            </a:bodyPr>
            <a:lstStyle/>
            <a:p>
              <a:pPr algn="just"/>
              <a:r>
                <a:rPr lang="en-US" sz="5400" dirty="0">
                  <a:solidFill>
                    <a:srgbClr val="9BC41D"/>
                  </a:solidFill>
                  <a:latin typeface="Calibri" panose="020F0502020204030204" pitchFamily="34" charset="0"/>
                  <a:cs typeface="Segoe UI Semibold" panose="020B0702040204020203" pitchFamily="34" charset="0"/>
                </a:rPr>
                <a:t>3</a:t>
              </a:r>
              <a:endParaRPr lang="en-US" sz="5400" dirty="0">
                <a:solidFill>
                  <a:schemeClr val="tx1">
                    <a:lumMod val="85000"/>
                    <a:lumOff val="15000"/>
                  </a:schemeClr>
                </a:solidFill>
                <a:latin typeface="Calibri" panose="020F0502020204030204"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xmlns="" id="{151918DC-30D9-44C9-812E-2BE05077E1DB}"/>
                </a:ext>
              </a:extLst>
            </p:cNvPr>
            <p:cNvSpPr txBox="1"/>
            <p:nvPr/>
          </p:nvSpPr>
          <p:spPr>
            <a:xfrm>
              <a:off x="6096000" y="809416"/>
              <a:ext cx="2801256" cy="830997"/>
            </a:xfrm>
            <a:prstGeom prst="rect">
              <a:avLst/>
            </a:prstGeom>
            <a:noFill/>
          </p:spPr>
          <p:txBody>
            <a:bodyPr wrap="square" lIns="0" tIns="0" rIns="0" bIns="0" rtlCol="0" anchor="ctr">
              <a:spAutoFit/>
            </a:bodyPr>
            <a:lstStyle/>
            <a:p>
              <a:r>
                <a:rPr lang="ro-RO" b="1">
                  <a:latin typeface="Calibri" panose="020F0502020204030204" pitchFamily="34" charset="0"/>
                </a:rPr>
                <a:t>Evaluarea impactului prelucrărilor asupra protecției </a:t>
              </a:r>
              <a:r>
                <a:rPr lang="ro-RO" b="1" smtClean="0">
                  <a:latin typeface="Calibri" panose="020F0502020204030204" pitchFamily="34" charset="0"/>
                </a:rPr>
                <a:t>datelor - 	D.P.I.A.</a:t>
              </a:r>
              <a:endParaRPr lang="en-US" b="1" dirty="0">
                <a:solidFill>
                  <a:schemeClr val="tx1">
                    <a:lumMod val="85000"/>
                    <a:lumOff val="15000"/>
                  </a:schemeClr>
                </a:solidFill>
                <a:latin typeface="Calibri" panose="020F0502020204030204" pitchFamily="34" charset="0"/>
                <a:cs typeface="Segoe UI Semibold" panose="020B0702040204020203" pitchFamily="34" charset="0"/>
              </a:endParaRPr>
            </a:p>
          </p:txBody>
        </p:sp>
      </p:grpSp>
      <p:grpSp>
        <p:nvGrpSpPr>
          <p:cNvPr id="21" name="Group 20">
            <a:extLst>
              <a:ext uri="{FF2B5EF4-FFF2-40B4-BE49-F238E27FC236}">
                <a16:creationId xmlns:a16="http://schemas.microsoft.com/office/drawing/2014/main" xmlns="" id="{584EC934-C922-43B0-90D9-847E0908108D}"/>
              </a:ext>
            </a:extLst>
          </p:cNvPr>
          <p:cNvGrpSpPr/>
          <p:nvPr/>
        </p:nvGrpSpPr>
        <p:grpSpPr>
          <a:xfrm flipH="1">
            <a:off x="710492" y="1784655"/>
            <a:ext cx="3582108" cy="830997"/>
            <a:chOff x="5315856" y="809416"/>
            <a:chExt cx="2697745" cy="830997"/>
          </a:xfrm>
        </p:grpSpPr>
        <p:sp>
          <p:nvSpPr>
            <p:cNvPr id="22" name="TextBox 21">
              <a:extLst>
                <a:ext uri="{FF2B5EF4-FFF2-40B4-BE49-F238E27FC236}">
                  <a16:creationId xmlns:a16="http://schemas.microsoft.com/office/drawing/2014/main" xmlns="" id="{9B525F59-A187-4CC8-9B53-0750ABFA282A}"/>
                </a:ext>
              </a:extLst>
            </p:cNvPr>
            <p:cNvSpPr txBox="1"/>
            <p:nvPr/>
          </p:nvSpPr>
          <p:spPr>
            <a:xfrm>
              <a:off x="5315856" y="809416"/>
              <a:ext cx="569898" cy="830997"/>
            </a:xfrm>
            <a:prstGeom prst="rect">
              <a:avLst/>
            </a:prstGeom>
            <a:noFill/>
          </p:spPr>
          <p:txBody>
            <a:bodyPr wrap="square" lIns="0" tIns="0" rIns="0" bIns="0" rtlCol="0" anchor="ctr">
              <a:spAutoFit/>
            </a:bodyPr>
            <a:lstStyle/>
            <a:p>
              <a:pPr algn="just"/>
              <a:r>
                <a:rPr lang="en-US" sz="5400" dirty="0">
                  <a:solidFill>
                    <a:srgbClr val="9BC41D"/>
                  </a:solidFill>
                  <a:latin typeface="Calibri" panose="020F0502020204030204" pitchFamily="34" charset="0"/>
                  <a:cs typeface="Segoe UI Semibold" panose="020B0702040204020203" pitchFamily="34" charset="0"/>
                </a:rPr>
                <a:t>6</a:t>
              </a:r>
              <a:endParaRPr lang="en-US" sz="5400" dirty="0">
                <a:solidFill>
                  <a:schemeClr val="tx1">
                    <a:lumMod val="85000"/>
                    <a:lumOff val="15000"/>
                  </a:schemeClr>
                </a:solidFill>
                <a:latin typeface="Calibri" panose="020F0502020204030204" pitchFamily="34" charset="0"/>
                <a:cs typeface="Segoe UI Semibold" panose="020B0702040204020203" pitchFamily="34" charset="0"/>
              </a:endParaRPr>
            </a:p>
          </p:txBody>
        </p:sp>
        <p:sp>
          <p:nvSpPr>
            <p:cNvPr id="23" name="TextBox 22">
              <a:extLst>
                <a:ext uri="{FF2B5EF4-FFF2-40B4-BE49-F238E27FC236}">
                  <a16:creationId xmlns:a16="http://schemas.microsoft.com/office/drawing/2014/main" xmlns="" id="{2630E04B-46EC-4AD3-BB87-2D93C3285E24}"/>
                </a:ext>
              </a:extLst>
            </p:cNvPr>
            <p:cNvSpPr txBox="1"/>
            <p:nvPr/>
          </p:nvSpPr>
          <p:spPr>
            <a:xfrm>
              <a:off x="6096000" y="892516"/>
              <a:ext cx="1917601" cy="664797"/>
            </a:xfrm>
            <a:prstGeom prst="rect">
              <a:avLst/>
            </a:prstGeom>
            <a:noFill/>
          </p:spPr>
          <p:txBody>
            <a:bodyPr wrap="square" lIns="0" tIns="0" rIns="0" bIns="0" rtlCol="0" anchor="ctr">
              <a:spAutoFit/>
            </a:bodyPr>
            <a:lstStyle/>
            <a:p>
              <a:pPr marL="0" lvl="1" algn="r">
                <a:lnSpc>
                  <a:spcPct val="120000"/>
                </a:lnSpc>
                <a:spcBef>
                  <a:spcPts val="600"/>
                </a:spcBef>
              </a:pPr>
              <a:r>
                <a:rPr lang="ro-RO" b="1" smtClean="0">
                  <a:latin typeface="Calibri" panose="020F0502020204030204" pitchFamily="34" charset="0"/>
                </a:rPr>
                <a:t>Consimțământ (cum?, cand?), </a:t>
              </a:r>
              <a:r>
                <a:rPr lang="ro-RO" b="1">
                  <a:latin typeface="Calibri" panose="020F0502020204030204" pitchFamily="34" charset="0"/>
                </a:rPr>
                <a:t>opt-in, opt-out</a:t>
              </a:r>
            </a:p>
          </p:txBody>
        </p:sp>
      </p:grpSp>
      <p:grpSp>
        <p:nvGrpSpPr>
          <p:cNvPr id="24" name="Group 23">
            <a:extLst>
              <a:ext uri="{FF2B5EF4-FFF2-40B4-BE49-F238E27FC236}">
                <a16:creationId xmlns:a16="http://schemas.microsoft.com/office/drawing/2014/main" xmlns="" id="{636BFC1B-4F9E-4EDA-8A37-63FF2E1FF755}"/>
              </a:ext>
            </a:extLst>
          </p:cNvPr>
          <p:cNvGrpSpPr/>
          <p:nvPr/>
        </p:nvGrpSpPr>
        <p:grpSpPr>
          <a:xfrm flipH="1">
            <a:off x="723900" y="3803649"/>
            <a:ext cx="3403600" cy="997196"/>
            <a:chOff x="5315856" y="726317"/>
            <a:chExt cx="3403600" cy="997196"/>
          </a:xfrm>
        </p:grpSpPr>
        <p:sp>
          <p:nvSpPr>
            <p:cNvPr id="25" name="TextBox 24">
              <a:extLst>
                <a:ext uri="{FF2B5EF4-FFF2-40B4-BE49-F238E27FC236}">
                  <a16:creationId xmlns:a16="http://schemas.microsoft.com/office/drawing/2014/main" xmlns="" id="{EA721D05-CA26-4E95-8937-A19A3CE61089}"/>
                </a:ext>
              </a:extLst>
            </p:cNvPr>
            <p:cNvSpPr txBox="1"/>
            <p:nvPr/>
          </p:nvSpPr>
          <p:spPr>
            <a:xfrm>
              <a:off x="5315856" y="809416"/>
              <a:ext cx="569898" cy="830997"/>
            </a:xfrm>
            <a:prstGeom prst="rect">
              <a:avLst/>
            </a:prstGeom>
            <a:noFill/>
          </p:spPr>
          <p:txBody>
            <a:bodyPr wrap="square" lIns="0" tIns="0" rIns="0" bIns="0" rtlCol="0" anchor="ctr">
              <a:spAutoFit/>
            </a:bodyPr>
            <a:lstStyle/>
            <a:p>
              <a:pPr algn="just"/>
              <a:r>
                <a:rPr lang="en-US" sz="5400" dirty="0">
                  <a:solidFill>
                    <a:srgbClr val="9BC41D"/>
                  </a:solidFill>
                  <a:latin typeface="Calibri" panose="020F0502020204030204" pitchFamily="34" charset="0"/>
                  <a:cs typeface="Segoe UI Semibold" panose="020B0702040204020203" pitchFamily="34" charset="0"/>
                </a:rPr>
                <a:t>5</a:t>
              </a:r>
              <a:endParaRPr lang="en-US" sz="5400" dirty="0">
                <a:solidFill>
                  <a:schemeClr val="tx1">
                    <a:lumMod val="85000"/>
                    <a:lumOff val="15000"/>
                  </a:schemeClr>
                </a:solidFill>
                <a:latin typeface="Calibri" panose="020F0502020204030204" pitchFamily="34" charset="0"/>
                <a:cs typeface="Segoe UI Semibold" panose="020B0702040204020203" pitchFamily="34" charset="0"/>
              </a:endParaRPr>
            </a:p>
          </p:txBody>
        </p:sp>
        <p:sp>
          <p:nvSpPr>
            <p:cNvPr id="26" name="TextBox 25">
              <a:extLst>
                <a:ext uri="{FF2B5EF4-FFF2-40B4-BE49-F238E27FC236}">
                  <a16:creationId xmlns:a16="http://schemas.microsoft.com/office/drawing/2014/main" xmlns="" id="{A9D85312-97EC-4824-9EE8-861AB9B8A1E8}"/>
                </a:ext>
              </a:extLst>
            </p:cNvPr>
            <p:cNvSpPr txBox="1"/>
            <p:nvPr/>
          </p:nvSpPr>
          <p:spPr>
            <a:xfrm>
              <a:off x="6096000" y="726317"/>
              <a:ext cx="2623456" cy="997196"/>
            </a:xfrm>
            <a:prstGeom prst="rect">
              <a:avLst/>
            </a:prstGeom>
            <a:noFill/>
          </p:spPr>
          <p:txBody>
            <a:bodyPr wrap="square" lIns="0" tIns="0" rIns="0" bIns="0" rtlCol="0" anchor="ctr">
              <a:spAutoFit/>
            </a:bodyPr>
            <a:lstStyle/>
            <a:p>
              <a:pPr marL="0" lvl="1" algn="r">
                <a:lnSpc>
                  <a:spcPct val="120000"/>
                </a:lnSpc>
                <a:spcBef>
                  <a:spcPts val="600"/>
                </a:spcBef>
              </a:pPr>
              <a:r>
                <a:rPr lang="ro-RO" b="1">
                  <a:latin typeface="Calibri" panose="020F0502020204030204" pitchFamily="34" charset="0"/>
                </a:rPr>
                <a:t>Realizarea registrului de evidența a prelucrărilor de date</a:t>
              </a:r>
            </a:p>
          </p:txBody>
        </p:sp>
      </p:grpSp>
      <p:sp>
        <p:nvSpPr>
          <p:cNvPr id="29" name="Oval 28">
            <a:extLst>
              <a:ext uri="{FF2B5EF4-FFF2-40B4-BE49-F238E27FC236}">
                <a16:creationId xmlns:a16="http://schemas.microsoft.com/office/drawing/2014/main" xmlns="" id="{7FCA45ED-A794-44A6-A0FA-65EB78B001A4}"/>
              </a:ext>
            </a:extLst>
          </p:cNvPr>
          <p:cNvSpPr/>
          <p:nvPr/>
        </p:nvSpPr>
        <p:spPr>
          <a:xfrm>
            <a:off x="5626100" y="1312066"/>
            <a:ext cx="457200" cy="457200"/>
          </a:xfrm>
          <a:prstGeom prst="ellipse">
            <a:avLst/>
          </a:prstGeom>
          <a:solidFill>
            <a:srgbClr val="9BC41D"/>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xmlns="" id="{ACF874DA-121D-4276-86E5-79405181F4E1}"/>
              </a:ext>
            </a:extLst>
          </p:cNvPr>
          <p:cNvSpPr/>
          <p:nvPr/>
        </p:nvSpPr>
        <p:spPr>
          <a:xfrm>
            <a:off x="5626100" y="4725606"/>
            <a:ext cx="457200" cy="457200"/>
          </a:xfrm>
          <a:prstGeom prst="ellipse">
            <a:avLst/>
          </a:prstGeom>
          <a:solidFill>
            <a:srgbClr val="9BC41D"/>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E7864DAC-7EE5-474D-A85D-DF8495D0D62A}"/>
              </a:ext>
            </a:extLst>
          </p:cNvPr>
          <p:cNvSpPr/>
          <p:nvPr/>
        </p:nvSpPr>
        <p:spPr>
          <a:xfrm>
            <a:off x="7124610" y="2171818"/>
            <a:ext cx="457200" cy="457200"/>
          </a:xfrm>
          <a:prstGeom prst="ellipse">
            <a:avLst/>
          </a:prstGeom>
          <a:solidFill>
            <a:srgbClr val="9BC41D"/>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xmlns="" id="{B1A2D3A2-E6A6-4B2B-9AEC-8FD21EFB6D5C}"/>
              </a:ext>
            </a:extLst>
          </p:cNvPr>
          <p:cNvSpPr/>
          <p:nvPr/>
        </p:nvSpPr>
        <p:spPr>
          <a:xfrm>
            <a:off x="7124610" y="3873382"/>
            <a:ext cx="457200" cy="457200"/>
          </a:xfrm>
          <a:prstGeom prst="ellipse">
            <a:avLst/>
          </a:prstGeom>
          <a:solidFill>
            <a:srgbClr val="9BC41D"/>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310DEC09-9186-4B70-9118-67D436BA2CF7}"/>
              </a:ext>
            </a:extLst>
          </p:cNvPr>
          <p:cNvSpPr/>
          <p:nvPr/>
        </p:nvSpPr>
        <p:spPr>
          <a:xfrm>
            <a:off x="4127590" y="2171818"/>
            <a:ext cx="457200" cy="457200"/>
          </a:xfrm>
          <a:prstGeom prst="ellipse">
            <a:avLst/>
          </a:prstGeom>
          <a:solidFill>
            <a:srgbClr val="9BC41D"/>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E08EACDC-C993-42D2-8378-EC6CD0A08B73}"/>
              </a:ext>
            </a:extLst>
          </p:cNvPr>
          <p:cNvSpPr/>
          <p:nvPr/>
        </p:nvSpPr>
        <p:spPr>
          <a:xfrm>
            <a:off x="4127590" y="3873382"/>
            <a:ext cx="457200" cy="457200"/>
          </a:xfrm>
          <a:prstGeom prst="ellipse">
            <a:avLst/>
          </a:prstGeom>
          <a:solidFill>
            <a:srgbClr val="9BC41D"/>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5749925" y="1436470"/>
            <a:ext cx="209550" cy="208392"/>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7271102" y="2293321"/>
            <a:ext cx="164216" cy="214195"/>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7246757" y="3996263"/>
            <a:ext cx="212906" cy="211438"/>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5736622" y="4874831"/>
            <a:ext cx="236157" cy="158750"/>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4251828" y="3994042"/>
            <a:ext cx="208724" cy="21588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49">
            <a:extLst>
              <a:ext uri="{FF2B5EF4-FFF2-40B4-BE49-F238E27FC236}">
                <a16:creationId xmlns:a16="http://schemas.microsoft.com/office/drawing/2014/main" xmlns="" id="{ADFA9824-0FCD-47A2-AD70-06D4A4650ECF}"/>
              </a:ext>
            </a:extLst>
          </p:cNvPr>
          <p:cNvGrpSpPr/>
          <p:nvPr/>
        </p:nvGrpSpPr>
        <p:grpSpPr>
          <a:xfrm>
            <a:off x="4258605" y="2302291"/>
            <a:ext cx="195171" cy="196255"/>
            <a:chOff x="2025650" y="4786313"/>
            <a:chExt cx="285750" cy="287338"/>
          </a:xfrm>
          <a:solidFill>
            <a:schemeClr val="bg1"/>
          </a:solidFill>
        </p:grpSpPr>
        <p:sp>
          <p:nvSpPr>
            <p:cNvPr id="51" name="Freeform 565">
              <a:extLst>
                <a:ext uri="{FF2B5EF4-FFF2-40B4-BE49-F238E27FC236}">
                  <a16:creationId xmlns:a16="http://schemas.microsoft.com/office/drawing/2014/main" xmlns="" id="{E7B885B7-EC06-4735-B6F1-80464F5DC6A3}"/>
                </a:ext>
              </a:extLst>
            </p:cNvPr>
            <p:cNvSpPr>
              <a:spLocks noEditPoints="1"/>
            </p:cNvSpPr>
            <p:nvPr/>
          </p:nvSpPr>
          <p:spPr bwMode="auto">
            <a:xfrm>
              <a:off x="2025650" y="4786313"/>
              <a:ext cx="285750" cy="287338"/>
            </a:xfrm>
            <a:custGeom>
              <a:avLst/>
              <a:gdLst>
                <a:gd name="T0" fmla="*/ 812 w 903"/>
                <a:gd name="T1" fmla="*/ 500 h 903"/>
                <a:gd name="T2" fmla="*/ 810 w 903"/>
                <a:gd name="T3" fmla="*/ 505 h 903"/>
                <a:gd name="T4" fmla="*/ 806 w 903"/>
                <a:gd name="T5" fmla="*/ 509 h 903"/>
                <a:gd name="T6" fmla="*/ 800 w 903"/>
                <a:gd name="T7" fmla="*/ 511 h 903"/>
                <a:gd name="T8" fmla="*/ 105 w 903"/>
                <a:gd name="T9" fmla="*/ 511 h 903"/>
                <a:gd name="T10" fmla="*/ 99 w 903"/>
                <a:gd name="T11" fmla="*/ 510 h 903"/>
                <a:gd name="T12" fmla="*/ 95 w 903"/>
                <a:gd name="T13" fmla="*/ 507 h 903"/>
                <a:gd name="T14" fmla="*/ 92 w 903"/>
                <a:gd name="T15" fmla="*/ 502 h 903"/>
                <a:gd name="T16" fmla="*/ 90 w 903"/>
                <a:gd name="T17" fmla="*/ 496 h 903"/>
                <a:gd name="T18" fmla="*/ 90 w 903"/>
                <a:gd name="T19" fmla="*/ 105 h 903"/>
                <a:gd name="T20" fmla="*/ 92 w 903"/>
                <a:gd name="T21" fmla="*/ 100 h 903"/>
                <a:gd name="T22" fmla="*/ 95 w 903"/>
                <a:gd name="T23" fmla="*/ 94 h 903"/>
                <a:gd name="T24" fmla="*/ 99 w 903"/>
                <a:gd name="T25" fmla="*/ 91 h 903"/>
                <a:gd name="T26" fmla="*/ 105 w 903"/>
                <a:gd name="T27" fmla="*/ 90 h 903"/>
                <a:gd name="T28" fmla="*/ 800 w 903"/>
                <a:gd name="T29" fmla="*/ 90 h 903"/>
                <a:gd name="T30" fmla="*/ 806 w 903"/>
                <a:gd name="T31" fmla="*/ 92 h 903"/>
                <a:gd name="T32" fmla="*/ 810 w 903"/>
                <a:gd name="T33" fmla="*/ 96 h 903"/>
                <a:gd name="T34" fmla="*/ 812 w 903"/>
                <a:gd name="T35" fmla="*/ 102 h 903"/>
                <a:gd name="T36" fmla="*/ 813 w 903"/>
                <a:gd name="T37" fmla="*/ 496 h 903"/>
                <a:gd name="T38" fmla="*/ 15 w 903"/>
                <a:gd name="T39" fmla="*/ 0 h 903"/>
                <a:gd name="T40" fmla="*/ 9 w 903"/>
                <a:gd name="T41" fmla="*/ 1 h 903"/>
                <a:gd name="T42" fmla="*/ 5 w 903"/>
                <a:gd name="T43" fmla="*/ 4 h 903"/>
                <a:gd name="T44" fmla="*/ 1 w 903"/>
                <a:gd name="T45" fmla="*/ 8 h 903"/>
                <a:gd name="T46" fmla="*/ 0 w 903"/>
                <a:gd name="T47" fmla="*/ 15 h 903"/>
                <a:gd name="T48" fmla="*/ 0 w 903"/>
                <a:gd name="T49" fmla="*/ 590 h 903"/>
                <a:gd name="T50" fmla="*/ 2 w 903"/>
                <a:gd name="T51" fmla="*/ 595 h 903"/>
                <a:gd name="T52" fmla="*/ 7 w 903"/>
                <a:gd name="T53" fmla="*/ 599 h 903"/>
                <a:gd name="T54" fmla="*/ 12 w 903"/>
                <a:gd name="T55" fmla="*/ 602 h 903"/>
                <a:gd name="T56" fmla="*/ 437 w 903"/>
                <a:gd name="T57" fmla="*/ 602 h 903"/>
                <a:gd name="T58" fmla="*/ 260 w 903"/>
                <a:gd name="T59" fmla="*/ 877 h 903"/>
                <a:gd name="T60" fmla="*/ 257 w 903"/>
                <a:gd name="T61" fmla="*/ 883 h 903"/>
                <a:gd name="T62" fmla="*/ 256 w 903"/>
                <a:gd name="T63" fmla="*/ 888 h 903"/>
                <a:gd name="T64" fmla="*/ 257 w 903"/>
                <a:gd name="T65" fmla="*/ 893 h 903"/>
                <a:gd name="T66" fmla="*/ 260 w 903"/>
                <a:gd name="T67" fmla="*/ 899 h 903"/>
                <a:gd name="T68" fmla="*/ 265 w 903"/>
                <a:gd name="T69" fmla="*/ 902 h 903"/>
                <a:gd name="T70" fmla="*/ 271 w 903"/>
                <a:gd name="T71" fmla="*/ 903 h 903"/>
                <a:gd name="T72" fmla="*/ 277 w 903"/>
                <a:gd name="T73" fmla="*/ 902 h 903"/>
                <a:gd name="T74" fmla="*/ 281 w 903"/>
                <a:gd name="T75" fmla="*/ 899 h 903"/>
                <a:gd name="T76" fmla="*/ 621 w 903"/>
                <a:gd name="T77" fmla="*/ 899 h 903"/>
                <a:gd name="T78" fmla="*/ 627 w 903"/>
                <a:gd name="T79" fmla="*/ 902 h 903"/>
                <a:gd name="T80" fmla="*/ 632 w 903"/>
                <a:gd name="T81" fmla="*/ 903 h 903"/>
                <a:gd name="T82" fmla="*/ 637 w 903"/>
                <a:gd name="T83" fmla="*/ 902 h 903"/>
                <a:gd name="T84" fmla="*/ 643 w 903"/>
                <a:gd name="T85" fmla="*/ 899 h 903"/>
                <a:gd name="T86" fmla="*/ 646 w 903"/>
                <a:gd name="T87" fmla="*/ 893 h 903"/>
                <a:gd name="T88" fmla="*/ 647 w 903"/>
                <a:gd name="T89" fmla="*/ 888 h 903"/>
                <a:gd name="T90" fmla="*/ 646 w 903"/>
                <a:gd name="T91" fmla="*/ 883 h 903"/>
                <a:gd name="T92" fmla="*/ 643 w 903"/>
                <a:gd name="T93" fmla="*/ 877 h 903"/>
                <a:gd name="T94" fmla="*/ 467 w 903"/>
                <a:gd name="T95" fmla="*/ 602 h 903"/>
                <a:gd name="T96" fmla="*/ 892 w 903"/>
                <a:gd name="T97" fmla="*/ 602 h 903"/>
                <a:gd name="T98" fmla="*/ 897 w 903"/>
                <a:gd name="T99" fmla="*/ 599 h 903"/>
                <a:gd name="T100" fmla="*/ 900 w 903"/>
                <a:gd name="T101" fmla="*/ 595 h 903"/>
                <a:gd name="T102" fmla="*/ 902 w 903"/>
                <a:gd name="T103" fmla="*/ 590 h 903"/>
                <a:gd name="T104" fmla="*/ 903 w 903"/>
                <a:gd name="T105" fmla="*/ 15 h 903"/>
                <a:gd name="T106" fmla="*/ 902 w 903"/>
                <a:gd name="T107" fmla="*/ 8 h 903"/>
                <a:gd name="T108" fmla="*/ 899 w 903"/>
                <a:gd name="T109" fmla="*/ 4 h 903"/>
                <a:gd name="T110" fmla="*/ 894 w 903"/>
                <a:gd name="T111" fmla="*/ 1 h 903"/>
                <a:gd name="T112" fmla="*/ 888 w 903"/>
                <a:gd name="T11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813" y="496"/>
                  </a:moveTo>
                  <a:lnTo>
                    <a:pt x="812" y="500"/>
                  </a:lnTo>
                  <a:lnTo>
                    <a:pt x="811" y="502"/>
                  </a:lnTo>
                  <a:lnTo>
                    <a:pt x="810" y="505"/>
                  </a:lnTo>
                  <a:lnTo>
                    <a:pt x="808" y="507"/>
                  </a:lnTo>
                  <a:lnTo>
                    <a:pt x="806" y="509"/>
                  </a:lnTo>
                  <a:lnTo>
                    <a:pt x="804" y="510"/>
                  </a:lnTo>
                  <a:lnTo>
                    <a:pt x="800" y="511"/>
                  </a:lnTo>
                  <a:lnTo>
                    <a:pt x="797" y="511"/>
                  </a:lnTo>
                  <a:lnTo>
                    <a:pt x="105" y="511"/>
                  </a:lnTo>
                  <a:lnTo>
                    <a:pt x="102" y="511"/>
                  </a:lnTo>
                  <a:lnTo>
                    <a:pt x="99" y="510"/>
                  </a:lnTo>
                  <a:lnTo>
                    <a:pt x="97" y="509"/>
                  </a:lnTo>
                  <a:lnTo>
                    <a:pt x="95" y="507"/>
                  </a:lnTo>
                  <a:lnTo>
                    <a:pt x="93" y="505"/>
                  </a:lnTo>
                  <a:lnTo>
                    <a:pt x="92" y="502"/>
                  </a:lnTo>
                  <a:lnTo>
                    <a:pt x="90" y="500"/>
                  </a:lnTo>
                  <a:lnTo>
                    <a:pt x="90" y="496"/>
                  </a:lnTo>
                  <a:lnTo>
                    <a:pt x="90" y="316"/>
                  </a:lnTo>
                  <a:lnTo>
                    <a:pt x="90" y="105"/>
                  </a:lnTo>
                  <a:lnTo>
                    <a:pt x="90" y="102"/>
                  </a:lnTo>
                  <a:lnTo>
                    <a:pt x="92" y="100"/>
                  </a:lnTo>
                  <a:lnTo>
                    <a:pt x="93" y="96"/>
                  </a:lnTo>
                  <a:lnTo>
                    <a:pt x="95" y="94"/>
                  </a:lnTo>
                  <a:lnTo>
                    <a:pt x="97" y="92"/>
                  </a:lnTo>
                  <a:lnTo>
                    <a:pt x="99" y="91"/>
                  </a:lnTo>
                  <a:lnTo>
                    <a:pt x="102" y="90"/>
                  </a:lnTo>
                  <a:lnTo>
                    <a:pt x="105" y="90"/>
                  </a:lnTo>
                  <a:lnTo>
                    <a:pt x="798" y="90"/>
                  </a:lnTo>
                  <a:lnTo>
                    <a:pt x="800" y="90"/>
                  </a:lnTo>
                  <a:lnTo>
                    <a:pt x="804" y="91"/>
                  </a:lnTo>
                  <a:lnTo>
                    <a:pt x="806" y="92"/>
                  </a:lnTo>
                  <a:lnTo>
                    <a:pt x="808" y="94"/>
                  </a:lnTo>
                  <a:lnTo>
                    <a:pt x="810" y="96"/>
                  </a:lnTo>
                  <a:lnTo>
                    <a:pt x="811" y="100"/>
                  </a:lnTo>
                  <a:lnTo>
                    <a:pt x="812" y="102"/>
                  </a:lnTo>
                  <a:lnTo>
                    <a:pt x="813" y="105"/>
                  </a:lnTo>
                  <a:lnTo>
                    <a:pt x="813" y="496"/>
                  </a:lnTo>
                  <a:close/>
                  <a:moveTo>
                    <a:pt x="888" y="0"/>
                  </a:moveTo>
                  <a:lnTo>
                    <a:pt x="15" y="0"/>
                  </a:lnTo>
                  <a:lnTo>
                    <a:pt x="12" y="0"/>
                  </a:lnTo>
                  <a:lnTo>
                    <a:pt x="9" y="1"/>
                  </a:lnTo>
                  <a:lnTo>
                    <a:pt x="7" y="2"/>
                  </a:lnTo>
                  <a:lnTo>
                    <a:pt x="5" y="4"/>
                  </a:lnTo>
                  <a:lnTo>
                    <a:pt x="2" y="6"/>
                  </a:lnTo>
                  <a:lnTo>
                    <a:pt x="1" y="8"/>
                  </a:lnTo>
                  <a:lnTo>
                    <a:pt x="0" y="12"/>
                  </a:lnTo>
                  <a:lnTo>
                    <a:pt x="0" y="15"/>
                  </a:lnTo>
                  <a:lnTo>
                    <a:pt x="0" y="587"/>
                  </a:lnTo>
                  <a:lnTo>
                    <a:pt x="0" y="590"/>
                  </a:lnTo>
                  <a:lnTo>
                    <a:pt x="1" y="593"/>
                  </a:lnTo>
                  <a:lnTo>
                    <a:pt x="2" y="595"/>
                  </a:lnTo>
                  <a:lnTo>
                    <a:pt x="5" y="597"/>
                  </a:lnTo>
                  <a:lnTo>
                    <a:pt x="7" y="599"/>
                  </a:lnTo>
                  <a:lnTo>
                    <a:pt x="9" y="601"/>
                  </a:lnTo>
                  <a:lnTo>
                    <a:pt x="12" y="602"/>
                  </a:lnTo>
                  <a:lnTo>
                    <a:pt x="15" y="602"/>
                  </a:lnTo>
                  <a:lnTo>
                    <a:pt x="437" y="602"/>
                  </a:lnTo>
                  <a:lnTo>
                    <a:pt x="437" y="701"/>
                  </a:lnTo>
                  <a:lnTo>
                    <a:pt x="260" y="877"/>
                  </a:lnTo>
                  <a:lnTo>
                    <a:pt x="259" y="879"/>
                  </a:lnTo>
                  <a:lnTo>
                    <a:pt x="257" y="883"/>
                  </a:lnTo>
                  <a:lnTo>
                    <a:pt x="256" y="885"/>
                  </a:lnTo>
                  <a:lnTo>
                    <a:pt x="256" y="888"/>
                  </a:lnTo>
                  <a:lnTo>
                    <a:pt x="256" y="891"/>
                  </a:lnTo>
                  <a:lnTo>
                    <a:pt x="257" y="893"/>
                  </a:lnTo>
                  <a:lnTo>
                    <a:pt x="259" y="897"/>
                  </a:lnTo>
                  <a:lnTo>
                    <a:pt x="260" y="899"/>
                  </a:lnTo>
                  <a:lnTo>
                    <a:pt x="263" y="901"/>
                  </a:lnTo>
                  <a:lnTo>
                    <a:pt x="265" y="902"/>
                  </a:lnTo>
                  <a:lnTo>
                    <a:pt x="268" y="903"/>
                  </a:lnTo>
                  <a:lnTo>
                    <a:pt x="271" y="903"/>
                  </a:lnTo>
                  <a:lnTo>
                    <a:pt x="274" y="903"/>
                  </a:lnTo>
                  <a:lnTo>
                    <a:pt x="277" y="902"/>
                  </a:lnTo>
                  <a:lnTo>
                    <a:pt x="279" y="901"/>
                  </a:lnTo>
                  <a:lnTo>
                    <a:pt x="281" y="899"/>
                  </a:lnTo>
                  <a:lnTo>
                    <a:pt x="452" y="728"/>
                  </a:lnTo>
                  <a:lnTo>
                    <a:pt x="621" y="899"/>
                  </a:lnTo>
                  <a:lnTo>
                    <a:pt x="623" y="901"/>
                  </a:lnTo>
                  <a:lnTo>
                    <a:pt x="627" y="902"/>
                  </a:lnTo>
                  <a:lnTo>
                    <a:pt x="629" y="903"/>
                  </a:lnTo>
                  <a:lnTo>
                    <a:pt x="632" y="903"/>
                  </a:lnTo>
                  <a:lnTo>
                    <a:pt x="635" y="903"/>
                  </a:lnTo>
                  <a:lnTo>
                    <a:pt x="637" y="902"/>
                  </a:lnTo>
                  <a:lnTo>
                    <a:pt x="641" y="901"/>
                  </a:lnTo>
                  <a:lnTo>
                    <a:pt x="643" y="899"/>
                  </a:lnTo>
                  <a:lnTo>
                    <a:pt x="645" y="897"/>
                  </a:lnTo>
                  <a:lnTo>
                    <a:pt x="646" y="893"/>
                  </a:lnTo>
                  <a:lnTo>
                    <a:pt x="647" y="891"/>
                  </a:lnTo>
                  <a:lnTo>
                    <a:pt x="647" y="888"/>
                  </a:lnTo>
                  <a:lnTo>
                    <a:pt x="647" y="885"/>
                  </a:lnTo>
                  <a:lnTo>
                    <a:pt x="646" y="883"/>
                  </a:lnTo>
                  <a:lnTo>
                    <a:pt x="645" y="879"/>
                  </a:lnTo>
                  <a:lnTo>
                    <a:pt x="643" y="877"/>
                  </a:lnTo>
                  <a:lnTo>
                    <a:pt x="467" y="701"/>
                  </a:lnTo>
                  <a:lnTo>
                    <a:pt x="467" y="602"/>
                  </a:lnTo>
                  <a:lnTo>
                    <a:pt x="888" y="602"/>
                  </a:lnTo>
                  <a:lnTo>
                    <a:pt x="892" y="602"/>
                  </a:lnTo>
                  <a:lnTo>
                    <a:pt x="894" y="601"/>
                  </a:lnTo>
                  <a:lnTo>
                    <a:pt x="897" y="599"/>
                  </a:lnTo>
                  <a:lnTo>
                    <a:pt x="899" y="597"/>
                  </a:lnTo>
                  <a:lnTo>
                    <a:pt x="900" y="595"/>
                  </a:lnTo>
                  <a:lnTo>
                    <a:pt x="902" y="593"/>
                  </a:lnTo>
                  <a:lnTo>
                    <a:pt x="902" y="590"/>
                  </a:lnTo>
                  <a:lnTo>
                    <a:pt x="903" y="587"/>
                  </a:lnTo>
                  <a:lnTo>
                    <a:pt x="903" y="15"/>
                  </a:lnTo>
                  <a:lnTo>
                    <a:pt x="902" y="12"/>
                  </a:lnTo>
                  <a:lnTo>
                    <a:pt x="902" y="8"/>
                  </a:lnTo>
                  <a:lnTo>
                    <a:pt x="900" y="6"/>
                  </a:lnTo>
                  <a:lnTo>
                    <a:pt x="899" y="4"/>
                  </a:lnTo>
                  <a:lnTo>
                    <a:pt x="897" y="2"/>
                  </a:lnTo>
                  <a:lnTo>
                    <a:pt x="894" y="1"/>
                  </a:lnTo>
                  <a:lnTo>
                    <a:pt x="892" y="0"/>
                  </a:lnTo>
                  <a:lnTo>
                    <a:pt x="8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66">
              <a:extLst>
                <a:ext uri="{FF2B5EF4-FFF2-40B4-BE49-F238E27FC236}">
                  <a16:creationId xmlns:a16="http://schemas.microsoft.com/office/drawing/2014/main" xmlns="" id="{FE2B5F61-80FC-4A84-BE76-FB9903225190}"/>
                </a:ext>
              </a:extLst>
            </p:cNvPr>
            <p:cNvSpPr>
              <a:spLocks/>
            </p:cNvSpPr>
            <p:nvPr/>
          </p:nvSpPr>
          <p:spPr bwMode="auto">
            <a:xfrm>
              <a:off x="2054225" y="4843463"/>
              <a:ext cx="200025" cy="73025"/>
            </a:xfrm>
            <a:custGeom>
              <a:avLst/>
              <a:gdLst>
                <a:gd name="T0" fmla="*/ 151 w 632"/>
                <a:gd name="T1" fmla="*/ 151 h 226"/>
                <a:gd name="T2" fmla="*/ 157 w 632"/>
                <a:gd name="T3" fmla="*/ 149 h 226"/>
                <a:gd name="T4" fmla="*/ 161 w 632"/>
                <a:gd name="T5" fmla="*/ 146 h 226"/>
                <a:gd name="T6" fmla="*/ 288 w 632"/>
                <a:gd name="T7" fmla="*/ 217 h 226"/>
                <a:gd name="T8" fmla="*/ 292 w 632"/>
                <a:gd name="T9" fmla="*/ 223 h 226"/>
                <a:gd name="T10" fmla="*/ 299 w 632"/>
                <a:gd name="T11" fmla="*/ 226 h 226"/>
                <a:gd name="T12" fmla="*/ 302 w 632"/>
                <a:gd name="T13" fmla="*/ 226 h 226"/>
                <a:gd name="T14" fmla="*/ 307 w 632"/>
                <a:gd name="T15" fmla="*/ 225 h 226"/>
                <a:gd name="T16" fmla="*/ 313 w 632"/>
                <a:gd name="T17" fmla="*/ 222 h 226"/>
                <a:gd name="T18" fmla="*/ 471 w 632"/>
                <a:gd name="T19" fmla="*/ 191 h 226"/>
                <a:gd name="T20" fmla="*/ 477 w 632"/>
                <a:gd name="T21" fmla="*/ 195 h 226"/>
                <a:gd name="T22" fmla="*/ 483 w 632"/>
                <a:gd name="T23" fmla="*/ 196 h 226"/>
                <a:gd name="T24" fmla="*/ 488 w 632"/>
                <a:gd name="T25" fmla="*/ 194 h 226"/>
                <a:gd name="T26" fmla="*/ 494 w 632"/>
                <a:gd name="T27" fmla="*/ 191 h 226"/>
                <a:gd name="T28" fmla="*/ 631 w 632"/>
                <a:gd name="T29" fmla="*/ 23 h 226"/>
                <a:gd name="T30" fmla="*/ 632 w 632"/>
                <a:gd name="T31" fmla="*/ 16 h 226"/>
                <a:gd name="T32" fmla="*/ 632 w 632"/>
                <a:gd name="T33" fmla="*/ 11 h 226"/>
                <a:gd name="T34" fmla="*/ 629 w 632"/>
                <a:gd name="T35" fmla="*/ 5 h 226"/>
                <a:gd name="T36" fmla="*/ 625 w 632"/>
                <a:gd name="T37" fmla="*/ 2 h 226"/>
                <a:gd name="T38" fmla="*/ 619 w 632"/>
                <a:gd name="T39" fmla="*/ 0 h 226"/>
                <a:gd name="T40" fmla="*/ 613 w 632"/>
                <a:gd name="T41" fmla="*/ 1 h 226"/>
                <a:gd name="T42" fmla="*/ 607 w 632"/>
                <a:gd name="T43" fmla="*/ 3 h 226"/>
                <a:gd name="T44" fmla="*/ 481 w 632"/>
                <a:gd name="T45" fmla="*/ 159 h 226"/>
                <a:gd name="T46" fmla="*/ 415 w 632"/>
                <a:gd name="T47" fmla="*/ 93 h 226"/>
                <a:gd name="T48" fmla="*/ 409 w 632"/>
                <a:gd name="T49" fmla="*/ 91 h 226"/>
                <a:gd name="T50" fmla="*/ 404 w 632"/>
                <a:gd name="T51" fmla="*/ 91 h 226"/>
                <a:gd name="T52" fmla="*/ 398 w 632"/>
                <a:gd name="T53" fmla="*/ 93 h 226"/>
                <a:gd name="T54" fmla="*/ 307 w 632"/>
                <a:gd name="T55" fmla="*/ 185 h 226"/>
                <a:gd name="T56" fmla="*/ 247 w 632"/>
                <a:gd name="T57" fmla="*/ 39 h 226"/>
                <a:gd name="T58" fmla="*/ 242 w 632"/>
                <a:gd name="T59" fmla="*/ 34 h 226"/>
                <a:gd name="T60" fmla="*/ 234 w 632"/>
                <a:gd name="T61" fmla="*/ 33 h 226"/>
                <a:gd name="T62" fmla="*/ 227 w 632"/>
                <a:gd name="T63" fmla="*/ 35 h 226"/>
                <a:gd name="T64" fmla="*/ 144 w 632"/>
                <a:gd name="T65" fmla="*/ 121 h 226"/>
                <a:gd name="T66" fmla="*/ 12 w 632"/>
                <a:gd name="T67" fmla="*/ 121 h 226"/>
                <a:gd name="T68" fmla="*/ 7 w 632"/>
                <a:gd name="T69" fmla="*/ 123 h 226"/>
                <a:gd name="T70" fmla="*/ 3 w 632"/>
                <a:gd name="T71" fmla="*/ 128 h 226"/>
                <a:gd name="T72" fmla="*/ 0 w 632"/>
                <a:gd name="T73" fmla="*/ 133 h 226"/>
                <a:gd name="T74" fmla="*/ 0 w 632"/>
                <a:gd name="T75" fmla="*/ 138 h 226"/>
                <a:gd name="T76" fmla="*/ 3 w 632"/>
                <a:gd name="T77" fmla="*/ 144 h 226"/>
                <a:gd name="T78" fmla="*/ 7 w 632"/>
                <a:gd name="T79" fmla="*/ 148 h 226"/>
                <a:gd name="T80" fmla="*/ 12 w 632"/>
                <a:gd name="T81" fmla="*/ 150 h 226"/>
                <a:gd name="T82" fmla="*/ 15 w 632"/>
                <a:gd name="T83" fmla="*/ 15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226">
                  <a:moveTo>
                    <a:pt x="15" y="151"/>
                  </a:moveTo>
                  <a:lnTo>
                    <a:pt x="151" y="151"/>
                  </a:lnTo>
                  <a:lnTo>
                    <a:pt x="154" y="150"/>
                  </a:lnTo>
                  <a:lnTo>
                    <a:pt x="157" y="149"/>
                  </a:lnTo>
                  <a:lnTo>
                    <a:pt x="159" y="148"/>
                  </a:lnTo>
                  <a:lnTo>
                    <a:pt x="161" y="146"/>
                  </a:lnTo>
                  <a:lnTo>
                    <a:pt x="230" y="75"/>
                  </a:lnTo>
                  <a:lnTo>
                    <a:pt x="288" y="217"/>
                  </a:lnTo>
                  <a:lnTo>
                    <a:pt x="289" y="220"/>
                  </a:lnTo>
                  <a:lnTo>
                    <a:pt x="292" y="223"/>
                  </a:lnTo>
                  <a:lnTo>
                    <a:pt x="294" y="224"/>
                  </a:lnTo>
                  <a:lnTo>
                    <a:pt x="299" y="226"/>
                  </a:lnTo>
                  <a:lnTo>
                    <a:pt x="300" y="226"/>
                  </a:lnTo>
                  <a:lnTo>
                    <a:pt x="302" y="226"/>
                  </a:lnTo>
                  <a:lnTo>
                    <a:pt x="304" y="226"/>
                  </a:lnTo>
                  <a:lnTo>
                    <a:pt x="307" y="225"/>
                  </a:lnTo>
                  <a:lnTo>
                    <a:pt x="309" y="223"/>
                  </a:lnTo>
                  <a:lnTo>
                    <a:pt x="313" y="222"/>
                  </a:lnTo>
                  <a:lnTo>
                    <a:pt x="407" y="127"/>
                  </a:lnTo>
                  <a:lnTo>
                    <a:pt x="471" y="191"/>
                  </a:lnTo>
                  <a:lnTo>
                    <a:pt x="473" y="193"/>
                  </a:lnTo>
                  <a:lnTo>
                    <a:pt x="477" y="195"/>
                  </a:lnTo>
                  <a:lnTo>
                    <a:pt x="480" y="196"/>
                  </a:lnTo>
                  <a:lnTo>
                    <a:pt x="483" y="196"/>
                  </a:lnTo>
                  <a:lnTo>
                    <a:pt x="486" y="195"/>
                  </a:lnTo>
                  <a:lnTo>
                    <a:pt x="488" y="194"/>
                  </a:lnTo>
                  <a:lnTo>
                    <a:pt x="492" y="193"/>
                  </a:lnTo>
                  <a:lnTo>
                    <a:pt x="494" y="191"/>
                  </a:lnTo>
                  <a:lnTo>
                    <a:pt x="629" y="25"/>
                  </a:lnTo>
                  <a:lnTo>
                    <a:pt x="631" y="23"/>
                  </a:lnTo>
                  <a:lnTo>
                    <a:pt x="632" y="19"/>
                  </a:lnTo>
                  <a:lnTo>
                    <a:pt x="632" y="16"/>
                  </a:lnTo>
                  <a:lnTo>
                    <a:pt x="632" y="14"/>
                  </a:lnTo>
                  <a:lnTo>
                    <a:pt x="632" y="11"/>
                  </a:lnTo>
                  <a:lnTo>
                    <a:pt x="631" y="9"/>
                  </a:lnTo>
                  <a:lnTo>
                    <a:pt x="629" y="5"/>
                  </a:lnTo>
                  <a:lnTo>
                    <a:pt x="627" y="3"/>
                  </a:lnTo>
                  <a:lnTo>
                    <a:pt x="625" y="2"/>
                  </a:lnTo>
                  <a:lnTo>
                    <a:pt x="621" y="1"/>
                  </a:lnTo>
                  <a:lnTo>
                    <a:pt x="619" y="0"/>
                  </a:lnTo>
                  <a:lnTo>
                    <a:pt x="616" y="0"/>
                  </a:lnTo>
                  <a:lnTo>
                    <a:pt x="613" y="1"/>
                  </a:lnTo>
                  <a:lnTo>
                    <a:pt x="611" y="2"/>
                  </a:lnTo>
                  <a:lnTo>
                    <a:pt x="607" y="3"/>
                  </a:lnTo>
                  <a:lnTo>
                    <a:pt x="605" y="5"/>
                  </a:lnTo>
                  <a:lnTo>
                    <a:pt x="481" y="159"/>
                  </a:lnTo>
                  <a:lnTo>
                    <a:pt x="418" y="95"/>
                  </a:lnTo>
                  <a:lnTo>
                    <a:pt x="415" y="93"/>
                  </a:lnTo>
                  <a:lnTo>
                    <a:pt x="412" y="91"/>
                  </a:lnTo>
                  <a:lnTo>
                    <a:pt x="409" y="91"/>
                  </a:lnTo>
                  <a:lnTo>
                    <a:pt x="407" y="90"/>
                  </a:lnTo>
                  <a:lnTo>
                    <a:pt x="404" y="91"/>
                  </a:lnTo>
                  <a:lnTo>
                    <a:pt x="400" y="91"/>
                  </a:lnTo>
                  <a:lnTo>
                    <a:pt x="398" y="93"/>
                  </a:lnTo>
                  <a:lnTo>
                    <a:pt x="396" y="95"/>
                  </a:lnTo>
                  <a:lnTo>
                    <a:pt x="307" y="185"/>
                  </a:lnTo>
                  <a:lnTo>
                    <a:pt x="249" y="42"/>
                  </a:lnTo>
                  <a:lnTo>
                    <a:pt x="247" y="39"/>
                  </a:lnTo>
                  <a:lnTo>
                    <a:pt x="244" y="36"/>
                  </a:lnTo>
                  <a:lnTo>
                    <a:pt x="242" y="34"/>
                  </a:lnTo>
                  <a:lnTo>
                    <a:pt x="237" y="33"/>
                  </a:lnTo>
                  <a:lnTo>
                    <a:pt x="234" y="33"/>
                  </a:lnTo>
                  <a:lnTo>
                    <a:pt x="230" y="33"/>
                  </a:lnTo>
                  <a:lnTo>
                    <a:pt x="227" y="35"/>
                  </a:lnTo>
                  <a:lnTo>
                    <a:pt x="224" y="38"/>
                  </a:lnTo>
                  <a:lnTo>
                    <a:pt x="144" y="121"/>
                  </a:lnTo>
                  <a:lnTo>
                    <a:pt x="15" y="121"/>
                  </a:lnTo>
                  <a:lnTo>
                    <a:pt x="12" y="121"/>
                  </a:lnTo>
                  <a:lnTo>
                    <a:pt x="9" y="122"/>
                  </a:lnTo>
                  <a:lnTo>
                    <a:pt x="7" y="123"/>
                  </a:lnTo>
                  <a:lnTo>
                    <a:pt x="5" y="126"/>
                  </a:lnTo>
                  <a:lnTo>
                    <a:pt x="3" y="128"/>
                  </a:lnTo>
                  <a:lnTo>
                    <a:pt x="2" y="130"/>
                  </a:lnTo>
                  <a:lnTo>
                    <a:pt x="0" y="133"/>
                  </a:lnTo>
                  <a:lnTo>
                    <a:pt x="0" y="136"/>
                  </a:lnTo>
                  <a:lnTo>
                    <a:pt x="0" y="138"/>
                  </a:lnTo>
                  <a:lnTo>
                    <a:pt x="2" y="142"/>
                  </a:lnTo>
                  <a:lnTo>
                    <a:pt x="3" y="144"/>
                  </a:lnTo>
                  <a:lnTo>
                    <a:pt x="5" y="146"/>
                  </a:lnTo>
                  <a:lnTo>
                    <a:pt x="7" y="148"/>
                  </a:lnTo>
                  <a:lnTo>
                    <a:pt x="9" y="150"/>
                  </a:lnTo>
                  <a:lnTo>
                    <a:pt x="12" y="150"/>
                  </a:lnTo>
                  <a:lnTo>
                    <a:pt x="15" y="151"/>
                  </a:lnTo>
                  <a:lnTo>
                    <a:pt x="15"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3" name="Picture 2" descr="Imagine similarÄ"/>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0994" y="1752415"/>
            <a:ext cx="3017437" cy="300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4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3</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4" descr="Imagini pentru relax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457" y="1693046"/>
            <a:ext cx="8209642" cy="4072754"/>
          </a:xfrm>
          <a:prstGeom prst="rect">
            <a:avLst/>
          </a:prstGeom>
          <a:noFill/>
          <a:extLst>
            <a:ext uri="{909E8E84-426E-40DD-AFC4-6F175D3DCCD1}">
              <a14:hiddenFill xmlns:a14="http://schemas.microsoft.com/office/drawing/2010/main">
                <a:solidFill>
                  <a:srgbClr val="FFFFFF"/>
                </a:solidFill>
              </a14:hiddenFill>
            </a:ext>
          </a:extLst>
        </p:spPr>
      </p:pic>
      <p:sp>
        <p:nvSpPr>
          <p:cNvPr id="55" name="Title 1"/>
          <p:cNvSpPr txBox="1">
            <a:spLocks/>
          </p:cNvSpPr>
          <p:nvPr/>
        </p:nvSpPr>
        <p:spPr>
          <a:xfrm>
            <a:off x="2369457" y="377371"/>
            <a:ext cx="7142843" cy="762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4000" b="1" smtClean="0">
                <a:solidFill>
                  <a:srgbClr val="92D050"/>
                </a:solidFill>
                <a:latin typeface="+mn-lt"/>
              </a:rPr>
              <a:t>Ce urmează după GDPR Ready?</a:t>
            </a:r>
            <a:endParaRPr lang="en-US" sz="4000" b="1" dirty="0">
              <a:solidFill>
                <a:srgbClr val="92D050"/>
              </a:solidFill>
              <a:latin typeface="+mn-lt"/>
            </a:endParaRPr>
          </a:p>
        </p:txBody>
      </p:sp>
    </p:spTree>
    <p:extLst>
      <p:ext uri="{BB962C8B-B14F-4D97-AF65-F5344CB8AC3E}">
        <p14:creationId xmlns:p14="http://schemas.microsoft.com/office/powerpoint/2010/main" val="357026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4</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itle 1"/>
          <p:cNvSpPr txBox="1">
            <a:spLocks/>
          </p:cNvSpPr>
          <p:nvPr/>
        </p:nvSpPr>
        <p:spPr>
          <a:xfrm>
            <a:off x="2369457" y="377370"/>
            <a:ext cx="7142843" cy="20755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70000"/>
              </a:lnSpc>
            </a:pPr>
            <a:r>
              <a:rPr lang="ro-RO" sz="3200" b="1" smtClean="0">
                <a:solidFill>
                  <a:schemeClr val="accent1">
                    <a:lumMod val="75000"/>
                  </a:schemeClr>
                </a:solidFill>
                <a:latin typeface="+mn-lt"/>
              </a:rPr>
              <a:t>Obligația de notificare la A.N.S.P.D.C.P.</a:t>
            </a:r>
          </a:p>
          <a:p>
            <a:pPr algn="r">
              <a:lnSpc>
                <a:spcPct val="170000"/>
              </a:lnSpc>
            </a:pPr>
            <a:r>
              <a:rPr lang="ro-RO" sz="2400" b="1" i="1" smtClean="0">
                <a:solidFill>
                  <a:srgbClr val="92D050"/>
                </a:solidFill>
                <a:latin typeface="+mn-lt"/>
              </a:rPr>
              <a:t>OK, nu mai e de actualitate…</a:t>
            </a:r>
            <a:endParaRPr lang="en-US" sz="2400" b="1" i="1" dirty="0">
              <a:solidFill>
                <a:srgbClr val="92D050"/>
              </a:solidFill>
              <a:latin typeface="+mn-lt"/>
            </a:endParaRPr>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413" y="2600783"/>
            <a:ext cx="10048113" cy="3311525"/>
          </a:xfrm>
          <a:prstGeom prst="rect">
            <a:avLst/>
          </a:prstGeom>
        </p:spPr>
      </p:pic>
    </p:spTree>
    <p:extLst>
      <p:ext uri="{BB962C8B-B14F-4D97-AF65-F5344CB8AC3E}">
        <p14:creationId xmlns:p14="http://schemas.microsoft.com/office/powerpoint/2010/main" val="282669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5</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l="16880" t="5115" r="34996" b="7042"/>
          <a:stretch/>
        </p:blipFill>
        <p:spPr>
          <a:xfrm>
            <a:off x="227012" y="304800"/>
            <a:ext cx="5865813" cy="6019800"/>
          </a:xfrm>
          <a:prstGeom prst="rect">
            <a:avLst/>
          </a:prstGeom>
        </p:spPr>
      </p:pic>
      <p:pic>
        <p:nvPicPr>
          <p:cNvPr id="9" name="Picture 8"/>
          <p:cNvPicPr>
            <a:picLocks noChangeAspect="1"/>
          </p:cNvPicPr>
          <p:nvPr/>
        </p:nvPicPr>
        <p:blipFill rotWithShape="1">
          <a:blip r:embed="rId3"/>
          <a:srcRect l="17492" t="4410" r="34996" b="6634"/>
          <a:stretch/>
        </p:blipFill>
        <p:spPr>
          <a:xfrm>
            <a:off x="6246812" y="301171"/>
            <a:ext cx="5791200" cy="6096000"/>
          </a:xfrm>
          <a:prstGeom prst="rect">
            <a:avLst/>
          </a:prstGeom>
        </p:spPr>
      </p:pic>
    </p:spTree>
    <p:extLst>
      <p:ext uri="{BB962C8B-B14F-4D97-AF65-F5344CB8AC3E}">
        <p14:creationId xmlns:p14="http://schemas.microsoft.com/office/powerpoint/2010/main" val="1368151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6</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1079863" y="827314"/>
            <a:ext cx="10515600" cy="2514600"/>
          </a:xfrm>
          <a:prstGeom prst="rect">
            <a:avLst/>
          </a:prstGeom>
        </p:spPr>
        <p:txBody>
          <a:bodyPr vert="horz" lIns="91440" tIns="45720" rIns="91440" bIns="45720" rtlCol="0" anchor="b">
            <a:normAutofit fontScale="97500"/>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3600" b="0" i="0" u="none" strike="noStrike" kern="1200" cap="none" spc="0" normalizeH="0" baseline="0" noProof="0" smtClean="0">
                <a:ln>
                  <a:noFill/>
                </a:ln>
                <a:solidFill>
                  <a:srgbClr val="4A66AC"/>
                </a:solidFill>
                <a:effectLst/>
                <a:uLnTx/>
                <a:uFillTx/>
                <a:latin typeface="+mn-lt"/>
                <a:ea typeface="+mj-ea"/>
                <a:cs typeface="+mj-cs"/>
              </a:rPr>
              <a:t>“A company that includes 1,000 employees with poor online hygiene has 1,000 insecure endpoints,”  </a:t>
            </a:r>
            <a:r>
              <a:rPr kumimoji="0" lang="en-US" sz="2700" b="0" i="1" u="none" strike="noStrike" kern="1200" cap="none" spc="0" normalizeH="0" baseline="0" noProof="0" smtClean="0">
                <a:ln>
                  <a:noFill/>
                </a:ln>
                <a:solidFill>
                  <a:sysClr val="windowText" lastClr="000000"/>
                </a:solidFill>
                <a:effectLst/>
                <a:uLnTx/>
                <a:uFillTx/>
                <a:latin typeface="+mn-lt"/>
                <a:ea typeface="+mj-ea"/>
                <a:cs typeface="+mj-cs"/>
              </a:rPr>
              <a:t>Anuj Goel, </a:t>
            </a:r>
            <a:r>
              <a:rPr kumimoji="0" lang="ro-RO" sz="2700" b="0" i="1" u="none" strike="noStrike" kern="1200" cap="none" spc="0" normalizeH="0" baseline="0" noProof="0" smtClean="0">
                <a:ln>
                  <a:noFill/>
                </a:ln>
                <a:solidFill>
                  <a:sysClr val="windowText" lastClr="000000"/>
                </a:solidFill>
                <a:effectLst/>
                <a:uLnTx/>
                <a:uFillTx/>
                <a:latin typeface="+mn-lt"/>
                <a:ea typeface="+mj-ea"/>
                <a:cs typeface="+mj-cs"/>
              </a:rPr>
              <a:t>co-fondator al</a:t>
            </a:r>
            <a:r>
              <a:rPr kumimoji="0" lang="en-US" sz="2700" b="0" i="1" u="none" strike="noStrike" kern="1200" cap="none" spc="0" normalizeH="0" baseline="0" noProof="0" smtClean="0">
                <a:ln>
                  <a:noFill/>
                </a:ln>
                <a:solidFill>
                  <a:sysClr val="windowText" lastClr="000000"/>
                </a:solidFill>
                <a:effectLst/>
                <a:uLnTx/>
                <a:uFillTx/>
                <a:latin typeface="+mn-lt"/>
                <a:ea typeface="+mj-ea"/>
                <a:cs typeface="+mj-cs"/>
              </a:rPr>
              <a:t> Cyware Labs.</a:t>
            </a:r>
            <a:endParaRPr kumimoji="0" lang="en-US" sz="2700" b="1" i="1" u="none" strike="noStrike" kern="1200" cap="none" spc="0" normalizeH="0" baseline="0" noProof="0" dirty="0">
              <a:ln>
                <a:noFill/>
              </a:ln>
              <a:solidFill>
                <a:sysClr val="windowText" lastClr="000000"/>
              </a:solidFill>
              <a:effectLst/>
              <a:uLnTx/>
              <a:uFillTx/>
              <a:latin typeface="+mn-lt"/>
              <a:ea typeface="+mj-ea"/>
              <a:cs typeface="+mj-cs"/>
            </a:endParaRPr>
          </a:p>
        </p:txBody>
      </p:sp>
      <p:sp>
        <p:nvSpPr>
          <p:cNvPr id="13" name="Rectangle 12"/>
          <p:cNvSpPr/>
          <p:nvPr/>
        </p:nvSpPr>
        <p:spPr>
          <a:xfrm>
            <a:off x="1056504" y="4103914"/>
            <a:ext cx="10310359" cy="1200329"/>
          </a:xfrm>
          <a:prstGeom prst="rect">
            <a:avLst/>
          </a:prstGeom>
        </p:spPr>
        <p:txBody>
          <a:bodyPr wrap="square">
            <a:spAutoFit/>
          </a:bodyPr>
          <a:lstStyle/>
          <a:p>
            <a:pPr algn="just"/>
            <a:r>
              <a:rPr lang="en-US" i="1" smtClean="0">
                <a:solidFill>
                  <a:srgbClr val="0A0A0A"/>
                </a:solidFill>
                <a:latin typeface="Arial" panose="020B0604020202020204" pitchFamily="34" charset="0"/>
                <a:cs typeface="Arial" panose="020B0604020202020204" pitchFamily="34" charset="0"/>
              </a:rPr>
              <a:t>Este esen</a:t>
            </a:r>
            <a:r>
              <a:rPr lang="ro-RO" i="1" smtClean="0">
                <a:solidFill>
                  <a:srgbClr val="0A0A0A"/>
                </a:solidFill>
                <a:latin typeface="Arial" panose="020B0604020202020204" pitchFamily="34" charset="0"/>
                <a:cs typeface="Arial" panose="020B0604020202020204" pitchFamily="34" charset="0"/>
              </a:rPr>
              <a:t>ți</a:t>
            </a:r>
            <a:r>
              <a:rPr lang="en-US" i="1" smtClean="0">
                <a:solidFill>
                  <a:srgbClr val="0A0A0A"/>
                </a:solidFill>
                <a:latin typeface="Arial" panose="020B0604020202020204" pitchFamily="34" charset="0"/>
                <a:cs typeface="Arial" panose="020B0604020202020204" pitchFamily="34" charset="0"/>
              </a:rPr>
              <a:t>al s</a:t>
            </a:r>
            <a:r>
              <a:rPr lang="ro-RO" i="1" smtClean="0">
                <a:solidFill>
                  <a:srgbClr val="0A0A0A"/>
                </a:solidFill>
                <a:latin typeface="Arial" panose="020B0604020202020204" pitchFamily="34" charset="0"/>
                <a:cs typeface="Arial" panose="020B0604020202020204" pitchFamily="34" charset="0"/>
              </a:rPr>
              <a:t>ă asiguri o infrastructură tehnică avansată (antivirus, firewall next generation, DLP etc.- esențiale, de fapt) care să asigure o protecție tehnică adecvată prelucrărilor de date, dar în continuare factorul uman reprezintă (voluntar sau involuntar) o vulnerabilitate majoră pentru un operator de date cu caracter personal.</a:t>
            </a:r>
            <a:endParaRPr lang="ro-RO" i="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292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7</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751476" y="1092200"/>
            <a:ext cx="10515600" cy="2144486"/>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3600" b="0" i="0" u="none" strike="noStrike" kern="1200" cap="none" spc="0" normalizeH="0" baseline="0" noProof="0" smtClean="0">
                <a:ln>
                  <a:noFill/>
                </a:ln>
                <a:solidFill>
                  <a:srgbClr val="4A66AC"/>
                </a:solidFill>
                <a:effectLst/>
                <a:uLnTx/>
                <a:uFillTx/>
                <a:latin typeface="+mn-lt"/>
                <a:ea typeface="+mj-ea"/>
                <a:cs typeface="+mj-cs"/>
              </a:rPr>
              <a:t>“Security awareness training for employees is the most under spent sector of the cybersecurity industry” </a:t>
            </a:r>
            <a:r>
              <a:rPr kumimoji="0" lang="ro-RO" sz="3600" b="0" i="0" u="none" strike="noStrike" kern="1200" cap="none" spc="0" normalizeH="0" baseline="0" noProof="0" smtClean="0">
                <a:ln>
                  <a:noFill/>
                </a:ln>
                <a:solidFill>
                  <a:srgbClr val="4A66AC"/>
                </a:solidFill>
                <a:effectLst/>
                <a:uLnTx/>
                <a:uFillTx/>
                <a:latin typeface="+mn-lt"/>
                <a:ea typeface="+mj-ea"/>
                <a:cs typeface="+mj-cs"/>
              </a:rPr>
              <a:t>-</a:t>
            </a:r>
            <a:r>
              <a:rPr kumimoji="0" lang="en-US" sz="2700" b="0" i="1" u="none" strike="noStrike" kern="1200" cap="none" spc="0" normalizeH="0" baseline="0" noProof="0" smtClean="0">
                <a:ln>
                  <a:noFill/>
                </a:ln>
                <a:solidFill>
                  <a:sysClr val="windowText" lastClr="000000"/>
                </a:solidFill>
                <a:effectLst/>
                <a:uLnTx/>
                <a:uFillTx/>
                <a:latin typeface="+mn-lt"/>
                <a:ea typeface="+mj-ea"/>
                <a:cs typeface="+mj-cs"/>
              </a:rPr>
              <a:t> Steve Morgan, </a:t>
            </a:r>
            <a:r>
              <a:rPr kumimoji="0" lang="ro-RO" sz="2700" b="0" i="1" u="none" strike="noStrike" kern="1200" cap="none" spc="0" normalizeH="0" baseline="0" noProof="0" smtClean="0">
                <a:ln>
                  <a:noFill/>
                </a:ln>
                <a:solidFill>
                  <a:sysClr val="windowText" lastClr="000000"/>
                </a:solidFill>
                <a:effectLst/>
                <a:uLnTx/>
                <a:uFillTx/>
                <a:latin typeface="+mn-lt"/>
                <a:ea typeface="+mj-ea"/>
                <a:cs typeface="+mj-cs"/>
              </a:rPr>
              <a:t>fondator </a:t>
            </a:r>
            <a:r>
              <a:rPr kumimoji="0" lang="en-US" sz="2700" b="0" i="1" u="none" strike="noStrike" kern="1200" cap="none" spc="0" normalizeH="0" baseline="0" noProof="0" smtClean="0">
                <a:ln>
                  <a:noFill/>
                </a:ln>
                <a:solidFill>
                  <a:sysClr val="windowText" lastClr="000000"/>
                </a:solidFill>
                <a:effectLst/>
                <a:uLnTx/>
                <a:uFillTx/>
                <a:latin typeface="+mn-lt"/>
                <a:ea typeface="+mj-ea"/>
                <a:cs typeface="+mj-cs"/>
              </a:rPr>
              <a:t>Cybersecurity Ventures.</a:t>
            </a:r>
            <a:endParaRPr kumimoji="0" lang="en-US" sz="2700" b="1" i="1" u="none" strike="noStrike" kern="1200" cap="none" spc="0" normalizeH="0" baseline="0" noProof="0" dirty="0">
              <a:ln>
                <a:noFill/>
              </a:ln>
              <a:solidFill>
                <a:sysClr val="windowText" lastClr="000000"/>
              </a:solidFill>
              <a:effectLst/>
              <a:uLnTx/>
              <a:uFillTx/>
              <a:latin typeface="+mn-lt"/>
              <a:ea typeface="+mj-ea"/>
              <a:cs typeface="+mj-cs"/>
            </a:endParaRPr>
          </a:p>
        </p:txBody>
      </p:sp>
      <p:sp>
        <p:nvSpPr>
          <p:cNvPr id="11" name="Rectangle 10"/>
          <p:cNvSpPr/>
          <p:nvPr/>
        </p:nvSpPr>
        <p:spPr>
          <a:xfrm>
            <a:off x="786174" y="4445000"/>
            <a:ext cx="10480902" cy="646331"/>
          </a:xfrm>
          <a:prstGeom prst="rect">
            <a:avLst/>
          </a:prstGeom>
        </p:spPr>
        <p:txBody>
          <a:bodyPr wrap="square">
            <a:spAutoFit/>
          </a:bodyPr>
          <a:lstStyle/>
          <a:p>
            <a:pPr algn="just"/>
            <a:r>
              <a:rPr lang="ro-RO" i="1" smtClean="0">
                <a:solidFill>
                  <a:srgbClr val="0A0A0A"/>
                </a:solidFill>
                <a:latin typeface="Lato"/>
              </a:rPr>
              <a:t>Se alocă foarte puține resurse </a:t>
            </a:r>
            <a:r>
              <a:rPr lang="ro-RO" i="1" smtClean="0">
                <a:solidFill>
                  <a:srgbClr val="0A0A0A"/>
                </a:solidFill>
                <a:latin typeface="Arial" panose="020B0604020202020204" pitchFamily="34" charset="0"/>
                <a:cs typeface="Arial" panose="020B0604020202020204" pitchFamily="34" charset="0"/>
              </a:rPr>
              <a:t>pentru</a:t>
            </a:r>
            <a:r>
              <a:rPr lang="ro-RO" i="1" smtClean="0">
                <a:solidFill>
                  <a:srgbClr val="0A0A0A"/>
                </a:solidFill>
                <a:latin typeface="Lato"/>
              </a:rPr>
              <a:t> sensibilizarea și instruirea angajaților în domeniul protecției datelor cu caracter personal.</a:t>
            </a:r>
            <a:endParaRPr lang="ro-RO">
              <a:solidFill>
                <a:prstClr val="black"/>
              </a:solidFill>
              <a:latin typeface="Palatino Linotype" panose="02040502050505030304"/>
            </a:endParaRPr>
          </a:p>
        </p:txBody>
      </p:sp>
    </p:spTree>
    <p:extLst>
      <p:ext uri="{BB962C8B-B14F-4D97-AF65-F5344CB8AC3E}">
        <p14:creationId xmlns:p14="http://schemas.microsoft.com/office/powerpoint/2010/main" val="333069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8</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746760" y="1172482"/>
            <a:ext cx="10905014" cy="48387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ro-RO" sz="2800" i="1" smtClean="0">
                <a:latin typeface="+mn-lt"/>
                <a:cs typeface="Arial" panose="020B0604020202020204" pitchFamily="34" charset="0"/>
              </a:rPr>
              <a:t>Când angajații care prelucrează date cu caracter personal </a:t>
            </a:r>
            <a:r>
              <a:rPr lang="ro-RO" sz="2800" b="1" i="1" smtClean="0">
                <a:latin typeface="+mn-lt"/>
                <a:cs typeface="Arial" panose="020B0604020202020204" pitchFamily="34" charset="0"/>
              </a:rPr>
              <a:t>nu sunt responsabilizați și informați</a:t>
            </a:r>
            <a:r>
              <a:rPr lang="ro-RO" sz="2800" i="1" smtClean="0">
                <a:latin typeface="+mn-lt"/>
                <a:cs typeface="Arial" panose="020B0604020202020204" pitchFamily="34" charset="0"/>
              </a:rPr>
              <a:t> cu privire la cele mai noi metode de atac cibernetic (phishing, spam, social engineering etc.) sau </a:t>
            </a:r>
            <a:r>
              <a:rPr lang="ro-RO" sz="2800" b="1" i="1" smtClean="0">
                <a:latin typeface="+mn-lt"/>
                <a:cs typeface="Arial" panose="020B0604020202020204" pitchFamily="34" charset="0"/>
              </a:rPr>
              <a:t>nu fac o prioritate din asigurarea unei protecții adecvate</a:t>
            </a:r>
            <a:r>
              <a:rPr lang="ro-RO" sz="2800" i="1" smtClean="0">
                <a:latin typeface="+mn-lt"/>
                <a:cs typeface="Arial" panose="020B0604020202020204" pitchFamily="34" charset="0"/>
              </a:rPr>
              <a:t> pentru datele personale pe care le prelucrează, organizația devine extrem de vulnerabilă la posibile incidente de securitate (personal data breach)!</a:t>
            </a:r>
            <a:endParaRPr lang="en-US" sz="2800" dirty="0">
              <a:latin typeface="+mn-lt"/>
              <a:cs typeface="Arial" panose="020B0604020202020204" pitchFamily="34" charset="0"/>
            </a:endParaRPr>
          </a:p>
        </p:txBody>
      </p:sp>
    </p:spTree>
    <p:extLst>
      <p:ext uri="{BB962C8B-B14F-4D97-AF65-F5344CB8AC3E}">
        <p14:creationId xmlns:p14="http://schemas.microsoft.com/office/powerpoint/2010/main" val="597433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0"/>
            <a:ext cx="827314" cy="827314"/>
          </a:xfrm>
          <a:prstGeom prst="rtTriangle">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2072424-5D56-4214-9B0E-115C1E9D580C}"/>
              </a:ext>
            </a:extLst>
          </p:cNvPr>
          <p:cNvSpPr/>
          <p:nvPr/>
        </p:nvSpPr>
        <p:spPr>
          <a:xfrm>
            <a:off x="1166948" y="6448197"/>
            <a:ext cx="10013044" cy="181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413657" y="6356350"/>
            <a:ext cx="666206" cy="365125"/>
          </a:xfrm>
        </p:spPr>
        <p:txBody>
          <a:bodyPr/>
          <a:lstStyle/>
          <a:p>
            <a:pPr algn="ctr"/>
            <a:fld id="{7E672E3D-61E0-450A-AD62-EE98E486015F}" type="slidenum">
              <a:rPr lang="en-US" smtClean="0">
                <a:solidFill>
                  <a:schemeClr val="tx1">
                    <a:lumMod val="85000"/>
                    <a:lumOff val="15000"/>
                  </a:schemeClr>
                </a:solidFill>
              </a:rPr>
              <a:pPr algn="ctr"/>
              <a:t>9</a:t>
            </a:fld>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11267076" y="6448197"/>
            <a:ext cx="924923" cy="181203"/>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807131" y="368300"/>
            <a:ext cx="8686801" cy="762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ro-RO" sz="3600" b="1" i="0" u="none" strike="noStrike" kern="1200" cap="none" spc="0" normalizeH="0" baseline="0" noProof="0" smtClean="0">
                <a:ln>
                  <a:noFill/>
                </a:ln>
                <a:solidFill>
                  <a:srgbClr val="4A66AC"/>
                </a:solidFill>
                <a:effectLst/>
                <a:uLnTx/>
                <a:uFillTx/>
                <a:latin typeface="+mn-lt"/>
                <a:ea typeface="+mj-ea"/>
                <a:cs typeface="+mj-cs"/>
              </a:rPr>
              <a:t>Activități pentru angajați:</a:t>
            </a:r>
            <a:endParaRPr kumimoji="0" lang="en-US" sz="3600" b="1" i="0" u="none" strike="noStrike" kern="1200" cap="none" spc="0" normalizeH="0" baseline="0" noProof="0" dirty="0">
              <a:ln>
                <a:noFill/>
              </a:ln>
              <a:solidFill>
                <a:srgbClr val="4A66AC"/>
              </a:solidFill>
              <a:effectLst/>
              <a:uLnTx/>
              <a:uFillTx/>
              <a:latin typeface="+mn-lt"/>
              <a:ea typeface="+mj-ea"/>
              <a:cs typeface="+mj-cs"/>
            </a:endParaRPr>
          </a:p>
        </p:txBody>
      </p:sp>
      <p:sp>
        <p:nvSpPr>
          <p:cNvPr id="12" name="Content Placeholder 2"/>
          <p:cNvSpPr txBox="1">
            <a:spLocks/>
          </p:cNvSpPr>
          <p:nvPr/>
        </p:nvSpPr>
        <p:spPr>
          <a:xfrm>
            <a:off x="827314" y="1460500"/>
            <a:ext cx="10591800" cy="5257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marR="0" lvl="0" indent="0" algn="just" defTabSz="914400" rtl="0" eaLnBrk="1" fontAlgn="auto" latinLnBrk="0" hangingPunct="1">
              <a:lnSpc>
                <a:spcPct val="150000"/>
              </a:lnSpc>
              <a:spcBef>
                <a:spcPts val="600"/>
              </a:spcBef>
              <a:spcAft>
                <a:spcPts val="0"/>
              </a:spcAft>
              <a:buClr>
                <a:sysClr val="windowText" lastClr="000000">
                  <a:lumMod val="65000"/>
                  <a:lumOff val="35000"/>
                </a:sysClr>
              </a:buClr>
              <a:buSzPct val="80000"/>
              <a:buFont typeface="Arial" pitchFamily="34" charset="0"/>
              <a:buNone/>
              <a:tabLst/>
              <a:defRPr/>
            </a:pPr>
            <a:r>
              <a:rPr kumimoji="0" lang="ro-RO" sz="3200" b="1" i="0" u="none" strike="noStrike" kern="1200" cap="none" spc="0" normalizeH="0" baseline="0" noProof="0" smtClean="0">
                <a:ln>
                  <a:noFill/>
                </a:ln>
                <a:solidFill>
                  <a:sysClr val="windowText" lastClr="000000"/>
                </a:solidFill>
                <a:effectLst/>
                <a:uLnTx/>
                <a:uFillTx/>
                <a:ea typeface="+mn-ea"/>
                <a:cs typeface="+mn-cs"/>
              </a:rPr>
              <a:t>Informare</a:t>
            </a:r>
          </a:p>
          <a:p>
            <a:pPr marL="274320" marR="0" lvl="0" indent="-228600" algn="just" defTabSz="914400" rtl="0" eaLnBrk="1" fontAlgn="auto" latinLnBrk="0" hangingPunct="1">
              <a:lnSpc>
                <a:spcPct val="150000"/>
              </a:lnSpc>
              <a:spcBef>
                <a:spcPts val="600"/>
              </a:spcBef>
              <a:spcAft>
                <a:spcPts val="0"/>
              </a:spcAft>
              <a:buClr>
                <a:sysClr val="windowText" lastClr="000000">
                  <a:lumMod val="65000"/>
                  <a:lumOff val="35000"/>
                </a:sysClr>
              </a:buClr>
              <a:buSzPct val="80000"/>
              <a:buFont typeface="Arial" pitchFamily="34" charset="0"/>
              <a:buChar char="•"/>
              <a:tabLst/>
              <a:defRPr/>
            </a:pPr>
            <a:r>
              <a:rPr kumimoji="0" lang="ro-RO" altLang="ro-RO" sz="2400" b="0" i="0" u="none" strike="noStrike" kern="1200" cap="none" spc="0" normalizeH="0" baseline="0" noProof="0" smtClean="0">
                <a:ln>
                  <a:noFill/>
                </a:ln>
                <a:solidFill>
                  <a:srgbClr val="212121"/>
                </a:solidFill>
                <a:effectLst/>
                <a:uLnTx/>
                <a:uFillTx/>
                <a:ea typeface="+mn-ea"/>
                <a:cs typeface="+mn-cs"/>
              </a:rPr>
              <a:t>Asigurarea confidențialității și securității datelor personale reprezintă o componentă importantă a culturii organizaționale care este esențială pentru implementarea cu succes a oricărui program de conformitate GDPR. </a:t>
            </a:r>
          </a:p>
          <a:p>
            <a:pPr marL="274320" marR="0" lvl="0" indent="-228600" algn="just" defTabSz="914400" rtl="0" eaLnBrk="1" fontAlgn="auto" latinLnBrk="0" hangingPunct="1">
              <a:lnSpc>
                <a:spcPct val="150000"/>
              </a:lnSpc>
              <a:spcBef>
                <a:spcPts val="600"/>
              </a:spcBef>
              <a:spcAft>
                <a:spcPts val="0"/>
              </a:spcAft>
              <a:buClr>
                <a:sysClr val="windowText" lastClr="000000">
                  <a:lumMod val="65000"/>
                  <a:lumOff val="35000"/>
                </a:sysClr>
              </a:buClr>
              <a:buSzPct val="80000"/>
              <a:buFont typeface="Arial" pitchFamily="34" charset="0"/>
              <a:buChar char="•"/>
              <a:tabLst/>
              <a:defRPr/>
            </a:pPr>
            <a:r>
              <a:rPr kumimoji="0" lang="ro-RO" altLang="ro-RO" sz="2400" b="0" i="0" u="none" strike="noStrike" kern="1200" cap="none" spc="0" normalizeH="0" baseline="0" noProof="0" smtClean="0">
                <a:ln>
                  <a:noFill/>
                </a:ln>
                <a:solidFill>
                  <a:srgbClr val="212121"/>
                </a:solidFill>
                <a:effectLst/>
                <a:uLnTx/>
                <a:uFillTx/>
                <a:ea typeface="+mn-ea"/>
                <a:cs typeface="+mn-cs"/>
              </a:rPr>
              <a:t>Este esențială informarea angajaților cu privire la cerințele introduse de GDPR și la noile procese sau sisteme implementate ca parte a programului de conformitate al organizației. </a:t>
            </a:r>
          </a:p>
        </p:txBody>
      </p:sp>
      <p:pic>
        <p:nvPicPr>
          <p:cNvPr id="13" name="Picture 3" descr="Imagini pentru spea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1200" y="304800"/>
            <a:ext cx="1817914" cy="181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071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5">
      <a:dk1>
        <a:sysClr val="windowText" lastClr="000000"/>
      </a:dk1>
      <a:lt1>
        <a:sysClr val="window" lastClr="FFFFFF"/>
      </a:lt1>
      <a:dk2>
        <a:srgbClr val="3F3F3F"/>
      </a:dk2>
      <a:lt2>
        <a:srgbClr val="E7E6E6"/>
      </a:lt2>
      <a:accent1>
        <a:srgbClr val="DC1532"/>
      </a:accent1>
      <a:accent2>
        <a:srgbClr val="0052C2"/>
      </a:accent2>
      <a:accent3>
        <a:srgbClr val="0073CF"/>
      </a:accent3>
      <a:accent4>
        <a:srgbClr val="F2F2F2"/>
      </a:accent4>
      <a:accent5>
        <a:srgbClr val="DC1532"/>
      </a:accent5>
      <a:accent6>
        <a:srgbClr val="0052C2"/>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644</Words>
  <Application>Microsoft Office PowerPoint</Application>
  <PresentationFormat>Custom</PresentationFormat>
  <Paragraphs>84</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Magda</cp:lastModifiedBy>
  <cp:revision>84</cp:revision>
  <dcterms:created xsi:type="dcterms:W3CDTF">2018-04-20T06:02:31Z</dcterms:created>
  <dcterms:modified xsi:type="dcterms:W3CDTF">2018-09-26T15:45:07Z</dcterms:modified>
</cp:coreProperties>
</file>